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129.xml" ContentType="application/vnd.openxmlformats-officedocument.presentationml.slide+xml"/>
  <Override PartName="/ppt/slides/slide99.xml" ContentType="application/vnd.openxmlformats-officedocument.presentationml.slide+xml"/>
  <Override PartName="/ppt/slides/slide118.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s/slide119.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117.xml" ContentType="application/vnd.openxmlformats-officedocument.presentationml.slide+xml"/>
  <Override PartName="/ppt/slides/slide126.xml" ContentType="application/vnd.openxmlformats-officedocument.presentationml.slide+xml"/>
  <Override PartName="/ppt/slides/slide12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ppt/slides/slide124.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Layouts/slideLayout9.xml" ContentType="application/vnd.openxmlformats-officedocument.presentationml.slideLayou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36"/>
  </p:notesMasterIdLst>
  <p:handoutMasterIdLst>
    <p:handoutMasterId r:id="rId137"/>
  </p:handoutMasterIdLst>
  <p:sldIdLst>
    <p:sldId id="256" r:id="rId2"/>
    <p:sldId id="263" r:id="rId3"/>
    <p:sldId id="270" r:id="rId4"/>
    <p:sldId id="265" r:id="rId5"/>
    <p:sldId id="271" r:id="rId6"/>
    <p:sldId id="266" r:id="rId7"/>
    <p:sldId id="267" r:id="rId8"/>
    <p:sldId id="284" r:id="rId9"/>
    <p:sldId id="285" r:id="rId10"/>
    <p:sldId id="286" r:id="rId11"/>
    <p:sldId id="268" r:id="rId12"/>
    <p:sldId id="269" r:id="rId13"/>
    <p:sldId id="287" r:id="rId14"/>
    <p:sldId id="288" r:id="rId15"/>
    <p:sldId id="289" r:id="rId16"/>
    <p:sldId id="296" r:id="rId17"/>
    <p:sldId id="290" r:id="rId18"/>
    <p:sldId id="295" r:id="rId19"/>
    <p:sldId id="297" r:id="rId20"/>
    <p:sldId id="291" r:id="rId21"/>
    <p:sldId id="298" r:id="rId22"/>
    <p:sldId id="310" r:id="rId23"/>
    <p:sldId id="311" r:id="rId24"/>
    <p:sldId id="312" r:id="rId25"/>
    <p:sldId id="313" r:id="rId26"/>
    <p:sldId id="314" r:id="rId27"/>
    <p:sldId id="292" r:id="rId28"/>
    <p:sldId id="293" r:id="rId29"/>
    <p:sldId id="294" r:id="rId30"/>
    <p:sldId id="299" r:id="rId31"/>
    <p:sldId id="300" r:id="rId32"/>
    <p:sldId id="301" r:id="rId33"/>
    <p:sldId id="302" r:id="rId34"/>
    <p:sldId id="303" r:id="rId35"/>
    <p:sldId id="304" r:id="rId36"/>
    <p:sldId id="305" r:id="rId37"/>
    <p:sldId id="306" r:id="rId38"/>
    <p:sldId id="308" r:id="rId39"/>
    <p:sldId id="307" r:id="rId40"/>
    <p:sldId id="272" r:id="rId41"/>
    <p:sldId id="273" r:id="rId42"/>
    <p:sldId id="274" r:id="rId43"/>
    <p:sldId id="275" r:id="rId44"/>
    <p:sldId id="276" r:id="rId45"/>
    <p:sldId id="277" r:id="rId46"/>
    <p:sldId id="278" r:id="rId47"/>
    <p:sldId id="279" r:id="rId48"/>
    <p:sldId id="280" r:id="rId49"/>
    <p:sldId id="281" r:id="rId50"/>
    <p:sldId id="282" r:id="rId51"/>
    <p:sldId id="283" r:id="rId52"/>
    <p:sldId id="315" r:id="rId53"/>
    <p:sldId id="316" r:id="rId54"/>
    <p:sldId id="317" r:id="rId55"/>
    <p:sldId id="318" r:id="rId56"/>
    <p:sldId id="319" r:id="rId57"/>
    <p:sldId id="349" r:id="rId58"/>
    <p:sldId id="342" r:id="rId59"/>
    <p:sldId id="350" r:id="rId60"/>
    <p:sldId id="343" r:id="rId61"/>
    <p:sldId id="344" r:id="rId62"/>
    <p:sldId id="345" r:id="rId63"/>
    <p:sldId id="346" r:id="rId64"/>
    <p:sldId id="347" r:id="rId65"/>
    <p:sldId id="348" r:id="rId66"/>
    <p:sldId id="351" r:id="rId67"/>
    <p:sldId id="373" r:id="rId68"/>
    <p:sldId id="374" r:id="rId69"/>
    <p:sldId id="375" r:id="rId70"/>
    <p:sldId id="364" r:id="rId71"/>
    <p:sldId id="365" r:id="rId72"/>
    <p:sldId id="366" r:id="rId73"/>
    <p:sldId id="367" r:id="rId74"/>
    <p:sldId id="368" r:id="rId75"/>
    <p:sldId id="369" r:id="rId76"/>
    <p:sldId id="320" r:id="rId77"/>
    <p:sldId id="321" r:id="rId78"/>
    <p:sldId id="322" r:id="rId79"/>
    <p:sldId id="323" r:id="rId80"/>
    <p:sldId id="324" r:id="rId81"/>
    <p:sldId id="325" r:id="rId82"/>
    <p:sldId id="326" r:id="rId83"/>
    <p:sldId id="327" r:id="rId84"/>
    <p:sldId id="328" r:id="rId85"/>
    <p:sldId id="329" r:id="rId86"/>
    <p:sldId id="330" r:id="rId87"/>
    <p:sldId id="331" r:id="rId88"/>
    <p:sldId id="333" r:id="rId89"/>
    <p:sldId id="334" r:id="rId90"/>
    <p:sldId id="335" r:id="rId91"/>
    <p:sldId id="336" r:id="rId92"/>
    <p:sldId id="337" r:id="rId93"/>
    <p:sldId id="338" r:id="rId94"/>
    <p:sldId id="339" r:id="rId95"/>
    <p:sldId id="340" r:id="rId96"/>
    <p:sldId id="352" r:id="rId97"/>
    <p:sldId id="370" r:id="rId98"/>
    <p:sldId id="371" r:id="rId99"/>
    <p:sldId id="372" r:id="rId100"/>
    <p:sldId id="354" r:id="rId101"/>
    <p:sldId id="355" r:id="rId102"/>
    <p:sldId id="356" r:id="rId103"/>
    <p:sldId id="357" r:id="rId104"/>
    <p:sldId id="358" r:id="rId105"/>
    <p:sldId id="359" r:id="rId106"/>
    <p:sldId id="360" r:id="rId107"/>
    <p:sldId id="361" r:id="rId108"/>
    <p:sldId id="362" r:id="rId109"/>
    <p:sldId id="363" r:id="rId110"/>
    <p:sldId id="376" r:id="rId111"/>
    <p:sldId id="377" r:id="rId112"/>
    <p:sldId id="389" r:id="rId113"/>
    <p:sldId id="390" r:id="rId114"/>
    <p:sldId id="378" r:id="rId115"/>
    <p:sldId id="379" r:id="rId116"/>
    <p:sldId id="380" r:id="rId117"/>
    <p:sldId id="381" r:id="rId118"/>
    <p:sldId id="382" r:id="rId119"/>
    <p:sldId id="383" r:id="rId120"/>
    <p:sldId id="384" r:id="rId121"/>
    <p:sldId id="385" r:id="rId122"/>
    <p:sldId id="386" r:id="rId123"/>
    <p:sldId id="387" r:id="rId124"/>
    <p:sldId id="388" r:id="rId125"/>
    <p:sldId id="391" r:id="rId126"/>
    <p:sldId id="392" r:id="rId127"/>
    <p:sldId id="393" r:id="rId128"/>
    <p:sldId id="394" r:id="rId129"/>
    <p:sldId id="395" r:id="rId130"/>
    <p:sldId id="396" r:id="rId131"/>
    <p:sldId id="397" r:id="rId132"/>
    <p:sldId id="398" r:id="rId133"/>
    <p:sldId id="399" r:id="rId134"/>
    <p:sldId id="400" r:id="rId13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536" y="-114"/>
      </p:cViewPr>
      <p:guideLst>
        <p:guide orient="horz" pos="2160"/>
        <p:guide pos="2880"/>
      </p:guideLst>
    </p:cSldViewPr>
  </p:slideViewPr>
  <p:notesTextViewPr>
    <p:cViewPr>
      <p:scale>
        <a:sx n="100" d="100"/>
        <a:sy n="100" d="100"/>
      </p:scale>
      <p:origin x="0" y="0"/>
    </p:cViewPr>
  </p:notesTextViewPr>
  <p:notesViewPr>
    <p:cSldViewPr>
      <p:cViewPr varScale="1">
        <p:scale>
          <a:sx n="53" d="100"/>
          <a:sy n="53" d="100"/>
        </p:scale>
        <p:origin x="-2952"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presProps" Target="pres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notesMaster" Target="notesMasters/notesMaster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F2D1E01-740C-4CC0-90B0-F7334A4BC32D}" type="datetimeFigureOut">
              <a:rPr lang="zh-CN" altLang="en-US" smtClean="0"/>
              <a:pPr/>
              <a:t>2015/7/26</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D54BBC7-FA9A-471F-B6ED-21F594583C2E}"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FC33902-67FE-4112-8334-891DBF00839B}" type="datetimeFigureOut">
              <a:rPr lang="zh-CN" altLang="en-US" smtClean="0"/>
              <a:pPr/>
              <a:t>2015/7/26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8E2850-C908-4153-9B94-466C9278ADC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308E2850-C908-4153-9B94-466C9278ADCD}" type="slidenum">
              <a:rPr lang="zh-CN" altLang="en-US" smtClean="0"/>
              <a:pPr/>
              <a:t>94</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308E2850-C908-4153-9B94-466C9278ADCD}" type="slidenum">
              <a:rPr lang="zh-CN" altLang="en-US" smtClean="0"/>
              <a:pPr/>
              <a:t>95</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0" name="直角三角形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标题 8"/>
          <p:cNvSpPr>
            <a:spLocks noGrp="1"/>
          </p:cNvSpPr>
          <p:nvPr>
            <p:ph type="ctrTitle" hasCustomPrompt="1"/>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ctr">
              <a:defRPr sz="4000" b="1">
                <a:solidFill>
                  <a:schemeClr val="tx2"/>
                </a:solidFill>
                <a:effectLst>
                  <a:outerShdw blurRad="31750" dist="25400" dir="5400000" algn="tl" rotWithShape="0">
                    <a:srgbClr val="000000">
                      <a:alpha val="25000"/>
                    </a:srgbClr>
                  </a:outerShdw>
                </a:effectLst>
              </a:defRPr>
            </a:lvl1pPr>
            <a:extLst/>
          </a:lstStyle>
          <a:p>
            <a:r>
              <a:rPr kumimoji="0" lang="zh-CN" altLang="en-US" dirty="0" smtClean="0"/>
              <a:t>若干业务问题的税收处理及筹划</a:t>
            </a:r>
            <a:endParaRPr kumimoji="0" lang="en-US" dirty="0"/>
          </a:p>
        </p:txBody>
      </p:sp>
      <p:sp>
        <p:nvSpPr>
          <p:cNvPr id="17" name="副标题 16"/>
          <p:cNvSpPr>
            <a:spLocks noGrp="1"/>
          </p:cNvSpPr>
          <p:nvPr>
            <p:ph type="subTitle" idx="1" hasCustomPrompt="1"/>
          </p:nvPr>
        </p:nvSpPr>
        <p:spPr>
          <a:xfrm>
            <a:off x="685800" y="3611607"/>
            <a:ext cx="7772400" cy="1199704"/>
          </a:xfrm>
        </p:spPr>
        <p:txBody>
          <a:bodyPr lIns="45720" rIns="45720"/>
          <a:lstStyle>
            <a:lvl1pPr marL="0" marR="64008" indent="0" algn="ct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CN" altLang="en-US" dirty="0" smtClean="0"/>
              <a:t>奥克斯集团（</a:t>
            </a:r>
            <a:r>
              <a:rPr kumimoji="0" lang="en-US" altLang="zh-CN" dirty="0" smtClean="0"/>
              <a:t>2014</a:t>
            </a:r>
            <a:r>
              <a:rPr kumimoji="0" lang="zh-CN" altLang="en-US" dirty="0" smtClean="0"/>
              <a:t>，</a:t>
            </a:r>
            <a:r>
              <a:rPr kumimoji="0" lang="en-US" altLang="zh-CN" dirty="0" smtClean="0"/>
              <a:t>10</a:t>
            </a:r>
            <a:r>
              <a:rPr kumimoji="0" lang="zh-CN" altLang="en-US" dirty="0" smtClean="0"/>
              <a:t>，</a:t>
            </a:r>
            <a:r>
              <a:rPr kumimoji="0" lang="en-US" altLang="zh-CN" dirty="0" smtClean="0"/>
              <a:t>26</a:t>
            </a:r>
            <a:r>
              <a:rPr kumimoji="0" lang="zh-CN" altLang="en-US" smtClean="0"/>
              <a:t>）</a:t>
            </a:r>
            <a:endParaRPr kumimoji="0" lang="en-US" dirty="0"/>
          </a:p>
        </p:txBody>
      </p:sp>
      <p:grpSp>
        <p:nvGrpSpPr>
          <p:cNvPr id="2" name="组合 1"/>
          <p:cNvGrpSpPr/>
          <p:nvPr/>
        </p:nvGrpSpPr>
        <p:grpSpPr>
          <a:xfrm>
            <a:off x="-3765" y="4953000"/>
            <a:ext cx="9147765" cy="1912088"/>
            <a:chOff x="-3765" y="4832896"/>
            <a:chExt cx="9147765" cy="2032192"/>
          </a:xfrm>
        </p:grpSpPr>
        <p:sp>
          <p:nvSpPr>
            <p:cNvPr id="7" name="任意多边形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任意多边形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任意多边形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直接连接符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日期占位符 29"/>
          <p:cNvSpPr>
            <a:spLocks noGrp="1"/>
          </p:cNvSpPr>
          <p:nvPr>
            <p:ph type="dt" sz="half" idx="10"/>
          </p:nvPr>
        </p:nvSpPr>
        <p:spPr/>
        <p:txBody>
          <a:bodyPr/>
          <a:lstStyle>
            <a:lvl1pPr>
              <a:defRPr>
                <a:solidFill>
                  <a:srgbClr val="FFFFFF"/>
                </a:solidFill>
              </a:defRPr>
            </a:lvl1pPr>
            <a:extLst/>
          </a:lstStyle>
          <a:p>
            <a:fld id="{B3414FE5-A1D2-4613-9885-4CD5BD185004}" type="datetimeFigureOut">
              <a:rPr lang="zh-CN" altLang="en-US" smtClean="0"/>
              <a:pPr/>
              <a:t>2015/7/26</a:t>
            </a:fld>
            <a:endParaRPr lang="zh-CN" altLang="en-US"/>
          </a:p>
        </p:txBody>
      </p:sp>
      <p:sp>
        <p:nvSpPr>
          <p:cNvPr id="19" name="页脚占位符 18"/>
          <p:cNvSpPr>
            <a:spLocks noGrp="1"/>
          </p:cNvSpPr>
          <p:nvPr>
            <p:ph type="ftr" sz="quarter" idx="11"/>
          </p:nvPr>
        </p:nvSpPr>
        <p:spPr/>
        <p:txBody>
          <a:bodyPr/>
          <a:lstStyle>
            <a:lvl1pPr>
              <a:defRPr>
                <a:solidFill>
                  <a:schemeClr val="accent1">
                    <a:tint val="20000"/>
                  </a:schemeClr>
                </a:solidFill>
              </a:defRPr>
            </a:lvl1pPr>
            <a:extLst/>
          </a:lstStyle>
          <a:p>
            <a:endParaRPr lang="zh-CN" altLang="en-US"/>
          </a:p>
        </p:txBody>
      </p:sp>
      <p:sp>
        <p:nvSpPr>
          <p:cNvPr id="27" name="灯片编号占位符 26"/>
          <p:cNvSpPr>
            <a:spLocks noGrp="1"/>
          </p:cNvSpPr>
          <p:nvPr>
            <p:ph type="sldNum" sz="quarter" idx="12"/>
          </p:nvPr>
        </p:nvSpPr>
        <p:spPr/>
        <p:txBody>
          <a:bodyPr/>
          <a:lstStyle>
            <a:lvl1pPr>
              <a:defRPr>
                <a:solidFill>
                  <a:srgbClr val="FFFFFF"/>
                </a:solidFill>
              </a:defRPr>
            </a:lvl1pPr>
            <a:extLst/>
          </a:lstStyle>
          <a:p>
            <a:fld id="{7418B5D9-0CA0-4F4B-8431-5FFFC96651EA}"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481329"/>
            <a:ext cx="8229600" cy="4386071"/>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B3414FE5-A1D2-4613-9885-4CD5BD185004}" type="datetimeFigureOut">
              <a:rPr lang="zh-CN" altLang="en-US" smtClean="0"/>
              <a:pPr/>
              <a:t>2015/7/26</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7418B5D9-0CA0-4F4B-8431-5FFFC96651EA}"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41"/>
            <a:ext cx="6324600" cy="5592760"/>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B3414FE5-A1D2-4613-9885-4CD5BD185004}" type="datetimeFigureOut">
              <a:rPr lang="zh-CN" altLang="en-US" smtClean="0"/>
              <a:pPr/>
              <a:t>2015/7/26</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7418B5D9-0CA0-4F4B-8431-5FFFC96651EA}"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900113" y="446088"/>
            <a:ext cx="6767512" cy="461962"/>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250825" y="1196975"/>
            <a:ext cx="4244975" cy="547211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96975"/>
            <a:ext cx="4244975" cy="547211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6537325"/>
            <a:ext cx="2133600" cy="244475"/>
          </a:xfrm>
        </p:spPr>
        <p:txBody>
          <a:bodyPr/>
          <a:lstStyle>
            <a:lvl1pPr>
              <a:defRPr/>
            </a:lvl1pPr>
          </a:lstStyle>
          <a:p>
            <a:endParaRPr lang="en-US" altLang="zh-CN"/>
          </a:p>
        </p:txBody>
      </p:sp>
      <p:sp>
        <p:nvSpPr>
          <p:cNvPr id="6" name="页脚占位符 5"/>
          <p:cNvSpPr>
            <a:spLocks noGrp="1"/>
          </p:cNvSpPr>
          <p:nvPr>
            <p:ph type="ftr" sz="quarter" idx="11"/>
          </p:nvPr>
        </p:nvSpPr>
        <p:spPr>
          <a:xfrm>
            <a:off x="3124200" y="6537325"/>
            <a:ext cx="2895600" cy="244475"/>
          </a:xfrm>
        </p:spPr>
        <p:txBody>
          <a:bodyPr/>
          <a:lstStyle>
            <a:lvl1pPr>
              <a:defRPr/>
            </a:lvl1pPr>
          </a:lstStyle>
          <a:p>
            <a:endParaRPr lang="en-US" altLang="zh-CN"/>
          </a:p>
        </p:txBody>
      </p:sp>
      <p:sp>
        <p:nvSpPr>
          <p:cNvPr id="7" name="灯片编号占位符 6"/>
          <p:cNvSpPr>
            <a:spLocks noGrp="1"/>
          </p:cNvSpPr>
          <p:nvPr>
            <p:ph type="sldNum" sz="quarter" idx="12"/>
          </p:nvPr>
        </p:nvSpPr>
        <p:spPr>
          <a:xfrm>
            <a:off x="6553200" y="6537325"/>
            <a:ext cx="2133600" cy="244475"/>
          </a:xfrm>
        </p:spPr>
        <p:txBody>
          <a:bodyPr/>
          <a:lstStyle>
            <a:lvl1pPr>
              <a:defRPr/>
            </a:lvl1pPr>
          </a:lstStyle>
          <a:p>
            <a:fld id="{14A82A90-97FE-4859-A712-FABA99B82A61}" type="slidenum">
              <a:rPr lang="en-US" altLang="zh-CN"/>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980728"/>
            <a:ext cx="8640960" cy="5400600"/>
          </a:xfrm>
        </p:spPr>
        <p:txBody>
          <a:bodyPr>
            <a:normAutofit/>
          </a:bodyPr>
          <a:lstStyle>
            <a:lvl1pPr>
              <a:defRPr sz="2400" b="1" i="0" baseline="0">
                <a:latin typeface="华文中宋" pitchFamily="2" charset="-122"/>
                <a:ea typeface="华文中宋" pitchFamily="2" charset="-122"/>
              </a:defRPr>
            </a:lvl1pPr>
            <a:lvl2pPr>
              <a:defRPr sz="2400" b="1" i="0" baseline="0">
                <a:latin typeface="华文中宋" pitchFamily="2" charset="-122"/>
                <a:ea typeface="华文中宋" pitchFamily="2" charset="-122"/>
              </a:defRPr>
            </a:lvl2pPr>
            <a:lvl3pPr>
              <a:defRPr sz="2400" b="1" i="0" baseline="0">
                <a:latin typeface="华文中宋" pitchFamily="2" charset="-122"/>
                <a:ea typeface="华文中宋" pitchFamily="2" charset="-122"/>
              </a:defRPr>
            </a:lvl3pPr>
            <a:lvl4pPr>
              <a:defRPr sz="2400" b="1" i="0" baseline="0">
                <a:latin typeface="华文中宋" pitchFamily="2" charset="-122"/>
                <a:ea typeface="华文中宋" pitchFamily="2" charset="-122"/>
              </a:defRPr>
            </a:lvl4pPr>
            <a:lvl5pPr>
              <a:defRPr sz="2400" b="1" i="0" baseline="0">
                <a:latin typeface="华文中宋" pitchFamily="2" charset="-122"/>
                <a:ea typeface="华文中宋" pitchFamily="2" charset="-122"/>
              </a:defRPr>
            </a:lvl5pPr>
            <a:extLst/>
          </a:lstStyle>
          <a:p>
            <a:pPr lvl="0" eaLnBrk="1" latinLnBrk="0" hangingPunct="1"/>
            <a:r>
              <a:rPr lang="zh-CN" altLang="en-US" dirty="0" smtClean="0"/>
              <a:t>单击此处编辑母版文本样式</a:t>
            </a:r>
          </a:p>
          <a:p>
            <a:pPr lvl="1" eaLnBrk="1" latinLnBrk="0" hangingPunct="1"/>
            <a:r>
              <a:rPr lang="zh-CN" altLang="en-US" dirty="0" smtClean="0"/>
              <a:t>第二级</a:t>
            </a:r>
          </a:p>
          <a:p>
            <a:pPr lvl="2" eaLnBrk="1" latinLnBrk="0" hangingPunct="1"/>
            <a:r>
              <a:rPr lang="zh-CN" altLang="en-US" dirty="0" smtClean="0"/>
              <a:t>第三级</a:t>
            </a:r>
          </a:p>
          <a:p>
            <a:pPr lvl="3" eaLnBrk="1" latinLnBrk="0" hangingPunct="1"/>
            <a:r>
              <a:rPr lang="zh-CN" altLang="en-US" dirty="0" smtClean="0"/>
              <a:t>第四级</a:t>
            </a:r>
          </a:p>
          <a:p>
            <a:pPr lvl="4" eaLnBrk="1" latinLnBrk="0" hangingPunct="1"/>
            <a:r>
              <a:rPr lang="zh-CN" altLang="en-US" dirty="0" smtClean="0"/>
              <a:t>第五级</a:t>
            </a:r>
            <a:endParaRPr kumimoji="0" lang="en-US" dirty="0"/>
          </a:p>
        </p:txBody>
      </p:sp>
      <p:sp>
        <p:nvSpPr>
          <p:cNvPr id="4" name="日期占位符 3"/>
          <p:cNvSpPr>
            <a:spLocks noGrp="1"/>
          </p:cNvSpPr>
          <p:nvPr>
            <p:ph type="dt" sz="half" idx="10"/>
          </p:nvPr>
        </p:nvSpPr>
        <p:spPr/>
        <p:txBody>
          <a:bodyPr/>
          <a:lstStyle>
            <a:extLst/>
          </a:lstStyle>
          <a:p>
            <a:fld id="{B3414FE5-A1D2-4613-9885-4CD5BD185004}" type="datetimeFigureOut">
              <a:rPr lang="zh-CN" altLang="en-US" smtClean="0"/>
              <a:pPr/>
              <a:t>2015/7/26</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7418B5D9-0CA0-4F4B-8431-5FFFC96651EA}" type="slidenum">
              <a:rPr lang="zh-CN" altLang="en-US" smtClean="0"/>
              <a:pPr/>
              <a:t>‹#›</a:t>
            </a:fld>
            <a:endParaRPr lang="zh-CN" altLang="en-US"/>
          </a:p>
        </p:txBody>
      </p:sp>
      <p:sp>
        <p:nvSpPr>
          <p:cNvPr id="7" name="标题 6"/>
          <p:cNvSpPr>
            <a:spLocks noGrp="1"/>
          </p:cNvSpPr>
          <p:nvPr>
            <p:ph type="title"/>
          </p:nvPr>
        </p:nvSpPr>
        <p:spPr>
          <a:xfrm>
            <a:off x="457200" y="274638"/>
            <a:ext cx="8075240" cy="490066"/>
          </a:xfrm>
        </p:spPr>
        <p:txBody>
          <a:bodyPr rtlCol="0">
            <a:noAutofit/>
          </a:bodyPr>
          <a:lstStyle>
            <a:lvl1pPr>
              <a:defRPr sz="2800"/>
            </a:lvl1pPr>
            <a:extLst/>
          </a:lstStyle>
          <a:p>
            <a:r>
              <a:rPr kumimoji="0" lang="zh-CN" altLang="en-US" smtClean="0"/>
              <a:t>单击此处编辑母版标题样式</a:t>
            </a:r>
            <a:endParaRPr kumimoji="0"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extLst/>
          </a:lstStyle>
          <a:p>
            <a:fld id="{B3414FE5-A1D2-4613-9885-4CD5BD185004}" type="datetimeFigureOut">
              <a:rPr lang="zh-CN" altLang="en-US" smtClean="0"/>
              <a:pPr/>
              <a:t>2015/7/26</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7418B5D9-0CA0-4F4B-8431-5FFFC96651EA}" type="slidenum">
              <a:rPr lang="zh-CN" altLang="en-US" smtClean="0"/>
              <a:pPr/>
              <a:t>‹#›</a:t>
            </a:fld>
            <a:endParaRPr lang="zh-CN" altLang="en-US"/>
          </a:p>
        </p:txBody>
      </p:sp>
      <p:sp>
        <p:nvSpPr>
          <p:cNvPr id="7" name="燕尾形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燕尾形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B3414FE5-A1D2-4613-9885-4CD5BD185004}" type="datetimeFigureOut">
              <a:rPr lang="zh-CN" altLang="en-US" smtClean="0"/>
              <a:pPr/>
              <a:t>2015/7/26</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7418B5D9-0CA0-4F4B-8431-5FFFC96651EA}" type="slidenum">
              <a:rPr lang="zh-CN" altLang="en-US" smtClean="0"/>
              <a:pPr/>
              <a:t>‹#›</a:t>
            </a:fld>
            <a:endParaRPr lang="zh-CN" altLang="en-US"/>
          </a:p>
        </p:txBody>
      </p:sp>
      <p:sp>
        <p:nvSpPr>
          <p:cNvPr id="8" name="标题 7"/>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nchor="ctr"/>
          <a:lstStyle>
            <a:lvl1pPr>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extLst/>
          </a:lstStyle>
          <a:p>
            <a:fld id="{B3414FE5-A1D2-4613-9885-4CD5BD185004}" type="datetimeFigureOut">
              <a:rPr lang="zh-CN" altLang="en-US" smtClean="0"/>
              <a:pPr/>
              <a:t>2015/7/26</a:t>
            </a:fld>
            <a:endParaRPr lang="zh-CN" altLang="en-US"/>
          </a:p>
        </p:txBody>
      </p:sp>
      <p:sp>
        <p:nvSpPr>
          <p:cNvPr id="8" name="页脚占位符 7"/>
          <p:cNvSpPr>
            <a:spLocks noGrp="1"/>
          </p:cNvSpPr>
          <p:nvPr>
            <p:ph type="ftr" sz="quarter" idx="11"/>
          </p:nvPr>
        </p:nvSpPr>
        <p:spPr/>
        <p:txBody>
          <a:bodyPr/>
          <a:lstStyle>
            <a:extLst/>
          </a:lstStyle>
          <a:p>
            <a:endParaRPr lang="zh-CN" altLang="en-US"/>
          </a:p>
        </p:txBody>
      </p:sp>
      <p:sp>
        <p:nvSpPr>
          <p:cNvPr id="9" name="灯片编号占位符 8"/>
          <p:cNvSpPr>
            <a:spLocks noGrp="1"/>
          </p:cNvSpPr>
          <p:nvPr>
            <p:ph type="sldNum" sz="quarter" idx="12"/>
          </p:nvPr>
        </p:nvSpPr>
        <p:spPr/>
        <p:txBody>
          <a:bodyPr/>
          <a:lstStyle>
            <a:extLst/>
          </a:lstStyle>
          <a:p>
            <a:fld id="{7418B5D9-0CA0-4F4B-8431-5FFFC96651EA}"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extLst/>
          </a:lstStyle>
          <a:p>
            <a:fld id="{B3414FE5-A1D2-4613-9885-4CD5BD185004}" type="datetimeFigureOut">
              <a:rPr lang="zh-CN" altLang="en-US" smtClean="0"/>
              <a:pPr/>
              <a:t>2015/7/26</a:t>
            </a:fld>
            <a:endParaRPr lang="zh-CN" altLang="en-US"/>
          </a:p>
        </p:txBody>
      </p:sp>
      <p:sp>
        <p:nvSpPr>
          <p:cNvPr id="4" name="页脚占位符 3"/>
          <p:cNvSpPr>
            <a:spLocks noGrp="1"/>
          </p:cNvSpPr>
          <p:nvPr>
            <p:ph type="ftr" sz="quarter" idx="11"/>
          </p:nvPr>
        </p:nvSpPr>
        <p:spPr/>
        <p:txBody>
          <a:bodyPr/>
          <a:lstStyle>
            <a:extLst/>
          </a:lstStyle>
          <a:p>
            <a:endParaRPr lang="zh-CN" altLang="en-US"/>
          </a:p>
        </p:txBody>
      </p:sp>
      <p:sp>
        <p:nvSpPr>
          <p:cNvPr id="5" name="灯片编号占位符 4"/>
          <p:cNvSpPr>
            <a:spLocks noGrp="1"/>
          </p:cNvSpPr>
          <p:nvPr>
            <p:ph type="sldNum" sz="quarter" idx="12"/>
          </p:nvPr>
        </p:nvSpPr>
        <p:spPr/>
        <p:txBody>
          <a:bodyPr/>
          <a:lstStyle>
            <a:extLst/>
          </a:lstStyle>
          <a:p>
            <a:fld id="{7418B5D9-0CA0-4F4B-8431-5FFFC96651EA}" type="slidenum">
              <a:rPr lang="zh-CN" altLang="en-US" smtClean="0"/>
              <a:pPr/>
              <a:t>‹#›</a:t>
            </a:fld>
            <a:endParaRPr lang="zh-CN" altLang="en-US"/>
          </a:p>
        </p:txBody>
      </p:sp>
      <p:sp>
        <p:nvSpPr>
          <p:cNvPr id="6" name="标题 5"/>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extLst/>
          </a:lstStyle>
          <a:p>
            <a:fld id="{B3414FE5-A1D2-4613-9885-4CD5BD185004}" type="datetimeFigureOut">
              <a:rPr lang="zh-CN" altLang="en-US" smtClean="0"/>
              <a:pPr/>
              <a:t>2015/7/26</a:t>
            </a:fld>
            <a:endParaRPr lang="zh-CN" altLang="en-US"/>
          </a:p>
        </p:txBody>
      </p:sp>
      <p:sp>
        <p:nvSpPr>
          <p:cNvPr id="3" name="页脚占位符 2"/>
          <p:cNvSpPr>
            <a:spLocks noGrp="1"/>
          </p:cNvSpPr>
          <p:nvPr>
            <p:ph type="ftr" sz="quarter" idx="11"/>
          </p:nvPr>
        </p:nvSpPr>
        <p:spPr/>
        <p:txBody>
          <a:bodyPr/>
          <a:lstStyle>
            <a:extLst/>
          </a:lstStyle>
          <a:p>
            <a:endParaRPr lang="zh-CN" altLang="en-US"/>
          </a:p>
        </p:txBody>
      </p:sp>
      <p:sp>
        <p:nvSpPr>
          <p:cNvPr id="4" name="灯片编号占位符 3"/>
          <p:cNvSpPr>
            <a:spLocks noGrp="1"/>
          </p:cNvSpPr>
          <p:nvPr>
            <p:ph type="sldNum" sz="quarter" idx="12"/>
          </p:nvPr>
        </p:nvSpPr>
        <p:spPr/>
        <p:txBody>
          <a:bodyPr/>
          <a:lstStyle>
            <a:extLst/>
          </a:lstStyle>
          <a:p>
            <a:fld id="{7418B5D9-0CA0-4F4B-8431-5FFFC96651EA}"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a:xfrm>
            <a:off x="6727032" y="6407944"/>
            <a:ext cx="1920240" cy="365760"/>
          </a:xfrm>
        </p:spPr>
        <p:txBody>
          <a:bodyPr/>
          <a:lstStyle>
            <a:extLst/>
          </a:lstStyle>
          <a:p>
            <a:fld id="{B3414FE5-A1D2-4613-9885-4CD5BD185004}" type="datetimeFigureOut">
              <a:rPr lang="zh-CN" altLang="en-US" smtClean="0"/>
              <a:pPr/>
              <a:t>2015/7/26</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7418B5D9-0CA0-4F4B-8431-5FFFC96651EA}"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zh-CN" altLang="en-US" smtClean="0"/>
              <a:t>单击此处编辑母版文本样式</a:t>
            </a:r>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zh-CN" altLang="en-US" smtClean="0"/>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extLst/>
          </a:lstStyle>
          <a:p>
            <a:fld id="{B3414FE5-A1D2-4613-9885-4CD5BD185004}" type="datetimeFigureOut">
              <a:rPr lang="zh-CN" altLang="en-US" smtClean="0"/>
              <a:pPr/>
              <a:t>2015/7/26</a:t>
            </a:fld>
            <a:endParaRPr lang="zh-CN" altLang="en-US"/>
          </a:p>
        </p:txBody>
      </p:sp>
      <p:sp>
        <p:nvSpPr>
          <p:cNvPr id="6" name="页脚占位符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zh-CN" altLang="en-US"/>
          </a:p>
        </p:txBody>
      </p:sp>
      <p:sp>
        <p:nvSpPr>
          <p:cNvPr id="7" name="灯片编号占位符 6"/>
          <p:cNvSpPr>
            <a:spLocks noGrp="1"/>
          </p:cNvSpPr>
          <p:nvPr>
            <p:ph type="sldNum" sz="quarter" idx="12"/>
          </p:nvPr>
        </p:nvSpPr>
        <p:spPr/>
        <p:txBody>
          <a:bodyPr/>
          <a:lstStyle>
            <a:lvl1pPr>
              <a:defRPr>
                <a:solidFill>
                  <a:schemeClr val="tx1"/>
                </a:solidFill>
              </a:defRPr>
            </a:lvl1pPr>
            <a:extLst/>
          </a:lstStyle>
          <a:p>
            <a:fld id="{7418B5D9-0CA0-4F4B-8431-5FFFC96651EA}" type="slidenum">
              <a:rPr lang="zh-CN" altLang="en-US" smtClean="0"/>
              <a:pPr/>
              <a:t>‹#›</a:t>
            </a:fld>
            <a:endParaRPr lang="zh-CN" altLang="en-US"/>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zh-CN" altLang="en-US" smtClean="0"/>
              <a:t>单击此处编辑母版标题样式</a:t>
            </a:r>
            <a:endParaRPr kumimoji="0" lang="en-US"/>
          </a:p>
        </p:txBody>
      </p:sp>
      <p:sp>
        <p:nvSpPr>
          <p:cNvPr id="8" name="任意多边形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任意多边形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直角三角形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直接连接符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燕尾形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燕尾形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任意多边形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直角三角形 13"/>
          <p:cNvSpPr>
            <a:spLocks/>
          </p:cNvSpPr>
          <p:nvPr/>
        </p:nvSpPr>
        <p:spPr bwMode="auto">
          <a:xfrm>
            <a:off x="-6042" y="5791253"/>
            <a:ext cx="3402314" cy="1080868"/>
          </a:xfrm>
          <a:prstGeom prst="rtTriangle">
            <a:avLst/>
          </a:prstGeom>
          <a:blipFill>
            <a:blip r:embed="rId14"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zh-CN" altLang="en-US" dirty="0" smtClean="0"/>
              <a:t>单击此处编辑母版标题样式</a:t>
            </a:r>
            <a:endParaRPr kumimoji="0" lang="en-US" dirty="0"/>
          </a:p>
        </p:txBody>
      </p:sp>
      <p:sp>
        <p:nvSpPr>
          <p:cNvPr id="30" name="文本占位符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B3414FE5-A1D2-4613-9885-4CD5BD185004}" type="datetimeFigureOut">
              <a:rPr lang="zh-CN" altLang="en-US" smtClean="0"/>
              <a:pPr/>
              <a:t>2015/7/26</a:t>
            </a:fld>
            <a:endParaRPr lang="zh-CN" altLang="en-US"/>
          </a:p>
        </p:txBody>
      </p:sp>
      <p:sp>
        <p:nvSpPr>
          <p:cNvPr id="22" name="页脚占位符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zh-CN" altLang="en-US"/>
          </a:p>
        </p:txBody>
      </p:sp>
      <p:sp>
        <p:nvSpPr>
          <p:cNvPr id="18" name="灯片编号占位符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7418B5D9-0CA0-4F4B-8431-5FFFC96651EA}"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hyperlink" Target="&#36164;&#28304;&#32508;&#21512;&#21033;&#29992;&#20135;&#21697;&#21644;&#21171;&#21153;&#22686;&#20540;&#31246;&#20248;&#24800;&#30446;&#24405;.docx"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dirty="0" smtClean="0"/>
              <a:t>2015</a:t>
            </a:r>
            <a:r>
              <a:rPr lang="zh-CN" altLang="en-US" dirty="0" smtClean="0"/>
              <a:t>年上半年税收政策辅导</a:t>
            </a:r>
            <a:r>
              <a:rPr lang="en-US" altLang="zh-CN" dirty="0" smtClean="0"/>
              <a:t/>
            </a:r>
            <a:br>
              <a:rPr lang="en-US" altLang="zh-CN" dirty="0" smtClean="0"/>
            </a:br>
            <a:r>
              <a:rPr lang="zh-CN" altLang="en-US" sz="3200" dirty="0" smtClean="0"/>
              <a:t>（</a:t>
            </a:r>
            <a:r>
              <a:rPr lang="en-US" altLang="zh-CN" sz="3200" dirty="0" smtClean="0"/>
              <a:t>2015.1-2015.13</a:t>
            </a:r>
            <a:r>
              <a:rPr lang="zh-CN" altLang="en-US" sz="3200" dirty="0" smtClean="0"/>
              <a:t>）</a:t>
            </a:r>
            <a:endParaRPr lang="zh-CN" altLang="en-US" sz="3200" dirty="0"/>
          </a:p>
        </p:txBody>
      </p:sp>
      <p:sp>
        <p:nvSpPr>
          <p:cNvPr id="3" name="副标题 2"/>
          <p:cNvSpPr>
            <a:spLocks noGrp="1"/>
          </p:cNvSpPr>
          <p:nvPr>
            <p:ph type="subTitle" idx="1"/>
          </p:nvPr>
        </p:nvSpPr>
        <p:spPr/>
        <p:txBody>
          <a:bodyPr/>
          <a:lstStyle/>
          <a:p>
            <a:r>
              <a:rPr lang="zh-CN" altLang="en-US" dirty="0" smtClean="0"/>
              <a:t>顾问企业（</a:t>
            </a:r>
            <a:r>
              <a:rPr lang="en-US" altLang="zh-CN" dirty="0" smtClean="0"/>
              <a:t>2015.7.27</a:t>
            </a:r>
            <a:r>
              <a:rPr lang="zh-CN" altLang="en-US" dirty="0" smtClean="0"/>
              <a:t>）</a:t>
            </a:r>
            <a:endParaRPr lang="zh-CN" alt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20000"/>
          </a:bodyPr>
          <a:lstStyle/>
          <a:p>
            <a:r>
              <a:rPr lang="en-US" altLang="zh-CN" dirty="0" smtClean="0"/>
              <a:t>2.</a:t>
            </a:r>
            <a:r>
              <a:rPr lang="zh-CN" altLang="en-US" dirty="0" smtClean="0"/>
              <a:t>非保税期货</a:t>
            </a:r>
            <a:endParaRPr lang="en-US" altLang="zh-CN" dirty="0" smtClean="0"/>
          </a:p>
          <a:p>
            <a:r>
              <a:rPr lang="zh-CN" altLang="en-US" dirty="0" smtClean="0"/>
              <a:t>（</a:t>
            </a:r>
            <a:r>
              <a:rPr lang="en-US" altLang="zh-CN" dirty="0" smtClean="0"/>
              <a:t>1</a:t>
            </a:r>
            <a:r>
              <a:rPr lang="zh-CN" altLang="en-US" dirty="0" smtClean="0"/>
              <a:t>）征税范围</a:t>
            </a:r>
            <a:endParaRPr lang="en-US" altLang="zh-CN" dirty="0" smtClean="0"/>
          </a:p>
          <a:p>
            <a:r>
              <a:rPr lang="zh-CN" altLang="zh-CN" dirty="0" smtClean="0"/>
              <a:t>物期货应当征收增值税</a:t>
            </a:r>
            <a:endParaRPr lang="en-US" altLang="zh-CN" dirty="0" smtClean="0"/>
          </a:p>
          <a:p>
            <a:r>
              <a:rPr lang="zh-CN" altLang="en-US" dirty="0" smtClean="0"/>
              <a:t>（</a:t>
            </a:r>
            <a:r>
              <a:rPr lang="en-US" altLang="zh-CN" dirty="0" smtClean="0"/>
              <a:t>2</a:t>
            </a:r>
            <a:r>
              <a:rPr lang="zh-CN" altLang="en-US" dirty="0" smtClean="0"/>
              <a:t>）纳税环节</a:t>
            </a:r>
            <a:endParaRPr lang="en-US" altLang="zh-CN" dirty="0" smtClean="0"/>
          </a:p>
          <a:p>
            <a:r>
              <a:rPr lang="zh-CN" altLang="zh-CN" dirty="0" smtClean="0"/>
              <a:t>货物期货交易增值税的纳税环节为期货的</a:t>
            </a:r>
            <a:r>
              <a:rPr lang="zh-CN" altLang="zh-CN" dirty="0" smtClean="0">
                <a:solidFill>
                  <a:srgbClr val="FF0000"/>
                </a:solidFill>
              </a:rPr>
              <a:t>实物交割</a:t>
            </a:r>
            <a:r>
              <a:rPr lang="zh-CN" altLang="zh-CN" dirty="0" smtClean="0"/>
              <a:t>环节</a:t>
            </a:r>
            <a:endParaRPr lang="en-US" altLang="zh-CN" dirty="0" smtClean="0"/>
          </a:p>
          <a:p>
            <a:r>
              <a:rPr lang="zh-CN" altLang="en-US" dirty="0" smtClean="0"/>
              <a:t>（</a:t>
            </a:r>
            <a:r>
              <a:rPr lang="en-US" altLang="zh-CN" dirty="0" smtClean="0"/>
              <a:t>3</a:t>
            </a:r>
            <a:r>
              <a:rPr lang="zh-CN" altLang="en-US" dirty="0" smtClean="0"/>
              <a:t>）计税依据</a:t>
            </a:r>
            <a:endParaRPr lang="en-US" altLang="zh-CN" dirty="0" smtClean="0"/>
          </a:p>
          <a:p>
            <a:r>
              <a:rPr lang="zh-CN" altLang="zh-CN" dirty="0" smtClean="0"/>
              <a:t>货物期贷交易增值税的计税依据为交割时的不含税价格 （不含增值税的实际成交额） 。 不含税价格＝含税价格／（１＋增值税税率</a:t>
            </a:r>
            <a:endParaRPr lang="en-US" altLang="zh-CN" dirty="0" smtClean="0"/>
          </a:p>
          <a:p>
            <a:r>
              <a:rPr lang="zh-CN" altLang="en-US" dirty="0" smtClean="0"/>
              <a:t>（</a:t>
            </a:r>
            <a:r>
              <a:rPr lang="en-US" altLang="zh-CN" dirty="0" smtClean="0"/>
              <a:t>4</a:t>
            </a:r>
            <a:r>
              <a:rPr lang="zh-CN" altLang="en-US" dirty="0" smtClean="0"/>
              <a:t>）纳税义务人</a:t>
            </a:r>
            <a:endParaRPr lang="en-US" altLang="zh-CN" dirty="0" smtClean="0"/>
          </a:p>
          <a:p>
            <a:r>
              <a:rPr lang="zh-CN" altLang="zh-CN" dirty="0" smtClean="0"/>
              <a:t>货物期货交易增值税的纳税人为： </a:t>
            </a:r>
            <a:endParaRPr lang="en-US" altLang="zh-CN" dirty="0" smtClean="0"/>
          </a:p>
          <a:p>
            <a:r>
              <a:rPr lang="zh-CN" altLang="en-US" dirty="0" smtClean="0"/>
              <a:t>①</a:t>
            </a:r>
            <a:r>
              <a:rPr lang="zh-CN" altLang="zh-CN" dirty="0" smtClean="0"/>
              <a:t>交割时采取由期货交易所开具发票的，以期货交易所为纳税人</a:t>
            </a:r>
            <a:endParaRPr lang="en-US" altLang="zh-CN" dirty="0" smtClean="0"/>
          </a:p>
          <a:p>
            <a:r>
              <a:rPr lang="zh-CN" altLang="zh-CN" dirty="0" smtClean="0"/>
              <a:t> 期货交易所增值税按次计算，其进项税额为该货物交割时供货会员单位开具的增值税 专用发票上注明的销项税额，期货交易所本身发生的各种进项不得抵扣</a:t>
            </a:r>
            <a:endParaRPr lang="en-US" altLang="zh-CN" dirty="0" smtClean="0"/>
          </a:p>
          <a:p>
            <a:r>
              <a:rPr lang="zh-CN" altLang="en-US" dirty="0" smtClean="0"/>
              <a:t>②</a:t>
            </a:r>
            <a:r>
              <a:rPr lang="zh-CN" altLang="zh-CN" dirty="0" smtClean="0"/>
              <a:t>交割时采取由供货的会员单位直接将发票开给购货会员单位的，以供货会员单位为纳税人</a:t>
            </a:r>
            <a:endParaRPr lang="zh-CN" altLang="en-US" dirty="0"/>
          </a:p>
        </p:txBody>
      </p:sp>
      <p:sp>
        <p:nvSpPr>
          <p:cNvPr id="3" name="标题 2"/>
          <p:cNvSpPr>
            <a:spLocks noGrp="1"/>
          </p:cNvSpPr>
          <p:nvPr>
            <p:ph type="title"/>
          </p:nvPr>
        </p:nvSpPr>
        <p:spPr/>
        <p:txBody>
          <a:bodyPr/>
          <a:lstStyle/>
          <a:p>
            <a:r>
              <a:rPr lang="zh-CN" altLang="en-US" dirty="0" smtClean="0"/>
              <a:t>增值税方面</a:t>
            </a:r>
            <a:endParaRPr lang="zh-CN" altLang="en-US" dirty="0"/>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r>
              <a:rPr lang="zh-CN" altLang="en-US" dirty="0" smtClean="0">
                <a:solidFill>
                  <a:srgbClr val="002060"/>
                </a:solidFill>
              </a:rPr>
              <a:t>（二）政策规定</a:t>
            </a:r>
            <a:endParaRPr lang="en-US" altLang="zh-CN" dirty="0" smtClean="0">
              <a:solidFill>
                <a:srgbClr val="002060"/>
              </a:solidFill>
            </a:endParaRPr>
          </a:p>
          <a:p>
            <a:r>
              <a:rPr lang="en-US" altLang="zh-CN" dirty="0" smtClean="0"/>
              <a:t>1.</a:t>
            </a:r>
            <a:r>
              <a:rPr lang="zh-CN" altLang="zh-CN" dirty="0" smtClean="0"/>
              <a:t>非居民企业通过实施不具有合理商业目的的安排，间接转让中国居民企业股权等财产，规避企业所得税纳税义务的，应按照企业所得税法的规定，重新定性该间接转让交易，确认为直接转让中国居民企业股权等财产</a:t>
            </a:r>
            <a:endParaRPr lang="en-US" altLang="zh-CN" dirty="0" smtClean="0"/>
          </a:p>
          <a:p>
            <a:r>
              <a:rPr lang="zh-CN" altLang="zh-CN" dirty="0" smtClean="0"/>
              <a:t>中国居民企业股权等财产，是指非居民企业直接持有，且转让取得的所得按照中国税法规定，应在中国缴纳企业所得税的中国境内机构、场所财产，中国境内不动产，在中国居民企业的权益性投资资产等（以下称中国应税财产）</a:t>
            </a:r>
            <a:endParaRPr lang="en-US" altLang="zh-CN" dirty="0" smtClean="0"/>
          </a:p>
          <a:p>
            <a:r>
              <a:rPr lang="zh-CN" altLang="zh-CN" dirty="0" smtClean="0"/>
              <a:t>间接转让中国应税财产，是指非居民企业通过转让直接或间接持有中国应税财产的境外企业（不含境外注册中国居民企业，以下称境外企业）股权及其他类似权益（以下称股权），产生与直接转让中国应税财产相同或相近实质结果的交易，包括非居民企业重组引起境外企业股东发生变化的情形。间接转让中国应税财产的非居民企业称股权转让方</a:t>
            </a:r>
            <a:r>
              <a:rPr lang="en-US" altLang="zh-CN" dirty="0" smtClean="0"/>
              <a:t/>
            </a:r>
            <a:br>
              <a:rPr lang="en-US" altLang="zh-CN" dirty="0" smtClean="0"/>
            </a:br>
            <a:endParaRPr lang="zh-CN" altLang="en-US" dirty="0"/>
          </a:p>
        </p:txBody>
      </p:sp>
      <p:sp>
        <p:nvSpPr>
          <p:cNvPr id="3" name="标题 2"/>
          <p:cNvSpPr>
            <a:spLocks noGrp="1"/>
          </p:cNvSpPr>
          <p:nvPr>
            <p:ph type="title"/>
          </p:nvPr>
        </p:nvSpPr>
        <p:spPr/>
        <p:txBody>
          <a:bodyPr/>
          <a:lstStyle/>
          <a:p>
            <a:r>
              <a:rPr lang="zh-CN" altLang="en-US" dirty="0" smtClean="0"/>
              <a:t>企业所得税方面</a:t>
            </a:r>
            <a:endParaRPr lang="zh-CN" altLang="en-US" dirty="0"/>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en-US" altLang="zh-CN" dirty="0" smtClean="0"/>
              <a:t>2.</a:t>
            </a:r>
            <a:r>
              <a:rPr lang="zh-CN" altLang="zh-CN" dirty="0" smtClean="0"/>
              <a:t> 间接转让中国应税财产所得，应按以下顺序进行税务处理：</a:t>
            </a:r>
            <a:endParaRPr lang="en-US" altLang="zh-CN" dirty="0" smtClean="0"/>
          </a:p>
          <a:p>
            <a:r>
              <a:rPr lang="zh-CN" altLang="zh-CN" dirty="0" smtClean="0"/>
              <a:t>（</a:t>
            </a:r>
            <a:r>
              <a:rPr lang="en-US" altLang="zh-CN" dirty="0" smtClean="0"/>
              <a:t>1</a:t>
            </a:r>
            <a:r>
              <a:rPr lang="zh-CN" altLang="zh-CN" dirty="0" smtClean="0"/>
              <a:t>）对归属于境外企业及直接或间接持有中国应税财产的下属企业在中国境内所设机构、场所财产的数额（以下称间接转让机构、场所财产所得），应作为与所设机构、场所有实际联系的所得，按照企业所得税法</a:t>
            </a:r>
            <a:r>
              <a:rPr lang="zh-CN" altLang="en-US" dirty="0" smtClean="0"/>
              <a:t>机构场所的所得</a:t>
            </a:r>
            <a:r>
              <a:rPr lang="zh-CN" altLang="zh-CN" dirty="0" smtClean="0"/>
              <a:t>征税</a:t>
            </a:r>
            <a:r>
              <a:rPr lang="zh-CN" altLang="en-US" dirty="0" smtClean="0"/>
              <a:t>（</a:t>
            </a:r>
            <a:r>
              <a:rPr lang="en-US" altLang="zh-CN" dirty="0" smtClean="0"/>
              <a:t>25%</a:t>
            </a:r>
            <a:r>
              <a:rPr lang="zh-CN" altLang="en-US" dirty="0" smtClean="0"/>
              <a:t>）</a:t>
            </a:r>
            <a:endParaRPr lang="en-US" altLang="zh-CN" dirty="0" smtClean="0"/>
          </a:p>
          <a:p>
            <a:r>
              <a:rPr lang="zh-CN" altLang="zh-CN" dirty="0" smtClean="0"/>
              <a:t>（</a:t>
            </a:r>
            <a:r>
              <a:rPr lang="en-US" altLang="zh-CN" dirty="0" smtClean="0"/>
              <a:t>2</a:t>
            </a:r>
            <a:r>
              <a:rPr lang="zh-CN" altLang="zh-CN" dirty="0" smtClean="0"/>
              <a:t>）除适用</a:t>
            </a:r>
            <a:r>
              <a:rPr lang="zh-CN" altLang="en-US" dirty="0" smtClean="0"/>
              <a:t>上述</a:t>
            </a:r>
            <a:r>
              <a:rPr lang="zh-CN" altLang="zh-CN" dirty="0" smtClean="0"/>
              <a:t>情形外，对归属于中国境内不动产的数额应作为来源于中国境内的不动产转让所得，按照企业所得税法</a:t>
            </a:r>
            <a:r>
              <a:rPr lang="zh-CN" altLang="en-US" dirty="0" smtClean="0"/>
              <a:t>财产转让所得</a:t>
            </a:r>
            <a:r>
              <a:rPr lang="zh-CN" altLang="zh-CN" dirty="0" smtClean="0"/>
              <a:t>征税</a:t>
            </a:r>
            <a:r>
              <a:rPr lang="en-US" altLang="zh-CN" dirty="0" smtClean="0"/>
              <a:t> </a:t>
            </a:r>
            <a:r>
              <a:rPr lang="zh-CN" altLang="en-US" dirty="0" smtClean="0"/>
              <a:t>（</a:t>
            </a:r>
            <a:r>
              <a:rPr lang="en-US" altLang="zh-CN" dirty="0" smtClean="0"/>
              <a:t>20%</a:t>
            </a:r>
            <a:r>
              <a:rPr lang="zh-CN" altLang="en-US" dirty="0" smtClean="0"/>
              <a:t>，减按</a:t>
            </a:r>
            <a:r>
              <a:rPr lang="en-US" altLang="zh-CN" dirty="0" smtClean="0"/>
              <a:t>10%</a:t>
            </a:r>
            <a:r>
              <a:rPr lang="zh-CN" altLang="en-US" dirty="0" smtClean="0"/>
              <a:t>）</a:t>
            </a:r>
            <a:endParaRPr lang="en-US" altLang="zh-CN" dirty="0" smtClean="0"/>
          </a:p>
          <a:p>
            <a:r>
              <a:rPr lang="zh-CN" altLang="zh-CN" dirty="0" smtClean="0"/>
              <a:t>（三）除</a:t>
            </a:r>
            <a:r>
              <a:rPr lang="zh-CN" altLang="en-US" dirty="0" smtClean="0"/>
              <a:t>上述</a:t>
            </a:r>
            <a:r>
              <a:rPr lang="zh-CN" altLang="zh-CN" dirty="0" smtClean="0"/>
              <a:t>（</a:t>
            </a:r>
            <a:r>
              <a:rPr lang="en-US" altLang="zh-CN" dirty="0" smtClean="0"/>
              <a:t>1</a:t>
            </a:r>
            <a:r>
              <a:rPr lang="zh-CN" altLang="zh-CN" dirty="0" smtClean="0"/>
              <a:t>）项或第（</a:t>
            </a:r>
            <a:r>
              <a:rPr lang="en-US" altLang="zh-CN" dirty="0" smtClean="0"/>
              <a:t>2</a:t>
            </a:r>
            <a:r>
              <a:rPr lang="zh-CN" altLang="zh-CN" dirty="0" smtClean="0"/>
              <a:t>）项规定情形外，对归属于在中国居民企业的权益性投资资产的数额，应作为来源于中国境内的权益性投资资产转让所得，按照企业所得税法</a:t>
            </a:r>
            <a:r>
              <a:rPr lang="zh-CN" altLang="en-US" dirty="0" smtClean="0"/>
              <a:t>征收预提所得税（</a:t>
            </a:r>
            <a:r>
              <a:rPr lang="en-US" altLang="zh-CN" dirty="0" smtClean="0"/>
              <a:t>20%</a:t>
            </a:r>
            <a:r>
              <a:rPr lang="zh-CN" altLang="en-US" dirty="0" smtClean="0"/>
              <a:t>，减按</a:t>
            </a:r>
            <a:r>
              <a:rPr lang="en-US" altLang="zh-CN" dirty="0" smtClean="0"/>
              <a:t>10%</a:t>
            </a:r>
            <a:r>
              <a:rPr lang="zh-CN" altLang="en-US" dirty="0" smtClean="0"/>
              <a:t>）</a:t>
            </a:r>
            <a:endParaRPr lang="zh-CN" altLang="en-US" dirty="0"/>
          </a:p>
        </p:txBody>
      </p:sp>
      <p:sp>
        <p:nvSpPr>
          <p:cNvPr id="3" name="标题 2"/>
          <p:cNvSpPr>
            <a:spLocks noGrp="1"/>
          </p:cNvSpPr>
          <p:nvPr>
            <p:ph type="title"/>
          </p:nvPr>
        </p:nvSpPr>
        <p:spPr/>
        <p:txBody>
          <a:bodyPr/>
          <a:lstStyle/>
          <a:p>
            <a:r>
              <a:rPr lang="zh-CN" altLang="en-US" dirty="0" smtClean="0"/>
              <a:t>企业所得税方面</a:t>
            </a:r>
            <a:endParaRPr lang="zh-CN" altLang="en-US" dirty="0"/>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zh-CN" altLang="zh-CN" dirty="0" smtClean="0">
                <a:solidFill>
                  <a:srgbClr val="FF0000"/>
                </a:solidFill>
              </a:rPr>
              <a:t>预缴</a:t>
            </a:r>
            <a:r>
              <a:rPr lang="zh-CN" altLang="en-US" dirty="0" smtClean="0">
                <a:solidFill>
                  <a:srgbClr val="FF0000"/>
                </a:solidFill>
              </a:rPr>
              <a:t>企业所得税</a:t>
            </a:r>
            <a:r>
              <a:rPr lang="zh-CN" altLang="zh-CN" dirty="0" smtClean="0">
                <a:solidFill>
                  <a:srgbClr val="FF0000"/>
                </a:solidFill>
              </a:rPr>
              <a:t>纳税申报表</a:t>
            </a:r>
            <a:r>
              <a:rPr lang="zh-CN" altLang="en-US" dirty="0" smtClean="0">
                <a:solidFill>
                  <a:srgbClr val="FF0000"/>
                </a:solidFill>
              </a:rPr>
              <a:t>（</a:t>
            </a:r>
            <a:r>
              <a:rPr lang="en-US" altLang="zh-CN" dirty="0" smtClean="0">
                <a:solidFill>
                  <a:srgbClr val="FF0000"/>
                </a:solidFill>
              </a:rPr>
              <a:t>2015</a:t>
            </a:r>
            <a:r>
              <a:rPr lang="zh-CN" altLang="zh-CN" dirty="0" smtClean="0">
                <a:solidFill>
                  <a:srgbClr val="FF0000"/>
                </a:solidFill>
              </a:rPr>
              <a:t>年版</a:t>
            </a:r>
            <a:r>
              <a:rPr lang="zh-CN" altLang="en-US" dirty="0" smtClean="0">
                <a:solidFill>
                  <a:srgbClr val="FF0000"/>
                </a:solidFill>
              </a:rPr>
              <a:t>）</a:t>
            </a:r>
            <a:r>
              <a:rPr lang="zh-CN" altLang="en-US" sz="1600" dirty="0" smtClean="0">
                <a:solidFill>
                  <a:srgbClr val="C00000"/>
                </a:solidFill>
              </a:rPr>
              <a:t>（</a:t>
            </a:r>
            <a:r>
              <a:rPr lang="zh-CN" altLang="zh-CN" sz="1600" dirty="0" smtClean="0">
                <a:solidFill>
                  <a:srgbClr val="C00000"/>
                </a:solidFill>
              </a:rPr>
              <a:t>国家税务总局公告</a:t>
            </a:r>
            <a:r>
              <a:rPr lang="en-US" altLang="zh-CN" sz="1600" dirty="0" smtClean="0">
                <a:solidFill>
                  <a:srgbClr val="C00000"/>
                </a:solidFill>
              </a:rPr>
              <a:t>2015</a:t>
            </a:r>
            <a:r>
              <a:rPr lang="zh-CN" altLang="zh-CN" sz="1600" dirty="0" smtClean="0">
                <a:solidFill>
                  <a:srgbClr val="C00000"/>
                </a:solidFill>
              </a:rPr>
              <a:t>年第</a:t>
            </a:r>
            <a:r>
              <a:rPr lang="en-US" altLang="zh-CN" sz="1600" dirty="0" smtClean="0">
                <a:solidFill>
                  <a:srgbClr val="C00000"/>
                </a:solidFill>
              </a:rPr>
              <a:t>31</a:t>
            </a:r>
            <a:r>
              <a:rPr lang="zh-CN" altLang="zh-CN" sz="1600" dirty="0" smtClean="0">
                <a:solidFill>
                  <a:srgbClr val="C00000"/>
                </a:solidFill>
              </a:rPr>
              <a:t>号</a:t>
            </a:r>
            <a:r>
              <a:rPr lang="zh-CN" altLang="en-US" sz="1600" dirty="0" smtClean="0">
                <a:solidFill>
                  <a:srgbClr val="C00000"/>
                </a:solidFill>
              </a:rPr>
              <a:t>）</a:t>
            </a:r>
            <a:endParaRPr lang="en-US" altLang="zh-CN" sz="1600" dirty="0" smtClean="0">
              <a:solidFill>
                <a:srgbClr val="C00000"/>
              </a:solidFill>
            </a:endParaRPr>
          </a:p>
          <a:p>
            <a:r>
              <a:rPr lang="zh-CN" altLang="en-US" dirty="0" smtClean="0">
                <a:solidFill>
                  <a:srgbClr val="002060"/>
                </a:solidFill>
              </a:rPr>
              <a:t>变动内容</a:t>
            </a:r>
            <a:endParaRPr lang="en-US" altLang="zh-CN" dirty="0" smtClean="0">
              <a:solidFill>
                <a:srgbClr val="002060"/>
              </a:solidFill>
            </a:endParaRPr>
          </a:p>
          <a:p>
            <a:r>
              <a:rPr lang="zh-CN" altLang="en-US" dirty="0" smtClean="0"/>
              <a:t>将小微企业及其他优惠、加速折旧及不征税收入等在预缴税中体现，增加或调整了相关报表</a:t>
            </a:r>
            <a:endParaRPr lang="en-US" altLang="zh-CN" dirty="0" smtClean="0"/>
          </a:p>
          <a:p>
            <a:r>
              <a:rPr lang="zh-CN" altLang="zh-CN" dirty="0" smtClean="0"/>
              <a:t>附</a:t>
            </a:r>
            <a:r>
              <a:rPr lang="en-US" altLang="zh-CN" dirty="0" smtClean="0"/>
              <a:t>1-1.不征税收入和税基类减免应纳税所得额明细表（附表1）</a:t>
            </a:r>
            <a:endParaRPr lang="zh-CN" altLang="zh-CN" dirty="0" smtClean="0"/>
          </a:p>
          <a:p>
            <a:r>
              <a:rPr lang="zh-CN" altLang="zh-CN" dirty="0" smtClean="0"/>
              <a:t>附</a:t>
            </a:r>
            <a:r>
              <a:rPr lang="en-US" altLang="zh-CN" dirty="0" smtClean="0"/>
              <a:t>1-2.固定资产加速折旧（扣除）明细表（ 附表2）</a:t>
            </a:r>
            <a:br>
              <a:rPr lang="en-US" altLang="zh-CN" dirty="0" smtClean="0"/>
            </a:br>
            <a:r>
              <a:rPr lang="zh-CN" altLang="zh-CN" dirty="0" smtClean="0"/>
              <a:t>附</a:t>
            </a:r>
            <a:r>
              <a:rPr lang="en-US" altLang="zh-CN" dirty="0" smtClean="0"/>
              <a:t>1-3.减免所得税额明细表（附表3）</a:t>
            </a:r>
          </a:p>
        </p:txBody>
      </p:sp>
      <p:sp>
        <p:nvSpPr>
          <p:cNvPr id="3" name="标题 2"/>
          <p:cNvSpPr>
            <a:spLocks noGrp="1"/>
          </p:cNvSpPr>
          <p:nvPr>
            <p:ph type="title"/>
          </p:nvPr>
        </p:nvSpPr>
        <p:spPr/>
        <p:txBody>
          <a:bodyPr/>
          <a:lstStyle/>
          <a:p>
            <a:r>
              <a:rPr lang="zh-CN" altLang="en-US" dirty="0" smtClean="0"/>
              <a:t>企业所得税方面</a:t>
            </a:r>
            <a:endParaRPr lang="zh-CN" altLang="en-US" dirty="0"/>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smtClean="0">
                <a:solidFill>
                  <a:srgbClr val="FF0000"/>
                </a:solidFill>
              </a:rPr>
              <a:t>非货币性资产投资</a:t>
            </a:r>
            <a:endParaRPr lang="en-US" altLang="zh-CN" dirty="0" smtClean="0">
              <a:solidFill>
                <a:srgbClr val="FF0000"/>
              </a:solidFill>
            </a:endParaRPr>
          </a:p>
          <a:p>
            <a:r>
              <a:rPr lang="zh-CN" altLang="en-US" dirty="0" smtClean="0">
                <a:solidFill>
                  <a:srgbClr val="002060"/>
                </a:solidFill>
              </a:rPr>
              <a:t>一</a:t>
            </a:r>
            <a:r>
              <a:rPr lang="en-US" altLang="zh-CN" dirty="0" smtClean="0">
                <a:solidFill>
                  <a:srgbClr val="002060"/>
                </a:solidFill>
              </a:rPr>
              <a:t>.</a:t>
            </a:r>
            <a:r>
              <a:rPr lang="zh-CN" altLang="en-US" dirty="0" smtClean="0">
                <a:solidFill>
                  <a:srgbClr val="002060"/>
                </a:solidFill>
              </a:rPr>
              <a:t>相关政策</a:t>
            </a:r>
            <a:endParaRPr lang="en-US" altLang="zh-CN" dirty="0" smtClean="0">
              <a:solidFill>
                <a:srgbClr val="002060"/>
              </a:solidFill>
            </a:endParaRPr>
          </a:p>
          <a:p>
            <a:r>
              <a:rPr lang="en-US" altLang="zh-CN" dirty="0" smtClean="0"/>
              <a:t>1.</a:t>
            </a:r>
            <a:r>
              <a:rPr lang="zh-CN" altLang="en-US" dirty="0" smtClean="0"/>
              <a:t>个人所得税法及实施条例</a:t>
            </a:r>
            <a:endParaRPr lang="en-US" altLang="zh-CN" dirty="0" smtClean="0"/>
          </a:p>
          <a:p>
            <a:r>
              <a:rPr lang="en-US" altLang="zh-CN" dirty="0" smtClean="0"/>
              <a:t>2.</a:t>
            </a:r>
            <a:r>
              <a:rPr lang="zh-CN" altLang="zh-CN" dirty="0" smtClean="0"/>
              <a:t>财政部 国家税务总局关于个人非货币性资产投资有关个人所得税政策的通知 </a:t>
            </a:r>
            <a:r>
              <a:rPr lang="zh-CN" altLang="en-US" dirty="0" smtClean="0"/>
              <a:t>（</a:t>
            </a:r>
            <a:r>
              <a:rPr lang="zh-CN" altLang="zh-CN" dirty="0" smtClean="0"/>
              <a:t>财税〔</a:t>
            </a:r>
            <a:r>
              <a:rPr lang="en-US" altLang="zh-CN" dirty="0" smtClean="0"/>
              <a:t>2015</a:t>
            </a:r>
            <a:r>
              <a:rPr lang="zh-CN" altLang="zh-CN" dirty="0" smtClean="0"/>
              <a:t>〕</a:t>
            </a:r>
            <a:r>
              <a:rPr lang="en-US" altLang="zh-CN" dirty="0" smtClean="0"/>
              <a:t>41</a:t>
            </a:r>
            <a:r>
              <a:rPr lang="zh-CN" altLang="zh-CN" dirty="0" smtClean="0"/>
              <a:t>号</a:t>
            </a:r>
            <a:r>
              <a:rPr lang="zh-CN" altLang="en-US" dirty="0" smtClean="0"/>
              <a:t>）</a:t>
            </a:r>
            <a:endParaRPr lang="en-US" altLang="zh-CN" dirty="0" smtClean="0"/>
          </a:p>
          <a:p>
            <a:r>
              <a:rPr lang="en-US" altLang="zh-CN" dirty="0" smtClean="0"/>
              <a:t>3.</a:t>
            </a:r>
            <a:r>
              <a:rPr lang="zh-CN" altLang="zh-CN" dirty="0" smtClean="0"/>
              <a:t>国家税务总局关于个人非货币性资产投资有关个人所得税征管问题的公告</a:t>
            </a:r>
            <a:r>
              <a:rPr lang="zh-CN" altLang="en-US" dirty="0" smtClean="0"/>
              <a:t>（</a:t>
            </a:r>
            <a:r>
              <a:rPr lang="zh-CN" altLang="zh-CN" dirty="0" smtClean="0"/>
              <a:t>国家税务总局公告</a:t>
            </a:r>
            <a:r>
              <a:rPr lang="en-US" altLang="zh-CN" dirty="0" smtClean="0"/>
              <a:t>2015</a:t>
            </a:r>
            <a:r>
              <a:rPr lang="zh-CN" altLang="zh-CN" dirty="0" smtClean="0"/>
              <a:t>年第</a:t>
            </a:r>
            <a:r>
              <a:rPr lang="en-US" altLang="zh-CN" dirty="0" smtClean="0"/>
              <a:t>20</a:t>
            </a:r>
            <a:r>
              <a:rPr lang="zh-CN" altLang="zh-CN" dirty="0" smtClean="0"/>
              <a:t>号</a:t>
            </a:r>
            <a:r>
              <a:rPr lang="zh-CN" altLang="en-US" dirty="0" smtClean="0"/>
              <a:t>）</a:t>
            </a:r>
          </a:p>
        </p:txBody>
      </p:sp>
      <p:sp>
        <p:nvSpPr>
          <p:cNvPr id="3" name="标题 2"/>
          <p:cNvSpPr>
            <a:spLocks noGrp="1"/>
          </p:cNvSpPr>
          <p:nvPr>
            <p:ph type="title"/>
          </p:nvPr>
        </p:nvSpPr>
        <p:spPr/>
        <p:txBody>
          <a:bodyPr/>
          <a:lstStyle/>
          <a:p>
            <a:r>
              <a:rPr lang="zh-CN" altLang="en-US" dirty="0" smtClean="0"/>
              <a:t>个人所得税方面</a:t>
            </a:r>
            <a:endParaRPr lang="zh-CN" altLang="en-US" dirty="0"/>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zh-CN" altLang="en-US" dirty="0" smtClean="0">
                <a:solidFill>
                  <a:srgbClr val="002060"/>
                </a:solidFill>
              </a:rPr>
              <a:t>二</a:t>
            </a:r>
            <a:r>
              <a:rPr lang="en-US" altLang="zh-CN" dirty="0" smtClean="0">
                <a:solidFill>
                  <a:srgbClr val="002060"/>
                </a:solidFill>
              </a:rPr>
              <a:t>.</a:t>
            </a:r>
            <a:r>
              <a:rPr lang="zh-CN" altLang="en-US" dirty="0" smtClean="0">
                <a:solidFill>
                  <a:srgbClr val="002060"/>
                </a:solidFill>
              </a:rPr>
              <a:t>政策规定</a:t>
            </a:r>
            <a:endParaRPr lang="en-US" altLang="zh-CN" dirty="0" smtClean="0">
              <a:solidFill>
                <a:srgbClr val="002060"/>
              </a:solidFill>
            </a:endParaRPr>
          </a:p>
          <a:p>
            <a:r>
              <a:rPr lang="zh-CN" altLang="en-US" dirty="0" smtClean="0"/>
              <a:t>（一）基本规定</a:t>
            </a:r>
            <a:endParaRPr lang="en-US" altLang="zh-CN" dirty="0" smtClean="0"/>
          </a:p>
          <a:p>
            <a:r>
              <a:rPr lang="en-US" altLang="zh-CN" dirty="0" smtClean="0"/>
              <a:t>1.</a:t>
            </a:r>
            <a:r>
              <a:rPr lang="zh-CN" altLang="en-US" dirty="0" smtClean="0"/>
              <a:t>所得性质</a:t>
            </a:r>
            <a:endParaRPr lang="en-US" altLang="zh-CN" dirty="0" smtClean="0"/>
          </a:p>
          <a:p>
            <a:r>
              <a:rPr lang="zh-CN" altLang="zh-CN" dirty="0" smtClean="0"/>
              <a:t>个人以非货币性资产投资，属于个人转让非货币性资产和投资同时发生。对个人转让非货币性资产的所得，应按照“财产转让所得”项目，依法计算缴纳个人所得税</a:t>
            </a:r>
            <a:endParaRPr lang="en-US" altLang="zh-CN" dirty="0" smtClean="0"/>
          </a:p>
          <a:p>
            <a:r>
              <a:rPr lang="zh-CN" altLang="zh-CN" dirty="0" smtClean="0"/>
              <a:t>非货币性资产，是指现金、银行存款等货币性资产以外的资产，包括股权、不动产、技术发明成果以及其他形式的非货币性资产</a:t>
            </a:r>
            <a:endParaRPr lang="en-US" altLang="zh-CN" dirty="0" smtClean="0"/>
          </a:p>
          <a:p>
            <a:r>
              <a:rPr lang="zh-CN" altLang="zh-CN" dirty="0" smtClean="0"/>
              <a:t>非货币性资产投资，包括以非货币性资产出资设立新的企业，以及以非货币性资产出资参与企业增资扩股、定向增发股票、股权置换、重组改制等投资行为</a:t>
            </a:r>
            <a:endParaRPr lang="en-US" altLang="zh-CN" dirty="0" smtClean="0"/>
          </a:p>
        </p:txBody>
      </p:sp>
      <p:sp>
        <p:nvSpPr>
          <p:cNvPr id="3" name="标题 2"/>
          <p:cNvSpPr>
            <a:spLocks noGrp="1"/>
          </p:cNvSpPr>
          <p:nvPr>
            <p:ph type="title"/>
          </p:nvPr>
        </p:nvSpPr>
        <p:spPr/>
        <p:txBody>
          <a:bodyPr/>
          <a:lstStyle/>
          <a:p>
            <a:r>
              <a:rPr lang="zh-CN" altLang="en-US" dirty="0" smtClean="0"/>
              <a:t>个人所得税方面</a:t>
            </a:r>
            <a:endParaRPr lang="zh-CN" altLang="en-US" dirty="0"/>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r>
              <a:rPr lang="en-US" altLang="zh-CN" dirty="0" smtClean="0"/>
              <a:t>2.</a:t>
            </a:r>
            <a:r>
              <a:rPr lang="zh-CN" altLang="en-US" dirty="0" smtClean="0"/>
              <a:t>纳税人</a:t>
            </a:r>
            <a:endParaRPr lang="en-US" altLang="zh-CN" dirty="0" smtClean="0"/>
          </a:p>
          <a:p>
            <a:r>
              <a:rPr lang="zh-CN" altLang="zh-CN" dirty="0" smtClean="0"/>
              <a:t>非货币性资产投资个人所得税以发生非货币性资产投资行为并取得被投资企业股权的个人为纳税人</a:t>
            </a:r>
            <a:endParaRPr lang="en-US" altLang="zh-CN" dirty="0" smtClean="0"/>
          </a:p>
          <a:p>
            <a:r>
              <a:rPr lang="en-US" altLang="zh-CN" dirty="0" smtClean="0"/>
              <a:t>3.</a:t>
            </a:r>
            <a:r>
              <a:rPr lang="zh-CN" altLang="en-US" dirty="0" smtClean="0"/>
              <a:t>计税依据</a:t>
            </a:r>
            <a:endParaRPr lang="en-US" altLang="zh-CN" dirty="0" smtClean="0"/>
          </a:p>
          <a:p>
            <a:r>
              <a:rPr lang="zh-CN" altLang="zh-CN" dirty="0" smtClean="0"/>
              <a:t>个人以非货币性资产投资，应按评估后的公允价值确认非货币性资产转让收入。非货币性资产转让收入减除该资产原值及合理税费后的余额为应纳税所得额</a:t>
            </a:r>
          </a:p>
          <a:p>
            <a:r>
              <a:rPr lang="zh-CN" altLang="en-US" dirty="0" smtClean="0"/>
              <a:t>（</a:t>
            </a:r>
            <a:r>
              <a:rPr lang="en-US" altLang="zh-CN" dirty="0" smtClean="0"/>
              <a:t>1</a:t>
            </a:r>
            <a:r>
              <a:rPr lang="zh-CN" altLang="en-US" dirty="0" smtClean="0"/>
              <a:t>）</a:t>
            </a:r>
            <a:r>
              <a:rPr lang="zh-CN" altLang="zh-CN" dirty="0" smtClean="0"/>
              <a:t>非货币性资产原值为纳税人取得该项资产时实际发生的支出</a:t>
            </a:r>
            <a:endParaRPr lang="en-US" altLang="zh-CN" dirty="0" smtClean="0"/>
          </a:p>
          <a:p>
            <a:r>
              <a:rPr lang="zh-CN" altLang="zh-CN" dirty="0" smtClean="0"/>
              <a:t>纳税人无法提供完整、准确的非货币性资产原值凭证，不能正确计算非货币性资产原值的，主管税务机关可依法核定其非货币性资产原值</a:t>
            </a:r>
            <a:endParaRPr lang="en-US" altLang="zh-CN" dirty="0" smtClean="0"/>
          </a:p>
          <a:p>
            <a:r>
              <a:rPr lang="zh-CN" altLang="zh-CN" dirty="0" smtClean="0"/>
              <a:t>纳税人以股权投资的，该股权原值确认等相关问题依照《股权转让所得个人所得税管理办法（试行）》（国家税务总局公告</a:t>
            </a:r>
            <a:r>
              <a:rPr lang="en-US" altLang="zh-CN" dirty="0" smtClean="0"/>
              <a:t>2014</a:t>
            </a:r>
            <a:r>
              <a:rPr lang="zh-CN" altLang="zh-CN" dirty="0" smtClean="0"/>
              <a:t>年第</a:t>
            </a:r>
            <a:r>
              <a:rPr lang="en-US" altLang="zh-CN" dirty="0" smtClean="0"/>
              <a:t>67</a:t>
            </a:r>
            <a:r>
              <a:rPr lang="zh-CN" altLang="zh-CN" dirty="0" smtClean="0"/>
              <a:t>号发布）有关规定执行</a:t>
            </a:r>
            <a:endParaRPr lang="en-US" altLang="zh-CN" dirty="0" smtClean="0"/>
          </a:p>
          <a:p>
            <a:r>
              <a:rPr lang="zh-CN" altLang="en-US" dirty="0" smtClean="0"/>
              <a:t>（</a:t>
            </a:r>
            <a:r>
              <a:rPr lang="en-US" altLang="zh-CN" dirty="0" smtClean="0"/>
              <a:t>2</a:t>
            </a:r>
            <a:r>
              <a:rPr lang="zh-CN" altLang="en-US" dirty="0" smtClean="0"/>
              <a:t>）</a:t>
            </a:r>
            <a:r>
              <a:rPr lang="zh-CN" altLang="zh-CN" dirty="0" smtClean="0"/>
              <a:t>合理税费是指纳税人在非货币性资产投资过程中发生的与资产转移相关的税金及合理费用</a:t>
            </a:r>
            <a:endParaRPr lang="zh-CN" altLang="en-US" dirty="0"/>
          </a:p>
        </p:txBody>
      </p:sp>
      <p:sp>
        <p:nvSpPr>
          <p:cNvPr id="3" name="标题 2"/>
          <p:cNvSpPr>
            <a:spLocks noGrp="1"/>
          </p:cNvSpPr>
          <p:nvPr>
            <p:ph type="title"/>
          </p:nvPr>
        </p:nvSpPr>
        <p:spPr/>
        <p:txBody>
          <a:bodyPr/>
          <a:lstStyle/>
          <a:p>
            <a:r>
              <a:rPr lang="zh-CN" altLang="en-US" dirty="0" smtClean="0"/>
              <a:t>个人所得税方面</a:t>
            </a:r>
            <a:endParaRPr lang="zh-CN" altLang="en-US" dirty="0"/>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a:bodyPr>
          <a:lstStyle/>
          <a:p>
            <a:r>
              <a:rPr lang="en-US" altLang="zh-CN" dirty="0" smtClean="0"/>
              <a:t>4.</a:t>
            </a:r>
            <a:r>
              <a:rPr lang="zh-CN" altLang="en-US" dirty="0" smtClean="0"/>
              <a:t>纳税申报方式</a:t>
            </a:r>
            <a:endParaRPr lang="en-US" altLang="zh-CN" dirty="0" smtClean="0"/>
          </a:p>
          <a:p>
            <a:r>
              <a:rPr lang="zh-CN" altLang="zh-CN" dirty="0" smtClean="0"/>
              <a:t>非货币性资产投资个人所得税由纳税人向主管税务机关自行申报缴纳</a:t>
            </a:r>
            <a:endParaRPr lang="en-US" altLang="zh-CN" dirty="0" smtClean="0"/>
          </a:p>
          <a:p>
            <a:r>
              <a:rPr lang="en-US" altLang="zh-CN" dirty="0" smtClean="0"/>
              <a:t>5.</a:t>
            </a:r>
            <a:r>
              <a:rPr lang="zh-CN" altLang="en-US" dirty="0" smtClean="0"/>
              <a:t>纳税期限</a:t>
            </a:r>
            <a:endParaRPr lang="en-US" altLang="zh-CN" dirty="0" smtClean="0"/>
          </a:p>
          <a:p>
            <a:r>
              <a:rPr lang="zh-CN" altLang="zh-CN" dirty="0" smtClean="0"/>
              <a:t>个人以非货币性资产投资，应于非货币性资产转让、取得被投资企业股权时，确认非货币性资产转让收入的实现</a:t>
            </a:r>
          </a:p>
          <a:p>
            <a:r>
              <a:rPr lang="zh-CN" altLang="zh-CN" dirty="0" smtClean="0"/>
              <a:t>个人应在发生应税行为的次月</a:t>
            </a:r>
            <a:r>
              <a:rPr lang="en-US" altLang="zh-CN" dirty="0" smtClean="0"/>
              <a:t>15</a:t>
            </a:r>
            <a:r>
              <a:rPr lang="zh-CN" altLang="zh-CN" dirty="0" smtClean="0"/>
              <a:t>日内向主管税务机关申报纳税</a:t>
            </a:r>
            <a:endParaRPr lang="en-US" altLang="zh-CN" dirty="0" smtClean="0"/>
          </a:p>
          <a:p>
            <a:r>
              <a:rPr lang="en-US" altLang="zh-CN" dirty="0" smtClean="0"/>
              <a:t>6.</a:t>
            </a:r>
            <a:r>
              <a:rPr lang="zh-CN" altLang="en-US" dirty="0" smtClean="0"/>
              <a:t>纳税地点</a:t>
            </a:r>
            <a:endParaRPr lang="en-US" altLang="zh-CN" dirty="0" smtClean="0"/>
          </a:p>
          <a:p>
            <a:r>
              <a:rPr lang="zh-CN" altLang="en-US" dirty="0" smtClean="0"/>
              <a:t>（</a:t>
            </a:r>
            <a:r>
              <a:rPr lang="en-US" altLang="zh-CN" dirty="0" smtClean="0"/>
              <a:t>1</a:t>
            </a:r>
            <a:r>
              <a:rPr lang="zh-CN" altLang="en-US" dirty="0" smtClean="0"/>
              <a:t>）</a:t>
            </a:r>
            <a:r>
              <a:rPr lang="zh-CN" altLang="zh-CN" dirty="0" smtClean="0"/>
              <a:t>纳税人以不动产投资的，以不动产所在地地税机关为主管税务机关</a:t>
            </a:r>
            <a:endParaRPr lang="en-US" altLang="zh-CN" dirty="0" smtClean="0"/>
          </a:p>
          <a:p>
            <a:r>
              <a:rPr lang="zh-CN" altLang="en-US" dirty="0" smtClean="0"/>
              <a:t>（</a:t>
            </a:r>
            <a:r>
              <a:rPr lang="en-US" altLang="zh-CN" dirty="0" smtClean="0"/>
              <a:t>2</a:t>
            </a:r>
            <a:r>
              <a:rPr lang="zh-CN" altLang="en-US" dirty="0" smtClean="0"/>
              <a:t>）</a:t>
            </a:r>
            <a:r>
              <a:rPr lang="zh-CN" altLang="zh-CN" dirty="0" smtClean="0"/>
              <a:t>纳税人以其持有的企业股权对外投资的，以该企业所在地地税机关为主管税务机关</a:t>
            </a:r>
            <a:endParaRPr lang="en-US" altLang="zh-CN" dirty="0" smtClean="0"/>
          </a:p>
          <a:p>
            <a:r>
              <a:rPr lang="zh-CN" altLang="en-US" dirty="0" smtClean="0"/>
              <a:t>（</a:t>
            </a:r>
            <a:r>
              <a:rPr lang="en-US" altLang="zh-CN" dirty="0" smtClean="0"/>
              <a:t>3</a:t>
            </a:r>
            <a:r>
              <a:rPr lang="zh-CN" altLang="en-US" dirty="0" smtClean="0"/>
              <a:t>）</a:t>
            </a:r>
            <a:r>
              <a:rPr lang="zh-CN" altLang="zh-CN" dirty="0" smtClean="0"/>
              <a:t>纳税人以其他非货币资产投资的，以被投资企业所在地地税机关为主管税务机关</a:t>
            </a:r>
          </a:p>
          <a:p>
            <a:endParaRPr lang="zh-CN" altLang="en-US" dirty="0"/>
          </a:p>
        </p:txBody>
      </p:sp>
      <p:sp>
        <p:nvSpPr>
          <p:cNvPr id="3" name="标题 2"/>
          <p:cNvSpPr>
            <a:spLocks noGrp="1"/>
          </p:cNvSpPr>
          <p:nvPr>
            <p:ph type="title"/>
          </p:nvPr>
        </p:nvSpPr>
        <p:spPr/>
        <p:txBody>
          <a:bodyPr/>
          <a:lstStyle/>
          <a:p>
            <a:r>
              <a:rPr lang="zh-CN" altLang="en-US" dirty="0" smtClean="0"/>
              <a:t>个人所得税方面</a:t>
            </a:r>
            <a:endParaRPr lang="zh-CN" altLang="en-US" dirty="0"/>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r>
              <a:rPr lang="zh-CN" altLang="en-US" dirty="0" smtClean="0"/>
              <a:t>（二）分期缴纳</a:t>
            </a:r>
            <a:endParaRPr lang="en-US" altLang="zh-CN" dirty="0" smtClean="0"/>
          </a:p>
          <a:p>
            <a:r>
              <a:rPr lang="en-US" altLang="zh-CN" dirty="0" smtClean="0"/>
              <a:t>1.</a:t>
            </a:r>
            <a:r>
              <a:rPr lang="zh-CN" altLang="en-US" dirty="0" smtClean="0"/>
              <a:t>分期缴纳条件</a:t>
            </a:r>
            <a:endParaRPr lang="en-US" altLang="zh-CN" dirty="0" smtClean="0"/>
          </a:p>
          <a:p>
            <a:r>
              <a:rPr lang="zh-CN" altLang="en-US" dirty="0" smtClean="0"/>
              <a:t>（</a:t>
            </a:r>
            <a:r>
              <a:rPr lang="en-US" altLang="zh-CN" dirty="0" smtClean="0"/>
              <a:t>1</a:t>
            </a:r>
            <a:r>
              <a:rPr lang="zh-CN" altLang="en-US" dirty="0" smtClean="0"/>
              <a:t>）</a:t>
            </a:r>
            <a:r>
              <a:rPr lang="zh-CN" altLang="zh-CN" dirty="0" smtClean="0"/>
              <a:t>纳税人一次性缴税有困难的，可合理确定分期缴纳计划并报主管税务机关备案后，自发生上述应税行为之日起不超过</a:t>
            </a:r>
            <a:r>
              <a:rPr lang="en-US" altLang="zh-CN" dirty="0" smtClean="0"/>
              <a:t>5</a:t>
            </a:r>
            <a:r>
              <a:rPr lang="zh-CN" altLang="zh-CN" dirty="0" smtClean="0"/>
              <a:t>个公历年度内（含）分期缴纳个人所得税。</a:t>
            </a:r>
          </a:p>
          <a:p>
            <a:r>
              <a:rPr lang="zh-CN" altLang="en-US" dirty="0" smtClean="0"/>
              <a:t>（</a:t>
            </a:r>
            <a:r>
              <a:rPr lang="en-US" altLang="zh-CN" dirty="0" smtClean="0"/>
              <a:t>2</a:t>
            </a:r>
            <a:r>
              <a:rPr lang="zh-CN" altLang="en-US" dirty="0" smtClean="0"/>
              <a:t>）</a:t>
            </a:r>
            <a:r>
              <a:rPr lang="zh-CN" altLang="zh-CN" dirty="0" smtClean="0"/>
              <a:t>个人以非货币性资产投资交易过程中取得现金补价的，现金部分应优先用于缴税；现金不足以缴纳的部分，可分期缴纳</a:t>
            </a:r>
            <a:endParaRPr lang="en-US" altLang="zh-CN" dirty="0" smtClean="0"/>
          </a:p>
          <a:p>
            <a:r>
              <a:rPr lang="en-US" altLang="zh-CN" dirty="0" smtClean="0"/>
              <a:t>2.</a:t>
            </a:r>
            <a:r>
              <a:rPr lang="zh-CN" altLang="en-US" dirty="0" smtClean="0"/>
              <a:t>分期缴纳备案</a:t>
            </a:r>
            <a:endParaRPr lang="zh-CN" altLang="zh-CN" dirty="0" smtClean="0"/>
          </a:p>
          <a:p>
            <a:r>
              <a:rPr lang="zh-CN" altLang="zh-CN" dirty="0" smtClean="0"/>
              <a:t>纳税人非货币性资产投资需要分期缴纳个人所得税的，应于取得被投资企业股权之日的次月</a:t>
            </a:r>
            <a:r>
              <a:rPr lang="en-US" altLang="zh-CN" dirty="0" smtClean="0"/>
              <a:t>15</a:t>
            </a:r>
            <a:r>
              <a:rPr lang="zh-CN" altLang="zh-CN" dirty="0" smtClean="0"/>
              <a:t>日内，自行制定缴税计划并向主管税务机关报送《非货币性资产投资分期缴纳个人所得税备案表》、纳税人身份证明、投资协议、非货币性资产评估价格证明材料、能够证明非货币性资产原值及合理税费的相关资料</a:t>
            </a:r>
            <a:endParaRPr lang="zh-CN" altLang="en-US" dirty="0"/>
          </a:p>
        </p:txBody>
      </p:sp>
      <p:sp>
        <p:nvSpPr>
          <p:cNvPr id="3" name="标题 2"/>
          <p:cNvSpPr>
            <a:spLocks noGrp="1"/>
          </p:cNvSpPr>
          <p:nvPr>
            <p:ph type="title"/>
          </p:nvPr>
        </p:nvSpPr>
        <p:spPr/>
        <p:txBody>
          <a:bodyPr/>
          <a:lstStyle/>
          <a:p>
            <a:r>
              <a:rPr lang="zh-CN" altLang="en-US" dirty="0" smtClean="0"/>
              <a:t>个人所得税方面</a:t>
            </a:r>
            <a:endParaRPr lang="zh-CN" altLang="en-US" dirty="0"/>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r>
              <a:rPr lang="en-US" altLang="zh-CN" dirty="0" smtClean="0"/>
              <a:t>3.</a:t>
            </a:r>
            <a:r>
              <a:rPr lang="zh-CN" altLang="en-US" dirty="0" smtClean="0"/>
              <a:t>分期申报缴纳</a:t>
            </a:r>
            <a:endParaRPr lang="en-US" altLang="zh-CN" dirty="0" smtClean="0"/>
          </a:p>
          <a:p>
            <a:r>
              <a:rPr lang="zh-CN" altLang="zh-CN" dirty="0" smtClean="0"/>
              <a:t>纳税人按分期缴税计划向主管税务机关办理纳税申报时，应提供已在主管税务机关备案的《非货币性资产投资分期缴纳个人所得税备案表》和本期之前各期已缴纳个人所得税的完税凭证</a:t>
            </a:r>
            <a:endParaRPr lang="en-US" altLang="zh-CN" dirty="0" smtClean="0"/>
          </a:p>
          <a:p>
            <a:r>
              <a:rPr lang="en-US" altLang="zh-CN" dirty="0" smtClean="0"/>
              <a:t>4.</a:t>
            </a:r>
            <a:r>
              <a:rPr lang="zh-CN" altLang="en-US" dirty="0" smtClean="0"/>
              <a:t> 期间转让</a:t>
            </a:r>
            <a:endParaRPr lang="en-US" altLang="zh-CN" dirty="0" smtClean="0"/>
          </a:p>
          <a:p>
            <a:r>
              <a:rPr lang="zh-CN" altLang="zh-CN" dirty="0" smtClean="0"/>
              <a:t>个人在分期缴税期间转让其持有的上述全部或部分股权，并取得现金收入的，该现金收入应优先用于缴纳尚未缴清的税款</a:t>
            </a:r>
          </a:p>
          <a:p>
            <a:r>
              <a:rPr lang="zh-CN" altLang="zh-CN" dirty="0" smtClean="0"/>
              <a:t>纳税人在分期缴税期间转让股权的，应于转让股权之日的次月</a:t>
            </a:r>
            <a:r>
              <a:rPr lang="en-US" altLang="zh-CN" dirty="0" smtClean="0"/>
              <a:t>15</a:t>
            </a:r>
            <a:r>
              <a:rPr lang="zh-CN" altLang="zh-CN" dirty="0" smtClean="0"/>
              <a:t>日内向主管税务机关申报纳税</a:t>
            </a:r>
            <a:endParaRPr lang="en-US" altLang="zh-CN" dirty="0" smtClean="0"/>
          </a:p>
          <a:p>
            <a:r>
              <a:rPr lang="en-US" altLang="zh-CN" dirty="0" smtClean="0"/>
              <a:t>5.</a:t>
            </a:r>
            <a:r>
              <a:rPr lang="zh-CN" altLang="en-US" dirty="0" smtClean="0"/>
              <a:t>分期缴纳计划变动</a:t>
            </a:r>
            <a:endParaRPr lang="en-US" altLang="zh-CN" dirty="0" smtClean="0"/>
          </a:p>
          <a:p>
            <a:r>
              <a:rPr lang="zh-CN" altLang="zh-CN" dirty="0" smtClean="0"/>
              <a:t>纳税人分期缴税期间提出变更原分期缴税计划的，应重新制定分期缴税计划并向主管税务机关重新报送《非货币性资产投资分期缴纳个人所得税备案表》</a:t>
            </a:r>
            <a:endParaRPr lang="en-US" altLang="zh-CN" dirty="0" smtClean="0"/>
          </a:p>
          <a:p>
            <a:endParaRPr lang="zh-CN" altLang="en-US" dirty="0"/>
          </a:p>
        </p:txBody>
      </p:sp>
      <p:sp>
        <p:nvSpPr>
          <p:cNvPr id="3" name="标题 2"/>
          <p:cNvSpPr>
            <a:spLocks noGrp="1"/>
          </p:cNvSpPr>
          <p:nvPr>
            <p:ph type="title"/>
          </p:nvPr>
        </p:nvSpPr>
        <p:spPr/>
        <p:txBody>
          <a:bodyPr/>
          <a:lstStyle/>
          <a:p>
            <a:r>
              <a:rPr lang="zh-CN" altLang="en-US" dirty="0" smtClean="0"/>
              <a:t>个人所得税方面</a:t>
            </a:r>
            <a:endParaRPr lang="zh-CN" altLang="en-US" dirty="0"/>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en-US" altLang="zh-CN" dirty="0" smtClean="0"/>
              <a:t>6.</a:t>
            </a:r>
            <a:r>
              <a:rPr lang="zh-CN" altLang="en-US" dirty="0" smtClean="0"/>
              <a:t>实施前投资</a:t>
            </a:r>
            <a:endParaRPr lang="en-US" altLang="zh-CN" dirty="0" smtClean="0"/>
          </a:p>
          <a:p>
            <a:r>
              <a:rPr lang="zh-CN" altLang="zh-CN" dirty="0" smtClean="0"/>
              <a:t>对</a:t>
            </a:r>
            <a:r>
              <a:rPr lang="en-US" altLang="zh-CN" dirty="0" smtClean="0"/>
              <a:t>2015</a:t>
            </a:r>
            <a:r>
              <a:rPr lang="zh-CN" altLang="zh-CN" dirty="0" smtClean="0"/>
              <a:t>年</a:t>
            </a:r>
            <a:r>
              <a:rPr lang="en-US" altLang="zh-CN" dirty="0" smtClean="0"/>
              <a:t>4</a:t>
            </a:r>
            <a:r>
              <a:rPr lang="zh-CN" altLang="zh-CN" dirty="0" smtClean="0"/>
              <a:t>月</a:t>
            </a:r>
            <a:r>
              <a:rPr lang="en-US" altLang="zh-CN" dirty="0" smtClean="0"/>
              <a:t>1</a:t>
            </a:r>
            <a:r>
              <a:rPr lang="zh-CN" altLang="zh-CN" dirty="0" smtClean="0"/>
              <a:t>日之前发生的个人非货币性资产投资，尚未进行税收处理且自发生上述应税行为之日起期限未超过</a:t>
            </a:r>
            <a:r>
              <a:rPr lang="en-US" altLang="zh-CN" dirty="0" smtClean="0"/>
              <a:t>5</a:t>
            </a:r>
            <a:r>
              <a:rPr lang="zh-CN" altLang="zh-CN" dirty="0" smtClean="0"/>
              <a:t>年的，可在剩余的期限内分期缴纳其应纳税款</a:t>
            </a:r>
          </a:p>
          <a:p>
            <a:r>
              <a:rPr lang="zh-CN" altLang="zh-CN" dirty="0" smtClean="0"/>
              <a:t>尚未进行税收处理且需要分期缴纳个人所得税的，纳税人应于本公告下发之日起</a:t>
            </a:r>
            <a:r>
              <a:rPr lang="en-US" altLang="zh-CN" dirty="0" smtClean="0"/>
              <a:t>30</a:t>
            </a:r>
            <a:r>
              <a:rPr lang="zh-CN" altLang="zh-CN" dirty="0" smtClean="0"/>
              <a:t>日内向主管税务机关办理分期缴税备案手续</a:t>
            </a:r>
            <a:endParaRPr lang="en-US" altLang="zh-CN" dirty="0" smtClean="0"/>
          </a:p>
          <a:p>
            <a:r>
              <a:rPr lang="en-US" altLang="zh-CN" dirty="0" smtClean="0"/>
              <a:t>7.</a:t>
            </a:r>
            <a:r>
              <a:rPr lang="zh-CN" altLang="en-US" dirty="0" smtClean="0"/>
              <a:t>被投资企业报告</a:t>
            </a:r>
            <a:endParaRPr lang="en-US" altLang="zh-CN" dirty="0" smtClean="0"/>
          </a:p>
          <a:p>
            <a:r>
              <a:rPr lang="zh-CN" altLang="zh-CN" dirty="0" smtClean="0"/>
              <a:t>被投资企业应将纳税人以非货币性资产投入本企业取得股权和分期缴税期间纳税人股权变动情况，分别于相关事项发生后</a:t>
            </a:r>
            <a:r>
              <a:rPr lang="en-US" altLang="zh-CN" dirty="0" smtClean="0"/>
              <a:t>15</a:t>
            </a:r>
            <a:r>
              <a:rPr lang="zh-CN" altLang="zh-CN" dirty="0" smtClean="0"/>
              <a:t>日内向主管税务机关报告，并协助税务机关执行公务</a:t>
            </a:r>
            <a:endParaRPr lang="en-US" altLang="zh-CN" dirty="0" smtClean="0"/>
          </a:p>
          <a:p>
            <a:r>
              <a:rPr lang="en-US" altLang="zh-CN" dirty="0" smtClean="0"/>
              <a:t>8.</a:t>
            </a:r>
            <a:r>
              <a:rPr lang="zh-CN" altLang="zh-CN" dirty="0" smtClean="0"/>
              <a:t>自</a:t>
            </a:r>
            <a:r>
              <a:rPr lang="en-US" altLang="zh-CN" dirty="0" smtClean="0"/>
              <a:t>2015</a:t>
            </a:r>
            <a:r>
              <a:rPr lang="zh-CN" altLang="zh-CN" dirty="0" smtClean="0"/>
              <a:t>年</a:t>
            </a:r>
            <a:r>
              <a:rPr lang="en-US" altLang="zh-CN" dirty="0" smtClean="0"/>
              <a:t>4</a:t>
            </a:r>
            <a:r>
              <a:rPr lang="zh-CN" altLang="zh-CN" dirty="0" smtClean="0"/>
              <a:t>月</a:t>
            </a:r>
            <a:r>
              <a:rPr lang="en-US" altLang="zh-CN" dirty="0" smtClean="0"/>
              <a:t>1</a:t>
            </a:r>
            <a:r>
              <a:rPr lang="zh-CN" altLang="zh-CN" dirty="0" smtClean="0"/>
              <a:t>日起施行</a:t>
            </a:r>
            <a:endParaRPr lang="zh-CN" altLang="en-US" dirty="0"/>
          </a:p>
        </p:txBody>
      </p:sp>
      <p:sp>
        <p:nvSpPr>
          <p:cNvPr id="3" name="标题 2"/>
          <p:cNvSpPr>
            <a:spLocks noGrp="1"/>
          </p:cNvSpPr>
          <p:nvPr>
            <p:ph type="title"/>
          </p:nvPr>
        </p:nvSpPr>
        <p:spPr/>
        <p:txBody>
          <a:bodyPr/>
          <a:lstStyle/>
          <a:p>
            <a:r>
              <a:rPr lang="zh-CN" altLang="en-US" dirty="0" smtClean="0"/>
              <a:t>个人所得税方面</a:t>
            </a:r>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smtClean="0">
                <a:solidFill>
                  <a:srgbClr val="FF0000"/>
                </a:solidFill>
              </a:rPr>
              <a:t>牡丹籽油增值税适用税率</a:t>
            </a:r>
            <a:r>
              <a:rPr lang="zh-CN" altLang="en-US" sz="1600" dirty="0" smtClean="0">
                <a:solidFill>
                  <a:srgbClr val="C00000"/>
                </a:solidFill>
              </a:rPr>
              <a:t>（</a:t>
            </a:r>
            <a:r>
              <a:rPr lang="zh-CN" altLang="zh-CN" sz="1600" dirty="0" smtClean="0">
                <a:solidFill>
                  <a:srgbClr val="C00000"/>
                </a:solidFill>
              </a:rPr>
              <a:t>国家税务总局公告</a:t>
            </a:r>
            <a:r>
              <a:rPr lang="en-US" altLang="zh-CN" sz="1600" dirty="0" smtClean="0">
                <a:solidFill>
                  <a:srgbClr val="C00000"/>
                </a:solidFill>
              </a:rPr>
              <a:t>2014</a:t>
            </a:r>
            <a:r>
              <a:rPr lang="zh-CN" altLang="zh-CN" sz="1600" dirty="0" smtClean="0">
                <a:solidFill>
                  <a:srgbClr val="C00000"/>
                </a:solidFill>
              </a:rPr>
              <a:t>年第</a:t>
            </a:r>
            <a:r>
              <a:rPr lang="en-US" altLang="zh-CN" sz="1600" dirty="0" smtClean="0">
                <a:solidFill>
                  <a:srgbClr val="C00000"/>
                </a:solidFill>
              </a:rPr>
              <a:t>75</a:t>
            </a:r>
            <a:r>
              <a:rPr lang="zh-CN" altLang="zh-CN" sz="1600" dirty="0" smtClean="0">
                <a:solidFill>
                  <a:srgbClr val="C00000"/>
                </a:solidFill>
              </a:rPr>
              <a:t>号 </a:t>
            </a:r>
            <a:r>
              <a:rPr lang="zh-CN" altLang="en-US" sz="1600" dirty="0" smtClean="0">
                <a:solidFill>
                  <a:srgbClr val="C00000"/>
                </a:solidFill>
              </a:rPr>
              <a:t>）</a:t>
            </a:r>
            <a:endParaRPr lang="en-US" altLang="zh-CN" sz="1600" dirty="0" smtClean="0">
              <a:solidFill>
                <a:srgbClr val="C00000"/>
              </a:solidFill>
            </a:endParaRPr>
          </a:p>
          <a:p>
            <a:r>
              <a:rPr lang="zh-CN" altLang="en-US" dirty="0" smtClean="0">
                <a:solidFill>
                  <a:srgbClr val="002060"/>
                </a:solidFill>
              </a:rPr>
              <a:t>政策规定</a:t>
            </a:r>
            <a:endParaRPr lang="en-US" altLang="zh-CN" dirty="0" smtClean="0">
              <a:solidFill>
                <a:srgbClr val="002060"/>
              </a:solidFill>
            </a:endParaRPr>
          </a:p>
          <a:p>
            <a:r>
              <a:rPr lang="zh-CN" altLang="zh-CN" dirty="0" smtClean="0"/>
              <a:t>牡丹籽油属于</a:t>
            </a:r>
            <a:r>
              <a:rPr lang="zh-CN" altLang="zh-CN" dirty="0" smtClean="0">
                <a:solidFill>
                  <a:srgbClr val="FF0000"/>
                </a:solidFill>
              </a:rPr>
              <a:t>食用植物油</a:t>
            </a:r>
            <a:r>
              <a:rPr lang="zh-CN" altLang="zh-CN" dirty="0" smtClean="0"/>
              <a:t>，适用</a:t>
            </a:r>
            <a:r>
              <a:rPr lang="en-US" altLang="zh-CN" dirty="0" smtClean="0"/>
              <a:t>13%</a:t>
            </a:r>
            <a:r>
              <a:rPr lang="zh-CN" altLang="zh-CN" dirty="0" smtClean="0"/>
              <a:t>增值税税率</a:t>
            </a:r>
            <a:endParaRPr lang="en-US" altLang="zh-CN" dirty="0" smtClean="0"/>
          </a:p>
          <a:p>
            <a:r>
              <a:rPr lang="zh-CN" altLang="zh-CN" dirty="0" smtClean="0"/>
              <a:t>牡丹籽油是以丹凤牡丹和紫斑牡丹的籽仁为原料，经压榨、脱色、脱臭等工艺制成的产品</a:t>
            </a:r>
            <a:endParaRPr lang="en-US" altLang="zh-CN" dirty="0" smtClean="0"/>
          </a:p>
          <a:p>
            <a:r>
              <a:rPr lang="zh-CN" altLang="zh-CN" dirty="0" smtClean="0"/>
              <a:t>自</a:t>
            </a:r>
            <a:r>
              <a:rPr lang="en-US" altLang="zh-CN" dirty="0" smtClean="0"/>
              <a:t>2015</a:t>
            </a:r>
            <a:r>
              <a:rPr lang="zh-CN" altLang="zh-CN" dirty="0" smtClean="0"/>
              <a:t>年</a:t>
            </a:r>
            <a:r>
              <a:rPr lang="en-US" altLang="zh-CN" dirty="0" smtClean="0"/>
              <a:t>2</a:t>
            </a:r>
            <a:r>
              <a:rPr lang="zh-CN" altLang="zh-CN" dirty="0" smtClean="0"/>
              <a:t>月</a:t>
            </a:r>
            <a:r>
              <a:rPr lang="en-US" altLang="zh-CN" dirty="0" smtClean="0"/>
              <a:t>1</a:t>
            </a:r>
            <a:r>
              <a:rPr lang="zh-CN" altLang="zh-CN" dirty="0" smtClean="0"/>
              <a:t>日起施行</a:t>
            </a:r>
            <a:endParaRPr lang="zh-CN" altLang="en-US" dirty="0">
              <a:solidFill>
                <a:srgbClr val="002060"/>
              </a:solidFill>
            </a:endParaRPr>
          </a:p>
        </p:txBody>
      </p:sp>
      <p:sp>
        <p:nvSpPr>
          <p:cNvPr id="3" name="标题 2"/>
          <p:cNvSpPr>
            <a:spLocks noGrp="1"/>
          </p:cNvSpPr>
          <p:nvPr>
            <p:ph type="title"/>
          </p:nvPr>
        </p:nvSpPr>
        <p:spPr/>
        <p:txBody>
          <a:bodyPr/>
          <a:lstStyle/>
          <a:p>
            <a:r>
              <a:rPr lang="zh-CN" altLang="en-US" dirty="0" smtClean="0"/>
              <a:t>增值税方面</a:t>
            </a:r>
            <a:endParaRPr lang="zh-CN" altLang="en-US" dirty="0"/>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smtClean="0">
                <a:solidFill>
                  <a:srgbClr val="FF0000"/>
                </a:solidFill>
              </a:rPr>
              <a:t>个体工商户个人所得税计税办法</a:t>
            </a:r>
          </a:p>
          <a:p>
            <a:r>
              <a:rPr lang="zh-CN" altLang="en-US" dirty="0" smtClean="0">
                <a:solidFill>
                  <a:srgbClr val="002060"/>
                </a:solidFill>
              </a:rPr>
              <a:t>（一）相关政策</a:t>
            </a:r>
            <a:endParaRPr lang="en-US" altLang="zh-CN" dirty="0" smtClean="0">
              <a:solidFill>
                <a:srgbClr val="002060"/>
              </a:solidFill>
            </a:endParaRPr>
          </a:p>
          <a:p>
            <a:r>
              <a:rPr lang="en-US" altLang="zh-CN" dirty="0" smtClean="0"/>
              <a:t>1.</a:t>
            </a:r>
            <a:r>
              <a:rPr lang="zh-CN" altLang="en-US" dirty="0" smtClean="0"/>
              <a:t>个人所得税法及实施条例</a:t>
            </a:r>
            <a:endParaRPr lang="en-US" altLang="zh-CN" dirty="0" smtClean="0"/>
          </a:p>
          <a:p>
            <a:r>
              <a:rPr lang="en-US" altLang="zh-CN" dirty="0" smtClean="0"/>
              <a:t>2.</a:t>
            </a:r>
            <a:r>
              <a:rPr lang="zh-CN" altLang="zh-CN" dirty="0" smtClean="0"/>
              <a:t> 国家税务总局关于印发</a:t>
            </a:r>
            <a:r>
              <a:rPr lang="en-US" altLang="zh-CN" dirty="0" smtClean="0"/>
              <a:t>《</a:t>
            </a:r>
            <a:r>
              <a:rPr lang="zh-CN" altLang="zh-CN" dirty="0" smtClean="0"/>
              <a:t>个体工商户个人所得税计税办法（试行）</a:t>
            </a:r>
            <a:r>
              <a:rPr lang="en-US" altLang="zh-CN" dirty="0" smtClean="0"/>
              <a:t>》</a:t>
            </a:r>
            <a:r>
              <a:rPr lang="zh-CN" altLang="zh-CN" dirty="0" smtClean="0"/>
              <a:t>的通知（国税发〔</a:t>
            </a:r>
            <a:r>
              <a:rPr lang="en-US" altLang="zh-CN" dirty="0" smtClean="0"/>
              <a:t>1997</a:t>
            </a:r>
            <a:r>
              <a:rPr lang="zh-CN" altLang="zh-CN" dirty="0" smtClean="0"/>
              <a:t>〕</a:t>
            </a:r>
            <a:r>
              <a:rPr lang="en-US" altLang="zh-CN" dirty="0" smtClean="0"/>
              <a:t>43</a:t>
            </a:r>
            <a:r>
              <a:rPr lang="zh-CN" altLang="zh-CN" dirty="0" smtClean="0"/>
              <a:t>号）</a:t>
            </a:r>
            <a:endParaRPr lang="en-US" altLang="zh-CN" dirty="0" smtClean="0"/>
          </a:p>
          <a:p>
            <a:r>
              <a:rPr lang="en-US" altLang="zh-CN" dirty="0" smtClean="0"/>
              <a:t>3.</a:t>
            </a:r>
            <a:r>
              <a:rPr lang="zh-CN" altLang="zh-CN" dirty="0" smtClean="0"/>
              <a:t>个体工商户个人所得税计税办法</a:t>
            </a:r>
            <a:r>
              <a:rPr lang="zh-CN" altLang="en-US" dirty="0" smtClean="0"/>
              <a:t>（</a:t>
            </a:r>
            <a:r>
              <a:rPr lang="zh-CN" altLang="zh-CN" dirty="0" smtClean="0"/>
              <a:t>国家税务总局令第</a:t>
            </a:r>
            <a:r>
              <a:rPr lang="en-US" altLang="zh-CN" dirty="0" smtClean="0"/>
              <a:t>35</a:t>
            </a:r>
            <a:r>
              <a:rPr lang="zh-CN" altLang="zh-CN" dirty="0" smtClean="0"/>
              <a:t>号</a:t>
            </a:r>
            <a:r>
              <a:rPr lang="zh-CN" altLang="en-US" dirty="0" smtClean="0"/>
              <a:t>）</a:t>
            </a:r>
            <a:endParaRPr lang="zh-CN" altLang="en-US" dirty="0"/>
          </a:p>
        </p:txBody>
      </p:sp>
      <p:sp>
        <p:nvSpPr>
          <p:cNvPr id="3" name="标题 2"/>
          <p:cNvSpPr>
            <a:spLocks noGrp="1"/>
          </p:cNvSpPr>
          <p:nvPr>
            <p:ph type="title"/>
          </p:nvPr>
        </p:nvSpPr>
        <p:spPr/>
        <p:txBody>
          <a:bodyPr/>
          <a:lstStyle/>
          <a:p>
            <a:r>
              <a:rPr lang="zh-CN" altLang="en-US" dirty="0" smtClean="0"/>
              <a:t>个人所得税方面</a:t>
            </a:r>
            <a:endParaRPr lang="zh-CN" altLang="en-US" dirty="0"/>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solidFill>
                  <a:srgbClr val="002060"/>
                </a:solidFill>
              </a:rPr>
              <a:t>（二）新旧政策及与企业所得税比较（</a:t>
            </a:r>
            <a:r>
              <a:rPr lang="zh-CN" altLang="zh-CN" dirty="0" smtClean="0"/>
              <a:t>自</a:t>
            </a:r>
            <a:r>
              <a:rPr lang="en-US" altLang="zh-CN" dirty="0" smtClean="0"/>
              <a:t>2015</a:t>
            </a:r>
            <a:r>
              <a:rPr lang="zh-CN" altLang="zh-CN" dirty="0" smtClean="0"/>
              <a:t>年</a:t>
            </a:r>
            <a:r>
              <a:rPr lang="en-US" altLang="zh-CN" dirty="0" smtClean="0"/>
              <a:t>1</a:t>
            </a:r>
            <a:r>
              <a:rPr lang="zh-CN" altLang="zh-CN" dirty="0" smtClean="0"/>
              <a:t>月</a:t>
            </a:r>
            <a:r>
              <a:rPr lang="en-US" altLang="zh-CN" dirty="0" smtClean="0"/>
              <a:t>1</a:t>
            </a:r>
            <a:r>
              <a:rPr lang="zh-CN" altLang="zh-CN" dirty="0" smtClean="0"/>
              <a:t>日</a:t>
            </a:r>
            <a:r>
              <a:rPr lang="zh-CN" altLang="en-US" dirty="0" smtClean="0"/>
              <a:t>起）</a:t>
            </a:r>
            <a:endParaRPr lang="en-US" altLang="zh-CN" dirty="0" smtClean="0">
              <a:solidFill>
                <a:srgbClr val="002060"/>
              </a:solidFill>
            </a:endParaRPr>
          </a:p>
          <a:p>
            <a:endParaRPr lang="zh-CN" altLang="en-US" dirty="0">
              <a:solidFill>
                <a:srgbClr val="002060"/>
              </a:solidFill>
            </a:endParaRPr>
          </a:p>
        </p:txBody>
      </p:sp>
      <p:sp>
        <p:nvSpPr>
          <p:cNvPr id="3" name="标题 2"/>
          <p:cNvSpPr>
            <a:spLocks noGrp="1"/>
          </p:cNvSpPr>
          <p:nvPr>
            <p:ph type="title"/>
          </p:nvPr>
        </p:nvSpPr>
        <p:spPr/>
        <p:txBody>
          <a:bodyPr/>
          <a:lstStyle/>
          <a:p>
            <a:r>
              <a:rPr lang="zh-CN" altLang="en-US" dirty="0" smtClean="0"/>
              <a:t>个人所得税方面</a:t>
            </a:r>
            <a:endParaRPr lang="zh-CN" altLang="en-US" dirty="0"/>
          </a:p>
        </p:txBody>
      </p:sp>
      <p:graphicFrame>
        <p:nvGraphicFramePr>
          <p:cNvPr id="4" name="表格 3"/>
          <p:cNvGraphicFramePr>
            <a:graphicFrameLocks noGrp="1"/>
          </p:cNvGraphicFramePr>
          <p:nvPr/>
        </p:nvGraphicFramePr>
        <p:xfrm>
          <a:off x="395536" y="1412780"/>
          <a:ext cx="8424936" cy="5127060"/>
        </p:xfrm>
        <a:graphic>
          <a:graphicData uri="http://schemas.openxmlformats.org/drawingml/2006/table">
            <a:tbl>
              <a:tblPr firstRow="1" bandRow="1">
                <a:tableStyleId>{5C22544A-7EE6-4342-B048-85BDC9FD1C3A}</a:tableStyleId>
              </a:tblPr>
              <a:tblGrid>
                <a:gridCol w="1800200"/>
                <a:gridCol w="2304256"/>
                <a:gridCol w="2520280"/>
                <a:gridCol w="144016"/>
                <a:gridCol w="1656184"/>
              </a:tblGrid>
              <a:tr h="369525">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内容</a:t>
                      </a:r>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原政策</a:t>
                      </a:r>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新政策</a:t>
                      </a:r>
                    </a:p>
                  </a:txBody>
                  <a:tcPr>
                    <a:solidFill>
                      <a:schemeClr val="bg1">
                        <a:lumMod val="85000"/>
                      </a:schemeClr>
                    </a:solidFill>
                  </a:tcPr>
                </a:tc>
                <a:tc gridSpan="2">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企业所得税</a:t>
                      </a:r>
                    </a:p>
                  </a:txBody>
                  <a:tcPr>
                    <a:solidFill>
                      <a:schemeClr val="bg1">
                        <a:lumMod val="85000"/>
                      </a:schemeClr>
                    </a:solidFill>
                  </a:tcPr>
                </a:tc>
                <a:tc hMerge="1">
                  <a:txBody>
                    <a:bodyPr/>
                    <a:lstStyle/>
                    <a:p>
                      <a:endParaRPr lang="zh-CN" altLang="en-US"/>
                    </a:p>
                  </a:txBody>
                  <a:tcPr/>
                </a:tc>
              </a:tr>
              <a:tr h="323836">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计税原则等</a:t>
                      </a:r>
                    </a:p>
                  </a:txBody>
                  <a:tcPr>
                    <a:solidFill>
                      <a:schemeClr val="bg1">
                        <a:lumMod val="85000"/>
                      </a:schemeClr>
                    </a:solidFill>
                  </a:tcPr>
                </a:tc>
                <a:tc gridSpan="4">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除表态外基本相同</a:t>
                      </a:r>
                    </a:p>
                  </a:txBody>
                  <a:tcPr>
                    <a:solidFill>
                      <a:schemeClr val="bg1">
                        <a:lumMod val="8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69525">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收入</a:t>
                      </a:r>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生产经营收入（不含股息）</a:t>
                      </a:r>
                    </a:p>
                  </a:txBody>
                  <a:tcPr>
                    <a:solidFill>
                      <a:schemeClr val="bg1">
                        <a:lumMod val="85000"/>
                      </a:schemeClr>
                    </a:solidFill>
                  </a:tcPr>
                </a:tc>
                <a:tc gridSpan="2">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生产经营收入（不含股息），明确其他收入内容</a:t>
                      </a:r>
                    </a:p>
                  </a:txBody>
                  <a:tcPr>
                    <a:solidFill>
                      <a:schemeClr val="bg1">
                        <a:lumMod val="85000"/>
                      </a:schemeClr>
                    </a:solidFill>
                  </a:tcPr>
                </a:tc>
                <a:tc hMerge="1">
                  <a:txBody>
                    <a:bodyPr/>
                    <a:lstStyle/>
                    <a:p>
                      <a:endParaRPr kumimoji="0" lang="zh-CN" altLang="en-US" sz="20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生产经营和其他所得</a:t>
                      </a:r>
                    </a:p>
                  </a:txBody>
                  <a:tcPr>
                    <a:solidFill>
                      <a:schemeClr val="bg1">
                        <a:lumMod val="85000"/>
                      </a:schemeClr>
                    </a:solidFill>
                  </a:tcPr>
                </a:tc>
              </a:tr>
              <a:tr h="369525">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不得扣除支出</a:t>
                      </a:r>
                    </a:p>
                  </a:txBody>
                  <a:tcPr>
                    <a:solidFill>
                      <a:schemeClr val="bg1">
                        <a:lumMod val="85000"/>
                      </a:schemeClr>
                    </a:solidFill>
                  </a:tcPr>
                </a:tc>
                <a:tc>
                  <a:txBody>
                    <a:bodyPr/>
                    <a:lstStyle/>
                    <a:p>
                      <a:r>
                        <a:rPr kumimoji="0" lang="zh-CN" altLang="en-US" sz="2000" b="1" i="0" kern="1200" baseline="0" dirty="0" smtClean="0">
                          <a:solidFill>
                            <a:srgbClr val="FF0000"/>
                          </a:solidFill>
                          <a:latin typeface="华文中宋" pitchFamily="2" charset="-122"/>
                          <a:ea typeface="华文中宋" pitchFamily="2" charset="-122"/>
                          <a:cs typeface="+mn-cs"/>
                        </a:rPr>
                        <a:t>资本性支出</a:t>
                      </a:r>
                      <a:r>
                        <a:rPr kumimoji="0" lang="zh-CN" altLang="en-US" sz="2000" b="1" i="0" kern="1200" baseline="0" dirty="0" smtClean="0">
                          <a:solidFill>
                            <a:schemeClr val="tx1"/>
                          </a:solidFill>
                          <a:latin typeface="华文中宋" pitchFamily="2" charset="-122"/>
                          <a:ea typeface="华文中宋" pitchFamily="2" charset="-122"/>
                          <a:cs typeface="+mn-cs"/>
                        </a:rPr>
                        <a:t>、个人所得税、</a:t>
                      </a:r>
                      <a:r>
                        <a:rPr kumimoji="0" lang="zh-CN" altLang="en-US" sz="2000" b="1" i="0" kern="1200" baseline="0" dirty="0" smtClean="0">
                          <a:solidFill>
                            <a:srgbClr val="FF0000"/>
                          </a:solidFill>
                          <a:latin typeface="华文中宋" pitchFamily="2" charset="-122"/>
                          <a:ea typeface="华文中宋" pitchFamily="2" charset="-122"/>
                          <a:cs typeface="+mn-cs"/>
                        </a:rPr>
                        <a:t>投向税</a:t>
                      </a:r>
                      <a:r>
                        <a:rPr kumimoji="0" lang="zh-CN" altLang="en-US" sz="2000" b="1" i="0" kern="1200" baseline="0" dirty="0" smtClean="0">
                          <a:solidFill>
                            <a:schemeClr val="tx1"/>
                          </a:solidFill>
                          <a:latin typeface="华文中宋" pitchFamily="2" charset="-122"/>
                          <a:ea typeface="华文中宋" pitchFamily="2" charset="-122"/>
                          <a:cs typeface="+mn-cs"/>
                        </a:rPr>
                        <a:t>、个人和家庭支出、</a:t>
                      </a:r>
                      <a:r>
                        <a:rPr kumimoji="0" lang="zh-CN" altLang="en-US" sz="2000" b="1" i="0" kern="1200" baseline="0" dirty="0" smtClean="0">
                          <a:solidFill>
                            <a:srgbClr val="FF0000"/>
                          </a:solidFill>
                          <a:latin typeface="华文中宋" pitchFamily="2" charset="-122"/>
                          <a:ea typeface="华文中宋" pitchFamily="2" charset="-122"/>
                          <a:cs typeface="+mn-cs"/>
                        </a:rPr>
                        <a:t>投资者分利</a:t>
                      </a:r>
                      <a:endParaRPr kumimoji="0" lang="en-US" altLang="zh-CN" sz="2000" b="1" i="0" kern="1200" baseline="0" dirty="0" smtClean="0">
                        <a:solidFill>
                          <a:srgbClr val="FF0000"/>
                        </a:solidFill>
                        <a:latin typeface="华文中宋" pitchFamily="2" charset="-122"/>
                        <a:ea typeface="华文中宋" pitchFamily="2" charset="-122"/>
                        <a:cs typeface="+mn-cs"/>
                      </a:endParaRPr>
                    </a:p>
                  </a:txBody>
                  <a:tcPr>
                    <a:solidFill>
                      <a:schemeClr val="bg1">
                        <a:lumMod val="85000"/>
                      </a:schemeClr>
                    </a:solidFill>
                  </a:tcPr>
                </a:tc>
                <a:tc gridSpan="2">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个人所得税、个人和家庭支出、</a:t>
                      </a:r>
                      <a:r>
                        <a:rPr kumimoji="0" lang="zh-CN" altLang="en-US" sz="2000" b="1" i="0" kern="1200" baseline="0" dirty="0" smtClean="0">
                          <a:solidFill>
                            <a:srgbClr val="FF0000"/>
                          </a:solidFill>
                          <a:latin typeface="华文中宋" pitchFamily="2" charset="-122"/>
                          <a:ea typeface="华文中宋" pitchFamily="2" charset="-122"/>
                          <a:cs typeface="+mn-cs"/>
                        </a:rPr>
                        <a:t>不符合规定的捐赠 </a:t>
                      </a:r>
                      <a:endParaRPr kumimoji="0" lang="zh-CN" altLang="en-US" sz="20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c hMerge="1">
                  <a:txBody>
                    <a:bodyPr/>
                    <a:lstStyle/>
                    <a:p>
                      <a:endParaRPr kumimoji="0" lang="zh-CN" altLang="en-US" sz="20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向股东分利、企业所得税</a:t>
                      </a:r>
                    </a:p>
                  </a:txBody>
                  <a:tcPr>
                    <a:solidFill>
                      <a:schemeClr val="bg1">
                        <a:lumMod val="85000"/>
                      </a:schemeClr>
                    </a:solidFill>
                  </a:tcPr>
                </a:tc>
              </a:tr>
              <a:tr h="707460">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经营、个人与生产难分清</a:t>
                      </a:r>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税务机关核定</a:t>
                      </a:r>
                    </a:p>
                  </a:txBody>
                  <a:tcPr>
                    <a:solidFill>
                      <a:schemeClr val="bg1">
                        <a:lumMod val="85000"/>
                      </a:schemeClr>
                    </a:solidFill>
                  </a:tcPr>
                </a:tc>
                <a:tc gridSpan="2">
                  <a:txBody>
                    <a:bodyPr/>
                    <a:lstStyle/>
                    <a:p>
                      <a:r>
                        <a:rPr kumimoji="0" lang="en-US" altLang="zh-CN" sz="2000" b="1" i="0" kern="1200" baseline="0" dirty="0" smtClean="0">
                          <a:solidFill>
                            <a:schemeClr val="tx1"/>
                          </a:solidFill>
                          <a:latin typeface="华文中宋" pitchFamily="2" charset="-122"/>
                          <a:ea typeface="华文中宋" pitchFamily="2" charset="-122"/>
                          <a:cs typeface="+mn-cs"/>
                        </a:rPr>
                        <a:t>40%</a:t>
                      </a:r>
                      <a:r>
                        <a:rPr kumimoji="0" lang="zh-CN" altLang="en-US" sz="2000" b="1" i="0" kern="1200" baseline="0" dirty="0" smtClean="0">
                          <a:solidFill>
                            <a:schemeClr val="tx1"/>
                          </a:solidFill>
                          <a:latin typeface="华文中宋" pitchFamily="2" charset="-122"/>
                          <a:ea typeface="华文中宋" pitchFamily="2" charset="-122"/>
                          <a:cs typeface="+mn-cs"/>
                        </a:rPr>
                        <a:t>视为生产经营用</a:t>
                      </a:r>
                    </a:p>
                  </a:txBody>
                  <a:tcPr>
                    <a:solidFill>
                      <a:schemeClr val="bg1">
                        <a:lumMod val="85000"/>
                      </a:schemeClr>
                    </a:solidFill>
                  </a:tcPr>
                </a:tc>
                <a:tc hMerge="1">
                  <a:txBody>
                    <a:bodyPr/>
                    <a:lstStyle/>
                    <a:p>
                      <a:endParaRPr kumimoji="0" lang="zh-CN" altLang="en-US" sz="20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无</a:t>
                      </a:r>
                    </a:p>
                  </a:txBody>
                  <a:tcPr>
                    <a:solidFill>
                      <a:schemeClr val="bg1">
                        <a:lumMod val="85000"/>
                      </a:schemeClr>
                    </a:solidFill>
                  </a:tcPr>
                </a:tc>
              </a:tr>
              <a:tr h="369525">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工资</a:t>
                      </a:r>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从业人员：核定</a:t>
                      </a:r>
                      <a:endParaRPr kumimoji="0" lang="en-US" altLang="zh-CN" sz="2000" b="1" i="0" kern="1200" baseline="0" dirty="0" smtClean="0">
                        <a:solidFill>
                          <a:schemeClr val="tx1"/>
                        </a:solidFill>
                        <a:latin typeface="华文中宋" pitchFamily="2" charset="-122"/>
                        <a:ea typeface="华文中宋" pitchFamily="2" charset="-122"/>
                        <a:cs typeface="+mn-cs"/>
                      </a:endParaRPr>
                    </a:p>
                    <a:p>
                      <a:r>
                        <a:rPr kumimoji="0" lang="zh-CN" altLang="en-US" sz="2000" b="1" i="0" kern="1200" baseline="0" dirty="0" smtClean="0">
                          <a:solidFill>
                            <a:schemeClr val="tx1"/>
                          </a:solidFill>
                          <a:latin typeface="华文中宋" pitchFamily="2" charset="-122"/>
                          <a:ea typeface="华文中宋" pitchFamily="2" charset="-122"/>
                          <a:cs typeface="+mn-cs"/>
                        </a:rPr>
                        <a:t>业主：不允许扣，但扣生计费</a:t>
                      </a:r>
                    </a:p>
                  </a:txBody>
                  <a:tcPr>
                    <a:solidFill>
                      <a:schemeClr val="bg1">
                        <a:lumMod val="85000"/>
                      </a:schemeClr>
                    </a:solidFill>
                  </a:tcPr>
                </a:tc>
                <a:tc gridSpan="2">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从业人员：合理</a:t>
                      </a:r>
                      <a:endParaRPr kumimoji="0" lang="en-US" altLang="zh-CN" sz="2000" b="1" i="0" kern="1200" baseline="0" dirty="0" smtClean="0">
                        <a:solidFill>
                          <a:schemeClr val="tx1"/>
                        </a:solidFill>
                        <a:latin typeface="华文中宋" pitchFamily="2" charset="-122"/>
                        <a:ea typeface="华文中宋" pitchFamily="2" charset="-122"/>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kern="1200" baseline="0" dirty="0" smtClean="0">
                          <a:solidFill>
                            <a:schemeClr val="tx1"/>
                          </a:solidFill>
                          <a:latin typeface="华文中宋" pitchFamily="2" charset="-122"/>
                          <a:ea typeface="华文中宋" pitchFamily="2" charset="-122"/>
                          <a:cs typeface="+mn-cs"/>
                        </a:rPr>
                        <a:t>业主：不允许扣，但扣生计费</a:t>
                      </a:r>
                    </a:p>
                    <a:p>
                      <a:endParaRPr kumimoji="0" lang="zh-CN" altLang="en-US" sz="20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c hMerge="1">
                  <a:txBody>
                    <a:bodyPr/>
                    <a:lstStyle/>
                    <a:p>
                      <a:endParaRPr lang="zh-CN" altLang="en-US"/>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合理的允许扣除</a:t>
                      </a:r>
                    </a:p>
                  </a:txBody>
                  <a:tcPr>
                    <a:solidFill>
                      <a:schemeClr val="bg1">
                        <a:lumMod val="85000"/>
                      </a:schemeClr>
                    </a:solidFill>
                  </a:tcPr>
                </a:tc>
              </a:tr>
            </a:tbl>
          </a:graphicData>
        </a:graphic>
      </p:graphicFrame>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smtClean="0"/>
              <a:t>个人所得税方面</a:t>
            </a:r>
            <a:endParaRPr lang="zh-CN" altLang="en-US" dirty="0"/>
          </a:p>
        </p:txBody>
      </p:sp>
      <p:graphicFrame>
        <p:nvGraphicFramePr>
          <p:cNvPr id="4" name="表格 3"/>
          <p:cNvGraphicFramePr>
            <a:graphicFrameLocks noGrp="1"/>
          </p:cNvGraphicFramePr>
          <p:nvPr/>
        </p:nvGraphicFramePr>
        <p:xfrm>
          <a:off x="395536" y="1052736"/>
          <a:ext cx="8424936" cy="4602480"/>
        </p:xfrm>
        <a:graphic>
          <a:graphicData uri="http://schemas.openxmlformats.org/drawingml/2006/table">
            <a:tbl>
              <a:tblPr firstRow="1" bandRow="1">
                <a:tableStyleId>{5C22544A-7EE6-4342-B048-85BDC9FD1C3A}</a:tableStyleId>
              </a:tblPr>
              <a:tblGrid>
                <a:gridCol w="1728192"/>
                <a:gridCol w="2016224"/>
                <a:gridCol w="2592288"/>
                <a:gridCol w="2088232"/>
              </a:tblGrid>
              <a:tr h="369525">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内容</a:t>
                      </a:r>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原政策</a:t>
                      </a:r>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新政策</a:t>
                      </a:r>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企业所得税</a:t>
                      </a:r>
                    </a:p>
                  </a:txBody>
                  <a:tcPr>
                    <a:solidFill>
                      <a:schemeClr val="bg1">
                        <a:lumMod val="85000"/>
                      </a:schemeClr>
                    </a:solidFill>
                  </a:tcPr>
                </a:tc>
              </a:tr>
              <a:tr h="369525">
                <a:tc>
                  <a:txBody>
                    <a:bodyPr/>
                    <a:lstStyle/>
                    <a:p>
                      <a:pPr marL="0" algn="l" rtl="0" eaLnBrk="1" latinLnBrk="0" hangingPunct="1"/>
                      <a:r>
                        <a:rPr kumimoji="0" lang="zh-CN" altLang="en-US" sz="2000" b="1" i="0" kern="1200" baseline="0" dirty="0" smtClean="0">
                          <a:solidFill>
                            <a:schemeClr val="tx1"/>
                          </a:solidFill>
                          <a:latin typeface="华文中宋" pitchFamily="2" charset="-122"/>
                          <a:ea typeface="华文中宋" pitchFamily="2" charset="-122"/>
                          <a:cs typeface="+mn-cs"/>
                        </a:rPr>
                        <a:t>社保、公积金</a:t>
                      </a:r>
                    </a:p>
                  </a:txBody>
                  <a:tcPr>
                    <a:solidFill>
                      <a:schemeClr val="bg1">
                        <a:lumMod val="85000"/>
                      </a:schemeClr>
                    </a:solidFill>
                  </a:tcPr>
                </a:tc>
                <a:tc>
                  <a:txBody>
                    <a:bodyPr/>
                    <a:lstStyle/>
                    <a:p>
                      <a:pPr marL="0" algn="l" rtl="0" eaLnBrk="1" latinLnBrk="0" hangingPunct="1"/>
                      <a:r>
                        <a:rPr kumimoji="0" lang="zh-CN" altLang="en-US" sz="2000" b="1" i="0" kern="1200" baseline="0" dirty="0" smtClean="0">
                          <a:solidFill>
                            <a:schemeClr val="tx1"/>
                          </a:solidFill>
                          <a:latin typeface="华文中宋" pitchFamily="2" charset="-122"/>
                          <a:ea typeface="华文中宋" pitchFamily="2" charset="-122"/>
                          <a:cs typeface="+mn-cs"/>
                        </a:rPr>
                        <a:t>规定范围和标准</a:t>
                      </a:r>
                    </a:p>
                  </a:txBody>
                  <a:tcPr>
                    <a:solidFill>
                      <a:schemeClr val="bg1">
                        <a:lumMod val="85000"/>
                      </a:schemeClr>
                    </a:solidFill>
                  </a:tcPr>
                </a:tc>
                <a:tc>
                  <a:txBody>
                    <a:bodyPr/>
                    <a:lstStyle/>
                    <a:p>
                      <a:pPr marL="0" algn="l" rtl="0" eaLnBrk="1" latinLnBrk="0" hangingPunct="1"/>
                      <a:r>
                        <a:rPr kumimoji="0" lang="zh-CN" altLang="en-US" sz="2000" b="1" i="0" kern="1200" baseline="0" dirty="0" smtClean="0">
                          <a:solidFill>
                            <a:schemeClr val="tx1"/>
                          </a:solidFill>
                          <a:latin typeface="华文中宋" pitchFamily="2" charset="-122"/>
                          <a:ea typeface="华文中宋" pitchFamily="2" charset="-122"/>
                          <a:cs typeface="+mn-cs"/>
                        </a:rPr>
                        <a:t>同</a:t>
                      </a:r>
                    </a:p>
                  </a:txBody>
                  <a:tcPr>
                    <a:solidFill>
                      <a:schemeClr val="bg1">
                        <a:lumMod val="85000"/>
                      </a:schemeClr>
                    </a:solidFill>
                  </a:tcPr>
                </a:tc>
                <a:tc>
                  <a:txBody>
                    <a:bodyPr/>
                    <a:lstStyle/>
                    <a:p>
                      <a:pPr marL="0" algn="l" rtl="0" eaLnBrk="1" latinLnBrk="0" hangingPunct="1"/>
                      <a:r>
                        <a:rPr kumimoji="0" lang="zh-CN" altLang="en-US" sz="2000" b="1" i="0" kern="1200" baseline="0" dirty="0" smtClean="0">
                          <a:solidFill>
                            <a:schemeClr val="tx1"/>
                          </a:solidFill>
                          <a:latin typeface="华文中宋" pitchFamily="2" charset="-122"/>
                          <a:ea typeface="华文中宋" pitchFamily="2" charset="-122"/>
                          <a:cs typeface="+mn-cs"/>
                        </a:rPr>
                        <a:t>同</a:t>
                      </a:r>
                    </a:p>
                  </a:txBody>
                  <a:tcPr>
                    <a:solidFill>
                      <a:schemeClr val="bg1">
                        <a:lumMod val="85000"/>
                      </a:schemeClr>
                    </a:solidFill>
                  </a:tcPr>
                </a:tc>
              </a:tr>
              <a:tr h="287636">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补充保险</a:t>
                      </a:r>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无</a:t>
                      </a:r>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各</a:t>
                      </a:r>
                      <a:r>
                        <a:rPr kumimoji="0" lang="en-US" altLang="zh-CN" sz="2000" b="1" i="0" kern="1200" baseline="0" dirty="0" smtClean="0">
                          <a:solidFill>
                            <a:schemeClr val="tx1"/>
                          </a:solidFill>
                          <a:latin typeface="华文中宋" pitchFamily="2" charset="-122"/>
                          <a:ea typeface="华文中宋" pitchFamily="2" charset="-122"/>
                          <a:cs typeface="+mn-cs"/>
                        </a:rPr>
                        <a:t>5%</a:t>
                      </a:r>
                      <a:r>
                        <a:rPr kumimoji="0" lang="zh-CN" altLang="en-US" sz="2000" b="1" i="0" kern="1200" baseline="0" dirty="0" smtClean="0">
                          <a:solidFill>
                            <a:schemeClr val="tx1"/>
                          </a:solidFill>
                          <a:latin typeface="华文中宋" pitchFamily="2" charset="-122"/>
                          <a:ea typeface="华文中宋" pitchFamily="2" charset="-122"/>
                          <a:cs typeface="+mn-cs"/>
                        </a:rPr>
                        <a:t>（从业人员）</a:t>
                      </a:r>
                      <a:endParaRPr kumimoji="0" lang="en-US" altLang="zh-CN" sz="2000" b="1" i="0" kern="1200" baseline="0" dirty="0" smtClean="0">
                        <a:solidFill>
                          <a:schemeClr val="tx1"/>
                        </a:solidFill>
                        <a:latin typeface="华文中宋" pitchFamily="2" charset="-122"/>
                        <a:ea typeface="华文中宋" pitchFamily="2" charset="-122"/>
                        <a:cs typeface="+mn-cs"/>
                      </a:endParaRPr>
                    </a:p>
                    <a:p>
                      <a:r>
                        <a:rPr kumimoji="0" lang="zh-CN" altLang="en-US" sz="2000" b="1" i="0" kern="1200" baseline="0" dirty="0" smtClean="0">
                          <a:solidFill>
                            <a:schemeClr val="tx1"/>
                          </a:solidFill>
                          <a:latin typeface="华文中宋" pitchFamily="2" charset="-122"/>
                          <a:ea typeface="华文中宋" pitchFamily="2" charset="-122"/>
                          <a:cs typeface="+mn-cs"/>
                        </a:rPr>
                        <a:t>业主：</a:t>
                      </a:r>
                      <a:r>
                        <a:rPr kumimoji="0" lang="en-US" altLang="zh-CN" sz="2000" b="1" i="0" kern="1200" baseline="0" dirty="0" smtClean="0">
                          <a:solidFill>
                            <a:schemeClr val="tx1"/>
                          </a:solidFill>
                          <a:latin typeface="华文中宋" pitchFamily="2" charset="-122"/>
                          <a:ea typeface="华文中宋" pitchFamily="2" charset="-122"/>
                          <a:cs typeface="+mn-cs"/>
                        </a:rPr>
                        <a:t>3</a:t>
                      </a:r>
                      <a:r>
                        <a:rPr kumimoji="0" lang="zh-CN" altLang="en-US" sz="2000" b="1" i="0" kern="1200" baseline="0" dirty="0" smtClean="0">
                          <a:solidFill>
                            <a:schemeClr val="tx1"/>
                          </a:solidFill>
                          <a:latin typeface="华文中宋" pitchFamily="2" charset="-122"/>
                          <a:ea typeface="华文中宋" pitchFamily="2" charset="-122"/>
                          <a:cs typeface="+mn-cs"/>
                        </a:rPr>
                        <a:t>倍的</a:t>
                      </a:r>
                      <a:r>
                        <a:rPr kumimoji="0" lang="en-US" altLang="zh-CN" sz="2000" b="1" i="0" kern="1200" baseline="0" dirty="0" smtClean="0">
                          <a:solidFill>
                            <a:schemeClr val="tx1"/>
                          </a:solidFill>
                          <a:latin typeface="华文中宋" pitchFamily="2" charset="-122"/>
                          <a:ea typeface="华文中宋" pitchFamily="2" charset="-122"/>
                          <a:cs typeface="+mn-cs"/>
                        </a:rPr>
                        <a:t>5%</a:t>
                      </a:r>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各</a:t>
                      </a:r>
                      <a:r>
                        <a:rPr kumimoji="0" lang="en-US" altLang="zh-CN" sz="2000" b="1" i="0" kern="1200" baseline="0" dirty="0" smtClean="0">
                          <a:solidFill>
                            <a:schemeClr val="tx1"/>
                          </a:solidFill>
                          <a:latin typeface="华文中宋" pitchFamily="2" charset="-122"/>
                          <a:ea typeface="华文中宋" pitchFamily="2" charset="-122"/>
                          <a:cs typeface="+mn-cs"/>
                        </a:rPr>
                        <a:t>5%</a:t>
                      </a:r>
                      <a:endParaRPr kumimoji="0" lang="zh-CN" altLang="en-US" sz="20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r>
              <a:tr h="378684">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商业保险</a:t>
                      </a:r>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无</a:t>
                      </a:r>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不允许扣</a:t>
                      </a:r>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不允许扣</a:t>
                      </a:r>
                    </a:p>
                  </a:txBody>
                  <a:tcPr>
                    <a:solidFill>
                      <a:schemeClr val="bg1">
                        <a:lumMod val="85000"/>
                      </a:schemeClr>
                    </a:solidFill>
                  </a:tcPr>
                </a:tc>
              </a:tr>
              <a:tr h="369525">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借款支出</a:t>
                      </a:r>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不超过同期同类</a:t>
                      </a:r>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区分资本化</a:t>
                      </a:r>
                      <a:endParaRPr kumimoji="0" lang="en-US" altLang="zh-CN" sz="2000" b="1" i="0" kern="1200" baseline="0" dirty="0" smtClean="0">
                        <a:solidFill>
                          <a:schemeClr val="tx1"/>
                        </a:solidFill>
                        <a:latin typeface="华文中宋" pitchFamily="2" charset="-122"/>
                        <a:ea typeface="华文中宋" pitchFamily="2" charset="-122"/>
                        <a:cs typeface="+mn-cs"/>
                      </a:endParaRPr>
                    </a:p>
                    <a:p>
                      <a:r>
                        <a:rPr kumimoji="0" lang="zh-CN" altLang="en-US" sz="2000" b="1" i="0" kern="1200" baseline="0" dirty="0" smtClean="0">
                          <a:solidFill>
                            <a:schemeClr val="tx1"/>
                          </a:solidFill>
                          <a:latin typeface="华文中宋" pitchFamily="2" charset="-122"/>
                          <a:ea typeface="华文中宋" pitchFamily="2" charset="-122"/>
                          <a:cs typeface="+mn-cs"/>
                        </a:rPr>
                        <a:t>非金融和个人，不超同期同类</a:t>
                      </a:r>
                    </a:p>
                  </a:txBody>
                  <a:tcPr>
                    <a:solidFill>
                      <a:schemeClr val="bg1">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kern="1200" baseline="0" dirty="0" smtClean="0">
                          <a:solidFill>
                            <a:schemeClr val="tx1"/>
                          </a:solidFill>
                          <a:latin typeface="华文中宋" pitchFamily="2" charset="-122"/>
                          <a:ea typeface="华文中宋" pitchFamily="2" charset="-122"/>
                          <a:cs typeface="+mn-cs"/>
                        </a:rPr>
                        <a:t>区分资本化</a:t>
                      </a:r>
                      <a:endParaRPr kumimoji="0" lang="en-US" altLang="zh-CN" sz="2000" b="1" i="0" kern="1200" baseline="0" dirty="0" smtClean="0">
                        <a:solidFill>
                          <a:schemeClr val="tx1"/>
                        </a:solidFill>
                        <a:latin typeface="华文中宋" pitchFamily="2" charset="-122"/>
                        <a:ea typeface="华文中宋" pitchFamily="2" charset="-122"/>
                        <a:cs typeface="+mn-cs"/>
                      </a:endParaRPr>
                    </a:p>
                    <a:p>
                      <a:r>
                        <a:rPr kumimoji="0" lang="zh-CN" altLang="en-US" sz="2000" b="1" i="0" kern="1200" baseline="0" dirty="0" smtClean="0">
                          <a:solidFill>
                            <a:schemeClr val="tx1"/>
                          </a:solidFill>
                          <a:latin typeface="华文中宋" pitchFamily="2" charset="-122"/>
                          <a:ea typeface="华文中宋" pitchFamily="2" charset="-122"/>
                          <a:cs typeface="+mn-cs"/>
                        </a:rPr>
                        <a:t>非金融和非关联，不超同期同类</a:t>
                      </a:r>
                    </a:p>
                  </a:txBody>
                  <a:tcPr>
                    <a:solidFill>
                      <a:schemeClr val="bg1">
                        <a:lumMod val="85000"/>
                      </a:schemeClr>
                    </a:solidFill>
                  </a:tcPr>
                </a:tc>
              </a:tr>
              <a:tr h="369525">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福利等三费</a:t>
                      </a:r>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无</a:t>
                      </a:r>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据实限额</a:t>
                      </a:r>
                      <a:r>
                        <a:rPr kumimoji="0" lang="en-US" altLang="zh-CN" sz="2000" b="1" i="0" kern="1200" baseline="0" dirty="0" smtClean="0">
                          <a:solidFill>
                            <a:schemeClr val="tx1"/>
                          </a:solidFill>
                          <a:latin typeface="华文中宋" pitchFamily="2" charset="-122"/>
                          <a:ea typeface="华文中宋" pitchFamily="2" charset="-122"/>
                          <a:cs typeface="+mn-cs"/>
                        </a:rPr>
                        <a:t>14%</a:t>
                      </a:r>
                      <a:r>
                        <a:rPr kumimoji="0" lang="zh-CN" altLang="en-US" sz="2000" b="1" i="0" kern="1200" baseline="0" dirty="0" smtClean="0">
                          <a:solidFill>
                            <a:schemeClr val="tx1"/>
                          </a:solidFill>
                          <a:latin typeface="华文中宋" pitchFamily="2" charset="-122"/>
                          <a:ea typeface="华文中宋" pitchFamily="2" charset="-122"/>
                          <a:cs typeface="+mn-cs"/>
                        </a:rPr>
                        <a:t>、</a:t>
                      </a:r>
                      <a:r>
                        <a:rPr kumimoji="0" lang="en-US" altLang="zh-CN" sz="2000" b="1" i="0" kern="1200" baseline="0" dirty="0" smtClean="0">
                          <a:solidFill>
                            <a:schemeClr val="tx1"/>
                          </a:solidFill>
                          <a:latin typeface="华文中宋" pitchFamily="2" charset="-122"/>
                          <a:ea typeface="华文中宋" pitchFamily="2" charset="-122"/>
                          <a:cs typeface="+mn-cs"/>
                        </a:rPr>
                        <a:t>2%</a:t>
                      </a:r>
                      <a:r>
                        <a:rPr kumimoji="0" lang="zh-CN" altLang="en-US" sz="2000" b="1" i="0" kern="1200" baseline="0" dirty="0" smtClean="0">
                          <a:solidFill>
                            <a:schemeClr val="tx1"/>
                          </a:solidFill>
                          <a:latin typeface="华文中宋" pitchFamily="2" charset="-122"/>
                          <a:ea typeface="华文中宋" pitchFamily="2" charset="-122"/>
                          <a:cs typeface="+mn-cs"/>
                        </a:rPr>
                        <a:t>、</a:t>
                      </a:r>
                      <a:r>
                        <a:rPr kumimoji="0" lang="en-US" altLang="zh-CN" sz="2000" b="1" i="0" kern="1200" baseline="0" dirty="0" smtClean="0">
                          <a:solidFill>
                            <a:schemeClr val="tx1"/>
                          </a:solidFill>
                          <a:latin typeface="华文中宋" pitchFamily="2" charset="-122"/>
                          <a:ea typeface="华文中宋" pitchFamily="2" charset="-122"/>
                          <a:cs typeface="+mn-cs"/>
                        </a:rPr>
                        <a:t>2.5%</a:t>
                      </a:r>
                      <a:r>
                        <a:rPr kumimoji="0" lang="zh-CN" altLang="en-US" sz="2000" b="1" i="0" kern="1200" baseline="0" dirty="0" smtClean="0">
                          <a:solidFill>
                            <a:schemeClr val="tx1"/>
                          </a:solidFill>
                          <a:latin typeface="华文中宋" pitchFamily="2" charset="-122"/>
                          <a:ea typeface="华文中宋" pitchFamily="2" charset="-122"/>
                          <a:cs typeface="+mn-cs"/>
                        </a:rPr>
                        <a:t>（可结转）</a:t>
                      </a:r>
                      <a:endParaRPr kumimoji="0" lang="en-US" altLang="zh-CN" sz="2000" b="1" i="0" kern="1200" baseline="0" dirty="0" smtClean="0">
                        <a:solidFill>
                          <a:schemeClr val="tx1"/>
                        </a:solidFill>
                        <a:latin typeface="华文中宋" pitchFamily="2" charset="-122"/>
                        <a:ea typeface="华文中宋" pitchFamily="2" charset="-122"/>
                        <a:cs typeface="+mn-cs"/>
                      </a:endParaRPr>
                    </a:p>
                    <a:p>
                      <a:r>
                        <a:rPr kumimoji="0" lang="zh-CN" altLang="en-US" sz="2000" b="1" i="0" kern="1200" baseline="0" dirty="0" smtClean="0">
                          <a:solidFill>
                            <a:schemeClr val="tx1"/>
                          </a:solidFill>
                          <a:latin typeface="华文中宋" pitchFamily="2" charset="-122"/>
                          <a:ea typeface="华文中宋" pitchFamily="2" charset="-122"/>
                          <a:cs typeface="+mn-cs"/>
                        </a:rPr>
                        <a:t>业主：据实</a:t>
                      </a:r>
                      <a:r>
                        <a:rPr kumimoji="0" lang="en-US" altLang="zh-CN" sz="2000" b="1" i="0" kern="1200" baseline="0" dirty="0" smtClean="0">
                          <a:solidFill>
                            <a:schemeClr val="tx1"/>
                          </a:solidFill>
                          <a:latin typeface="华文中宋" pitchFamily="2" charset="-122"/>
                          <a:ea typeface="华文中宋" pitchFamily="2" charset="-122"/>
                          <a:cs typeface="+mn-cs"/>
                        </a:rPr>
                        <a:t>3</a:t>
                      </a:r>
                      <a:r>
                        <a:rPr kumimoji="0" lang="zh-CN" altLang="en-US" sz="2000" b="1" i="0" kern="1200" baseline="0" dirty="0" smtClean="0">
                          <a:solidFill>
                            <a:schemeClr val="tx1"/>
                          </a:solidFill>
                          <a:latin typeface="华文中宋" pitchFamily="2" charset="-122"/>
                          <a:ea typeface="华文中宋" pitchFamily="2" charset="-122"/>
                          <a:cs typeface="+mn-cs"/>
                        </a:rPr>
                        <a:t>倍</a:t>
                      </a:r>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一般行业同</a:t>
                      </a:r>
                    </a:p>
                  </a:txBody>
                  <a:tcPr>
                    <a:solidFill>
                      <a:schemeClr val="bg1">
                        <a:lumMod val="85000"/>
                      </a:schemeClr>
                    </a:solidFill>
                  </a:tcPr>
                </a:tc>
              </a:tr>
              <a:tr h="369525">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业务招待费</a:t>
                      </a:r>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收入</a:t>
                      </a:r>
                      <a:r>
                        <a:rPr kumimoji="0" lang="en-US" altLang="zh-CN" sz="2000" b="1" i="0" kern="1200" baseline="0" dirty="0" smtClean="0">
                          <a:solidFill>
                            <a:schemeClr val="tx1"/>
                          </a:solidFill>
                          <a:latin typeface="华文中宋" pitchFamily="2" charset="-122"/>
                          <a:ea typeface="华文中宋" pitchFamily="2" charset="-122"/>
                          <a:cs typeface="+mn-cs"/>
                        </a:rPr>
                        <a:t>5‰</a:t>
                      </a:r>
                      <a:endParaRPr kumimoji="0" lang="zh-CN" altLang="en-US" sz="20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收入</a:t>
                      </a:r>
                      <a:r>
                        <a:rPr kumimoji="0" lang="en-US" altLang="zh-CN" sz="2000" b="1" i="0" kern="1200" baseline="0" dirty="0" smtClean="0">
                          <a:solidFill>
                            <a:schemeClr val="tx1"/>
                          </a:solidFill>
                          <a:latin typeface="华文中宋" pitchFamily="2" charset="-122"/>
                          <a:ea typeface="华文中宋" pitchFamily="2" charset="-122"/>
                          <a:cs typeface="+mn-cs"/>
                        </a:rPr>
                        <a:t>5%</a:t>
                      </a:r>
                      <a:r>
                        <a:rPr kumimoji="0" lang="zh-CN" altLang="en-US" sz="2000" b="1" i="0" kern="1200" baseline="0" dirty="0" smtClean="0">
                          <a:solidFill>
                            <a:schemeClr val="tx1"/>
                          </a:solidFill>
                          <a:latin typeface="华文中宋" pitchFamily="2" charset="-122"/>
                          <a:ea typeface="华文中宋" pitchFamily="2" charset="-122"/>
                          <a:cs typeface="+mn-cs"/>
                        </a:rPr>
                        <a:t>与实际</a:t>
                      </a:r>
                      <a:r>
                        <a:rPr kumimoji="0" lang="en-US" altLang="zh-CN" sz="2000" b="1" i="0" kern="1200" baseline="0" dirty="0" smtClean="0">
                          <a:solidFill>
                            <a:schemeClr val="tx1"/>
                          </a:solidFill>
                          <a:latin typeface="华文中宋" pitchFamily="2" charset="-122"/>
                          <a:ea typeface="华文中宋" pitchFamily="2" charset="-122"/>
                          <a:cs typeface="+mn-cs"/>
                        </a:rPr>
                        <a:t>60%</a:t>
                      </a:r>
                      <a:r>
                        <a:rPr kumimoji="0" lang="zh-CN" altLang="en-US" sz="2000" b="1" i="0" kern="1200" baseline="0" dirty="0" smtClean="0">
                          <a:solidFill>
                            <a:schemeClr val="tx1"/>
                          </a:solidFill>
                          <a:latin typeface="华文中宋" pitchFamily="2" charset="-122"/>
                          <a:ea typeface="华文中宋" pitchFamily="2" charset="-122"/>
                          <a:cs typeface="+mn-cs"/>
                        </a:rPr>
                        <a:t>孰低，开办费</a:t>
                      </a:r>
                      <a:r>
                        <a:rPr kumimoji="0" lang="en-US" altLang="zh-CN" sz="2000" b="1" i="0" kern="1200" baseline="0" dirty="0" smtClean="0">
                          <a:solidFill>
                            <a:schemeClr val="tx1"/>
                          </a:solidFill>
                          <a:latin typeface="华文中宋" pitchFamily="2" charset="-122"/>
                          <a:ea typeface="华文中宋" pitchFamily="2" charset="-122"/>
                          <a:cs typeface="+mn-cs"/>
                        </a:rPr>
                        <a:t>60%</a:t>
                      </a:r>
                      <a:endParaRPr kumimoji="0" lang="zh-CN" altLang="en-US" sz="20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同</a:t>
                      </a:r>
                    </a:p>
                  </a:txBody>
                  <a:tcPr>
                    <a:solidFill>
                      <a:schemeClr val="bg1">
                        <a:lumMod val="85000"/>
                      </a:schemeClr>
                    </a:solidFill>
                  </a:tcPr>
                </a:tc>
              </a:tr>
            </a:tbl>
          </a:graphicData>
        </a:graphic>
      </p:graphicFrame>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smtClean="0"/>
              <a:t>个人所得税方面</a:t>
            </a:r>
            <a:endParaRPr lang="zh-CN" altLang="en-US" dirty="0"/>
          </a:p>
        </p:txBody>
      </p:sp>
      <p:graphicFrame>
        <p:nvGraphicFramePr>
          <p:cNvPr id="4" name="表格 3"/>
          <p:cNvGraphicFramePr>
            <a:graphicFrameLocks noGrp="1"/>
          </p:cNvGraphicFramePr>
          <p:nvPr/>
        </p:nvGraphicFramePr>
        <p:xfrm>
          <a:off x="395536" y="1124745"/>
          <a:ext cx="8424936" cy="3022847"/>
        </p:xfrm>
        <a:graphic>
          <a:graphicData uri="http://schemas.openxmlformats.org/drawingml/2006/table">
            <a:tbl>
              <a:tblPr firstRow="1" bandRow="1">
                <a:tableStyleId>{5C22544A-7EE6-4342-B048-85BDC9FD1C3A}</a:tableStyleId>
              </a:tblPr>
              <a:tblGrid>
                <a:gridCol w="1584176"/>
                <a:gridCol w="2304256"/>
                <a:gridCol w="2448272"/>
                <a:gridCol w="2088232"/>
              </a:tblGrid>
              <a:tr h="432047">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内容</a:t>
                      </a:r>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原政策</a:t>
                      </a:r>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新政策</a:t>
                      </a:r>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企业所得税</a:t>
                      </a:r>
                    </a:p>
                  </a:txBody>
                  <a:tcPr>
                    <a:solidFill>
                      <a:schemeClr val="bg1">
                        <a:lumMod val="85000"/>
                      </a:schemeClr>
                    </a:solidFill>
                  </a:tcPr>
                </a:tc>
              </a:tr>
              <a:tr h="369525">
                <a:tc>
                  <a:txBody>
                    <a:bodyPr/>
                    <a:lstStyle/>
                    <a:p>
                      <a:pPr marL="0" algn="l" rtl="0" eaLnBrk="1" latinLnBrk="0" hangingPunct="1"/>
                      <a:r>
                        <a:rPr kumimoji="0" lang="zh-CN" altLang="en-US" sz="2000" b="1" i="0" kern="1200" baseline="0" dirty="0" smtClean="0">
                          <a:solidFill>
                            <a:schemeClr val="tx1"/>
                          </a:solidFill>
                          <a:latin typeface="华文中宋" pitchFamily="2" charset="-122"/>
                          <a:ea typeface="华文中宋" pitchFamily="2" charset="-122"/>
                          <a:cs typeface="+mn-cs"/>
                        </a:rPr>
                        <a:t>广告宣传费</a:t>
                      </a:r>
                    </a:p>
                  </a:txBody>
                  <a:tcPr>
                    <a:solidFill>
                      <a:schemeClr val="bg1">
                        <a:lumMod val="85000"/>
                      </a:schemeClr>
                    </a:solidFill>
                  </a:tcPr>
                </a:tc>
                <a:tc>
                  <a:txBody>
                    <a:bodyPr/>
                    <a:lstStyle/>
                    <a:p>
                      <a:pPr marL="0" algn="l" rtl="0" eaLnBrk="1" latinLnBrk="0" hangingPunct="1"/>
                      <a:r>
                        <a:rPr kumimoji="0" lang="zh-CN" altLang="en-US" sz="2000" b="1" i="0" kern="1200" baseline="0" dirty="0" smtClean="0">
                          <a:solidFill>
                            <a:schemeClr val="tx1"/>
                          </a:solidFill>
                          <a:latin typeface="华文中宋" pitchFamily="2" charset="-122"/>
                          <a:ea typeface="华文中宋" pitchFamily="2" charset="-122"/>
                          <a:cs typeface="+mn-cs"/>
                        </a:rPr>
                        <a:t>无</a:t>
                      </a:r>
                    </a:p>
                  </a:txBody>
                  <a:tcPr>
                    <a:solidFill>
                      <a:schemeClr val="bg1">
                        <a:lumMod val="85000"/>
                      </a:schemeClr>
                    </a:solidFill>
                  </a:tcPr>
                </a:tc>
                <a:tc>
                  <a:txBody>
                    <a:bodyPr/>
                    <a:lstStyle/>
                    <a:p>
                      <a:pPr marL="0" algn="l" rtl="0" eaLnBrk="1" latinLnBrk="0" hangingPunct="1"/>
                      <a:r>
                        <a:rPr kumimoji="0" lang="en-US" altLang="zh-CN" sz="2000" b="1" i="0" kern="1200" baseline="0" dirty="0" smtClean="0">
                          <a:solidFill>
                            <a:schemeClr val="tx1"/>
                          </a:solidFill>
                          <a:latin typeface="华文中宋" pitchFamily="2" charset="-122"/>
                          <a:ea typeface="华文中宋" pitchFamily="2" charset="-122"/>
                          <a:cs typeface="+mn-cs"/>
                        </a:rPr>
                        <a:t>15%</a:t>
                      </a:r>
                      <a:r>
                        <a:rPr kumimoji="0" lang="zh-CN" altLang="en-US" sz="2000" b="1" i="0" kern="1200" baseline="0" dirty="0" smtClean="0">
                          <a:solidFill>
                            <a:schemeClr val="tx1"/>
                          </a:solidFill>
                          <a:latin typeface="华文中宋" pitchFamily="2" charset="-122"/>
                          <a:ea typeface="华文中宋" pitchFamily="2" charset="-122"/>
                          <a:cs typeface="+mn-cs"/>
                        </a:rPr>
                        <a:t>，超过结转</a:t>
                      </a:r>
                    </a:p>
                  </a:txBody>
                  <a:tcPr>
                    <a:solidFill>
                      <a:schemeClr val="bg1">
                        <a:lumMod val="85000"/>
                      </a:schemeClr>
                    </a:solidFill>
                  </a:tcPr>
                </a:tc>
                <a:tc>
                  <a:txBody>
                    <a:bodyPr/>
                    <a:lstStyle/>
                    <a:p>
                      <a:pPr marL="0" algn="l" rtl="0" eaLnBrk="1" latinLnBrk="0" hangingPunct="1"/>
                      <a:r>
                        <a:rPr kumimoji="0" lang="zh-CN" altLang="en-US" sz="2000" b="1" i="0" kern="1200" baseline="0" dirty="0" smtClean="0">
                          <a:solidFill>
                            <a:schemeClr val="tx1"/>
                          </a:solidFill>
                          <a:latin typeface="华文中宋" pitchFamily="2" charset="-122"/>
                          <a:ea typeface="华文中宋" pitchFamily="2" charset="-122"/>
                          <a:cs typeface="+mn-cs"/>
                        </a:rPr>
                        <a:t>一般行业，同</a:t>
                      </a:r>
                    </a:p>
                  </a:txBody>
                  <a:tcPr>
                    <a:solidFill>
                      <a:schemeClr val="bg1">
                        <a:lumMod val="85000"/>
                      </a:schemeClr>
                    </a:solidFill>
                  </a:tcPr>
                </a:tc>
              </a:tr>
              <a:tr h="287636">
                <a:tc>
                  <a:txBody>
                    <a:bodyPr/>
                    <a:lstStyle/>
                    <a:p>
                      <a:pPr marL="0" algn="l" rtl="0" eaLnBrk="1" latinLnBrk="0" hangingPunct="1"/>
                      <a:r>
                        <a:rPr kumimoji="0" lang="zh-CN" altLang="en-US" sz="2000" b="1" i="0" kern="1200" baseline="0" dirty="0" smtClean="0">
                          <a:solidFill>
                            <a:schemeClr val="tx1"/>
                          </a:solidFill>
                          <a:latin typeface="华文中宋" pitchFamily="2" charset="-122"/>
                          <a:ea typeface="华文中宋" pitchFamily="2" charset="-122"/>
                          <a:cs typeface="+mn-cs"/>
                        </a:rPr>
                        <a:t>代负担税款</a:t>
                      </a:r>
                    </a:p>
                  </a:txBody>
                  <a:tcPr>
                    <a:solidFill>
                      <a:schemeClr val="bg1">
                        <a:lumMod val="85000"/>
                      </a:schemeClr>
                    </a:solidFill>
                  </a:tcPr>
                </a:tc>
                <a:tc>
                  <a:txBody>
                    <a:bodyPr/>
                    <a:lstStyle/>
                    <a:p>
                      <a:pPr marL="0" algn="l" rtl="0" eaLnBrk="1" latinLnBrk="0" hangingPunct="1"/>
                      <a:r>
                        <a:rPr kumimoji="0" lang="zh-CN" altLang="en-US" sz="2000" b="1" i="0" kern="1200" baseline="0" dirty="0" smtClean="0">
                          <a:solidFill>
                            <a:schemeClr val="tx1"/>
                          </a:solidFill>
                          <a:latin typeface="华文中宋" pitchFamily="2" charset="-122"/>
                          <a:ea typeface="华文中宋" pitchFamily="2" charset="-122"/>
                          <a:cs typeface="+mn-cs"/>
                        </a:rPr>
                        <a:t>不允许扣除</a:t>
                      </a:r>
                    </a:p>
                  </a:txBody>
                  <a:tcPr>
                    <a:solidFill>
                      <a:schemeClr val="bg1">
                        <a:lumMod val="85000"/>
                      </a:schemeClr>
                    </a:solidFill>
                  </a:tcPr>
                </a:tc>
                <a:tc>
                  <a:txBody>
                    <a:bodyPr/>
                    <a:lstStyle/>
                    <a:p>
                      <a:pPr marL="0" algn="l" rtl="0" eaLnBrk="1" latinLnBrk="0" hangingPunct="1"/>
                      <a:r>
                        <a:rPr kumimoji="0" lang="zh-CN" altLang="en-US" sz="2000" b="1" i="0" kern="1200" baseline="0" dirty="0" smtClean="0">
                          <a:solidFill>
                            <a:schemeClr val="tx1"/>
                          </a:solidFill>
                          <a:latin typeface="华文中宋" pitchFamily="2" charset="-122"/>
                          <a:ea typeface="华文中宋" pitchFamily="2" charset="-122"/>
                          <a:cs typeface="+mn-cs"/>
                        </a:rPr>
                        <a:t>不允许扣除</a:t>
                      </a:r>
                    </a:p>
                  </a:txBody>
                  <a:tcPr>
                    <a:solidFill>
                      <a:schemeClr val="bg1">
                        <a:lumMod val="85000"/>
                      </a:schemeClr>
                    </a:solidFill>
                  </a:tcPr>
                </a:tc>
                <a:tc>
                  <a:txBody>
                    <a:bodyPr/>
                    <a:lstStyle/>
                    <a:p>
                      <a:pPr marL="0" algn="l" rtl="0" eaLnBrk="1" latinLnBrk="0" hangingPunct="1"/>
                      <a:r>
                        <a:rPr kumimoji="0" lang="zh-CN" altLang="en-US" sz="2000" b="1" i="0" kern="1200" baseline="0" dirty="0" smtClean="0">
                          <a:solidFill>
                            <a:schemeClr val="tx1"/>
                          </a:solidFill>
                          <a:latin typeface="华文中宋" pitchFamily="2" charset="-122"/>
                          <a:ea typeface="华文中宋" pitchFamily="2" charset="-122"/>
                          <a:cs typeface="+mn-cs"/>
                        </a:rPr>
                        <a:t>个人所得税可扣</a:t>
                      </a:r>
                    </a:p>
                  </a:txBody>
                  <a:tcPr>
                    <a:solidFill>
                      <a:schemeClr val="bg1">
                        <a:lumMod val="85000"/>
                      </a:schemeClr>
                    </a:solidFill>
                  </a:tcPr>
                </a:tc>
              </a:tr>
              <a:tr h="378684">
                <a:tc>
                  <a:txBody>
                    <a:bodyPr/>
                    <a:lstStyle/>
                    <a:p>
                      <a:pPr marL="0" algn="l" rtl="0" eaLnBrk="1" latinLnBrk="0" hangingPunct="1"/>
                      <a:r>
                        <a:rPr kumimoji="0" lang="zh-CN" altLang="en-US" sz="2000" b="1" i="0" kern="1200" baseline="0" dirty="0" smtClean="0">
                          <a:solidFill>
                            <a:schemeClr val="tx1"/>
                          </a:solidFill>
                          <a:latin typeface="华文中宋" pitchFamily="2" charset="-122"/>
                          <a:ea typeface="华文中宋" pitchFamily="2" charset="-122"/>
                          <a:cs typeface="+mn-cs"/>
                        </a:rPr>
                        <a:t>开办费</a:t>
                      </a:r>
                    </a:p>
                  </a:txBody>
                  <a:tcPr>
                    <a:solidFill>
                      <a:schemeClr val="bg1">
                        <a:lumMod val="85000"/>
                      </a:schemeClr>
                    </a:solidFill>
                  </a:tcPr>
                </a:tc>
                <a:tc>
                  <a:txBody>
                    <a:bodyPr/>
                    <a:lstStyle/>
                    <a:p>
                      <a:pPr marL="0" algn="l" rtl="0" eaLnBrk="1" latinLnBrk="0" hangingPunct="1"/>
                      <a:endParaRPr kumimoji="0" lang="zh-CN" altLang="en-US" sz="20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c>
                  <a:txBody>
                    <a:bodyPr/>
                    <a:lstStyle/>
                    <a:p>
                      <a:pPr marL="0" algn="l" rtl="0" eaLnBrk="1" latinLnBrk="0" hangingPunct="1"/>
                      <a:r>
                        <a:rPr kumimoji="0" lang="zh-CN" altLang="en-US" sz="2000" b="1" i="0" kern="1200" baseline="0" dirty="0" smtClean="0">
                          <a:solidFill>
                            <a:schemeClr val="tx1"/>
                          </a:solidFill>
                          <a:latin typeface="华文中宋" pitchFamily="2" charset="-122"/>
                          <a:ea typeface="华文中宋" pitchFamily="2" charset="-122"/>
                          <a:cs typeface="+mn-cs"/>
                        </a:rPr>
                        <a:t>第一笔收入</a:t>
                      </a:r>
                    </a:p>
                  </a:txBody>
                  <a:tcPr>
                    <a:solidFill>
                      <a:schemeClr val="bg1">
                        <a:lumMod val="85000"/>
                      </a:schemeClr>
                    </a:solidFill>
                  </a:tcPr>
                </a:tc>
                <a:tc>
                  <a:txBody>
                    <a:bodyPr/>
                    <a:lstStyle/>
                    <a:p>
                      <a:pPr marL="0" algn="l" rtl="0" eaLnBrk="1" latinLnBrk="0" hangingPunct="1"/>
                      <a:r>
                        <a:rPr kumimoji="0" lang="zh-CN" altLang="en-US" sz="2000" b="1" i="0" kern="1200" baseline="0" dirty="0" smtClean="0">
                          <a:solidFill>
                            <a:schemeClr val="tx1"/>
                          </a:solidFill>
                          <a:latin typeface="华文中宋" pitchFamily="2" charset="-122"/>
                          <a:ea typeface="华文中宋" pitchFamily="2" charset="-122"/>
                          <a:cs typeface="+mn-cs"/>
                        </a:rPr>
                        <a:t>无</a:t>
                      </a:r>
                    </a:p>
                  </a:txBody>
                  <a:tcPr>
                    <a:solidFill>
                      <a:schemeClr val="bg1">
                        <a:lumMod val="85000"/>
                      </a:schemeClr>
                    </a:solidFill>
                  </a:tcPr>
                </a:tc>
              </a:tr>
              <a:tr h="369525">
                <a:tc>
                  <a:txBody>
                    <a:bodyPr/>
                    <a:lstStyle/>
                    <a:p>
                      <a:pPr marL="0" algn="l" rtl="0" eaLnBrk="1" latinLnBrk="0" hangingPunct="1"/>
                      <a:r>
                        <a:rPr kumimoji="0" lang="zh-CN" altLang="en-US" sz="2000" b="1" i="0" kern="1200" baseline="0" dirty="0" smtClean="0">
                          <a:solidFill>
                            <a:schemeClr val="tx1"/>
                          </a:solidFill>
                          <a:latin typeface="华文中宋" pitchFamily="2" charset="-122"/>
                          <a:ea typeface="华文中宋" pitchFamily="2" charset="-122"/>
                          <a:cs typeface="+mn-cs"/>
                        </a:rPr>
                        <a:t>公益性捐赠</a:t>
                      </a:r>
                    </a:p>
                  </a:txBody>
                  <a:tcPr>
                    <a:solidFill>
                      <a:schemeClr val="bg1">
                        <a:lumMod val="85000"/>
                      </a:schemeClr>
                    </a:solidFill>
                  </a:tcPr>
                </a:tc>
                <a:tc>
                  <a:txBody>
                    <a:bodyPr/>
                    <a:lstStyle/>
                    <a:p>
                      <a:pPr marL="0" algn="l" rtl="0" eaLnBrk="1" latinLnBrk="0" hangingPunct="1"/>
                      <a:r>
                        <a:rPr kumimoji="0" lang="zh-CN" altLang="en-US" sz="2000" b="1" i="0" kern="1200" baseline="0" dirty="0" smtClean="0">
                          <a:solidFill>
                            <a:schemeClr val="tx1"/>
                          </a:solidFill>
                          <a:latin typeface="华文中宋" pitchFamily="2" charset="-122"/>
                          <a:ea typeface="华文中宋" pitchFamily="2" charset="-122"/>
                          <a:cs typeface="+mn-cs"/>
                        </a:rPr>
                        <a:t>应纳税所得额</a:t>
                      </a:r>
                      <a:r>
                        <a:rPr kumimoji="0" lang="en-US" altLang="zh-CN" sz="2000" b="1" i="0" kern="1200" baseline="0" dirty="0" smtClean="0">
                          <a:solidFill>
                            <a:schemeClr val="tx1"/>
                          </a:solidFill>
                          <a:latin typeface="华文中宋" pitchFamily="2" charset="-122"/>
                          <a:ea typeface="华文中宋" pitchFamily="2" charset="-122"/>
                          <a:cs typeface="+mn-cs"/>
                        </a:rPr>
                        <a:t>30%</a:t>
                      </a:r>
                      <a:endParaRPr kumimoji="0" lang="zh-CN" altLang="en-US" sz="20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kern="1200" baseline="0" dirty="0" smtClean="0">
                          <a:solidFill>
                            <a:schemeClr val="tx1"/>
                          </a:solidFill>
                          <a:latin typeface="华文中宋" pitchFamily="2" charset="-122"/>
                          <a:ea typeface="华文中宋" pitchFamily="2" charset="-122"/>
                          <a:cs typeface="+mn-cs"/>
                        </a:rPr>
                        <a:t>应纳税所得额 </a:t>
                      </a:r>
                      <a:r>
                        <a:rPr kumimoji="0" lang="en-US" altLang="zh-CN" sz="2000" b="1" i="0" kern="1200" baseline="0" dirty="0" smtClean="0">
                          <a:solidFill>
                            <a:schemeClr val="tx1"/>
                          </a:solidFill>
                          <a:latin typeface="华文中宋" pitchFamily="2" charset="-122"/>
                          <a:ea typeface="华文中宋" pitchFamily="2" charset="-122"/>
                          <a:cs typeface="+mn-cs"/>
                        </a:rPr>
                        <a:t>30%</a:t>
                      </a:r>
                      <a:endParaRPr kumimoji="0" lang="zh-CN" altLang="en-US" sz="20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c>
                  <a:txBody>
                    <a:bodyPr/>
                    <a:lstStyle/>
                    <a:p>
                      <a:pPr marL="0" algn="l" rtl="0" eaLnBrk="1" latinLnBrk="0" hangingPunct="1"/>
                      <a:r>
                        <a:rPr kumimoji="0" lang="zh-CN" altLang="en-US" sz="2000" b="1" i="0" kern="1200" baseline="0" dirty="0" smtClean="0">
                          <a:solidFill>
                            <a:schemeClr val="tx1"/>
                          </a:solidFill>
                          <a:latin typeface="华文中宋" pitchFamily="2" charset="-122"/>
                          <a:ea typeface="华文中宋" pitchFamily="2" charset="-122"/>
                          <a:cs typeface="+mn-cs"/>
                        </a:rPr>
                        <a:t>利润总额</a:t>
                      </a:r>
                      <a:r>
                        <a:rPr kumimoji="0" lang="en-US" altLang="zh-CN" sz="2000" b="1" i="0" kern="1200" baseline="0" dirty="0" smtClean="0">
                          <a:solidFill>
                            <a:schemeClr val="tx1"/>
                          </a:solidFill>
                          <a:latin typeface="华文中宋" pitchFamily="2" charset="-122"/>
                          <a:ea typeface="华文中宋" pitchFamily="2" charset="-122"/>
                          <a:cs typeface="+mn-cs"/>
                        </a:rPr>
                        <a:t>12%</a:t>
                      </a:r>
                      <a:endParaRPr kumimoji="0" lang="zh-CN" altLang="en-US" sz="20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r>
              <a:tr h="369525">
                <a:tc>
                  <a:txBody>
                    <a:bodyPr/>
                    <a:lstStyle/>
                    <a:p>
                      <a:pPr marL="0" algn="l" rtl="0" eaLnBrk="1" latinLnBrk="0" hangingPunct="1"/>
                      <a:r>
                        <a:rPr kumimoji="0" lang="zh-CN" altLang="en-US" sz="2000" b="1" i="0" kern="1200" baseline="0" dirty="0" smtClean="0">
                          <a:solidFill>
                            <a:schemeClr val="tx1"/>
                          </a:solidFill>
                          <a:latin typeface="华文中宋" pitchFamily="2" charset="-122"/>
                          <a:ea typeface="华文中宋" pitchFamily="2" charset="-122"/>
                          <a:cs typeface="+mn-cs"/>
                        </a:rPr>
                        <a:t>研发费</a:t>
                      </a:r>
                    </a:p>
                  </a:txBody>
                  <a:tcPr>
                    <a:solidFill>
                      <a:schemeClr val="bg1">
                        <a:lumMod val="85000"/>
                      </a:schemeClr>
                    </a:solidFill>
                  </a:tcPr>
                </a:tc>
                <a:tc>
                  <a:txBody>
                    <a:bodyPr/>
                    <a:lstStyle/>
                    <a:p>
                      <a:pPr marL="0" algn="l" rtl="0" eaLnBrk="1" latinLnBrk="0" hangingPunct="1"/>
                      <a:r>
                        <a:rPr kumimoji="0" lang="zh-CN" altLang="en-US" sz="2000" b="1" i="0" kern="1200" baseline="0" dirty="0" smtClean="0">
                          <a:solidFill>
                            <a:schemeClr val="tx1"/>
                          </a:solidFill>
                          <a:latin typeface="华文中宋" pitchFamily="2" charset="-122"/>
                          <a:ea typeface="华文中宋" pitchFamily="2" charset="-122"/>
                          <a:cs typeface="+mn-cs"/>
                        </a:rPr>
                        <a:t>无</a:t>
                      </a:r>
                    </a:p>
                  </a:txBody>
                  <a:tcPr>
                    <a:solidFill>
                      <a:schemeClr val="bg1">
                        <a:lumMod val="85000"/>
                      </a:schemeClr>
                    </a:solidFill>
                  </a:tcPr>
                </a:tc>
                <a:tc>
                  <a:txBody>
                    <a:bodyPr/>
                    <a:lstStyle/>
                    <a:p>
                      <a:pPr marL="0" algn="l" rtl="0" eaLnBrk="1" latinLnBrk="0" hangingPunct="1"/>
                      <a:r>
                        <a:rPr kumimoji="0" lang="en-US" altLang="zh-CN" sz="2000" b="1" i="0" kern="1200" baseline="0" dirty="0" smtClean="0">
                          <a:solidFill>
                            <a:schemeClr val="tx1"/>
                          </a:solidFill>
                          <a:latin typeface="华文中宋" pitchFamily="2" charset="-122"/>
                          <a:ea typeface="华文中宋" pitchFamily="2" charset="-122"/>
                          <a:cs typeface="+mn-cs"/>
                        </a:rPr>
                        <a:t>10</a:t>
                      </a:r>
                      <a:r>
                        <a:rPr kumimoji="0" lang="zh-CN" altLang="en-US" sz="2000" b="1" i="0" kern="1200" baseline="0" dirty="0" smtClean="0">
                          <a:solidFill>
                            <a:schemeClr val="tx1"/>
                          </a:solidFill>
                          <a:latin typeface="华文中宋" pitchFamily="2" charset="-122"/>
                          <a:ea typeface="华文中宋" pitchFamily="2" charset="-122"/>
                          <a:cs typeface="+mn-cs"/>
                        </a:rPr>
                        <a:t>万元以下设备仪器一次性扣，不加计</a:t>
                      </a:r>
                    </a:p>
                  </a:txBody>
                  <a:tcPr>
                    <a:solidFill>
                      <a:schemeClr val="bg1">
                        <a:lumMod val="85000"/>
                      </a:schemeClr>
                    </a:solidFill>
                  </a:tcPr>
                </a:tc>
                <a:tc>
                  <a:txBody>
                    <a:bodyPr/>
                    <a:lstStyle/>
                    <a:p>
                      <a:pPr marL="0" algn="l" rtl="0" eaLnBrk="1" latinLnBrk="0" hangingPunct="1"/>
                      <a:r>
                        <a:rPr kumimoji="0" lang="zh-CN" altLang="en-US" sz="2000" b="1" i="0" kern="1200" baseline="0" dirty="0" smtClean="0">
                          <a:solidFill>
                            <a:schemeClr val="tx1"/>
                          </a:solidFill>
                          <a:latin typeface="华文中宋" pitchFamily="2" charset="-122"/>
                          <a:ea typeface="华文中宋" pitchFamily="2" charset="-122"/>
                          <a:cs typeface="+mn-cs"/>
                        </a:rPr>
                        <a:t>加计</a:t>
                      </a:r>
                      <a:r>
                        <a:rPr kumimoji="0" lang="en-US" altLang="zh-CN" sz="2000" b="1" i="0" kern="1200" baseline="0" dirty="0" smtClean="0">
                          <a:solidFill>
                            <a:schemeClr val="tx1"/>
                          </a:solidFill>
                          <a:latin typeface="华文中宋" pitchFamily="2" charset="-122"/>
                          <a:ea typeface="华文中宋" pitchFamily="2" charset="-122"/>
                          <a:cs typeface="+mn-cs"/>
                        </a:rPr>
                        <a:t>50%</a:t>
                      </a:r>
                      <a:endParaRPr kumimoji="0" lang="zh-CN" altLang="en-US" sz="20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r>
            </a:tbl>
          </a:graphicData>
        </a:graphic>
      </p:graphicFrame>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smtClean="0">
                <a:solidFill>
                  <a:srgbClr val="FF0000"/>
                </a:solidFill>
              </a:rPr>
              <a:t>土地增值税</a:t>
            </a:r>
            <a:r>
              <a:rPr lang="zh-CN" altLang="en-US" dirty="0" smtClean="0">
                <a:solidFill>
                  <a:srgbClr val="FF0000"/>
                </a:solidFill>
              </a:rPr>
              <a:t>清算单位及申报表</a:t>
            </a:r>
            <a:r>
              <a:rPr lang="zh-CN" altLang="en-US" sz="1600" dirty="0" smtClean="0">
                <a:solidFill>
                  <a:srgbClr val="C00000"/>
                </a:solidFill>
              </a:rPr>
              <a:t>（</a:t>
            </a:r>
            <a:r>
              <a:rPr lang="zh-CN" altLang="zh-CN" sz="1600" dirty="0" smtClean="0">
                <a:solidFill>
                  <a:srgbClr val="C00000"/>
                </a:solidFill>
              </a:rPr>
              <a:t>宁波市地方税务局公告</a:t>
            </a:r>
            <a:r>
              <a:rPr lang="en-US" altLang="zh-CN" sz="1600" dirty="0" smtClean="0">
                <a:solidFill>
                  <a:srgbClr val="C00000"/>
                </a:solidFill>
              </a:rPr>
              <a:t>2015</a:t>
            </a:r>
            <a:r>
              <a:rPr lang="zh-CN" altLang="zh-CN" sz="1600" dirty="0" smtClean="0">
                <a:solidFill>
                  <a:srgbClr val="C00000"/>
                </a:solidFill>
              </a:rPr>
              <a:t>年</a:t>
            </a:r>
            <a:r>
              <a:rPr lang="en-US" altLang="zh-CN" sz="1600" dirty="0" smtClean="0">
                <a:solidFill>
                  <a:srgbClr val="C00000"/>
                </a:solidFill>
              </a:rPr>
              <a:t>1</a:t>
            </a:r>
            <a:r>
              <a:rPr lang="zh-CN" altLang="zh-CN" sz="1600" dirty="0" smtClean="0">
                <a:solidFill>
                  <a:srgbClr val="C00000"/>
                </a:solidFill>
              </a:rPr>
              <a:t>号</a:t>
            </a:r>
            <a:r>
              <a:rPr lang="zh-CN" altLang="en-US" sz="1600" dirty="0" smtClean="0">
                <a:solidFill>
                  <a:srgbClr val="C00000"/>
                </a:solidFill>
              </a:rPr>
              <a:t>）</a:t>
            </a:r>
            <a:endParaRPr lang="en-US" altLang="zh-CN" sz="1600" dirty="0" smtClean="0">
              <a:solidFill>
                <a:srgbClr val="C00000"/>
              </a:solidFill>
            </a:endParaRPr>
          </a:p>
          <a:p>
            <a:r>
              <a:rPr lang="zh-CN" altLang="en-US" dirty="0" smtClean="0">
                <a:solidFill>
                  <a:srgbClr val="002060"/>
                </a:solidFill>
              </a:rPr>
              <a:t>政策规定</a:t>
            </a:r>
            <a:endParaRPr lang="en-US" altLang="zh-CN" dirty="0" smtClean="0">
              <a:solidFill>
                <a:srgbClr val="002060"/>
              </a:solidFill>
            </a:endParaRPr>
          </a:p>
          <a:p>
            <a:r>
              <a:rPr lang="en-US" altLang="zh-CN" dirty="0" smtClean="0"/>
              <a:t>1.</a:t>
            </a:r>
            <a:r>
              <a:rPr lang="zh-CN" altLang="zh-CN" dirty="0" smtClean="0"/>
              <a:t>房地产清算项目分类计算问题</a:t>
            </a:r>
          </a:p>
          <a:p>
            <a:r>
              <a:rPr lang="zh-CN" altLang="zh-CN" dirty="0" smtClean="0"/>
              <a:t>房地产清算项目按以下三种房地产类型分别计算增值额和增值率：</a:t>
            </a:r>
          </a:p>
          <a:p>
            <a:r>
              <a:rPr lang="zh-CN" altLang="zh-CN" dirty="0" smtClean="0"/>
              <a:t>第一类：普通住宅</a:t>
            </a:r>
          </a:p>
          <a:p>
            <a:r>
              <a:rPr lang="zh-CN" altLang="zh-CN" dirty="0" smtClean="0"/>
              <a:t>第二类：非普通住宅</a:t>
            </a:r>
          </a:p>
          <a:p>
            <a:r>
              <a:rPr lang="zh-CN" altLang="zh-CN" dirty="0" smtClean="0"/>
              <a:t>第三类：其它类型房地产</a:t>
            </a:r>
          </a:p>
          <a:p>
            <a:r>
              <a:rPr lang="zh-CN" altLang="zh-CN" dirty="0" smtClean="0"/>
              <a:t>注：</a:t>
            </a:r>
            <a:r>
              <a:rPr lang="en-US" altLang="zh-CN" dirty="0" smtClean="0"/>
              <a:t>“</a:t>
            </a:r>
            <a:r>
              <a:rPr lang="zh-CN" altLang="zh-CN" dirty="0" smtClean="0"/>
              <a:t>普通住宅</a:t>
            </a:r>
            <a:r>
              <a:rPr lang="en-US" altLang="zh-CN" dirty="0" smtClean="0"/>
              <a:t>”</a:t>
            </a:r>
            <a:r>
              <a:rPr lang="zh-CN" altLang="zh-CN" dirty="0" smtClean="0"/>
              <a:t>的认定：市区按照宁波市人民政府办公厅《关于确定市区普通住房标准的通知》（甬政办发〔</a:t>
            </a:r>
            <a:r>
              <a:rPr lang="en-US" altLang="zh-CN" dirty="0" smtClean="0"/>
              <a:t>2005</a:t>
            </a:r>
            <a:r>
              <a:rPr lang="zh-CN" altLang="zh-CN" dirty="0" smtClean="0"/>
              <a:t>〕</a:t>
            </a:r>
            <a:r>
              <a:rPr lang="en-US" altLang="zh-CN" dirty="0" smtClean="0"/>
              <a:t>104</a:t>
            </a:r>
            <a:r>
              <a:rPr lang="zh-CN" altLang="zh-CN" dirty="0" smtClean="0"/>
              <a:t>）号文公布的标准执行</a:t>
            </a:r>
            <a:r>
              <a:rPr lang="en-US" altLang="zh-CN" dirty="0" smtClean="0"/>
              <a:t>,</a:t>
            </a:r>
            <a:r>
              <a:rPr lang="zh-CN" altLang="zh-CN" dirty="0" smtClean="0"/>
              <a:t>其它各地按照当地政府公布的标准实施</a:t>
            </a:r>
            <a:endParaRPr lang="zh-CN" altLang="en-US" dirty="0" smtClean="0">
              <a:solidFill>
                <a:srgbClr val="002060"/>
              </a:solidFill>
            </a:endParaRPr>
          </a:p>
        </p:txBody>
      </p:sp>
      <p:sp>
        <p:nvSpPr>
          <p:cNvPr id="3" name="标题 2"/>
          <p:cNvSpPr>
            <a:spLocks noGrp="1"/>
          </p:cNvSpPr>
          <p:nvPr>
            <p:ph type="title"/>
          </p:nvPr>
        </p:nvSpPr>
        <p:spPr/>
        <p:txBody>
          <a:bodyPr/>
          <a:lstStyle/>
          <a:p>
            <a:r>
              <a:rPr lang="zh-CN" altLang="en-US" dirty="0" smtClean="0"/>
              <a:t>其他税方面</a:t>
            </a:r>
            <a:endParaRPr lang="zh-CN" altLang="en-US" dirty="0"/>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en-US" altLang="zh-CN" dirty="0" smtClean="0"/>
              <a:t>2.</a:t>
            </a:r>
            <a:r>
              <a:rPr lang="zh-CN" altLang="zh-CN" dirty="0" smtClean="0"/>
              <a:t>土地增值税纳税申报表</a:t>
            </a:r>
          </a:p>
          <a:p>
            <a:r>
              <a:rPr lang="zh-CN" altLang="zh-CN" dirty="0" smtClean="0"/>
              <a:t>（</a:t>
            </a:r>
            <a:r>
              <a:rPr lang="en-US" altLang="zh-CN" dirty="0" smtClean="0"/>
              <a:t>1</a:t>
            </a:r>
            <a:r>
              <a:rPr lang="zh-CN" altLang="zh-CN" dirty="0" smtClean="0"/>
              <a:t>）宁波市地方税务局重新修订了《土地增值税纳税申报表（一）（从事房地产开发的纳税人预征适用）》和《土地增值税纳税申报表（二）（从事房地产开发的纳税人清算适用）》</a:t>
            </a:r>
          </a:p>
          <a:p>
            <a:r>
              <a:rPr lang="zh-CN" altLang="zh-CN" dirty="0" smtClean="0"/>
              <a:t>（</a:t>
            </a:r>
            <a:r>
              <a:rPr lang="en-US" altLang="zh-CN" dirty="0" smtClean="0"/>
              <a:t>2</a:t>
            </a:r>
            <a:r>
              <a:rPr lang="zh-CN" altLang="zh-CN" dirty="0" smtClean="0"/>
              <a:t>）从事房地产开发建设和销售的纳税人应按清算项目和规定时限，向主管税务机关报送《土地增值税纳税申报表（一）（从事房地产开发的纳税人预征适用）》和《土地增值税纳税申报表（二）（从事房地产开发的纳税人清算适</a:t>
            </a:r>
          </a:p>
          <a:p>
            <a:r>
              <a:rPr lang="zh-CN" altLang="zh-CN" dirty="0" smtClean="0"/>
              <a:t>用）》，其中，清算项目一般按《建设工程规划许可证》所列项目确定。纳税人首次填报《土地增值税纳税申报表（一）（从事房地产开发的纳税人预征适用）》或《土地增值税纳税申报表（二）（从事房地产开发的纳税人清算适用）》前，预先填报《房地产开发项目情况登记表》</a:t>
            </a:r>
          </a:p>
        </p:txBody>
      </p:sp>
      <p:sp>
        <p:nvSpPr>
          <p:cNvPr id="3" name="标题 2"/>
          <p:cNvSpPr>
            <a:spLocks noGrp="1"/>
          </p:cNvSpPr>
          <p:nvPr>
            <p:ph type="title"/>
          </p:nvPr>
        </p:nvSpPr>
        <p:spPr/>
        <p:txBody>
          <a:bodyPr/>
          <a:lstStyle/>
          <a:p>
            <a:r>
              <a:rPr lang="zh-CN" altLang="en-US" dirty="0" smtClean="0"/>
              <a:t>其他税方面</a:t>
            </a:r>
            <a:endParaRPr lang="zh-CN" altLang="en-US" dirty="0"/>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20000"/>
          </a:bodyPr>
          <a:lstStyle/>
          <a:p>
            <a:r>
              <a:rPr lang="zh-CN" altLang="zh-CN" dirty="0" smtClean="0">
                <a:solidFill>
                  <a:srgbClr val="FF0000"/>
                </a:solidFill>
              </a:rPr>
              <a:t>企业改制重组土地增值税</a:t>
            </a:r>
            <a:r>
              <a:rPr lang="zh-CN" altLang="en-US" sz="1600" dirty="0" smtClean="0">
                <a:solidFill>
                  <a:srgbClr val="C00000"/>
                </a:solidFill>
              </a:rPr>
              <a:t>（</a:t>
            </a:r>
            <a:r>
              <a:rPr lang="zh-CN" altLang="zh-CN" sz="1600" dirty="0" smtClean="0">
                <a:solidFill>
                  <a:srgbClr val="C00000"/>
                </a:solidFill>
              </a:rPr>
              <a:t>财税</a:t>
            </a:r>
            <a:r>
              <a:rPr lang="en-US" altLang="zh-CN" sz="1600" dirty="0" smtClean="0">
                <a:solidFill>
                  <a:srgbClr val="C00000"/>
                </a:solidFill>
              </a:rPr>
              <a:t>[2015]5</a:t>
            </a:r>
            <a:r>
              <a:rPr lang="zh-CN" altLang="zh-CN" sz="1600" dirty="0" smtClean="0">
                <a:solidFill>
                  <a:srgbClr val="C00000"/>
                </a:solidFill>
              </a:rPr>
              <a:t>号</a:t>
            </a:r>
            <a:r>
              <a:rPr lang="zh-CN" altLang="en-US" sz="1600" dirty="0" smtClean="0">
                <a:solidFill>
                  <a:srgbClr val="C00000"/>
                </a:solidFill>
              </a:rPr>
              <a:t>）</a:t>
            </a:r>
            <a:endParaRPr lang="en-US" altLang="zh-CN" sz="1600" dirty="0" smtClean="0">
              <a:solidFill>
                <a:srgbClr val="C00000"/>
              </a:solidFill>
            </a:endParaRPr>
          </a:p>
          <a:p>
            <a:r>
              <a:rPr lang="zh-CN" altLang="en-US" dirty="0" smtClean="0">
                <a:solidFill>
                  <a:srgbClr val="002060"/>
                </a:solidFill>
              </a:rPr>
              <a:t>政策规定</a:t>
            </a:r>
            <a:endParaRPr lang="en-US" altLang="zh-CN" dirty="0" smtClean="0">
              <a:solidFill>
                <a:srgbClr val="C00000"/>
              </a:solidFill>
            </a:endParaRPr>
          </a:p>
          <a:p>
            <a:r>
              <a:rPr lang="en-US" altLang="zh-CN" dirty="0" smtClean="0"/>
              <a:t>1.</a:t>
            </a:r>
            <a:r>
              <a:rPr lang="zh-CN" altLang="zh-CN" dirty="0" smtClean="0"/>
              <a:t>按照《中华人民共和国公司法》的规定，非公司制企业整体改建为有限责任公司或者股份有限公司，有限责任公司（股份有限公司）</a:t>
            </a:r>
            <a:r>
              <a:rPr lang="zh-CN" altLang="zh-CN" dirty="0" smtClean="0">
                <a:solidFill>
                  <a:srgbClr val="FF0000"/>
                </a:solidFill>
              </a:rPr>
              <a:t>整体改建</a:t>
            </a:r>
            <a:r>
              <a:rPr lang="zh-CN" altLang="zh-CN" dirty="0" smtClean="0"/>
              <a:t>为股份有限公司（有限责任公司）。对改建前的企业将国有土地、房屋权属转移、变更到改建后的企业，暂不征土地增值税</a:t>
            </a:r>
          </a:p>
          <a:p>
            <a:r>
              <a:rPr lang="zh-CN" altLang="zh-CN" dirty="0" smtClean="0"/>
              <a:t>整体改建是指不改变原企业的投资主体，并承继原企业权利、义务的行为</a:t>
            </a:r>
          </a:p>
          <a:p>
            <a:r>
              <a:rPr lang="en-US" altLang="zh-CN" dirty="0" smtClean="0"/>
              <a:t>2.</a:t>
            </a:r>
            <a:r>
              <a:rPr lang="zh-CN" altLang="zh-CN" dirty="0" smtClean="0"/>
              <a:t>按照法律规定或者合同约定，两个或两个以上企业</a:t>
            </a:r>
            <a:r>
              <a:rPr lang="zh-CN" altLang="zh-CN" dirty="0" smtClean="0">
                <a:solidFill>
                  <a:srgbClr val="FF0000"/>
                </a:solidFill>
              </a:rPr>
              <a:t>合并</a:t>
            </a:r>
            <a:r>
              <a:rPr lang="zh-CN" altLang="zh-CN" dirty="0" smtClean="0"/>
              <a:t>为一个企业，且原企业</a:t>
            </a:r>
            <a:r>
              <a:rPr lang="zh-CN" altLang="zh-CN" dirty="0" smtClean="0">
                <a:solidFill>
                  <a:srgbClr val="FF0000"/>
                </a:solidFill>
              </a:rPr>
              <a:t>投资主体存续</a:t>
            </a:r>
            <a:r>
              <a:rPr lang="zh-CN" altLang="zh-CN" dirty="0" smtClean="0"/>
              <a:t>的，对原企业将国有土地、房屋权属转移、变更到合并后的企业，暂不征土地增值税</a:t>
            </a:r>
            <a:endParaRPr lang="en-US" altLang="zh-CN" dirty="0" smtClean="0"/>
          </a:p>
          <a:p>
            <a:r>
              <a:rPr lang="en-US" altLang="zh-CN" dirty="0" smtClean="0"/>
              <a:t>3.</a:t>
            </a:r>
            <a:r>
              <a:rPr lang="zh-CN" altLang="zh-CN" dirty="0" smtClean="0"/>
              <a:t>按照法律规定或者合同约定，企业</a:t>
            </a:r>
            <a:r>
              <a:rPr lang="zh-CN" altLang="zh-CN" dirty="0" smtClean="0">
                <a:solidFill>
                  <a:srgbClr val="FF0000"/>
                </a:solidFill>
              </a:rPr>
              <a:t>分设</a:t>
            </a:r>
            <a:r>
              <a:rPr lang="zh-CN" altLang="zh-CN" dirty="0" smtClean="0"/>
              <a:t>为两个或两个以上与原企业</a:t>
            </a:r>
            <a:r>
              <a:rPr lang="zh-CN" altLang="zh-CN" dirty="0" smtClean="0">
                <a:solidFill>
                  <a:srgbClr val="FF0000"/>
                </a:solidFill>
              </a:rPr>
              <a:t>投资主体相同</a:t>
            </a:r>
            <a:r>
              <a:rPr lang="zh-CN" altLang="zh-CN" dirty="0" smtClean="0"/>
              <a:t>的企业，对原企业将国有土地、房屋权属转移、变更到分立后的企业，暂不征土地增值税</a:t>
            </a:r>
            <a:endParaRPr lang="en-US" altLang="zh-CN" dirty="0" smtClean="0"/>
          </a:p>
          <a:p>
            <a:r>
              <a:rPr lang="en-US" altLang="zh-CN" dirty="0" smtClean="0"/>
              <a:t>4.</a:t>
            </a:r>
            <a:r>
              <a:rPr lang="zh-CN" altLang="zh-CN" dirty="0" smtClean="0"/>
              <a:t>单位、个人在改制重组时以国有土地、房屋</a:t>
            </a:r>
            <a:r>
              <a:rPr lang="zh-CN" altLang="zh-CN" dirty="0" smtClean="0">
                <a:solidFill>
                  <a:srgbClr val="FF0000"/>
                </a:solidFill>
              </a:rPr>
              <a:t>进行投资</a:t>
            </a:r>
            <a:r>
              <a:rPr lang="zh-CN" altLang="zh-CN" dirty="0" smtClean="0"/>
              <a:t>，对其将国有土地、房屋权属转移、变更到被投资的企业，暂不征土地增值税</a:t>
            </a:r>
          </a:p>
        </p:txBody>
      </p:sp>
      <p:sp>
        <p:nvSpPr>
          <p:cNvPr id="3" name="标题 2"/>
          <p:cNvSpPr>
            <a:spLocks noGrp="1"/>
          </p:cNvSpPr>
          <p:nvPr>
            <p:ph type="title"/>
          </p:nvPr>
        </p:nvSpPr>
        <p:spPr/>
        <p:txBody>
          <a:bodyPr/>
          <a:lstStyle/>
          <a:p>
            <a:r>
              <a:rPr lang="zh-CN" altLang="en-US" dirty="0" smtClean="0"/>
              <a:t>其他税方面</a:t>
            </a:r>
            <a:endParaRPr lang="zh-CN" altLang="en-US" dirty="0"/>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a:bodyPr>
          <a:lstStyle/>
          <a:p>
            <a:r>
              <a:rPr lang="en-US" altLang="zh-CN" dirty="0" smtClean="0"/>
              <a:t>5.</a:t>
            </a:r>
            <a:r>
              <a:rPr lang="zh-CN" altLang="zh-CN" dirty="0" smtClean="0"/>
              <a:t>上述改制重组有关土地增值税政策不适用于房地产开发企业</a:t>
            </a:r>
          </a:p>
          <a:p>
            <a:r>
              <a:rPr lang="en-US" altLang="zh-CN" dirty="0" smtClean="0"/>
              <a:t>6.</a:t>
            </a:r>
            <a:r>
              <a:rPr lang="zh-CN" altLang="zh-CN" dirty="0" smtClean="0"/>
              <a:t>企业改制重组后再转让国有土地使用权并申报缴纳土地增值税时，应以改制前取得该宗国有土地使用权所支付的地价款和按国家统一规定缴纳的有关费用，作为该企业“取得土地使用权所支付的金额”扣除。企业在重组改制过程中经省级以上（含省级）国土管理部门批准，国家以国有土地使用权作价出资入股的，再转让该宗国有土地使用权并申报缴纳土地增值税时，应以该宗土地作价入股时省级以上（含省级）国土管理部门批准的评估价格，作为该企业“取得土地使用权所支付的金额”扣除。办理纳税申报时，企业应提供该宗土地作价入股时省级以上（含省级）国土管理部门的批准文件和批准的评估价格，不能提供批准文件和批准的评估价格的，不得扣除</a:t>
            </a:r>
          </a:p>
          <a:p>
            <a:r>
              <a:rPr lang="en-US" altLang="zh-CN" dirty="0" smtClean="0"/>
              <a:t>7.</a:t>
            </a:r>
            <a:r>
              <a:rPr lang="zh-CN" altLang="zh-CN" dirty="0" smtClean="0"/>
              <a:t>企业按规定享受相关土地增值税优惠政策的，应及时向主管税务机关提交相关房产、国有土地权证、价值证明等书面材料。</a:t>
            </a:r>
          </a:p>
          <a:p>
            <a:r>
              <a:rPr lang="en-US" altLang="zh-CN" dirty="0" smtClean="0"/>
              <a:t>8.</a:t>
            </a:r>
            <a:r>
              <a:rPr lang="zh-CN" altLang="zh-CN" dirty="0" smtClean="0"/>
              <a:t>执行期限为</a:t>
            </a:r>
            <a:r>
              <a:rPr lang="en-US" altLang="zh-CN" dirty="0" smtClean="0"/>
              <a:t>2015</a:t>
            </a:r>
            <a:r>
              <a:rPr lang="zh-CN" altLang="zh-CN" dirty="0" smtClean="0"/>
              <a:t>年</a:t>
            </a:r>
            <a:r>
              <a:rPr lang="en-US" altLang="zh-CN" dirty="0" smtClean="0"/>
              <a:t>1</a:t>
            </a:r>
            <a:r>
              <a:rPr lang="zh-CN" altLang="zh-CN" dirty="0" smtClean="0"/>
              <a:t>月</a:t>
            </a:r>
            <a:r>
              <a:rPr lang="en-US" altLang="zh-CN" dirty="0" smtClean="0"/>
              <a:t>1</a:t>
            </a:r>
            <a:r>
              <a:rPr lang="zh-CN" altLang="zh-CN" dirty="0" smtClean="0"/>
              <a:t>日至</a:t>
            </a:r>
            <a:r>
              <a:rPr lang="en-US" altLang="zh-CN" dirty="0" smtClean="0"/>
              <a:t>2017</a:t>
            </a:r>
            <a:r>
              <a:rPr lang="zh-CN" altLang="zh-CN" dirty="0" smtClean="0"/>
              <a:t>年</a:t>
            </a:r>
            <a:r>
              <a:rPr lang="en-US" altLang="zh-CN" dirty="0" smtClean="0"/>
              <a:t>12</a:t>
            </a:r>
            <a:r>
              <a:rPr lang="zh-CN" altLang="zh-CN" dirty="0" smtClean="0"/>
              <a:t>月</a:t>
            </a:r>
            <a:r>
              <a:rPr lang="en-US" altLang="zh-CN" dirty="0" smtClean="0"/>
              <a:t>31</a:t>
            </a:r>
            <a:r>
              <a:rPr lang="zh-CN" altLang="zh-CN" dirty="0" smtClean="0"/>
              <a:t>日</a:t>
            </a:r>
          </a:p>
          <a:p>
            <a:endParaRPr lang="zh-CN" altLang="en-US" dirty="0"/>
          </a:p>
        </p:txBody>
      </p:sp>
      <p:sp>
        <p:nvSpPr>
          <p:cNvPr id="3" name="标题 2"/>
          <p:cNvSpPr>
            <a:spLocks noGrp="1"/>
          </p:cNvSpPr>
          <p:nvPr>
            <p:ph type="title"/>
          </p:nvPr>
        </p:nvSpPr>
        <p:spPr/>
        <p:txBody>
          <a:bodyPr/>
          <a:lstStyle/>
          <a:p>
            <a:r>
              <a:rPr lang="zh-CN" altLang="en-US" dirty="0" smtClean="0"/>
              <a:t>其他税方面</a:t>
            </a:r>
            <a:endParaRPr lang="zh-CN" altLang="en-US" dirty="0"/>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smtClean="0">
                <a:solidFill>
                  <a:srgbClr val="FF0000"/>
                </a:solidFill>
              </a:rPr>
              <a:t>招拍挂方式取得土地缴纳城镇土地使用税</a:t>
            </a:r>
            <a:r>
              <a:rPr lang="zh-CN" altLang="en-US" sz="1500" dirty="0" smtClean="0">
                <a:solidFill>
                  <a:srgbClr val="C00000"/>
                </a:solidFill>
              </a:rPr>
              <a:t>（</a:t>
            </a:r>
            <a:r>
              <a:rPr lang="zh-CN" altLang="zh-CN" sz="1500" dirty="0" smtClean="0">
                <a:solidFill>
                  <a:srgbClr val="C00000"/>
                </a:solidFill>
              </a:rPr>
              <a:t>国家税务总局公告</a:t>
            </a:r>
            <a:r>
              <a:rPr lang="en-US" altLang="zh-CN" sz="1500" dirty="0" smtClean="0">
                <a:solidFill>
                  <a:srgbClr val="C00000"/>
                </a:solidFill>
              </a:rPr>
              <a:t>2014</a:t>
            </a:r>
            <a:r>
              <a:rPr lang="zh-CN" altLang="zh-CN" sz="1500" dirty="0" smtClean="0">
                <a:solidFill>
                  <a:srgbClr val="C00000"/>
                </a:solidFill>
              </a:rPr>
              <a:t>年第</a:t>
            </a:r>
            <a:r>
              <a:rPr lang="en-US" altLang="zh-CN" sz="1500" dirty="0" smtClean="0">
                <a:solidFill>
                  <a:srgbClr val="C00000"/>
                </a:solidFill>
              </a:rPr>
              <a:t>74</a:t>
            </a:r>
            <a:r>
              <a:rPr lang="zh-CN" altLang="zh-CN" sz="1500" dirty="0" smtClean="0">
                <a:solidFill>
                  <a:srgbClr val="C00000"/>
                </a:solidFill>
              </a:rPr>
              <a:t>号</a:t>
            </a:r>
            <a:r>
              <a:rPr lang="zh-CN" altLang="en-US" sz="1500" dirty="0" smtClean="0">
                <a:solidFill>
                  <a:srgbClr val="C00000"/>
                </a:solidFill>
              </a:rPr>
              <a:t>）</a:t>
            </a:r>
            <a:endParaRPr lang="en-US" altLang="zh-CN" sz="1500" dirty="0" smtClean="0">
              <a:solidFill>
                <a:srgbClr val="C00000"/>
              </a:solidFill>
            </a:endParaRPr>
          </a:p>
          <a:p>
            <a:r>
              <a:rPr lang="zh-CN" altLang="en-US" dirty="0" smtClean="0">
                <a:solidFill>
                  <a:srgbClr val="002060"/>
                </a:solidFill>
              </a:rPr>
              <a:t>政策规定</a:t>
            </a:r>
            <a:endParaRPr lang="en-US" altLang="zh-CN" dirty="0" smtClean="0">
              <a:solidFill>
                <a:srgbClr val="C00000"/>
              </a:solidFill>
            </a:endParaRPr>
          </a:p>
          <a:p>
            <a:r>
              <a:rPr lang="zh-CN" altLang="zh-CN" dirty="0" smtClean="0"/>
              <a:t>通过招标、拍卖、挂牌方式取得的建设用地，不属于新征用的耕地，纳税人应按照《</a:t>
            </a:r>
            <a:r>
              <a:rPr lang="en-US" altLang="zh-CN" dirty="0" err="1" smtClean="0"/>
              <a:t>财政部、国家税务总局关于房产税、城镇土地使用税有关政策的通知</a:t>
            </a:r>
            <a:r>
              <a:rPr lang="zh-CN" altLang="zh-CN" dirty="0" smtClean="0"/>
              <a:t>》（</a:t>
            </a:r>
            <a:r>
              <a:rPr lang="en-US" altLang="zh-CN" dirty="0" smtClean="0"/>
              <a:t>财税〔2006〕186号</a:t>
            </a:r>
            <a:r>
              <a:rPr lang="zh-CN" altLang="zh-CN" dirty="0" smtClean="0"/>
              <a:t>）第二条规定，从合同约定交付土地时间的次月起缴纳城镇土地使用税；合同未约定交付土地时间的，从合同签订的次月起缴纳城镇土地使用税。</a:t>
            </a:r>
            <a:r>
              <a:rPr lang="en-US" altLang="zh-CN" sz="1600" dirty="0" smtClean="0"/>
              <a:t/>
            </a:r>
            <a:br>
              <a:rPr lang="en-US" altLang="zh-CN" sz="1600" dirty="0" smtClean="0"/>
            </a:br>
            <a:endParaRPr lang="zh-CN" altLang="en-US" sz="1500" dirty="0" smtClean="0">
              <a:solidFill>
                <a:srgbClr val="C00000"/>
              </a:solidFill>
            </a:endParaRPr>
          </a:p>
        </p:txBody>
      </p:sp>
      <p:sp>
        <p:nvSpPr>
          <p:cNvPr id="3" name="标题 2"/>
          <p:cNvSpPr>
            <a:spLocks noGrp="1"/>
          </p:cNvSpPr>
          <p:nvPr>
            <p:ph type="title"/>
          </p:nvPr>
        </p:nvSpPr>
        <p:spPr/>
        <p:txBody>
          <a:bodyPr/>
          <a:lstStyle/>
          <a:p>
            <a:r>
              <a:rPr lang="zh-CN" altLang="en-US" dirty="0" smtClean="0"/>
              <a:t>其他税方面</a:t>
            </a:r>
            <a:endParaRPr lang="zh-CN" altLang="en-US" dirty="0"/>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r>
              <a:rPr lang="zh-CN" altLang="zh-CN" dirty="0" smtClean="0">
                <a:solidFill>
                  <a:srgbClr val="FF0000"/>
                </a:solidFill>
              </a:rPr>
              <a:t>改制</a:t>
            </a:r>
            <a:r>
              <a:rPr lang="zh-CN" altLang="zh-CN" dirty="0" smtClean="0">
                <a:solidFill>
                  <a:srgbClr val="FF0000"/>
                </a:solidFill>
              </a:rPr>
              <a:t>重组有关</a:t>
            </a:r>
            <a:r>
              <a:rPr lang="zh-CN" altLang="zh-CN" dirty="0" smtClean="0">
                <a:solidFill>
                  <a:srgbClr val="FF0000"/>
                </a:solidFill>
              </a:rPr>
              <a:t>契税</a:t>
            </a:r>
            <a:r>
              <a:rPr lang="zh-CN" altLang="en-US" sz="1500" dirty="0" smtClean="0">
                <a:solidFill>
                  <a:srgbClr val="C00000"/>
                </a:solidFill>
              </a:rPr>
              <a:t>（</a:t>
            </a:r>
            <a:r>
              <a:rPr lang="zh-CN" altLang="zh-CN" sz="1500" dirty="0" smtClean="0">
                <a:solidFill>
                  <a:srgbClr val="C00000"/>
                </a:solidFill>
              </a:rPr>
              <a:t>财税〔</a:t>
            </a:r>
            <a:r>
              <a:rPr lang="en-US" altLang="zh-CN" sz="1500" dirty="0" smtClean="0">
                <a:solidFill>
                  <a:srgbClr val="C00000"/>
                </a:solidFill>
              </a:rPr>
              <a:t>2015</a:t>
            </a:r>
            <a:r>
              <a:rPr lang="zh-CN" altLang="zh-CN" sz="1500" dirty="0" smtClean="0">
                <a:solidFill>
                  <a:srgbClr val="C00000"/>
                </a:solidFill>
              </a:rPr>
              <a:t>〕</a:t>
            </a:r>
            <a:r>
              <a:rPr lang="en-US" altLang="zh-CN" sz="1500" dirty="0" smtClean="0">
                <a:solidFill>
                  <a:srgbClr val="C00000"/>
                </a:solidFill>
              </a:rPr>
              <a:t>37</a:t>
            </a:r>
            <a:r>
              <a:rPr lang="zh-CN" altLang="zh-CN" sz="1500" dirty="0" smtClean="0">
                <a:solidFill>
                  <a:srgbClr val="C00000"/>
                </a:solidFill>
              </a:rPr>
              <a:t>号</a:t>
            </a:r>
            <a:r>
              <a:rPr lang="zh-CN" altLang="en-US" sz="1500" dirty="0" smtClean="0">
                <a:solidFill>
                  <a:srgbClr val="C00000"/>
                </a:solidFill>
              </a:rPr>
              <a:t>）</a:t>
            </a:r>
            <a:endParaRPr lang="en-US" altLang="zh-CN" sz="1500" dirty="0" smtClean="0">
              <a:solidFill>
                <a:srgbClr val="C00000"/>
              </a:solidFill>
            </a:endParaRPr>
          </a:p>
          <a:p>
            <a:r>
              <a:rPr lang="zh-CN" altLang="en-US" dirty="0" smtClean="0">
                <a:solidFill>
                  <a:srgbClr val="002060"/>
                </a:solidFill>
              </a:rPr>
              <a:t>政策规定</a:t>
            </a:r>
            <a:endParaRPr lang="en-US" altLang="zh-CN" dirty="0" smtClean="0">
              <a:solidFill>
                <a:srgbClr val="C00000"/>
              </a:solidFill>
            </a:endParaRPr>
          </a:p>
          <a:p>
            <a:r>
              <a:rPr lang="en-US" altLang="zh-CN" dirty="0" smtClean="0"/>
              <a:t>1.</a:t>
            </a:r>
            <a:r>
              <a:rPr lang="zh-CN" altLang="zh-CN" dirty="0" smtClean="0"/>
              <a:t>企业改制</a:t>
            </a:r>
            <a:endParaRPr lang="en-US" altLang="zh-CN" dirty="0" smtClean="0"/>
          </a:p>
          <a:p>
            <a:r>
              <a:rPr lang="zh-CN" altLang="zh-CN" dirty="0" smtClean="0"/>
              <a:t>企业</a:t>
            </a:r>
            <a:r>
              <a:rPr lang="zh-CN" altLang="zh-CN" dirty="0" smtClean="0"/>
              <a:t>按照《中华人民共和国公司法》有关规定整体改制，包括非公司制企业改制为有限责任公司或股份有限公司，有限责任公司变更为股份有限公司，股份有限公司变更为有限责任公司，原企业</a:t>
            </a:r>
            <a:r>
              <a:rPr lang="zh-CN" altLang="zh-CN" dirty="0" smtClean="0">
                <a:solidFill>
                  <a:srgbClr val="FF0000"/>
                </a:solidFill>
              </a:rPr>
              <a:t>投资主体存续</a:t>
            </a:r>
            <a:r>
              <a:rPr lang="zh-CN" altLang="zh-CN" dirty="0" smtClean="0"/>
              <a:t>并在改制（变更）后的公司中所持股权（股份）</a:t>
            </a:r>
            <a:r>
              <a:rPr lang="zh-CN" altLang="zh-CN" dirty="0" smtClean="0">
                <a:solidFill>
                  <a:srgbClr val="FF0000"/>
                </a:solidFill>
              </a:rPr>
              <a:t>比例超过</a:t>
            </a:r>
            <a:r>
              <a:rPr lang="en-US" altLang="zh-CN" dirty="0" smtClean="0">
                <a:solidFill>
                  <a:srgbClr val="FF0000"/>
                </a:solidFill>
              </a:rPr>
              <a:t>75%</a:t>
            </a:r>
            <a:r>
              <a:rPr lang="zh-CN" altLang="zh-CN" dirty="0" smtClean="0"/>
              <a:t>，且改制（变更）后公司承继原企业权利、义务的，对改制（变更）后公司承受原企业土地、房屋权属，免征</a:t>
            </a:r>
            <a:r>
              <a:rPr lang="zh-CN" altLang="zh-CN" dirty="0" smtClean="0"/>
              <a:t>契税</a:t>
            </a:r>
            <a:endParaRPr lang="en-US" altLang="zh-CN" dirty="0" smtClean="0"/>
          </a:p>
          <a:p>
            <a:r>
              <a:rPr lang="en-US" altLang="zh-CN" dirty="0" smtClean="0"/>
              <a:t>2.</a:t>
            </a:r>
            <a:r>
              <a:rPr lang="zh-CN" altLang="zh-CN" dirty="0" smtClean="0"/>
              <a:t>事业单位改制</a:t>
            </a:r>
            <a:endParaRPr lang="en-US" altLang="zh-CN" dirty="0" smtClean="0"/>
          </a:p>
          <a:p>
            <a:r>
              <a:rPr lang="zh-CN" altLang="zh-CN" dirty="0" smtClean="0"/>
              <a:t>事业单位</a:t>
            </a:r>
            <a:r>
              <a:rPr lang="zh-CN" altLang="zh-CN" dirty="0" smtClean="0"/>
              <a:t>按照国家有关规定改制为企业，原</a:t>
            </a:r>
            <a:r>
              <a:rPr lang="zh-CN" altLang="zh-CN" dirty="0" smtClean="0">
                <a:solidFill>
                  <a:srgbClr val="FF0000"/>
                </a:solidFill>
              </a:rPr>
              <a:t>投资主体存续</a:t>
            </a:r>
            <a:r>
              <a:rPr lang="zh-CN" altLang="zh-CN" dirty="0" smtClean="0"/>
              <a:t>并在改制后企业中出资（股权、股份）</a:t>
            </a:r>
            <a:r>
              <a:rPr lang="zh-CN" altLang="zh-CN" dirty="0" smtClean="0">
                <a:solidFill>
                  <a:srgbClr val="FF0000"/>
                </a:solidFill>
              </a:rPr>
              <a:t>比例超过</a:t>
            </a:r>
            <a:r>
              <a:rPr lang="en-US" altLang="zh-CN" dirty="0" smtClean="0">
                <a:solidFill>
                  <a:srgbClr val="FF0000"/>
                </a:solidFill>
              </a:rPr>
              <a:t>50%</a:t>
            </a:r>
            <a:r>
              <a:rPr lang="zh-CN" altLang="zh-CN" dirty="0" smtClean="0"/>
              <a:t>的，对改制后企业承受原事业单位土地、房屋权属，免征</a:t>
            </a:r>
            <a:r>
              <a:rPr lang="zh-CN" altLang="zh-CN" dirty="0" smtClean="0"/>
              <a:t>契税</a:t>
            </a:r>
            <a:endParaRPr lang="en-US" altLang="zh-CN" dirty="0" smtClean="0"/>
          </a:p>
        </p:txBody>
      </p:sp>
      <p:sp>
        <p:nvSpPr>
          <p:cNvPr id="3" name="标题 2"/>
          <p:cNvSpPr>
            <a:spLocks noGrp="1"/>
          </p:cNvSpPr>
          <p:nvPr>
            <p:ph type="title"/>
          </p:nvPr>
        </p:nvSpPr>
        <p:spPr/>
        <p:txBody>
          <a:bodyPr/>
          <a:lstStyle/>
          <a:p>
            <a:r>
              <a:rPr lang="zh-CN" altLang="en-US" dirty="0" smtClean="0"/>
              <a:t>其他税方面</a:t>
            </a:r>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smtClean="0">
                <a:solidFill>
                  <a:srgbClr val="FF0000"/>
                </a:solidFill>
              </a:rPr>
              <a:t>农产品增值税进项税额核定扣除试点</a:t>
            </a:r>
            <a:r>
              <a:rPr lang="zh-CN" altLang="en-US" sz="1600" dirty="0" smtClean="0">
                <a:solidFill>
                  <a:srgbClr val="C00000"/>
                </a:solidFill>
              </a:rPr>
              <a:t>（</a:t>
            </a:r>
            <a:r>
              <a:rPr lang="zh-CN" altLang="zh-CN" sz="1600" dirty="0" smtClean="0">
                <a:solidFill>
                  <a:srgbClr val="C00000"/>
                </a:solidFill>
              </a:rPr>
              <a:t>宁波市国家税务局 宁波市财政局公告〔</a:t>
            </a:r>
            <a:r>
              <a:rPr lang="en-US" altLang="zh-CN" sz="1600" dirty="0" smtClean="0">
                <a:solidFill>
                  <a:srgbClr val="C00000"/>
                </a:solidFill>
              </a:rPr>
              <a:t>2015</a:t>
            </a:r>
            <a:r>
              <a:rPr lang="zh-CN" altLang="zh-CN" sz="1600" dirty="0" smtClean="0">
                <a:solidFill>
                  <a:srgbClr val="C00000"/>
                </a:solidFill>
              </a:rPr>
              <a:t>〕</a:t>
            </a:r>
            <a:r>
              <a:rPr lang="en-US" altLang="zh-CN" sz="1600" dirty="0" smtClean="0">
                <a:solidFill>
                  <a:srgbClr val="C00000"/>
                </a:solidFill>
              </a:rPr>
              <a:t>1</a:t>
            </a:r>
            <a:r>
              <a:rPr lang="zh-CN" altLang="zh-CN" sz="1600" dirty="0" smtClean="0">
                <a:solidFill>
                  <a:srgbClr val="C00000"/>
                </a:solidFill>
              </a:rPr>
              <a:t>号</a:t>
            </a:r>
            <a:r>
              <a:rPr lang="zh-CN" altLang="en-US" sz="1600" dirty="0" smtClean="0">
                <a:solidFill>
                  <a:srgbClr val="C00000"/>
                </a:solidFill>
              </a:rPr>
              <a:t>）</a:t>
            </a:r>
            <a:endParaRPr lang="en-US" altLang="zh-CN" sz="1600" dirty="0" smtClean="0">
              <a:solidFill>
                <a:srgbClr val="C00000"/>
              </a:solidFill>
            </a:endParaRPr>
          </a:p>
          <a:p>
            <a:r>
              <a:rPr lang="zh-CN" altLang="en-US" dirty="0" smtClean="0">
                <a:solidFill>
                  <a:srgbClr val="002060"/>
                </a:solidFill>
              </a:rPr>
              <a:t>（一）相关政策</a:t>
            </a:r>
            <a:endParaRPr lang="en-US" altLang="zh-CN" dirty="0" smtClean="0">
              <a:solidFill>
                <a:srgbClr val="002060"/>
              </a:solidFill>
            </a:endParaRPr>
          </a:p>
          <a:p>
            <a:r>
              <a:rPr lang="en-US" altLang="zh-CN" dirty="0" smtClean="0"/>
              <a:t>1.</a:t>
            </a:r>
            <a:r>
              <a:rPr lang="zh-CN" altLang="zh-CN" dirty="0" smtClean="0"/>
              <a:t>财政部 国家税务总局关于在部分行业试行农产品增值税进项税额核定扣除办法的通知》（</a:t>
            </a:r>
            <a:r>
              <a:rPr lang="en-US" altLang="zh-CN" dirty="0" smtClean="0"/>
              <a:t>财税〔2012〕38号</a:t>
            </a:r>
            <a:r>
              <a:rPr lang="zh-CN" altLang="zh-CN" dirty="0" smtClean="0"/>
              <a:t>）</a:t>
            </a:r>
            <a:endParaRPr lang="en-US" altLang="zh-CN" dirty="0" smtClean="0"/>
          </a:p>
          <a:p>
            <a:r>
              <a:rPr lang="en-US" altLang="zh-CN" dirty="0" smtClean="0"/>
              <a:t>2.</a:t>
            </a:r>
            <a:r>
              <a:rPr lang="zh-CN" altLang="zh-CN" dirty="0" smtClean="0"/>
              <a:t> 《财政部 国家税务总局关于扩大农产品增值税进项税额核定扣除试点行业范围的通知》（财税〔</a:t>
            </a:r>
            <a:r>
              <a:rPr lang="en-US" altLang="zh-CN" dirty="0" smtClean="0"/>
              <a:t>2013</a:t>
            </a:r>
            <a:r>
              <a:rPr lang="zh-CN" altLang="zh-CN" dirty="0" smtClean="0"/>
              <a:t>〕</a:t>
            </a:r>
            <a:r>
              <a:rPr lang="en-US" altLang="zh-CN" dirty="0" smtClean="0"/>
              <a:t>57</a:t>
            </a:r>
            <a:r>
              <a:rPr lang="zh-CN" altLang="zh-CN" dirty="0" smtClean="0"/>
              <a:t>号）</a:t>
            </a:r>
            <a:endParaRPr lang="en-US" altLang="zh-CN" dirty="0" smtClean="0"/>
          </a:p>
          <a:p>
            <a:r>
              <a:rPr lang="en-US" altLang="zh-CN" dirty="0" smtClean="0"/>
              <a:t>3.</a:t>
            </a:r>
            <a:r>
              <a:rPr lang="zh-CN" altLang="zh-CN" dirty="0" smtClean="0"/>
              <a:t>宁波市国家税务局 宁波市财政局关于农产品增值税进项税额核定扣除试点有关问题的公告 </a:t>
            </a:r>
            <a:r>
              <a:rPr lang="zh-CN" altLang="en-US" dirty="0" smtClean="0"/>
              <a:t>（</a:t>
            </a:r>
            <a:r>
              <a:rPr lang="zh-CN" altLang="zh-CN" dirty="0" smtClean="0"/>
              <a:t>宁波市国家税务局 宁波市财政局公告〔</a:t>
            </a:r>
            <a:r>
              <a:rPr lang="en-US" altLang="zh-CN" dirty="0" smtClean="0"/>
              <a:t>2015</a:t>
            </a:r>
            <a:r>
              <a:rPr lang="zh-CN" altLang="zh-CN" dirty="0" smtClean="0"/>
              <a:t>〕</a:t>
            </a:r>
            <a:r>
              <a:rPr lang="en-US" altLang="zh-CN" dirty="0" smtClean="0"/>
              <a:t>1</a:t>
            </a:r>
            <a:r>
              <a:rPr lang="zh-CN" altLang="zh-CN" dirty="0" smtClean="0"/>
              <a:t>号</a:t>
            </a:r>
            <a:r>
              <a:rPr lang="zh-CN" altLang="en-US" dirty="0" smtClean="0"/>
              <a:t>）</a:t>
            </a:r>
          </a:p>
        </p:txBody>
      </p:sp>
      <p:sp>
        <p:nvSpPr>
          <p:cNvPr id="3" name="标题 2"/>
          <p:cNvSpPr>
            <a:spLocks noGrp="1"/>
          </p:cNvSpPr>
          <p:nvPr>
            <p:ph type="title"/>
          </p:nvPr>
        </p:nvSpPr>
        <p:spPr/>
        <p:txBody>
          <a:bodyPr/>
          <a:lstStyle/>
          <a:p>
            <a:r>
              <a:rPr lang="zh-CN" altLang="en-US" dirty="0" smtClean="0"/>
              <a:t>增值税方面</a:t>
            </a:r>
            <a:endParaRPr lang="zh-CN" altLang="en-US" dirty="0"/>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en-US" altLang="zh-CN" dirty="0" smtClean="0"/>
              <a:t>3.</a:t>
            </a:r>
            <a:r>
              <a:rPr lang="zh-CN" altLang="zh-CN" dirty="0" smtClean="0"/>
              <a:t>公司合并</a:t>
            </a:r>
            <a:endParaRPr lang="en-US" altLang="zh-CN" dirty="0" smtClean="0"/>
          </a:p>
          <a:p>
            <a:r>
              <a:rPr lang="zh-CN" altLang="zh-CN" dirty="0" smtClean="0"/>
              <a:t>两个或两个以上的公司，依照法律规定、合同约定，合并为一个公司，且</a:t>
            </a:r>
            <a:r>
              <a:rPr lang="zh-CN" altLang="zh-CN" dirty="0" smtClean="0">
                <a:solidFill>
                  <a:srgbClr val="FF0000"/>
                </a:solidFill>
              </a:rPr>
              <a:t>原投资主体存续</a:t>
            </a:r>
            <a:r>
              <a:rPr lang="zh-CN" altLang="zh-CN" dirty="0" smtClean="0"/>
              <a:t>的，对合并后公司承受原合并各方土地、房屋权属，免征契税</a:t>
            </a:r>
            <a:endParaRPr lang="en-US" altLang="zh-CN" dirty="0" smtClean="0"/>
          </a:p>
          <a:p>
            <a:r>
              <a:rPr lang="zh-CN" altLang="zh-CN" dirty="0" smtClean="0"/>
              <a:t>投资主体存续，是指原企业、事业单位的出资人必须存在于改制重组后的企业，出资人的出资比例可以发生变动</a:t>
            </a:r>
          </a:p>
          <a:p>
            <a:r>
              <a:rPr lang="en-US" altLang="zh-CN" dirty="0" smtClean="0"/>
              <a:t>4.</a:t>
            </a:r>
            <a:r>
              <a:rPr lang="zh-CN" altLang="zh-CN" dirty="0" smtClean="0"/>
              <a:t>公司分立</a:t>
            </a:r>
            <a:endParaRPr lang="en-US" altLang="zh-CN" dirty="0" smtClean="0"/>
          </a:p>
          <a:p>
            <a:r>
              <a:rPr lang="zh-CN" altLang="zh-CN" dirty="0" smtClean="0"/>
              <a:t>公司</a:t>
            </a:r>
            <a:r>
              <a:rPr lang="zh-CN" altLang="zh-CN" dirty="0" smtClean="0"/>
              <a:t>依照法律规定、合同约定分立为两个或两个以上与</a:t>
            </a:r>
            <a:r>
              <a:rPr lang="zh-CN" altLang="zh-CN" dirty="0" smtClean="0">
                <a:solidFill>
                  <a:srgbClr val="FF0000"/>
                </a:solidFill>
              </a:rPr>
              <a:t>原公司投资主体相同</a:t>
            </a:r>
            <a:r>
              <a:rPr lang="zh-CN" altLang="zh-CN" dirty="0" smtClean="0"/>
              <a:t>的公司，对分立后公司承受原公司土地、房屋权属，免征</a:t>
            </a:r>
            <a:r>
              <a:rPr lang="zh-CN" altLang="zh-CN" dirty="0" smtClean="0"/>
              <a:t>契税</a:t>
            </a:r>
            <a:endParaRPr lang="en-US" altLang="zh-CN" dirty="0" smtClean="0"/>
          </a:p>
          <a:p>
            <a:r>
              <a:rPr lang="zh-CN" altLang="zh-CN" dirty="0" smtClean="0"/>
              <a:t>投资主体相同，是指公司分立前后出资人不发生变动，出资人的出资比例可以发生变动</a:t>
            </a:r>
            <a:endParaRPr lang="zh-CN" altLang="en-US" dirty="0"/>
          </a:p>
        </p:txBody>
      </p:sp>
      <p:sp>
        <p:nvSpPr>
          <p:cNvPr id="3" name="标题 2"/>
          <p:cNvSpPr>
            <a:spLocks noGrp="1"/>
          </p:cNvSpPr>
          <p:nvPr>
            <p:ph type="title"/>
          </p:nvPr>
        </p:nvSpPr>
        <p:spPr/>
        <p:txBody>
          <a:bodyPr/>
          <a:lstStyle/>
          <a:p>
            <a:r>
              <a:rPr lang="zh-CN" altLang="en-US" dirty="0" smtClean="0"/>
              <a:t>其他税方面</a:t>
            </a:r>
            <a:endParaRPr lang="zh-CN" altLang="en-US" dirty="0"/>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en-US" altLang="zh-CN" dirty="0" smtClean="0"/>
              <a:t>5.</a:t>
            </a:r>
            <a:r>
              <a:rPr lang="zh-CN" altLang="zh-CN" dirty="0" smtClean="0"/>
              <a:t>企业破产</a:t>
            </a:r>
            <a:endParaRPr lang="en-US" altLang="zh-CN" dirty="0" smtClean="0"/>
          </a:p>
          <a:p>
            <a:r>
              <a:rPr lang="zh-CN" altLang="zh-CN" dirty="0" smtClean="0"/>
              <a:t>企业依照有关法律法规规定实施破产</a:t>
            </a:r>
            <a:endParaRPr lang="en-US" altLang="zh-CN" dirty="0" smtClean="0"/>
          </a:p>
          <a:p>
            <a:r>
              <a:rPr lang="zh-CN" altLang="en-US" dirty="0" smtClean="0"/>
              <a:t>（</a:t>
            </a:r>
            <a:r>
              <a:rPr lang="en-US" altLang="zh-CN" dirty="0" smtClean="0"/>
              <a:t>1</a:t>
            </a:r>
            <a:r>
              <a:rPr lang="zh-CN" altLang="en-US" dirty="0" smtClean="0"/>
              <a:t>）</a:t>
            </a:r>
            <a:r>
              <a:rPr lang="zh-CN" altLang="zh-CN" dirty="0" smtClean="0">
                <a:solidFill>
                  <a:srgbClr val="FF0000"/>
                </a:solidFill>
              </a:rPr>
              <a:t>债权人</a:t>
            </a:r>
            <a:r>
              <a:rPr lang="zh-CN" altLang="zh-CN" dirty="0" smtClean="0"/>
              <a:t>（包括破产企业职工）承受破产企业抵偿债务的土地、房屋权属，免征契税</a:t>
            </a:r>
            <a:endParaRPr lang="en-US" altLang="zh-CN" dirty="0" smtClean="0"/>
          </a:p>
          <a:p>
            <a:r>
              <a:rPr lang="zh-CN" altLang="en-US" dirty="0" smtClean="0"/>
              <a:t>（</a:t>
            </a:r>
            <a:r>
              <a:rPr lang="en-US" altLang="zh-CN" dirty="0" smtClean="0"/>
              <a:t>2</a:t>
            </a:r>
            <a:r>
              <a:rPr lang="zh-CN" altLang="en-US" dirty="0" smtClean="0"/>
              <a:t>）</a:t>
            </a:r>
            <a:r>
              <a:rPr lang="zh-CN" altLang="zh-CN" dirty="0" smtClean="0"/>
              <a:t>对</a:t>
            </a:r>
            <a:r>
              <a:rPr lang="zh-CN" altLang="zh-CN" dirty="0" smtClean="0">
                <a:solidFill>
                  <a:srgbClr val="FF0000"/>
                </a:solidFill>
              </a:rPr>
              <a:t>非债权人</a:t>
            </a:r>
            <a:r>
              <a:rPr lang="zh-CN" altLang="zh-CN" dirty="0" smtClean="0"/>
              <a:t>承受破产企业土地、房屋权属，凡按照《中华人民共和国劳动法》等国家有关法律法规政策妥善安置原企业</a:t>
            </a:r>
            <a:r>
              <a:rPr lang="zh-CN" altLang="zh-CN" dirty="0" smtClean="0">
                <a:solidFill>
                  <a:srgbClr val="FF0000"/>
                </a:solidFill>
              </a:rPr>
              <a:t>全部职工</a:t>
            </a:r>
            <a:r>
              <a:rPr lang="zh-CN" altLang="zh-CN" dirty="0" smtClean="0"/>
              <a:t>，与原企业全部职工签订服务年限不少于三年的劳动用工合同的，对其承受所购企业土地、房屋权属，免征契税；与原企业</a:t>
            </a:r>
            <a:r>
              <a:rPr lang="zh-CN" altLang="zh-CN" dirty="0" smtClean="0">
                <a:solidFill>
                  <a:srgbClr val="FF0000"/>
                </a:solidFill>
              </a:rPr>
              <a:t>超过</a:t>
            </a:r>
            <a:r>
              <a:rPr lang="en-US" altLang="zh-CN" dirty="0" smtClean="0">
                <a:solidFill>
                  <a:srgbClr val="FF0000"/>
                </a:solidFill>
              </a:rPr>
              <a:t>30%</a:t>
            </a:r>
            <a:r>
              <a:rPr lang="zh-CN" altLang="zh-CN" dirty="0" smtClean="0">
                <a:solidFill>
                  <a:srgbClr val="FF0000"/>
                </a:solidFill>
              </a:rPr>
              <a:t>的职工</a:t>
            </a:r>
            <a:r>
              <a:rPr lang="zh-CN" altLang="zh-CN" dirty="0" smtClean="0"/>
              <a:t>签订服务年限不少于三年的劳动用工合同的，减半征收契税　</a:t>
            </a:r>
            <a:endParaRPr lang="en-US" altLang="zh-CN" dirty="0" smtClean="0"/>
          </a:p>
        </p:txBody>
      </p:sp>
      <p:sp>
        <p:nvSpPr>
          <p:cNvPr id="3" name="标题 2"/>
          <p:cNvSpPr>
            <a:spLocks noGrp="1"/>
          </p:cNvSpPr>
          <p:nvPr>
            <p:ph type="title"/>
          </p:nvPr>
        </p:nvSpPr>
        <p:spPr/>
        <p:txBody>
          <a:bodyPr/>
          <a:lstStyle/>
          <a:p>
            <a:r>
              <a:rPr lang="zh-CN" altLang="en-US" dirty="0" smtClean="0"/>
              <a:t>其他税方面</a:t>
            </a:r>
            <a:endParaRPr lang="zh-CN" altLang="en-US" dirty="0"/>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en-US" altLang="zh-CN" dirty="0" smtClean="0"/>
              <a:t>6.</a:t>
            </a:r>
            <a:r>
              <a:rPr lang="zh-CN" altLang="zh-CN" dirty="0" smtClean="0"/>
              <a:t>资产划转</a:t>
            </a:r>
          </a:p>
          <a:p>
            <a:r>
              <a:rPr lang="zh-CN" altLang="en-US" dirty="0" smtClean="0"/>
              <a:t>（</a:t>
            </a:r>
            <a:r>
              <a:rPr lang="en-US" altLang="zh-CN" dirty="0" smtClean="0"/>
              <a:t>1</a:t>
            </a:r>
            <a:r>
              <a:rPr lang="zh-CN" altLang="en-US" dirty="0" smtClean="0"/>
              <a:t>）</a:t>
            </a:r>
            <a:r>
              <a:rPr lang="zh-CN" altLang="zh-CN" dirty="0" smtClean="0"/>
              <a:t>对承受县级以上人民政府或国有资产管理部门按规定进行行政性调整、划转国有土地、房屋权属的单位，免征契税</a:t>
            </a:r>
            <a:endParaRPr lang="en-US" altLang="zh-CN" dirty="0" smtClean="0"/>
          </a:p>
          <a:p>
            <a:r>
              <a:rPr lang="zh-CN" altLang="en-US" dirty="0" smtClean="0"/>
              <a:t>（</a:t>
            </a:r>
            <a:r>
              <a:rPr lang="en-US" altLang="zh-CN" dirty="0" smtClean="0"/>
              <a:t>2</a:t>
            </a:r>
            <a:r>
              <a:rPr lang="zh-CN" altLang="en-US" dirty="0" smtClean="0"/>
              <a:t>）</a:t>
            </a:r>
            <a:r>
              <a:rPr lang="zh-CN" altLang="zh-CN" dirty="0" smtClean="0"/>
              <a:t>同一投资主体内部所属企业之间土地、房屋权属的划转，包括母公司与其全资子公司之间，同一公司所属全资子公司之间，同一自然人与其设立的个人独资企业、一人有限公司之间土地、房屋权属的划转，免征契税</a:t>
            </a:r>
          </a:p>
          <a:p>
            <a:r>
              <a:rPr lang="en-US" altLang="zh-CN" dirty="0" smtClean="0"/>
              <a:t>7.</a:t>
            </a:r>
            <a:r>
              <a:rPr lang="zh-CN" altLang="zh-CN" dirty="0" smtClean="0"/>
              <a:t>债权转股权</a:t>
            </a:r>
            <a:endParaRPr lang="en-US" altLang="zh-CN" dirty="0" smtClean="0"/>
          </a:p>
          <a:p>
            <a:r>
              <a:rPr lang="zh-CN" altLang="zh-CN" dirty="0" smtClean="0"/>
              <a:t>经国务院批准实施债权转股权的企业，对债权转股权后新设立的公司承受原企业的土地、房屋权属，免征契税　</a:t>
            </a:r>
            <a:endParaRPr lang="zh-CN" altLang="en-US" dirty="0" smtClean="0"/>
          </a:p>
          <a:p>
            <a:endParaRPr lang="zh-CN" altLang="en-US" dirty="0" smtClean="0"/>
          </a:p>
          <a:p>
            <a:endParaRPr lang="zh-CN" altLang="en-US" dirty="0"/>
          </a:p>
        </p:txBody>
      </p:sp>
      <p:sp>
        <p:nvSpPr>
          <p:cNvPr id="3" name="标题 2"/>
          <p:cNvSpPr>
            <a:spLocks noGrp="1"/>
          </p:cNvSpPr>
          <p:nvPr>
            <p:ph type="title"/>
          </p:nvPr>
        </p:nvSpPr>
        <p:spPr/>
        <p:txBody>
          <a:bodyPr/>
          <a:lstStyle/>
          <a:p>
            <a:r>
              <a:rPr lang="zh-CN" altLang="en-US" dirty="0" smtClean="0"/>
              <a:t>其他税方面</a:t>
            </a:r>
            <a:endParaRPr lang="zh-CN" altLang="en-US" dirty="0"/>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dirty="0" smtClean="0"/>
              <a:t>8.</a:t>
            </a:r>
            <a:r>
              <a:rPr lang="zh-CN" altLang="zh-CN" dirty="0" smtClean="0"/>
              <a:t>划拨用地出让或作价出资</a:t>
            </a:r>
            <a:endParaRPr lang="en-US" altLang="zh-CN" dirty="0" smtClean="0"/>
          </a:p>
          <a:p>
            <a:r>
              <a:rPr lang="zh-CN" altLang="zh-CN" dirty="0" smtClean="0"/>
              <a:t>以出让方式或国家作价出资（入股）方式承受原改制重组企业、事业单位划拨用地的，不属上述规定的免税范围，对承受方应按规定征收契税</a:t>
            </a:r>
            <a:endParaRPr lang="en-US" altLang="zh-CN" dirty="0" smtClean="0"/>
          </a:p>
          <a:p>
            <a:r>
              <a:rPr lang="en-US" altLang="zh-CN" dirty="0" smtClean="0"/>
              <a:t>9.</a:t>
            </a:r>
            <a:r>
              <a:rPr lang="zh-CN" altLang="zh-CN" dirty="0" smtClean="0"/>
              <a:t>公司股权（股份）转让</a:t>
            </a:r>
            <a:endParaRPr lang="en-US" altLang="zh-CN" dirty="0" smtClean="0"/>
          </a:p>
          <a:p>
            <a:r>
              <a:rPr lang="zh-CN" altLang="zh-CN" dirty="0" smtClean="0"/>
              <a:t>在股权（股份）转让中，单位、个人承受公司股权（股份），公司土地、房屋权属不发生转移，不征收契税</a:t>
            </a:r>
            <a:endParaRPr lang="en-US" altLang="zh-CN" dirty="0" smtClean="0"/>
          </a:p>
          <a:p>
            <a:r>
              <a:rPr lang="zh-CN" altLang="zh-CN" dirty="0" smtClean="0"/>
              <a:t>自</a:t>
            </a:r>
            <a:r>
              <a:rPr lang="en-US" altLang="zh-CN" dirty="0" smtClean="0"/>
              <a:t>2015</a:t>
            </a:r>
            <a:r>
              <a:rPr lang="zh-CN" altLang="zh-CN" dirty="0" smtClean="0"/>
              <a:t>年</a:t>
            </a:r>
            <a:r>
              <a:rPr lang="en-US" altLang="zh-CN" dirty="0" smtClean="0"/>
              <a:t>1</a:t>
            </a:r>
            <a:r>
              <a:rPr lang="zh-CN" altLang="zh-CN" dirty="0" smtClean="0"/>
              <a:t>月</a:t>
            </a:r>
            <a:r>
              <a:rPr lang="en-US" altLang="zh-CN" dirty="0" smtClean="0"/>
              <a:t>1</a:t>
            </a:r>
            <a:r>
              <a:rPr lang="zh-CN" altLang="zh-CN" dirty="0" smtClean="0"/>
              <a:t>日起至</a:t>
            </a:r>
            <a:r>
              <a:rPr lang="en-US" altLang="zh-CN" dirty="0" smtClean="0"/>
              <a:t>2017</a:t>
            </a:r>
            <a:r>
              <a:rPr lang="zh-CN" altLang="zh-CN" dirty="0" smtClean="0"/>
              <a:t>年</a:t>
            </a:r>
            <a:r>
              <a:rPr lang="en-US" altLang="zh-CN" dirty="0" smtClean="0"/>
              <a:t>12</a:t>
            </a:r>
            <a:r>
              <a:rPr lang="zh-CN" altLang="zh-CN" dirty="0" smtClean="0"/>
              <a:t>月</a:t>
            </a:r>
            <a:r>
              <a:rPr lang="en-US" altLang="zh-CN" dirty="0" smtClean="0"/>
              <a:t>31</a:t>
            </a:r>
            <a:r>
              <a:rPr lang="zh-CN" altLang="zh-CN" dirty="0" smtClean="0"/>
              <a:t>日执行。发布前，企业、事业单位改制重组过程中涉及的契税尚未处理的，符合规定的可执行</a:t>
            </a:r>
          </a:p>
          <a:p>
            <a:endParaRPr lang="zh-CN" altLang="en-US" dirty="0"/>
          </a:p>
        </p:txBody>
      </p:sp>
      <p:sp>
        <p:nvSpPr>
          <p:cNvPr id="3" name="标题 2"/>
          <p:cNvSpPr>
            <a:spLocks noGrp="1"/>
          </p:cNvSpPr>
          <p:nvPr>
            <p:ph type="title"/>
          </p:nvPr>
        </p:nvSpPr>
        <p:spPr/>
        <p:txBody>
          <a:bodyPr/>
          <a:lstStyle/>
          <a:p>
            <a:r>
              <a:rPr lang="zh-CN" altLang="en-US" dirty="0" smtClean="0"/>
              <a:t>其他税方面</a:t>
            </a:r>
            <a:endParaRPr lang="zh-CN" altLang="en-US" dirty="0"/>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zh-CN" altLang="zh-CN" dirty="0" smtClean="0">
                <a:solidFill>
                  <a:srgbClr val="FF0000"/>
                </a:solidFill>
              </a:rPr>
              <a:t>税收减免管理</a:t>
            </a:r>
            <a:r>
              <a:rPr lang="zh-CN" altLang="zh-CN" dirty="0" smtClean="0">
                <a:solidFill>
                  <a:srgbClr val="FF0000"/>
                </a:solidFill>
              </a:rPr>
              <a:t>办法</a:t>
            </a:r>
            <a:r>
              <a:rPr lang="zh-CN" altLang="en-US" sz="1500" dirty="0" smtClean="0">
                <a:solidFill>
                  <a:srgbClr val="C00000"/>
                </a:solidFill>
              </a:rPr>
              <a:t>（</a:t>
            </a:r>
            <a:r>
              <a:rPr lang="zh-CN" altLang="zh-CN" sz="1500" dirty="0" smtClean="0">
                <a:solidFill>
                  <a:srgbClr val="C00000"/>
                </a:solidFill>
              </a:rPr>
              <a:t>国家税务总局公告</a:t>
            </a:r>
            <a:r>
              <a:rPr lang="en-US" altLang="zh-CN" sz="1500" dirty="0" smtClean="0">
                <a:solidFill>
                  <a:srgbClr val="C00000"/>
                </a:solidFill>
              </a:rPr>
              <a:t>2015</a:t>
            </a:r>
            <a:r>
              <a:rPr lang="zh-CN" altLang="zh-CN" sz="1500" dirty="0" smtClean="0">
                <a:solidFill>
                  <a:srgbClr val="C00000"/>
                </a:solidFill>
              </a:rPr>
              <a:t>年第</a:t>
            </a:r>
            <a:r>
              <a:rPr lang="en-US" altLang="zh-CN" sz="1500" dirty="0" smtClean="0">
                <a:solidFill>
                  <a:srgbClr val="C00000"/>
                </a:solidFill>
              </a:rPr>
              <a:t>43</a:t>
            </a:r>
            <a:r>
              <a:rPr lang="zh-CN" altLang="zh-CN" sz="1500" dirty="0" smtClean="0">
                <a:solidFill>
                  <a:srgbClr val="C00000"/>
                </a:solidFill>
              </a:rPr>
              <a:t>号</a:t>
            </a:r>
            <a:r>
              <a:rPr lang="zh-CN" altLang="en-US" sz="1500" dirty="0" smtClean="0">
                <a:solidFill>
                  <a:srgbClr val="C00000"/>
                </a:solidFill>
              </a:rPr>
              <a:t>）</a:t>
            </a:r>
            <a:endParaRPr lang="zh-CN" altLang="zh-CN" sz="1500" dirty="0" smtClean="0">
              <a:solidFill>
                <a:srgbClr val="C00000"/>
              </a:solidFill>
            </a:endParaRPr>
          </a:p>
          <a:p>
            <a:r>
              <a:rPr lang="zh-CN" altLang="en-US" dirty="0" smtClean="0">
                <a:solidFill>
                  <a:srgbClr val="002060"/>
                </a:solidFill>
              </a:rPr>
              <a:t>政策</a:t>
            </a:r>
            <a:r>
              <a:rPr lang="zh-CN" altLang="en-US" dirty="0" smtClean="0">
                <a:solidFill>
                  <a:srgbClr val="002060"/>
                </a:solidFill>
              </a:rPr>
              <a:t>规定</a:t>
            </a:r>
            <a:endParaRPr lang="en-US" altLang="zh-CN" dirty="0" smtClean="0">
              <a:solidFill>
                <a:srgbClr val="002060"/>
              </a:solidFill>
            </a:endParaRPr>
          </a:p>
          <a:p>
            <a:r>
              <a:rPr lang="zh-CN" altLang="en-US" dirty="0" smtClean="0"/>
              <a:t>（一）减免税管理基本规定</a:t>
            </a:r>
            <a:endParaRPr lang="en-US" altLang="zh-CN" dirty="0" smtClean="0"/>
          </a:p>
          <a:p>
            <a:r>
              <a:rPr lang="en-US" altLang="zh-CN" dirty="0" smtClean="0"/>
              <a:t>1.</a:t>
            </a:r>
            <a:r>
              <a:rPr lang="zh-CN" altLang="zh-CN" dirty="0" smtClean="0"/>
              <a:t>减免税</a:t>
            </a:r>
            <a:r>
              <a:rPr lang="zh-CN" altLang="en-US" dirty="0" smtClean="0"/>
              <a:t>管理的范围</a:t>
            </a:r>
            <a:endParaRPr lang="en-US" altLang="zh-CN" dirty="0" smtClean="0"/>
          </a:p>
          <a:p>
            <a:r>
              <a:rPr lang="zh-CN" altLang="zh-CN" dirty="0" smtClean="0"/>
              <a:t>减免税</a:t>
            </a:r>
            <a:r>
              <a:rPr lang="zh-CN" altLang="zh-CN" dirty="0" smtClean="0"/>
              <a:t>是指国家对特定纳税人或征税对象，给予减轻或者免除税收负担的一种税收优惠措施，包括税基式减免、税率式减免和税额式减免三类。</a:t>
            </a:r>
            <a:r>
              <a:rPr lang="zh-CN" altLang="zh-CN" dirty="0" smtClean="0">
                <a:solidFill>
                  <a:srgbClr val="FF0000"/>
                </a:solidFill>
              </a:rPr>
              <a:t>不包括</a:t>
            </a:r>
            <a:r>
              <a:rPr lang="zh-CN" altLang="zh-CN" dirty="0" smtClean="0"/>
              <a:t>出口退税和财政部门办理的</a:t>
            </a:r>
            <a:r>
              <a:rPr lang="zh-CN" altLang="zh-CN" dirty="0" smtClean="0"/>
              <a:t>减免税</a:t>
            </a:r>
            <a:endParaRPr lang="en-US" altLang="zh-CN" dirty="0" smtClean="0"/>
          </a:p>
          <a:p>
            <a:r>
              <a:rPr lang="en-US" altLang="zh-CN" dirty="0" smtClean="0"/>
              <a:t>2.</a:t>
            </a:r>
            <a:r>
              <a:rPr lang="zh-CN" altLang="zh-CN" dirty="0" smtClean="0"/>
              <a:t> </a:t>
            </a:r>
            <a:r>
              <a:rPr lang="zh-CN" altLang="zh-CN" dirty="0" smtClean="0"/>
              <a:t>减免税</a:t>
            </a:r>
            <a:r>
              <a:rPr lang="zh-CN" altLang="en-US" dirty="0" smtClean="0"/>
              <a:t>管理分类</a:t>
            </a:r>
            <a:endParaRPr lang="en-US" altLang="zh-CN" dirty="0" smtClean="0"/>
          </a:p>
          <a:p>
            <a:r>
              <a:rPr lang="zh-CN" altLang="zh-CN" dirty="0" smtClean="0"/>
              <a:t>减免税分为核准类减免税和备案类</a:t>
            </a:r>
            <a:r>
              <a:rPr lang="zh-CN" altLang="zh-CN" dirty="0" smtClean="0"/>
              <a:t>减免税</a:t>
            </a:r>
            <a:endParaRPr lang="en-US" altLang="zh-CN" dirty="0" smtClean="0"/>
          </a:p>
          <a:p>
            <a:r>
              <a:rPr lang="zh-CN" altLang="en-US" dirty="0" smtClean="0"/>
              <a:t>（</a:t>
            </a:r>
            <a:r>
              <a:rPr lang="en-US" altLang="zh-CN" dirty="0" smtClean="0"/>
              <a:t>1</a:t>
            </a:r>
            <a:r>
              <a:rPr lang="zh-CN" altLang="en-US" dirty="0" smtClean="0"/>
              <a:t>）</a:t>
            </a:r>
            <a:r>
              <a:rPr lang="zh-CN" altLang="zh-CN" dirty="0" smtClean="0"/>
              <a:t>核准</a:t>
            </a:r>
            <a:r>
              <a:rPr lang="zh-CN" altLang="zh-CN" dirty="0" smtClean="0"/>
              <a:t>类减免税是指法律、法规规定应由税务机关核准的减免税</a:t>
            </a:r>
            <a:r>
              <a:rPr lang="zh-CN" altLang="zh-CN" dirty="0" smtClean="0"/>
              <a:t>项目</a:t>
            </a:r>
            <a:endParaRPr lang="en-US" altLang="zh-CN" dirty="0" smtClean="0"/>
          </a:p>
          <a:p>
            <a:r>
              <a:rPr lang="zh-CN" altLang="en-US" dirty="0" smtClean="0"/>
              <a:t>（</a:t>
            </a:r>
            <a:r>
              <a:rPr lang="en-US" altLang="zh-CN" dirty="0" smtClean="0"/>
              <a:t>2</a:t>
            </a:r>
            <a:r>
              <a:rPr lang="zh-CN" altLang="en-US" dirty="0" smtClean="0"/>
              <a:t>）</a:t>
            </a:r>
            <a:r>
              <a:rPr lang="zh-CN" altLang="zh-CN" dirty="0" smtClean="0"/>
              <a:t>备案</a:t>
            </a:r>
            <a:r>
              <a:rPr lang="zh-CN" altLang="zh-CN" dirty="0" smtClean="0"/>
              <a:t>类减免税是指不需要税务机关核准的减免税</a:t>
            </a:r>
            <a:r>
              <a:rPr lang="zh-CN" altLang="zh-CN" dirty="0" smtClean="0"/>
              <a:t>项目</a:t>
            </a:r>
            <a:endParaRPr lang="zh-CN" altLang="zh-CN" dirty="0" smtClean="0"/>
          </a:p>
        </p:txBody>
      </p:sp>
      <p:sp>
        <p:nvSpPr>
          <p:cNvPr id="3" name="标题 2"/>
          <p:cNvSpPr>
            <a:spLocks noGrp="1"/>
          </p:cNvSpPr>
          <p:nvPr>
            <p:ph type="title"/>
          </p:nvPr>
        </p:nvSpPr>
        <p:spPr/>
        <p:txBody>
          <a:bodyPr/>
          <a:lstStyle/>
          <a:p>
            <a:r>
              <a:rPr lang="zh-CN" altLang="en-US" dirty="0" smtClean="0"/>
              <a:t>其他税方面</a:t>
            </a:r>
            <a:endParaRPr lang="zh-CN" altLang="en-US" dirty="0"/>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r>
              <a:rPr lang="en-US" altLang="zh-CN" dirty="0" smtClean="0"/>
              <a:t>3.</a:t>
            </a:r>
            <a:r>
              <a:rPr lang="zh-CN" altLang="en-US" dirty="0" smtClean="0"/>
              <a:t>减免税办理</a:t>
            </a:r>
            <a:endParaRPr lang="en-US" altLang="zh-CN" dirty="0" smtClean="0"/>
          </a:p>
          <a:p>
            <a:r>
              <a:rPr lang="zh-CN" altLang="en-US" dirty="0" smtClean="0"/>
              <a:t>（</a:t>
            </a:r>
            <a:r>
              <a:rPr lang="en-US" altLang="zh-CN" dirty="0" smtClean="0"/>
              <a:t>1</a:t>
            </a:r>
            <a:r>
              <a:rPr lang="zh-CN" altLang="en-US" dirty="0" smtClean="0"/>
              <a:t>）</a:t>
            </a:r>
            <a:r>
              <a:rPr lang="zh-CN" altLang="zh-CN" dirty="0" smtClean="0"/>
              <a:t>纳税人</a:t>
            </a:r>
            <a:r>
              <a:rPr lang="zh-CN" altLang="zh-CN" dirty="0" smtClean="0"/>
              <a:t>享受核准类减免税，应当提交核准材料，提出申请，经依法具有批准权限的税务机关按本办法规定核准确认后执行。未按规定申请或虽申请但未经有批准权限的税务机关核准确认的，纳税人不得享受</a:t>
            </a:r>
            <a:r>
              <a:rPr lang="zh-CN" altLang="zh-CN" dirty="0" smtClean="0"/>
              <a:t>减免税</a:t>
            </a:r>
            <a:endParaRPr lang="zh-CN" altLang="zh-CN" dirty="0" smtClean="0"/>
          </a:p>
          <a:p>
            <a:r>
              <a:rPr lang="en-US" altLang="zh-CN" dirty="0" smtClean="0"/>
              <a:t> </a:t>
            </a:r>
            <a:r>
              <a:rPr lang="zh-CN" altLang="en-US" dirty="0" smtClean="0"/>
              <a:t>（</a:t>
            </a:r>
            <a:r>
              <a:rPr lang="en-US" altLang="zh-CN" dirty="0" smtClean="0"/>
              <a:t>2</a:t>
            </a:r>
            <a:r>
              <a:rPr lang="zh-CN" altLang="en-US" dirty="0" smtClean="0"/>
              <a:t>）</a:t>
            </a:r>
            <a:r>
              <a:rPr lang="zh-CN" altLang="zh-CN" dirty="0" smtClean="0"/>
              <a:t>纳税人</a:t>
            </a:r>
            <a:r>
              <a:rPr lang="zh-CN" altLang="zh-CN" dirty="0" smtClean="0"/>
              <a:t>享受备案类减免税，应当具备相应的减免税资质，并履行规定的备案</a:t>
            </a:r>
            <a:r>
              <a:rPr lang="zh-CN" altLang="zh-CN" dirty="0" smtClean="0"/>
              <a:t>手续</a:t>
            </a:r>
            <a:endParaRPr lang="en-US" altLang="zh-CN" dirty="0" smtClean="0"/>
          </a:p>
          <a:p>
            <a:r>
              <a:rPr lang="zh-CN" altLang="en-US" dirty="0" smtClean="0"/>
              <a:t>（</a:t>
            </a:r>
            <a:r>
              <a:rPr lang="en-US" altLang="zh-CN" dirty="0" smtClean="0"/>
              <a:t>3</a:t>
            </a:r>
            <a:r>
              <a:rPr lang="zh-CN" altLang="en-US" dirty="0" smtClean="0"/>
              <a:t>）</a:t>
            </a:r>
            <a:r>
              <a:rPr lang="zh-CN" altLang="zh-CN" dirty="0" smtClean="0"/>
              <a:t>纳税人</a:t>
            </a:r>
            <a:r>
              <a:rPr lang="zh-CN" altLang="zh-CN" dirty="0" smtClean="0"/>
              <a:t>依法可以享受减免税待遇，但是未享受而多缴税款的，纳税人可以在税收征管法</a:t>
            </a:r>
            <a:r>
              <a:rPr lang="zh-CN" altLang="zh-CN" dirty="0" smtClean="0">
                <a:solidFill>
                  <a:srgbClr val="FF0000"/>
                </a:solidFill>
              </a:rPr>
              <a:t>规定的期限</a:t>
            </a:r>
            <a:r>
              <a:rPr lang="zh-CN" altLang="zh-CN" dirty="0" smtClean="0"/>
              <a:t>内申请减免税，要求退还多缴的</a:t>
            </a:r>
            <a:r>
              <a:rPr lang="zh-CN" altLang="zh-CN" dirty="0" smtClean="0"/>
              <a:t>税款</a:t>
            </a:r>
            <a:endParaRPr lang="zh-CN" altLang="zh-CN" dirty="0" smtClean="0"/>
          </a:p>
          <a:p>
            <a:r>
              <a:rPr lang="en-US" altLang="zh-CN" dirty="0" smtClean="0"/>
              <a:t> </a:t>
            </a:r>
            <a:r>
              <a:rPr lang="zh-CN" altLang="en-US" dirty="0" smtClean="0"/>
              <a:t>（</a:t>
            </a:r>
            <a:r>
              <a:rPr lang="en-US" altLang="zh-CN" dirty="0" smtClean="0"/>
              <a:t>4</a:t>
            </a:r>
            <a:r>
              <a:rPr lang="zh-CN" altLang="en-US" dirty="0" smtClean="0"/>
              <a:t>）</a:t>
            </a:r>
            <a:r>
              <a:rPr lang="zh-CN" altLang="zh-CN" dirty="0" smtClean="0"/>
              <a:t>纳税人</a:t>
            </a:r>
            <a:r>
              <a:rPr lang="zh-CN" altLang="zh-CN" dirty="0" smtClean="0"/>
              <a:t>实际经营情况不符合减免税规定条件的或者采用欺骗手段获取减免税的、享受减免税条件发生变化未及时向税务机关报告的，以及未</a:t>
            </a:r>
            <a:r>
              <a:rPr lang="zh-CN" altLang="zh-CN" dirty="0" smtClean="0"/>
              <a:t>按照规定</a:t>
            </a:r>
            <a:r>
              <a:rPr lang="zh-CN" altLang="zh-CN" dirty="0" smtClean="0"/>
              <a:t>履行相关程序自行减免税的，税务机关依照税收征管法有关规定予以</a:t>
            </a:r>
            <a:r>
              <a:rPr lang="zh-CN" altLang="zh-CN" dirty="0" smtClean="0"/>
              <a:t>处理</a:t>
            </a:r>
            <a:endParaRPr lang="zh-CN" altLang="zh-CN" dirty="0" smtClean="0"/>
          </a:p>
          <a:p>
            <a:endParaRPr lang="zh-CN" altLang="zh-CN" dirty="0" smtClean="0"/>
          </a:p>
          <a:p>
            <a:endParaRPr lang="zh-CN" altLang="en-US" dirty="0"/>
          </a:p>
        </p:txBody>
      </p:sp>
      <p:sp>
        <p:nvSpPr>
          <p:cNvPr id="3" name="标题 2"/>
          <p:cNvSpPr>
            <a:spLocks noGrp="1"/>
          </p:cNvSpPr>
          <p:nvPr>
            <p:ph type="title"/>
          </p:nvPr>
        </p:nvSpPr>
        <p:spPr/>
        <p:txBody>
          <a:bodyPr/>
          <a:lstStyle/>
          <a:p>
            <a:r>
              <a:rPr lang="zh-CN" altLang="en-US" dirty="0" smtClean="0"/>
              <a:t>其他税方面</a:t>
            </a:r>
            <a:endParaRPr lang="zh-CN" altLang="en-US" dirty="0"/>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85000" lnSpcReduction="10000"/>
          </a:bodyPr>
          <a:lstStyle/>
          <a:p>
            <a:r>
              <a:rPr lang="zh-CN" altLang="en-US" dirty="0" smtClean="0"/>
              <a:t>（二）</a:t>
            </a:r>
            <a:r>
              <a:rPr lang="zh-CN" altLang="zh-CN" dirty="0" smtClean="0"/>
              <a:t>核准类减免税的申报和核准实施</a:t>
            </a:r>
            <a:endParaRPr lang="en-US" altLang="zh-CN" dirty="0" smtClean="0"/>
          </a:p>
          <a:p>
            <a:r>
              <a:rPr lang="en-US" altLang="zh-CN" dirty="0" smtClean="0"/>
              <a:t>1.</a:t>
            </a:r>
            <a:r>
              <a:rPr lang="zh-CN" altLang="en-US" dirty="0" smtClean="0"/>
              <a:t>纳税人申请</a:t>
            </a:r>
            <a:endParaRPr lang="en-US" altLang="zh-CN" dirty="0" smtClean="0"/>
          </a:p>
          <a:p>
            <a:r>
              <a:rPr lang="zh-CN" altLang="zh-CN" dirty="0" smtClean="0"/>
              <a:t> 纳税人申请核准类减免税的，应当在政策规定的减免税期限内，向税务机关提出书面申请，并按要求报送相应的材料。</a:t>
            </a:r>
          </a:p>
          <a:p>
            <a:r>
              <a:rPr lang="en-US" altLang="zh-CN" dirty="0" smtClean="0"/>
              <a:t> </a:t>
            </a:r>
            <a:r>
              <a:rPr lang="zh-CN" altLang="zh-CN" dirty="0" smtClean="0"/>
              <a:t>纳税人对报送材料的真实性和合法性承担责任。</a:t>
            </a:r>
          </a:p>
          <a:p>
            <a:r>
              <a:rPr lang="en-US" altLang="zh-CN" dirty="0" smtClean="0"/>
              <a:t>2.</a:t>
            </a:r>
            <a:r>
              <a:rPr lang="zh-CN" altLang="en-US" dirty="0" smtClean="0"/>
              <a:t>税务机关处理</a:t>
            </a:r>
            <a:endParaRPr lang="en-US" altLang="zh-CN" dirty="0" smtClean="0"/>
          </a:p>
          <a:p>
            <a:r>
              <a:rPr lang="zh-CN" altLang="zh-CN" dirty="0" smtClean="0"/>
              <a:t>税务机关对纳税人提出的减免税申请，应当根据以下情况分别作出处理：</a:t>
            </a:r>
          </a:p>
          <a:p>
            <a:r>
              <a:rPr lang="en-US" altLang="zh-CN" dirty="0" smtClean="0"/>
              <a:t> </a:t>
            </a:r>
            <a:r>
              <a:rPr lang="zh-CN" altLang="zh-CN" dirty="0" smtClean="0"/>
              <a:t>（</a:t>
            </a:r>
            <a:r>
              <a:rPr lang="en-US" altLang="zh-CN" dirty="0" smtClean="0"/>
              <a:t>1</a:t>
            </a:r>
            <a:r>
              <a:rPr lang="zh-CN" altLang="zh-CN" dirty="0" smtClean="0"/>
              <a:t>）申请的减免税项目，依法不需要由税务机关核准后执行的，应当即时告知纳税人不受理</a:t>
            </a:r>
          </a:p>
          <a:p>
            <a:r>
              <a:rPr lang="en-US" altLang="zh-CN" dirty="0" smtClean="0"/>
              <a:t> </a:t>
            </a:r>
            <a:r>
              <a:rPr lang="zh-CN" altLang="zh-CN" dirty="0" smtClean="0"/>
              <a:t>（</a:t>
            </a:r>
            <a:r>
              <a:rPr lang="en-US" altLang="zh-CN" dirty="0" smtClean="0"/>
              <a:t>2</a:t>
            </a:r>
            <a:r>
              <a:rPr lang="zh-CN" altLang="zh-CN" dirty="0" smtClean="0"/>
              <a:t>）申请的减免税材料存在错误的，应当告知并允许纳税人更正</a:t>
            </a:r>
            <a:r>
              <a:rPr lang="en-US" altLang="zh-CN" dirty="0" smtClean="0"/>
              <a:t> </a:t>
            </a:r>
            <a:endParaRPr lang="zh-CN" altLang="zh-CN" dirty="0" smtClean="0"/>
          </a:p>
          <a:p>
            <a:r>
              <a:rPr lang="en-US" altLang="zh-CN" dirty="0" smtClean="0"/>
              <a:t> </a:t>
            </a:r>
            <a:r>
              <a:rPr lang="zh-CN" altLang="zh-CN" dirty="0" smtClean="0"/>
              <a:t>（</a:t>
            </a:r>
            <a:r>
              <a:rPr lang="en-US" altLang="zh-CN" dirty="0" smtClean="0"/>
              <a:t>3</a:t>
            </a:r>
            <a:r>
              <a:rPr lang="zh-CN" altLang="zh-CN" dirty="0" smtClean="0"/>
              <a:t>）申请的减免税材料不齐全或者不符合法定形式的，应当场一次性书面告知纳税人</a:t>
            </a:r>
            <a:r>
              <a:rPr lang="en-US" altLang="zh-CN" dirty="0" smtClean="0"/>
              <a:t> </a:t>
            </a:r>
            <a:endParaRPr lang="zh-CN" altLang="zh-CN" dirty="0" smtClean="0"/>
          </a:p>
          <a:p>
            <a:r>
              <a:rPr lang="en-US" altLang="zh-CN" dirty="0" smtClean="0"/>
              <a:t> </a:t>
            </a:r>
            <a:r>
              <a:rPr lang="zh-CN" altLang="zh-CN" dirty="0" smtClean="0"/>
              <a:t>（</a:t>
            </a:r>
            <a:r>
              <a:rPr lang="en-US" altLang="zh-CN" dirty="0" smtClean="0"/>
              <a:t>4</a:t>
            </a:r>
            <a:r>
              <a:rPr lang="zh-CN" altLang="zh-CN" dirty="0" smtClean="0"/>
              <a:t>）申请的减免税材料齐全、符合法定形式的，或者纳税人按照税务机关的要求提交全部补正减免税材料的，应当受理纳税人的申请</a:t>
            </a:r>
            <a:endParaRPr lang="en-US" altLang="zh-CN" dirty="0" smtClean="0"/>
          </a:p>
          <a:p>
            <a:r>
              <a:rPr lang="zh-CN" altLang="zh-CN" dirty="0" smtClean="0"/>
              <a:t>税务机关</a:t>
            </a:r>
            <a:r>
              <a:rPr lang="zh-CN" altLang="zh-CN" dirty="0" smtClean="0"/>
              <a:t>受理或者不予受理减免税申请，应当出具加盖本机关专用印章和注明日期的</a:t>
            </a:r>
            <a:r>
              <a:rPr lang="zh-CN" altLang="zh-CN" dirty="0" smtClean="0">
                <a:solidFill>
                  <a:srgbClr val="FF0000"/>
                </a:solidFill>
              </a:rPr>
              <a:t>书面凭证</a:t>
            </a:r>
          </a:p>
        </p:txBody>
      </p:sp>
      <p:sp>
        <p:nvSpPr>
          <p:cNvPr id="3" name="标题 2"/>
          <p:cNvSpPr>
            <a:spLocks noGrp="1"/>
          </p:cNvSpPr>
          <p:nvPr>
            <p:ph type="title"/>
          </p:nvPr>
        </p:nvSpPr>
        <p:spPr/>
        <p:txBody>
          <a:bodyPr/>
          <a:lstStyle/>
          <a:p>
            <a:r>
              <a:rPr lang="zh-CN" altLang="en-US" dirty="0" smtClean="0"/>
              <a:t>其他税方面</a:t>
            </a:r>
            <a:endParaRPr lang="zh-CN" altLang="en-US" dirty="0"/>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r>
              <a:rPr lang="en-US" altLang="zh-CN" dirty="0" smtClean="0"/>
              <a:t>3.</a:t>
            </a:r>
            <a:r>
              <a:rPr lang="zh-CN" altLang="en-US" dirty="0" smtClean="0"/>
              <a:t>审核及决定</a:t>
            </a:r>
            <a:endParaRPr lang="en-US" altLang="zh-CN" dirty="0" smtClean="0"/>
          </a:p>
          <a:p>
            <a:r>
              <a:rPr lang="zh-CN" altLang="en-US" dirty="0" smtClean="0"/>
              <a:t>（</a:t>
            </a:r>
            <a:r>
              <a:rPr lang="en-US" altLang="zh-CN" dirty="0" smtClean="0"/>
              <a:t>1</a:t>
            </a:r>
            <a:r>
              <a:rPr lang="zh-CN" altLang="en-US" dirty="0" smtClean="0"/>
              <a:t>）</a:t>
            </a:r>
            <a:r>
              <a:rPr lang="zh-CN" altLang="zh-CN" dirty="0" smtClean="0"/>
              <a:t>减免税</a:t>
            </a:r>
            <a:r>
              <a:rPr lang="zh-CN" altLang="zh-CN" dirty="0" smtClean="0"/>
              <a:t>的审核是对纳税人提供材料与减免税法定条件的相关性进行审核，不改变纳税人真实申报责任。</a:t>
            </a:r>
          </a:p>
          <a:p>
            <a:r>
              <a:rPr lang="en-US" altLang="zh-CN" dirty="0" smtClean="0"/>
              <a:t> </a:t>
            </a:r>
            <a:r>
              <a:rPr lang="zh-CN" altLang="en-US" dirty="0" smtClean="0"/>
              <a:t>（</a:t>
            </a:r>
            <a:r>
              <a:rPr lang="en-US" altLang="zh-CN" dirty="0" smtClean="0"/>
              <a:t>2</a:t>
            </a:r>
            <a:r>
              <a:rPr lang="zh-CN" altLang="en-US" dirty="0" smtClean="0"/>
              <a:t>）</a:t>
            </a:r>
            <a:r>
              <a:rPr lang="zh-CN" altLang="zh-CN" dirty="0" smtClean="0"/>
              <a:t>减免税</a:t>
            </a:r>
            <a:r>
              <a:rPr lang="zh-CN" altLang="zh-CN" dirty="0" smtClean="0"/>
              <a:t>申请符合法定条件、标准的，税务机关应当在规定的期限内作出准予减免税的书面决定。依法不予减免税的，应当说明理由，并告知纳税人享有依法申请行政复议以及提起行政诉讼的</a:t>
            </a:r>
            <a:r>
              <a:rPr lang="zh-CN" altLang="zh-CN" dirty="0" smtClean="0"/>
              <a:t>权利</a:t>
            </a:r>
            <a:endParaRPr lang="zh-CN" altLang="zh-CN" dirty="0" smtClean="0"/>
          </a:p>
          <a:p>
            <a:r>
              <a:rPr lang="en-US" altLang="zh-CN" dirty="0" smtClean="0"/>
              <a:t> </a:t>
            </a:r>
            <a:r>
              <a:rPr lang="en-US" altLang="zh-CN" dirty="0" smtClean="0"/>
              <a:t>4.</a:t>
            </a:r>
            <a:r>
              <a:rPr lang="zh-CN" altLang="en-US" dirty="0" smtClean="0"/>
              <a:t>纳税申报</a:t>
            </a:r>
            <a:endParaRPr lang="en-US" altLang="zh-CN" dirty="0" smtClean="0"/>
          </a:p>
          <a:p>
            <a:r>
              <a:rPr lang="zh-CN" altLang="en-US" dirty="0" smtClean="0"/>
              <a:t>（</a:t>
            </a:r>
            <a:r>
              <a:rPr lang="en-US" altLang="zh-CN" dirty="0" smtClean="0"/>
              <a:t>1</a:t>
            </a:r>
            <a:r>
              <a:rPr lang="zh-CN" altLang="en-US" dirty="0" smtClean="0"/>
              <a:t>）</a:t>
            </a:r>
            <a:r>
              <a:rPr lang="zh-CN" altLang="zh-CN" dirty="0" smtClean="0"/>
              <a:t>纳税人</a:t>
            </a:r>
            <a:r>
              <a:rPr lang="zh-CN" altLang="zh-CN" dirty="0" smtClean="0"/>
              <a:t>在减免税书面核准决定未下达之前应按规定进行纳税</a:t>
            </a:r>
            <a:r>
              <a:rPr lang="zh-CN" altLang="zh-CN" dirty="0" smtClean="0"/>
              <a:t>申报</a:t>
            </a:r>
            <a:endParaRPr lang="en-US" altLang="zh-CN" dirty="0" smtClean="0"/>
          </a:p>
          <a:p>
            <a:r>
              <a:rPr lang="zh-CN" altLang="en-US" dirty="0" smtClean="0"/>
              <a:t>（</a:t>
            </a:r>
            <a:r>
              <a:rPr lang="en-US" altLang="zh-CN" dirty="0" smtClean="0"/>
              <a:t>2</a:t>
            </a:r>
            <a:r>
              <a:rPr lang="zh-CN" altLang="en-US" dirty="0" smtClean="0"/>
              <a:t>）</a:t>
            </a:r>
            <a:r>
              <a:rPr lang="zh-CN" altLang="zh-CN" dirty="0" smtClean="0"/>
              <a:t>纳税人</a:t>
            </a:r>
            <a:r>
              <a:rPr lang="zh-CN" altLang="zh-CN" dirty="0" smtClean="0"/>
              <a:t>在减免税书面核准决定下达之后，所享受的减免税应当进行</a:t>
            </a:r>
            <a:r>
              <a:rPr lang="zh-CN" altLang="zh-CN" dirty="0" smtClean="0"/>
              <a:t>申报</a:t>
            </a:r>
            <a:endParaRPr lang="en-US" altLang="zh-CN" dirty="0" smtClean="0"/>
          </a:p>
          <a:p>
            <a:r>
              <a:rPr lang="en-US" altLang="zh-CN" dirty="0" smtClean="0"/>
              <a:t>5.</a:t>
            </a:r>
            <a:r>
              <a:rPr lang="zh-CN" altLang="en-US" dirty="0" smtClean="0"/>
              <a:t>变化处理</a:t>
            </a:r>
            <a:endParaRPr lang="en-US" altLang="zh-CN" dirty="0" smtClean="0"/>
          </a:p>
          <a:p>
            <a:r>
              <a:rPr lang="zh-CN" altLang="zh-CN" dirty="0" smtClean="0"/>
              <a:t>纳税人</a:t>
            </a:r>
            <a:r>
              <a:rPr lang="zh-CN" altLang="zh-CN" dirty="0" smtClean="0"/>
              <a:t>享受减免税的情形发生变化时，应当及时向税务机关报告，税务机关对纳税人的减免税资质进行重新</a:t>
            </a:r>
            <a:r>
              <a:rPr lang="zh-CN" altLang="zh-CN" dirty="0" smtClean="0"/>
              <a:t>审核</a:t>
            </a:r>
            <a:endParaRPr lang="zh-CN" altLang="zh-CN" dirty="0" smtClean="0"/>
          </a:p>
        </p:txBody>
      </p:sp>
      <p:sp>
        <p:nvSpPr>
          <p:cNvPr id="3" name="标题 2"/>
          <p:cNvSpPr>
            <a:spLocks noGrp="1"/>
          </p:cNvSpPr>
          <p:nvPr>
            <p:ph type="title"/>
          </p:nvPr>
        </p:nvSpPr>
        <p:spPr/>
        <p:txBody>
          <a:bodyPr/>
          <a:lstStyle/>
          <a:p>
            <a:r>
              <a:rPr lang="zh-CN" altLang="en-US" dirty="0" smtClean="0"/>
              <a:t>其他税方面</a:t>
            </a:r>
            <a:endParaRPr lang="zh-CN" altLang="en-US" dirty="0"/>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zh-CN" altLang="en-US" dirty="0" smtClean="0"/>
              <a:t>（三）</a:t>
            </a:r>
            <a:r>
              <a:rPr lang="zh-CN" altLang="zh-CN" dirty="0" smtClean="0"/>
              <a:t>备案</a:t>
            </a:r>
            <a:r>
              <a:rPr lang="zh-CN" altLang="zh-CN" dirty="0" smtClean="0"/>
              <a:t>类减免税的申报和备案实施</a:t>
            </a:r>
          </a:p>
          <a:p>
            <a:r>
              <a:rPr lang="en-US" altLang="zh-CN" dirty="0" smtClean="0"/>
              <a:t>1.</a:t>
            </a:r>
            <a:r>
              <a:rPr lang="zh-CN" altLang="en-US" dirty="0" smtClean="0"/>
              <a:t>备案时间</a:t>
            </a:r>
            <a:endParaRPr lang="en-US" altLang="zh-CN" dirty="0" smtClean="0"/>
          </a:p>
          <a:p>
            <a:r>
              <a:rPr lang="zh-CN" altLang="zh-CN" dirty="0" smtClean="0"/>
              <a:t>备案</a:t>
            </a:r>
            <a:r>
              <a:rPr lang="zh-CN" altLang="zh-CN" dirty="0" smtClean="0"/>
              <a:t>类减免税的实施可以按照减轻纳税人负担、方便税收征管的原则，要求纳税人在首次享受减免税的申报阶段在纳税申报表中附列或附送材料进行备案，也可以要求纳税人在申报征期后的其他规定期限内提交报备资料进行备案。</a:t>
            </a:r>
          </a:p>
          <a:p>
            <a:r>
              <a:rPr lang="en-US" altLang="zh-CN" dirty="0" smtClean="0"/>
              <a:t>2.</a:t>
            </a:r>
            <a:r>
              <a:rPr lang="zh-CN" altLang="en-US" dirty="0" smtClean="0"/>
              <a:t>备案报送资料</a:t>
            </a:r>
            <a:endParaRPr lang="en-US" altLang="zh-CN" dirty="0" smtClean="0"/>
          </a:p>
          <a:p>
            <a:r>
              <a:rPr lang="zh-CN" altLang="zh-CN" dirty="0" smtClean="0"/>
              <a:t>纳税人</a:t>
            </a:r>
            <a:r>
              <a:rPr lang="zh-CN" altLang="zh-CN" dirty="0" smtClean="0"/>
              <a:t>随纳税申报表提交附送材料或报备材料进行备案的，应当在税务机关规定的减免税期限内，报送以下资料：</a:t>
            </a:r>
          </a:p>
          <a:p>
            <a:r>
              <a:rPr lang="zh-CN" altLang="zh-CN" dirty="0" smtClean="0"/>
              <a:t>（</a:t>
            </a:r>
            <a:r>
              <a:rPr lang="en-US" altLang="zh-CN" dirty="0" smtClean="0"/>
              <a:t>1</a:t>
            </a:r>
            <a:r>
              <a:rPr lang="zh-CN" altLang="zh-CN" dirty="0" smtClean="0"/>
              <a:t>）</a:t>
            </a:r>
            <a:r>
              <a:rPr lang="zh-CN" altLang="zh-CN" dirty="0" smtClean="0"/>
              <a:t>列明减免税的项目、依据、范围、期限</a:t>
            </a:r>
            <a:r>
              <a:rPr lang="zh-CN" altLang="zh-CN" dirty="0" smtClean="0"/>
              <a:t>等</a:t>
            </a:r>
            <a:r>
              <a:rPr lang="en-US" altLang="zh-CN" dirty="0" smtClean="0"/>
              <a:t> </a:t>
            </a:r>
            <a:endParaRPr lang="zh-CN" altLang="zh-CN" dirty="0" smtClean="0"/>
          </a:p>
          <a:p>
            <a:r>
              <a:rPr lang="zh-CN" altLang="zh-CN" dirty="0" smtClean="0"/>
              <a:t>（</a:t>
            </a:r>
            <a:r>
              <a:rPr lang="en-US" altLang="zh-CN" dirty="0" smtClean="0"/>
              <a:t>2</a:t>
            </a:r>
            <a:r>
              <a:rPr lang="zh-CN" altLang="zh-CN" dirty="0" smtClean="0"/>
              <a:t>）</a:t>
            </a:r>
            <a:r>
              <a:rPr lang="zh-CN" altLang="zh-CN" dirty="0" smtClean="0"/>
              <a:t>减免税依据的相关法律、法规规定要求报送的</a:t>
            </a:r>
            <a:r>
              <a:rPr lang="zh-CN" altLang="zh-CN" dirty="0" smtClean="0"/>
              <a:t>材料</a:t>
            </a:r>
            <a:r>
              <a:rPr lang="en-US" altLang="zh-CN" dirty="0" smtClean="0"/>
              <a:t> </a:t>
            </a:r>
            <a:endParaRPr lang="zh-CN" altLang="zh-CN" dirty="0" smtClean="0"/>
          </a:p>
          <a:p>
            <a:r>
              <a:rPr lang="en-US" altLang="zh-CN" dirty="0" smtClean="0"/>
              <a:t> </a:t>
            </a:r>
            <a:r>
              <a:rPr lang="zh-CN" altLang="zh-CN" dirty="0" smtClean="0"/>
              <a:t>纳税人对报送材料的真实性和合法性承担</a:t>
            </a:r>
            <a:r>
              <a:rPr lang="zh-CN" altLang="zh-CN" dirty="0" smtClean="0"/>
              <a:t>责任</a:t>
            </a:r>
            <a:r>
              <a:rPr lang="en-US" altLang="zh-CN" dirty="0" smtClean="0"/>
              <a:t> </a:t>
            </a:r>
            <a:endParaRPr lang="zh-CN" altLang="zh-CN" dirty="0" smtClean="0"/>
          </a:p>
        </p:txBody>
      </p:sp>
      <p:sp>
        <p:nvSpPr>
          <p:cNvPr id="3" name="标题 2"/>
          <p:cNvSpPr>
            <a:spLocks noGrp="1"/>
          </p:cNvSpPr>
          <p:nvPr>
            <p:ph type="title"/>
          </p:nvPr>
        </p:nvSpPr>
        <p:spPr/>
        <p:txBody>
          <a:bodyPr/>
          <a:lstStyle/>
          <a:p>
            <a:r>
              <a:rPr lang="zh-CN" altLang="en-US" dirty="0" smtClean="0"/>
              <a:t>其他税方面</a:t>
            </a:r>
            <a:endParaRPr lang="zh-CN" altLang="en-US" dirty="0"/>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dirty="0" smtClean="0"/>
              <a:t>3.</a:t>
            </a:r>
            <a:r>
              <a:rPr lang="zh-CN" altLang="en-US" dirty="0" smtClean="0"/>
              <a:t>税务机关处理</a:t>
            </a:r>
            <a:endParaRPr lang="en-US" altLang="zh-CN" dirty="0" smtClean="0"/>
          </a:p>
          <a:p>
            <a:r>
              <a:rPr lang="zh-CN" altLang="zh-CN" dirty="0" smtClean="0"/>
              <a:t>税务机关</a:t>
            </a:r>
            <a:r>
              <a:rPr lang="zh-CN" altLang="zh-CN" dirty="0" smtClean="0"/>
              <a:t>对纳税人提请的减免税备案，应当根据以下情况分别作出处理：</a:t>
            </a:r>
          </a:p>
          <a:p>
            <a:r>
              <a:rPr lang="en-US" altLang="zh-CN" dirty="0" smtClean="0"/>
              <a:t> </a:t>
            </a:r>
            <a:r>
              <a:rPr lang="zh-CN" altLang="zh-CN" dirty="0" smtClean="0"/>
              <a:t>（</a:t>
            </a:r>
            <a:r>
              <a:rPr lang="en-US" altLang="zh-CN" dirty="0" smtClean="0"/>
              <a:t>1</a:t>
            </a:r>
            <a:r>
              <a:rPr lang="zh-CN" altLang="zh-CN" dirty="0" smtClean="0"/>
              <a:t>）</a:t>
            </a:r>
            <a:r>
              <a:rPr lang="zh-CN" altLang="zh-CN" dirty="0" smtClean="0"/>
              <a:t>备案的减免税材料存在错误的，应当告知并允许纳税人</a:t>
            </a:r>
            <a:r>
              <a:rPr lang="zh-CN" altLang="zh-CN" dirty="0" smtClean="0"/>
              <a:t>更正</a:t>
            </a:r>
            <a:r>
              <a:rPr lang="en-US" altLang="zh-CN" dirty="0" smtClean="0"/>
              <a:t> </a:t>
            </a:r>
            <a:endParaRPr lang="zh-CN" altLang="zh-CN" dirty="0" smtClean="0"/>
          </a:p>
          <a:p>
            <a:r>
              <a:rPr lang="en-US" altLang="zh-CN" dirty="0" smtClean="0"/>
              <a:t> </a:t>
            </a:r>
            <a:r>
              <a:rPr lang="zh-CN" altLang="zh-CN" dirty="0" smtClean="0"/>
              <a:t>（</a:t>
            </a:r>
            <a:r>
              <a:rPr lang="en-US" altLang="zh-CN" dirty="0" smtClean="0"/>
              <a:t>2</a:t>
            </a:r>
            <a:r>
              <a:rPr lang="zh-CN" altLang="zh-CN" dirty="0" smtClean="0"/>
              <a:t>）</a:t>
            </a:r>
            <a:r>
              <a:rPr lang="zh-CN" altLang="zh-CN" dirty="0" smtClean="0"/>
              <a:t>备案的减免税材料不齐全或者不符合法定形式的，应当场一次性书面告知</a:t>
            </a:r>
            <a:r>
              <a:rPr lang="zh-CN" altLang="zh-CN" dirty="0" smtClean="0"/>
              <a:t>纳税人</a:t>
            </a:r>
            <a:r>
              <a:rPr lang="en-US" altLang="zh-CN" dirty="0" smtClean="0"/>
              <a:t> </a:t>
            </a:r>
            <a:endParaRPr lang="zh-CN" altLang="zh-CN" dirty="0" smtClean="0"/>
          </a:p>
          <a:p>
            <a:r>
              <a:rPr lang="en-US" altLang="zh-CN" dirty="0" smtClean="0"/>
              <a:t> </a:t>
            </a:r>
            <a:r>
              <a:rPr lang="zh-CN" altLang="zh-CN" dirty="0" smtClean="0"/>
              <a:t>（</a:t>
            </a:r>
            <a:r>
              <a:rPr lang="en-US" altLang="zh-CN" dirty="0" smtClean="0"/>
              <a:t>3</a:t>
            </a:r>
            <a:r>
              <a:rPr lang="zh-CN" altLang="zh-CN" dirty="0" smtClean="0"/>
              <a:t>）</a:t>
            </a:r>
            <a:r>
              <a:rPr lang="zh-CN" altLang="zh-CN" dirty="0" smtClean="0"/>
              <a:t>备案的减免税材料齐全、符合法定形式的，或者纳税人按照税务机关的要求提交全部补正减免税材料的，应当受理纳税人的</a:t>
            </a:r>
            <a:r>
              <a:rPr lang="zh-CN" altLang="zh-CN" dirty="0" smtClean="0"/>
              <a:t>备案</a:t>
            </a:r>
            <a:r>
              <a:rPr lang="en-US" altLang="zh-CN" dirty="0" smtClean="0"/>
              <a:t> </a:t>
            </a:r>
            <a:endParaRPr lang="zh-CN" altLang="zh-CN" dirty="0" smtClean="0"/>
          </a:p>
          <a:p>
            <a:r>
              <a:rPr lang="zh-CN" altLang="zh-CN" dirty="0" smtClean="0"/>
              <a:t>税务机关受理或者不予受理减免税备案，应当出具加盖本机关专用印章和注明日期的</a:t>
            </a:r>
            <a:r>
              <a:rPr lang="zh-CN" altLang="zh-CN" dirty="0" smtClean="0">
                <a:solidFill>
                  <a:srgbClr val="FF0000"/>
                </a:solidFill>
              </a:rPr>
              <a:t>书面</a:t>
            </a:r>
            <a:r>
              <a:rPr lang="zh-CN" altLang="zh-CN" dirty="0" smtClean="0">
                <a:solidFill>
                  <a:srgbClr val="FF0000"/>
                </a:solidFill>
              </a:rPr>
              <a:t>凭证</a:t>
            </a:r>
            <a:endParaRPr lang="zh-CN" altLang="en-US" dirty="0" smtClean="0">
              <a:solidFill>
                <a:srgbClr val="FF0000"/>
              </a:solidFill>
            </a:endParaRPr>
          </a:p>
        </p:txBody>
      </p:sp>
      <p:sp>
        <p:nvSpPr>
          <p:cNvPr id="3" name="标题 2"/>
          <p:cNvSpPr>
            <a:spLocks noGrp="1"/>
          </p:cNvSpPr>
          <p:nvPr>
            <p:ph type="title"/>
          </p:nvPr>
        </p:nvSpPr>
        <p:spPr/>
        <p:txBody>
          <a:bodyPr/>
          <a:lstStyle/>
          <a:p>
            <a:r>
              <a:rPr lang="zh-CN" altLang="en-US" dirty="0" smtClean="0"/>
              <a:t>其他税方面</a:t>
            </a:r>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r>
              <a:rPr lang="zh-CN" altLang="en-US" dirty="0" smtClean="0">
                <a:solidFill>
                  <a:srgbClr val="002060"/>
                </a:solidFill>
              </a:rPr>
              <a:t>（二）相关政策</a:t>
            </a:r>
            <a:endParaRPr lang="en-US" altLang="zh-CN" dirty="0" smtClean="0">
              <a:solidFill>
                <a:srgbClr val="002060"/>
              </a:solidFill>
            </a:endParaRPr>
          </a:p>
          <a:p>
            <a:r>
              <a:rPr lang="en-US" altLang="zh-CN" dirty="0" smtClean="0"/>
              <a:t>1.</a:t>
            </a:r>
            <a:r>
              <a:rPr lang="zh-CN" altLang="zh-CN" dirty="0" smtClean="0"/>
              <a:t>核定扣除试点范围</a:t>
            </a:r>
          </a:p>
          <a:p>
            <a:r>
              <a:rPr lang="zh-CN" altLang="zh-CN" dirty="0" smtClean="0"/>
              <a:t>（</a:t>
            </a:r>
            <a:r>
              <a:rPr lang="en-US" altLang="zh-CN" dirty="0" smtClean="0"/>
              <a:t>1</a:t>
            </a:r>
            <a:r>
              <a:rPr lang="zh-CN" altLang="zh-CN" dirty="0" smtClean="0"/>
              <a:t>）自</a:t>
            </a:r>
            <a:r>
              <a:rPr lang="en-US" altLang="zh-CN" dirty="0" smtClean="0"/>
              <a:t>2015</a:t>
            </a:r>
            <a:r>
              <a:rPr lang="zh-CN" altLang="zh-CN" dirty="0" smtClean="0"/>
              <a:t>年</a:t>
            </a:r>
            <a:r>
              <a:rPr lang="en-US" altLang="zh-CN" dirty="0" smtClean="0"/>
              <a:t>1</a:t>
            </a:r>
            <a:r>
              <a:rPr lang="zh-CN" altLang="zh-CN" dirty="0" smtClean="0"/>
              <a:t>月</a:t>
            </a:r>
            <a:r>
              <a:rPr lang="en-US" altLang="zh-CN" dirty="0" smtClean="0"/>
              <a:t>1</a:t>
            </a:r>
            <a:r>
              <a:rPr lang="zh-CN" altLang="zh-CN" dirty="0" smtClean="0"/>
              <a:t>日起，以</a:t>
            </a:r>
            <a:r>
              <a:rPr lang="zh-CN" altLang="zh-CN" dirty="0" smtClean="0">
                <a:solidFill>
                  <a:srgbClr val="FF0000"/>
                </a:solidFill>
              </a:rPr>
              <a:t>购进农产品棉花（皮棉）为原料生产销售棉纱</a:t>
            </a:r>
            <a:r>
              <a:rPr lang="zh-CN" altLang="zh-CN" dirty="0" smtClean="0"/>
              <a:t>的一般纳税人，纳入农产品增值税进项税额核定扣除试点范围，其购进农产品无论是否用于生产棉纱产品，增值税进项税额均按照《财政部 国家税务总局关于在部分行业试行农产品增值税进项税额核定扣除办法的通知》（</a:t>
            </a:r>
            <a:r>
              <a:rPr lang="en-US" altLang="zh-CN" dirty="0" smtClean="0"/>
              <a:t>财税〔2012〕38号</a:t>
            </a:r>
            <a:r>
              <a:rPr lang="zh-CN" altLang="zh-CN" dirty="0" smtClean="0"/>
              <a:t>）的有关规定核定农产品增值税进项税额。</a:t>
            </a:r>
          </a:p>
          <a:p>
            <a:r>
              <a:rPr lang="zh-CN" altLang="zh-CN" dirty="0" smtClean="0"/>
              <a:t>　（</a:t>
            </a:r>
            <a:r>
              <a:rPr lang="en-US" altLang="zh-CN" dirty="0" smtClean="0"/>
              <a:t>2</a:t>
            </a:r>
            <a:r>
              <a:rPr lang="zh-CN" altLang="zh-CN" dirty="0" smtClean="0"/>
              <a:t>）试点纳税人行业分类内容按照《国民经济行业分类》（</a:t>
            </a:r>
            <a:r>
              <a:rPr lang="en-US" altLang="zh-CN" dirty="0" smtClean="0"/>
              <a:t>GB/T4754-2011</a:t>
            </a:r>
            <a:r>
              <a:rPr lang="zh-CN" altLang="zh-CN" dirty="0" smtClean="0"/>
              <a:t>）执行。具体分类如下：</a:t>
            </a:r>
          </a:p>
          <a:p>
            <a:r>
              <a:rPr lang="zh-CN" altLang="zh-CN" dirty="0" smtClean="0"/>
              <a:t>农产品初加工（代码：</a:t>
            </a:r>
            <a:r>
              <a:rPr lang="en-US" altLang="zh-CN" dirty="0" smtClean="0"/>
              <a:t>A0513</a:t>
            </a:r>
            <a:r>
              <a:rPr lang="zh-CN" altLang="zh-CN" dirty="0" smtClean="0"/>
              <a:t>），选取棉纱加工（代码：</a:t>
            </a:r>
            <a:r>
              <a:rPr lang="en-US" altLang="zh-CN" dirty="0" smtClean="0"/>
              <a:t>C1711</a:t>
            </a:r>
            <a:r>
              <a:rPr lang="zh-CN" altLang="zh-CN" dirty="0" smtClean="0"/>
              <a:t>）。</a:t>
            </a:r>
          </a:p>
          <a:p>
            <a:r>
              <a:rPr lang="zh-CN" altLang="zh-CN" dirty="0" smtClean="0"/>
              <a:t>国家相关部门若对行业分类标准进行调整，则按照调整后的标准执行</a:t>
            </a:r>
            <a:endParaRPr lang="en-US" altLang="zh-CN" dirty="0" smtClean="0">
              <a:solidFill>
                <a:srgbClr val="002060"/>
              </a:solidFill>
            </a:endParaRPr>
          </a:p>
          <a:p>
            <a:endParaRPr lang="zh-CN" altLang="en-US" dirty="0"/>
          </a:p>
        </p:txBody>
      </p:sp>
      <p:sp>
        <p:nvSpPr>
          <p:cNvPr id="3" name="标题 2"/>
          <p:cNvSpPr>
            <a:spLocks noGrp="1"/>
          </p:cNvSpPr>
          <p:nvPr>
            <p:ph type="title"/>
          </p:nvPr>
        </p:nvSpPr>
        <p:spPr/>
        <p:txBody>
          <a:bodyPr/>
          <a:lstStyle/>
          <a:p>
            <a:r>
              <a:rPr lang="zh-CN" altLang="en-US" dirty="0" smtClean="0"/>
              <a:t>增值税方面</a:t>
            </a:r>
            <a:endParaRPr lang="zh-CN" altLang="en-US" dirty="0"/>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dirty="0" smtClean="0"/>
              <a:t>4.</a:t>
            </a:r>
            <a:r>
              <a:rPr lang="zh-CN" altLang="en-US" dirty="0" smtClean="0"/>
              <a:t>审核和使用</a:t>
            </a:r>
            <a:endParaRPr lang="en-US" altLang="zh-CN" dirty="0" smtClean="0"/>
          </a:p>
          <a:p>
            <a:r>
              <a:rPr lang="zh-CN" altLang="en-US" dirty="0" smtClean="0"/>
              <a:t>（</a:t>
            </a:r>
            <a:r>
              <a:rPr lang="en-US" altLang="zh-CN" dirty="0" smtClean="0"/>
              <a:t>1</a:t>
            </a:r>
            <a:r>
              <a:rPr lang="zh-CN" altLang="en-US" dirty="0" smtClean="0"/>
              <a:t>）</a:t>
            </a:r>
            <a:r>
              <a:rPr lang="zh-CN" altLang="zh-CN" dirty="0" smtClean="0"/>
              <a:t>备案</a:t>
            </a:r>
            <a:r>
              <a:rPr lang="zh-CN" altLang="zh-CN" dirty="0" smtClean="0"/>
              <a:t>类减免税的审核是对纳税人提供资料完整性的审核，不改变纳税人真实申报</a:t>
            </a:r>
            <a:r>
              <a:rPr lang="zh-CN" altLang="zh-CN" dirty="0" smtClean="0"/>
              <a:t>责任</a:t>
            </a:r>
            <a:r>
              <a:rPr lang="en-US" altLang="zh-CN" dirty="0" smtClean="0"/>
              <a:t> </a:t>
            </a:r>
            <a:endParaRPr lang="zh-CN" altLang="zh-CN" dirty="0" smtClean="0"/>
          </a:p>
          <a:p>
            <a:r>
              <a:rPr lang="zh-CN" altLang="en-US" dirty="0" smtClean="0"/>
              <a:t>（</a:t>
            </a:r>
            <a:r>
              <a:rPr lang="en-US" altLang="zh-CN" dirty="0" smtClean="0"/>
              <a:t>2</a:t>
            </a:r>
            <a:r>
              <a:rPr lang="zh-CN" altLang="en-US" dirty="0" smtClean="0"/>
              <a:t>）</a:t>
            </a:r>
            <a:r>
              <a:rPr lang="zh-CN" altLang="zh-CN" dirty="0" smtClean="0"/>
              <a:t>税务机关</a:t>
            </a:r>
            <a:r>
              <a:rPr lang="zh-CN" altLang="zh-CN" dirty="0" smtClean="0"/>
              <a:t>对备案材料进行收集、录入，纳税人在符合减免税资质条件期间，备案材料一次性报备，在政策存续期可一直享受。</a:t>
            </a:r>
          </a:p>
          <a:p>
            <a:r>
              <a:rPr lang="en-US" altLang="zh-CN" dirty="0" smtClean="0"/>
              <a:t> </a:t>
            </a:r>
            <a:r>
              <a:rPr lang="en-US" altLang="zh-CN" dirty="0" smtClean="0"/>
              <a:t>5.</a:t>
            </a:r>
            <a:r>
              <a:rPr lang="zh-CN" altLang="en-US" dirty="0" smtClean="0"/>
              <a:t>纳税申报及变化处理</a:t>
            </a:r>
            <a:endParaRPr lang="en-US" altLang="zh-CN" dirty="0" smtClean="0"/>
          </a:p>
          <a:p>
            <a:r>
              <a:rPr lang="zh-CN" altLang="en-US" dirty="0" smtClean="0"/>
              <a:t>（</a:t>
            </a:r>
            <a:r>
              <a:rPr lang="en-US" altLang="zh-CN" dirty="0" smtClean="0"/>
              <a:t>1</a:t>
            </a:r>
            <a:r>
              <a:rPr lang="zh-CN" altLang="en-US" dirty="0" smtClean="0"/>
              <a:t>）</a:t>
            </a:r>
            <a:r>
              <a:rPr lang="zh-CN" altLang="zh-CN" dirty="0" smtClean="0"/>
              <a:t>纳税人</a:t>
            </a:r>
            <a:r>
              <a:rPr lang="zh-CN" altLang="zh-CN" dirty="0" smtClean="0"/>
              <a:t>享受备案类减免税的，应当按规定进行纳税</a:t>
            </a:r>
            <a:r>
              <a:rPr lang="zh-CN" altLang="zh-CN" dirty="0" smtClean="0"/>
              <a:t>申报</a:t>
            </a:r>
            <a:endParaRPr lang="en-US" altLang="zh-CN" dirty="0" smtClean="0"/>
          </a:p>
          <a:p>
            <a:r>
              <a:rPr lang="zh-CN" altLang="en-US" dirty="0" smtClean="0"/>
              <a:t>（</a:t>
            </a:r>
            <a:r>
              <a:rPr lang="en-US" altLang="zh-CN" dirty="0" smtClean="0"/>
              <a:t>2</a:t>
            </a:r>
            <a:r>
              <a:rPr lang="zh-CN" altLang="en-US" dirty="0" smtClean="0"/>
              <a:t>）</a:t>
            </a:r>
            <a:r>
              <a:rPr lang="zh-CN" altLang="zh-CN" dirty="0" smtClean="0"/>
              <a:t>纳税人</a:t>
            </a:r>
            <a:r>
              <a:rPr lang="zh-CN" altLang="zh-CN" dirty="0" smtClean="0"/>
              <a:t>享受减免税到期的，应当停止享受减免税，按照规定进行纳税</a:t>
            </a:r>
            <a:r>
              <a:rPr lang="zh-CN" altLang="zh-CN" dirty="0" smtClean="0"/>
              <a:t>申报</a:t>
            </a:r>
            <a:endParaRPr lang="en-US" altLang="zh-CN" dirty="0" smtClean="0"/>
          </a:p>
          <a:p>
            <a:r>
              <a:rPr lang="zh-CN" altLang="en-US" dirty="0" smtClean="0"/>
              <a:t>（</a:t>
            </a:r>
            <a:r>
              <a:rPr lang="en-US" altLang="zh-CN" dirty="0" smtClean="0"/>
              <a:t>3</a:t>
            </a:r>
            <a:r>
              <a:rPr lang="zh-CN" altLang="en-US" dirty="0" smtClean="0"/>
              <a:t>）</a:t>
            </a:r>
            <a:r>
              <a:rPr lang="zh-CN" altLang="zh-CN" dirty="0" smtClean="0"/>
              <a:t>纳税人</a:t>
            </a:r>
            <a:r>
              <a:rPr lang="zh-CN" altLang="zh-CN" dirty="0" smtClean="0"/>
              <a:t>享受减免税的情形发生变化时，应当及时向税务机关</a:t>
            </a:r>
            <a:r>
              <a:rPr lang="zh-CN" altLang="zh-CN" dirty="0" smtClean="0"/>
              <a:t>报告</a:t>
            </a:r>
            <a:endParaRPr lang="zh-CN" altLang="zh-CN" dirty="0" smtClean="0"/>
          </a:p>
          <a:p>
            <a:endParaRPr lang="zh-CN" altLang="en-US" dirty="0"/>
          </a:p>
        </p:txBody>
      </p:sp>
      <p:sp>
        <p:nvSpPr>
          <p:cNvPr id="3" name="标题 2"/>
          <p:cNvSpPr>
            <a:spLocks noGrp="1"/>
          </p:cNvSpPr>
          <p:nvPr>
            <p:ph type="title"/>
          </p:nvPr>
        </p:nvSpPr>
        <p:spPr/>
        <p:txBody>
          <a:bodyPr/>
          <a:lstStyle/>
          <a:p>
            <a:r>
              <a:rPr lang="zh-CN" altLang="en-US" dirty="0" smtClean="0"/>
              <a:t>其他税方面</a:t>
            </a:r>
            <a:endParaRPr lang="zh-CN" altLang="en-US" dirty="0"/>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r>
              <a:rPr lang="zh-CN" altLang="en-US" dirty="0" smtClean="0"/>
              <a:t>（四）</a:t>
            </a:r>
            <a:r>
              <a:rPr lang="zh-CN" altLang="zh-CN" dirty="0" smtClean="0"/>
              <a:t>减免税</a:t>
            </a:r>
            <a:r>
              <a:rPr lang="zh-CN" altLang="zh-CN" dirty="0" smtClean="0"/>
              <a:t>的监督</a:t>
            </a:r>
            <a:r>
              <a:rPr lang="zh-CN" altLang="zh-CN" dirty="0" smtClean="0"/>
              <a:t>管理</a:t>
            </a:r>
            <a:endParaRPr lang="en-US" altLang="zh-CN" dirty="0" smtClean="0"/>
          </a:p>
          <a:p>
            <a:r>
              <a:rPr lang="en-US" altLang="zh-CN" dirty="0" smtClean="0"/>
              <a:t>1.</a:t>
            </a:r>
            <a:r>
              <a:rPr lang="zh-CN" altLang="en-US" dirty="0" smtClean="0"/>
              <a:t>风险管理内容</a:t>
            </a:r>
            <a:endParaRPr lang="en-US" altLang="zh-CN" dirty="0" smtClean="0"/>
          </a:p>
          <a:p>
            <a:r>
              <a:rPr lang="zh-CN" altLang="zh-CN" dirty="0" smtClean="0"/>
              <a:t>税务机关应当结合税收风险管理，将享受减免税的纳税人履行纳税义务情况纳入风险管理，加强监督检查，主要内容包括：</a:t>
            </a:r>
          </a:p>
          <a:p>
            <a:r>
              <a:rPr lang="zh-CN" altLang="zh-CN" dirty="0" smtClean="0"/>
              <a:t>（</a:t>
            </a:r>
            <a:r>
              <a:rPr lang="en-US" altLang="zh-CN" dirty="0" smtClean="0"/>
              <a:t>1</a:t>
            </a:r>
            <a:r>
              <a:rPr lang="zh-CN" altLang="zh-CN" dirty="0" smtClean="0"/>
              <a:t>）</a:t>
            </a:r>
            <a:r>
              <a:rPr lang="zh-CN" altLang="zh-CN" dirty="0" smtClean="0"/>
              <a:t>纳税人是否符合减免税的资格条件，是否以隐瞒有关情况或者提供虚假材料等手段骗取</a:t>
            </a:r>
            <a:r>
              <a:rPr lang="zh-CN" altLang="zh-CN" dirty="0" smtClean="0"/>
              <a:t>减免税</a:t>
            </a:r>
            <a:r>
              <a:rPr lang="en-US" altLang="zh-CN" dirty="0" smtClean="0"/>
              <a:t> </a:t>
            </a:r>
            <a:endParaRPr lang="zh-CN" altLang="zh-CN" dirty="0" smtClean="0"/>
          </a:p>
          <a:p>
            <a:r>
              <a:rPr lang="zh-CN" altLang="zh-CN" dirty="0" smtClean="0"/>
              <a:t>（</a:t>
            </a:r>
            <a:r>
              <a:rPr lang="en-US" altLang="zh-CN" dirty="0" smtClean="0"/>
              <a:t>2</a:t>
            </a:r>
            <a:r>
              <a:rPr lang="zh-CN" altLang="zh-CN" dirty="0" smtClean="0"/>
              <a:t>）</a:t>
            </a:r>
            <a:r>
              <a:rPr lang="zh-CN" altLang="zh-CN" dirty="0" smtClean="0"/>
              <a:t>纳税人享受核准类减免税的条件发生变化时，是否根据变化情况经税务机关重新审查后办理</a:t>
            </a:r>
            <a:r>
              <a:rPr lang="zh-CN" altLang="zh-CN" dirty="0" smtClean="0"/>
              <a:t>减免税</a:t>
            </a:r>
            <a:r>
              <a:rPr lang="en-US" altLang="zh-CN" dirty="0" smtClean="0"/>
              <a:t> </a:t>
            </a:r>
            <a:endParaRPr lang="zh-CN" altLang="zh-CN" dirty="0" smtClean="0"/>
          </a:p>
          <a:p>
            <a:r>
              <a:rPr lang="zh-CN" altLang="zh-CN" dirty="0" smtClean="0"/>
              <a:t>（</a:t>
            </a:r>
            <a:r>
              <a:rPr lang="en-US" altLang="zh-CN" dirty="0" smtClean="0"/>
              <a:t>3</a:t>
            </a:r>
            <a:r>
              <a:rPr lang="zh-CN" altLang="zh-CN" dirty="0" smtClean="0"/>
              <a:t>）</a:t>
            </a:r>
            <a:r>
              <a:rPr lang="zh-CN" altLang="zh-CN" dirty="0" smtClean="0"/>
              <a:t>纳税人是否存在编造虚假计税依据骗取减免税的</a:t>
            </a:r>
            <a:r>
              <a:rPr lang="zh-CN" altLang="zh-CN" dirty="0" smtClean="0"/>
              <a:t>行为</a:t>
            </a:r>
            <a:r>
              <a:rPr lang="en-US" altLang="zh-CN" dirty="0" smtClean="0"/>
              <a:t> </a:t>
            </a:r>
            <a:endParaRPr lang="zh-CN" altLang="zh-CN" dirty="0" smtClean="0"/>
          </a:p>
          <a:p>
            <a:r>
              <a:rPr lang="zh-CN" altLang="zh-CN" dirty="0" smtClean="0"/>
              <a:t>（</a:t>
            </a:r>
            <a:r>
              <a:rPr lang="en-US" altLang="zh-CN" dirty="0" smtClean="0"/>
              <a:t>4</a:t>
            </a:r>
            <a:r>
              <a:rPr lang="zh-CN" altLang="zh-CN" dirty="0" smtClean="0"/>
              <a:t>）</a:t>
            </a:r>
            <a:r>
              <a:rPr lang="zh-CN" altLang="zh-CN" dirty="0" smtClean="0"/>
              <a:t>减免税税款有规定用途的，纳税人是否按照规定用途使用减免</a:t>
            </a:r>
            <a:r>
              <a:rPr lang="zh-CN" altLang="zh-CN" dirty="0" smtClean="0"/>
              <a:t>税款</a:t>
            </a:r>
            <a:r>
              <a:rPr lang="en-US" altLang="zh-CN" dirty="0" smtClean="0"/>
              <a:t> </a:t>
            </a:r>
            <a:endParaRPr lang="zh-CN" altLang="zh-CN" dirty="0" smtClean="0"/>
          </a:p>
          <a:p>
            <a:r>
              <a:rPr lang="zh-CN" altLang="zh-CN" dirty="0" smtClean="0"/>
              <a:t>（</a:t>
            </a:r>
            <a:r>
              <a:rPr lang="en-US" altLang="zh-CN" dirty="0" smtClean="0"/>
              <a:t>5</a:t>
            </a:r>
            <a:r>
              <a:rPr lang="zh-CN" altLang="zh-CN" dirty="0" smtClean="0"/>
              <a:t>）</a:t>
            </a:r>
            <a:r>
              <a:rPr lang="zh-CN" altLang="zh-CN" dirty="0" smtClean="0"/>
              <a:t>减免税有规定减免期限的，是否到期停止享受税收</a:t>
            </a:r>
            <a:r>
              <a:rPr lang="zh-CN" altLang="zh-CN" dirty="0" smtClean="0"/>
              <a:t>减免</a:t>
            </a:r>
            <a:r>
              <a:rPr lang="en-US" altLang="zh-CN" dirty="0" smtClean="0"/>
              <a:t> </a:t>
            </a:r>
          </a:p>
          <a:p>
            <a:r>
              <a:rPr lang="zh-CN" altLang="en-US" dirty="0" smtClean="0"/>
              <a:t>（</a:t>
            </a:r>
            <a:r>
              <a:rPr lang="en-US" altLang="zh-CN" dirty="0" smtClean="0"/>
              <a:t>6</a:t>
            </a:r>
            <a:r>
              <a:rPr lang="zh-CN" altLang="zh-CN" dirty="0" smtClean="0"/>
              <a:t>）</a:t>
            </a:r>
            <a:r>
              <a:rPr lang="zh-CN" altLang="zh-CN" dirty="0" smtClean="0"/>
              <a:t>是否存在纳税人应经而未经税务机关批准自行享受减免税的</a:t>
            </a:r>
            <a:r>
              <a:rPr lang="zh-CN" altLang="zh-CN" dirty="0" smtClean="0"/>
              <a:t>情况</a:t>
            </a:r>
            <a:r>
              <a:rPr lang="en-US" altLang="zh-CN" dirty="0" smtClean="0"/>
              <a:t> </a:t>
            </a:r>
            <a:endParaRPr lang="zh-CN" altLang="zh-CN" dirty="0" smtClean="0"/>
          </a:p>
          <a:p>
            <a:r>
              <a:rPr lang="zh-CN" altLang="en-US" dirty="0" smtClean="0"/>
              <a:t>（</a:t>
            </a:r>
            <a:r>
              <a:rPr lang="en-US" altLang="zh-CN" dirty="0" smtClean="0"/>
              <a:t>7</a:t>
            </a:r>
            <a:r>
              <a:rPr lang="zh-CN" altLang="zh-CN" dirty="0" smtClean="0"/>
              <a:t>）</a:t>
            </a:r>
            <a:r>
              <a:rPr lang="zh-CN" altLang="zh-CN" dirty="0" smtClean="0"/>
              <a:t>已享受减免税是否按时</a:t>
            </a:r>
            <a:r>
              <a:rPr lang="zh-CN" altLang="zh-CN" dirty="0" smtClean="0"/>
              <a:t>申报</a:t>
            </a:r>
            <a:r>
              <a:rPr lang="en-US" altLang="zh-CN" dirty="0" smtClean="0"/>
              <a:t> </a:t>
            </a:r>
            <a:endParaRPr lang="zh-CN" altLang="zh-CN" dirty="0" smtClean="0"/>
          </a:p>
          <a:p>
            <a:endParaRPr lang="zh-CN" altLang="en-US" dirty="0"/>
          </a:p>
        </p:txBody>
      </p:sp>
      <p:sp>
        <p:nvSpPr>
          <p:cNvPr id="3" name="标题 2"/>
          <p:cNvSpPr>
            <a:spLocks noGrp="1"/>
          </p:cNvSpPr>
          <p:nvPr>
            <p:ph type="title"/>
          </p:nvPr>
        </p:nvSpPr>
        <p:spPr/>
        <p:txBody>
          <a:bodyPr/>
          <a:lstStyle/>
          <a:p>
            <a:r>
              <a:rPr lang="zh-CN" altLang="en-US" dirty="0" smtClean="0"/>
              <a:t>其他税方面</a:t>
            </a:r>
            <a:endParaRPr lang="zh-CN" altLang="en-US" dirty="0"/>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20000"/>
          </a:bodyPr>
          <a:lstStyle/>
          <a:p>
            <a:r>
              <a:rPr lang="en-US" altLang="zh-CN" dirty="0" smtClean="0"/>
              <a:t>2.</a:t>
            </a:r>
            <a:r>
              <a:rPr lang="zh-CN" altLang="en-US" dirty="0" smtClean="0"/>
              <a:t>纳税人留存备查</a:t>
            </a:r>
            <a:endParaRPr lang="en-US" altLang="zh-CN" dirty="0" smtClean="0"/>
          </a:p>
          <a:p>
            <a:r>
              <a:rPr lang="zh-CN" altLang="zh-CN" dirty="0" smtClean="0"/>
              <a:t>纳税人</a:t>
            </a:r>
            <a:r>
              <a:rPr lang="zh-CN" altLang="zh-CN" dirty="0" smtClean="0"/>
              <a:t>享受核准类或备案类减免税的，对符合政策规定条件的材料有留存备查的义务。纳税人在税务机关后续管理中不能提供相关印证材料的，不得继续享受税收减免，追缴已享受的减免税款，并依照税收征管法的有关规定</a:t>
            </a:r>
            <a:r>
              <a:rPr lang="zh-CN" altLang="zh-CN" dirty="0" smtClean="0"/>
              <a:t>处理</a:t>
            </a:r>
            <a:endParaRPr lang="en-US" altLang="zh-CN" dirty="0" smtClean="0"/>
          </a:p>
          <a:p>
            <a:r>
              <a:rPr lang="en-US" altLang="zh-CN" dirty="0" smtClean="0"/>
              <a:t>3.</a:t>
            </a:r>
            <a:r>
              <a:rPr lang="zh-CN" altLang="en-US" dirty="0" smtClean="0"/>
              <a:t>税务机关后续管理</a:t>
            </a:r>
            <a:endParaRPr lang="zh-CN" altLang="zh-CN" dirty="0" smtClean="0"/>
          </a:p>
          <a:p>
            <a:r>
              <a:rPr lang="zh-CN" altLang="en-US" dirty="0" smtClean="0"/>
              <a:t>（</a:t>
            </a:r>
            <a:r>
              <a:rPr lang="en-US" altLang="zh-CN" dirty="0" smtClean="0"/>
              <a:t>1</a:t>
            </a:r>
            <a:r>
              <a:rPr lang="zh-CN" altLang="en-US" dirty="0" smtClean="0"/>
              <a:t>）</a:t>
            </a:r>
            <a:r>
              <a:rPr lang="zh-CN" altLang="zh-CN" dirty="0" smtClean="0"/>
              <a:t>税务机关</a:t>
            </a:r>
            <a:r>
              <a:rPr lang="zh-CN" altLang="zh-CN" dirty="0" smtClean="0"/>
              <a:t>在纳税人首次减免税备案或者变更减免税备案后，应及时开展后续管理工作，对纳税人减免税政策适用的准确性进行审核。对政策适用错误的告知纳税人变更备案，对不应当享受减免税的，追缴已享受的减免税款，并依照税收征管法的有关规定</a:t>
            </a:r>
            <a:r>
              <a:rPr lang="zh-CN" altLang="zh-CN" dirty="0" smtClean="0"/>
              <a:t>处理</a:t>
            </a:r>
            <a:endParaRPr lang="en-US" altLang="zh-CN" dirty="0" smtClean="0"/>
          </a:p>
          <a:p>
            <a:r>
              <a:rPr lang="zh-CN" altLang="en-US" dirty="0" smtClean="0"/>
              <a:t>（</a:t>
            </a:r>
            <a:r>
              <a:rPr lang="en-US" altLang="zh-CN" dirty="0" smtClean="0"/>
              <a:t>2</a:t>
            </a:r>
            <a:r>
              <a:rPr lang="zh-CN" altLang="en-US" dirty="0" smtClean="0"/>
              <a:t>）</a:t>
            </a:r>
            <a:r>
              <a:rPr lang="zh-CN" altLang="zh-CN" dirty="0" smtClean="0"/>
              <a:t> 税务机关应当将减免税核准和备案工作纳入岗位责任制考核体系中，建立税收行政执法责任追究</a:t>
            </a:r>
            <a:r>
              <a:rPr lang="zh-CN" altLang="zh-CN" dirty="0" smtClean="0"/>
              <a:t>制度</a:t>
            </a:r>
            <a:endParaRPr lang="en-US" altLang="zh-CN" dirty="0" smtClean="0"/>
          </a:p>
          <a:p>
            <a:r>
              <a:rPr lang="zh-CN" altLang="en-US" dirty="0" smtClean="0"/>
              <a:t>（</a:t>
            </a:r>
            <a:r>
              <a:rPr lang="en-US" altLang="zh-CN" dirty="0" smtClean="0"/>
              <a:t>3</a:t>
            </a:r>
            <a:r>
              <a:rPr lang="zh-CN" altLang="en-US" dirty="0" smtClean="0"/>
              <a:t>）</a:t>
            </a:r>
            <a:r>
              <a:rPr lang="zh-CN" altLang="zh-CN" dirty="0" smtClean="0"/>
              <a:t>税务机关需要对纳税人提交的减免税材料内容进行实地核实的，应当指派</a:t>
            </a:r>
            <a:r>
              <a:rPr lang="en-US" altLang="zh-CN" dirty="0" smtClean="0"/>
              <a:t>2</a:t>
            </a:r>
            <a:r>
              <a:rPr lang="zh-CN" altLang="zh-CN" dirty="0" smtClean="0"/>
              <a:t>名以上工作人员按照规定程序进行实地核查，并将核查情况记录在案。上级税务机关对减免税实地核查工作量大、耗时长的，可委托企业所在地的区县税务机关具体组织</a:t>
            </a:r>
            <a:r>
              <a:rPr lang="zh-CN" altLang="zh-CN" dirty="0" smtClean="0"/>
              <a:t>实施</a:t>
            </a:r>
            <a:endParaRPr lang="zh-CN" altLang="zh-CN" dirty="0" smtClean="0"/>
          </a:p>
        </p:txBody>
      </p:sp>
      <p:sp>
        <p:nvSpPr>
          <p:cNvPr id="3" name="标题 2"/>
          <p:cNvSpPr>
            <a:spLocks noGrp="1"/>
          </p:cNvSpPr>
          <p:nvPr>
            <p:ph type="title"/>
          </p:nvPr>
        </p:nvSpPr>
        <p:spPr/>
        <p:txBody>
          <a:bodyPr/>
          <a:lstStyle/>
          <a:p>
            <a:r>
              <a:rPr lang="zh-CN" altLang="en-US" dirty="0" smtClean="0"/>
              <a:t>其他税方面</a:t>
            </a:r>
            <a:endParaRPr lang="zh-CN" altLang="en-US" dirty="0"/>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r>
              <a:rPr lang="en-US" altLang="zh-CN" dirty="0" smtClean="0"/>
              <a:t>4.</a:t>
            </a:r>
            <a:r>
              <a:rPr lang="zh-CN" altLang="en-US" dirty="0" smtClean="0"/>
              <a:t>差错处理</a:t>
            </a:r>
            <a:endParaRPr lang="en-US" altLang="zh-CN" dirty="0" smtClean="0"/>
          </a:p>
          <a:p>
            <a:r>
              <a:rPr lang="zh-CN" altLang="en-US" dirty="0" smtClean="0"/>
              <a:t>（</a:t>
            </a:r>
            <a:r>
              <a:rPr lang="en-US" altLang="zh-CN" dirty="0" smtClean="0"/>
              <a:t>1</a:t>
            </a:r>
            <a:r>
              <a:rPr lang="zh-CN" altLang="en-US" dirty="0" smtClean="0"/>
              <a:t>）</a:t>
            </a:r>
            <a:r>
              <a:rPr lang="zh-CN" altLang="zh-CN" dirty="0" smtClean="0"/>
              <a:t>因</a:t>
            </a:r>
            <a:r>
              <a:rPr lang="zh-CN" altLang="zh-CN" dirty="0" smtClean="0"/>
              <a:t>税务机关的责任批准或者核实错误，造成企业未缴或少缴税款，依照税收征管法的有关规定</a:t>
            </a:r>
            <a:r>
              <a:rPr lang="zh-CN" altLang="zh-CN" dirty="0" smtClean="0"/>
              <a:t>处理</a:t>
            </a:r>
            <a:endParaRPr lang="zh-CN" altLang="zh-CN" dirty="0" smtClean="0"/>
          </a:p>
          <a:p>
            <a:r>
              <a:rPr lang="en-US" altLang="zh-CN" dirty="0" smtClean="0"/>
              <a:t> </a:t>
            </a:r>
            <a:r>
              <a:rPr lang="zh-CN" altLang="en-US" dirty="0" smtClean="0"/>
              <a:t>（</a:t>
            </a:r>
            <a:r>
              <a:rPr lang="en-US" altLang="zh-CN" dirty="0" smtClean="0"/>
              <a:t>2</a:t>
            </a:r>
            <a:r>
              <a:rPr lang="zh-CN" altLang="en-US" dirty="0" smtClean="0"/>
              <a:t>）</a:t>
            </a:r>
            <a:r>
              <a:rPr lang="zh-CN" altLang="zh-CN" dirty="0" smtClean="0"/>
              <a:t>税务机关</a:t>
            </a:r>
            <a:r>
              <a:rPr lang="zh-CN" altLang="zh-CN" dirty="0" smtClean="0"/>
              <a:t>越权减免税的，除依照税收征管法规定撤销其擅自作出的决定外，补征应征未征税款，并由上级机关追究直接负责的主管人员和其他直接责任人员的行政责任；构成犯罪的，依法追究</a:t>
            </a:r>
            <a:r>
              <a:rPr lang="zh-CN" altLang="zh-CN" dirty="0" smtClean="0"/>
              <a:t>刑事责任</a:t>
            </a:r>
            <a:endParaRPr lang="zh-CN" altLang="zh-CN" dirty="0" smtClean="0"/>
          </a:p>
          <a:p>
            <a:r>
              <a:rPr lang="en-US" altLang="zh-CN" dirty="0" smtClean="0"/>
              <a:t>5.</a:t>
            </a:r>
            <a:r>
              <a:rPr lang="zh-CN" altLang="en-US" dirty="0" smtClean="0"/>
              <a:t>事后监督检查</a:t>
            </a:r>
            <a:endParaRPr lang="en-US" altLang="zh-CN" dirty="0" smtClean="0"/>
          </a:p>
          <a:p>
            <a:r>
              <a:rPr lang="zh-CN" altLang="zh-CN" dirty="0" smtClean="0"/>
              <a:t>税务机关</a:t>
            </a:r>
            <a:r>
              <a:rPr lang="zh-CN" altLang="zh-CN" dirty="0" smtClean="0"/>
              <a:t>应对享受减免税企业的实际经营情况进行事后监督检查。检查中，发现有关专业技术或经济鉴证部门认定失误的，应及时与有关认定部门协调沟通，提请纠正后，及时取消有关纳税人的优惠资格，督促追究有关责任人的法律责任。有关部门非法提供证明，导致未缴、少缴税款的，依照税收征管法的有关规定</a:t>
            </a:r>
            <a:r>
              <a:rPr lang="zh-CN" altLang="zh-CN" dirty="0" smtClean="0"/>
              <a:t>处理</a:t>
            </a:r>
            <a:endParaRPr lang="en-US" altLang="zh-CN" dirty="0" smtClean="0"/>
          </a:p>
          <a:p>
            <a:r>
              <a:rPr lang="zh-CN" altLang="en-US" dirty="0" smtClean="0"/>
              <a:t>（五）</a:t>
            </a:r>
            <a:r>
              <a:rPr lang="zh-CN" altLang="zh-CN" dirty="0" smtClean="0"/>
              <a:t>自</a:t>
            </a:r>
            <a:r>
              <a:rPr lang="en-US" altLang="zh-CN" dirty="0" smtClean="0"/>
              <a:t>2015</a:t>
            </a:r>
            <a:r>
              <a:rPr lang="zh-CN" altLang="zh-CN" dirty="0" smtClean="0"/>
              <a:t>年</a:t>
            </a:r>
            <a:r>
              <a:rPr lang="en-US" altLang="zh-CN" dirty="0" smtClean="0"/>
              <a:t>8</a:t>
            </a:r>
            <a:r>
              <a:rPr lang="zh-CN" altLang="zh-CN" dirty="0" smtClean="0"/>
              <a:t>月</a:t>
            </a:r>
            <a:r>
              <a:rPr lang="en-US" altLang="zh-CN" dirty="0" smtClean="0"/>
              <a:t>1</a:t>
            </a:r>
            <a:r>
              <a:rPr lang="zh-CN" altLang="zh-CN" dirty="0" smtClean="0"/>
              <a:t>日起施行</a:t>
            </a:r>
          </a:p>
          <a:p>
            <a:endParaRPr lang="zh-CN" altLang="en-US" dirty="0"/>
          </a:p>
        </p:txBody>
      </p:sp>
      <p:sp>
        <p:nvSpPr>
          <p:cNvPr id="3" name="标题 2"/>
          <p:cNvSpPr>
            <a:spLocks noGrp="1"/>
          </p:cNvSpPr>
          <p:nvPr>
            <p:ph type="title"/>
          </p:nvPr>
        </p:nvSpPr>
        <p:spPr/>
        <p:txBody>
          <a:bodyPr/>
          <a:lstStyle/>
          <a:p>
            <a:r>
              <a:rPr lang="zh-CN" altLang="en-US" dirty="0" smtClean="0"/>
              <a:t>其他税方面</a:t>
            </a:r>
            <a:endParaRPr lang="zh-CN" altLang="en-US" dirty="0"/>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226" name="图片 7" descr="图片1副本.png"/>
          <p:cNvPicPr>
            <a:picLocks noChangeAspect="1"/>
          </p:cNvPicPr>
          <p:nvPr/>
        </p:nvPicPr>
        <p:blipFill>
          <a:blip r:embed="rId2" cstate="print"/>
          <a:srcRect/>
          <a:stretch>
            <a:fillRect/>
          </a:stretch>
        </p:blipFill>
        <p:spPr bwMode="auto">
          <a:xfrm>
            <a:off x="395536" y="991195"/>
            <a:ext cx="8151689" cy="5866805"/>
          </a:xfrm>
          <a:prstGeom prst="rect">
            <a:avLst/>
          </a:prstGeom>
          <a:noFill/>
          <a:ln w="9525">
            <a:noFill/>
            <a:miter lim="800000"/>
            <a:headEnd/>
            <a:tailEnd/>
          </a:ln>
        </p:spPr>
      </p:pic>
      <p:sp>
        <p:nvSpPr>
          <p:cNvPr id="3" name="矩形 2"/>
          <p:cNvSpPr/>
          <p:nvPr/>
        </p:nvSpPr>
        <p:spPr>
          <a:xfrm>
            <a:off x="1979712" y="3933056"/>
            <a:ext cx="5976664" cy="20162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solidFill>
                  <a:srgbClr val="002060"/>
                </a:solidFill>
              </a:rPr>
              <a:t>李忠尔</a:t>
            </a:r>
            <a:endParaRPr lang="en-US" altLang="zh-CN" sz="2400" b="1" dirty="0" smtClean="0">
              <a:solidFill>
                <a:srgbClr val="002060"/>
              </a:solidFill>
            </a:endParaRPr>
          </a:p>
          <a:p>
            <a:r>
              <a:rPr lang="zh-CN" altLang="en-US" sz="2400" b="1" dirty="0" smtClean="0">
                <a:solidFill>
                  <a:srgbClr val="002060"/>
                </a:solidFill>
              </a:rPr>
              <a:t>宁波中瑞税务师事务所</a:t>
            </a:r>
            <a:endParaRPr lang="en-US" altLang="zh-CN" sz="2400" b="1" dirty="0" smtClean="0">
              <a:solidFill>
                <a:srgbClr val="002060"/>
              </a:solidFill>
            </a:endParaRPr>
          </a:p>
          <a:p>
            <a:r>
              <a:rPr lang="zh-CN" altLang="en-US" sz="2400" b="1" dirty="0" smtClean="0">
                <a:solidFill>
                  <a:srgbClr val="002060"/>
                </a:solidFill>
              </a:rPr>
              <a:t>地址：宁波市中山西路</a:t>
            </a:r>
            <a:r>
              <a:rPr lang="en-US" altLang="zh-CN" sz="2400" b="1" dirty="0" smtClean="0">
                <a:solidFill>
                  <a:srgbClr val="002060"/>
                </a:solidFill>
              </a:rPr>
              <a:t>11</a:t>
            </a:r>
            <a:r>
              <a:rPr lang="zh-CN" altLang="en-US" sz="2400" b="1" dirty="0" smtClean="0">
                <a:solidFill>
                  <a:srgbClr val="002060"/>
                </a:solidFill>
              </a:rPr>
              <a:t>号四楼</a:t>
            </a:r>
            <a:endParaRPr lang="en-US" altLang="zh-CN" sz="2400" b="1" dirty="0" smtClean="0">
              <a:solidFill>
                <a:srgbClr val="002060"/>
              </a:solidFill>
            </a:endParaRPr>
          </a:p>
          <a:p>
            <a:r>
              <a:rPr lang="zh-CN" altLang="en-US" sz="2400" b="1" dirty="0" smtClean="0">
                <a:solidFill>
                  <a:srgbClr val="002060"/>
                </a:solidFill>
              </a:rPr>
              <a:t>电话：</a:t>
            </a:r>
            <a:r>
              <a:rPr lang="en-US" altLang="zh-CN" sz="2400" b="1" dirty="0" smtClean="0">
                <a:solidFill>
                  <a:srgbClr val="002060"/>
                </a:solidFill>
              </a:rPr>
              <a:t>13306678805</a:t>
            </a:r>
          </a:p>
          <a:p>
            <a:r>
              <a:rPr lang="zh-CN" altLang="en-US" sz="2400" b="1" dirty="0" smtClean="0">
                <a:solidFill>
                  <a:srgbClr val="002060"/>
                </a:solidFill>
              </a:rPr>
              <a:t>网址：</a:t>
            </a:r>
            <a:r>
              <a:rPr lang="en-US" altLang="zh-CN" sz="2400" b="1" dirty="0" smtClean="0">
                <a:solidFill>
                  <a:srgbClr val="002060"/>
                </a:solidFill>
              </a:rPr>
              <a:t>www.cntax.cn</a:t>
            </a:r>
            <a:endParaRPr lang="zh-CN" altLang="en-US" sz="2400" b="1" dirty="0">
              <a:solidFill>
                <a:srgbClr val="002060"/>
              </a:solidFill>
            </a:endParaRPr>
          </a:p>
        </p:txBody>
      </p:sp>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20000"/>
          </a:bodyPr>
          <a:lstStyle/>
          <a:p>
            <a:r>
              <a:rPr lang="en-US" altLang="zh-CN" dirty="0" smtClean="0"/>
              <a:t>2.</a:t>
            </a:r>
            <a:r>
              <a:rPr lang="zh-CN" altLang="zh-CN" dirty="0" smtClean="0"/>
              <a:t>核定扣除方法</a:t>
            </a:r>
          </a:p>
          <a:p>
            <a:r>
              <a:rPr lang="zh-CN" altLang="zh-CN" dirty="0" smtClean="0"/>
              <a:t>试点纳税人购进农产品棉花（皮棉）为原料生产销售棉纱，按照 “投入产出法”的有关规定，核定农产品增值税进项税额，不再凭增值税扣税凭证抵扣增值税进项税额；购进除农产品以外的货物、应税劳务和应税服务，增值税进项税额仍按现行有关规定抵扣</a:t>
            </a:r>
          </a:p>
          <a:p>
            <a:r>
              <a:rPr lang="zh-CN" altLang="zh-CN" dirty="0" smtClean="0"/>
              <a:t>试点纳税人购进农产品棉花（皮棉）</a:t>
            </a:r>
            <a:r>
              <a:rPr lang="zh-CN" altLang="zh-CN" dirty="0" smtClean="0">
                <a:solidFill>
                  <a:srgbClr val="FF0000"/>
                </a:solidFill>
              </a:rPr>
              <a:t>生产销售棉纱</a:t>
            </a:r>
            <a:r>
              <a:rPr lang="zh-CN" altLang="zh-CN" dirty="0" smtClean="0"/>
              <a:t>，按照主产品当期销售情况，计算允许抵扣的增值税进项税额</a:t>
            </a:r>
            <a:endParaRPr lang="en-US" altLang="zh-CN" dirty="0" smtClean="0"/>
          </a:p>
          <a:p>
            <a:r>
              <a:rPr lang="zh-CN" altLang="en-US" dirty="0" smtClean="0"/>
              <a:t>当期允许抵扣农产品增值税进项税额</a:t>
            </a:r>
            <a:r>
              <a:rPr lang="en-US" altLang="zh-CN" dirty="0" smtClean="0"/>
              <a:t>=</a:t>
            </a:r>
            <a:r>
              <a:rPr lang="zh-CN" altLang="en-US" dirty="0" smtClean="0"/>
              <a:t>当期农产品耗用数量</a:t>
            </a:r>
            <a:r>
              <a:rPr lang="en-US" altLang="zh-CN" dirty="0" smtClean="0"/>
              <a:t>×</a:t>
            </a:r>
            <a:r>
              <a:rPr lang="zh-CN" altLang="en-US" dirty="0" smtClean="0"/>
              <a:t>农产品平均购买单价</a:t>
            </a:r>
            <a:r>
              <a:rPr lang="en-US" altLang="zh-CN" dirty="0" smtClean="0"/>
              <a:t>×</a:t>
            </a:r>
            <a:r>
              <a:rPr lang="zh-CN" altLang="en-US" dirty="0" smtClean="0"/>
              <a:t>扣除率</a:t>
            </a:r>
            <a:r>
              <a:rPr lang="en-US" altLang="zh-CN" dirty="0" smtClean="0"/>
              <a:t>/</a:t>
            </a:r>
            <a:r>
              <a:rPr lang="zh-CN" altLang="en-US" dirty="0" smtClean="0"/>
              <a:t>（</a:t>
            </a:r>
            <a:r>
              <a:rPr lang="en-US" altLang="zh-CN" dirty="0" smtClean="0"/>
              <a:t>1</a:t>
            </a:r>
            <a:r>
              <a:rPr lang="zh-CN" altLang="en-US" dirty="0" smtClean="0"/>
              <a:t>＋扣除率）</a:t>
            </a:r>
          </a:p>
          <a:p>
            <a:r>
              <a:rPr lang="zh-CN" altLang="en-US" dirty="0" smtClean="0"/>
              <a:t>当期农产品耗用数量</a:t>
            </a:r>
            <a:r>
              <a:rPr lang="en-US" altLang="zh-CN" dirty="0" smtClean="0"/>
              <a:t>=</a:t>
            </a:r>
            <a:r>
              <a:rPr lang="zh-CN" altLang="en-US" dirty="0" smtClean="0"/>
              <a:t>当期销售货物数量（不含采购除农产品以外的半成品生产的货物数量）</a:t>
            </a:r>
            <a:r>
              <a:rPr lang="en-US" altLang="zh-CN" dirty="0" smtClean="0"/>
              <a:t>×</a:t>
            </a:r>
            <a:r>
              <a:rPr lang="zh-CN" altLang="en-US" dirty="0" smtClean="0"/>
              <a:t>农产品单耗数量</a:t>
            </a:r>
          </a:p>
          <a:p>
            <a:r>
              <a:rPr lang="zh-CN" altLang="en-US" dirty="0" smtClean="0"/>
              <a:t>平均购买单价是指购买农产品期末平均买价，不包括买价之外单独支付的运费和入库前的整理费用。期末平均买价计算公式：</a:t>
            </a:r>
          </a:p>
          <a:p>
            <a:r>
              <a:rPr lang="zh-CN" altLang="en-US" dirty="0" smtClean="0"/>
              <a:t>期末平均买价＝（期初库存农产品数量</a:t>
            </a:r>
            <a:r>
              <a:rPr lang="en-US" altLang="zh-CN" dirty="0" smtClean="0"/>
              <a:t>×</a:t>
            </a:r>
            <a:r>
              <a:rPr lang="zh-CN" altLang="en-US" dirty="0" smtClean="0"/>
              <a:t>期初平均买价＋当期购进农产品数量</a:t>
            </a:r>
            <a:r>
              <a:rPr lang="en-US" altLang="zh-CN" dirty="0" smtClean="0"/>
              <a:t>×</a:t>
            </a:r>
            <a:r>
              <a:rPr lang="zh-CN" altLang="en-US" dirty="0" smtClean="0"/>
              <a:t>当期买价）</a:t>
            </a:r>
            <a:r>
              <a:rPr lang="en-US" altLang="zh-CN" dirty="0" smtClean="0"/>
              <a:t>/</a:t>
            </a:r>
            <a:r>
              <a:rPr lang="zh-CN" altLang="en-US" dirty="0" smtClean="0"/>
              <a:t>（期初库存农产品数量＋当期购进农产品数量）</a:t>
            </a:r>
          </a:p>
          <a:p>
            <a:endParaRPr lang="zh-CN" altLang="zh-CN" dirty="0" smtClean="0"/>
          </a:p>
          <a:p>
            <a:endParaRPr lang="zh-CN" altLang="en-US" dirty="0"/>
          </a:p>
        </p:txBody>
      </p:sp>
      <p:sp>
        <p:nvSpPr>
          <p:cNvPr id="3" name="标题 2"/>
          <p:cNvSpPr>
            <a:spLocks noGrp="1"/>
          </p:cNvSpPr>
          <p:nvPr>
            <p:ph type="title"/>
          </p:nvPr>
        </p:nvSpPr>
        <p:spPr/>
        <p:txBody>
          <a:bodyPr/>
          <a:lstStyle/>
          <a:p>
            <a:r>
              <a:rPr lang="zh-CN" altLang="en-US" dirty="0" smtClean="0"/>
              <a:t>增值税方面</a:t>
            </a: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en-US" altLang="zh-CN" dirty="0" smtClean="0"/>
              <a:t>3.</a:t>
            </a:r>
            <a:r>
              <a:rPr lang="zh-CN" altLang="zh-CN" dirty="0" smtClean="0"/>
              <a:t>扣除标准</a:t>
            </a:r>
          </a:p>
          <a:p>
            <a:r>
              <a:rPr lang="zh-CN" altLang="zh-CN" dirty="0" smtClean="0"/>
              <a:t>全市统一的棉纱产品扣除标准</a:t>
            </a:r>
          </a:p>
          <a:p>
            <a:r>
              <a:rPr lang="zh-CN" altLang="zh-CN" dirty="0" smtClean="0"/>
              <a:t>扣除标准产品名称</a:t>
            </a:r>
            <a:r>
              <a:rPr lang="en-US" altLang="zh-CN" dirty="0" smtClean="0"/>
              <a:t>   </a:t>
            </a:r>
            <a:r>
              <a:rPr lang="zh-CN" altLang="zh-CN" dirty="0" smtClean="0"/>
              <a:t>耗用农产品名称</a:t>
            </a:r>
            <a:r>
              <a:rPr lang="en-US" altLang="zh-CN" dirty="0" smtClean="0"/>
              <a:t>    </a:t>
            </a:r>
            <a:r>
              <a:rPr lang="zh-CN" altLang="zh-CN" dirty="0" smtClean="0"/>
              <a:t>单耗数量（吨）</a:t>
            </a:r>
          </a:p>
          <a:p>
            <a:r>
              <a:rPr lang="zh-CN" altLang="zh-CN" dirty="0" smtClean="0"/>
              <a:t>精梳棉纱</a:t>
            </a:r>
            <a:r>
              <a:rPr lang="en-US" altLang="zh-CN" dirty="0" smtClean="0"/>
              <a:t>                 </a:t>
            </a:r>
            <a:r>
              <a:rPr lang="zh-CN" altLang="zh-CN" dirty="0" smtClean="0"/>
              <a:t>皮棉</a:t>
            </a:r>
            <a:r>
              <a:rPr lang="en-US" altLang="zh-CN" dirty="0" smtClean="0"/>
              <a:t>                      1.35</a:t>
            </a:r>
            <a:endParaRPr lang="zh-CN" altLang="zh-CN" dirty="0" smtClean="0"/>
          </a:p>
          <a:p>
            <a:r>
              <a:rPr lang="zh-CN" altLang="zh-CN" dirty="0" smtClean="0"/>
              <a:t>普梳棉纱</a:t>
            </a:r>
            <a:r>
              <a:rPr lang="en-US" altLang="zh-CN" dirty="0" smtClean="0"/>
              <a:t>                 </a:t>
            </a:r>
            <a:r>
              <a:rPr lang="zh-CN" altLang="zh-CN" dirty="0" smtClean="0"/>
              <a:t>皮棉</a:t>
            </a:r>
            <a:r>
              <a:rPr lang="en-US" altLang="zh-CN" dirty="0" smtClean="0"/>
              <a:t>                      1.15</a:t>
            </a:r>
            <a:endParaRPr lang="zh-CN" altLang="zh-CN" dirty="0" smtClean="0"/>
          </a:p>
          <a:p>
            <a:r>
              <a:rPr lang="zh-CN" altLang="zh-CN" dirty="0" smtClean="0"/>
              <a:t>试点纳税人生产经营情况特殊，农产品增值税进项税额扣除</a:t>
            </a:r>
            <a:r>
              <a:rPr lang="zh-CN" altLang="zh-CN" dirty="0" smtClean="0">
                <a:solidFill>
                  <a:srgbClr val="FF0000"/>
                </a:solidFill>
              </a:rPr>
              <a:t>无法参照</a:t>
            </a:r>
            <a:r>
              <a:rPr lang="zh-CN" altLang="zh-CN" dirty="0" smtClean="0"/>
              <a:t>全市一般扣除标准执行的，需要按规定程序申请特定扣除标准</a:t>
            </a:r>
          </a:p>
          <a:p>
            <a:endParaRPr lang="zh-CN" altLang="en-US" dirty="0"/>
          </a:p>
        </p:txBody>
      </p:sp>
      <p:sp>
        <p:nvSpPr>
          <p:cNvPr id="3" name="标题 2"/>
          <p:cNvSpPr>
            <a:spLocks noGrp="1"/>
          </p:cNvSpPr>
          <p:nvPr>
            <p:ph type="title"/>
          </p:nvPr>
        </p:nvSpPr>
        <p:spPr/>
        <p:txBody>
          <a:bodyPr/>
          <a:lstStyle/>
          <a:p>
            <a:r>
              <a:rPr lang="zh-CN" altLang="en-US" dirty="0" smtClean="0"/>
              <a:t>增值税方面</a:t>
            </a: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r>
              <a:rPr lang="zh-CN" altLang="zh-CN" dirty="0" smtClean="0"/>
              <a:t>试点纳税人购进农产品生产销售棉纱产品以外的</a:t>
            </a:r>
            <a:r>
              <a:rPr lang="zh-CN" altLang="zh-CN" dirty="0" smtClean="0">
                <a:solidFill>
                  <a:srgbClr val="FF0000"/>
                </a:solidFill>
              </a:rPr>
              <a:t>其他产品</a:t>
            </a:r>
            <a:r>
              <a:rPr lang="zh-CN" altLang="zh-CN" dirty="0" smtClean="0"/>
              <a:t>，可采取 “参照法”，在投产当期增值税纳税申报时，向主管国税机关提出申请，参照所属行业或者生产结构相近的其他纳税人的平均水平，确定农产品单耗数量，由主管国税机关据实核定，并报市国税局备案</a:t>
            </a:r>
            <a:endParaRPr lang="en-US" altLang="zh-CN" dirty="0" smtClean="0"/>
          </a:p>
          <a:p>
            <a:r>
              <a:rPr lang="zh-CN" altLang="en-US" dirty="0" smtClean="0"/>
              <a:t>参照法：新办的试点纳税人或者试点纳税人新增产品的，试点纳税人可参照所属行业或者生产结构相近的其他试点纳税人确定农产品单耗数量或者农产品耗用率。</a:t>
            </a:r>
            <a:r>
              <a:rPr lang="zh-CN" altLang="en-US" dirty="0" smtClean="0">
                <a:solidFill>
                  <a:srgbClr val="FF0000"/>
                </a:solidFill>
              </a:rPr>
              <a:t>次年</a:t>
            </a:r>
            <a:r>
              <a:rPr lang="zh-CN" altLang="en-US" dirty="0" smtClean="0"/>
              <a:t>，试点纳税人向主管税务机关申请核定当期的农产品单耗数量或者农产品耗用率，并据此计算确定当年允许抵扣的农产品增值税进项税额，同时对上一年增值税进项税额进行调整。核定的进项税额超过实际抵扣增值税进项税额的，其差额部分可以结转下期继续抵扣；核定的进项税额低于实际抵扣增值税进项税额的，其差额部分应按现行增值税的有关规定将进项税额做转出处理</a:t>
            </a:r>
            <a:endParaRPr lang="zh-CN" altLang="zh-CN" dirty="0" smtClean="0"/>
          </a:p>
          <a:p>
            <a:endParaRPr lang="zh-CN" altLang="en-US" dirty="0"/>
          </a:p>
        </p:txBody>
      </p:sp>
      <p:sp>
        <p:nvSpPr>
          <p:cNvPr id="3" name="标题 2"/>
          <p:cNvSpPr>
            <a:spLocks noGrp="1"/>
          </p:cNvSpPr>
          <p:nvPr>
            <p:ph type="title"/>
          </p:nvPr>
        </p:nvSpPr>
        <p:spPr/>
        <p:txBody>
          <a:bodyPr/>
          <a:lstStyle/>
          <a:p>
            <a:r>
              <a:rPr lang="zh-CN" altLang="en-US" dirty="0" smtClean="0"/>
              <a:t>增值税方面</a:t>
            </a: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20000"/>
          </a:bodyPr>
          <a:lstStyle/>
          <a:p>
            <a:r>
              <a:rPr lang="en-US" altLang="zh-CN" dirty="0" smtClean="0"/>
              <a:t>4.</a:t>
            </a:r>
            <a:r>
              <a:rPr lang="zh-CN" altLang="zh-CN" dirty="0" smtClean="0"/>
              <a:t>期初增值税进项税额转出</a:t>
            </a:r>
          </a:p>
          <a:p>
            <a:r>
              <a:rPr lang="zh-CN" altLang="zh-CN" dirty="0" smtClean="0"/>
              <a:t>（</a:t>
            </a:r>
            <a:r>
              <a:rPr lang="en-US" altLang="zh-CN" dirty="0" smtClean="0"/>
              <a:t>1</a:t>
            </a:r>
            <a:r>
              <a:rPr lang="zh-CN" altLang="zh-CN" dirty="0" smtClean="0"/>
              <a:t>）试点纳税人自实施核定扣除之日起，将期初库存农产品以及库存半成品、产成品耗用的农产品增值税进项税额作转出处理</a:t>
            </a:r>
            <a:r>
              <a:rPr lang="en-US" altLang="zh-CN" dirty="0" smtClean="0"/>
              <a:t> </a:t>
            </a:r>
            <a:endParaRPr lang="zh-CN" altLang="zh-CN" dirty="0" smtClean="0"/>
          </a:p>
          <a:p>
            <a:r>
              <a:rPr lang="zh-CN" altLang="zh-CN" dirty="0" smtClean="0"/>
              <a:t>期初库存农产品以及库存半成品、产成品耗用的农产品</a:t>
            </a:r>
            <a:r>
              <a:rPr lang="zh-CN" altLang="en-US" dirty="0" smtClean="0"/>
              <a:t>：</a:t>
            </a:r>
            <a:endParaRPr lang="en-US" altLang="zh-CN" dirty="0" smtClean="0"/>
          </a:p>
          <a:p>
            <a:r>
              <a:rPr lang="zh-CN" altLang="zh-CN" dirty="0" smtClean="0"/>
              <a:t>从一般纳税人处购进并取得增值税专用发票的，进项税额转出额</a:t>
            </a:r>
            <a:r>
              <a:rPr lang="en-US" altLang="zh-CN" dirty="0" smtClean="0"/>
              <a:t>=</a:t>
            </a:r>
            <a:r>
              <a:rPr lang="zh-CN" altLang="zh-CN" dirty="0" smtClean="0"/>
              <a:t>从一般纳税人处购进农产品的成本×</a:t>
            </a:r>
            <a:r>
              <a:rPr lang="en-US" altLang="zh-CN" dirty="0" smtClean="0"/>
              <a:t>13%</a:t>
            </a:r>
          </a:p>
          <a:p>
            <a:r>
              <a:rPr lang="zh-CN" altLang="zh-CN" dirty="0" smtClean="0"/>
              <a:t>从农户手中收购并开具农产品收购发票的，进项税额转出额</a:t>
            </a:r>
            <a:r>
              <a:rPr lang="en-US" altLang="zh-CN" dirty="0" smtClean="0"/>
              <a:t>=</a:t>
            </a:r>
            <a:r>
              <a:rPr lang="zh-CN" altLang="zh-CN" dirty="0" smtClean="0"/>
              <a:t>从农户手中收购农产品的成本</a:t>
            </a:r>
            <a:r>
              <a:rPr lang="en-US" altLang="zh-CN" dirty="0" smtClean="0"/>
              <a:t>/</a:t>
            </a:r>
            <a:r>
              <a:rPr lang="zh-CN" altLang="zh-CN" dirty="0" smtClean="0"/>
              <a:t>（</a:t>
            </a:r>
            <a:r>
              <a:rPr lang="en-US" altLang="zh-CN" dirty="0" smtClean="0"/>
              <a:t>1</a:t>
            </a:r>
            <a:r>
              <a:rPr lang="zh-CN" altLang="zh-CN" dirty="0" smtClean="0"/>
              <a:t>—</a:t>
            </a:r>
            <a:r>
              <a:rPr lang="en-US" altLang="zh-CN" dirty="0" smtClean="0"/>
              <a:t>13%</a:t>
            </a:r>
            <a:r>
              <a:rPr lang="zh-CN" altLang="zh-CN" dirty="0" smtClean="0"/>
              <a:t>）×</a:t>
            </a:r>
            <a:r>
              <a:rPr lang="en-US" altLang="zh-CN" dirty="0" smtClean="0"/>
              <a:t>13%</a:t>
            </a:r>
            <a:endParaRPr lang="zh-CN" altLang="zh-CN" dirty="0" smtClean="0"/>
          </a:p>
          <a:p>
            <a:r>
              <a:rPr lang="zh-CN" altLang="zh-CN" dirty="0" smtClean="0"/>
              <a:t>期初库存农产品包括购进用于直接销售的农产品和用于经营且不构成货物实体的农产品</a:t>
            </a:r>
          </a:p>
          <a:p>
            <a:r>
              <a:rPr lang="zh-CN" altLang="zh-CN" dirty="0" smtClean="0"/>
              <a:t>（</a:t>
            </a:r>
            <a:r>
              <a:rPr lang="en-US" altLang="zh-CN" dirty="0" smtClean="0"/>
              <a:t>2</a:t>
            </a:r>
            <a:r>
              <a:rPr lang="zh-CN" altLang="zh-CN" dirty="0" smtClean="0"/>
              <a:t>）试点纳税人按照规定作进项税额转出形成应纳税款，一次性缴纳入库确有困难的，可于</a:t>
            </a:r>
            <a:r>
              <a:rPr lang="en-US" altLang="zh-CN" dirty="0" smtClean="0"/>
              <a:t>2015</a:t>
            </a:r>
            <a:r>
              <a:rPr lang="zh-CN" altLang="zh-CN" dirty="0" smtClean="0"/>
              <a:t>年</a:t>
            </a:r>
            <a:r>
              <a:rPr lang="en-US" altLang="zh-CN" dirty="0" smtClean="0"/>
              <a:t>12</a:t>
            </a:r>
            <a:r>
              <a:rPr lang="zh-CN" altLang="zh-CN" dirty="0" smtClean="0"/>
              <a:t>月</a:t>
            </a:r>
            <a:r>
              <a:rPr lang="en-US" altLang="zh-CN" dirty="0" smtClean="0"/>
              <a:t>31</a:t>
            </a:r>
            <a:r>
              <a:rPr lang="zh-CN" altLang="zh-CN" dirty="0" smtClean="0"/>
              <a:t>日前将进项税额应转出额分期转出，需填写《农产品增值税进项税额核定扣除试点纳税人期初库存进项税额转出备案表》</a:t>
            </a:r>
            <a:r>
              <a:rPr lang="zh-CN" altLang="en-US" dirty="0" smtClean="0"/>
              <a:t>，</a:t>
            </a:r>
            <a:r>
              <a:rPr lang="zh-CN" altLang="zh-CN" dirty="0" smtClean="0"/>
              <a:t>报主管国税机关备案。</a:t>
            </a:r>
          </a:p>
          <a:p>
            <a:r>
              <a:rPr lang="zh-CN" altLang="zh-CN" dirty="0" smtClean="0"/>
              <a:t>（</a:t>
            </a:r>
            <a:r>
              <a:rPr lang="en-US" altLang="zh-CN" dirty="0" smtClean="0"/>
              <a:t>3</a:t>
            </a:r>
            <a:r>
              <a:rPr lang="zh-CN" altLang="zh-CN" dirty="0" smtClean="0"/>
              <a:t>）当期应转出的增值税进项税额，填入《增值税纳税申报表附列资料（表二）》第</a:t>
            </a:r>
            <a:r>
              <a:rPr lang="en-US" altLang="zh-CN" dirty="0" smtClean="0"/>
              <a:t>17</a:t>
            </a:r>
            <a:r>
              <a:rPr lang="zh-CN" altLang="zh-CN" dirty="0" smtClean="0"/>
              <a:t>栏“简易计税方法征税项目用”的“税额”栏</a:t>
            </a:r>
          </a:p>
          <a:p>
            <a:endParaRPr lang="zh-CN" altLang="en-US" dirty="0"/>
          </a:p>
        </p:txBody>
      </p:sp>
      <p:sp>
        <p:nvSpPr>
          <p:cNvPr id="3" name="标题 2"/>
          <p:cNvSpPr>
            <a:spLocks noGrp="1"/>
          </p:cNvSpPr>
          <p:nvPr>
            <p:ph type="title"/>
          </p:nvPr>
        </p:nvSpPr>
        <p:spPr/>
        <p:txBody>
          <a:bodyPr/>
          <a:lstStyle/>
          <a:p>
            <a:r>
              <a:rPr lang="zh-CN" altLang="en-US" dirty="0" smtClean="0"/>
              <a:t>增值税方面</a:t>
            </a: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r>
              <a:rPr lang="en-US" altLang="zh-CN" dirty="0" smtClean="0"/>
              <a:t>5.</a:t>
            </a:r>
            <a:r>
              <a:rPr lang="zh-CN" altLang="zh-CN" dirty="0" smtClean="0"/>
              <a:t>直接销售、不构成货物实体的购进农产品</a:t>
            </a:r>
          </a:p>
          <a:p>
            <a:r>
              <a:rPr lang="zh-CN" altLang="zh-CN" dirty="0" smtClean="0"/>
              <a:t>试点纳税人购进农产品直接销售的，购进农产品用于生产经营且不构成货物实体的，所购进的农产品增值税进项税额按照</a:t>
            </a:r>
            <a:r>
              <a:rPr lang="zh-CN" altLang="en-US" dirty="0" smtClean="0"/>
              <a:t>以下</a:t>
            </a:r>
            <a:r>
              <a:rPr lang="zh-CN" altLang="zh-CN" dirty="0" smtClean="0"/>
              <a:t>规定计算</a:t>
            </a:r>
            <a:endParaRPr lang="en-US" altLang="zh-CN" dirty="0" smtClean="0"/>
          </a:p>
          <a:p>
            <a:r>
              <a:rPr lang="zh-CN" altLang="en-US" dirty="0" smtClean="0"/>
              <a:t>（</a:t>
            </a:r>
            <a:r>
              <a:rPr lang="en-US" altLang="zh-CN" dirty="0" smtClean="0"/>
              <a:t>1</a:t>
            </a:r>
            <a:r>
              <a:rPr lang="zh-CN" altLang="en-US" dirty="0" smtClean="0"/>
              <a:t>）试点纳税人购进农产品直接销售的，农产品增值税进项税额按照以下方法核定扣除：</a:t>
            </a:r>
          </a:p>
          <a:p>
            <a:r>
              <a:rPr lang="zh-CN" altLang="en-US" dirty="0" smtClean="0"/>
              <a:t>当期允许抵扣农产品增值税进项税额</a:t>
            </a:r>
            <a:r>
              <a:rPr lang="en-US" altLang="zh-CN" dirty="0" smtClean="0"/>
              <a:t>=</a:t>
            </a:r>
            <a:r>
              <a:rPr lang="zh-CN" altLang="en-US" dirty="0" smtClean="0"/>
              <a:t>当期销售农产品数量</a:t>
            </a:r>
            <a:r>
              <a:rPr lang="en-US" altLang="zh-CN" dirty="0" smtClean="0"/>
              <a:t>/</a:t>
            </a:r>
            <a:r>
              <a:rPr lang="zh-CN" altLang="en-US" dirty="0" smtClean="0"/>
              <a:t>（</a:t>
            </a:r>
            <a:r>
              <a:rPr lang="en-US" altLang="zh-CN" dirty="0" smtClean="0"/>
              <a:t>1</a:t>
            </a:r>
            <a:r>
              <a:rPr lang="zh-CN" altLang="en-US" dirty="0" smtClean="0"/>
              <a:t>－损耗率）</a:t>
            </a:r>
            <a:r>
              <a:rPr lang="en-US" altLang="zh-CN" dirty="0" smtClean="0"/>
              <a:t>×</a:t>
            </a:r>
            <a:r>
              <a:rPr lang="zh-CN" altLang="en-US" dirty="0" smtClean="0"/>
              <a:t>农产品平均购买单价</a:t>
            </a:r>
            <a:r>
              <a:rPr lang="en-US" altLang="zh-CN" dirty="0" smtClean="0"/>
              <a:t>×13%/</a:t>
            </a:r>
            <a:r>
              <a:rPr lang="zh-CN" altLang="en-US" dirty="0" smtClean="0"/>
              <a:t>（</a:t>
            </a:r>
            <a:r>
              <a:rPr lang="en-US" altLang="zh-CN" dirty="0" smtClean="0"/>
              <a:t>1</a:t>
            </a:r>
            <a:r>
              <a:rPr lang="zh-CN" altLang="en-US" dirty="0" smtClean="0"/>
              <a:t>＋</a:t>
            </a:r>
            <a:r>
              <a:rPr lang="en-US" altLang="zh-CN" dirty="0" smtClean="0"/>
              <a:t>13%</a:t>
            </a:r>
            <a:r>
              <a:rPr lang="zh-CN" altLang="en-US" dirty="0" smtClean="0"/>
              <a:t>）</a:t>
            </a:r>
          </a:p>
          <a:p>
            <a:r>
              <a:rPr lang="zh-CN" altLang="en-US" dirty="0" smtClean="0"/>
              <a:t>损耗率＝损耗数量</a:t>
            </a:r>
            <a:r>
              <a:rPr lang="en-US" altLang="zh-CN" dirty="0" smtClean="0"/>
              <a:t>/</a:t>
            </a:r>
            <a:r>
              <a:rPr lang="zh-CN" altLang="en-US" dirty="0" smtClean="0"/>
              <a:t>购进数量</a:t>
            </a:r>
          </a:p>
          <a:p>
            <a:r>
              <a:rPr lang="zh-CN" altLang="en-US" dirty="0" smtClean="0"/>
              <a:t>（</a:t>
            </a:r>
            <a:r>
              <a:rPr lang="en-US" altLang="zh-CN" dirty="0" smtClean="0"/>
              <a:t>2</a:t>
            </a:r>
            <a:r>
              <a:rPr lang="zh-CN" altLang="en-US" dirty="0" smtClean="0"/>
              <a:t>）试点纳税人购进农产品用于生产经营且不构成货物实体的（包括包装物、辅助材料、燃料、低值易耗品等），增值税进项税额按照以下方法核定扣除：</a:t>
            </a:r>
          </a:p>
          <a:p>
            <a:r>
              <a:rPr lang="zh-CN" altLang="en-US" dirty="0" smtClean="0"/>
              <a:t>当期允许抵扣农产品增值税进项税额</a:t>
            </a:r>
            <a:r>
              <a:rPr lang="en-US" altLang="zh-CN" dirty="0" smtClean="0"/>
              <a:t>=</a:t>
            </a:r>
            <a:r>
              <a:rPr lang="zh-CN" altLang="en-US" dirty="0" smtClean="0"/>
              <a:t>当期耗用农产品数量</a:t>
            </a:r>
            <a:r>
              <a:rPr lang="en-US" altLang="zh-CN" dirty="0" smtClean="0"/>
              <a:t>×</a:t>
            </a:r>
            <a:r>
              <a:rPr lang="zh-CN" altLang="en-US" dirty="0" smtClean="0"/>
              <a:t>农产品平均购买单价</a:t>
            </a:r>
            <a:r>
              <a:rPr lang="en-US" altLang="zh-CN" dirty="0" smtClean="0"/>
              <a:t>×13%/</a:t>
            </a:r>
            <a:r>
              <a:rPr lang="zh-CN" altLang="en-US" dirty="0" smtClean="0"/>
              <a:t>（</a:t>
            </a:r>
            <a:r>
              <a:rPr lang="en-US" altLang="zh-CN" dirty="0" smtClean="0"/>
              <a:t>1+13%</a:t>
            </a:r>
            <a:r>
              <a:rPr lang="zh-CN" altLang="en-US" dirty="0" smtClean="0"/>
              <a:t>）</a:t>
            </a:r>
          </a:p>
          <a:p>
            <a:r>
              <a:rPr lang="zh-CN" altLang="en-US" dirty="0" smtClean="0"/>
              <a:t>农产品单耗数量、农产品耗用率和损耗率统称为农产品增值税进项税额扣除标准</a:t>
            </a:r>
          </a:p>
        </p:txBody>
      </p:sp>
      <p:sp>
        <p:nvSpPr>
          <p:cNvPr id="3" name="标题 2"/>
          <p:cNvSpPr>
            <a:spLocks noGrp="1"/>
          </p:cNvSpPr>
          <p:nvPr>
            <p:ph type="title"/>
          </p:nvPr>
        </p:nvSpPr>
        <p:spPr/>
        <p:txBody>
          <a:bodyPr/>
          <a:lstStyle/>
          <a:p>
            <a:r>
              <a:rPr lang="zh-CN" altLang="en-US" dirty="0" smtClean="0"/>
              <a:t>增值税方面</a:t>
            </a:r>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dirty="0" smtClean="0"/>
              <a:t>6.</a:t>
            </a:r>
            <a:r>
              <a:rPr lang="zh-CN" altLang="zh-CN" dirty="0" smtClean="0"/>
              <a:t>试点纳税人申请核定程序及资料要求</a:t>
            </a:r>
          </a:p>
          <a:p>
            <a:r>
              <a:rPr lang="zh-CN" altLang="zh-CN" dirty="0" smtClean="0"/>
              <a:t>试点纳税人购进农产品棉花（皮棉）为原料生产销售棉纱以外的其他产品，应于</a:t>
            </a:r>
            <a:r>
              <a:rPr lang="en-US" altLang="zh-CN" dirty="0" smtClean="0"/>
              <a:t>2015</a:t>
            </a:r>
            <a:r>
              <a:rPr lang="zh-CN" altLang="zh-CN" dirty="0" smtClean="0"/>
              <a:t>年</a:t>
            </a:r>
            <a:r>
              <a:rPr lang="en-US" altLang="zh-CN" dirty="0" smtClean="0"/>
              <a:t>2</a:t>
            </a:r>
            <a:r>
              <a:rPr lang="zh-CN" altLang="zh-CN" dirty="0" smtClean="0"/>
              <a:t>月申报期前或自投产之日起</a:t>
            </a:r>
            <a:r>
              <a:rPr lang="en-US" altLang="zh-CN" dirty="0" smtClean="0"/>
              <a:t>30</a:t>
            </a:r>
            <a:r>
              <a:rPr lang="zh-CN" altLang="zh-CN" dirty="0" smtClean="0"/>
              <a:t>日内，向主管国税机关提出书面申请，内容包括企业生产工艺流程、需核定的每种产品类型、原材料构成情况说明及试点纳税人签章</a:t>
            </a:r>
          </a:p>
          <a:p>
            <a:r>
              <a:rPr lang="zh-CN" altLang="zh-CN" dirty="0" smtClean="0"/>
              <a:t>主管国税机关按规定受理审核，并制作《税务事项告知书》告知纳税人扣除标准</a:t>
            </a:r>
          </a:p>
          <a:p>
            <a:endParaRPr lang="zh-CN" altLang="en-US" dirty="0"/>
          </a:p>
        </p:txBody>
      </p:sp>
      <p:sp>
        <p:nvSpPr>
          <p:cNvPr id="3" name="标题 2"/>
          <p:cNvSpPr>
            <a:spLocks noGrp="1"/>
          </p:cNvSpPr>
          <p:nvPr>
            <p:ph type="title"/>
          </p:nvPr>
        </p:nvSpPr>
        <p:spPr/>
        <p:txBody>
          <a:bodyPr/>
          <a:lstStyle/>
          <a:p>
            <a:r>
              <a:rPr lang="zh-CN" altLang="en-US" dirty="0" smtClean="0"/>
              <a:t>增值税方面</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zh-CN" altLang="en-US" dirty="0" smtClean="0">
                <a:solidFill>
                  <a:srgbClr val="FF0000"/>
                </a:solidFill>
                <a:ea typeface="华文中宋" pitchFamily="2" charset="-122"/>
              </a:rPr>
              <a:t>纳税人认定</a:t>
            </a:r>
            <a:endParaRPr lang="en-US" altLang="zh-CN" dirty="0" smtClean="0">
              <a:solidFill>
                <a:srgbClr val="FF0000"/>
              </a:solidFill>
              <a:ea typeface="华文中宋" pitchFamily="2" charset="-122"/>
            </a:endParaRPr>
          </a:p>
          <a:p>
            <a:r>
              <a:rPr lang="zh-CN" altLang="en-US" dirty="0" smtClean="0">
                <a:solidFill>
                  <a:srgbClr val="002060"/>
                </a:solidFill>
                <a:ea typeface="华文中宋" pitchFamily="2" charset="-122"/>
              </a:rPr>
              <a:t>（一）相关政策</a:t>
            </a:r>
            <a:endParaRPr lang="en-US" altLang="zh-CN" dirty="0" smtClean="0">
              <a:solidFill>
                <a:srgbClr val="002060"/>
              </a:solidFill>
              <a:ea typeface="华文中宋" pitchFamily="2" charset="-122"/>
            </a:endParaRPr>
          </a:p>
          <a:p>
            <a:r>
              <a:rPr lang="en-US" altLang="zh-CN" dirty="0" smtClean="0">
                <a:latin typeface="+mn-lt"/>
                <a:ea typeface="华文中宋" pitchFamily="2" charset="-122"/>
              </a:rPr>
              <a:t>1.</a:t>
            </a:r>
            <a:r>
              <a:rPr lang="zh-CN" altLang="zh-CN" dirty="0" smtClean="0">
                <a:latin typeface="+mn-lt"/>
                <a:ea typeface="华文中宋" pitchFamily="2" charset="-122"/>
              </a:rPr>
              <a:t>《增值税一般纳税人资格认定管理办法》（国家税务总局令第</a:t>
            </a:r>
            <a:r>
              <a:rPr lang="en-US" altLang="zh-CN" dirty="0" smtClean="0">
                <a:latin typeface="+mn-lt"/>
                <a:ea typeface="华文中宋" pitchFamily="2" charset="-122"/>
              </a:rPr>
              <a:t>22</a:t>
            </a:r>
            <a:r>
              <a:rPr lang="zh-CN" altLang="zh-CN" dirty="0" smtClean="0">
                <a:latin typeface="+mn-lt"/>
                <a:ea typeface="华文中宋" pitchFamily="2" charset="-122"/>
              </a:rPr>
              <a:t>号）</a:t>
            </a:r>
          </a:p>
          <a:p>
            <a:r>
              <a:rPr lang="en-US" altLang="zh-CN" dirty="0" smtClean="0">
                <a:latin typeface="+mn-lt"/>
                <a:ea typeface="华文中宋" pitchFamily="2" charset="-122"/>
              </a:rPr>
              <a:t>2.</a:t>
            </a:r>
            <a:r>
              <a:rPr lang="zh-CN" altLang="zh-CN" dirty="0" smtClean="0">
                <a:latin typeface="+mn-lt"/>
                <a:ea typeface="华文中宋" pitchFamily="2" charset="-122"/>
              </a:rPr>
              <a:t>《国家税务总局关于营业税改征增值税试点增值税一般纳税人资格认定有关事项的公告》（</a:t>
            </a:r>
            <a:r>
              <a:rPr lang="en-US" altLang="zh-CN" dirty="0" smtClean="0">
                <a:latin typeface="+mn-lt"/>
                <a:ea typeface="华文中宋" pitchFamily="2" charset="-122"/>
              </a:rPr>
              <a:t>2013</a:t>
            </a:r>
            <a:r>
              <a:rPr lang="zh-CN" altLang="zh-CN" dirty="0" smtClean="0">
                <a:latin typeface="+mn-lt"/>
                <a:ea typeface="华文中宋" pitchFamily="2" charset="-122"/>
              </a:rPr>
              <a:t>年第</a:t>
            </a:r>
            <a:r>
              <a:rPr lang="en-US" altLang="zh-CN" dirty="0" smtClean="0">
                <a:latin typeface="+mn-lt"/>
                <a:ea typeface="华文中宋" pitchFamily="2" charset="-122"/>
              </a:rPr>
              <a:t>75</a:t>
            </a:r>
            <a:r>
              <a:rPr lang="zh-CN" altLang="zh-CN" dirty="0" smtClean="0">
                <a:latin typeface="+mn-lt"/>
                <a:ea typeface="华文中宋" pitchFamily="2" charset="-122"/>
              </a:rPr>
              <a:t>号）</a:t>
            </a:r>
          </a:p>
          <a:p>
            <a:r>
              <a:rPr lang="en-US" altLang="zh-CN" dirty="0" smtClean="0">
                <a:latin typeface="+mn-lt"/>
                <a:ea typeface="华文中宋" pitchFamily="2" charset="-122"/>
              </a:rPr>
              <a:t>3.</a:t>
            </a:r>
            <a:r>
              <a:rPr lang="zh-CN" altLang="zh-CN" dirty="0" smtClean="0">
                <a:latin typeface="+mn-lt"/>
                <a:ea typeface="华文中宋" pitchFamily="2" charset="-122"/>
              </a:rPr>
              <a:t>《财政部 国家税务总局关于将铁路运输和邮政业纳入营业税改征增值税试点的通知》（财税〔</a:t>
            </a:r>
            <a:r>
              <a:rPr lang="en-US" altLang="zh-CN" dirty="0" smtClean="0">
                <a:latin typeface="+mn-lt"/>
                <a:ea typeface="华文中宋" pitchFamily="2" charset="-122"/>
              </a:rPr>
              <a:t>2013</a:t>
            </a:r>
            <a:r>
              <a:rPr lang="zh-CN" altLang="zh-CN" dirty="0" smtClean="0">
                <a:latin typeface="+mn-lt"/>
                <a:ea typeface="华文中宋" pitchFamily="2" charset="-122"/>
              </a:rPr>
              <a:t>〕</a:t>
            </a:r>
            <a:r>
              <a:rPr lang="en-US" altLang="zh-CN" dirty="0" smtClean="0">
                <a:latin typeface="+mn-lt"/>
                <a:ea typeface="华文中宋" pitchFamily="2" charset="-122"/>
              </a:rPr>
              <a:t>106</a:t>
            </a:r>
            <a:r>
              <a:rPr lang="zh-CN" altLang="zh-CN" dirty="0" smtClean="0">
                <a:latin typeface="+mn-lt"/>
                <a:ea typeface="华文中宋" pitchFamily="2" charset="-122"/>
              </a:rPr>
              <a:t>号）</a:t>
            </a:r>
          </a:p>
          <a:p>
            <a:r>
              <a:rPr lang="en-US" altLang="zh-CN" dirty="0" smtClean="0">
                <a:latin typeface="+mn-lt"/>
                <a:ea typeface="华文中宋" pitchFamily="2" charset="-122"/>
              </a:rPr>
              <a:t>4.《</a:t>
            </a:r>
            <a:r>
              <a:rPr lang="zh-CN" altLang="zh-CN" dirty="0" smtClean="0">
                <a:latin typeface="+mn-lt"/>
                <a:ea typeface="华文中宋" pitchFamily="2" charset="-122"/>
              </a:rPr>
              <a:t>国家税务总局关于调整增值税一般纳税人管理有关事项的公告</a:t>
            </a:r>
            <a:r>
              <a:rPr lang="en-US" altLang="zh-CN" dirty="0" smtClean="0">
                <a:latin typeface="+mn-lt"/>
                <a:ea typeface="华文中宋" pitchFamily="2" charset="-122"/>
              </a:rPr>
              <a:t>》</a:t>
            </a:r>
            <a:r>
              <a:rPr lang="zh-CN" altLang="en-US" dirty="0" smtClean="0">
                <a:latin typeface="+mn-lt"/>
                <a:ea typeface="华文中宋" pitchFamily="2" charset="-122"/>
              </a:rPr>
              <a:t>（</a:t>
            </a:r>
            <a:r>
              <a:rPr lang="zh-CN" altLang="zh-CN" dirty="0" smtClean="0">
                <a:latin typeface="+mn-lt"/>
                <a:ea typeface="华文中宋" pitchFamily="2" charset="-122"/>
              </a:rPr>
              <a:t>国家税务总局公告2015年第18号</a:t>
            </a:r>
            <a:r>
              <a:rPr lang="zh-CN" altLang="en-US" dirty="0" smtClean="0">
                <a:latin typeface="+mn-lt"/>
                <a:ea typeface="华文中宋" pitchFamily="2" charset="-122"/>
              </a:rPr>
              <a:t>）</a:t>
            </a:r>
            <a:endParaRPr lang="en-US" altLang="zh-CN" dirty="0" smtClean="0">
              <a:latin typeface="+mn-lt"/>
              <a:ea typeface="华文中宋" pitchFamily="2" charset="-122"/>
            </a:endParaRPr>
          </a:p>
          <a:p>
            <a:r>
              <a:rPr lang="en-US" altLang="zh-CN" dirty="0" smtClean="0">
                <a:latin typeface="+mn-lt"/>
                <a:ea typeface="华文中宋" pitchFamily="2" charset="-122"/>
              </a:rPr>
              <a:t>5.</a:t>
            </a:r>
            <a:r>
              <a:rPr lang="zh-CN" altLang="zh-CN" dirty="0" smtClean="0">
                <a:latin typeface="+mn-lt"/>
                <a:ea typeface="华文中宋" pitchFamily="2" charset="-122"/>
              </a:rPr>
              <a:t>国家税务总局关于界定超标准小规模纳税人偷税数额的批复</a:t>
            </a:r>
            <a:r>
              <a:rPr lang="zh-CN" altLang="en-US" dirty="0" smtClean="0">
                <a:latin typeface="+mn-lt"/>
                <a:ea typeface="华文中宋" pitchFamily="2" charset="-122"/>
              </a:rPr>
              <a:t>（</a:t>
            </a:r>
            <a:r>
              <a:rPr lang="zh-CN" altLang="zh-CN" dirty="0" smtClean="0">
                <a:latin typeface="+mn-lt"/>
                <a:ea typeface="华文中宋" pitchFamily="2" charset="-122"/>
              </a:rPr>
              <a:t>税总函〔</a:t>
            </a:r>
            <a:r>
              <a:rPr lang="en-US" altLang="zh-CN" dirty="0" smtClean="0">
                <a:latin typeface="+mn-lt"/>
                <a:ea typeface="华文中宋" pitchFamily="2" charset="-122"/>
              </a:rPr>
              <a:t>2015</a:t>
            </a:r>
            <a:r>
              <a:rPr lang="zh-CN" altLang="zh-CN" dirty="0" smtClean="0">
                <a:latin typeface="+mn-lt"/>
                <a:ea typeface="华文中宋" pitchFamily="2" charset="-122"/>
              </a:rPr>
              <a:t>〕</a:t>
            </a:r>
            <a:r>
              <a:rPr lang="en-US" altLang="zh-CN" dirty="0" smtClean="0">
                <a:latin typeface="+mn-lt"/>
                <a:ea typeface="华文中宋" pitchFamily="2" charset="-122"/>
              </a:rPr>
              <a:t>311</a:t>
            </a:r>
            <a:r>
              <a:rPr lang="zh-CN" altLang="zh-CN" dirty="0" smtClean="0">
                <a:latin typeface="+mn-lt"/>
                <a:ea typeface="华文中宋" pitchFamily="2" charset="-122"/>
              </a:rPr>
              <a:t>号</a:t>
            </a:r>
            <a:r>
              <a:rPr lang="zh-CN" altLang="en-US" dirty="0" smtClean="0">
                <a:latin typeface="+mn-lt"/>
                <a:ea typeface="华文中宋" pitchFamily="2" charset="-122"/>
              </a:rPr>
              <a:t>）</a:t>
            </a:r>
            <a:endParaRPr lang="zh-CN" altLang="zh-CN" dirty="0" smtClean="0">
              <a:latin typeface="+mn-lt"/>
              <a:ea typeface="华文中宋" pitchFamily="2" charset="-122"/>
            </a:endParaRPr>
          </a:p>
          <a:p>
            <a:endParaRPr lang="zh-CN" altLang="en-US" dirty="0"/>
          </a:p>
        </p:txBody>
      </p:sp>
      <p:sp>
        <p:nvSpPr>
          <p:cNvPr id="3" name="标题 2"/>
          <p:cNvSpPr>
            <a:spLocks noGrp="1"/>
          </p:cNvSpPr>
          <p:nvPr>
            <p:ph type="title"/>
          </p:nvPr>
        </p:nvSpPr>
        <p:spPr/>
        <p:txBody>
          <a:bodyPr/>
          <a:lstStyle/>
          <a:p>
            <a:r>
              <a:rPr lang="zh-CN" altLang="en-US" dirty="0" smtClean="0"/>
              <a:t>增值税方面</a:t>
            </a:r>
            <a:endParaRPr lang="zh-CN" alt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en-US" altLang="zh-CN" dirty="0" smtClean="0"/>
              <a:t>7.</a:t>
            </a:r>
            <a:r>
              <a:rPr lang="zh-CN" altLang="zh-CN" dirty="0" smtClean="0"/>
              <a:t>试点纳税人纳税申报及资料要求</a:t>
            </a:r>
          </a:p>
          <a:p>
            <a:r>
              <a:rPr lang="zh-CN" altLang="zh-CN" dirty="0" smtClean="0"/>
              <a:t>试点纳税人在增值税申报期内，除向主管国税机关报送《增值税一般纳税人纳税申报办法》规定的纳税申报资料外，还应报送《农产品核定扣除增值税进项税额计算表（汇总表）》《投入产出法核定农产品增值税进项税额计算表》《购进农产品直接销售核定农产品增值税进项税额计算表》《购进农产品用于生产经营且不构成货物实体核定农产品增值税进项税额计算表》</a:t>
            </a:r>
          </a:p>
          <a:p>
            <a:r>
              <a:rPr lang="zh-CN" altLang="zh-CN" dirty="0" smtClean="0"/>
              <a:t>试点纳税人应将《农产品核定扣除增值税进项税额计算表（汇总表）》中“当期允许抵扣农产品增值税进项税额”合计数填入《增值税纳税申报表附列资料（表二）》第</a:t>
            </a:r>
            <a:r>
              <a:rPr lang="en-US" altLang="zh-CN" dirty="0" smtClean="0"/>
              <a:t>6</a:t>
            </a:r>
            <a:r>
              <a:rPr lang="zh-CN" altLang="zh-CN" dirty="0" smtClean="0"/>
              <a:t>栏的“税额”栏，不再填写第</a:t>
            </a:r>
            <a:r>
              <a:rPr lang="en-US" altLang="zh-CN" dirty="0" smtClean="0"/>
              <a:t>6</a:t>
            </a:r>
            <a:r>
              <a:rPr lang="zh-CN" altLang="zh-CN" dirty="0" smtClean="0"/>
              <a:t>栏“份数”和“金额”数据。</a:t>
            </a:r>
          </a:p>
          <a:p>
            <a:endParaRPr lang="zh-CN" altLang="en-US" dirty="0"/>
          </a:p>
        </p:txBody>
      </p:sp>
      <p:sp>
        <p:nvSpPr>
          <p:cNvPr id="3" name="标题 2"/>
          <p:cNvSpPr>
            <a:spLocks noGrp="1"/>
          </p:cNvSpPr>
          <p:nvPr>
            <p:ph type="title"/>
          </p:nvPr>
        </p:nvSpPr>
        <p:spPr/>
        <p:txBody>
          <a:bodyPr/>
          <a:lstStyle/>
          <a:p>
            <a:r>
              <a:rPr lang="zh-CN" altLang="en-US" dirty="0" smtClean="0"/>
              <a:t>增值税方面</a:t>
            </a:r>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dirty="0" smtClean="0"/>
              <a:t>8.</a:t>
            </a:r>
            <a:r>
              <a:rPr lang="zh-CN" altLang="zh-CN" dirty="0" smtClean="0"/>
              <a:t>其他事项</a:t>
            </a:r>
          </a:p>
          <a:p>
            <a:r>
              <a:rPr lang="zh-CN" altLang="zh-CN" dirty="0" smtClean="0"/>
              <a:t>试点纳税人如因生产经营方式变化等情况，不再适用购进农产品增值税进项税额核定扣除办法的，应于变化当月告知主管国税机关，主管国税机关应及时进行清算调整</a:t>
            </a:r>
          </a:p>
          <a:p>
            <a:r>
              <a:rPr lang="zh-CN" altLang="zh-CN" dirty="0" smtClean="0"/>
              <a:t>试点纳税人购进的农产品价格明显偏高或偏低，且不具有合理商业目的的，由主管国税机关按该纳税人最近时期同类农产品的平均购买价格或其他纳税人最近时期农产品的平均购买价格核定</a:t>
            </a:r>
          </a:p>
          <a:p>
            <a:r>
              <a:rPr lang="zh-CN" altLang="zh-CN" dirty="0" smtClean="0"/>
              <a:t>自</a:t>
            </a:r>
            <a:r>
              <a:rPr lang="en-US" altLang="zh-CN" dirty="0" smtClean="0"/>
              <a:t>2015</a:t>
            </a:r>
            <a:r>
              <a:rPr lang="zh-CN" altLang="zh-CN" dirty="0" smtClean="0"/>
              <a:t>年</a:t>
            </a:r>
            <a:r>
              <a:rPr lang="en-US" altLang="zh-CN" dirty="0" smtClean="0"/>
              <a:t>1</a:t>
            </a:r>
            <a:r>
              <a:rPr lang="zh-CN" altLang="zh-CN" dirty="0" smtClean="0"/>
              <a:t>月</a:t>
            </a:r>
            <a:r>
              <a:rPr lang="en-US" altLang="zh-CN" dirty="0" smtClean="0"/>
              <a:t>1</a:t>
            </a:r>
            <a:r>
              <a:rPr lang="zh-CN" altLang="zh-CN" dirty="0" smtClean="0"/>
              <a:t>日起施行，由宁波市国家税务局负责解释</a:t>
            </a:r>
            <a:endParaRPr lang="zh-CN" altLang="en-US" dirty="0" smtClean="0"/>
          </a:p>
          <a:p>
            <a:endParaRPr lang="zh-CN" altLang="en-US" dirty="0"/>
          </a:p>
        </p:txBody>
      </p:sp>
      <p:sp>
        <p:nvSpPr>
          <p:cNvPr id="3" name="标题 2"/>
          <p:cNvSpPr>
            <a:spLocks noGrp="1"/>
          </p:cNvSpPr>
          <p:nvPr>
            <p:ph type="title"/>
          </p:nvPr>
        </p:nvSpPr>
        <p:spPr/>
        <p:txBody>
          <a:bodyPr/>
          <a:lstStyle/>
          <a:p>
            <a:r>
              <a:rPr lang="zh-CN" altLang="en-US" dirty="0" smtClean="0"/>
              <a:t>增值税方面</a:t>
            </a: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smtClean="0">
                <a:solidFill>
                  <a:srgbClr val="FF0000"/>
                </a:solidFill>
              </a:rPr>
              <a:t>资源综合利用产品和劳务增值税</a:t>
            </a:r>
            <a:endParaRPr lang="en-US" altLang="zh-CN" dirty="0" smtClean="0">
              <a:solidFill>
                <a:srgbClr val="FF0000"/>
              </a:solidFill>
            </a:endParaRPr>
          </a:p>
          <a:p>
            <a:r>
              <a:rPr lang="zh-CN" altLang="en-US" dirty="0" smtClean="0">
                <a:solidFill>
                  <a:srgbClr val="002060"/>
                </a:solidFill>
              </a:rPr>
              <a:t>（一）相关政策</a:t>
            </a:r>
            <a:endParaRPr lang="en-US" altLang="zh-CN" dirty="0" smtClean="0">
              <a:solidFill>
                <a:srgbClr val="002060"/>
              </a:solidFill>
            </a:endParaRPr>
          </a:p>
          <a:p>
            <a:r>
              <a:rPr lang="en-US" altLang="zh-CN" dirty="0" smtClean="0"/>
              <a:t>1.</a:t>
            </a:r>
            <a:r>
              <a:rPr lang="zh-CN" altLang="zh-CN" dirty="0" smtClean="0"/>
              <a:t> 财政部国家税务总局关于资源综合利用及其他产品增值税政策的通知（财税〔2008〕156号）</a:t>
            </a:r>
            <a:endParaRPr lang="en-US" altLang="zh-CN" dirty="0" smtClean="0"/>
          </a:p>
          <a:p>
            <a:r>
              <a:rPr lang="en-US" altLang="zh-CN" dirty="0" smtClean="0"/>
              <a:t>2.</a:t>
            </a:r>
            <a:r>
              <a:rPr lang="zh-CN" altLang="zh-CN" dirty="0" smtClean="0"/>
              <a:t>财政部国家税务总局关于资源综合利用及其他产品增值税政策的补充的通知（财税〔2009〕163号）</a:t>
            </a:r>
            <a:endParaRPr lang="en-US" altLang="zh-CN" dirty="0" smtClean="0"/>
          </a:p>
          <a:p>
            <a:r>
              <a:rPr lang="en-US" altLang="zh-CN" dirty="0" smtClean="0"/>
              <a:t>3.</a:t>
            </a:r>
            <a:r>
              <a:rPr lang="zh-CN" altLang="zh-CN" dirty="0" smtClean="0"/>
              <a:t>财政部国家税务总局关于调整完善资源综合利用及劳务增值税政策的通知（财税〔2011〕115号）</a:t>
            </a:r>
            <a:endParaRPr lang="en-US" altLang="zh-CN" dirty="0" smtClean="0"/>
          </a:p>
          <a:p>
            <a:r>
              <a:rPr lang="en-US" altLang="zh-CN" dirty="0" smtClean="0"/>
              <a:t>4.</a:t>
            </a:r>
            <a:r>
              <a:rPr lang="zh-CN" altLang="zh-CN" dirty="0" smtClean="0"/>
              <a:t>财政部国家税务总局关于享受资源综合利用增值税优惠政策的纳税人执行污染物排放标准的通知（财税〔2013〕23号）</a:t>
            </a:r>
            <a:endParaRPr lang="en-US" altLang="zh-CN" dirty="0" smtClean="0"/>
          </a:p>
          <a:p>
            <a:r>
              <a:rPr lang="en-US" altLang="zh-CN" dirty="0" smtClean="0"/>
              <a:t>5.</a:t>
            </a:r>
            <a:r>
              <a:rPr lang="zh-CN" altLang="zh-CN" dirty="0" smtClean="0"/>
              <a:t>财政部关于印发《资源综合利用产品和劳务增值税优惠目录》的通知</a:t>
            </a:r>
            <a:r>
              <a:rPr lang="zh-CN" altLang="en-US" dirty="0" smtClean="0"/>
              <a:t>（</a:t>
            </a:r>
            <a:r>
              <a:rPr lang="zh-CN" altLang="zh-CN" dirty="0" smtClean="0"/>
              <a:t> 财税〔2015〕78号 </a:t>
            </a:r>
            <a:r>
              <a:rPr lang="zh-CN" altLang="en-US" dirty="0" smtClean="0"/>
              <a:t>）</a:t>
            </a:r>
            <a:endParaRPr lang="zh-CN" altLang="zh-CN" dirty="0" smtClean="0"/>
          </a:p>
          <a:p>
            <a:endParaRPr lang="zh-CN" altLang="zh-CN" dirty="0" smtClean="0"/>
          </a:p>
        </p:txBody>
      </p:sp>
      <p:sp>
        <p:nvSpPr>
          <p:cNvPr id="3" name="标题 2"/>
          <p:cNvSpPr>
            <a:spLocks noGrp="1"/>
          </p:cNvSpPr>
          <p:nvPr>
            <p:ph type="title"/>
          </p:nvPr>
        </p:nvSpPr>
        <p:spPr/>
        <p:txBody>
          <a:bodyPr/>
          <a:lstStyle/>
          <a:p>
            <a:r>
              <a:rPr lang="zh-CN" altLang="en-US" dirty="0" smtClean="0"/>
              <a:t>增值税方面</a:t>
            </a:r>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solidFill>
                  <a:srgbClr val="002060"/>
                </a:solidFill>
              </a:rPr>
              <a:t>（二）相关政策</a:t>
            </a:r>
            <a:endParaRPr lang="en-US" altLang="zh-CN" dirty="0" smtClean="0">
              <a:solidFill>
                <a:srgbClr val="002060"/>
              </a:solidFill>
            </a:endParaRPr>
          </a:p>
          <a:p>
            <a:r>
              <a:rPr lang="en-US" altLang="zh-CN" dirty="0" smtClean="0"/>
              <a:t>1.</a:t>
            </a:r>
            <a:r>
              <a:rPr lang="zh-CN" altLang="zh-CN" dirty="0" smtClean="0"/>
              <a:t>纳税人销售自产的资源综合利用产品和提供资源综合利用劳务（以下称销售综合利用产品和劳务），可享受增值税</a:t>
            </a:r>
            <a:r>
              <a:rPr lang="zh-CN" altLang="zh-CN" dirty="0" smtClean="0">
                <a:solidFill>
                  <a:srgbClr val="FF0000"/>
                </a:solidFill>
              </a:rPr>
              <a:t>即征即退</a:t>
            </a:r>
            <a:r>
              <a:rPr lang="zh-CN" altLang="zh-CN" dirty="0" smtClean="0"/>
              <a:t>政策。具体综合利用的资源名称、综合利用产品和劳务名称、技术标准和相关条件、退税比例等按照《资源综合利用产品和劳务增值税优惠目录》（以下简称《目录》）的相关规定执行</a:t>
            </a:r>
          </a:p>
          <a:p>
            <a:endParaRPr lang="zh-CN" altLang="en-US" dirty="0"/>
          </a:p>
        </p:txBody>
      </p:sp>
      <p:sp>
        <p:nvSpPr>
          <p:cNvPr id="3" name="标题 2"/>
          <p:cNvSpPr>
            <a:spLocks noGrp="1"/>
          </p:cNvSpPr>
          <p:nvPr>
            <p:ph type="title"/>
          </p:nvPr>
        </p:nvSpPr>
        <p:spPr/>
        <p:txBody>
          <a:bodyPr/>
          <a:lstStyle/>
          <a:p>
            <a:r>
              <a:rPr lang="zh-CN" altLang="en-US" dirty="0" smtClean="0"/>
              <a:t>增值税方面</a:t>
            </a:r>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r>
              <a:rPr lang="en-US" altLang="zh-CN" dirty="0" smtClean="0"/>
              <a:t>2.</a:t>
            </a:r>
            <a:r>
              <a:rPr lang="zh-CN" altLang="zh-CN" dirty="0" smtClean="0"/>
              <a:t>纳税人从事《目录》所列的资源综合利用项目，其申请享受规定的增值税即征即退政策时，应同时符合下列条件： </a:t>
            </a:r>
          </a:p>
          <a:p>
            <a:r>
              <a:rPr lang="zh-CN" altLang="zh-CN" dirty="0" smtClean="0"/>
              <a:t> （</a:t>
            </a:r>
            <a:r>
              <a:rPr lang="en-US" altLang="zh-CN" dirty="0" smtClean="0"/>
              <a:t>1</a:t>
            </a:r>
            <a:r>
              <a:rPr lang="zh-CN" altLang="zh-CN" dirty="0" smtClean="0"/>
              <a:t>）属于增值税一般纳税人</a:t>
            </a:r>
          </a:p>
          <a:p>
            <a:r>
              <a:rPr lang="zh-CN" altLang="zh-CN" dirty="0" smtClean="0"/>
              <a:t> （</a:t>
            </a:r>
            <a:r>
              <a:rPr lang="en-US" altLang="zh-CN" dirty="0" smtClean="0"/>
              <a:t>2</a:t>
            </a:r>
            <a:r>
              <a:rPr lang="zh-CN" altLang="zh-CN" dirty="0" smtClean="0"/>
              <a:t>）销售综合利用产品和劳务，不属于国家发展改革委《产业结构调整指导目录》中的禁止类、限制类项目</a:t>
            </a:r>
          </a:p>
          <a:p>
            <a:r>
              <a:rPr lang="zh-CN" altLang="zh-CN" dirty="0" smtClean="0"/>
              <a:t> （</a:t>
            </a:r>
            <a:r>
              <a:rPr lang="en-US" altLang="zh-CN" dirty="0" smtClean="0"/>
              <a:t>3</a:t>
            </a:r>
            <a:r>
              <a:rPr lang="zh-CN" altLang="zh-CN" dirty="0" smtClean="0"/>
              <a:t>）销售综合利用产品和劳务，不属于环境保护部《环境保护综合名录》中的“高污染、高环境风险”产品或者重污染工艺</a:t>
            </a:r>
          </a:p>
          <a:p>
            <a:r>
              <a:rPr lang="zh-CN" altLang="zh-CN" dirty="0" smtClean="0"/>
              <a:t> （</a:t>
            </a:r>
            <a:r>
              <a:rPr lang="en-US" altLang="zh-CN" dirty="0" smtClean="0"/>
              <a:t>4</a:t>
            </a:r>
            <a:r>
              <a:rPr lang="zh-CN" altLang="zh-CN" dirty="0" smtClean="0"/>
              <a:t>）综合利用的资源，属于环境保护部《国家危险废物名录》列明的危险废物的，应当取得省级及以上环境保护部门颁发的《危险废物经营许可证》，且许可经营范围包括该危险废物的利用  </a:t>
            </a:r>
          </a:p>
          <a:p>
            <a:r>
              <a:rPr lang="zh-CN" altLang="zh-CN" dirty="0" smtClean="0"/>
              <a:t>（</a:t>
            </a:r>
            <a:r>
              <a:rPr lang="en-US" altLang="zh-CN" dirty="0" smtClean="0"/>
              <a:t>5</a:t>
            </a:r>
            <a:r>
              <a:rPr lang="zh-CN" altLang="zh-CN" dirty="0" smtClean="0"/>
              <a:t>）纳税信用等级不属于税务机关评定的C级或D级。  </a:t>
            </a:r>
          </a:p>
          <a:p>
            <a:r>
              <a:rPr lang="zh-CN" altLang="zh-CN" dirty="0" smtClean="0"/>
              <a:t>纳税人在办理退税事宜时，应向主管税务机关提供其符合规定的上述条件以及《目录》规定的技术标准和相关条件的书面声明材料，未提供书面声明材料或者出具虚假材料的，税务机关不得给予退税</a:t>
            </a:r>
          </a:p>
        </p:txBody>
      </p:sp>
      <p:sp>
        <p:nvSpPr>
          <p:cNvPr id="3" name="标题 2"/>
          <p:cNvSpPr>
            <a:spLocks noGrp="1"/>
          </p:cNvSpPr>
          <p:nvPr>
            <p:ph type="title"/>
          </p:nvPr>
        </p:nvSpPr>
        <p:spPr/>
        <p:txBody>
          <a:bodyPr/>
          <a:lstStyle/>
          <a:p>
            <a:r>
              <a:rPr lang="zh-CN" altLang="en-US" dirty="0" smtClean="0"/>
              <a:t>增值税方面</a:t>
            </a:r>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20000"/>
          </a:bodyPr>
          <a:lstStyle/>
          <a:p>
            <a:r>
              <a:rPr lang="en-US" altLang="zh-CN" dirty="0" smtClean="0"/>
              <a:t>3.</a:t>
            </a:r>
            <a:r>
              <a:rPr lang="zh-CN" altLang="zh-CN" dirty="0" smtClean="0"/>
              <a:t>已享受本通知规定的增值税即征即退政策的纳税人，自不符合规定的条件以及《目录》规定的技术标准和相关条件的次月起，不再享受本通知规定的增值税即征即退政策 </a:t>
            </a:r>
          </a:p>
          <a:p>
            <a:r>
              <a:rPr lang="en-US" altLang="zh-CN" dirty="0" smtClean="0"/>
              <a:t>4.</a:t>
            </a:r>
            <a:r>
              <a:rPr lang="zh-CN" altLang="zh-CN" dirty="0" smtClean="0"/>
              <a:t>已享受规定的增值税即征即退政策的纳税人，因违反税收、环境保护的法律法规受到处罚（警告或单次1万元以下罚款除外）的，自处罚决定下达的次月起36个月内，不得享受规定的增值税即征即退政策。</a:t>
            </a:r>
          </a:p>
          <a:p>
            <a:r>
              <a:rPr lang="zh-CN" altLang="zh-CN" dirty="0" smtClean="0"/>
              <a:t> </a:t>
            </a:r>
            <a:r>
              <a:rPr lang="en-US" altLang="zh-CN" dirty="0" smtClean="0"/>
              <a:t>5.</a:t>
            </a:r>
            <a:r>
              <a:rPr lang="zh-CN" altLang="zh-CN" dirty="0" smtClean="0"/>
              <a:t>纳税人应当</a:t>
            </a:r>
            <a:r>
              <a:rPr lang="zh-CN" altLang="zh-CN" dirty="0" smtClean="0">
                <a:solidFill>
                  <a:srgbClr val="FF0000"/>
                </a:solidFill>
              </a:rPr>
              <a:t>单独核算</a:t>
            </a:r>
            <a:r>
              <a:rPr lang="zh-CN" altLang="zh-CN" dirty="0" smtClean="0"/>
              <a:t>适用增值税即征即退政策的综合利用产品和劳务的销售额和应纳税额。未单独核算的，不得享受规定的增值税即征即退政策 </a:t>
            </a:r>
          </a:p>
          <a:p>
            <a:r>
              <a:rPr lang="zh-CN" altLang="zh-CN" dirty="0" smtClean="0"/>
              <a:t> </a:t>
            </a:r>
            <a:r>
              <a:rPr lang="en-US" altLang="zh-CN" dirty="0" smtClean="0"/>
              <a:t>6.</a:t>
            </a:r>
            <a:r>
              <a:rPr lang="zh-CN" altLang="zh-CN" dirty="0" smtClean="0"/>
              <a:t>各省、自治区、直辖市、计划单列市税务机关应于每年2月底之前在其网站上，将本地区上一年度所有享受规定的增值税即征即退政策的纳税人，按下列项目予以公示：纳税人名称、纳税人识别号，综合利用的资源名称、数量，综合利用产品和劳务名称。</a:t>
            </a:r>
          </a:p>
          <a:p>
            <a:r>
              <a:rPr lang="en-US" altLang="zh-CN" dirty="0" smtClean="0"/>
              <a:t>7.</a:t>
            </a:r>
            <a:r>
              <a:rPr lang="zh-CN" altLang="zh-CN" dirty="0" smtClean="0"/>
              <a:t>自2015年7月1日起执行</a:t>
            </a:r>
            <a:r>
              <a:rPr lang="zh-CN" altLang="en-US" dirty="0" smtClean="0"/>
              <a:t>。之</a:t>
            </a:r>
            <a:r>
              <a:rPr lang="zh-CN" altLang="zh-CN" dirty="0" smtClean="0"/>
              <a:t>前，纳税人因主管部门取消《资源综合利用认定证书》，或者因环保部门不再出具环保核查证明文件的原因，未能办理相关退（免）税事宜的，可不以《资源综合利用认定证书》或环保核查证明文件作为享受税收优惠政策的条件，继续享受规定的优惠政策</a:t>
            </a:r>
          </a:p>
          <a:p>
            <a:endParaRPr lang="zh-CN" altLang="en-US" dirty="0"/>
          </a:p>
        </p:txBody>
      </p:sp>
      <p:sp>
        <p:nvSpPr>
          <p:cNvPr id="3" name="标题 2"/>
          <p:cNvSpPr>
            <a:spLocks noGrp="1"/>
          </p:cNvSpPr>
          <p:nvPr>
            <p:ph type="title"/>
          </p:nvPr>
        </p:nvSpPr>
        <p:spPr/>
        <p:txBody>
          <a:bodyPr/>
          <a:lstStyle/>
          <a:p>
            <a:r>
              <a:rPr lang="zh-CN" altLang="en-US" dirty="0" smtClean="0"/>
              <a:t>增值税方面</a:t>
            </a:r>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20000"/>
          </a:bodyPr>
          <a:lstStyle/>
          <a:p>
            <a:r>
              <a:rPr lang="zh-CN" altLang="en-US" dirty="0" smtClean="0">
                <a:solidFill>
                  <a:srgbClr val="002060"/>
                </a:solidFill>
                <a:hlinkClick r:id="rId2" action="ppaction://hlinkfile"/>
              </a:rPr>
              <a:t>（三）</a:t>
            </a:r>
            <a:r>
              <a:rPr lang="zh-CN" altLang="zh-CN" dirty="0" smtClean="0">
                <a:solidFill>
                  <a:srgbClr val="002060"/>
                </a:solidFill>
                <a:hlinkClick r:id="rId2" action="ppaction://hlinkfile"/>
              </a:rPr>
              <a:t>资源综合利用产品和劳务增值税优惠目录</a:t>
            </a:r>
            <a:r>
              <a:rPr lang="zh-CN" altLang="en-US" dirty="0" smtClean="0">
                <a:solidFill>
                  <a:srgbClr val="002060"/>
                </a:solidFill>
                <a:hlinkClick r:id="rId2" action="ppaction://hlinkfile"/>
              </a:rPr>
              <a:t>及变动说明</a:t>
            </a:r>
            <a:endParaRPr lang="en-US" altLang="zh-CN" dirty="0" smtClean="0">
              <a:solidFill>
                <a:srgbClr val="002060"/>
              </a:solidFill>
            </a:endParaRPr>
          </a:p>
          <a:p>
            <a:r>
              <a:rPr lang="zh-CN" altLang="en-US" dirty="0" smtClean="0">
                <a:solidFill>
                  <a:srgbClr val="FF0000"/>
                </a:solidFill>
              </a:rPr>
              <a:t>应注意的问题</a:t>
            </a:r>
            <a:endParaRPr lang="en-US" altLang="zh-CN" dirty="0" smtClean="0">
              <a:solidFill>
                <a:srgbClr val="FF0000"/>
              </a:solidFill>
            </a:endParaRPr>
          </a:p>
          <a:p>
            <a:r>
              <a:rPr lang="en-US" altLang="zh-CN" dirty="0" smtClean="0"/>
              <a:t>1.</a:t>
            </a:r>
            <a:r>
              <a:rPr lang="zh-CN" altLang="en-US" dirty="0" smtClean="0"/>
              <a:t>调整后优惠方法及力度都有不同程度变化</a:t>
            </a:r>
            <a:endParaRPr lang="en-US" altLang="zh-CN" dirty="0" smtClean="0"/>
          </a:p>
          <a:p>
            <a:r>
              <a:rPr lang="zh-CN" altLang="en-US" dirty="0" smtClean="0"/>
              <a:t>（</a:t>
            </a:r>
            <a:r>
              <a:rPr lang="en-US" altLang="zh-CN" dirty="0" smtClean="0"/>
              <a:t>1</a:t>
            </a:r>
            <a:r>
              <a:rPr lang="zh-CN" altLang="en-US" dirty="0" smtClean="0"/>
              <a:t>）不再采取免税办法</a:t>
            </a:r>
            <a:endParaRPr lang="en-US" altLang="zh-CN" dirty="0" smtClean="0"/>
          </a:p>
          <a:p>
            <a:r>
              <a:rPr lang="zh-CN" altLang="en-US" dirty="0" smtClean="0"/>
              <a:t>（</a:t>
            </a:r>
            <a:r>
              <a:rPr lang="en-US" altLang="zh-CN" dirty="0" smtClean="0"/>
              <a:t>2</a:t>
            </a:r>
            <a:r>
              <a:rPr lang="zh-CN" altLang="en-US" dirty="0" smtClean="0"/>
              <a:t>）不再采取先征后退税办法</a:t>
            </a:r>
            <a:endParaRPr lang="en-US" altLang="zh-CN" dirty="0" smtClean="0"/>
          </a:p>
          <a:p>
            <a:r>
              <a:rPr lang="zh-CN" altLang="en-US" dirty="0" smtClean="0"/>
              <a:t>（</a:t>
            </a:r>
            <a:r>
              <a:rPr lang="en-US" altLang="zh-CN" dirty="0" smtClean="0"/>
              <a:t>3</a:t>
            </a:r>
            <a:r>
              <a:rPr lang="zh-CN" altLang="en-US" dirty="0" smtClean="0"/>
              <a:t>）即征即退的比例大多都降低（仅一项提高）</a:t>
            </a:r>
            <a:endParaRPr lang="en-US" altLang="zh-CN" dirty="0" smtClean="0"/>
          </a:p>
          <a:p>
            <a:r>
              <a:rPr lang="zh-CN" altLang="en-US" dirty="0" smtClean="0"/>
              <a:t>（</a:t>
            </a:r>
            <a:r>
              <a:rPr lang="en-US" altLang="zh-CN" dirty="0" smtClean="0"/>
              <a:t>4</a:t>
            </a:r>
            <a:r>
              <a:rPr lang="zh-CN" altLang="en-US" dirty="0" smtClean="0"/>
              <a:t>）优惠享受不以</a:t>
            </a:r>
            <a:r>
              <a:rPr lang="zh-CN" altLang="zh-CN" dirty="0" smtClean="0"/>
              <a:t>《资源综合利用认定证书》</a:t>
            </a:r>
            <a:r>
              <a:rPr lang="zh-CN" altLang="en-US" dirty="0" smtClean="0"/>
              <a:t>为前提（个别有相应认证或证书要求）</a:t>
            </a:r>
            <a:endParaRPr lang="en-US" altLang="zh-CN" dirty="0" smtClean="0">
              <a:solidFill>
                <a:srgbClr val="FF0000"/>
              </a:solidFill>
            </a:endParaRPr>
          </a:p>
          <a:p>
            <a:r>
              <a:rPr lang="en-US" altLang="zh-CN" dirty="0" smtClean="0"/>
              <a:t>2.</a:t>
            </a:r>
            <a:r>
              <a:rPr lang="zh-CN" altLang="en-US" dirty="0" smtClean="0"/>
              <a:t>注意与免税的区别</a:t>
            </a:r>
            <a:endParaRPr lang="en-US" altLang="zh-CN" dirty="0" smtClean="0"/>
          </a:p>
          <a:p>
            <a:r>
              <a:rPr lang="zh-CN" altLang="en-US" dirty="0" smtClean="0"/>
              <a:t>免税：进项税额不允许抵扣；即征即退：进项税额允许抵扣</a:t>
            </a:r>
            <a:endParaRPr lang="en-US" altLang="zh-CN" dirty="0" smtClean="0"/>
          </a:p>
          <a:p>
            <a:r>
              <a:rPr lang="en-US" altLang="zh-CN" dirty="0" smtClean="0"/>
              <a:t>3.</a:t>
            </a:r>
            <a:r>
              <a:rPr lang="zh-CN" altLang="en-US" dirty="0" smtClean="0"/>
              <a:t>优惠政策并不全是</a:t>
            </a:r>
            <a:r>
              <a:rPr lang="en-US" altLang="zh-CN" dirty="0" smtClean="0"/>
              <a:t>100%</a:t>
            </a:r>
            <a:r>
              <a:rPr lang="zh-CN" altLang="en-US" dirty="0" smtClean="0"/>
              <a:t>即征即退，进项税额划分直接影响到退税金额</a:t>
            </a:r>
            <a:endParaRPr lang="en-US" altLang="zh-CN" dirty="0" smtClean="0"/>
          </a:p>
          <a:p>
            <a:r>
              <a:rPr lang="zh-CN" altLang="en-US" dirty="0" smtClean="0"/>
              <a:t>在</a:t>
            </a:r>
            <a:r>
              <a:rPr lang="en-US" altLang="zh-CN" dirty="0" smtClean="0"/>
              <a:t>100%</a:t>
            </a:r>
            <a:r>
              <a:rPr lang="zh-CN" altLang="en-US" dirty="0" smtClean="0"/>
              <a:t>退税情况下，进项税额抵扣与退税在金额上会抵销（会计核算有差异）；但不是</a:t>
            </a:r>
            <a:r>
              <a:rPr lang="en-US" altLang="zh-CN" dirty="0" smtClean="0"/>
              <a:t>100%</a:t>
            </a:r>
            <a:r>
              <a:rPr lang="zh-CN" altLang="en-US" dirty="0" smtClean="0"/>
              <a:t>退税情况下，进项税额抵扣金额要大于退税金额，因此，准确核算综合利用产品和劳务的进项税额尤为重要</a:t>
            </a:r>
            <a:endParaRPr lang="en-US" altLang="zh-CN" dirty="0" smtClean="0"/>
          </a:p>
        </p:txBody>
      </p:sp>
      <p:sp>
        <p:nvSpPr>
          <p:cNvPr id="3" name="标题 2"/>
          <p:cNvSpPr>
            <a:spLocks noGrp="1"/>
          </p:cNvSpPr>
          <p:nvPr>
            <p:ph type="title"/>
          </p:nvPr>
        </p:nvSpPr>
        <p:spPr/>
        <p:txBody>
          <a:bodyPr/>
          <a:lstStyle/>
          <a:p>
            <a:r>
              <a:rPr lang="zh-CN" altLang="en-US" dirty="0" smtClean="0"/>
              <a:t>增值税方面</a:t>
            </a:r>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smtClean="0">
                <a:solidFill>
                  <a:srgbClr val="FF0000"/>
                </a:solidFill>
              </a:rPr>
              <a:t>风力发电增值税</a:t>
            </a:r>
            <a:r>
              <a:rPr lang="zh-CN" altLang="en-US" sz="1600" dirty="0" smtClean="0">
                <a:solidFill>
                  <a:srgbClr val="C00000"/>
                </a:solidFill>
              </a:rPr>
              <a:t>（</a:t>
            </a:r>
            <a:r>
              <a:rPr lang="zh-CN" altLang="zh-CN" sz="1600" dirty="0" smtClean="0">
                <a:solidFill>
                  <a:srgbClr val="C00000"/>
                </a:solidFill>
              </a:rPr>
              <a:t>财税</a:t>
            </a:r>
            <a:r>
              <a:rPr lang="en-US" altLang="zh-CN" sz="1600" dirty="0" smtClean="0">
                <a:solidFill>
                  <a:srgbClr val="C00000"/>
                </a:solidFill>
              </a:rPr>
              <a:t>[2015]74</a:t>
            </a:r>
            <a:r>
              <a:rPr lang="zh-CN" altLang="zh-CN" sz="1600" dirty="0" smtClean="0">
                <a:solidFill>
                  <a:srgbClr val="C00000"/>
                </a:solidFill>
              </a:rPr>
              <a:t>号</a:t>
            </a:r>
            <a:r>
              <a:rPr lang="zh-CN" altLang="en-US" sz="1600" dirty="0" smtClean="0">
                <a:solidFill>
                  <a:srgbClr val="C00000"/>
                </a:solidFill>
              </a:rPr>
              <a:t>）</a:t>
            </a:r>
            <a:endParaRPr lang="en-US" altLang="zh-CN" sz="1600" dirty="0" smtClean="0">
              <a:solidFill>
                <a:srgbClr val="C00000"/>
              </a:solidFill>
            </a:endParaRPr>
          </a:p>
          <a:p>
            <a:r>
              <a:rPr lang="zh-CN" altLang="en-US" dirty="0" smtClean="0">
                <a:solidFill>
                  <a:srgbClr val="002060"/>
                </a:solidFill>
              </a:rPr>
              <a:t>（一）相关政策</a:t>
            </a:r>
            <a:endParaRPr lang="en-US" altLang="zh-CN" dirty="0" smtClean="0">
              <a:solidFill>
                <a:srgbClr val="002060"/>
              </a:solidFill>
            </a:endParaRPr>
          </a:p>
          <a:p>
            <a:r>
              <a:rPr lang="en-US" altLang="zh-CN" dirty="0" smtClean="0"/>
              <a:t>1.</a:t>
            </a:r>
            <a:r>
              <a:rPr lang="zh-CN" altLang="zh-CN" dirty="0" smtClean="0"/>
              <a:t>财政部、国家税务总局关于资源综合利用及其他产品增值税政策的通知</a:t>
            </a:r>
            <a:r>
              <a:rPr lang="zh-CN" altLang="en-US" dirty="0" smtClean="0"/>
              <a:t>（</a:t>
            </a:r>
            <a:r>
              <a:rPr lang="zh-CN" altLang="zh-CN" dirty="0" smtClean="0"/>
              <a:t>财税</a:t>
            </a:r>
            <a:r>
              <a:rPr lang="en-US" altLang="zh-CN" dirty="0" smtClean="0"/>
              <a:t>[2008]156</a:t>
            </a:r>
            <a:r>
              <a:rPr lang="zh-CN" altLang="zh-CN" dirty="0" smtClean="0"/>
              <a:t>号</a:t>
            </a:r>
            <a:r>
              <a:rPr lang="zh-CN" altLang="en-US" dirty="0" smtClean="0"/>
              <a:t>）</a:t>
            </a:r>
            <a:endParaRPr lang="en-US" altLang="zh-CN" dirty="0" smtClean="0"/>
          </a:p>
          <a:p>
            <a:r>
              <a:rPr lang="en-US" altLang="zh-CN" dirty="0" smtClean="0"/>
              <a:t>2.</a:t>
            </a:r>
            <a:r>
              <a:rPr lang="zh-CN" altLang="zh-CN" dirty="0" smtClean="0"/>
              <a:t>财政部、国家税务总局关于风力发电增值税政策的通知</a:t>
            </a:r>
            <a:r>
              <a:rPr lang="zh-CN" altLang="en-US" dirty="0" smtClean="0"/>
              <a:t>（</a:t>
            </a:r>
            <a:r>
              <a:rPr lang="zh-CN" altLang="zh-CN" dirty="0" smtClean="0"/>
              <a:t>财税</a:t>
            </a:r>
            <a:r>
              <a:rPr lang="en-US" altLang="zh-CN" dirty="0" smtClean="0"/>
              <a:t>[2015]74</a:t>
            </a:r>
            <a:r>
              <a:rPr lang="zh-CN" altLang="zh-CN" dirty="0" smtClean="0"/>
              <a:t>号</a:t>
            </a:r>
            <a:r>
              <a:rPr lang="zh-CN" altLang="en-US" dirty="0" smtClean="0"/>
              <a:t>）</a:t>
            </a:r>
            <a:endParaRPr lang="en-US" altLang="zh-CN" dirty="0" smtClean="0"/>
          </a:p>
          <a:p>
            <a:r>
              <a:rPr lang="zh-CN" altLang="en-US" dirty="0" smtClean="0">
                <a:solidFill>
                  <a:srgbClr val="002060"/>
                </a:solidFill>
              </a:rPr>
              <a:t>（二）政策规定</a:t>
            </a:r>
            <a:endParaRPr lang="en-US" altLang="zh-CN" dirty="0" smtClean="0">
              <a:solidFill>
                <a:srgbClr val="002060"/>
              </a:solidFill>
            </a:endParaRPr>
          </a:p>
          <a:p>
            <a:r>
              <a:rPr lang="zh-CN" altLang="zh-CN" dirty="0" smtClean="0"/>
              <a:t>自</a:t>
            </a:r>
            <a:r>
              <a:rPr lang="en-US" altLang="zh-CN" dirty="0" smtClean="0"/>
              <a:t>2015</a:t>
            </a:r>
            <a:r>
              <a:rPr lang="zh-CN" altLang="zh-CN" dirty="0" smtClean="0"/>
              <a:t>年</a:t>
            </a:r>
            <a:r>
              <a:rPr lang="en-US" altLang="zh-CN" dirty="0" smtClean="0"/>
              <a:t>7</a:t>
            </a:r>
            <a:r>
              <a:rPr lang="zh-CN" altLang="zh-CN" dirty="0" smtClean="0"/>
              <a:t>月</a:t>
            </a:r>
            <a:r>
              <a:rPr lang="en-US" altLang="zh-CN" dirty="0" smtClean="0"/>
              <a:t>1</a:t>
            </a:r>
            <a:r>
              <a:rPr lang="zh-CN" altLang="zh-CN" dirty="0" smtClean="0"/>
              <a:t>日起，对纳税人销售</a:t>
            </a:r>
            <a:r>
              <a:rPr lang="zh-CN" altLang="zh-CN" dirty="0" smtClean="0">
                <a:solidFill>
                  <a:srgbClr val="FF0000"/>
                </a:solidFill>
              </a:rPr>
              <a:t>自产</a:t>
            </a:r>
            <a:r>
              <a:rPr lang="zh-CN" altLang="zh-CN" dirty="0" smtClean="0"/>
              <a:t>的利用风力生产的电力产品，实行增值税即征即退</a:t>
            </a:r>
            <a:r>
              <a:rPr lang="en-US" altLang="zh-CN" dirty="0" smtClean="0"/>
              <a:t>50%</a:t>
            </a:r>
            <a:r>
              <a:rPr lang="zh-CN" altLang="zh-CN" dirty="0" smtClean="0"/>
              <a:t>的政策</a:t>
            </a:r>
            <a:endParaRPr lang="zh-CN" altLang="en-US" dirty="0">
              <a:solidFill>
                <a:srgbClr val="C00000"/>
              </a:solidFill>
            </a:endParaRPr>
          </a:p>
        </p:txBody>
      </p:sp>
      <p:sp>
        <p:nvSpPr>
          <p:cNvPr id="3" name="标题 2"/>
          <p:cNvSpPr>
            <a:spLocks noGrp="1"/>
          </p:cNvSpPr>
          <p:nvPr>
            <p:ph type="title"/>
          </p:nvPr>
        </p:nvSpPr>
        <p:spPr/>
        <p:txBody>
          <a:bodyPr/>
          <a:lstStyle/>
          <a:p>
            <a:r>
              <a:rPr lang="zh-CN" altLang="en-US" dirty="0" smtClean="0"/>
              <a:t>增值税方面</a:t>
            </a:r>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smtClean="0">
                <a:solidFill>
                  <a:srgbClr val="FF0000"/>
                </a:solidFill>
              </a:rPr>
              <a:t>新型墙体材料增值税</a:t>
            </a:r>
            <a:endParaRPr lang="en-US" altLang="zh-CN" dirty="0" smtClean="0">
              <a:solidFill>
                <a:srgbClr val="FF0000"/>
              </a:solidFill>
            </a:endParaRPr>
          </a:p>
          <a:p>
            <a:r>
              <a:rPr lang="zh-CN" altLang="en-US" dirty="0" smtClean="0">
                <a:solidFill>
                  <a:srgbClr val="002060"/>
                </a:solidFill>
              </a:rPr>
              <a:t>（一）相关政策</a:t>
            </a:r>
            <a:endParaRPr lang="en-US" altLang="zh-CN" dirty="0" smtClean="0">
              <a:solidFill>
                <a:srgbClr val="002060"/>
              </a:solidFill>
            </a:endParaRPr>
          </a:p>
          <a:p>
            <a:r>
              <a:rPr lang="en-US" altLang="zh-CN" dirty="0" smtClean="0">
                <a:solidFill>
                  <a:srgbClr val="002060"/>
                </a:solidFill>
              </a:rPr>
              <a:t>1.</a:t>
            </a:r>
            <a:r>
              <a:rPr lang="zh-CN" altLang="zh-CN" dirty="0" smtClean="0"/>
              <a:t>财政部、国家税务总局关于资源综合利用及其他产品增值税政策的通知</a:t>
            </a:r>
            <a:r>
              <a:rPr lang="zh-CN" altLang="en-US" dirty="0" smtClean="0"/>
              <a:t>（</a:t>
            </a:r>
            <a:r>
              <a:rPr lang="zh-CN" altLang="zh-CN" dirty="0" smtClean="0"/>
              <a:t>财税</a:t>
            </a:r>
            <a:r>
              <a:rPr lang="en-US" altLang="zh-CN" dirty="0" smtClean="0"/>
              <a:t>[2008]156</a:t>
            </a:r>
            <a:r>
              <a:rPr lang="zh-CN" altLang="zh-CN" dirty="0" smtClean="0"/>
              <a:t>号</a:t>
            </a:r>
            <a:r>
              <a:rPr lang="zh-CN" altLang="en-US" dirty="0" smtClean="0"/>
              <a:t>）</a:t>
            </a:r>
            <a:endParaRPr lang="en-US" altLang="zh-CN" dirty="0" smtClean="0"/>
          </a:p>
          <a:p>
            <a:r>
              <a:rPr lang="en-US" altLang="zh-CN" dirty="0" smtClean="0"/>
              <a:t>2.</a:t>
            </a:r>
            <a:r>
              <a:rPr lang="zh-CN" altLang="zh-CN" dirty="0" smtClean="0"/>
              <a:t>财政部、国家税务总局关于新型墙体材料增值税政策的通知</a:t>
            </a:r>
            <a:r>
              <a:rPr lang="zh-CN" altLang="en-US" dirty="0" smtClean="0"/>
              <a:t>（</a:t>
            </a:r>
            <a:r>
              <a:rPr lang="zh-CN" altLang="zh-CN" dirty="0" smtClean="0"/>
              <a:t>财税</a:t>
            </a:r>
            <a:r>
              <a:rPr lang="en-US" altLang="zh-CN" dirty="0" smtClean="0"/>
              <a:t>[2015]73</a:t>
            </a:r>
            <a:r>
              <a:rPr lang="zh-CN" altLang="zh-CN" dirty="0" smtClean="0"/>
              <a:t>号</a:t>
            </a:r>
            <a:r>
              <a:rPr lang="zh-CN" altLang="en-US" dirty="0" smtClean="0"/>
              <a:t>）</a:t>
            </a:r>
            <a:endParaRPr lang="zh-CN" altLang="zh-CN" dirty="0" smtClean="0"/>
          </a:p>
          <a:p>
            <a:endParaRPr lang="zh-CN" altLang="zh-CN" dirty="0" smtClean="0"/>
          </a:p>
          <a:p>
            <a:endParaRPr lang="en-US" altLang="zh-CN" dirty="0" smtClean="0">
              <a:solidFill>
                <a:srgbClr val="002060"/>
              </a:solidFill>
            </a:endParaRPr>
          </a:p>
        </p:txBody>
      </p:sp>
      <p:sp>
        <p:nvSpPr>
          <p:cNvPr id="3" name="标题 2"/>
          <p:cNvSpPr>
            <a:spLocks noGrp="1"/>
          </p:cNvSpPr>
          <p:nvPr>
            <p:ph type="title"/>
          </p:nvPr>
        </p:nvSpPr>
        <p:spPr/>
        <p:txBody>
          <a:bodyPr/>
          <a:lstStyle/>
          <a:p>
            <a:r>
              <a:rPr lang="zh-CN" altLang="en-US" dirty="0" smtClean="0"/>
              <a:t>增值税方面</a:t>
            </a:r>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a:bodyPr>
          <a:lstStyle/>
          <a:p>
            <a:r>
              <a:rPr lang="zh-CN" altLang="en-US" dirty="0" smtClean="0">
                <a:solidFill>
                  <a:srgbClr val="002060"/>
                </a:solidFill>
              </a:rPr>
              <a:t>（二）政策规定</a:t>
            </a:r>
            <a:endParaRPr lang="en-US" altLang="zh-CN" dirty="0" smtClean="0">
              <a:solidFill>
                <a:srgbClr val="002060"/>
              </a:solidFill>
            </a:endParaRPr>
          </a:p>
          <a:p>
            <a:r>
              <a:rPr lang="en-US" altLang="zh-CN" dirty="0" smtClean="0"/>
              <a:t>1.</a:t>
            </a:r>
            <a:r>
              <a:rPr lang="zh-CN" altLang="zh-CN" dirty="0" smtClean="0"/>
              <a:t>对纳税人销售自产的列入《享受增值税即征即退政策的新型墙体材料目录》的新型墙体材料，实行增值税</a:t>
            </a:r>
            <a:r>
              <a:rPr lang="zh-CN" altLang="zh-CN" dirty="0" smtClean="0">
                <a:solidFill>
                  <a:srgbClr val="FF0000"/>
                </a:solidFill>
              </a:rPr>
              <a:t>即征即退</a:t>
            </a:r>
            <a:r>
              <a:rPr lang="en-US" altLang="zh-CN" dirty="0" smtClean="0">
                <a:solidFill>
                  <a:srgbClr val="FF0000"/>
                </a:solidFill>
              </a:rPr>
              <a:t>50%</a:t>
            </a:r>
            <a:r>
              <a:rPr lang="zh-CN" altLang="zh-CN" dirty="0" smtClean="0"/>
              <a:t>的政策</a:t>
            </a:r>
          </a:p>
          <a:p>
            <a:r>
              <a:rPr lang="en-US" altLang="zh-CN" dirty="0" smtClean="0"/>
              <a:t>2.</a:t>
            </a:r>
            <a:r>
              <a:rPr lang="zh-CN" altLang="zh-CN" dirty="0" smtClean="0"/>
              <a:t>纳税人销售自产的《目录》所列新型墙体材料，其申请享受本通知规定的增值税优惠政策时，应同时符合下列条件：</a:t>
            </a:r>
            <a:endParaRPr lang="en-US" altLang="zh-CN" dirty="0" smtClean="0"/>
          </a:p>
          <a:p>
            <a:r>
              <a:rPr lang="zh-CN" altLang="zh-CN" dirty="0" smtClean="0"/>
              <a:t>（</a:t>
            </a:r>
            <a:r>
              <a:rPr lang="en-US" altLang="zh-CN" dirty="0" smtClean="0"/>
              <a:t>1</a:t>
            </a:r>
            <a:r>
              <a:rPr lang="zh-CN" altLang="zh-CN" dirty="0" smtClean="0"/>
              <a:t>）销售自产的新型墙体材料，不属于国家发展和改革委员会《产业结构调整指导目录》中的禁止类、限制类项目</a:t>
            </a:r>
            <a:endParaRPr lang="en-US" altLang="zh-CN" dirty="0" smtClean="0"/>
          </a:p>
          <a:p>
            <a:r>
              <a:rPr lang="zh-CN" altLang="zh-CN" dirty="0" smtClean="0"/>
              <a:t>（</a:t>
            </a:r>
            <a:r>
              <a:rPr lang="en-US" altLang="zh-CN" dirty="0" smtClean="0"/>
              <a:t>2</a:t>
            </a:r>
            <a:r>
              <a:rPr lang="zh-CN" altLang="zh-CN" dirty="0" smtClean="0"/>
              <a:t>）销售自产的新型墙体材料，不属于环境保护部《环境保护综合名录》中的“高污染、高环境风险”产品或者重污染工艺</a:t>
            </a:r>
            <a:endParaRPr lang="en-US" altLang="zh-CN" dirty="0" smtClean="0"/>
          </a:p>
          <a:p>
            <a:r>
              <a:rPr lang="zh-CN" altLang="zh-CN" dirty="0" smtClean="0"/>
              <a:t>（</a:t>
            </a:r>
            <a:r>
              <a:rPr lang="en-US" altLang="zh-CN" dirty="0" smtClean="0"/>
              <a:t>3</a:t>
            </a:r>
            <a:r>
              <a:rPr lang="zh-CN" altLang="zh-CN" dirty="0" smtClean="0"/>
              <a:t>）纳税信用等级不属于税务机关评定的</a:t>
            </a:r>
            <a:r>
              <a:rPr lang="en-US" altLang="zh-CN" dirty="0" smtClean="0"/>
              <a:t>C</a:t>
            </a:r>
            <a:r>
              <a:rPr lang="zh-CN" altLang="zh-CN" dirty="0" smtClean="0"/>
              <a:t>级或</a:t>
            </a:r>
            <a:r>
              <a:rPr lang="en-US" altLang="zh-CN" dirty="0" smtClean="0"/>
              <a:t>D</a:t>
            </a:r>
            <a:r>
              <a:rPr lang="zh-CN" altLang="zh-CN" dirty="0" smtClean="0"/>
              <a:t>级</a:t>
            </a:r>
            <a:endParaRPr lang="en-US" altLang="zh-CN" dirty="0" smtClean="0"/>
          </a:p>
          <a:p>
            <a:r>
              <a:rPr lang="zh-CN" altLang="zh-CN" dirty="0" smtClean="0"/>
              <a:t>纳税人在办理退税事宜时，应向主管税务机关提供其符合上述条件的书面声明材料，未提供书面声明材料或者出具虚假材料的，税务机关不得给予退税。</a:t>
            </a:r>
          </a:p>
          <a:p>
            <a:r>
              <a:rPr lang="zh-CN" altLang="zh-CN" dirty="0" smtClean="0"/>
              <a:t>　</a:t>
            </a:r>
            <a:endParaRPr lang="en-US" altLang="zh-CN" dirty="0" smtClean="0">
              <a:solidFill>
                <a:srgbClr val="002060"/>
              </a:solidFill>
            </a:endParaRPr>
          </a:p>
          <a:p>
            <a:endParaRPr lang="zh-CN" altLang="en-US" dirty="0"/>
          </a:p>
        </p:txBody>
      </p:sp>
      <p:sp>
        <p:nvSpPr>
          <p:cNvPr id="3" name="标题 2"/>
          <p:cNvSpPr>
            <a:spLocks noGrp="1"/>
          </p:cNvSpPr>
          <p:nvPr>
            <p:ph type="title"/>
          </p:nvPr>
        </p:nvSpPr>
        <p:spPr/>
        <p:txBody>
          <a:bodyPr/>
          <a:lstStyle/>
          <a:p>
            <a:r>
              <a:rPr lang="zh-CN" altLang="en-US" dirty="0" smtClean="0"/>
              <a:t>增值税方面</a:t>
            </a: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2"/>
          <p:cNvSpPr>
            <a:spLocks noGrp="1" noChangeArrowheads="1"/>
          </p:cNvSpPr>
          <p:nvPr>
            <p:ph type="title"/>
          </p:nvPr>
        </p:nvSpPr>
        <p:spPr>
          <a:xfrm>
            <a:off x="539552" y="404664"/>
            <a:ext cx="7128073" cy="503386"/>
          </a:xfrm>
        </p:spPr>
        <p:txBody>
          <a:bodyPr>
            <a:noAutofit/>
          </a:bodyPr>
          <a:lstStyle/>
          <a:p>
            <a:r>
              <a:rPr lang="zh-CN" altLang="en-US" sz="2800" dirty="0" smtClean="0"/>
              <a:t>增值税方面</a:t>
            </a:r>
          </a:p>
        </p:txBody>
      </p:sp>
      <p:sp>
        <p:nvSpPr>
          <p:cNvPr id="261123" name="Rectangle 3"/>
          <p:cNvSpPr>
            <a:spLocks noGrp="1" noChangeArrowheads="1"/>
          </p:cNvSpPr>
          <p:nvPr>
            <p:ph type="body" sz="half" idx="1"/>
          </p:nvPr>
        </p:nvSpPr>
        <p:spPr>
          <a:xfrm>
            <a:off x="457200" y="981075"/>
            <a:ext cx="8686800" cy="5400675"/>
          </a:xfrm>
        </p:spPr>
        <p:txBody>
          <a:bodyPr/>
          <a:lstStyle/>
          <a:p>
            <a:r>
              <a:rPr lang="zh-CN" altLang="en-US" sz="2400" b="1" dirty="0" smtClean="0">
                <a:solidFill>
                  <a:srgbClr val="002060"/>
                </a:solidFill>
                <a:ea typeface="华文中宋" pitchFamily="2" charset="-122"/>
              </a:rPr>
              <a:t>（二）政策规定</a:t>
            </a:r>
          </a:p>
          <a:p>
            <a:r>
              <a:rPr lang="en-US" altLang="zh-CN" sz="2400" b="1" dirty="0" smtClean="0">
                <a:ea typeface="华文中宋" pitchFamily="2" charset="-122"/>
              </a:rPr>
              <a:t>1.</a:t>
            </a:r>
            <a:r>
              <a:rPr lang="zh-CN" altLang="en-US" sz="2400" b="1" dirty="0" smtClean="0">
                <a:ea typeface="华文中宋" pitchFamily="2" charset="-122"/>
              </a:rPr>
              <a:t>一般纳税人和小规模纳税人的认定</a:t>
            </a:r>
          </a:p>
          <a:p>
            <a:endParaRPr lang="en-US" altLang="zh-CN" sz="2400" dirty="0">
              <a:solidFill>
                <a:srgbClr val="000099"/>
              </a:solidFill>
            </a:endParaRPr>
          </a:p>
        </p:txBody>
      </p:sp>
      <p:graphicFrame>
        <p:nvGraphicFramePr>
          <p:cNvPr id="261159" name="Group 39"/>
          <p:cNvGraphicFramePr>
            <a:graphicFrameLocks noGrp="1"/>
          </p:cNvGraphicFramePr>
          <p:nvPr>
            <p:ph sz="half" idx="2"/>
          </p:nvPr>
        </p:nvGraphicFramePr>
        <p:xfrm>
          <a:off x="611188" y="2022475"/>
          <a:ext cx="8075612" cy="4216083"/>
        </p:xfrm>
        <a:graphic>
          <a:graphicData uri="http://schemas.openxmlformats.org/drawingml/2006/table">
            <a:tbl>
              <a:tblPr/>
              <a:tblGrid>
                <a:gridCol w="2376487"/>
                <a:gridCol w="1662113"/>
                <a:gridCol w="2017712"/>
                <a:gridCol w="2019300"/>
              </a:tblGrid>
              <a:tr h="398463">
                <a:tc rowSpan="3">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zh-CN" altLang="en-US" sz="2000" b="1" i="0" u="none" strike="noStrike" cap="none" normalizeH="0" baseline="0" smtClean="0">
                          <a:ln>
                            <a:noFill/>
                          </a:ln>
                          <a:solidFill>
                            <a:srgbClr val="000000"/>
                          </a:solidFill>
                          <a:effectLst>
                            <a:outerShdw blurRad="38100" dist="38100" dir="2700000" algn="tl">
                              <a:srgbClr val="C0C0C0"/>
                            </a:outerShdw>
                          </a:effectLst>
                          <a:latin typeface="华文中宋" pitchFamily="2" charset="-122"/>
                          <a:ea typeface="华文中宋" pitchFamily="2" charset="-122"/>
                        </a:rPr>
                        <a:t>纳税人类型</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zh-CN" altLang="en-US" sz="2000" b="1" i="0" u="none" strike="noStrike" cap="none" normalizeH="0" baseline="0" smtClean="0">
                          <a:ln>
                            <a:noFill/>
                          </a:ln>
                          <a:solidFill>
                            <a:srgbClr val="000000"/>
                          </a:solidFill>
                          <a:effectLst>
                            <a:outerShdw blurRad="38100" dist="38100" dir="2700000" algn="tl">
                              <a:srgbClr val="C0C0C0"/>
                            </a:outerShdw>
                          </a:effectLst>
                          <a:latin typeface="华文中宋" pitchFamily="2" charset="-122"/>
                          <a:ea typeface="华文中宋" pitchFamily="2" charset="-122"/>
                        </a:rPr>
                        <a:t>纳税人性质</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r>
              <a:tr h="431800">
                <a:tc vMerge="1">
                  <a:txBody>
                    <a:bodyPr/>
                    <a:lstStyle/>
                    <a:p>
                      <a:endParaRPr lang="zh-CN" altLang="en-US"/>
                    </a:p>
                  </a:txBody>
                  <a:tcPr/>
                </a:tc>
                <a:tc rowSpan="2">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zh-CN" altLang="en-US" sz="2000" b="1" i="0" u="none" strike="noStrike" cap="none" normalizeH="0" baseline="0" smtClean="0">
                          <a:ln>
                            <a:noFill/>
                          </a:ln>
                          <a:solidFill>
                            <a:srgbClr val="000000"/>
                          </a:solidFill>
                          <a:effectLst>
                            <a:outerShdw blurRad="38100" dist="38100" dir="2700000" algn="tl">
                              <a:srgbClr val="C0C0C0"/>
                            </a:outerShdw>
                          </a:effectLst>
                          <a:latin typeface="华文中宋" pitchFamily="2" charset="-122"/>
                          <a:ea typeface="华文中宋" pitchFamily="2" charset="-122"/>
                        </a:rPr>
                        <a:t>小规模</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zh-CN" altLang="en-US" sz="2000" b="1" i="0" u="none" strike="noStrike" cap="none" normalizeH="0" baseline="0" smtClean="0">
                          <a:ln>
                            <a:noFill/>
                          </a:ln>
                          <a:solidFill>
                            <a:srgbClr val="000000"/>
                          </a:solidFill>
                          <a:effectLst>
                            <a:outerShdw blurRad="38100" dist="38100" dir="2700000" algn="tl">
                              <a:srgbClr val="C0C0C0"/>
                            </a:outerShdw>
                          </a:effectLst>
                          <a:latin typeface="华文中宋" pitchFamily="2" charset="-122"/>
                          <a:ea typeface="华文中宋" pitchFamily="2" charset="-122"/>
                        </a:rPr>
                        <a:t>一般纳税人</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r>
              <a:tr h="288925">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zh-CN" altLang="en-US" sz="2000" b="1" i="0" u="none" strike="noStrike" cap="none" normalizeH="0" baseline="0" smtClean="0">
                          <a:ln>
                            <a:noFill/>
                          </a:ln>
                          <a:solidFill>
                            <a:srgbClr val="000000"/>
                          </a:solidFill>
                          <a:effectLst>
                            <a:outerShdw blurRad="38100" dist="38100" dir="2700000" algn="tl">
                              <a:srgbClr val="C0C0C0"/>
                            </a:outerShdw>
                          </a:effectLst>
                          <a:latin typeface="华文中宋" pitchFamily="2" charset="-122"/>
                          <a:ea typeface="华文中宋" pitchFamily="2" charset="-122"/>
                        </a:rPr>
                        <a:t>正常管理</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zh-CN" altLang="en-US" sz="2000" b="1" i="0" u="none" strike="noStrike" cap="none" normalizeH="0" baseline="0" smtClean="0">
                          <a:ln>
                            <a:noFill/>
                          </a:ln>
                          <a:solidFill>
                            <a:srgbClr val="000000"/>
                          </a:solidFill>
                          <a:effectLst>
                            <a:outerShdw blurRad="38100" dist="38100" dir="2700000" algn="tl">
                              <a:srgbClr val="C0C0C0"/>
                            </a:outerShdw>
                          </a:effectLst>
                          <a:latin typeface="华文中宋" pitchFamily="2" charset="-122"/>
                          <a:ea typeface="华文中宋" pitchFamily="2" charset="-122"/>
                        </a:rPr>
                        <a:t>辅导期管理</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1800">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zh-CN" altLang="en-US" sz="2000" b="1" i="0" u="none" strike="noStrike" cap="none" normalizeH="0" baseline="0" smtClean="0">
                          <a:ln>
                            <a:noFill/>
                          </a:ln>
                          <a:solidFill>
                            <a:srgbClr val="000000"/>
                          </a:solidFill>
                          <a:effectLst>
                            <a:outerShdw blurRad="38100" dist="38100" dir="2700000" algn="tl">
                              <a:srgbClr val="C0C0C0"/>
                            </a:outerShdw>
                          </a:effectLst>
                          <a:latin typeface="华文中宋" pitchFamily="2" charset="-122"/>
                          <a:ea typeface="华文中宋" pitchFamily="2" charset="-122"/>
                        </a:rPr>
                        <a:t>自然人个人</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zh-CN" altLang="en-US" sz="2000" b="1" i="0" u="none" strike="noStrike" cap="none" normalizeH="0" baseline="0" smtClean="0">
                          <a:ln>
                            <a:noFill/>
                          </a:ln>
                          <a:solidFill>
                            <a:srgbClr val="000000"/>
                          </a:solidFill>
                          <a:effectLst>
                            <a:outerShdw blurRad="38100" dist="38100" dir="2700000" algn="tl">
                              <a:srgbClr val="C0C0C0"/>
                            </a:outerShdw>
                          </a:effectLst>
                          <a:latin typeface="华文中宋" pitchFamily="2" charset="-122"/>
                          <a:ea typeface="华文中宋" pitchFamily="2" charset="-122"/>
                        </a:rPr>
                        <a:t>按小规模</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zh-CN" altLang="en-US" sz="2000" b="1" i="0" u="none" strike="noStrike" cap="none" normalizeH="0" baseline="0" smtClean="0">
                          <a:ln>
                            <a:noFill/>
                          </a:ln>
                          <a:solidFill>
                            <a:srgbClr val="000000"/>
                          </a:solidFill>
                          <a:effectLst>
                            <a:outerShdw blurRad="38100" dist="38100" dir="2700000" algn="tl">
                              <a:srgbClr val="C0C0C0"/>
                            </a:outerShdw>
                          </a:effectLst>
                          <a:latin typeface="华文中宋" pitchFamily="2" charset="-122"/>
                          <a:ea typeface="华文中宋" pitchFamily="2" charset="-122"/>
                        </a:rPr>
                        <a:t>不可以选择和申请认定</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r>
              <a:tr h="901700">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zh-CN" altLang="en-US" sz="2000" b="1" i="0" u="none" strike="noStrike" cap="none" normalizeH="0" baseline="0" smtClean="0">
                          <a:ln>
                            <a:noFill/>
                          </a:ln>
                          <a:solidFill>
                            <a:srgbClr val="000000"/>
                          </a:solidFill>
                          <a:effectLst>
                            <a:outerShdw blurRad="38100" dist="38100" dir="2700000" algn="tl">
                              <a:srgbClr val="C0C0C0"/>
                            </a:outerShdw>
                          </a:effectLst>
                          <a:latin typeface="华文中宋" pitchFamily="2" charset="-122"/>
                          <a:ea typeface="华文中宋" pitchFamily="2" charset="-122"/>
                        </a:rPr>
                        <a:t>不经常发生应税行为的单位、个体工商户</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zh-CN" altLang="en-US" sz="2000" b="1" i="0" u="none" strike="noStrike" cap="none" normalizeH="0" baseline="0" smtClean="0">
                          <a:ln>
                            <a:noFill/>
                          </a:ln>
                          <a:solidFill>
                            <a:srgbClr val="FF0000"/>
                          </a:solidFill>
                          <a:effectLst>
                            <a:outerShdw blurRad="38100" dist="38100" dir="2700000" algn="tl">
                              <a:srgbClr val="C0C0C0"/>
                            </a:outerShdw>
                          </a:effectLst>
                          <a:latin typeface="华文中宋" pitchFamily="2" charset="-122"/>
                          <a:ea typeface="华文中宋" pitchFamily="2" charset="-122"/>
                        </a:rPr>
                        <a:t>选择</a:t>
                      </a:r>
                      <a:r>
                        <a:rPr kumimoji="0" lang="zh-CN" altLang="en-US" sz="2000" b="1" i="0" u="none" strike="noStrike" cap="none" normalizeH="0" baseline="0" smtClean="0">
                          <a:ln>
                            <a:noFill/>
                          </a:ln>
                          <a:solidFill>
                            <a:srgbClr val="000000"/>
                          </a:solidFill>
                          <a:effectLst>
                            <a:outerShdw blurRad="38100" dist="38100" dir="2700000" algn="tl">
                              <a:srgbClr val="C0C0C0"/>
                            </a:outerShdw>
                          </a:effectLst>
                          <a:latin typeface="华文中宋" pitchFamily="2" charset="-122"/>
                          <a:ea typeface="华文中宋" pitchFamily="2" charset="-122"/>
                        </a:rPr>
                        <a:t>按小规模</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zh-CN" altLang="en-US" sz="2000" b="1" i="0" u="none" strike="noStrike" cap="none" normalizeH="0" baseline="0" smtClean="0">
                          <a:ln>
                            <a:noFill/>
                          </a:ln>
                          <a:solidFill>
                            <a:srgbClr val="FF0000"/>
                          </a:solidFill>
                          <a:effectLst>
                            <a:outerShdw blurRad="38100" dist="38100" dir="2700000" algn="tl">
                              <a:srgbClr val="C0C0C0"/>
                            </a:outerShdw>
                          </a:effectLst>
                          <a:latin typeface="华文中宋" pitchFamily="2" charset="-122"/>
                          <a:ea typeface="华文中宋" pitchFamily="2" charset="-122"/>
                        </a:rPr>
                        <a:t>选择</a:t>
                      </a:r>
                      <a:r>
                        <a:rPr kumimoji="0" lang="zh-CN" altLang="en-US" sz="2000" b="1" i="0" u="none" strike="noStrike" cap="none" normalizeH="0" baseline="0" smtClean="0">
                          <a:ln>
                            <a:noFill/>
                          </a:ln>
                          <a:solidFill>
                            <a:srgbClr val="000000"/>
                          </a:solidFill>
                          <a:effectLst>
                            <a:outerShdw blurRad="38100" dist="38100" dir="2700000" algn="tl">
                              <a:srgbClr val="C0C0C0"/>
                            </a:outerShdw>
                          </a:effectLst>
                          <a:latin typeface="华文中宋" pitchFamily="2" charset="-122"/>
                          <a:ea typeface="华文中宋" pitchFamily="2" charset="-122"/>
                        </a:rPr>
                        <a:t>按一般纳税人</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3">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zh-CN" altLang="en-US" sz="2000" b="1" i="0" u="none" strike="noStrike" cap="none" normalizeH="0" baseline="0" smtClean="0">
                          <a:ln>
                            <a:noFill/>
                          </a:ln>
                          <a:solidFill>
                            <a:srgbClr val="000000"/>
                          </a:solidFill>
                          <a:effectLst>
                            <a:outerShdw blurRad="38100" dist="38100" dir="2700000" algn="tl">
                              <a:srgbClr val="C0C0C0"/>
                            </a:outerShdw>
                          </a:effectLst>
                          <a:latin typeface="华文中宋" pitchFamily="2" charset="-122"/>
                          <a:ea typeface="华文中宋" pitchFamily="2" charset="-122"/>
                        </a:rPr>
                        <a:t>新认定小型商贸批发企业</a:t>
                      </a:r>
                      <a:r>
                        <a:rPr kumimoji="0" lang="en-US" altLang="zh-CN" sz="2000" b="1" i="0" u="none" strike="noStrike" cap="none" normalizeH="0" baseline="0" smtClean="0">
                          <a:ln>
                            <a:noFill/>
                          </a:ln>
                          <a:solidFill>
                            <a:srgbClr val="000000"/>
                          </a:solidFill>
                          <a:effectLst>
                            <a:outerShdw blurRad="38100" dist="38100" dir="2700000" algn="tl">
                              <a:srgbClr val="C0C0C0"/>
                            </a:outerShdw>
                          </a:effectLst>
                          <a:latin typeface="华文中宋" pitchFamily="2" charset="-122"/>
                          <a:ea typeface="华文中宋" pitchFamily="2" charset="-122"/>
                        </a:rPr>
                        <a:t>;</a:t>
                      </a:r>
                      <a:r>
                        <a:rPr kumimoji="0" lang="zh-CN" altLang="en-US" sz="2000" b="1" i="0" u="none" strike="noStrike" cap="none" normalizeH="0" baseline="0" smtClean="0">
                          <a:ln>
                            <a:noFill/>
                          </a:ln>
                          <a:solidFill>
                            <a:srgbClr val="000000"/>
                          </a:solidFill>
                          <a:effectLst>
                            <a:outerShdw blurRad="38100" dist="38100" dir="2700000" algn="tl">
                              <a:srgbClr val="C0C0C0"/>
                            </a:outerShdw>
                          </a:effectLst>
                          <a:latin typeface="华文中宋" pitchFamily="2" charset="-122"/>
                          <a:ea typeface="华文中宋" pitchFamily="2" charset="-122"/>
                        </a:rPr>
                        <a:t>有规定违规行为的企业</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r h="615950">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zh-CN" altLang="en-US" sz="2000" b="1" i="0" u="none" strike="noStrike" cap="none" normalizeH="0" baseline="0" smtClean="0">
                          <a:ln>
                            <a:noFill/>
                          </a:ln>
                          <a:solidFill>
                            <a:srgbClr val="000000"/>
                          </a:solidFill>
                          <a:effectLst>
                            <a:outerShdw blurRad="38100" dist="38100" dir="2700000" algn="tl">
                              <a:srgbClr val="C0C0C0"/>
                            </a:outerShdw>
                          </a:effectLst>
                          <a:latin typeface="华文中宋" pitchFamily="2" charset="-122"/>
                          <a:ea typeface="华文中宋" pitchFamily="2" charset="-122"/>
                        </a:rPr>
                        <a:t>年应税销售额未超过标准的企业</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zh-CN" altLang="en-US" sz="2000" b="1" i="0" u="none" strike="noStrike" cap="none" normalizeH="0" baseline="0" smtClean="0">
                          <a:ln>
                            <a:noFill/>
                          </a:ln>
                          <a:solidFill>
                            <a:srgbClr val="000000"/>
                          </a:solidFill>
                          <a:effectLst>
                            <a:outerShdw blurRad="38100" dist="38100" dir="2700000" algn="tl">
                              <a:srgbClr val="C0C0C0"/>
                            </a:outerShdw>
                          </a:effectLst>
                          <a:latin typeface="华文中宋" pitchFamily="2" charset="-122"/>
                          <a:ea typeface="华文中宋" pitchFamily="2" charset="-122"/>
                        </a:rPr>
                        <a:t>不</a:t>
                      </a:r>
                      <a:r>
                        <a:rPr kumimoji="0" lang="zh-CN" altLang="en-US" sz="2000" b="1" i="0" u="none" strike="noStrike" cap="none" normalizeH="0" baseline="0" smtClean="0">
                          <a:ln>
                            <a:noFill/>
                          </a:ln>
                          <a:solidFill>
                            <a:srgbClr val="FF0000"/>
                          </a:solidFill>
                          <a:effectLst>
                            <a:outerShdw blurRad="38100" dist="38100" dir="2700000" algn="tl">
                              <a:srgbClr val="C0C0C0"/>
                            </a:outerShdw>
                          </a:effectLst>
                          <a:latin typeface="华文中宋" pitchFamily="2" charset="-122"/>
                          <a:ea typeface="华文中宋" pitchFamily="2" charset="-122"/>
                        </a:rPr>
                        <a:t>申请</a:t>
                      </a:r>
                      <a:r>
                        <a:rPr kumimoji="0" lang="zh-CN" altLang="en-US" sz="2000" b="1" i="0" u="none" strike="noStrike" cap="none" normalizeH="0" baseline="0" smtClean="0">
                          <a:ln>
                            <a:noFill/>
                          </a:ln>
                          <a:solidFill>
                            <a:srgbClr val="000000"/>
                          </a:solidFill>
                          <a:effectLst>
                            <a:outerShdw blurRad="38100" dist="38100" dir="2700000" algn="tl">
                              <a:srgbClr val="C0C0C0"/>
                            </a:outerShdw>
                          </a:effectLst>
                          <a:latin typeface="华文中宋" pitchFamily="2" charset="-122"/>
                          <a:ea typeface="华文中宋" pitchFamily="2" charset="-122"/>
                        </a:rPr>
                        <a:t>认定</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zh-CN" altLang="en-US" sz="2000" b="1" i="0" u="none" strike="noStrike" cap="none" normalizeH="0" baseline="0" smtClean="0">
                          <a:ln>
                            <a:noFill/>
                          </a:ln>
                          <a:solidFill>
                            <a:srgbClr val="FF0000"/>
                          </a:solidFill>
                          <a:effectLst>
                            <a:outerShdw blurRad="38100" dist="38100" dir="2700000" algn="tl">
                              <a:srgbClr val="C0C0C0"/>
                            </a:outerShdw>
                          </a:effectLst>
                          <a:latin typeface="华文中宋" pitchFamily="2" charset="-122"/>
                          <a:ea typeface="华文中宋" pitchFamily="2" charset="-122"/>
                        </a:rPr>
                        <a:t>申请</a:t>
                      </a:r>
                      <a:r>
                        <a:rPr kumimoji="0" lang="zh-CN" altLang="en-US" sz="2000" b="1" i="0" u="none" strike="noStrike" cap="none" normalizeH="0" baseline="0" smtClean="0">
                          <a:ln>
                            <a:noFill/>
                          </a:ln>
                          <a:solidFill>
                            <a:srgbClr val="000000"/>
                          </a:solidFill>
                          <a:effectLst>
                            <a:outerShdw blurRad="38100" dist="38100" dir="2700000" algn="tl">
                              <a:srgbClr val="C0C0C0"/>
                            </a:outerShdw>
                          </a:effectLst>
                          <a:latin typeface="华文中宋" pitchFamily="2" charset="-122"/>
                          <a:ea typeface="华文中宋" pitchFamily="2" charset="-122"/>
                        </a:rPr>
                        <a:t>认定</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zh-CN" altLang="en-US"/>
                    </a:p>
                  </a:txBody>
                  <a:tcPr/>
                </a:tc>
              </a:tr>
              <a:tr h="850900">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zh-CN" altLang="en-US" sz="2000" b="1" i="0" u="none" strike="noStrike" cap="none" normalizeH="0" baseline="0" smtClean="0">
                          <a:ln>
                            <a:noFill/>
                          </a:ln>
                          <a:solidFill>
                            <a:srgbClr val="000000"/>
                          </a:solidFill>
                          <a:effectLst>
                            <a:outerShdw blurRad="38100" dist="38100" dir="2700000" algn="tl">
                              <a:srgbClr val="C0C0C0"/>
                            </a:outerShdw>
                          </a:effectLst>
                          <a:latin typeface="华文中宋" pitchFamily="2" charset="-122"/>
                          <a:ea typeface="华文中宋" pitchFamily="2" charset="-122"/>
                        </a:rPr>
                        <a:t>年应税销售额超过标准企业</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zh-CN" altLang="en-US" sz="2000" b="1" i="0" u="none" strike="noStrike" cap="none" normalizeH="0" baseline="0" smtClean="0">
                          <a:ln>
                            <a:noFill/>
                          </a:ln>
                          <a:solidFill>
                            <a:srgbClr val="000000"/>
                          </a:solidFill>
                          <a:effectLst>
                            <a:outerShdw blurRad="38100" dist="38100" dir="2700000" algn="tl">
                              <a:srgbClr val="C0C0C0"/>
                            </a:outerShdw>
                          </a:effectLst>
                          <a:latin typeface="华文中宋" pitchFamily="2" charset="-122"/>
                          <a:ea typeface="华文中宋" pitchFamily="2" charset="-122"/>
                        </a:rPr>
                        <a:t>不可以按小规模</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zh-CN" altLang="en-US" sz="2000" b="1" i="0" u="none" strike="noStrike" cap="none" normalizeH="0" baseline="0" smtClean="0">
                          <a:ln>
                            <a:noFill/>
                          </a:ln>
                          <a:solidFill>
                            <a:srgbClr val="000000"/>
                          </a:solidFill>
                          <a:effectLst>
                            <a:outerShdw blurRad="38100" dist="38100" dir="2700000" algn="tl">
                              <a:srgbClr val="C0C0C0"/>
                            </a:outerShdw>
                          </a:effectLst>
                          <a:latin typeface="华文中宋" pitchFamily="2" charset="-122"/>
                          <a:ea typeface="华文中宋" pitchFamily="2" charset="-122"/>
                        </a:rPr>
                        <a:t>认定</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zh-CN" altLang="en-US"/>
                    </a:p>
                  </a:txBody>
                  <a:tcPr/>
                </a:tc>
              </a:tr>
            </a:tbl>
          </a:graphicData>
        </a:graphic>
      </p:graphicFrame>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r>
              <a:rPr lang="en-US" altLang="zh-CN" dirty="0" smtClean="0"/>
              <a:t>3.</a:t>
            </a:r>
            <a:r>
              <a:rPr lang="zh-CN" altLang="zh-CN" dirty="0" smtClean="0"/>
              <a:t>已享受本通知规定的增值税即征即退政策的纳税人，自不符合规定条件的次月起，不再享受本通知规定的增值税即征即退政策。</a:t>
            </a:r>
          </a:p>
          <a:p>
            <a:r>
              <a:rPr lang="en-US" altLang="zh-CN" dirty="0" smtClean="0"/>
              <a:t>4.</a:t>
            </a:r>
            <a:r>
              <a:rPr lang="zh-CN" altLang="zh-CN" dirty="0" smtClean="0"/>
              <a:t>纳税人应当单独核算享受规定的增值税即征即退政策的新型墙体材料的销售额和应纳税额。未按规定单独核算的，不得享受规定的增值税即征即退政策</a:t>
            </a:r>
          </a:p>
          <a:p>
            <a:r>
              <a:rPr lang="en-US" altLang="zh-CN" dirty="0" smtClean="0"/>
              <a:t>5.</a:t>
            </a:r>
            <a:r>
              <a:rPr lang="zh-CN" altLang="zh-CN" dirty="0" smtClean="0"/>
              <a:t>各省、自治区、直辖市、计划单列市税务机关应于每年</a:t>
            </a:r>
            <a:r>
              <a:rPr lang="en-US" altLang="zh-CN" dirty="0" smtClean="0"/>
              <a:t>2</a:t>
            </a:r>
            <a:r>
              <a:rPr lang="zh-CN" altLang="zh-CN" dirty="0" smtClean="0"/>
              <a:t>月底之前在其网站上，将享受规定的增值税即征即退政策的纳税人按下列项目予以公示：纳税人名称、纳税人识别号、新型墙体材料的名称</a:t>
            </a:r>
            <a:endParaRPr lang="en-US" altLang="zh-CN" dirty="0" smtClean="0"/>
          </a:p>
          <a:p>
            <a:r>
              <a:rPr lang="en-US" altLang="zh-CN" dirty="0" smtClean="0"/>
              <a:t>6.</a:t>
            </a:r>
            <a:r>
              <a:rPr lang="zh-CN" altLang="zh-CN" dirty="0" smtClean="0"/>
              <a:t>已享受规定的增值税即征即退政策的纳税人，因违反税收、环境保护的法律法规受到处罚（警告或单次</a:t>
            </a:r>
            <a:r>
              <a:rPr lang="en-US" altLang="zh-CN" dirty="0" smtClean="0"/>
              <a:t>1</a:t>
            </a:r>
            <a:r>
              <a:rPr lang="zh-CN" altLang="zh-CN" dirty="0" smtClean="0"/>
              <a:t>万元以下罚款除外），自处罚决定下达的次月起</a:t>
            </a:r>
            <a:r>
              <a:rPr lang="en-US" altLang="zh-CN" dirty="0" smtClean="0"/>
              <a:t>36</a:t>
            </a:r>
            <a:r>
              <a:rPr lang="zh-CN" altLang="zh-CN" dirty="0" smtClean="0"/>
              <a:t>个月内，不得享受规定的增值税即征即退政策</a:t>
            </a:r>
            <a:endParaRPr lang="en-US" altLang="zh-CN" dirty="0" smtClean="0"/>
          </a:p>
          <a:p>
            <a:r>
              <a:rPr lang="en-US" altLang="zh-CN" dirty="0" smtClean="0"/>
              <a:t>7.</a:t>
            </a:r>
            <a:r>
              <a:rPr lang="zh-CN" altLang="zh-CN" dirty="0" smtClean="0"/>
              <a:t>《目录》所列新型墙体材料适用的国家标准、行业标准，如在执行过程中有更新、替换，统一按新的国家标准、行业标准执行</a:t>
            </a:r>
            <a:endParaRPr lang="en-US" altLang="zh-CN" dirty="0" smtClean="0"/>
          </a:p>
          <a:p>
            <a:r>
              <a:rPr lang="en-US" altLang="zh-CN" dirty="0" smtClean="0"/>
              <a:t>8.</a:t>
            </a:r>
            <a:r>
              <a:rPr lang="zh-CN" altLang="zh-CN" dirty="0" smtClean="0"/>
              <a:t>自</a:t>
            </a:r>
            <a:r>
              <a:rPr lang="en-US" altLang="zh-CN" dirty="0" smtClean="0"/>
              <a:t>2015</a:t>
            </a:r>
            <a:r>
              <a:rPr lang="zh-CN" altLang="zh-CN" dirty="0" smtClean="0"/>
              <a:t>年</a:t>
            </a:r>
            <a:r>
              <a:rPr lang="en-US" altLang="zh-CN" dirty="0" smtClean="0"/>
              <a:t>7</a:t>
            </a:r>
            <a:r>
              <a:rPr lang="zh-CN" altLang="zh-CN" dirty="0" smtClean="0"/>
              <a:t>月</a:t>
            </a:r>
            <a:r>
              <a:rPr lang="en-US" altLang="zh-CN" dirty="0" smtClean="0"/>
              <a:t>1</a:t>
            </a:r>
            <a:r>
              <a:rPr lang="zh-CN" altLang="zh-CN" dirty="0" smtClean="0"/>
              <a:t>日起执行</a:t>
            </a:r>
          </a:p>
          <a:p>
            <a:endParaRPr lang="zh-CN" altLang="en-US" dirty="0"/>
          </a:p>
        </p:txBody>
      </p:sp>
      <p:sp>
        <p:nvSpPr>
          <p:cNvPr id="3" name="标题 2"/>
          <p:cNvSpPr>
            <a:spLocks noGrp="1"/>
          </p:cNvSpPr>
          <p:nvPr>
            <p:ph type="title"/>
          </p:nvPr>
        </p:nvSpPr>
        <p:spPr/>
        <p:txBody>
          <a:bodyPr/>
          <a:lstStyle/>
          <a:p>
            <a:r>
              <a:rPr lang="zh-CN" altLang="en-US" dirty="0" smtClean="0"/>
              <a:t>增值税方面</a:t>
            </a:r>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smtClean="0"/>
              <a:t>新型墙体材料目录</a:t>
            </a:r>
            <a:endParaRPr lang="en-US" altLang="zh-CN" dirty="0" smtClean="0"/>
          </a:p>
          <a:p>
            <a:endParaRPr lang="zh-CN" altLang="en-US" dirty="0"/>
          </a:p>
        </p:txBody>
      </p:sp>
      <p:sp>
        <p:nvSpPr>
          <p:cNvPr id="3" name="标题 2"/>
          <p:cNvSpPr>
            <a:spLocks noGrp="1"/>
          </p:cNvSpPr>
          <p:nvPr>
            <p:ph type="title"/>
          </p:nvPr>
        </p:nvSpPr>
        <p:spPr/>
        <p:txBody>
          <a:bodyPr/>
          <a:lstStyle/>
          <a:p>
            <a:r>
              <a:rPr lang="zh-CN" altLang="en-US" dirty="0" smtClean="0"/>
              <a:t>增值税方面</a:t>
            </a:r>
            <a:endParaRPr lang="zh-CN" altLang="en-US" dirty="0"/>
          </a:p>
        </p:txBody>
      </p:sp>
      <p:graphicFrame>
        <p:nvGraphicFramePr>
          <p:cNvPr id="4" name="表格 3"/>
          <p:cNvGraphicFramePr>
            <a:graphicFrameLocks noGrp="1"/>
          </p:cNvGraphicFramePr>
          <p:nvPr/>
        </p:nvGraphicFramePr>
        <p:xfrm>
          <a:off x="395536" y="1484784"/>
          <a:ext cx="8496945" cy="5172040"/>
        </p:xfrm>
        <a:graphic>
          <a:graphicData uri="http://schemas.openxmlformats.org/drawingml/2006/table">
            <a:tbl>
              <a:tblPr firstRow="1" bandRow="1">
                <a:tableStyleId>{5C22544A-7EE6-4342-B048-85BDC9FD1C3A}</a:tableStyleId>
              </a:tblPr>
              <a:tblGrid>
                <a:gridCol w="792088"/>
                <a:gridCol w="3384376"/>
                <a:gridCol w="4320481"/>
              </a:tblGrid>
              <a:tr h="337726">
                <a:tc>
                  <a:txBody>
                    <a:bodyPr/>
                    <a:lstStyle/>
                    <a:p>
                      <a:r>
                        <a:rPr kumimoji="0" lang="zh-CN" altLang="en-US" sz="1800" b="1" i="0" kern="1200" baseline="0" dirty="0" smtClean="0">
                          <a:solidFill>
                            <a:schemeClr val="tx1"/>
                          </a:solidFill>
                          <a:latin typeface="华文中宋" pitchFamily="2" charset="-122"/>
                          <a:ea typeface="华文中宋" pitchFamily="2" charset="-122"/>
                          <a:cs typeface="+mn-cs"/>
                        </a:rPr>
                        <a:t>类别</a:t>
                      </a:r>
                    </a:p>
                  </a:txBody>
                  <a:tcPr>
                    <a:solidFill>
                      <a:schemeClr val="bg1">
                        <a:lumMod val="85000"/>
                      </a:schemeClr>
                    </a:solidFill>
                  </a:tcPr>
                </a:tc>
                <a:tc>
                  <a:txBody>
                    <a:bodyPr/>
                    <a:lstStyle/>
                    <a:p>
                      <a:r>
                        <a:rPr kumimoji="0" lang="zh-CN" altLang="zh-CN" sz="1800" b="1" i="0" kern="1200" baseline="0" dirty="0" smtClean="0">
                          <a:solidFill>
                            <a:schemeClr val="tx1"/>
                          </a:solidFill>
                          <a:latin typeface="华文中宋" pitchFamily="2" charset="-122"/>
                          <a:ea typeface="华文中宋" pitchFamily="2" charset="-122"/>
                          <a:cs typeface="+mn-cs"/>
                        </a:rPr>
                        <a:t>财税</a:t>
                      </a:r>
                      <a:r>
                        <a:rPr kumimoji="0" lang="en-US" altLang="zh-CN" sz="1800" b="1" i="0" kern="1200" baseline="0" dirty="0" smtClean="0">
                          <a:solidFill>
                            <a:schemeClr val="tx1"/>
                          </a:solidFill>
                          <a:latin typeface="华文中宋" pitchFamily="2" charset="-122"/>
                          <a:ea typeface="华文中宋" pitchFamily="2" charset="-122"/>
                          <a:cs typeface="+mn-cs"/>
                        </a:rPr>
                        <a:t>[2008]156</a:t>
                      </a:r>
                      <a:r>
                        <a:rPr kumimoji="0" lang="zh-CN" altLang="zh-CN" sz="1800" b="1" i="0" kern="1200" baseline="0" dirty="0" smtClean="0">
                          <a:solidFill>
                            <a:schemeClr val="tx1"/>
                          </a:solidFill>
                          <a:latin typeface="华文中宋" pitchFamily="2" charset="-122"/>
                          <a:ea typeface="华文中宋" pitchFamily="2" charset="-122"/>
                          <a:cs typeface="+mn-cs"/>
                        </a:rPr>
                        <a:t>号</a:t>
                      </a:r>
                      <a:endParaRPr kumimoji="0" lang="zh-CN" altLang="en-US" sz="18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c>
                  <a:txBody>
                    <a:bodyPr/>
                    <a:lstStyle/>
                    <a:p>
                      <a:r>
                        <a:rPr kumimoji="0" lang="zh-CN" altLang="zh-CN" sz="1800" b="1" i="0" kern="1200" baseline="0" dirty="0" smtClean="0">
                          <a:solidFill>
                            <a:schemeClr val="tx1"/>
                          </a:solidFill>
                          <a:latin typeface="华文中宋" pitchFamily="2" charset="-122"/>
                          <a:ea typeface="华文中宋" pitchFamily="2" charset="-122"/>
                          <a:cs typeface="+mn-cs"/>
                        </a:rPr>
                        <a:t>财税</a:t>
                      </a:r>
                      <a:r>
                        <a:rPr kumimoji="0" lang="en-US" altLang="zh-CN" sz="1800" b="1" i="0" kern="1200" baseline="0" dirty="0" smtClean="0">
                          <a:solidFill>
                            <a:schemeClr val="tx1"/>
                          </a:solidFill>
                          <a:latin typeface="华文中宋" pitchFamily="2" charset="-122"/>
                          <a:ea typeface="华文中宋" pitchFamily="2" charset="-122"/>
                          <a:cs typeface="+mn-cs"/>
                        </a:rPr>
                        <a:t>[2015]73</a:t>
                      </a:r>
                      <a:r>
                        <a:rPr kumimoji="0" lang="zh-CN" altLang="zh-CN" sz="1800" b="1" i="0" kern="1200" baseline="0" dirty="0" smtClean="0">
                          <a:solidFill>
                            <a:schemeClr val="tx1"/>
                          </a:solidFill>
                          <a:latin typeface="华文中宋" pitchFamily="2" charset="-122"/>
                          <a:ea typeface="华文中宋" pitchFamily="2" charset="-122"/>
                          <a:cs typeface="+mn-cs"/>
                        </a:rPr>
                        <a:t>号</a:t>
                      </a:r>
                      <a:endParaRPr kumimoji="0" lang="zh-CN" altLang="en-US" sz="18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r>
              <a:tr h="337726">
                <a:tc rowSpan="4">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zh-CN" altLang="zh-CN" sz="1800" b="1" kern="1200" dirty="0" smtClean="0">
                          <a:solidFill>
                            <a:schemeClr val="dk1"/>
                          </a:solidFill>
                          <a:latin typeface="+mn-lt"/>
                          <a:ea typeface="+mn-ea"/>
                          <a:cs typeface="+mn-cs"/>
                        </a:rPr>
                        <a:t>砖类</a:t>
                      </a:r>
                    </a:p>
                  </a:txBody>
                  <a:tcPr>
                    <a:solidFill>
                      <a:schemeClr val="bg1">
                        <a:lumMod val="85000"/>
                      </a:schemeClr>
                    </a:solidFill>
                  </a:tcPr>
                </a:tc>
                <a:tc>
                  <a:txBody>
                    <a:bodyPr/>
                    <a:lstStyle/>
                    <a:p>
                      <a:r>
                        <a:rPr kumimoji="0" lang="en-US" altLang="zh-CN" sz="1800" b="1" i="0" kern="1200" baseline="0" dirty="0" smtClean="0">
                          <a:solidFill>
                            <a:schemeClr val="tx1"/>
                          </a:solidFill>
                          <a:latin typeface="华文中宋" pitchFamily="2" charset="-122"/>
                          <a:ea typeface="华文中宋" pitchFamily="2" charset="-122"/>
                          <a:cs typeface="+mn-cs"/>
                        </a:rPr>
                        <a:t>1.</a:t>
                      </a:r>
                      <a:r>
                        <a:rPr kumimoji="0" lang="zh-CN" altLang="zh-CN" sz="1800" b="1" i="0" kern="1200" baseline="0" dirty="0" smtClean="0">
                          <a:solidFill>
                            <a:schemeClr val="tx1"/>
                          </a:solidFill>
                          <a:latin typeface="华文中宋" pitchFamily="2" charset="-122"/>
                          <a:ea typeface="华文中宋" pitchFamily="2" charset="-122"/>
                          <a:cs typeface="+mn-cs"/>
                        </a:rPr>
                        <a:t>非粘土烧结多孔砖（符合GB13544—2000技术要求）和非粘土烧结空心砖（符合GB13545—2003技术要求）</a:t>
                      </a:r>
                    </a:p>
                  </a:txBody>
                  <a:tcPr>
                    <a:solidFill>
                      <a:schemeClr val="bg1">
                        <a:lumMod val="85000"/>
                      </a:schemeClr>
                    </a:solidFill>
                  </a:tcPr>
                </a:tc>
                <a:tc>
                  <a:txBody>
                    <a:bodyPr/>
                    <a:lstStyle/>
                    <a:p>
                      <a:r>
                        <a:rPr kumimoji="0" lang="en-US" altLang="zh-CN" sz="1800" b="1" i="0" kern="1200" baseline="0" dirty="0" smtClean="0">
                          <a:solidFill>
                            <a:schemeClr val="tx1"/>
                          </a:solidFill>
                          <a:latin typeface="华文中宋" pitchFamily="2" charset="-122"/>
                          <a:ea typeface="华文中宋" pitchFamily="2" charset="-122"/>
                          <a:cs typeface="+mn-cs"/>
                        </a:rPr>
                        <a:t>1.</a:t>
                      </a:r>
                      <a:r>
                        <a:rPr kumimoji="0" lang="zh-CN" altLang="zh-CN" sz="1800" b="1" i="0" kern="1200" baseline="0" dirty="0" smtClean="0">
                          <a:solidFill>
                            <a:schemeClr val="tx1"/>
                          </a:solidFill>
                          <a:latin typeface="华文中宋" pitchFamily="2" charset="-122"/>
                          <a:ea typeface="华文中宋" pitchFamily="2" charset="-122"/>
                          <a:cs typeface="+mn-cs"/>
                        </a:rPr>
                        <a:t>非粘土烧结多孔砖（符合GB13544—</a:t>
                      </a:r>
                      <a:r>
                        <a:rPr kumimoji="0" lang="zh-CN" altLang="zh-CN" sz="1800" b="1" i="0" kern="1200" baseline="0" dirty="0" smtClean="0">
                          <a:solidFill>
                            <a:srgbClr val="FF0000"/>
                          </a:solidFill>
                          <a:latin typeface="华文中宋" pitchFamily="2" charset="-122"/>
                          <a:ea typeface="华文中宋" pitchFamily="2" charset="-122"/>
                          <a:cs typeface="+mn-cs"/>
                        </a:rPr>
                        <a:t>2011</a:t>
                      </a:r>
                      <a:r>
                        <a:rPr kumimoji="0" lang="zh-CN" altLang="zh-CN" sz="1800" b="1" i="0" kern="1200" baseline="0" dirty="0" smtClean="0">
                          <a:solidFill>
                            <a:schemeClr val="tx1"/>
                          </a:solidFill>
                          <a:latin typeface="华文中宋" pitchFamily="2" charset="-122"/>
                          <a:ea typeface="华文中宋" pitchFamily="2" charset="-122"/>
                          <a:cs typeface="+mn-cs"/>
                        </a:rPr>
                        <a:t>技术要求）和非粘土烧结空心砖（符合GB13545—</a:t>
                      </a:r>
                      <a:r>
                        <a:rPr kumimoji="0" lang="zh-CN" altLang="zh-CN" sz="1800" b="1" i="0" kern="1200" baseline="0" dirty="0" smtClean="0">
                          <a:solidFill>
                            <a:srgbClr val="FF0000"/>
                          </a:solidFill>
                          <a:latin typeface="华文中宋" pitchFamily="2" charset="-122"/>
                          <a:ea typeface="华文中宋" pitchFamily="2" charset="-122"/>
                          <a:cs typeface="+mn-cs"/>
                        </a:rPr>
                        <a:t>2014</a:t>
                      </a:r>
                      <a:r>
                        <a:rPr kumimoji="0" lang="zh-CN" altLang="zh-CN" sz="1800" b="1" i="0" kern="1200" baseline="0" dirty="0" smtClean="0">
                          <a:solidFill>
                            <a:schemeClr val="tx1"/>
                          </a:solidFill>
                          <a:latin typeface="华文中宋" pitchFamily="2" charset="-122"/>
                          <a:ea typeface="华文中宋" pitchFamily="2" charset="-122"/>
                          <a:cs typeface="+mn-cs"/>
                        </a:rPr>
                        <a:t>技术要求）</a:t>
                      </a:r>
                      <a:r>
                        <a:rPr kumimoji="0" lang="en-US" altLang="zh-CN" sz="1800" b="1" i="0" kern="1200" baseline="0" dirty="0" smtClean="0">
                          <a:solidFill>
                            <a:schemeClr val="tx1"/>
                          </a:solidFill>
                          <a:latin typeface="华文中宋" pitchFamily="2" charset="-122"/>
                          <a:ea typeface="华文中宋" pitchFamily="2" charset="-122"/>
                          <a:cs typeface="+mn-cs"/>
                        </a:rPr>
                        <a:t> </a:t>
                      </a:r>
                    </a:p>
                  </a:txBody>
                  <a:tcPr>
                    <a:solidFill>
                      <a:schemeClr val="bg1">
                        <a:lumMod val="85000"/>
                      </a:schemeClr>
                    </a:solidFill>
                  </a:tcPr>
                </a:tc>
              </a:tr>
              <a:tr h="965800">
                <a:tc vMerge="1">
                  <a:txBody>
                    <a:bodyPr/>
                    <a:lstStyle/>
                    <a:p>
                      <a:endParaRPr kumimoji="0" lang="zh-CN" altLang="en-US" sz="18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c>
                  <a:txBody>
                    <a:bodyPr/>
                    <a:lstStyle/>
                    <a:p>
                      <a:r>
                        <a:rPr kumimoji="0" lang="en-US" altLang="zh-CN" sz="1800" b="1" i="0" kern="1200" baseline="0" dirty="0" smtClean="0">
                          <a:solidFill>
                            <a:schemeClr val="tx1"/>
                          </a:solidFill>
                          <a:latin typeface="华文中宋" pitchFamily="2" charset="-122"/>
                          <a:ea typeface="华文中宋" pitchFamily="2" charset="-122"/>
                          <a:cs typeface="+mn-cs"/>
                        </a:rPr>
                        <a:t>2.</a:t>
                      </a:r>
                      <a:r>
                        <a:rPr kumimoji="0" lang="zh-CN" altLang="zh-CN" sz="1800" b="1" i="0" kern="1200" baseline="0" dirty="0" smtClean="0">
                          <a:solidFill>
                            <a:schemeClr val="tx1"/>
                          </a:solidFill>
                          <a:latin typeface="华文中宋" pitchFamily="2" charset="-122"/>
                          <a:ea typeface="华文中宋" pitchFamily="2" charset="-122"/>
                          <a:cs typeface="+mn-cs"/>
                        </a:rPr>
                        <a:t>混凝土多孔砖（符合JC943—2004技术要求）</a:t>
                      </a:r>
                    </a:p>
                    <a:p>
                      <a:endParaRPr kumimoji="0" lang="zh-CN" altLang="zh-CN" sz="18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c>
                  <a:txBody>
                    <a:bodyPr/>
                    <a:lstStyle/>
                    <a:p>
                      <a:r>
                        <a:rPr kumimoji="0" lang="en-US" altLang="zh-CN" sz="1800" b="1" i="0" kern="1200" baseline="0" dirty="0" smtClean="0">
                          <a:solidFill>
                            <a:schemeClr val="tx1"/>
                          </a:solidFill>
                          <a:latin typeface="华文中宋" pitchFamily="2" charset="-122"/>
                          <a:ea typeface="华文中宋" pitchFamily="2" charset="-122"/>
                          <a:cs typeface="+mn-cs"/>
                        </a:rPr>
                        <a:t>2.</a:t>
                      </a:r>
                      <a:r>
                        <a:rPr kumimoji="0" lang="zh-CN" altLang="zh-CN" sz="1800" b="1" i="0" kern="1200" baseline="0" dirty="0" smtClean="0">
                          <a:solidFill>
                            <a:srgbClr val="FF0000"/>
                          </a:solidFill>
                          <a:latin typeface="华文中宋" pitchFamily="2" charset="-122"/>
                          <a:ea typeface="华文中宋" pitchFamily="2" charset="-122"/>
                          <a:cs typeface="+mn-cs"/>
                        </a:rPr>
                        <a:t>承重混凝土多孔砖</a:t>
                      </a:r>
                      <a:r>
                        <a:rPr kumimoji="0" lang="zh-CN" altLang="zh-CN" sz="1800" b="1" i="0" kern="1200" baseline="0" dirty="0" smtClean="0">
                          <a:solidFill>
                            <a:schemeClr val="tx1"/>
                          </a:solidFill>
                          <a:latin typeface="华文中宋" pitchFamily="2" charset="-122"/>
                          <a:ea typeface="华文中宋" pitchFamily="2" charset="-122"/>
                          <a:cs typeface="+mn-cs"/>
                        </a:rPr>
                        <a:t>（符合GB25779-2010技术要求）和非承重混凝土空心砖（符合GB/T24492-2009技术要求）</a:t>
                      </a:r>
                      <a:r>
                        <a:rPr kumimoji="0" lang="en-US" altLang="zh-CN" sz="1800" b="1" i="0" kern="1200" baseline="0" dirty="0" smtClean="0">
                          <a:solidFill>
                            <a:schemeClr val="tx1"/>
                          </a:solidFill>
                          <a:latin typeface="华文中宋" pitchFamily="2" charset="-122"/>
                          <a:ea typeface="华文中宋" pitchFamily="2" charset="-122"/>
                          <a:cs typeface="+mn-cs"/>
                        </a:rPr>
                        <a:t> </a:t>
                      </a:r>
                      <a:endParaRPr kumimoji="0" lang="zh-CN" altLang="zh-CN" sz="18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r>
              <a:tr h="337726">
                <a:tc vMerge="1">
                  <a:txBody>
                    <a:bodyPr/>
                    <a:lstStyle/>
                    <a:p>
                      <a:endParaRPr kumimoji="0" lang="zh-CN" altLang="en-US" sz="18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c>
                  <a:txBody>
                    <a:bodyPr/>
                    <a:lstStyle/>
                    <a:p>
                      <a:r>
                        <a:rPr kumimoji="0" lang="en-US" altLang="zh-CN" sz="1800" b="1" i="0" kern="1200" baseline="0" dirty="0" smtClean="0">
                          <a:solidFill>
                            <a:schemeClr val="tx1"/>
                          </a:solidFill>
                          <a:latin typeface="华文中宋" pitchFamily="2" charset="-122"/>
                          <a:ea typeface="华文中宋" pitchFamily="2" charset="-122"/>
                          <a:cs typeface="+mn-cs"/>
                        </a:rPr>
                        <a:t>3.</a:t>
                      </a:r>
                      <a:r>
                        <a:rPr kumimoji="0" lang="zh-CN" altLang="zh-CN" sz="1800" b="1" i="0" kern="1200" baseline="0" dirty="0" smtClean="0">
                          <a:solidFill>
                            <a:schemeClr val="tx1"/>
                          </a:solidFill>
                          <a:latin typeface="华文中宋" pitchFamily="2" charset="-122"/>
                          <a:ea typeface="华文中宋" pitchFamily="2" charset="-122"/>
                          <a:cs typeface="+mn-cs"/>
                        </a:rPr>
                        <a:t>蒸压粉煤灰砖（符合JC239—2001技术要求）和蒸压灰砂空心砖（符合JC/T637—1996技术要求）。 </a:t>
                      </a:r>
                      <a:endParaRPr kumimoji="0" lang="zh-CN" altLang="en-US" sz="18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c>
                  <a:txBody>
                    <a:bodyPr/>
                    <a:lstStyle/>
                    <a:p>
                      <a:r>
                        <a:rPr kumimoji="0" lang="en-US" altLang="zh-CN" sz="1800" b="1" i="0" kern="1200" baseline="0" dirty="0" smtClean="0">
                          <a:solidFill>
                            <a:schemeClr val="tx1"/>
                          </a:solidFill>
                          <a:latin typeface="华文中宋" pitchFamily="2" charset="-122"/>
                          <a:ea typeface="华文中宋" pitchFamily="2" charset="-122"/>
                          <a:cs typeface="+mn-cs"/>
                        </a:rPr>
                        <a:t>3.</a:t>
                      </a:r>
                      <a:r>
                        <a:rPr kumimoji="0" lang="zh-CN" altLang="zh-CN" sz="1800" b="1" i="0" kern="1200" baseline="0" dirty="0" smtClean="0">
                          <a:solidFill>
                            <a:srgbClr val="FF0000"/>
                          </a:solidFill>
                          <a:latin typeface="华文中宋" pitchFamily="2" charset="-122"/>
                          <a:ea typeface="华文中宋" pitchFamily="2" charset="-122"/>
                          <a:cs typeface="+mn-cs"/>
                        </a:rPr>
                        <a:t>蒸压粉煤灰多孔砖</a:t>
                      </a:r>
                      <a:r>
                        <a:rPr kumimoji="0" lang="zh-CN" altLang="zh-CN" sz="1800" b="1" i="0" kern="1200" baseline="0" dirty="0" smtClean="0">
                          <a:solidFill>
                            <a:schemeClr val="tx1"/>
                          </a:solidFill>
                          <a:latin typeface="华文中宋" pitchFamily="2" charset="-122"/>
                          <a:ea typeface="华文中宋" pitchFamily="2" charset="-122"/>
                          <a:cs typeface="+mn-cs"/>
                        </a:rPr>
                        <a:t>（符合GB26541-2011技术要求）、</a:t>
                      </a:r>
                      <a:r>
                        <a:rPr kumimoji="0" lang="zh-CN" altLang="zh-CN" sz="1800" b="1" i="0" kern="1200" baseline="0" dirty="0" smtClean="0">
                          <a:solidFill>
                            <a:srgbClr val="FF0000"/>
                          </a:solidFill>
                          <a:latin typeface="华文中宋" pitchFamily="2" charset="-122"/>
                          <a:ea typeface="华文中宋" pitchFamily="2" charset="-122"/>
                          <a:cs typeface="+mn-cs"/>
                        </a:rPr>
                        <a:t>蒸压泡沫混凝土砖</a:t>
                      </a:r>
                      <a:r>
                        <a:rPr kumimoji="0" lang="zh-CN" altLang="zh-CN" sz="1800" b="1" i="0" kern="1200" baseline="0" dirty="0" smtClean="0">
                          <a:solidFill>
                            <a:schemeClr val="tx1"/>
                          </a:solidFill>
                          <a:latin typeface="华文中宋" pitchFamily="2" charset="-122"/>
                          <a:ea typeface="华文中宋" pitchFamily="2" charset="-122"/>
                          <a:cs typeface="+mn-cs"/>
                        </a:rPr>
                        <a:t>（符合GB/T29062—2012技术要求）</a:t>
                      </a:r>
                      <a:endParaRPr kumimoji="0" lang="zh-CN" altLang="en-US" sz="18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r>
              <a:tr h="337726">
                <a:tc vMerge="1">
                  <a:txBody>
                    <a:bodyPr/>
                    <a:lstStyle/>
                    <a:p>
                      <a:endParaRPr kumimoji="0" lang="zh-CN" altLang="en-US" sz="18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kern="1200" baseline="0" dirty="0" smtClean="0">
                          <a:solidFill>
                            <a:schemeClr val="tx1"/>
                          </a:solidFill>
                          <a:latin typeface="华文中宋" pitchFamily="2" charset="-122"/>
                          <a:ea typeface="华文中宋" pitchFamily="2" charset="-122"/>
                          <a:cs typeface="+mn-cs"/>
                        </a:rPr>
                        <a:t>4.</a:t>
                      </a:r>
                      <a:r>
                        <a:rPr kumimoji="0" lang="zh-CN" altLang="zh-CN" sz="1800" b="1" i="0" kern="1200" baseline="0" dirty="0" smtClean="0">
                          <a:solidFill>
                            <a:schemeClr val="tx1"/>
                          </a:solidFill>
                          <a:latin typeface="华文中宋" pitchFamily="2" charset="-122"/>
                          <a:ea typeface="华文中宋" pitchFamily="2" charset="-122"/>
                          <a:cs typeface="+mn-cs"/>
                        </a:rPr>
                        <a:t>烧结多孔砖（仅限西部地区，符合GB13544—2000技术要求）和烧结空心砖（仅限西部地区，符合GB13545—2003技术要求）</a:t>
                      </a:r>
                    </a:p>
                  </a:txBody>
                  <a:tcPr>
                    <a:solidFill>
                      <a:schemeClr val="bg1">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kern="1200" baseline="0" dirty="0" smtClean="0">
                          <a:solidFill>
                            <a:schemeClr val="tx1"/>
                          </a:solidFill>
                          <a:latin typeface="华文中宋" pitchFamily="2" charset="-122"/>
                          <a:ea typeface="华文中宋" pitchFamily="2" charset="-122"/>
                          <a:cs typeface="+mn-cs"/>
                        </a:rPr>
                        <a:t>4.</a:t>
                      </a:r>
                      <a:r>
                        <a:rPr kumimoji="0" lang="zh-CN" altLang="zh-CN" sz="1800" b="1" i="0" kern="1200" baseline="0" dirty="0" smtClean="0">
                          <a:solidFill>
                            <a:schemeClr val="tx1"/>
                          </a:solidFill>
                          <a:latin typeface="华文中宋" pitchFamily="2" charset="-122"/>
                          <a:ea typeface="华文中宋" pitchFamily="2" charset="-122"/>
                          <a:cs typeface="+mn-cs"/>
                        </a:rPr>
                        <a:t>烧结多孔砖（仅限西部地区，符合GB13544—</a:t>
                      </a:r>
                      <a:r>
                        <a:rPr kumimoji="0" lang="zh-CN" altLang="zh-CN" sz="1800" b="1" i="0" kern="1200" baseline="0" dirty="0" smtClean="0">
                          <a:solidFill>
                            <a:srgbClr val="FF0000"/>
                          </a:solidFill>
                          <a:latin typeface="华文中宋" pitchFamily="2" charset="-122"/>
                          <a:ea typeface="华文中宋" pitchFamily="2" charset="-122"/>
                          <a:cs typeface="+mn-cs"/>
                        </a:rPr>
                        <a:t>2011</a:t>
                      </a:r>
                      <a:r>
                        <a:rPr kumimoji="0" lang="zh-CN" altLang="zh-CN" sz="1800" b="1" i="0" kern="1200" baseline="0" dirty="0" smtClean="0">
                          <a:solidFill>
                            <a:schemeClr val="tx1"/>
                          </a:solidFill>
                          <a:latin typeface="华文中宋" pitchFamily="2" charset="-122"/>
                          <a:ea typeface="华文中宋" pitchFamily="2" charset="-122"/>
                          <a:cs typeface="+mn-cs"/>
                        </a:rPr>
                        <a:t>技术要求）和烧结空心砖（仅限西部地区，符合GB13545—</a:t>
                      </a:r>
                      <a:r>
                        <a:rPr kumimoji="0" lang="zh-CN" altLang="zh-CN" sz="1800" b="1" i="0" kern="1200" baseline="0" dirty="0" smtClean="0">
                          <a:solidFill>
                            <a:srgbClr val="FF0000"/>
                          </a:solidFill>
                          <a:latin typeface="华文中宋" pitchFamily="2" charset="-122"/>
                          <a:ea typeface="华文中宋" pitchFamily="2" charset="-122"/>
                          <a:cs typeface="+mn-cs"/>
                        </a:rPr>
                        <a:t>2014</a:t>
                      </a:r>
                      <a:r>
                        <a:rPr kumimoji="0" lang="zh-CN" altLang="zh-CN" sz="1800" b="1" i="0" kern="1200" baseline="0" dirty="0" smtClean="0">
                          <a:solidFill>
                            <a:schemeClr val="tx1"/>
                          </a:solidFill>
                          <a:latin typeface="华文中宋" pitchFamily="2" charset="-122"/>
                          <a:ea typeface="华文中宋" pitchFamily="2" charset="-122"/>
                          <a:cs typeface="+mn-cs"/>
                        </a:rPr>
                        <a:t>技术要求）</a:t>
                      </a:r>
                    </a:p>
                  </a:txBody>
                  <a:tcPr>
                    <a:solidFill>
                      <a:schemeClr val="bg1">
                        <a:lumMod val="85000"/>
                      </a:schemeClr>
                    </a:solidFill>
                  </a:tcPr>
                </a:tc>
              </a:tr>
            </a:tbl>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smtClean="0"/>
              <a:t>新型墙体材料目录</a:t>
            </a:r>
            <a:endParaRPr lang="en-US" altLang="zh-CN" dirty="0" smtClean="0"/>
          </a:p>
          <a:p>
            <a:endParaRPr lang="zh-CN" altLang="en-US" dirty="0"/>
          </a:p>
        </p:txBody>
      </p:sp>
      <p:sp>
        <p:nvSpPr>
          <p:cNvPr id="3" name="标题 2"/>
          <p:cNvSpPr>
            <a:spLocks noGrp="1"/>
          </p:cNvSpPr>
          <p:nvPr>
            <p:ph type="title"/>
          </p:nvPr>
        </p:nvSpPr>
        <p:spPr/>
        <p:txBody>
          <a:bodyPr/>
          <a:lstStyle/>
          <a:p>
            <a:r>
              <a:rPr lang="zh-CN" altLang="en-US" dirty="0" smtClean="0"/>
              <a:t>增值税方面</a:t>
            </a:r>
            <a:endParaRPr lang="zh-CN" altLang="en-US" dirty="0"/>
          </a:p>
        </p:txBody>
      </p:sp>
      <p:graphicFrame>
        <p:nvGraphicFramePr>
          <p:cNvPr id="4" name="表格 3"/>
          <p:cNvGraphicFramePr>
            <a:graphicFrameLocks noGrp="1"/>
          </p:cNvGraphicFramePr>
          <p:nvPr/>
        </p:nvGraphicFramePr>
        <p:xfrm>
          <a:off x="179512" y="836712"/>
          <a:ext cx="8640961" cy="5407888"/>
        </p:xfrm>
        <a:graphic>
          <a:graphicData uri="http://schemas.openxmlformats.org/drawingml/2006/table">
            <a:tbl>
              <a:tblPr firstRow="1" bandRow="1">
                <a:tableStyleId>{5C22544A-7EE6-4342-B048-85BDC9FD1C3A}</a:tableStyleId>
              </a:tblPr>
              <a:tblGrid>
                <a:gridCol w="763502"/>
                <a:gridCol w="2980914"/>
                <a:gridCol w="4896545"/>
              </a:tblGrid>
              <a:tr h="374286">
                <a:tc>
                  <a:txBody>
                    <a:bodyPr/>
                    <a:lstStyle/>
                    <a:p>
                      <a:r>
                        <a:rPr kumimoji="0" lang="zh-CN" altLang="en-US" sz="1600" b="1" i="0" kern="1200" baseline="0" dirty="0" smtClean="0">
                          <a:solidFill>
                            <a:schemeClr val="tx1"/>
                          </a:solidFill>
                          <a:latin typeface="华文中宋" pitchFamily="2" charset="-122"/>
                          <a:ea typeface="华文中宋" pitchFamily="2" charset="-122"/>
                          <a:cs typeface="+mn-cs"/>
                        </a:rPr>
                        <a:t>类别</a:t>
                      </a:r>
                    </a:p>
                  </a:txBody>
                  <a:tcPr>
                    <a:solidFill>
                      <a:schemeClr val="bg1">
                        <a:lumMod val="85000"/>
                      </a:schemeClr>
                    </a:solidFill>
                  </a:tcPr>
                </a:tc>
                <a:tc>
                  <a:txBody>
                    <a:bodyPr/>
                    <a:lstStyle/>
                    <a:p>
                      <a:r>
                        <a:rPr kumimoji="0" lang="zh-CN" altLang="zh-CN" sz="1600" b="1" i="0" kern="1200" baseline="0" dirty="0" smtClean="0">
                          <a:solidFill>
                            <a:schemeClr val="tx1"/>
                          </a:solidFill>
                          <a:latin typeface="华文中宋" pitchFamily="2" charset="-122"/>
                          <a:ea typeface="华文中宋" pitchFamily="2" charset="-122"/>
                          <a:cs typeface="+mn-cs"/>
                        </a:rPr>
                        <a:t>财税</a:t>
                      </a:r>
                      <a:r>
                        <a:rPr kumimoji="0" lang="en-US" altLang="zh-CN" sz="1600" b="1" i="0" kern="1200" baseline="0" dirty="0" smtClean="0">
                          <a:solidFill>
                            <a:schemeClr val="tx1"/>
                          </a:solidFill>
                          <a:latin typeface="华文中宋" pitchFamily="2" charset="-122"/>
                          <a:ea typeface="华文中宋" pitchFamily="2" charset="-122"/>
                          <a:cs typeface="+mn-cs"/>
                        </a:rPr>
                        <a:t>[2008]156</a:t>
                      </a:r>
                      <a:r>
                        <a:rPr kumimoji="0" lang="zh-CN" altLang="zh-CN" sz="1600" b="1" i="0" kern="1200" baseline="0" dirty="0" smtClean="0">
                          <a:solidFill>
                            <a:schemeClr val="tx1"/>
                          </a:solidFill>
                          <a:latin typeface="华文中宋" pitchFamily="2" charset="-122"/>
                          <a:ea typeface="华文中宋" pitchFamily="2" charset="-122"/>
                          <a:cs typeface="+mn-cs"/>
                        </a:rPr>
                        <a:t>号</a:t>
                      </a:r>
                      <a:endParaRPr kumimoji="0" lang="zh-CN" altLang="en-US" sz="16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c>
                  <a:txBody>
                    <a:bodyPr/>
                    <a:lstStyle/>
                    <a:p>
                      <a:r>
                        <a:rPr kumimoji="0" lang="zh-CN" altLang="zh-CN" sz="1600" b="1" i="0" kern="1200" baseline="0" dirty="0" smtClean="0">
                          <a:solidFill>
                            <a:schemeClr val="tx1"/>
                          </a:solidFill>
                          <a:latin typeface="华文中宋" pitchFamily="2" charset="-122"/>
                          <a:ea typeface="华文中宋" pitchFamily="2" charset="-122"/>
                          <a:cs typeface="+mn-cs"/>
                        </a:rPr>
                        <a:t>财税</a:t>
                      </a:r>
                      <a:r>
                        <a:rPr kumimoji="0" lang="en-US" altLang="zh-CN" sz="1600" b="1" i="0" kern="1200" baseline="0" dirty="0" smtClean="0">
                          <a:solidFill>
                            <a:schemeClr val="tx1"/>
                          </a:solidFill>
                          <a:latin typeface="华文中宋" pitchFamily="2" charset="-122"/>
                          <a:ea typeface="华文中宋" pitchFamily="2" charset="-122"/>
                          <a:cs typeface="+mn-cs"/>
                        </a:rPr>
                        <a:t>[2015]73</a:t>
                      </a:r>
                      <a:r>
                        <a:rPr kumimoji="0" lang="zh-CN" altLang="zh-CN" sz="1600" b="1" i="0" kern="1200" baseline="0" dirty="0" smtClean="0">
                          <a:solidFill>
                            <a:schemeClr val="tx1"/>
                          </a:solidFill>
                          <a:latin typeface="华文中宋" pitchFamily="2" charset="-122"/>
                          <a:ea typeface="华文中宋" pitchFamily="2" charset="-122"/>
                          <a:cs typeface="+mn-cs"/>
                        </a:rPr>
                        <a:t>号</a:t>
                      </a:r>
                      <a:endParaRPr kumimoji="0" lang="zh-CN" altLang="en-US" sz="16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r>
              <a:tr h="849850">
                <a:tc rowSpan="6">
                  <a:txBody>
                    <a:bodyPr/>
                    <a:lstStyle/>
                    <a:p>
                      <a:pPr marL="0" algn="l" rtl="0" eaLnBrk="1" latinLnBrk="0" hangingPunct="1"/>
                      <a:r>
                        <a:rPr kumimoji="0" lang="zh-CN" altLang="zh-CN" sz="1600" b="1" i="0" kern="1200" baseline="0" dirty="0" smtClean="0">
                          <a:solidFill>
                            <a:schemeClr val="tx1"/>
                          </a:solidFill>
                          <a:latin typeface="华文中宋" pitchFamily="2" charset="-122"/>
                          <a:ea typeface="华文中宋" pitchFamily="2" charset="-122"/>
                          <a:cs typeface="+mn-cs"/>
                        </a:rPr>
                        <a:t>砌块类</a:t>
                      </a:r>
                      <a:endParaRPr kumimoji="0" lang="zh-CN" altLang="zh-CN" sz="1600" b="1" i="0" kern="1200" baseline="0" dirty="0">
                        <a:solidFill>
                          <a:schemeClr val="tx1"/>
                        </a:solidFill>
                        <a:latin typeface="华文中宋" pitchFamily="2" charset="-122"/>
                        <a:ea typeface="华文中宋" pitchFamily="2" charset="-122"/>
                        <a:cs typeface="+mn-cs"/>
                      </a:endParaRPr>
                    </a:p>
                  </a:txBody>
                  <a:tcPr>
                    <a:solidFill>
                      <a:schemeClr val="bg1">
                        <a:lumMod val="85000"/>
                      </a:schemeClr>
                    </a:solidFill>
                  </a:tcPr>
                </a:tc>
                <a:tc>
                  <a:txBody>
                    <a:bodyPr/>
                    <a:lstStyle/>
                    <a:p>
                      <a:pPr marL="0" algn="l" rtl="0" eaLnBrk="1" latinLnBrk="0" hangingPunct="1"/>
                      <a:r>
                        <a:rPr kumimoji="0" lang="en-US" altLang="zh-CN" sz="1600" b="1" i="0" kern="1200" baseline="0" dirty="0" smtClean="0">
                          <a:solidFill>
                            <a:schemeClr val="tx1"/>
                          </a:solidFill>
                          <a:latin typeface="华文中宋" pitchFamily="2" charset="-122"/>
                          <a:ea typeface="华文中宋" pitchFamily="2" charset="-122"/>
                          <a:cs typeface="+mn-cs"/>
                        </a:rPr>
                        <a:t>1.</a:t>
                      </a:r>
                      <a:r>
                        <a:rPr kumimoji="0" lang="zh-CN" altLang="zh-CN" sz="1600" b="1" i="0" kern="1200" baseline="0" dirty="0" smtClean="0">
                          <a:solidFill>
                            <a:schemeClr val="tx1"/>
                          </a:solidFill>
                          <a:latin typeface="华文中宋" pitchFamily="2" charset="-122"/>
                          <a:ea typeface="华文中宋" pitchFamily="2" charset="-122"/>
                          <a:cs typeface="+mn-cs"/>
                        </a:rPr>
                        <a:t>普通混凝土小型空心砌块（符合GB8239——1997技术要求） </a:t>
                      </a:r>
                    </a:p>
                  </a:txBody>
                  <a:tcPr>
                    <a:solidFill>
                      <a:schemeClr val="bg1">
                        <a:lumMod val="85000"/>
                      </a:schemeClr>
                    </a:solidFill>
                  </a:tcPr>
                </a:tc>
                <a:tc>
                  <a:txBody>
                    <a:bodyPr/>
                    <a:lstStyle/>
                    <a:p>
                      <a:pPr marL="0" algn="l" rtl="0" eaLnBrk="1" latinLnBrk="0" hangingPunct="1"/>
                      <a:r>
                        <a:rPr kumimoji="0" lang="en-US" altLang="zh-CN" sz="1600" b="1" i="0" kern="1200" baseline="0" dirty="0" smtClean="0">
                          <a:solidFill>
                            <a:schemeClr val="tx1"/>
                          </a:solidFill>
                          <a:latin typeface="华文中宋" pitchFamily="2" charset="-122"/>
                          <a:ea typeface="华文中宋" pitchFamily="2" charset="-122"/>
                          <a:cs typeface="+mn-cs"/>
                        </a:rPr>
                        <a:t>1.</a:t>
                      </a:r>
                      <a:r>
                        <a:rPr kumimoji="0" lang="zh-CN" altLang="zh-CN" sz="1600" b="1" i="0" kern="1200" baseline="0" dirty="0" smtClean="0">
                          <a:solidFill>
                            <a:schemeClr val="tx1"/>
                          </a:solidFill>
                          <a:latin typeface="华文中宋" pitchFamily="2" charset="-122"/>
                          <a:ea typeface="华文中宋" pitchFamily="2" charset="-122"/>
                          <a:cs typeface="+mn-cs"/>
                        </a:rPr>
                        <a:t>普通混凝土小型空心砌块（符合GB/T8239—</a:t>
                      </a:r>
                      <a:r>
                        <a:rPr kumimoji="0" lang="zh-CN" altLang="zh-CN" sz="1600" b="1" i="0" kern="1200" baseline="0" dirty="0" smtClean="0">
                          <a:solidFill>
                            <a:srgbClr val="FF0000"/>
                          </a:solidFill>
                          <a:latin typeface="华文中宋" pitchFamily="2" charset="-122"/>
                          <a:ea typeface="华文中宋" pitchFamily="2" charset="-122"/>
                          <a:cs typeface="+mn-cs"/>
                        </a:rPr>
                        <a:t>2014</a:t>
                      </a:r>
                      <a:r>
                        <a:rPr kumimoji="0" lang="zh-CN" altLang="zh-CN" sz="1600" b="1" i="0" kern="1200" baseline="0" dirty="0" smtClean="0">
                          <a:solidFill>
                            <a:schemeClr val="tx1"/>
                          </a:solidFill>
                          <a:latin typeface="华文中宋" pitchFamily="2" charset="-122"/>
                          <a:ea typeface="华文中宋" pitchFamily="2" charset="-122"/>
                          <a:cs typeface="+mn-cs"/>
                        </a:rPr>
                        <a:t>技术要求</a:t>
                      </a:r>
                      <a:r>
                        <a:rPr kumimoji="0" lang="zh-CN" altLang="en-US" sz="1600" b="1" i="0" kern="1200" baseline="0" dirty="0" smtClean="0">
                          <a:solidFill>
                            <a:schemeClr val="tx1"/>
                          </a:solidFill>
                          <a:latin typeface="华文中宋" pitchFamily="2" charset="-122"/>
                          <a:ea typeface="华文中宋" pitchFamily="2" charset="-122"/>
                          <a:cs typeface="+mn-cs"/>
                        </a:rPr>
                        <a:t>）</a:t>
                      </a:r>
                      <a:endParaRPr kumimoji="0" lang="zh-CN" altLang="zh-CN" sz="16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r>
              <a:tr h="792088">
                <a:tc vMerge="1">
                  <a:txBody>
                    <a:bodyPr/>
                    <a:lstStyle/>
                    <a:p>
                      <a:pPr marL="0" algn="l" rtl="0" eaLnBrk="1" latinLnBrk="0" hangingPunct="1"/>
                      <a:endParaRPr kumimoji="0" lang="zh-CN" altLang="en-US" sz="18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c>
                  <a:txBody>
                    <a:bodyPr/>
                    <a:lstStyle/>
                    <a:p>
                      <a:pPr marL="0" algn="l" rtl="0" eaLnBrk="1" latinLnBrk="0" hangingPunct="1"/>
                      <a:r>
                        <a:rPr kumimoji="0" lang="en-US" altLang="zh-CN" sz="1600" b="1" i="0" kern="1200" baseline="0" dirty="0" smtClean="0">
                          <a:solidFill>
                            <a:schemeClr val="tx1"/>
                          </a:solidFill>
                          <a:latin typeface="华文中宋" pitchFamily="2" charset="-122"/>
                          <a:ea typeface="华文中宋" pitchFamily="2" charset="-122"/>
                          <a:cs typeface="+mn-cs"/>
                        </a:rPr>
                        <a:t>2.</a:t>
                      </a:r>
                      <a:r>
                        <a:rPr kumimoji="0" lang="zh-CN" altLang="zh-CN" sz="1600" b="1" i="0" kern="1200" baseline="0" dirty="0" smtClean="0">
                          <a:solidFill>
                            <a:schemeClr val="tx1"/>
                          </a:solidFill>
                          <a:latin typeface="华文中宋" pitchFamily="2" charset="-122"/>
                          <a:ea typeface="华文中宋" pitchFamily="2" charset="-122"/>
                          <a:cs typeface="+mn-cs"/>
                        </a:rPr>
                        <a:t>轻集料混凝土小型空心砌块（符合GB15229—2002技术要求）</a:t>
                      </a:r>
                    </a:p>
                  </a:txBody>
                  <a:tcPr>
                    <a:solidFill>
                      <a:schemeClr val="bg1">
                        <a:lumMod val="85000"/>
                      </a:schemeClr>
                    </a:solidFill>
                  </a:tcPr>
                </a:tc>
                <a:tc>
                  <a:txBody>
                    <a:bodyPr/>
                    <a:lstStyle/>
                    <a:p>
                      <a:pPr marL="0" algn="l" rtl="0" eaLnBrk="1" latinLnBrk="0" hangingPunct="1"/>
                      <a:r>
                        <a:rPr kumimoji="0" lang="en-US" altLang="zh-CN" sz="1600" b="1" i="0" kern="1200" baseline="0" dirty="0" smtClean="0">
                          <a:solidFill>
                            <a:schemeClr val="tx1"/>
                          </a:solidFill>
                          <a:latin typeface="华文中宋" pitchFamily="2" charset="-122"/>
                          <a:ea typeface="华文中宋" pitchFamily="2" charset="-122"/>
                          <a:cs typeface="+mn-cs"/>
                        </a:rPr>
                        <a:t>2.</a:t>
                      </a:r>
                      <a:r>
                        <a:rPr kumimoji="0" lang="zh-CN" altLang="zh-CN" sz="1600" b="1" i="0" kern="1200" baseline="0" dirty="0" smtClean="0">
                          <a:solidFill>
                            <a:schemeClr val="tx1"/>
                          </a:solidFill>
                          <a:latin typeface="华文中宋" pitchFamily="2" charset="-122"/>
                          <a:ea typeface="华文中宋" pitchFamily="2" charset="-122"/>
                          <a:cs typeface="+mn-cs"/>
                        </a:rPr>
                        <a:t> 轻集料混凝土小型空心砌块（符合GB/T15229—</a:t>
                      </a:r>
                      <a:r>
                        <a:rPr kumimoji="0" lang="zh-CN" altLang="zh-CN" sz="1600" b="1" i="0" kern="1200" baseline="0" dirty="0" smtClean="0">
                          <a:solidFill>
                            <a:srgbClr val="FF0000"/>
                          </a:solidFill>
                          <a:latin typeface="华文中宋" pitchFamily="2" charset="-122"/>
                          <a:ea typeface="华文中宋" pitchFamily="2" charset="-122"/>
                          <a:cs typeface="+mn-cs"/>
                        </a:rPr>
                        <a:t>2011</a:t>
                      </a:r>
                      <a:r>
                        <a:rPr kumimoji="0" lang="zh-CN" altLang="zh-CN" sz="1600" b="1" i="0" kern="1200" baseline="0" dirty="0" smtClean="0">
                          <a:solidFill>
                            <a:schemeClr val="tx1"/>
                          </a:solidFill>
                          <a:latin typeface="华文中宋" pitchFamily="2" charset="-122"/>
                          <a:ea typeface="华文中宋" pitchFamily="2" charset="-122"/>
                          <a:cs typeface="+mn-cs"/>
                        </a:rPr>
                        <a:t>技术要求）</a:t>
                      </a:r>
                      <a:r>
                        <a:rPr kumimoji="0" lang="en-US" altLang="zh-CN" sz="1600" b="1" i="0" kern="1200" baseline="0" dirty="0" smtClean="0">
                          <a:solidFill>
                            <a:schemeClr val="tx1"/>
                          </a:solidFill>
                          <a:latin typeface="华文中宋" pitchFamily="2" charset="-122"/>
                          <a:ea typeface="华文中宋" pitchFamily="2" charset="-122"/>
                          <a:cs typeface="+mn-cs"/>
                        </a:rPr>
                        <a:t> </a:t>
                      </a:r>
                      <a:endParaRPr kumimoji="0" lang="zh-CN" altLang="zh-CN" sz="16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r>
              <a:tr h="1193264">
                <a:tc vMerge="1">
                  <a:txBody>
                    <a:bodyPr/>
                    <a:lstStyle/>
                    <a:p>
                      <a:pPr marL="0" algn="l" rtl="0" eaLnBrk="1" latinLnBrk="0" hangingPunct="1"/>
                      <a:endParaRPr kumimoji="0" lang="zh-CN" altLang="en-US" sz="18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c>
                  <a:txBody>
                    <a:bodyPr/>
                    <a:lstStyle/>
                    <a:p>
                      <a:pPr marL="0" algn="l" rtl="0" eaLnBrk="1" latinLnBrk="0" hangingPunct="1"/>
                      <a:r>
                        <a:rPr kumimoji="0" lang="en-US" altLang="zh-CN" sz="1600" b="1" i="0" kern="1200" baseline="0" dirty="0" smtClean="0">
                          <a:solidFill>
                            <a:schemeClr val="tx1"/>
                          </a:solidFill>
                          <a:latin typeface="华文中宋" pitchFamily="2" charset="-122"/>
                          <a:ea typeface="华文中宋" pitchFamily="2" charset="-122"/>
                          <a:cs typeface="+mn-cs"/>
                        </a:rPr>
                        <a:t>3.</a:t>
                      </a:r>
                      <a:r>
                        <a:rPr kumimoji="0" lang="zh-CN" altLang="zh-CN" sz="1600" b="1" i="0" kern="1200" baseline="0" dirty="0" smtClean="0">
                          <a:solidFill>
                            <a:schemeClr val="tx1"/>
                          </a:solidFill>
                          <a:latin typeface="华文中宋" pitchFamily="2" charset="-122"/>
                          <a:ea typeface="华文中宋" pitchFamily="2" charset="-122"/>
                          <a:cs typeface="+mn-cs"/>
                        </a:rPr>
                        <a:t>烧结空心砌块（以煤矸石、江河湖淤泥、建筑垃圾、页岩为原料，符合GB13545—2003技术要求</a:t>
                      </a:r>
                    </a:p>
                  </a:txBody>
                  <a:tcPr>
                    <a:solidFill>
                      <a:schemeClr val="bg1">
                        <a:lumMod val="85000"/>
                      </a:schemeClr>
                    </a:solidFill>
                  </a:tcPr>
                </a:tc>
                <a:tc>
                  <a:txBody>
                    <a:bodyPr/>
                    <a:lstStyle/>
                    <a:p>
                      <a:pPr marL="0" algn="l" rtl="0" eaLnBrk="1" latinLnBrk="0" hangingPunct="1"/>
                      <a:r>
                        <a:rPr kumimoji="0" lang="en-US" altLang="zh-CN" sz="1600" b="1" i="0" kern="1200" baseline="0" dirty="0" smtClean="0">
                          <a:solidFill>
                            <a:schemeClr val="tx1"/>
                          </a:solidFill>
                          <a:latin typeface="华文中宋" pitchFamily="2" charset="-122"/>
                          <a:ea typeface="华文中宋" pitchFamily="2" charset="-122"/>
                          <a:cs typeface="+mn-cs"/>
                        </a:rPr>
                        <a:t>3.</a:t>
                      </a:r>
                      <a:r>
                        <a:rPr kumimoji="0" lang="zh-CN" altLang="zh-CN" sz="1600" b="1" i="0" kern="1200" baseline="0" dirty="0" smtClean="0">
                          <a:solidFill>
                            <a:schemeClr val="tx1"/>
                          </a:solidFill>
                          <a:latin typeface="华文中宋" pitchFamily="2" charset="-122"/>
                          <a:ea typeface="华文中宋" pitchFamily="2" charset="-122"/>
                          <a:cs typeface="+mn-cs"/>
                        </a:rPr>
                        <a:t> 烧结空心砌块（以煤矸石、江河湖淤泥、建筑垃圾、页岩为原料，符合GB13545—</a:t>
                      </a:r>
                      <a:r>
                        <a:rPr kumimoji="0" lang="zh-CN" altLang="zh-CN" sz="1600" b="1" i="0" kern="1200" baseline="0" dirty="0" smtClean="0">
                          <a:solidFill>
                            <a:srgbClr val="FF0000"/>
                          </a:solidFill>
                          <a:latin typeface="华文中宋" pitchFamily="2" charset="-122"/>
                          <a:ea typeface="华文中宋" pitchFamily="2" charset="-122"/>
                          <a:cs typeface="+mn-cs"/>
                        </a:rPr>
                        <a:t>2014</a:t>
                      </a:r>
                      <a:r>
                        <a:rPr kumimoji="0" lang="zh-CN" altLang="zh-CN" sz="1600" b="1" i="0" kern="1200" baseline="0" dirty="0" smtClean="0">
                          <a:solidFill>
                            <a:schemeClr val="tx1"/>
                          </a:solidFill>
                          <a:latin typeface="华文中宋" pitchFamily="2" charset="-122"/>
                          <a:ea typeface="华文中宋" pitchFamily="2" charset="-122"/>
                          <a:cs typeface="+mn-cs"/>
                        </a:rPr>
                        <a:t>技术要求）和</a:t>
                      </a:r>
                      <a:r>
                        <a:rPr kumimoji="0" lang="zh-CN" altLang="zh-CN" sz="1600" b="1" i="0" kern="1200" baseline="0" dirty="0" smtClean="0">
                          <a:solidFill>
                            <a:srgbClr val="FF0000"/>
                          </a:solidFill>
                          <a:latin typeface="华文中宋" pitchFamily="2" charset="-122"/>
                          <a:ea typeface="华文中宋" pitchFamily="2" charset="-122"/>
                          <a:cs typeface="+mn-cs"/>
                        </a:rPr>
                        <a:t>烧结多孔砌块</a:t>
                      </a:r>
                      <a:r>
                        <a:rPr kumimoji="0" lang="zh-CN" altLang="zh-CN" sz="1600" b="1" i="0" kern="1200" baseline="0" dirty="0" smtClean="0">
                          <a:solidFill>
                            <a:schemeClr val="tx1"/>
                          </a:solidFill>
                          <a:latin typeface="华文中宋" pitchFamily="2" charset="-122"/>
                          <a:ea typeface="华文中宋" pitchFamily="2" charset="-122"/>
                          <a:cs typeface="+mn-cs"/>
                        </a:rPr>
                        <a:t>（以页岩、煤矸石、粉煤灰、江河湖淤泥及其他固体废弃物为原料，符合GB13544—2011技术要求）</a:t>
                      </a:r>
                      <a:r>
                        <a:rPr kumimoji="0" lang="en-US" altLang="zh-CN" sz="1600" b="1" i="0" kern="1200" baseline="0" dirty="0" smtClean="0">
                          <a:solidFill>
                            <a:schemeClr val="tx1"/>
                          </a:solidFill>
                          <a:latin typeface="华文中宋" pitchFamily="2" charset="-122"/>
                          <a:ea typeface="华文中宋" pitchFamily="2" charset="-122"/>
                          <a:cs typeface="+mn-cs"/>
                        </a:rPr>
                        <a:t> </a:t>
                      </a:r>
                      <a:endParaRPr kumimoji="0" lang="zh-CN" altLang="zh-CN" sz="16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r>
              <a:tr h="746720">
                <a:tc vMerge="1">
                  <a:txBody>
                    <a:bodyPr/>
                    <a:lstStyle/>
                    <a:p>
                      <a:pPr marL="0" algn="l" rtl="0" eaLnBrk="1" latinLnBrk="0" hangingPunct="1"/>
                      <a:endParaRPr kumimoji="0" lang="zh-CN" altLang="en-US" sz="18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c>
                  <a:txBody>
                    <a:bodyPr/>
                    <a:lstStyle/>
                    <a:p>
                      <a:pPr marL="0" algn="l" rtl="0" eaLnBrk="1" latinLnBrk="0" hangingPunct="1"/>
                      <a:r>
                        <a:rPr kumimoji="0" lang="en-US" altLang="zh-CN" sz="1600" b="1" i="0" kern="1200" baseline="0" dirty="0" smtClean="0">
                          <a:solidFill>
                            <a:schemeClr val="tx1"/>
                          </a:solidFill>
                          <a:latin typeface="华文中宋" pitchFamily="2" charset="-122"/>
                          <a:ea typeface="华文中宋" pitchFamily="2" charset="-122"/>
                          <a:cs typeface="+mn-cs"/>
                        </a:rPr>
                        <a:t>4.</a:t>
                      </a:r>
                      <a:r>
                        <a:rPr kumimoji="0" lang="zh-CN" altLang="zh-CN" sz="1600" b="1" i="0" kern="1200" baseline="0" dirty="0" smtClean="0">
                          <a:solidFill>
                            <a:schemeClr val="tx1"/>
                          </a:solidFill>
                          <a:latin typeface="华文中宋" pitchFamily="2" charset="-122"/>
                          <a:ea typeface="华文中宋" pitchFamily="2" charset="-122"/>
                          <a:cs typeface="+mn-cs"/>
                        </a:rPr>
                        <a:t>蒸压加气混凝土砌块（符合GB/T11968—2006技术要求）</a:t>
                      </a:r>
                    </a:p>
                  </a:txBody>
                  <a:tcPr>
                    <a:solidFill>
                      <a:schemeClr val="bg1">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kern="1200" baseline="0" dirty="0" smtClean="0">
                          <a:solidFill>
                            <a:schemeClr val="tx1"/>
                          </a:solidFill>
                          <a:latin typeface="华文中宋" pitchFamily="2" charset="-122"/>
                          <a:ea typeface="华文中宋" pitchFamily="2" charset="-122"/>
                          <a:cs typeface="+mn-cs"/>
                        </a:rPr>
                        <a:t>4.</a:t>
                      </a:r>
                      <a:r>
                        <a:rPr kumimoji="0" lang="zh-CN" altLang="zh-CN" sz="1600" b="1" i="0" kern="1200" baseline="0" dirty="0" smtClean="0">
                          <a:solidFill>
                            <a:schemeClr val="tx1"/>
                          </a:solidFill>
                          <a:latin typeface="华文中宋" pitchFamily="2" charset="-122"/>
                          <a:ea typeface="华文中宋" pitchFamily="2" charset="-122"/>
                          <a:cs typeface="+mn-cs"/>
                        </a:rPr>
                        <a:t> 蒸压加气混凝土砌块（符合GB11968—2006技术要求）、</a:t>
                      </a:r>
                      <a:r>
                        <a:rPr kumimoji="0" lang="zh-CN" altLang="zh-CN" sz="1600" b="1" i="0" kern="1200" baseline="0" dirty="0" smtClean="0">
                          <a:solidFill>
                            <a:srgbClr val="FF0000"/>
                          </a:solidFill>
                          <a:latin typeface="华文中宋" pitchFamily="2" charset="-122"/>
                          <a:ea typeface="华文中宋" pitchFamily="2" charset="-122"/>
                          <a:cs typeface="+mn-cs"/>
                        </a:rPr>
                        <a:t>蒸压泡沫混凝土砌块</a:t>
                      </a:r>
                      <a:r>
                        <a:rPr kumimoji="0" lang="zh-CN" altLang="zh-CN" sz="1600" b="1" i="0" kern="1200" baseline="0" dirty="0" smtClean="0">
                          <a:solidFill>
                            <a:schemeClr val="tx1"/>
                          </a:solidFill>
                          <a:latin typeface="华文中宋" pitchFamily="2" charset="-122"/>
                          <a:ea typeface="华文中宋" pitchFamily="2" charset="-122"/>
                          <a:cs typeface="+mn-cs"/>
                        </a:rPr>
                        <a:t>（符合GB/T29062—2012技术要求）</a:t>
                      </a:r>
                    </a:p>
                  </a:txBody>
                  <a:tcPr>
                    <a:solidFill>
                      <a:schemeClr val="bg1">
                        <a:lumMod val="85000"/>
                      </a:schemeClr>
                    </a:solidFill>
                  </a:tcPr>
                </a:tc>
              </a:tr>
              <a:tr h="571832">
                <a:tc vMerge="1">
                  <a:txBody>
                    <a:bodyPr/>
                    <a:lstStyle/>
                    <a:p>
                      <a:pPr marL="0" algn="l" rtl="0" eaLnBrk="1" latinLnBrk="0" hangingPunct="1"/>
                      <a:endParaRPr kumimoji="0" lang="zh-CN" altLang="en-US" sz="18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c>
                  <a:txBody>
                    <a:bodyPr/>
                    <a:lstStyle/>
                    <a:p>
                      <a:pPr marL="0" algn="l" rtl="0" eaLnBrk="1" latinLnBrk="0" hangingPunct="1"/>
                      <a:r>
                        <a:rPr kumimoji="0" lang="en-US" altLang="zh-CN" sz="1600" b="1" i="0" kern="1200" baseline="0" dirty="0" smtClean="0">
                          <a:solidFill>
                            <a:schemeClr val="tx1"/>
                          </a:solidFill>
                          <a:latin typeface="华文中宋" pitchFamily="2" charset="-122"/>
                          <a:ea typeface="华文中宋" pitchFamily="2" charset="-122"/>
                          <a:cs typeface="+mn-cs"/>
                        </a:rPr>
                        <a:t>5.</a:t>
                      </a:r>
                      <a:r>
                        <a:rPr kumimoji="0" lang="zh-CN" altLang="zh-CN" sz="1600" b="1" i="0" kern="1200" baseline="0" dirty="0" smtClean="0">
                          <a:solidFill>
                            <a:schemeClr val="tx1"/>
                          </a:solidFill>
                          <a:latin typeface="华文中宋" pitchFamily="2" charset="-122"/>
                          <a:ea typeface="华文中宋" pitchFamily="2" charset="-122"/>
                          <a:cs typeface="+mn-cs"/>
                        </a:rPr>
                        <a:t>石膏砌块（符合JC/T698—1998技术要求）</a:t>
                      </a:r>
                    </a:p>
                  </a:txBody>
                  <a:tcPr>
                    <a:solidFill>
                      <a:schemeClr val="bg1">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kern="1200" baseline="0" dirty="0" smtClean="0">
                          <a:solidFill>
                            <a:schemeClr val="tx1"/>
                          </a:solidFill>
                          <a:latin typeface="华文中宋" pitchFamily="2" charset="-122"/>
                          <a:ea typeface="华文中宋" pitchFamily="2" charset="-122"/>
                          <a:cs typeface="+mn-cs"/>
                        </a:rPr>
                        <a:t>5.</a:t>
                      </a:r>
                      <a:r>
                        <a:rPr kumimoji="0" lang="zh-CN" altLang="zh-CN" sz="1600" b="1" i="0" kern="1200" baseline="0" dirty="0" smtClean="0">
                          <a:solidFill>
                            <a:schemeClr val="tx1"/>
                          </a:solidFill>
                          <a:latin typeface="华文中宋" pitchFamily="2" charset="-122"/>
                          <a:ea typeface="华文中宋" pitchFamily="2" charset="-122"/>
                          <a:cs typeface="+mn-cs"/>
                        </a:rPr>
                        <a:t>石膏砌块（以脱硫石膏、磷石膏等化学石膏为原料,符合JC/T698—</a:t>
                      </a:r>
                      <a:r>
                        <a:rPr kumimoji="0" lang="zh-CN" altLang="zh-CN" sz="1600" b="1" i="0" kern="1200" baseline="0" dirty="0" smtClean="0">
                          <a:solidFill>
                            <a:srgbClr val="FF0000"/>
                          </a:solidFill>
                          <a:latin typeface="华文中宋" pitchFamily="2" charset="-122"/>
                          <a:ea typeface="华文中宋" pitchFamily="2" charset="-122"/>
                          <a:cs typeface="+mn-cs"/>
                        </a:rPr>
                        <a:t>2010</a:t>
                      </a:r>
                      <a:r>
                        <a:rPr kumimoji="0" lang="zh-CN" altLang="zh-CN" sz="1600" b="1" i="0" kern="1200" baseline="0" dirty="0" smtClean="0">
                          <a:solidFill>
                            <a:schemeClr val="tx1"/>
                          </a:solidFill>
                          <a:latin typeface="华文中宋" pitchFamily="2" charset="-122"/>
                          <a:ea typeface="华文中宋" pitchFamily="2" charset="-122"/>
                          <a:cs typeface="+mn-cs"/>
                        </a:rPr>
                        <a:t>技术要求）</a:t>
                      </a:r>
                    </a:p>
                  </a:txBody>
                  <a:tcPr>
                    <a:solidFill>
                      <a:schemeClr val="bg1">
                        <a:lumMod val="85000"/>
                      </a:schemeClr>
                    </a:solidFill>
                  </a:tcPr>
                </a:tc>
              </a:tr>
              <a:tr h="648072">
                <a:tc vMerge="1">
                  <a:txBody>
                    <a:bodyPr/>
                    <a:lstStyle/>
                    <a:p>
                      <a:pPr marL="0" algn="l" rtl="0" eaLnBrk="1" latinLnBrk="0" hangingPunct="1"/>
                      <a:endParaRPr kumimoji="0" lang="zh-CN" altLang="en-US" sz="18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c>
                  <a:txBody>
                    <a:bodyPr/>
                    <a:lstStyle/>
                    <a:p>
                      <a:pPr marL="0" algn="l" rtl="0" eaLnBrk="1" latinLnBrk="0" hangingPunct="1"/>
                      <a:r>
                        <a:rPr kumimoji="0" lang="en-US" altLang="zh-CN" sz="1600" b="1" i="0" kern="1200" baseline="0" dirty="0" smtClean="0">
                          <a:solidFill>
                            <a:schemeClr val="tx1"/>
                          </a:solidFill>
                          <a:latin typeface="华文中宋" pitchFamily="2" charset="-122"/>
                          <a:ea typeface="华文中宋" pitchFamily="2" charset="-122"/>
                          <a:cs typeface="+mn-cs"/>
                        </a:rPr>
                        <a:t>6.</a:t>
                      </a:r>
                      <a:r>
                        <a:rPr kumimoji="0" lang="zh-CN" altLang="zh-CN" sz="1600" b="1" i="0" kern="1200" baseline="0" dirty="0" smtClean="0">
                          <a:solidFill>
                            <a:schemeClr val="tx1"/>
                          </a:solidFill>
                          <a:latin typeface="华文中宋" pitchFamily="2" charset="-122"/>
                          <a:ea typeface="华文中宋" pitchFamily="2" charset="-122"/>
                          <a:cs typeface="+mn-cs"/>
                        </a:rPr>
                        <a:t>粉煤灰小型空心砌块（符合JC862—2000技术要求）</a:t>
                      </a:r>
                    </a:p>
                  </a:txBody>
                  <a:tcPr>
                    <a:solidFill>
                      <a:schemeClr val="bg1">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kern="1200" baseline="0" dirty="0" smtClean="0">
                          <a:solidFill>
                            <a:schemeClr val="tx1"/>
                          </a:solidFill>
                          <a:latin typeface="华文中宋" pitchFamily="2" charset="-122"/>
                          <a:ea typeface="华文中宋" pitchFamily="2" charset="-122"/>
                          <a:cs typeface="+mn-cs"/>
                        </a:rPr>
                        <a:t>6.</a:t>
                      </a:r>
                      <a:r>
                        <a:rPr kumimoji="0" lang="zh-CN" altLang="zh-CN" sz="1600" b="1" i="0" kern="1200" baseline="0" dirty="0" smtClean="0">
                          <a:solidFill>
                            <a:schemeClr val="tx1"/>
                          </a:solidFill>
                          <a:latin typeface="华文中宋" pitchFamily="2" charset="-122"/>
                          <a:ea typeface="华文中宋" pitchFamily="2" charset="-122"/>
                          <a:cs typeface="+mn-cs"/>
                        </a:rPr>
                        <a:t>粉煤灰混凝土小型空心砌块（符合JC/T862—</a:t>
                      </a:r>
                      <a:r>
                        <a:rPr kumimoji="0" lang="zh-CN" altLang="zh-CN" sz="1600" b="1" i="0" kern="1200" baseline="0" dirty="0" smtClean="0">
                          <a:solidFill>
                            <a:srgbClr val="FF0000"/>
                          </a:solidFill>
                          <a:latin typeface="华文中宋" pitchFamily="2" charset="-122"/>
                          <a:ea typeface="华文中宋" pitchFamily="2" charset="-122"/>
                          <a:cs typeface="+mn-cs"/>
                        </a:rPr>
                        <a:t>2008</a:t>
                      </a:r>
                      <a:r>
                        <a:rPr kumimoji="0" lang="zh-CN" altLang="zh-CN" sz="1600" b="1" i="0" kern="1200" baseline="0" dirty="0" smtClean="0">
                          <a:solidFill>
                            <a:schemeClr val="tx1"/>
                          </a:solidFill>
                          <a:latin typeface="华文中宋" pitchFamily="2" charset="-122"/>
                          <a:ea typeface="华文中宋" pitchFamily="2" charset="-122"/>
                          <a:cs typeface="+mn-cs"/>
                        </a:rPr>
                        <a:t>技术要求）</a:t>
                      </a:r>
                      <a:r>
                        <a:rPr kumimoji="0" lang="en-US" altLang="zh-CN" sz="1600" b="1" i="0" kern="1200" baseline="0" dirty="0" smtClean="0">
                          <a:solidFill>
                            <a:schemeClr val="tx1"/>
                          </a:solidFill>
                          <a:latin typeface="华文中宋" pitchFamily="2" charset="-122"/>
                          <a:ea typeface="华文中宋" pitchFamily="2" charset="-122"/>
                          <a:cs typeface="+mn-cs"/>
                        </a:rPr>
                        <a:t> </a:t>
                      </a:r>
                      <a:endParaRPr kumimoji="0" lang="zh-CN" altLang="zh-CN" sz="16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r>
            </a:tbl>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smtClean="0"/>
              <a:t>新型墙体材料目录</a:t>
            </a:r>
            <a:endParaRPr lang="en-US" altLang="zh-CN" dirty="0" smtClean="0"/>
          </a:p>
          <a:p>
            <a:endParaRPr lang="zh-CN" altLang="en-US" dirty="0"/>
          </a:p>
        </p:txBody>
      </p:sp>
      <p:sp>
        <p:nvSpPr>
          <p:cNvPr id="3" name="标题 2"/>
          <p:cNvSpPr>
            <a:spLocks noGrp="1"/>
          </p:cNvSpPr>
          <p:nvPr>
            <p:ph type="title"/>
          </p:nvPr>
        </p:nvSpPr>
        <p:spPr/>
        <p:txBody>
          <a:bodyPr/>
          <a:lstStyle/>
          <a:p>
            <a:r>
              <a:rPr lang="zh-CN" altLang="en-US" dirty="0" smtClean="0"/>
              <a:t>增值税方面</a:t>
            </a:r>
            <a:endParaRPr lang="zh-CN" altLang="en-US" dirty="0"/>
          </a:p>
        </p:txBody>
      </p:sp>
      <p:graphicFrame>
        <p:nvGraphicFramePr>
          <p:cNvPr id="4" name="表格 3"/>
          <p:cNvGraphicFramePr>
            <a:graphicFrameLocks noGrp="1"/>
          </p:cNvGraphicFramePr>
          <p:nvPr/>
        </p:nvGraphicFramePr>
        <p:xfrm>
          <a:off x="179512" y="938416"/>
          <a:ext cx="8640961" cy="4434800"/>
        </p:xfrm>
        <a:graphic>
          <a:graphicData uri="http://schemas.openxmlformats.org/drawingml/2006/table">
            <a:tbl>
              <a:tblPr firstRow="1" bandRow="1">
                <a:tableStyleId>{5C22544A-7EE6-4342-B048-85BDC9FD1C3A}</a:tableStyleId>
              </a:tblPr>
              <a:tblGrid>
                <a:gridCol w="763502"/>
                <a:gridCol w="3556978"/>
                <a:gridCol w="4320481"/>
              </a:tblGrid>
              <a:tr h="374286">
                <a:tc>
                  <a:txBody>
                    <a:bodyPr/>
                    <a:lstStyle/>
                    <a:p>
                      <a:r>
                        <a:rPr kumimoji="0" lang="zh-CN" altLang="en-US" sz="1800" b="1" i="0" kern="1200" baseline="0" dirty="0" smtClean="0">
                          <a:solidFill>
                            <a:schemeClr val="tx1"/>
                          </a:solidFill>
                          <a:latin typeface="华文中宋" pitchFamily="2" charset="-122"/>
                          <a:ea typeface="华文中宋" pitchFamily="2" charset="-122"/>
                          <a:cs typeface="+mn-cs"/>
                        </a:rPr>
                        <a:t>类别</a:t>
                      </a:r>
                    </a:p>
                  </a:txBody>
                  <a:tcPr>
                    <a:solidFill>
                      <a:schemeClr val="bg1">
                        <a:lumMod val="85000"/>
                      </a:schemeClr>
                    </a:solidFill>
                  </a:tcPr>
                </a:tc>
                <a:tc>
                  <a:txBody>
                    <a:bodyPr/>
                    <a:lstStyle/>
                    <a:p>
                      <a:r>
                        <a:rPr kumimoji="0" lang="zh-CN" altLang="zh-CN" sz="1800" b="1" i="0" kern="1200" baseline="0" dirty="0" smtClean="0">
                          <a:solidFill>
                            <a:schemeClr val="tx1"/>
                          </a:solidFill>
                          <a:latin typeface="华文中宋" pitchFamily="2" charset="-122"/>
                          <a:ea typeface="华文中宋" pitchFamily="2" charset="-122"/>
                          <a:cs typeface="+mn-cs"/>
                        </a:rPr>
                        <a:t>财税</a:t>
                      </a:r>
                      <a:r>
                        <a:rPr kumimoji="0" lang="en-US" altLang="zh-CN" sz="1800" b="1" i="0" kern="1200" baseline="0" dirty="0" smtClean="0">
                          <a:solidFill>
                            <a:schemeClr val="tx1"/>
                          </a:solidFill>
                          <a:latin typeface="华文中宋" pitchFamily="2" charset="-122"/>
                          <a:ea typeface="华文中宋" pitchFamily="2" charset="-122"/>
                          <a:cs typeface="+mn-cs"/>
                        </a:rPr>
                        <a:t>[2008]156</a:t>
                      </a:r>
                      <a:r>
                        <a:rPr kumimoji="0" lang="zh-CN" altLang="zh-CN" sz="1800" b="1" i="0" kern="1200" baseline="0" dirty="0" smtClean="0">
                          <a:solidFill>
                            <a:schemeClr val="tx1"/>
                          </a:solidFill>
                          <a:latin typeface="华文中宋" pitchFamily="2" charset="-122"/>
                          <a:ea typeface="华文中宋" pitchFamily="2" charset="-122"/>
                          <a:cs typeface="+mn-cs"/>
                        </a:rPr>
                        <a:t>号</a:t>
                      </a:r>
                      <a:endParaRPr kumimoji="0" lang="zh-CN" altLang="en-US" sz="18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c>
                  <a:txBody>
                    <a:bodyPr/>
                    <a:lstStyle/>
                    <a:p>
                      <a:r>
                        <a:rPr kumimoji="0" lang="zh-CN" altLang="zh-CN" sz="1800" b="1" i="0" kern="1200" baseline="0" dirty="0" smtClean="0">
                          <a:solidFill>
                            <a:schemeClr val="tx1"/>
                          </a:solidFill>
                          <a:latin typeface="华文中宋" pitchFamily="2" charset="-122"/>
                          <a:ea typeface="华文中宋" pitchFamily="2" charset="-122"/>
                          <a:cs typeface="+mn-cs"/>
                        </a:rPr>
                        <a:t>财税</a:t>
                      </a:r>
                      <a:r>
                        <a:rPr kumimoji="0" lang="en-US" altLang="zh-CN" sz="1800" b="1" i="0" kern="1200" baseline="0" dirty="0" smtClean="0">
                          <a:solidFill>
                            <a:schemeClr val="tx1"/>
                          </a:solidFill>
                          <a:latin typeface="华文中宋" pitchFamily="2" charset="-122"/>
                          <a:ea typeface="华文中宋" pitchFamily="2" charset="-122"/>
                          <a:cs typeface="+mn-cs"/>
                        </a:rPr>
                        <a:t>[2015]73</a:t>
                      </a:r>
                      <a:r>
                        <a:rPr kumimoji="0" lang="zh-CN" altLang="zh-CN" sz="1800" b="1" i="0" kern="1200" baseline="0" dirty="0" smtClean="0">
                          <a:solidFill>
                            <a:schemeClr val="tx1"/>
                          </a:solidFill>
                          <a:latin typeface="华文中宋" pitchFamily="2" charset="-122"/>
                          <a:ea typeface="华文中宋" pitchFamily="2" charset="-122"/>
                          <a:cs typeface="+mn-cs"/>
                        </a:rPr>
                        <a:t>号</a:t>
                      </a:r>
                      <a:endParaRPr kumimoji="0" lang="zh-CN" altLang="en-US" sz="18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r>
              <a:tr h="633826">
                <a:tc rowSpan="5">
                  <a:txBody>
                    <a:bodyPr/>
                    <a:lstStyle/>
                    <a:p>
                      <a:r>
                        <a:rPr kumimoji="0" lang="zh-CN" altLang="zh-CN" sz="1800" b="1" kern="1200" dirty="0" smtClean="0">
                          <a:solidFill>
                            <a:schemeClr val="dk1"/>
                          </a:solidFill>
                          <a:latin typeface="+mn-lt"/>
                          <a:ea typeface="+mn-ea"/>
                          <a:cs typeface="+mn-cs"/>
                        </a:rPr>
                        <a:t>板材类</a:t>
                      </a:r>
                      <a:endParaRPr kumimoji="0" lang="zh-CN" altLang="zh-CN" sz="1800" b="1" kern="1200" dirty="0">
                        <a:solidFill>
                          <a:schemeClr val="dk1"/>
                        </a:solidFill>
                        <a:latin typeface="+mn-lt"/>
                        <a:ea typeface="+mn-ea"/>
                        <a:cs typeface="+mn-cs"/>
                      </a:endParaRPr>
                    </a:p>
                  </a:txBody>
                  <a:tcPr>
                    <a:solidFill>
                      <a:schemeClr val="bg1">
                        <a:lumMod val="85000"/>
                      </a:schemeClr>
                    </a:solidFill>
                  </a:tcPr>
                </a:tc>
                <a:tc>
                  <a:txBody>
                    <a:bodyPr/>
                    <a:lstStyle/>
                    <a:p>
                      <a:r>
                        <a:rPr kumimoji="0" lang="en-US" altLang="zh-CN" sz="1800" b="1" i="0" kern="1200" baseline="0" dirty="0" smtClean="0">
                          <a:solidFill>
                            <a:schemeClr val="tx1"/>
                          </a:solidFill>
                          <a:latin typeface="华文中宋" pitchFamily="2" charset="-122"/>
                          <a:ea typeface="华文中宋" pitchFamily="2" charset="-122"/>
                          <a:cs typeface="+mn-cs"/>
                        </a:rPr>
                        <a:t>1.</a:t>
                      </a:r>
                      <a:r>
                        <a:rPr kumimoji="0" lang="zh-CN" altLang="zh-CN" sz="1800" b="1" i="0" kern="1200" baseline="0" dirty="0" smtClean="0">
                          <a:solidFill>
                            <a:schemeClr val="tx1"/>
                          </a:solidFill>
                          <a:latin typeface="华文中宋" pitchFamily="2" charset="-122"/>
                          <a:ea typeface="华文中宋" pitchFamily="2" charset="-122"/>
                          <a:cs typeface="+mn-cs"/>
                        </a:rPr>
                        <a:t>蒸压加气混凝土板（符合GB15762—1995技术要求）</a:t>
                      </a:r>
                    </a:p>
                  </a:txBody>
                  <a:tcPr>
                    <a:solidFill>
                      <a:schemeClr val="bg1">
                        <a:lumMod val="85000"/>
                      </a:schemeClr>
                    </a:solidFill>
                  </a:tcPr>
                </a:tc>
                <a:tc>
                  <a:txBody>
                    <a:bodyPr/>
                    <a:lstStyle/>
                    <a:p>
                      <a:r>
                        <a:rPr kumimoji="0" lang="en-US" altLang="zh-CN" sz="1800" b="1" i="0" kern="1200" baseline="0" dirty="0" smtClean="0">
                          <a:solidFill>
                            <a:schemeClr val="tx1"/>
                          </a:solidFill>
                          <a:latin typeface="华文中宋" pitchFamily="2" charset="-122"/>
                          <a:ea typeface="华文中宋" pitchFamily="2" charset="-122"/>
                          <a:cs typeface="+mn-cs"/>
                        </a:rPr>
                        <a:t>1.</a:t>
                      </a:r>
                      <a:r>
                        <a:rPr kumimoji="0" lang="zh-CN" altLang="zh-CN" sz="1800" b="1" i="0" kern="1200" baseline="0" dirty="0" smtClean="0">
                          <a:solidFill>
                            <a:schemeClr val="tx1"/>
                          </a:solidFill>
                          <a:latin typeface="华文中宋" pitchFamily="2" charset="-122"/>
                          <a:ea typeface="华文中宋" pitchFamily="2" charset="-122"/>
                          <a:cs typeface="+mn-cs"/>
                        </a:rPr>
                        <a:t>蒸压加气混凝土板（符合GB15762—</a:t>
                      </a:r>
                      <a:r>
                        <a:rPr kumimoji="0" lang="zh-CN" altLang="zh-CN" sz="1800" b="1" i="0" kern="1200" baseline="0" dirty="0" smtClean="0">
                          <a:solidFill>
                            <a:srgbClr val="FF0000"/>
                          </a:solidFill>
                          <a:latin typeface="华文中宋" pitchFamily="2" charset="-122"/>
                          <a:ea typeface="华文中宋" pitchFamily="2" charset="-122"/>
                          <a:cs typeface="+mn-cs"/>
                        </a:rPr>
                        <a:t>2008技</a:t>
                      </a:r>
                      <a:r>
                        <a:rPr kumimoji="0" lang="zh-CN" altLang="zh-CN" sz="1800" b="1" i="0" kern="1200" baseline="0" dirty="0" smtClean="0">
                          <a:solidFill>
                            <a:schemeClr val="tx1"/>
                          </a:solidFill>
                          <a:latin typeface="华文中宋" pitchFamily="2" charset="-122"/>
                          <a:ea typeface="华文中宋" pitchFamily="2" charset="-122"/>
                          <a:cs typeface="+mn-cs"/>
                        </a:rPr>
                        <a:t>术要求）</a:t>
                      </a:r>
                    </a:p>
                  </a:txBody>
                  <a:tcPr>
                    <a:solidFill>
                      <a:schemeClr val="bg1">
                        <a:lumMod val="85000"/>
                      </a:schemeClr>
                    </a:solidFill>
                  </a:tcPr>
                </a:tc>
              </a:tr>
              <a:tr h="988314">
                <a:tc vMerge="1">
                  <a:txBody>
                    <a:bodyPr/>
                    <a:lstStyle/>
                    <a:p>
                      <a:pPr marL="0" algn="l" rtl="0" eaLnBrk="1" latinLnBrk="0" hangingPunct="1"/>
                      <a:endParaRPr kumimoji="0" lang="zh-CN" altLang="en-US" sz="18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c>
                  <a:txBody>
                    <a:bodyPr/>
                    <a:lstStyle/>
                    <a:p>
                      <a:r>
                        <a:rPr kumimoji="0" lang="en-US" altLang="zh-CN" sz="1800" b="1" i="0" kern="1200" baseline="0" dirty="0" smtClean="0">
                          <a:solidFill>
                            <a:schemeClr val="tx1"/>
                          </a:solidFill>
                          <a:latin typeface="华文中宋" pitchFamily="2" charset="-122"/>
                          <a:ea typeface="华文中宋" pitchFamily="2" charset="-122"/>
                          <a:cs typeface="+mn-cs"/>
                        </a:rPr>
                        <a:t>2.</a:t>
                      </a:r>
                      <a:r>
                        <a:rPr kumimoji="0" lang="zh-CN" altLang="zh-CN" sz="1800" b="1" i="0" kern="1200" baseline="0" dirty="0" smtClean="0">
                          <a:solidFill>
                            <a:schemeClr val="tx1"/>
                          </a:solidFill>
                          <a:latin typeface="华文中宋" pitchFamily="2" charset="-122"/>
                          <a:ea typeface="华文中宋" pitchFamily="2" charset="-122"/>
                          <a:cs typeface="+mn-cs"/>
                        </a:rPr>
                        <a:t>建筑隔墙用轻质条板（符合JG/T169—2005技术要求） </a:t>
                      </a:r>
                    </a:p>
                  </a:txBody>
                  <a:tcPr>
                    <a:solidFill>
                      <a:schemeClr val="bg1">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kern="1200" baseline="0" dirty="0" smtClean="0">
                          <a:solidFill>
                            <a:schemeClr val="tx1"/>
                          </a:solidFill>
                          <a:latin typeface="华文中宋" pitchFamily="2" charset="-122"/>
                          <a:ea typeface="华文中宋" pitchFamily="2" charset="-122"/>
                          <a:cs typeface="+mn-cs"/>
                        </a:rPr>
                        <a:t>2.</a:t>
                      </a:r>
                      <a:r>
                        <a:rPr kumimoji="0" lang="zh-CN" altLang="zh-CN" sz="1800" b="1" i="0" kern="1200" baseline="0" dirty="0" smtClean="0">
                          <a:solidFill>
                            <a:schemeClr val="tx1"/>
                          </a:solidFill>
                          <a:latin typeface="华文中宋" pitchFamily="2" charset="-122"/>
                          <a:ea typeface="华文中宋" pitchFamily="2" charset="-122"/>
                          <a:cs typeface="+mn-cs"/>
                        </a:rPr>
                        <a:t>建筑用轻质隔墙条板（符合GB/T23451-2009技术要求）和</a:t>
                      </a:r>
                      <a:r>
                        <a:rPr kumimoji="0" lang="zh-CN" altLang="zh-CN" sz="1800" b="1" i="0" kern="1200" baseline="0" dirty="0" smtClean="0">
                          <a:solidFill>
                            <a:srgbClr val="FF0000"/>
                          </a:solidFill>
                          <a:latin typeface="华文中宋" pitchFamily="2" charset="-122"/>
                          <a:ea typeface="华文中宋" pitchFamily="2" charset="-122"/>
                          <a:cs typeface="+mn-cs"/>
                        </a:rPr>
                        <a:t>建筑隔墙用保温条板</a:t>
                      </a:r>
                      <a:r>
                        <a:rPr kumimoji="0" lang="zh-CN" altLang="zh-CN" sz="1800" b="1" i="0" kern="1200" baseline="0" dirty="0" smtClean="0">
                          <a:solidFill>
                            <a:schemeClr val="tx1"/>
                          </a:solidFill>
                          <a:latin typeface="华文中宋" pitchFamily="2" charset="-122"/>
                          <a:ea typeface="华文中宋" pitchFamily="2" charset="-122"/>
                          <a:cs typeface="+mn-cs"/>
                        </a:rPr>
                        <a:t>（符合GB/T23450-2009技术要求）</a:t>
                      </a:r>
                    </a:p>
                  </a:txBody>
                  <a:tcPr>
                    <a:solidFill>
                      <a:schemeClr val="bg1">
                        <a:lumMod val="85000"/>
                      </a:schemeClr>
                    </a:solidFill>
                  </a:tcPr>
                </a:tc>
              </a:tr>
              <a:tr h="677234">
                <a:tc vMerge="1">
                  <a:txBody>
                    <a:bodyPr/>
                    <a:lstStyle/>
                    <a:p>
                      <a:pPr marL="0" algn="l" rtl="0" eaLnBrk="1" latinLnBrk="0" hangingPunct="1"/>
                      <a:endParaRPr kumimoji="0" lang="zh-CN" altLang="en-US" sz="18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c>
                  <a:txBody>
                    <a:bodyPr/>
                    <a:lstStyle/>
                    <a:p>
                      <a:r>
                        <a:rPr kumimoji="0" lang="en-US" altLang="zh-CN" sz="1800" b="1" i="0" kern="1200" baseline="0" dirty="0" smtClean="0">
                          <a:solidFill>
                            <a:schemeClr val="tx1"/>
                          </a:solidFill>
                          <a:latin typeface="华文中宋" pitchFamily="2" charset="-122"/>
                          <a:ea typeface="华文中宋" pitchFamily="2" charset="-122"/>
                          <a:cs typeface="+mn-cs"/>
                        </a:rPr>
                        <a:t>3.</a:t>
                      </a:r>
                      <a:r>
                        <a:rPr kumimoji="0" lang="zh-CN" altLang="zh-CN" sz="1800" b="1" i="0" kern="1200" baseline="0" dirty="0" smtClean="0">
                          <a:solidFill>
                            <a:schemeClr val="tx1"/>
                          </a:solidFill>
                          <a:latin typeface="华文中宋" pitchFamily="2" charset="-122"/>
                          <a:ea typeface="华文中宋" pitchFamily="2" charset="-122"/>
                          <a:cs typeface="+mn-cs"/>
                        </a:rPr>
                        <a:t>钢丝网架聚苯乙烯夹芯板（符合JC623—1996技术要求）</a:t>
                      </a:r>
                      <a:endParaRPr kumimoji="0" lang="zh-CN" altLang="en-US" sz="18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c>
                  <a:txBody>
                    <a:bodyPr/>
                    <a:lstStyle/>
                    <a:p>
                      <a:r>
                        <a:rPr kumimoji="0" lang="en-US" altLang="zh-CN" sz="1800" b="1" i="0" kern="1200" baseline="0" dirty="0" smtClean="0">
                          <a:solidFill>
                            <a:schemeClr val="tx1"/>
                          </a:solidFill>
                          <a:latin typeface="华文中宋" pitchFamily="2" charset="-122"/>
                          <a:ea typeface="华文中宋" pitchFamily="2" charset="-122"/>
                          <a:cs typeface="+mn-cs"/>
                        </a:rPr>
                        <a:t>3.</a:t>
                      </a:r>
                      <a:r>
                        <a:rPr kumimoji="0" lang="zh-CN" altLang="zh-CN" sz="1800" b="1" i="0" kern="1200" baseline="0" dirty="0" smtClean="0">
                          <a:solidFill>
                            <a:schemeClr val="tx1"/>
                          </a:solidFill>
                          <a:latin typeface="华文中宋" pitchFamily="2" charset="-122"/>
                          <a:ea typeface="华文中宋" pitchFamily="2" charset="-122"/>
                          <a:cs typeface="+mn-cs"/>
                        </a:rPr>
                        <a:t>外墙外保温系统用钢丝网架模塑聚苯乙烯板（符合GB</a:t>
                      </a:r>
                      <a:r>
                        <a:rPr kumimoji="0" lang="zh-CN" altLang="zh-CN" sz="1800" b="1" i="0" kern="1200" baseline="0" dirty="0" smtClean="0">
                          <a:solidFill>
                            <a:srgbClr val="FF0000"/>
                          </a:solidFill>
                          <a:latin typeface="华文中宋" pitchFamily="2" charset="-122"/>
                          <a:ea typeface="华文中宋" pitchFamily="2" charset="-122"/>
                          <a:cs typeface="+mn-cs"/>
                        </a:rPr>
                        <a:t>26540-2011</a:t>
                      </a:r>
                      <a:r>
                        <a:rPr kumimoji="0" lang="zh-CN" altLang="zh-CN" sz="1800" b="1" i="0" kern="1200" baseline="0" dirty="0" smtClean="0">
                          <a:solidFill>
                            <a:schemeClr val="tx1"/>
                          </a:solidFill>
                          <a:latin typeface="华文中宋" pitchFamily="2" charset="-122"/>
                          <a:ea typeface="华文中宋" pitchFamily="2" charset="-122"/>
                          <a:cs typeface="+mn-cs"/>
                        </a:rPr>
                        <a:t>技术要求）</a:t>
                      </a:r>
                      <a:r>
                        <a:rPr kumimoji="0" lang="en-US" altLang="zh-CN" sz="1800" b="1" i="0" kern="1200" baseline="0" dirty="0" smtClean="0">
                          <a:solidFill>
                            <a:schemeClr val="tx1"/>
                          </a:solidFill>
                          <a:latin typeface="华文中宋" pitchFamily="2" charset="-122"/>
                          <a:ea typeface="华文中宋" pitchFamily="2" charset="-122"/>
                          <a:cs typeface="+mn-cs"/>
                        </a:rPr>
                        <a:t> </a:t>
                      </a:r>
                      <a:endParaRPr kumimoji="0" lang="zh-CN" altLang="zh-CN" sz="18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r>
              <a:tr h="619186">
                <a:tc vMerge="1">
                  <a:txBody>
                    <a:bodyPr/>
                    <a:lstStyle/>
                    <a:p>
                      <a:pPr marL="0" algn="l" rtl="0" eaLnBrk="1" latinLnBrk="0" hangingPunct="1"/>
                      <a:endParaRPr kumimoji="0" lang="zh-CN" altLang="en-US" sz="18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c>
                  <a:txBody>
                    <a:bodyPr/>
                    <a:lstStyle/>
                    <a:p>
                      <a:r>
                        <a:rPr kumimoji="0" lang="en-US" altLang="zh-CN" sz="1800" b="1" i="0" kern="1200" baseline="0" dirty="0" smtClean="0">
                          <a:solidFill>
                            <a:schemeClr val="tx1"/>
                          </a:solidFill>
                          <a:latin typeface="华文中宋" pitchFamily="2" charset="-122"/>
                          <a:ea typeface="华文中宋" pitchFamily="2" charset="-122"/>
                          <a:cs typeface="+mn-cs"/>
                        </a:rPr>
                        <a:t>4.</a:t>
                      </a:r>
                      <a:r>
                        <a:rPr kumimoji="0" lang="zh-CN" altLang="zh-CN" sz="1800" b="1" i="0" kern="1200" baseline="0" dirty="0" smtClean="0">
                          <a:solidFill>
                            <a:schemeClr val="tx1"/>
                          </a:solidFill>
                          <a:latin typeface="华文中宋" pitchFamily="2" charset="-122"/>
                          <a:ea typeface="华文中宋" pitchFamily="2" charset="-122"/>
                          <a:cs typeface="+mn-cs"/>
                        </a:rPr>
                        <a:t>石膏空心条板（符合JC/T829—1998技术要求）</a:t>
                      </a:r>
                      <a:endParaRPr kumimoji="0" lang="zh-CN" altLang="en-US" sz="18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c>
                  <a:txBody>
                    <a:bodyPr/>
                    <a:lstStyle/>
                    <a:p>
                      <a:r>
                        <a:rPr kumimoji="0" lang="en-US" altLang="zh-CN" sz="1800" b="1" i="0" kern="1200" baseline="0" dirty="0" smtClean="0">
                          <a:solidFill>
                            <a:schemeClr val="tx1"/>
                          </a:solidFill>
                          <a:latin typeface="华文中宋" pitchFamily="2" charset="-122"/>
                          <a:ea typeface="华文中宋" pitchFamily="2" charset="-122"/>
                          <a:cs typeface="+mn-cs"/>
                        </a:rPr>
                        <a:t>4.</a:t>
                      </a:r>
                      <a:r>
                        <a:rPr kumimoji="0" lang="zh-CN" altLang="zh-CN" sz="1800" b="1" i="0" kern="1200" baseline="0" dirty="0" smtClean="0">
                          <a:solidFill>
                            <a:schemeClr val="tx1"/>
                          </a:solidFill>
                          <a:latin typeface="华文中宋" pitchFamily="2" charset="-122"/>
                          <a:ea typeface="华文中宋" pitchFamily="2" charset="-122"/>
                          <a:cs typeface="+mn-cs"/>
                        </a:rPr>
                        <a:t>石膏空心条板（符合JC/T829—</a:t>
                      </a:r>
                      <a:r>
                        <a:rPr kumimoji="0" lang="zh-CN" altLang="zh-CN" sz="1800" b="1" i="0" kern="1200" baseline="0" dirty="0" smtClean="0">
                          <a:solidFill>
                            <a:srgbClr val="FF0000"/>
                          </a:solidFill>
                          <a:latin typeface="华文中宋" pitchFamily="2" charset="-122"/>
                          <a:ea typeface="华文中宋" pitchFamily="2" charset="-122"/>
                          <a:cs typeface="+mn-cs"/>
                        </a:rPr>
                        <a:t>2010</a:t>
                      </a:r>
                      <a:r>
                        <a:rPr kumimoji="0" lang="zh-CN" altLang="zh-CN" sz="1800" b="1" i="0" kern="1200" baseline="0" dirty="0" smtClean="0">
                          <a:solidFill>
                            <a:schemeClr val="tx1"/>
                          </a:solidFill>
                          <a:latin typeface="华文中宋" pitchFamily="2" charset="-122"/>
                          <a:ea typeface="华文中宋" pitchFamily="2" charset="-122"/>
                          <a:cs typeface="+mn-cs"/>
                        </a:rPr>
                        <a:t>技术要求</a:t>
                      </a:r>
                      <a:endParaRPr kumimoji="0" lang="zh-CN" altLang="en-US" sz="18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r>
              <a:tr h="872088">
                <a:tc vMerge="1">
                  <a:txBody>
                    <a:bodyPr/>
                    <a:lstStyle/>
                    <a:p>
                      <a:pPr marL="0" algn="l" rtl="0" eaLnBrk="1" latinLnBrk="0" hangingPunct="1"/>
                      <a:endParaRPr kumimoji="0" lang="zh-CN" altLang="en-US" sz="18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kern="1200" baseline="0" dirty="0" smtClean="0">
                          <a:solidFill>
                            <a:schemeClr val="tx1"/>
                          </a:solidFill>
                          <a:latin typeface="华文中宋" pitchFamily="2" charset="-122"/>
                          <a:ea typeface="华文中宋" pitchFamily="2" charset="-122"/>
                          <a:cs typeface="+mn-cs"/>
                        </a:rPr>
                        <a:t>5.</a:t>
                      </a:r>
                      <a:r>
                        <a:rPr kumimoji="0" lang="zh-CN" altLang="zh-CN" sz="1800" b="1" i="0" kern="1200" baseline="0" dirty="0" smtClean="0">
                          <a:solidFill>
                            <a:schemeClr val="tx1"/>
                          </a:solidFill>
                          <a:latin typeface="华文中宋" pitchFamily="2" charset="-122"/>
                          <a:ea typeface="华文中宋" pitchFamily="2" charset="-122"/>
                          <a:cs typeface="+mn-cs"/>
                        </a:rPr>
                        <a:t>玻璃纤维增强水泥轻质多孔隔墙条板（简称GRC板，符合GB/T19631—2005技术要求）</a:t>
                      </a:r>
                    </a:p>
                  </a:txBody>
                  <a:tcPr>
                    <a:solidFill>
                      <a:schemeClr val="bg1">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kern="1200" baseline="0" dirty="0" smtClean="0">
                          <a:solidFill>
                            <a:schemeClr val="tx1"/>
                          </a:solidFill>
                          <a:latin typeface="华文中宋" pitchFamily="2" charset="-122"/>
                          <a:ea typeface="华文中宋" pitchFamily="2" charset="-122"/>
                          <a:cs typeface="+mn-cs"/>
                        </a:rPr>
                        <a:t>5.</a:t>
                      </a:r>
                      <a:r>
                        <a:rPr kumimoji="0" lang="zh-CN" altLang="zh-CN" sz="1800" b="1" i="0" kern="1200" baseline="0" dirty="0" smtClean="0">
                          <a:solidFill>
                            <a:schemeClr val="tx1"/>
                          </a:solidFill>
                          <a:latin typeface="华文中宋" pitchFamily="2" charset="-122"/>
                          <a:ea typeface="华文中宋" pitchFamily="2" charset="-122"/>
                          <a:cs typeface="+mn-cs"/>
                        </a:rPr>
                        <a:t>玻璃纤维增强水泥轻质多孔隔墙条板（简称GRC板，符合GB/T19631—</a:t>
                      </a:r>
                      <a:r>
                        <a:rPr kumimoji="0" lang="zh-CN" altLang="zh-CN" sz="1800" b="1" i="0" kern="1200" baseline="0" dirty="0" smtClean="0">
                          <a:solidFill>
                            <a:srgbClr val="FF0000"/>
                          </a:solidFill>
                          <a:latin typeface="华文中宋" pitchFamily="2" charset="-122"/>
                          <a:ea typeface="华文中宋" pitchFamily="2" charset="-122"/>
                          <a:cs typeface="+mn-cs"/>
                        </a:rPr>
                        <a:t>2005</a:t>
                      </a:r>
                      <a:r>
                        <a:rPr kumimoji="0" lang="zh-CN" altLang="zh-CN" sz="1800" b="1" i="0" kern="1200" baseline="0" dirty="0" smtClean="0">
                          <a:solidFill>
                            <a:schemeClr val="tx1"/>
                          </a:solidFill>
                          <a:latin typeface="华文中宋" pitchFamily="2" charset="-122"/>
                          <a:ea typeface="华文中宋" pitchFamily="2" charset="-122"/>
                          <a:cs typeface="+mn-cs"/>
                        </a:rPr>
                        <a:t>技术要求）</a:t>
                      </a:r>
                    </a:p>
                  </a:txBody>
                  <a:tcPr>
                    <a:solidFill>
                      <a:schemeClr val="bg1">
                        <a:lumMod val="85000"/>
                      </a:schemeClr>
                    </a:solidFill>
                  </a:tcPr>
                </a:tc>
              </a:tr>
            </a:tbl>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smtClean="0"/>
              <a:t>新型墙体材料目录</a:t>
            </a:r>
            <a:endParaRPr lang="en-US" altLang="zh-CN" dirty="0" smtClean="0"/>
          </a:p>
          <a:p>
            <a:endParaRPr lang="zh-CN" altLang="en-US" dirty="0"/>
          </a:p>
        </p:txBody>
      </p:sp>
      <p:sp>
        <p:nvSpPr>
          <p:cNvPr id="3" name="标题 2"/>
          <p:cNvSpPr>
            <a:spLocks noGrp="1"/>
          </p:cNvSpPr>
          <p:nvPr>
            <p:ph type="title"/>
          </p:nvPr>
        </p:nvSpPr>
        <p:spPr/>
        <p:txBody>
          <a:bodyPr/>
          <a:lstStyle/>
          <a:p>
            <a:r>
              <a:rPr lang="zh-CN" altLang="en-US" dirty="0" smtClean="0"/>
              <a:t>增值税方面</a:t>
            </a:r>
            <a:endParaRPr lang="zh-CN" altLang="en-US" dirty="0"/>
          </a:p>
        </p:txBody>
      </p:sp>
      <p:graphicFrame>
        <p:nvGraphicFramePr>
          <p:cNvPr id="4" name="表格 3"/>
          <p:cNvGraphicFramePr>
            <a:graphicFrameLocks noGrp="1"/>
          </p:cNvGraphicFramePr>
          <p:nvPr/>
        </p:nvGraphicFramePr>
        <p:xfrm>
          <a:off x="179512" y="836712"/>
          <a:ext cx="8640961" cy="6013086"/>
        </p:xfrm>
        <a:graphic>
          <a:graphicData uri="http://schemas.openxmlformats.org/drawingml/2006/table">
            <a:tbl>
              <a:tblPr firstRow="1" bandRow="1">
                <a:tableStyleId>{5C22544A-7EE6-4342-B048-85BDC9FD1C3A}</a:tableStyleId>
              </a:tblPr>
              <a:tblGrid>
                <a:gridCol w="763502"/>
                <a:gridCol w="3700994"/>
                <a:gridCol w="4176465"/>
              </a:tblGrid>
              <a:tr h="374286">
                <a:tc>
                  <a:txBody>
                    <a:bodyPr/>
                    <a:lstStyle/>
                    <a:p>
                      <a:r>
                        <a:rPr kumimoji="0" lang="zh-CN" altLang="en-US" sz="1600" b="1" i="0" kern="1200" baseline="0" dirty="0" smtClean="0">
                          <a:solidFill>
                            <a:schemeClr val="tx1"/>
                          </a:solidFill>
                          <a:latin typeface="华文中宋" pitchFamily="2" charset="-122"/>
                          <a:ea typeface="华文中宋" pitchFamily="2" charset="-122"/>
                          <a:cs typeface="+mn-cs"/>
                        </a:rPr>
                        <a:t>类别</a:t>
                      </a:r>
                    </a:p>
                  </a:txBody>
                  <a:tcPr>
                    <a:solidFill>
                      <a:schemeClr val="bg1">
                        <a:lumMod val="85000"/>
                      </a:schemeClr>
                    </a:solidFill>
                  </a:tcPr>
                </a:tc>
                <a:tc>
                  <a:txBody>
                    <a:bodyPr/>
                    <a:lstStyle/>
                    <a:p>
                      <a:r>
                        <a:rPr kumimoji="0" lang="zh-CN" altLang="zh-CN" sz="1600" b="1" i="0" kern="1200" baseline="0" dirty="0" smtClean="0">
                          <a:solidFill>
                            <a:schemeClr val="tx1"/>
                          </a:solidFill>
                          <a:latin typeface="华文中宋" pitchFamily="2" charset="-122"/>
                          <a:ea typeface="华文中宋" pitchFamily="2" charset="-122"/>
                          <a:cs typeface="+mn-cs"/>
                        </a:rPr>
                        <a:t>财税</a:t>
                      </a:r>
                      <a:r>
                        <a:rPr kumimoji="0" lang="en-US" altLang="zh-CN" sz="1600" b="1" i="0" kern="1200" baseline="0" dirty="0" smtClean="0">
                          <a:solidFill>
                            <a:schemeClr val="tx1"/>
                          </a:solidFill>
                          <a:latin typeface="华文中宋" pitchFamily="2" charset="-122"/>
                          <a:ea typeface="华文中宋" pitchFamily="2" charset="-122"/>
                          <a:cs typeface="+mn-cs"/>
                        </a:rPr>
                        <a:t>[2008]156</a:t>
                      </a:r>
                      <a:r>
                        <a:rPr kumimoji="0" lang="zh-CN" altLang="zh-CN" sz="1600" b="1" i="0" kern="1200" baseline="0" dirty="0" smtClean="0">
                          <a:solidFill>
                            <a:schemeClr val="tx1"/>
                          </a:solidFill>
                          <a:latin typeface="华文中宋" pitchFamily="2" charset="-122"/>
                          <a:ea typeface="华文中宋" pitchFamily="2" charset="-122"/>
                          <a:cs typeface="+mn-cs"/>
                        </a:rPr>
                        <a:t>号</a:t>
                      </a:r>
                      <a:endParaRPr kumimoji="0" lang="zh-CN" altLang="en-US" sz="16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c>
                  <a:txBody>
                    <a:bodyPr/>
                    <a:lstStyle/>
                    <a:p>
                      <a:r>
                        <a:rPr kumimoji="0" lang="zh-CN" altLang="zh-CN" sz="1600" b="1" i="0" kern="1200" baseline="0" dirty="0" smtClean="0">
                          <a:solidFill>
                            <a:schemeClr val="tx1"/>
                          </a:solidFill>
                          <a:latin typeface="华文中宋" pitchFamily="2" charset="-122"/>
                          <a:ea typeface="华文中宋" pitchFamily="2" charset="-122"/>
                          <a:cs typeface="+mn-cs"/>
                        </a:rPr>
                        <a:t>财税</a:t>
                      </a:r>
                      <a:r>
                        <a:rPr kumimoji="0" lang="en-US" altLang="zh-CN" sz="1600" b="1" i="0" kern="1200" baseline="0" dirty="0" smtClean="0">
                          <a:solidFill>
                            <a:schemeClr val="tx1"/>
                          </a:solidFill>
                          <a:latin typeface="华文中宋" pitchFamily="2" charset="-122"/>
                          <a:ea typeface="华文中宋" pitchFamily="2" charset="-122"/>
                          <a:cs typeface="+mn-cs"/>
                        </a:rPr>
                        <a:t>[2015]73</a:t>
                      </a:r>
                      <a:r>
                        <a:rPr kumimoji="0" lang="zh-CN" altLang="zh-CN" sz="1600" b="1" i="0" kern="1200" baseline="0" dirty="0" smtClean="0">
                          <a:solidFill>
                            <a:schemeClr val="tx1"/>
                          </a:solidFill>
                          <a:latin typeface="华文中宋" pitchFamily="2" charset="-122"/>
                          <a:ea typeface="华文中宋" pitchFamily="2" charset="-122"/>
                          <a:cs typeface="+mn-cs"/>
                        </a:rPr>
                        <a:t>号</a:t>
                      </a:r>
                      <a:endParaRPr kumimoji="0" lang="zh-CN" altLang="en-US" sz="16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r>
              <a:tr h="1497922">
                <a:tc>
                  <a:txBody>
                    <a:bodyPr/>
                    <a:lstStyle/>
                    <a:p>
                      <a:r>
                        <a:rPr kumimoji="0" lang="zh-CN" altLang="zh-CN" sz="1600" b="1" kern="1200" dirty="0" smtClean="0">
                          <a:solidFill>
                            <a:schemeClr val="dk1"/>
                          </a:solidFill>
                          <a:latin typeface="+mn-lt"/>
                          <a:ea typeface="+mn-ea"/>
                          <a:cs typeface="+mn-cs"/>
                        </a:rPr>
                        <a:t>板材类</a:t>
                      </a:r>
                      <a:endParaRPr kumimoji="0" lang="zh-CN" altLang="zh-CN" sz="1600" b="1" kern="1200" dirty="0">
                        <a:solidFill>
                          <a:schemeClr val="dk1"/>
                        </a:solidFill>
                        <a:latin typeface="+mn-lt"/>
                        <a:ea typeface="+mn-ea"/>
                        <a:cs typeface="+mn-cs"/>
                      </a:endParaRPr>
                    </a:p>
                  </a:txBody>
                  <a:tcPr>
                    <a:solidFill>
                      <a:schemeClr val="bg1">
                        <a:lumMod val="85000"/>
                      </a:schemeClr>
                    </a:solidFill>
                  </a:tcPr>
                </a:tc>
                <a:tc>
                  <a:txBody>
                    <a:bodyPr/>
                    <a:lstStyle/>
                    <a:p>
                      <a:r>
                        <a:rPr kumimoji="0" lang="en-US" altLang="zh-CN" sz="1600" b="1" i="0" kern="1200" baseline="0" dirty="0" smtClean="0">
                          <a:solidFill>
                            <a:schemeClr val="tx1"/>
                          </a:solidFill>
                          <a:latin typeface="华文中宋" pitchFamily="2" charset="-122"/>
                          <a:ea typeface="华文中宋" pitchFamily="2" charset="-122"/>
                          <a:cs typeface="+mn-cs"/>
                        </a:rPr>
                        <a:t>6.</a:t>
                      </a:r>
                      <a:r>
                        <a:rPr kumimoji="0" lang="zh-CN" altLang="zh-CN" sz="1600" b="1" i="0" kern="1200" baseline="0" dirty="0" smtClean="0">
                          <a:solidFill>
                            <a:schemeClr val="tx1"/>
                          </a:solidFill>
                          <a:latin typeface="华文中宋" pitchFamily="2" charset="-122"/>
                          <a:ea typeface="华文中宋" pitchFamily="2" charset="-122"/>
                          <a:cs typeface="+mn-cs"/>
                        </a:rPr>
                        <a:t>金属面夹芯板。其中：金属面聚苯乙烯夹芯板（符合JC689—1998技术要求）；金属面硬质聚氨酯夹芯板（符合JC/T868—2000技术要求）；金属面岩棉、矿渣棉夹芯板（符合JC/T869—2000技术要求）</a:t>
                      </a:r>
                    </a:p>
                  </a:txBody>
                  <a:tcPr>
                    <a:solidFill>
                      <a:schemeClr val="bg1">
                        <a:lumMod val="85000"/>
                      </a:schemeClr>
                    </a:solidFill>
                  </a:tcPr>
                </a:tc>
                <a:tc>
                  <a:txBody>
                    <a:bodyPr/>
                    <a:lstStyle/>
                    <a:p>
                      <a:r>
                        <a:rPr kumimoji="0" lang="en-US" altLang="zh-CN" sz="1600" b="1" i="0" kern="1200" baseline="0" dirty="0" smtClean="0">
                          <a:solidFill>
                            <a:schemeClr val="tx1"/>
                          </a:solidFill>
                          <a:latin typeface="华文中宋" pitchFamily="2" charset="-122"/>
                          <a:ea typeface="华文中宋" pitchFamily="2" charset="-122"/>
                          <a:cs typeface="+mn-cs"/>
                        </a:rPr>
                        <a:t>6.</a:t>
                      </a:r>
                      <a:r>
                        <a:rPr kumimoji="0" lang="zh-CN" altLang="zh-CN" sz="1600" b="1" i="0" kern="1200" baseline="0" dirty="0" smtClean="0">
                          <a:solidFill>
                            <a:srgbClr val="FF0000"/>
                          </a:solidFill>
                          <a:latin typeface="华文中宋" pitchFamily="2" charset="-122"/>
                          <a:ea typeface="华文中宋" pitchFamily="2" charset="-122"/>
                          <a:cs typeface="+mn-cs"/>
                        </a:rPr>
                        <a:t>建筑用金属面绝热夹芯板</a:t>
                      </a:r>
                      <a:r>
                        <a:rPr kumimoji="0" lang="zh-CN" altLang="zh-CN" sz="1600" b="1" i="0" kern="1200" baseline="0" dirty="0" smtClean="0">
                          <a:solidFill>
                            <a:schemeClr val="tx1"/>
                          </a:solidFill>
                          <a:latin typeface="华文中宋" pitchFamily="2" charset="-122"/>
                          <a:ea typeface="华文中宋" pitchFamily="2" charset="-122"/>
                          <a:cs typeface="+mn-cs"/>
                        </a:rPr>
                        <a:t>（符合GB/T23932-2009技术要求）</a:t>
                      </a:r>
                    </a:p>
                  </a:txBody>
                  <a:tcPr>
                    <a:solidFill>
                      <a:schemeClr val="bg1">
                        <a:lumMod val="85000"/>
                      </a:schemeClr>
                    </a:solidFill>
                  </a:tcPr>
                </a:tc>
              </a:tr>
              <a:tr h="2232248">
                <a:tc>
                  <a:txBody>
                    <a:bodyPr/>
                    <a:lstStyle/>
                    <a:p>
                      <a:endParaRPr kumimoji="0" lang="zh-CN" altLang="zh-CN" sz="1600" b="1" kern="1200" dirty="0">
                        <a:solidFill>
                          <a:schemeClr val="dk1"/>
                        </a:solidFill>
                        <a:latin typeface="+mn-lt"/>
                        <a:ea typeface="+mn-ea"/>
                        <a:cs typeface="+mn-cs"/>
                      </a:endParaRPr>
                    </a:p>
                  </a:txBody>
                  <a:tcPr>
                    <a:solidFill>
                      <a:schemeClr val="bg1">
                        <a:lumMod val="85000"/>
                      </a:schemeClr>
                    </a:solidFill>
                  </a:tcPr>
                </a:tc>
                <a:tc>
                  <a:txBody>
                    <a:bodyPr/>
                    <a:lstStyle/>
                    <a:p>
                      <a:r>
                        <a:rPr kumimoji="0" lang="en-US" altLang="zh-CN" sz="1600" b="1" i="0" kern="1200" baseline="0" dirty="0" smtClean="0">
                          <a:solidFill>
                            <a:schemeClr val="tx1"/>
                          </a:solidFill>
                          <a:latin typeface="华文中宋" pitchFamily="2" charset="-122"/>
                          <a:ea typeface="华文中宋" pitchFamily="2" charset="-122"/>
                          <a:cs typeface="+mn-cs"/>
                        </a:rPr>
                        <a:t>7.</a:t>
                      </a:r>
                      <a:r>
                        <a:rPr kumimoji="0" lang="zh-CN" altLang="zh-CN" sz="1600" b="1" i="0" kern="1200" baseline="0" dirty="0" smtClean="0">
                          <a:solidFill>
                            <a:schemeClr val="tx1"/>
                          </a:solidFill>
                          <a:latin typeface="华文中宋" pitchFamily="2" charset="-122"/>
                          <a:ea typeface="华文中宋" pitchFamily="2" charset="-122"/>
                          <a:cs typeface="+mn-cs"/>
                        </a:rPr>
                        <a:t>建筑平板。其中：纸面石膏板（符合GB/T9775—1999技术要求）；纤维增强硅酸钙板（符合JC/T564—2000技术要求）；纤维增强低碱度水泥建筑平板（符合JC/T626—1996技术要求）；维纶纤维增强水泥平板（符合JC/T671—1997技术要求）；建筑用石棉水泥平板（符合JC/T412技术要求）</a:t>
                      </a:r>
                    </a:p>
                  </a:txBody>
                  <a:tcPr>
                    <a:solidFill>
                      <a:schemeClr val="bg1">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kern="1200" baseline="0" dirty="0" smtClean="0">
                          <a:solidFill>
                            <a:schemeClr val="tx1"/>
                          </a:solidFill>
                          <a:latin typeface="华文中宋" pitchFamily="2" charset="-122"/>
                          <a:ea typeface="华文中宋" pitchFamily="2" charset="-122"/>
                          <a:cs typeface="+mn-cs"/>
                        </a:rPr>
                        <a:t>7.</a:t>
                      </a:r>
                      <a:r>
                        <a:rPr kumimoji="0" lang="zh-CN" altLang="zh-CN" sz="1600" b="1" i="0" kern="1200" baseline="0" dirty="0" smtClean="0">
                          <a:solidFill>
                            <a:schemeClr val="tx1"/>
                          </a:solidFill>
                          <a:latin typeface="华文中宋" pitchFamily="2" charset="-122"/>
                          <a:ea typeface="华文中宋" pitchFamily="2" charset="-122"/>
                          <a:cs typeface="+mn-cs"/>
                        </a:rPr>
                        <a:t>建筑平板。其中：纸面石膏板（符合GB/T9775—</a:t>
                      </a:r>
                      <a:r>
                        <a:rPr kumimoji="0" lang="zh-CN" altLang="zh-CN" sz="1600" b="1" i="0" kern="1200" baseline="0" dirty="0" smtClean="0">
                          <a:solidFill>
                            <a:srgbClr val="FF0000"/>
                          </a:solidFill>
                          <a:latin typeface="华文中宋" pitchFamily="2" charset="-122"/>
                          <a:ea typeface="华文中宋" pitchFamily="2" charset="-122"/>
                          <a:cs typeface="+mn-cs"/>
                        </a:rPr>
                        <a:t>2008</a:t>
                      </a:r>
                      <a:r>
                        <a:rPr kumimoji="0" lang="zh-CN" altLang="zh-CN" sz="1600" b="1" i="0" kern="1200" baseline="0" dirty="0" smtClean="0">
                          <a:solidFill>
                            <a:schemeClr val="tx1"/>
                          </a:solidFill>
                          <a:latin typeface="华文中宋" pitchFamily="2" charset="-122"/>
                          <a:ea typeface="华文中宋" pitchFamily="2" charset="-122"/>
                          <a:cs typeface="+mn-cs"/>
                        </a:rPr>
                        <a:t>技术要求）；纤维增强硅酸钙板（符合JC/T564.1—</a:t>
                      </a:r>
                      <a:r>
                        <a:rPr kumimoji="0" lang="zh-CN" altLang="zh-CN" sz="1600" b="1" i="0" kern="1200" baseline="0" dirty="0" smtClean="0">
                          <a:solidFill>
                            <a:srgbClr val="FF0000"/>
                          </a:solidFill>
                          <a:latin typeface="华文中宋" pitchFamily="2" charset="-122"/>
                          <a:ea typeface="华文中宋" pitchFamily="2" charset="-122"/>
                          <a:cs typeface="+mn-cs"/>
                        </a:rPr>
                        <a:t>2008</a:t>
                      </a:r>
                      <a:r>
                        <a:rPr kumimoji="0" lang="zh-CN" altLang="zh-CN" sz="1600" b="1" i="0" kern="1200" baseline="0" dirty="0" smtClean="0">
                          <a:solidFill>
                            <a:schemeClr val="tx1"/>
                          </a:solidFill>
                          <a:latin typeface="华文中宋" pitchFamily="2" charset="-122"/>
                          <a:ea typeface="华文中宋" pitchFamily="2" charset="-122"/>
                          <a:cs typeface="+mn-cs"/>
                        </a:rPr>
                        <a:t>、JC/T564.2—</a:t>
                      </a:r>
                      <a:r>
                        <a:rPr kumimoji="0" lang="zh-CN" altLang="zh-CN" sz="1600" b="1" i="0" kern="1200" baseline="0" dirty="0" smtClean="0">
                          <a:solidFill>
                            <a:srgbClr val="FF0000"/>
                          </a:solidFill>
                          <a:latin typeface="华文中宋" pitchFamily="2" charset="-122"/>
                          <a:ea typeface="华文中宋" pitchFamily="2" charset="-122"/>
                          <a:cs typeface="+mn-cs"/>
                        </a:rPr>
                        <a:t>2008</a:t>
                      </a:r>
                      <a:r>
                        <a:rPr kumimoji="0" lang="zh-CN" altLang="zh-CN" sz="1600" b="1" i="0" kern="1200" baseline="0" dirty="0" smtClean="0">
                          <a:solidFill>
                            <a:schemeClr val="tx1"/>
                          </a:solidFill>
                          <a:latin typeface="华文中宋" pitchFamily="2" charset="-122"/>
                          <a:ea typeface="华文中宋" pitchFamily="2" charset="-122"/>
                          <a:cs typeface="+mn-cs"/>
                        </a:rPr>
                        <a:t>技术要求）；纤维增强低碱度水泥建筑平板（符合JC/T626—2008技术要求）；维纶纤维增强水泥平板（符合JC/T671—</a:t>
                      </a:r>
                      <a:r>
                        <a:rPr kumimoji="0" lang="zh-CN" altLang="zh-CN" sz="1600" b="1" i="0" kern="1200" baseline="0" dirty="0" smtClean="0">
                          <a:solidFill>
                            <a:srgbClr val="FF0000"/>
                          </a:solidFill>
                          <a:latin typeface="华文中宋" pitchFamily="2" charset="-122"/>
                          <a:ea typeface="华文中宋" pitchFamily="2" charset="-122"/>
                          <a:cs typeface="+mn-cs"/>
                        </a:rPr>
                        <a:t>2008</a:t>
                      </a:r>
                      <a:r>
                        <a:rPr kumimoji="0" lang="zh-CN" altLang="zh-CN" sz="1600" b="1" i="0" kern="1200" baseline="0" dirty="0" smtClean="0">
                          <a:solidFill>
                            <a:schemeClr val="tx1"/>
                          </a:solidFill>
                          <a:latin typeface="华文中宋" pitchFamily="2" charset="-122"/>
                          <a:ea typeface="华文中宋" pitchFamily="2" charset="-122"/>
                          <a:cs typeface="+mn-cs"/>
                        </a:rPr>
                        <a:t>技术要求）；</a:t>
                      </a:r>
                      <a:r>
                        <a:rPr kumimoji="0" lang="zh-CN" altLang="zh-CN" sz="1600" b="1" i="0" kern="1200" baseline="0" dirty="0" smtClean="0">
                          <a:solidFill>
                            <a:srgbClr val="FF0000"/>
                          </a:solidFill>
                          <a:latin typeface="华文中宋" pitchFamily="2" charset="-122"/>
                          <a:ea typeface="华文中宋" pitchFamily="2" charset="-122"/>
                          <a:cs typeface="+mn-cs"/>
                        </a:rPr>
                        <a:t>纤维水泥平板</a:t>
                      </a:r>
                      <a:r>
                        <a:rPr kumimoji="0" lang="zh-CN" altLang="zh-CN" sz="1600" b="1" i="0" kern="1200" baseline="0" dirty="0" smtClean="0">
                          <a:solidFill>
                            <a:schemeClr val="tx1"/>
                          </a:solidFill>
                          <a:latin typeface="华文中宋" pitchFamily="2" charset="-122"/>
                          <a:ea typeface="华文中宋" pitchFamily="2" charset="-122"/>
                          <a:cs typeface="+mn-cs"/>
                        </a:rPr>
                        <a:t>（符合JC/T412.1-2006、JC/T412.2-2006技术要求</a:t>
                      </a:r>
                      <a:r>
                        <a:rPr kumimoji="0" lang="en-US" altLang="zh-CN" sz="1600" b="1" i="0" kern="1200" baseline="0" dirty="0" smtClean="0">
                          <a:solidFill>
                            <a:schemeClr val="tx1"/>
                          </a:solidFill>
                          <a:latin typeface="华文中宋" pitchFamily="2" charset="-122"/>
                          <a:ea typeface="华文中宋" pitchFamily="2" charset="-122"/>
                          <a:cs typeface="+mn-cs"/>
                        </a:rPr>
                        <a:t> </a:t>
                      </a:r>
                      <a:endParaRPr kumimoji="0" lang="zh-CN" altLang="zh-CN" sz="16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r>
              <a:tr h="648072">
                <a:tc>
                  <a:txBody>
                    <a:bodyPr/>
                    <a:lstStyle/>
                    <a:p>
                      <a:r>
                        <a:rPr kumimoji="0" lang="zh-CN" altLang="en-US" sz="1600" b="1" kern="1200" dirty="0" smtClean="0">
                          <a:solidFill>
                            <a:schemeClr val="dk1"/>
                          </a:solidFill>
                          <a:latin typeface="+mn-lt"/>
                          <a:ea typeface="+mn-ea"/>
                          <a:cs typeface="+mn-cs"/>
                        </a:rPr>
                        <a:t>其他</a:t>
                      </a:r>
                      <a:endParaRPr kumimoji="0" lang="zh-CN" altLang="zh-CN" sz="1600" b="1" kern="1200" dirty="0">
                        <a:solidFill>
                          <a:schemeClr val="dk1"/>
                        </a:solidFill>
                        <a:latin typeface="+mn-lt"/>
                        <a:ea typeface="+mn-ea"/>
                        <a:cs typeface="+mn-cs"/>
                      </a:endParaRPr>
                    </a:p>
                  </a:txBody>
                  <a:tcPr>
                    <a:solidFill>
                      <a:schemeClr val="bg1">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zh-CN" altLang="zh-CN" sz="1600" b="1" i="0" kern="1200" baseline="0" dirty="0" smtClean="0">
                          <a:solidFill>
                            <a:schemeClr val="tx1"/>
                          </a:solidFill>
                          <a:latin typeface="华文中宋" pitchFamily="2" charset="-122"/>
                          <a:ea typeface="华文中宋" pitchFamily="2" charset="-122"/>
                          <a:cs typeface="+mn-cs"/>
                        </a:rPr>
                        <a:t>符合国家标准、行业标准和地方标准的混凝土砖、烧结保温砖（砌块）、中空钢网内模隔墙、复合保温砖（砌块）、预制复合墙板（体），聚氨酯硬泡复合板及以专用聚氨酯为材料的建筑墙体</a:t>
                      </a:r>
                    </a:p>
                  </a:txBody>
                  <a:tcPr>
                    <a:solidFill>
                      <a:schemeClr val="bg1">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zh-CN" altLang="zh-CN" sz="1600" b="1" kern="1200" dirty="0" smtClean="0">
                          <a:solidFill>
                            <a:schemeClr val="dk1"/>
                          </a:solidFill>
                          <a:latin typeface="+mn-lt"/>
                          <a:ea typeface="+mn-ea"/>
                          <a:cs typeface="+mn-cs"/>
                        </a:rPr>
                        <a:t>符合国家标准、行业标准和地方标准的混凝土砖、烧结保温砖（砌块）（</a:t>
                      </a:r>
                      <a:r>
                        <a:rPr kumimoji="0" lang="zh-CN" altLang="zh-CN" sz="1600" b="1" kern="1200" dirty="0" smtClean="0">
                          <a:solidFill>
                            <a:srgbClr val="FF0000"/>
                          </a:solidFill>
                          <a:latin typeface="+mn-lt"/>
                          <a:ea typeface="+mn-ea"/>
                          <a:cs typeface="+mn-cs"/>
                        </a:rPr>
                        <a:t>以页岩、煤矸石、粉煤灰、江河湖淤泥及其他固体废弃物为原料，加入成孔材料焙烧而成</a:t>
                      </a:r>
                      <a:r>
                        <a:rPr kumimoji="0" lang="zh-CN" altLang="zh-CN" sz="1600" b="1" kern="1200" dirty="0" smtClean="0">
                          <a:solidFill>
                            <a:schemeClr val="dk1"/>
                          </a:solidFill>
                          <a:latin typeface="+mn-lt"/>
                          <a:ea typeface="+mn-ea"/>
                          <a:cs typeface="+mn-cs"/>
                        </a:rPr>
                        <a:t>）、中空钢网内模隔墙、复合保温砖（砌块）、预制复合墙板（体），聚氨酯硬泡复合板及以专用聚氨酯为材料的建筑墙体</a:t>
                      </a:r>
                      <a:endParaRPr lang="zh-CN" altLang="zh-CN" sz="1600" dirty="0" smtClean="0"/>
                    </a:p>
                  </a:txBody>
                  <a:tcPr>
                    <a:solidFill>
                      <a:schemeClr val="bg1">
                        <a:lumMod val="85000"/>
                      </a:schemeClr>
                    </a:solidFill>
                  </a:tcPr>
                </a:tc>
              </a:tr>
            </a:tbl>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取消审批后的后续管理</a:t>
            </a:r>
            <a:endParaRPr lang="en-US" altLang="zh-CN" dirty="0" smtClean="0"/>
          </a:p>
          <a:p>
            <a:r>
              <a:rPr lang="zh-CN" altLang="en-US" dirty="0" smtClean="0">
                <a:solidFill>
                  <a:srgbClr val="002060"/>
                </a:solidFill>
              </a:rPr>
              <a:t>（一）相关政策</a:t>
            </a:r>
            <a:endParaRPr lang="en-US" altLang="zh-CN" dirty="0" smtClean="0">
              <a:solidFill>
                <a:srgbClr val="002060"/>
              </a:solidFill>
            </a:endParaRPr>
          </a:p>
          <a:p>
            <a:r>
              <a:rPr lang="en-US" altLang="zh-CN" dirty="0" smtClean="0"/>
              <a:t>1.</a:t>
            </a:r>
            <a:r>
              <a:rPr lang="zh-CN" altLang="zh-CN" dirty="0" smtClean="0"/>
              <a:t>国家税务总局关于明确部分增值税优惠政策审批事项取消后有关管理事项的公告</a:t>
            </a:r>
            <a:r>
              <a:rPr lang="zh-CN" altLang="en-US" dirty="0" smtClean="0"/>
              <a:t>（</a:t>
            </a:r>
            <a:r>
              <a:rPr lang="zh-CN" altLang="zh-CN" dirty="0" smtClean="0"/>
              <a:t>国家税务总局公告</a:t>
            </a:r>
            <a:r>
              <a:rPr lang="en-US" altLang="zh-CN" dirty="0" smtClean="0"/>
              <a:t>2015</a:t>
            </a:r>
            <a:r>
              <a:rPr lang="zh-CN" altLang="zh-CN" dirty="0" smtClean="0"/>
              <a:t>年第</a:t>
            </a:r>
            <a:r>
              <a:rPr lang="en-US" altLang="zh-CN" dirty="0" smtClean="0"/>
              <a:t>38</a:t>
            </a:r>
            <a:r>
              <a:rPr lang="zh-CN" altLang="zh-CN" dirty="0" smtClean="0"/>
              <a:t>号</a:t>
            </a:r>
            <a:r>
              <a:rPr lang="zh-CN" altLang="en-US" dirty="0" smtClean="0"/>
              <a:t>）</a:t>
            </a:r>
            <a:endParaRPr lang="en-US" altLang="zh-CN" dirty="0" smtClean="0"/>
          </a:p>
          <a:p>
            <a:r>
              <a:rPr lang="en-US" altLang="zh-CN" dirty="0" smtClean="0"/>
              <a:t>2.</a:t>
            </a:r>
            <a:r>
              <a:rPr lang="zh-CN" altLang="zh-CN" dirty="0" smtClean="0"/>
              <a:t>国家税务总局关于国有粮食购销企业销售粮食免征增值税审批事项取消后有关管理事项的公告</a:t>
            </a:r>
            <a:r>
              <a:rPr lang="zh-CN" altLang="en-US" dirty="0" smtClean="0"/>
              <a:t>（</a:t>
            </a:r>
            <a:r>
              <a:rPr lang="zh-CN" altLang="zh-CN" dirty="0" smtClean="0"/>
              <a:t>国家税务总局公告</a:t>
            </a:r>
            <a:r>
              <a:rPr lang="en-US" altLang="zh-CN" dirty="0" smtClean="0"/>
              <a:t>2015</a:t>
            </a:r>
            <a:r>
              <a:rPr lang="zh-CN" altLang="zh-CN" dirty="0" smtClean="0"/>
              <a:t>年第</a:t>
            </a:r>
            <a:r>
              <a:rPr lang="en-US" altLang="zh-CN" dirty="0" smtClean="0"/>
              <a:t>42</a:t>
            </a:r>
            <a:r>
              <a:rPr lang="zh-CN" altLang="zh-CN" dirty="0" smtClean="0"/>
              <a:t>号</a:t>
            </a:r>
            <a:r>
              <a:rPr lang="zh-CN" altLang="en-US" dirty="0" smtClean="0"/>
              <a:t>）</a:t>
            </a:r>
            <a:endParaRPr lang="zh-CN" altLang="en-US" dirty="0"/>
          </a:p>
        </p:txBody>
      </p:sp>
      <p:sp>
        <p:nvSpPr>
          <p:cNvPr id="3" name="标题 2"/>
          <p:cNvSpPr>
            <a:spLocks noGrp="1"/>
          </p:cNvSpPr>
          <p:nvPr>
            <p:ph type="title"/>
          </p:nvPr>
        </p:nvSpPr>
        <p:spPr/>
        <p:txBody>
          <a:bodyPr/>
          <a:lstStyle/>
          <a:p>
            <a:r>
              <a:rPr lang="zh-CN" altLang="en-US" dirty="0" smtClean="0"/>
              <a:t>增值税方面</a:t>
            </a:r>
            <a:endParaRPr lang="zh-CN" alt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solidFill>
                  <a:srgbClr val="002060"/>
                </a:solidFill>
              </a:rPr>
              <a:t>（二）政策规定</a:t>
            </a:r>
            <a:endParaRPr lang="en-US" altLang="zh-CN" dirty="0" smtClean="0">
              <a:solidFill>
                <a:srgbClr val="002060"/>
              </a:solidFill>
            </a:endParaRPr>
          </a:p>
          <a:p>
            <a:r>
              <a:rPr lang="en-US" altLang="zh-CN" dirty="0" smtClean="0"/>
              <a:t>1.</a:t>
            </a:r>
            <a:r>
              <a:rPr lang="zh-CN" altLang="zh-CN" dirty="0" smtClean="0"/>
              <a:t>纳税人享受下列增值税优惠政策，其涉及的税收审核、审批工作程序取消，改为</a:t>
            </a:r>
            <a:r>
              <a:rPr lang="zh-CN" altLang="zh-CN" dirty="0" smtClean="0">
                <a:solidFill>
                  <a:srgbClr val="FF0000"/>
                </a:solidFill>
              </a:rPr>
              <a:t>备案管理</a:t>
            </a:r>
            <a:endParaRPr lang="en-US" altLang="zh-CN" dirty="0" smtClean="0">
              <a:solidFill>
                <a:srgbClr val="FF0000"/>
              </a:solidFill>
            </a:endParaRPr>
          </a:p>
          <a:p>
            <a:r>
              <a:rPr lang="zh-CN" altLang="zh-CN" dirty="0" smtClean="0"/>
              <a:t>（</a:t>
            </a:r>
            <a:r>
              <a:rPr lang="en-US" altLang="zh-CN" dirty="0" smtClean="0"/>
              <a:t>1</a:t>
            </a:r>
            <a:r>
              <a:rPr lang="zh-CN" altLang="zh-CN" dirty="0" smtClean="0"/>
              <a:t>）承担粮食收储任务的国有粮食企业、经营免税项目的其他粮食经营企业以及有政府储备食用植物油销售业务企业免征增值税的审核</a:t>
            </a:r>
            <a:endParaRPr lang="en-US" altLang="zh-CN" dirty="0" smtClean="0"/>
          </a:p>
          <a:p>
            <a:r>
              <a:rPr lang="zh-CN" altLang="zh-CN" dirty="0" smtClean="0"/>
              <a:t>（</a:t>
            </a:r>
            <a:r>
              <a:rPr lang="en-US" altLang="zh-CN" dirty="0" smtClean="0"/>
              <a:t>2</a:t>
            </a:r>
            <a:r>
              <a:rPr lang="zh-CN" altLang="zh-CN" dirty="0" smtClean="0"/>
              <a:t>）拍卖行拍卖免税货物免征增值税的审批</a:t>
            </a:r>
            <a:endParaRPr lang="en-US" altLang="zh-CN" dirty="0" smtClean="0"/>
          </a:p>
          <a:p>
            <a:r>
              <a:rPr lang="zh-CN" altLang="zh-CN" dirty="0" smtClean="0"/>
              <a:t>（</a:t>
            </a:r>
            <a:r>
              <a:rPr lang="en-US" altLang="zh-CN" dirty="0" smtClean="0"/>
              <a:t>3</a:t>
            </a:r>
            <a:r>
              <a:rPr lang="zh-CN" altLang="zh-CN" dirty="0" smtClean="0"/>
              <a:t>）随军家属就业免征增值税的审批</a:t>
            </a:r>
            <a:endParaRPr lang="en-US" altLang="zh-CN" dirty="0" smtClean="0"/>
          </a:p>
          <a:p>
            <a:r>
              <a:rPr lang="zh-CN" altLang="zh-CN" dirty="0" smtClean="0"/>
              <a:t>（</a:t>
            </a:r>
            <a:r>
              <a:rPr lang="en-US" altLang="zh-CN" dirty="0" smtClean="0"/>
              <a:t>4</a:t>
            </a:r>
            <a:r>
              <a:rPr lang="zh-CN" altLang="zh-CN" dirty="0" smtClean="0"/>
              <a:t>）自主择业的军队转业干部就业免征增值税的审批</a:t>
            </a:r>
            <a:endParaRPr lang="en-US" altLang="zh-CN" dirty="0" smtClean="0"/>
          </a:p>
          <a:p>
            <a:r>
              <a:rPr lang="zh-CN" altLang="zh-CN" dirty="0" smtClean="0"/>
              <a:t>（</a:t>
            </a:r>
            <a:r>
              <a:rPr lang="en-US" altLang="zh-CN" dirty="0" smtClean="0"/>
              <a:t>5</a:t>
            </a:r>
            <a:r>
              <a:rPr lang="zh-CN" altLang="zh-CN" dirty="0" smtClean="0"/>
              <a:t>）自谋职业的城镇退役士兵就业免征增值税的审批</a:t>
            </a:r>
            <a:endParaRPr lang="en-US" altLang="zh-CN" dirty="0" smtClean="0"/>
          </a:p>
          <a:p>
            <a:r>
              <a:rPr lang="zh-CN" altLang="zh-CN" dirty="0" smtClean="0"/>
              <a:t>承担粮食收储任务的国有粮食购销企业销售粮食享受免征增值税优惠政策</a:t>
            </a:r>
            <a:r>
              <a:rPr lang="en-US" altLang="zh-CN" dirty="0" smtClean="0"/>
              <a:t>【</a:t>
            </a:r>
            <a:r>
              <a:rPr lang="zh-CN" altLang="zh-CN" dirty="0" smtClean="0"/>
              <a:t>分别向所在地县（市）国家税务局及同级粮食管理部门备案</a:t>
            </a:r>
            <a:r>
              <a:rPr lang="en-US" altLang="zh-CN" dirty="0" smtClean="0"/>
              <a:t>】</a:t>
            </a:r>
            <a:endParaRPr lang="zh-CN" altLang="en-US" dirty="0"/>
          </a:p>
        </p:txBody>
      </p:sp>
      <p:sp>
        <p:nvSpPr>
          <p:cNvPr id="3" name="标题 2"/>
          <p:cNvSpPr>
            <a:spLocks noGrp="1"/>
          </p:cNvSpPr>
          <p:nvPr>
            <p:ph type="title"/>
          </p:nvPr>
        </p:nvSpPr>
        <p:spPr/>
        <p:txBody>
          <a:bodyPr/>
          <a:lstStyle/>
          <a:p>
            <a:r>
              <a:rPr lang="zh-CN" altLang="en-US" dirty="0" smtClean="0"/>
              <a:t>增值税方面</a:t>
            </a:r>
            <a:endParaRPr lang="zh-CN" alt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dirty="0" smtClean="0"/>
              <a:t>2.</a:t>
            </a:r>
            <a:r>
              <a:rPr lang="zh-CN" altLang="zh-CN" dirty="0" smtClean="0"/>
              <a:t>纳税人享受上述增值税优惠政策，按以下规定办理备案手续</a:t>
            </a:r>
            <a:endParaRPr lang="en-US" altLang="zh-CN" dirty="0" smtClean="0"/>
          </a:p>
          <a:p>
            <a:r>
              <a:rPr lang="zh-CN" altLang="zh-CN" dirty="0" smtClean="0"/>
              <a:t>（</a:t>
            </a:r>
            <a:r>
              <a:rPr lang="en-US" altLang="zh-CN" dirty="0" smtClean="0"/>
              <a:t>1</a:t>
            </a:r>
            <a:r>
              <a:rPr lang="zh-CN" altLang="zh-CN" dirty="0" smtClean="0"/>
              <a:t>）纳税人应在享受税收优惠政策的</a:t>
            </a:r>
            <a:r>
              <a:rPr lang="zh-CN" altLang="zh-CN" dirty="0" smtClean="0">
                <a:solidFill>
                  <a:srgbClr val="FF0000"/>
                </a:solidFill>
              </a:rPr>
              <a:t>首个</a:t>
            </a:r>
            <a:r>
              <a:rPr lang="zh-CN" altLang="zh-CN" dirty="0" smtClean="0"/>
              <a:t>纳税申报期内，将备案材料作为申报资料的一部分，一并提交主管税务机关</a:t>
            </a:r>
            <a:endParaRPr lang="en-US" altLang="zh-CN" dirty="0" smtClean="0"/>
          </a:p>
          <a:p>
            <a:r>
              <a:rPr lang="zh-CN" altLang="zh-CN" dirty="0" smtClean="0"/>
              <a:t>每一个纳税期内，拍卖行发生</a:t>
            </a:r>
            <a:r>
              <a:rPr lang="zh-CN" altLang="zh-CN" dirty="0" smtClean="0">
                <a:solidFill>
                  <a:srgbClr val="FF0000"/>
                </a:solidFill>
              </a:rPr>
              <a:t>拍卖免税</a:t>
            </a:r>
            <a:r>
              <a:rPr lang="zh-CN" altLang="zh-CN" dirty="0" smtClean="0"/>
              <a:t>货物业务，均应在办理纳税申报时，向主管税务机关履行免税备案手续</a:t>
            </a:r>
            <a:endParaRPr lang="en-US" altLang="zh-CN" dirty="0" smtClean="0"/>
          </a:p>
          <a:p>
            <a:r>
              <a:rPr lang="zh-CN" altLang="zh-CN" dirty="0" smtClean="0"/>
              <a:t>（</a:t>
            </a:r>
            <a:r>
              <a:rPr lang="en-US" altLang="zh-CN" dirty="0" smtClean="0"/>
              <a:t>2</a:t>
            </a:r>
            <a:r>
              <a:rPr lang="zh-CN" altLang="zh-CN" dirty="0" smtClean="0"/>
              <a:t>）纳税人在符合减免税条件期间内，备案资料内容不发生变化的，可进行一次性备案</a:t>
            </a:r>
            <a:endParaRPr lang="en-US" altLang="zh-CN" dirty="0" smtClean="0"/>
          </a:p>
          <a:p>
            <a:r>
              <a:rPr lang="zh-CN" altLang="zh-CN" dirty="0" smtClean="0"/>
              <a:t>（</a:t>
            </a:r>
            <a:r>
              <a:rPr lang="en-US" altLang="zh-CN" dirty="0" smtClean="0"/>
              <a:t>3</a:t>
            </a:r>
            <a:r>
              <a:rPr lang="zh-CN" altLang="zh-CN" dirty="0" smtClean="0"/>
              <a:t>）纳税人提交的备案资料内容发生变化，如仍符合减免税规定，应在发生变化的次月纳税申报期内，向主管税务机关进行变更备案。如不再符合减免税规定，应当停止享受减免税，按照规定进行纳税申报</a:t>
            </a:r>
            <a:endParaRPr lang="zh-CN" altLang="en-US" dirty="0"/>
          </a:p>
        </p:txBody>
      </p:sp>
      <p:sp>
        <p:nvSpPr>
          <p:cNvPr id="3" name="标题 2"/>
          <p:cNvSpPr>
            <a:spLocks noGrp="1"/>
          </p:cNvSpPr>
          <p:nvPr>
            <p:ph type="title"/>
          </p:nvPr>
        </p:nvSpPr>
        <p:spPr/>
        <p:txBody>
          <a:bodyPr/>
          <a:lstStyle/>
          <a:p>
            <a:r>
              <a:rPr lang="zh-CN" altLang="en-US" dirty="0" smtClean="0"/>
              <a:t>增值税方面</a:t>
            </a:r>
            <a:endParaRPr lang="zh-CN" alt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dirty="0" smtClean="0"/>
              <a:t>3.</a:t>
            </a:r>
            <a:r>
              <a:rPr lang="zh-CN" altLang="zh-CN" dirty="0" smtClean="0"/>
              <a:t>纳税人对备案资料的真实性和合法性承担责任</a:t>
            </a:r>
            <a:endParaRPr lang="en-US" altLang="zh-CN" dirty="0" smtClean="0"/>
          </a:p>
          <a:p>
            <a:r>
              <a:rPr lang="en-US" altLang="zh-CN" dirty="0" smtClean="0"/>
              <a:t>4.</a:t>
            </a:r>
            <a:r>
              <a:rPr lang="zh-CN" altLang="zh-CN" dirty="0" smtClean="0"/>
              <a:t>纳税人提交备案资料包括以下内容：</a:t>
            </a:r>
            <a:endParaRPr lang="en-US" altLang="zh-CN" dirty="0" smtClean="0"/>
          </a:p>
          <a:p>
            <a:r>
              <a:rPr lang="zh-CN" altLang="zh-CN" dirty="0" smtClean="0"/>
              <a:t>（</a:t>
            </a:r>
            <a:r>
              <a:rPr lang="en-US" altLang="zh-CN" dirty="0" smtClean="0"/>
              <a:t>1</a:t>
            </a:r>
            <a:r>
              <a:rPr lang="zh-CN" altLang="zh-CN" dirty="0" smtClean="0"/>
              <a:t>）减免税的项目、依据、范围、期限等</a:t>
            </a:r>
            <a:endParaRPr lang="en-US" altLang="zh-CN" dirty="0" smtClean="0"/>
          </a:p>
          <a:p>
            <a:r>
              <a:rPr lang="zh-CN" altLang="zh-CN" dirty="0" smtClean="0"/>
              <a:t>（</a:t>
            </a:r>
            <a:r>
              <a:rPr lang="en-US" altLang="zh-CN" dirty="0" smtClean="0"/>
              <a:t>2</a:t>
            </a:r>
            <a:r>
              <a:rPr lang="zh-CN" altLang="zh-CN" dirty="0" smtClean="0"/>
              <a:t>）减免税依据的相关法律、法规、规章和规范性文件要求报送的材料</a:t>
            </a:r>
            <a:endParaRPr lang="en-US" altLang="zh-CN" dirty="0" smtClean="0"/>
          </a:p>
          <a:p>
            <a:r>
              <a:rPr lang="en-US" altLang="zh-CN" dirty="0" smtClean="0"/>
              <a:t>5.</a:t>
            </a:r>
            <a:r>
              <a:rPr lang="zh-CN" altLang="zh-CN" dirty="0" smtClean="0"/>
              <a:t>主管税务机关对纳税人提供的备案材料的完整性进行审核，不改变纳税人真实申报的责任</a:t>
            </a:r>
            <a:endParaRPr lang="en-US" altLang="zh-CN" dirty="0" smtClean="0"/>
          </a:p>
          <a:p>
            <a:r>
              <a:rPr lang="en-US" altLang="zh-CN" dirty="0" smtClean="0"/>
              <a:t>6.</a:t>
            </a:r>
            <a:r>
              <a:rPr lang="zh-CN" altLang="zh-CN" dirty="0" smtClean="0"/>
              <a:t>公告施行前，纳税人享受上述增值税优惠政策已经履行了相关审核、审批程序的，可不再办理资料备案。但公告施行后，纳税人减免税条件、内容发生改变的，则应按本公告规定，向主管税务机关提交备案资料，办理享受优惠政策备案手续</a:t>
            </a:r>
            <a:endParaRPr lang="zh-CN" altLang="en-US" dirty="0"/>
          </a:p>
        </p:txBody>
      </p:sp>
      <p:sp>
        <p:nvSpPr>
          <p:cNvPr id="3" name="标题 2"/>
          <p:cNvSpPr>
            <a:spLocks noGrp="1"/>
          </p:cNvSpPr>
          <p:nvPr>
            <p:ph type="title"/>
          </p:nvPr>
        </p:nvSpPr>
        <p:spPr/>
        <p:txBody>
          <a:bodyPr/>
          <a:lstStyle/>
          <a:p>
            <a:r>
              <a:rPr lang="zh-CN" altLang="en-US" dirty="0" smtClean="0"/>
              <a:t>增值税方面</a:t>
            </a:r>
            <a:endParaRPr lang="zh-CN" alt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smtClean="0">
                <a:solidFill>
                  <a:srgbClr val="FF0000"/>
                </a:solidFill>
              </a:rPr>
              <a:t>增值税发票系统升级</a:t>
            </a:r>
            <a:r>
              <a:rPr lang="zh-CN" altLang="en-US" dirty="0" smtClean="0">
                <a:solidFill>
                  <a:srgbClr val="FF0000"/>
                </a:solidFill>
              </a:rPr>
              <a:t>版</a:t>
            </a:r>
            <a:endParaRPr lang="en-US" altLang="zh-CN" dirty="0" smtClean="0">
              <a:solidFill>
                <a:srgbClr val="FF0000"/>
              </a:solidFill>
            </a:endParaRPr>
          </a:p>
          <a:p>
            <a:r>
              <a:rPr lang="zh-CN" altLang="en-US" dirty="0" smtClean="0">
                <a:solidFill>
                  <a:srgbClr val="002060"/>
                </a:solidFill>
              </a:rPr>
              <a:t>（一）相关政策</a:t>
            </a:r>
            <a:endParaRPr lang="en-US" altLang="zh-CN" dirty="0" smtClean="0">
              <a:solidFill>
                <a:srgbClr val="002060"/>
              </a:solidFill>
            </a:endParaRPr>
          </a:p>
          <a:p>
            <a:r>
              <a:rPr lang="en-US" altLang="zh-CN" dirty="0" smtClean="0"/>
              <a:t>1.</a:t>
            </a:r>
            <a:r>
              <a:rPr lang="zh-CN" altLang="zh-CN" dirty="0" smtClean="0"/>
              <a:t>国家税务总局关于推行增值税发票系统升级版有关问题的公告</a:t>
            </a:r>
            <a:r>
              <a:rPr lang="zh-CN" altLang="en-US" dirty="0" smtClean="0"/>
              <a:t>（</a:t>
            </a:r>
            <a:r>
              <a:rPr lang="zh-CN" altLang="zh-CN" dirty="0" smtClean="0"/>
              <a:t>国家税务总局公告</a:t>
            </a:r>
            <a:r>
              <a:rPr lang="en-US" altLang="zh-CN" dirty="0" smtClean="0"/>
              <a:t>2014</a:t>
            </a:r>
            <a:r>
              <a:rPr lang="zh-CN" altLang="zh-CN" dirty="0" smtClean="0"/>
              <a:t>年第</a:t>
            </a:r>
            <a:r>
              <a:rPr lang="en-US" altLang="zh-CN" dirty="0" smtClean="0"/>
              <a:t>73</a:t>
            </a:r>
            <a:r>
              <a:rPr lang="zh-CN" altLang="zh-CN" dirty="0" smtClean="0"/>
              <a:t>号</a:t>
            </a:r>
            <a:r>
              <a:rPr lang="zh-CN" altLang="en-US" dirty="0" smtClean="0"/>
              <a:t>）</a:t>
            </a:r>
            <a:endParaRPr lang="en-US" altLang="zh-CN" dirty="0" smtClean="0"/>
          </a:p>
          <a:p>
            <a:r>
              <a:rPr lang="en-US" altLang="zh-CN" dirty="0" smtClean="0"/>
              <a:t>2.</a:t>
            </a:r>
            <a:r>
              <a:rPr lang="zh-CN" altLang="zh-CN" dirty="0" smtClean="0"/>
              <a:t>国家税务总局关于全面推行增值税发票系统升级版有关问题的公告</a:t>
            </a:r>
            <a:r>
              <a:rPr lang="zh-CN" altLang="en-US" dirty="0" smtClean="0"/>
              <a:t>（</a:t>
            </a:r>
            <a:r>
              <a:rPr lang="zh-CN" altLang="zh-CN" dirty="0" smtClean="0"/>
              <a:t>国家税务总局公告</a:t>
            </a:r>
            <a:r>
              <a:rPr lang="en-US" altLang="zh-CN" dirty="0" smtClean="0"/>
              <a:t>2015</a:t>
            </a:r>
            <a:r>
              <a:rPr lang="zh-CN" altLang="zh-CN" dirty="0" smtClean="0"/>
              <a:t>年第</a:t>
            </a:r>
            <a:r>
              <a:rPr lang="en-US" altLang="zh-CN" dirty="0" smtClean="0"/>
              <a:t>19</a:t>
            </a:r>
            <a:r>
              <a:rPr lang="zh-CN" altLang="zh-CN" dirty="0" smtClean="0"/>
              <a:t>号</a:t>
            </a:r>
            <a:r>
              <a:rPr lang="zh-CN" altLang="en-US" dirty="0" smtClean="0"/>
              <a:t>）</a:t>
            </a:r>
            <a:endParaRPr lang="en-US" altLang="zh-CN" dirty="0" smtClean="0"/>
          </a:p>
          <a:p>
            <a:r>
              <a:rPr lang="en-US" altLang="zh-CN" dirty="0" smtClean="0"/>
              <a:t>3.</a:t>
            </a:r>
            <a:r>
              <a:rPr lang="zh-CN" altLang="zh-CN" dirty="0" smtClean="0"/>
              <a:t>国家税务总局关于再次明确不得将不达增值税起征点的小规</a:t>
            </a:r>
            <a:r>
              <a:rPr lang="en-US" altLang="zh-CN" dirty="0" smtClean="0"/>
              <a:t>  </a:t>
            </a:r>
            <a:r>
              <a:rPr lang="zh-CN" altLang="zh-CN" dirty="0" smtClean="0"/>
              <a:t>模纳税人纳入增值税发票系统升级版推行范围的通知</a:t>
            </a:r>
            <a:r>
              <a:rPr lang="zh-CN" altLang="en-US" dirty="0" smtClean="0"/>
              <a:t>（</a:t>
            </a:r>
            <a:r>
              <a:rPr lang="zh-CN" altLang="zh-CN" dirty="0" smtClean="0"/>
              <a:t>税总函〔</a:t>
            </a:r>
            <a:r>
              <a:rPr lang="en-US" altLang="zh-CN" dirty="0" smtClean="0"/>
              <a:t>2015</a:t>
            </a:r>
            <a:r>
              <a:rPr lang="zh-CN" altLang="zh-CN" dirty="0" smtClean="0"/>
              <a:t>〕</a:t>
            </a:r>
            <a:r>
              <a:rPr lang="en-US" altLang="zh-CN" dirty="0" smtClean="0"/>
              <a:t>199</a:t>
            </a:r>
            <a:r>
              <a:rPr lang="zh-CN" altLang="zh-CN" dirty="0" smtClean="0"/>
              <a:t>号</a:t>
            </a:r>
            <a:r>
              <a:rPr lang="zh-CN" altLang="en-US" dirty="0" smtClean="0"/>
              <a:t>）</a:t>
            </a:r>
            <a:endParaRPr lang="en-US" altLang="zh-CN" dirty="0" smtClean="0"/>
          </a:p>
          <a:p>
            <a:r>
              <a:rPr lang="en-US" altLang="zh-CN" dirty="0" smtClean="0"/>
              <a:t>4.</a:t>
            </a:r>
            <a:r>
              <a:rPr lang="zh-CN" altLang="zh-CN" dirty="0" smtClean="0"/>
              <a:t>国家税务总局关于发布增值税发票系统升级版开票软件数据接口规范的公告</a:t>
            </a:r>
            <a:r>
              <a:rPr lang="zh-CN" altLang="en-US" dirty="0" smtClean="0"/>
              <a:t>（</a:t>
            </a:r>
            <a:r>
              <a:rPr lang="zh-CN" altLang="zh-CN" dirty="0" smtClean="0"/>
              <a:t>国家税务总局公告</a:t>
            </a:r>
            <a:r>
              <a:rPr lang="en-US" altLang="zh-CN" dirty="0" smtClean="0"/>
              <a:t>2015</a:t>
            </a:r>
            <a:r>
              <a:rPr lang="zh-CN" altLang="zh-CN" dirty="0" smtClean="0"/>
              <a:t>年第</a:t>
            </a:r>
            <a:r>
              <a:rPr lang="en-US" altLang="zh-CN" dirty="0" smtClean="0"/>
              <a:t>36</a:t>
            </a:r>
            <a:r>
              <a:rPr lang="zh-CN" altLang="zh-CN" dirty="0" smtClean="0"/>
              <a:t>号</a:t>
            </a:r>
            <a:r>
              <a:rPr lang="zh-CN" altLang="en-US" dirty="0" smtClean="0"/>
              <a:t>）</a:t>
            </a:r>
            <a:endParaRPr lang="zh-CN" altLang="en-US" dirty="0">
              <a:solidFill>
                <a:srgbClr val="FF0000"/>
              </a:solidFill>
            </a:endParaRPr>
          </a:p>
        </p:txBody>
      </p:sp>
      <p:sp>
        <p:nvSpPr>
          <p:cNvPr id="3" name="标题 2"/>
          <p:cNvSpPr>
            <a:spLocks noGrp="1"/>
          </p:cNvSpPr>
          <p:nvPr>
            <p:ph type="title"/>
          </p:nvPr>
        </p:nvSpPr>
        <p:spPr/>
        <p:txBody>
          <a:bodyPr/>
          <a:lstStyle/>
          <a:p>
            <a:r>
              <a:rPr lang="zh-CN" altLang="en-US" dirty="0" smtClean="0"/>
              <a:t>增值税方面</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dirty="0" smtClean="0"/>
              <a:t>2.</a:t>
            </a:r>
            <a:r>
              <a:rPr lang="zh-CN" altLang="en-US" dirty="0" smtClean="0"/>
              <a:t>变动或明确的内容</a:t>
            </a:r>
            <a:endParaRPr lang="en-US" altLang="zh-CN" dirty="0" smtClean="0"/>
          </a:p>
          <a:p>
            <a:endParaRPr lang="zh-CN" altLang="en-US" dirty="0"/>
          </a:p>
        </p:txBody>
      </p:sp>
      <p:sp>
        <p:nvSpPr>
          <p:cNvPr id="3" name="标题 2"/>
          <p:cNvSpPr>
            <a:spLocks noGrp="1"/>
          </p:cNvSpPr>
          <p:nvPr>
            <p:ph type="title"/>
          </p:nvPr>
        </p:nvSpPr>
        <p:spPr/>
        <p:txBody>
          <a:bodyPr/>
          <a:lstStyle/>
          <a:p>
            <a:r>
              <a:rPr lang="zh-CN" altLang="en-US" dirty="0" smtClean="0"/>
              <a:t>增值税方面</a:t>
            </a:r>
            <a:endParaRPr lang="zh-CN" altLang="en-US" dirty="0"/>
          </a:p>
        </p:txBody>
      </p:sp>
      <p:graphicFrame>
        <p:nvGraphicFramePr>
          <p:cNvPr id="4" name="表格 3"/>
          <p:cNvGraphicFramePr>
            <a:graphicFrameLocks noGrp="1"/>
          </p:cNvGraphicFramePr>
          <p:nvPr/>
        </p:nvGraphicFramePr>
        <p:xfrm>
          <a:off x="395536" y="1484784"/>
          <a:ext cx="8424936" cy="5120640"/>
        </p:xfrm>
        <a:graphic>
          <a:graphicData uri="http://schemas.openxmlformats.org/drawingml/2006/table">
            <a:tbl>
              <a:tblPr firstRow="1" bandRow="1">
                <a:tableStyleId>{5C22544A-7EE6-4342-B048-85BDC9FD1C3A}</a:tableStyleId>
              </a:tblPr>
              <a:tblGrid>
                <a:gridCol w="1728192"/>
                <a:gridCol w="4176464"/>
                <a:gridCol w="2520280"/>
              </a:tblGrid>
              <a:tr h="334836">
                <a:tc>
                  <a:txBody>
                    <a:bodyPr/>
                    <a:lstStyle/>
                    <a:p>
                      <a:pPr marL="0" algn="l" rtl="0" eaLnBrk="1" latinLnBrk="0" hangingPunct="1"/>
                      <a:r>
                        <a:rPr kumimoji="0" lang="zh-CN" altLang="en-US" b="1" kern="1200" baseline="0" dirty="0" smtClean="0">
                          <a:solidFill>
                            <a:schemeClr val="tx1">
                              <a:lumMod val="95000"/>
                              <a:lumOff val="5000"/>
                            </a:schemeClr>
                          </a:solidFill>
                          <a:latin typeface="华文中宋" pitchFamily="2" charset="-122"/>
                          <a:ea typeface="华文中宋" pitchFamily="2" charset="-122"/>
                          <a:cs typeface="+mn-cs"/>
                        </a:rPr>
                        <a:t>内容</a:t>
                      </a:r>
                    </a:p>
                  </a:txBody>
                  <a:tcPr>
                    <a:solidFill>
                      <a:schemeClr val="bg1">
                        <a:lumMod val="85000"/>
                      </a:schemeClr>
                    </a:solidFill>
                  </a:tcPr>
                </a:tc>
                <a:tc>
                  <a:txBody>
                    <a:bodyPr/>
                    <a:lstStyle/>
                    <a:p>
                      <a:pPr marL="0" algn="l" rtl="0" eaLnBrk="1" latinLnBrk="0" hangingPunct="1"/>
                      <a:r>
                        <a:rPr kumimoji="0" lang="zh-CN" altLang="en-US" b="1" kern="1200" baseline="0" dirty="0" smtClean="0">
                          <a:solidFill>
                            <a:schemeClr val="tx1">
                              <a:lumMod val="95000"/>
                              <a:lumOff val="5000"/>
                            </a:schemeClr>
                          </a:solidFill>
                          <a:latin typeface="华文中宋" pitchFamily="2" charset="-122"/>
                          <a:ea typeface="华文中宋" pitchFamily="2" charset="-122"/>
                          <a:cs typeface="+mn-cs"/>
                        </a:rPr>
                        <a:t>原规定</a:t>
                      </a:r>
                    </a:p>
                  </a:txBody>
                  <a:tcPr>
                    <a:solidFill>
                      <a:schemeClr val="bg1">
                        <a:lumMod val="85000"/>
                      </a:schemeClr>
                    </a:solidFill>
                  </a:tcPr>
                </a:tc>
                <a:tc>
                  <a:txBody>
                    <a:bodyPr/>
                    <a:lstStyle/>
                    <a:p>
                      <a:pPr marL="0" algn="l" rtl="0" eaLnBrk="1" latinLnBrk="0" hangingPunct="1"/>
                      <a:r>
                        <a:rPr kumimoji="0" lang="zh-CN" altLang="en-US" b="1" kern="1200" baseline="0" dirty="0" smtClean="0">
                          <a:solidFill>
                            <a:schemeClr val="tx1">
                              <a:lumMod val="95000"/>
                              <a:lumOff val="5000"/>
                            </a:schemeClr>
                          </a:solidFill>
                          <a:latin typeface="华文中宋" pitchFamily="2" charset="-122"/>
                          <a:ea typeface="华文中宋" pitchFamily="2" charset="-122"/>
                          <a:cs typeface="+mn-cs"/>
                        </a:rPr>
                        <a:t>变动后</a:t>
                      </a:r>
                    </a:p>
                  </a:txBody>
                  <a:tcPr>
                    <a:solidFill>
                      <a:schemeClr val="bg1">
                        <a:lumMod val="85000"/>
                      </a:schemeClr>
                    </a:solidFill>
                  </a:tcPr>
                </a:tc>
              </a:tr>
              <a:tr h="334836">
                <a:tc>
                  <a:txBody>
                    <a:bodyPr/>
                    <a:lstStyle/>
                    <a:p>
                      <a:pPr marL="0" algn="l" rtl="0" eaLnBrk="1" latinLnBrk="0" hangingPunct="1"/>
                      <a:r>
                        <a:rPr kumimoji="0" lang="zh-CN" altLang="en-US" b="1" kern="1200" baseline="0" dirty="0" smtClean="0">
                          <a:solidFill>
                            <a:schemeClr val="tx1">
                              <a:lumMod val="95000"/>
                              <a:lumOff val="5000"/>
                            </a:schemeClr>
                          </a:solidFill>
                          <a:latin typeface="华文中宋" pitchFamily="2" charset="-122"/>
                          <a:ea typeface="华文中宋" pitchFamily="2" charset="-122"/>
                          <a:cs typeface="+mn-cs"/>
                        </a:rPr>
                        <a:t>认定制度</a:t>
                      </a:r>
                    </a:p>
                  </a:txBody>
                  <a:tcPr>
                    <a:solidFill>
                      <a:schemeClr val="bg1">
                        <a:lumMod val="85000"/>
                      </a:schemeClr>
                    </a:solidFill>
                  </a:tcPr>
                </a:tc>
                <a:tc>
                  <a:txBody>
                    <a:bodyPr/>
                    <a:lstStyle/>
                    <a:p>
                      <a:pPr marL="0" algn="l" rtl="0" eaLnBrk="1" latinLnBrk="0" hangingPunct="1"/>
                      <a:r>
                        <a:rPr kumimoji="0" lang="zh-CN" altLang="en-US" b="1" kern="1200" baseline="0" dirty="0" smtClean="0">
                          <a:solidFill>
                            <a:schemeClr val="tx1">
                              <a:lumMod val="95000"/>
                              <a:lumOff val="5000"/>
                            </a:schemeClr>
                          </a:solidFill>
                          <a:latin typeface="华文中宋" pitchFamily="2" charset="-122"/>
                          <a:ea typeface="华文中宋" pitchFamily="2" charset="-122"/>
                          <a:cs typeface="+mn-cs"/>
                        </a:rPr>
                        <a:t>税务机关认定</a:t>
                      </a:r>
                    </a:p>
                  </a:txBody>
                  <a:tcPr>
                    <a:solidFill>
                      <a:schemeClr val="bg1">
                        <a:lumMod val="85000"/>
                      </a:schemeClr>
                    </a:solidFill>
                  </a:tcPr>
                </a:tc>
                <a:tc>
                  <a:txBody>
                    <a:bodyPr/>
                    <a:lstStyle/>
                    <a:p>
                      <a:pPr marL="0" algn="l" rtl="0" eaLnBrk="1" latinLnBrk="0" hangingPunct="1"/>
                      <a:r>
                        <a:rPr kumimoji="0" lang="zh-CN" altLang="zh-CN" b="1" kern="1200" baseline="0" dirty="0" smtClean="0">
                          <a:solidFill>
                            <a:schemeClr val="tx1">
                              <a:lumMod val="95000"/>
                              <a:lumOff val="5000"/>
                            </a:schemeClr>
                          </a:solidFill>
                          <a:latin typeface="华文中宋" pitchFamily="2" charset="-122"/>
                          <a:ea typeface="华文中宋" pitchFamily="2" charset="-122"/>
                          <a:cs typeface="+mn-cs"/>
                        </a:rPr>
                        <a:t>实行</a:t>
                      </a:r>
                      <a:r>
                        <a:rPr kumimoji="0" lang="zh-CN" altLang="zh-CN" b="1" kern="1200" baseline="0" dirty="0" smtClean="0">
                          <a:solidFill>
                            <a:srgbClr val="FF0000"/>
                          </a:solidFill>
                          <a:latin typeface="华文中宋" pitchFamily="2" charset="-122"/>
                          <a:ea typeface="华文中宋" pitchFamily="2" charset="-122"/>
                          <a:cs typeface="+mn-cs"/>
                        </a:rPr>
                        <a:t>登记制</a:t>
                      </a:r>
                      <a:endParaRPr kumimoji="0" lang="zh-CN" altLang="en-US" b="1" kern="1200" baseline="0" dirty="0" smtClean="0">
                        <a:solidFill>
                          <a:srgbClr val="FF0000"/>
                        </a:solidFill>
                        <a:latin typeface="华文中宋" pitchFamily="2" charset="-122"/>
                        <a:ea typeface="华文中宋" pitchFamily="2" charset="-122"/>
                        <a:cs typeface="+mn-cs"/>
                      </a:endParaRPr>
                    </a:p>
                  </a:txBody>
                  <a:tcPr>
                    <a:solidFill>
                      <a:schemeClr val="bg1">
                        <a:lumMod val="85000"/>
                      </a:schemeClr>
                    </a:solidFill>
                  </a:tcPr>
                </a:tc>
              </a:tr>
              <a:tr h="334836">
                <a:tc>
                  <a:txBody>
                    <a:bodyPr/>
                    <a:lstStyle/>
                    <a:p>
                      <a:pPr marL="0" algn="l" rtl="0" eaLnBrk="1" latinLnBrk="0" hangingPunct="1"/>
                      <a:r>
                        <a:rPr kumimoji="0" lang="zh-CN" altLang="en-US" b="1" kern="1200" baseline="0" dirty="0" smtClean="0">
                          <a:solidFill>
                            <a:schemeClr val="tx1">
                              <a:lumMod val="95000"/>
                              <a:lumOff val="5000"/>
                            </a:schemeClr>
                          </a:solidFill>
                          <a:latin typeface="华文中宋" pitchFamily="2" charset="-122"/>
                          <a:ea typeface="华文中宋" pitchFamily="2" charset="-122"/>
                          <a:cs typeface="+mn-cs"/>
                        </a:rPr>
                        <a:t>填报材料</a:t>
                      </a:r>
                    </a:p>
                  </a:txBody>
                  <a:tcPr>
                    <a:solidFill>
                      <a:schemeClr val="bg1">
                        <a:lumMod val="85000"/>
                      </a:schemeClr>
                    </a:solidFill>
                  </a:tcPr>
                </a:tc>
                <a:tc>
                  <a:txBody>
                    <a:bodyPr/>
                    <a:lstStyle/>
                    <a:p>
                      <a:pPr marL="0" algn="l" rtl="0" eaLnBrk="1" latinLnBrk="0" hangingPunct="1"/>
                      <a:r>
                        <a:rPr kumimoji="0" lang="en-US" altLang="zh-CN" b="1" kern="1200" baseline="0" dirty="0" smtClean="0">
                          <a:solidFill>
                            <a:schemeClr val="tx1">
                              <a:lumMod val="95000"/>
                              <a:lumOff val="5000"/>
                            </a:schemeClr>
                          </a:solidFill>
                          <a:latin typeface="华文中宋" pitchFamily="2" charset="-122"/>
                          <a:ea typeface="华文中宋" pitchFamily="2" charset="-122"/>
                          <a:cs typeface="+mn-cs"/>
                        </a:rPr>
                        <a:t>A.</a:t>
                      </a:r>
                      <a:r>
                        <a:rPr kumimoji="0" lang="zh-CN" altLang="zh-CN" b="1" kern="1200" baseline="0" dirty="0" smtClean="0">
                          <a:solidFill>
                            <a:schemeClr val="tx1">
                              <a:lumMod val="95000"/>
                              <a:lumOff val="5000"/>
                            </a:schemeClr>
                          </a:solidFill>
                          <a:latin typeface="华文中宋" pitchFamily="2" charset="-122"/>
                          <a:ea typeface="华文中宋" pitchFamily="2" charset="-122"/>
                          <a:cs typeface="+mn-cs"/>
                        </a:rPr>
                        <a:t>《税务登记证》副本</a:t>
                      </a:r>
                      <a:r>
                        <a:rPr kumimoji="0" lang="en-US" altLang="zh-CN" b="1" kern="1200" baseline="0" dirty="0" smtClean="0">
                          <a:solidFill>
                            <a:schemeClr val="tx1">
                              <a:lumMod val="95000"/>
                              <a:lumOff val="5000"/>
                            </a:schemeClr>
                          </a:solidFill>
                          <a:latin typeface="华文中宋" pitchFamily="2" charset="-122"/>
                          <a:ea typeface="华文中宋" pitchFamily="2" charset="-122"/>
                          <a:cs typeface="+mn-cs"/>
                        </a:rPr>
                        <a:t>;B.</a:t>
                      </a:r>
                      <a:r>
                        <a:rPr kumimoji="0" lang="zh-CN" altLang="zh-CN" b="1" kern="1200" baseline="0" dirty="0" smtClean="0">
                          <a:solidFill>
                            <a:schemeClr val="tx1">
                              <a:lumMod val="95000"/>
                              <a:lumOff val="5000"/>
                            </a:schemeClr>
                          </a:solidFill>
                          <a:latin typeface="华文中宋" pitchFamily="2" charset="-122"/>
                          <a:ea typeface="华文中宋" pitchFamily="2" charset="-122"/>
                          <a:cs typeface="+mn-cs"/>
                        </a:rPr>
                        <a:t>财务负责人和办税人员的身份证明及其复印件</a:t>
                      </a:r>
                      <a:r>
                        <a:rPr kumimoji="0" lang="zh-CN" altLang="en-US" b="1" kern="1200" baseline="0" dirty="0" smtClean="0">
                          <a:solidFill>
                            <a:schemeClr val="tx1">
                              <a:lumMod val="95000"/>
                              <a:lumOff val="5000"/>
                            </a:schemeClr>
                          </a:solidFill>
                          <a:latin typeface="华文中宋" pitchFamily="2" charset="-122"/>
                          <a:ea typeface="华文中宋" pitchFamily="2" charset="-122"/>
                          <a:cs typeface="+mn-cs"/>
                        </a:rPr>
                        <a:t>；</a:t>
                      </a:r>
                      <a:r>
                        <a:rPr kumimoji="0" lang="en-US" altLang="zh-CN" b="1" kern="1200" baseline="0" dirty="0" smtClean="0">
                          <a:solidFill>
                            <a:schemeClr val="tx1">
                              <a:lumMod val="95000"/>
                              <a:lumOff val="5000"/>
                            </a:schemeClr>
                          </a:solidFill>
                          <a:latin typeface="华文中宋" pitchFamily="2" charset="-122"/>
                          <a:ea typeface="华文中宋" pitchFamily="2" charset="-122"/>
                          <a:cs typeface="+mn-cs"/>
                        </a:rPr>
                        <a:t>C.</a:t>
                      </a:r>
                      <a:r>
                        <a:rPr kumimoji="0" lang="zh-CN" altLang="zh-CN" b="1" kern="1200" baseline="0" dirty="0" smtClean="0">
                          <a:solidFill>
                            <a:schemeClr val="tx1">
                              <a:lumMod val="95000"/>
                              <a:lumOff val="5000"/>
                            </a:schemeClr>
                          </a:solidFill>
                          <a:latin typeface="华文中宋" pitchFamily="2" charset="-122"/>
                          <a:ea typeface="华文中宋" pitchFamily="2" charset="-122"/>
                          <a:cs typeface="+mn-cs"/>
                        </a:rPr>
                        <a:t>会计人员的从业资格证明或者与中介机构签订的代理记账协议及其复印件</a:t>
                      </a:r>
                      <a:r>
                        <a:rPr kumimoji="0" lang="en-US" altLang="zh-CN" b="1" kern="1200" baseline="0" dirty="0" smtClean="0">
                          <a:solidFill>
                            <a:schemeClr val="tx1">
                              <a:lumMod val="95000"/>
                              <a:lumOff val="5000"/>
                            </a:schemeClr>
                          </a:solidFill>
                          <a:latin typeface="华文中宋" pitchFamily="2" charset="-122"/>
                          <a:ea typeface="华文中宋" pitchFamily="2" charset="-122"/>
                          <a:cs typeface="+mn-cs"/>
                        </a:rPr>
                        <a:t>;D.</a:t>
                      </a:r>
                      <a:r>
                        <a:rPr kumimoji="0" lang="zh-CN" altLang="zh-CN" b="1" kern="1200" baseline="0" dirty="0" smtClean="0">
                          <a:solidFill>
                            <a:schemeClr val="tx1">
                              <a:lumMod val="95000"/>
                              <a:lumOff val="5000"/>
                            </a:schemeClr>
                          </a:solidFill>
                          <a:latin typeface="华文中宋" pitchFamily="2" charset="-122"/>
                          <a:ea typeface="华文中宋" pitchFamily="2" charset="-122"/>
                          <a:cs typeface="+mn-cs"/>
                        </a:rPr>
                        <a:t>经营场所产权证明或者租赁协议，或者其他可使用场地证明及其复印件</a:t>
                      </a:r>
                      <a:r>
                        <a:rPr kumimoji="0" lang="zh-CN" altLang="en-US" b="1" kern="1200" baseline="0" dirty="0" smtClean="0">
                          <a:solidFill>
                            <a:schemeClr val="tx1">
                              <a:lumMod val="95000"/>
                              <a:lumOff val="5000"/>
                            </a:schemeClr>
                          </a:solidFill>
                          <a:latin typeface="华文中宋" pitchFamily="2" charset="-122"/>
                          <a:ea typeface="华文中宋" pitchFamily="2" charset="-122"/>
                          <a:cs typeface="+mn-cs"/>
                        </a:rPr>
                        <a:t>；</a:t>
                      </a:r>
                      <a:r>
                        <a:rPr kumimoji="0" lang="en-US" altLang="zh-CN" b="1" kern="1200" baseline="0" dirty="0" smtClean="0">
                          <a:solidFill>
                            <a:schemeClr val="tx1">
                              <a:lumMod val="95000"/>
                              <a:lumOff val="5000"/>
                            </a:schemeClr>
                          </a:solidFill>
                          <a:latin typeface="华文中宋" pitchFamily="2" charset="-122"/>
                          <a:ea typeface="华文中宋" pitchFamily="2" charset="-122"/>
                          <a:cs typeface="+mn-cs"/>
                        </a:rPr>
                        <a:t>E.</a:t>
                      </a:r>
                      <a:r>
                        <a:rPr kumimoji="0" lang="zh-CN" altLang="zh-CN" b="1" kern="1200" baseline="0" dirty="0" smtClean="0">
                          <a:solidFill>
                            <a:schemeClr val="tx1">
                              <a:lumMod val="95000"/>
                              <a:lumOff val="5000"/>
                            </a:schemeClr>
                          </a:solidFill>
                          <a:latin typeface="华文中宋" pitchFamily="2" charset="-122"/>
                          <a:ea typeface="华文中宋" pitchFamily="2" charset="-122"/>
                          <a:cs typeface="+mn-cs"/>
                        </a:rPr>
                        <a:t>国家税务总局规定的其他有关资料</a:t>
                      </a:r>
                    </a:p>
                  </a:txBody>
                  <a:tcPr>
                    <a:solidFill>
                      <a:schemeClr val="bg1">
                        <a:lumMod val="85000"/>
                      </a:schemeClr>
                    </a:solidFill>
                  </a:tcPr>
                </a:tc>
                <a:tc>
                  <a:txBody>
                    <a:bodyPr/>
                    <a:lstStyle/>
                    <a:p>
                      <a:pPr marL="0" algn="l" rtl="0" eaLnBrk="1" latinLnBrk="0" hangingPunct="1"/>
                      <a:r>
                        <a:rPr kumimoji="0" lang="zh-CN" altLang="zh-CN" b="1" kern="1200" baseline="0" dirty="0" smtClean="0">
                          <a:solidFill>
                            <a:schemeClr val="tx1">
                              <a:lumMod val="95000"/>
                              <a:lumOff val="5000"/>
                            </a:schemeClr>
                          </a:solidFill>
                          <a:latin typeface="华文中宋" pitchFamily="2" charset="-122"/>
                          <a:ea typeface="华文中宋" pitchFamily="2" charset="-122"/>
                          <a:cs typeface="+mn-cs"/>
                        </a:rPr>
                        <a:t>填报《增值税一般纳税人资格登记表》，并提供税务登记证件</a:t>
                      </a:r>
                      <a:endParaRPr kumimoji="0" lang="zh-CN" altLang="en-US" b="1" kern="1200" baseline="0" dirty="0" smtClean="0">
                        <a:solidFill>
                          <a:schemeClr val="tx1">
                            <a:lumMod val="95000"/>
                            <a:lumOff val="5000"/>
                          </a:schemeClr>
                        </a:solidFill>
                        <a:latin typeface="华文中宋" pitchFamily="2" charset="-122"/>
                        <a:ea typeface="华文中宋" pitchFamily="2" charset="-122"/>
                        <a:cs typeface="+mn-cs"/>
                      </a:endParaRPr>
                    </a:p>
                  </a:txBody>
                  <a:tcPr>
                    <a:solidFill>
                      <a:schemeClr val="bg1">
                        <a:lumMod val="85000"/>
                      </a:schemeClr>
                    </a:solidFill>
                  </a:tcPr>
                </a:tc>
              </a:tr>
              <a:tr h="334836">
                <a:tc>
                  <a:txBody>
                    <a:bodyPr/>
                    <a:lstStyle/>
                    <a:p>
                      <a:pPr marL="0" algn="l" rtl="0" eaLnBrk="1" latinLnBrk="0" hangingPunct="1"/>
                      <a:r>
                        <a:rPr kumimoji="0" lang="zh-CN" altLang="en-US" b="1" kern="1200" baseline="0" dirty="0" smtClean="0">
                          <a:solidFill>
                            <a:schemeClr val="tx1">
                              <a:lumMod val="95000"/>
                              <a:lumOff val="5000"/>
                            </a:schemeClr>
                          </a:solidFill>
                          <a:latin typeface="华文中宋" pitchFamily="2" charset="-122"/>
                          <a:ea typeface="华文中宋" pitchFamily="2" charset="-122"/>
                          <a:cs typeface="+mn-cs"/>
                        </a:rPr>
                        <a:t>认定期限</a:t>
                      </a:r>
                    </a:p>
                  </a:txBody>
                  <a:tcPr>
                    <a:solidFill>
                      <a:schemeClr val="bg1">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zh-CN" altLang="en-US" b="1" kern="1200" baseline="0" dirty="0" smtClean="0">
                          <a:solidFill>
                            <a:schemeClr val="tx1">
                              <a:lumMod val="95000"/>
                              <a:lumOff val="5000"/>
                            </a:schemeClr>
                          </a:solidFill>
                          <a:latin typeface="华文中宋" pitchFamily="2" charset="-122"/>
                          <a:ea typeface="华文中宋" pitchFamily="2" charset="-122"/>
                          <a:cs typeface="+mn-cs"/>
                        </a:rPr>
                        <a:t>受理资料（根据需要实地查验），</a:t>
                      </a:r>
                      <a:r>
                        <a:rPr kumimoji="0" lang="zh-CN" altLang="zh-CN" b="1" kern="1200" baseline="0" dirty="0" smtClean="0">
                          <a:solidFill>
                            <a:schemeClr val="tx1">
                              <a:lumMod val="95000"/>
                              <a:lumOff val="5000"/>
                            </a:schemeClr>
                          </a:solidFill>
                          <a:latin typeface="华文中宋" pitchFamily="2" charset="-122"/>
                          <a:ea typeface="华文中宋" pitchFamily="2" charset="-122"/>
                          <a:cs typeface="+mn-cs"/>
                        </a:rPr>
                        <a:t>受理申请之日起</a:t>
                      </a:r>
                      <a:r>
                        <a:rPr kumimoji="0" lang="en-US" altLang="zh-CN" b="1" kern="1200" baseline="0" dirty="0" smtClean="0">
                          <a:solidFill>
                            <a:srgbClr val="FF0000"/>
                          </a:solidFill>
                          <a:latin typeface="华文中宋" pitchFamily="2" charset="-122"/>
                          <a:ea typeface="华文中宋" pitchFamily="2" charset="-122"/>
                          <a:cs typeface="+mn-cs"/>
                        </a:rPr>
                        <a:t>20</a:t>
                      </a:r>
                      <a:r>
                        <a:rPr kumimoji="0" lang="zh-CN" altLang="zh-CN" b="1" kern="1200" baseline="0" dirty="0" smtClean="0">
                          <a:solidFill>
                            <a:srgbClr val="FF0000"/>
                          </a:solidFill>
                          <a:latin typeface="华文中宋" pitchFamily="2" charset="-122"/>
                          <a:ea typeface="华文中宋" pitchFamily="2" charset="-122"/>
                          <a:cs typeface="+mn-cs"/>
                        </a:rPr>
                        <a:t>日内</a:t>
                      </a:r>
                      <a:r>
                        <a:rPr kumimoji="0" lang="zh-CN" altLang="zh-CN" b="1" kern="1200" baseline="0" dirty="0" smtClean="0">
                          <a:solidFill>
                            <a:schemeClr val="tx1">
                              <a:lumMod val="95000"/>
                              <a:lumOff val="5000"/>
                            </a:schemeClr>
                          </a:solidFill>
                          <a:latin typeface="华文中宋" pitchFamily="2" charset="-122"/>
                          <a:ea typeface="华文中宋" pitchFamily="2" charset="-122"/>
                          <a:cs typeface="+mn-cs"/>
                        </a:rPr>
                        <a:t>完成一般纳税人资格认定，制作、送达《税务事项通知书》，告知纳税人</a:t>
                      </a:r>
                      <a:r>
                        <a:rPr kumimoji="0" lang="en-US" altLang="zh-CN" b="1" kern="1200" baseline="0" dirty="0" smtClean="0">
                          <a:solidFill>
                            <a:schemeClr val="tx1">
                              <a:lumMod val="95000"/>
                              <a:lumOff val="5000"/>
                            </a:schemeClr>
                          </a:solidFill>
                          <a:latin typeface="华文中宋" pitchFamily="2" charset="-122"/>
                          <a:ea typeface="华文中宋" pitchFamily="2" charset="-122"/>
                          <a:cs typeface="+mn-cs"/>
                        </a:rPr>
                        <a:t> </a:t>
                      </a:r>
                      <a:endParaRPr kumimoji="0" lang="zh-CN" altLang="zh-CN" b="1" kern="1200" baseline="0" dirty="0" smtClean="0">
                        <a:solidFill>
                          <a:schemeClr val="tx1">
                            <a:lumMod val="95000"/>
                            <a:lumOff val="5000"/>
                          </a:schemeClr>
                        </a:solidFill>
                        <a:latin typeface="华文中宋" pitchFamily="2" charset="-122"/>
                        <a:ea typeface="华文中宋" pitchFamily="2" charset="-122"/>
                        <a:cs typeface="+mn-cs"/>
                      </a:endParaRPr>
                    </a:p>
                  </a:txBody>
                  <a:tcPr>
                    <a:solidFill>
                      <a:schemeClr val="bg1">
                        <a:lumMod val="85000"/>
                      </a:schemeClr>
                    </a:solidFill>
                  </a:tcPr>
                </a:tc>
                <a:tc>
                  <a:txBody>
                    <a:bodyPr/>
                    <a:lstStyle/>
                    <a:p>
                      <a:pPr marL="0" algn="l" rtl="0" eaLnBrk="1" latinLnBrk="0" hangingPunct="1"/>
                      <a:r>
                        <a:rPr kumimoji="0" lang="zh-CN" altLang="zh-CN" b="1" kern="1200" baseline="0" dirty="0" smtClean="0">
                          <a:solidFill>
                            <a:schemeClr val="tx1">
                              <a:lumMod val="95000"/>
                              <a:lumOff val="5000"/>
                            </a:schemeClr>
                          </a:solidFill>
                          <a:latin typeface="华文中宋" pitchFamily="2" charset="-122"/>
                          <a:ea typeface="华文中宋" pitchFamily="2" charset="-122"/>
                          <a:cs typeface="+mn-cs"/>
                        </a:rPr>
                        <a:t>纳税人填报内容与税务登记信息一致的，主管税务机关</a:t>
                      </a:r>
                      <a:r>
                        <a:rPr kumimoji="0" lang="zh-CN" altLang="zh-CN" b="1" kern="1200" baseline="0" dirty="0" smtClean="0">
                          <a:solidFill>
                            <a:srgbClr val="FF0000"/>
                          </a:solidFill>
                          <a:latin typeface="华文中宋" pitchFamily="2" charset="-122"/>
                          <a:ea typeface="华文中宋" pitchFamily="2" charset="-122"/>
                          <a:cs typeface="+mn-cs"/>
                        </a:rPr>
                        <a:t>当场登记</a:t>
                      </a:r>
                      <a:endParaRPr kumimoji="0" lang="zh-CN" altLang="en-US" b="1" kern="1200" baseline="0" dirty="0" smtClean="0">
                        <a:solidFill>
                          <a:srgbClr val="FF0000"/>
                        </a:solidFill>
                        <a:latin typeface="华文中宋" pitchFamily="2" charset="-122"/>
                        <a:ea typeface="华文中宋" pitchFamily="2" charset="-122"/>
                        <a:cs typeface="+mn-cs"/>
                      </a:endParaRPr>
                    </a:p>
                  </a:txBody>
                  <a:tcPr>
                    <a:solidFill>
                      <a:schemeClr val="bg1">
                        <a:lumMod val="85000"/>
                      </a:schemeClr>
                    </a:solidFill>
                  </a:tcPr>
                </a:tc>
              </a:tr>
              <a:tr h="334836">
                <a:tc>
                  <a:txBody>
                    <a:bodyPr/>
                    <a:lstStyle/>
                    <a:p>
                      <a:pPr marL="0" algn="l" rtl="0" eaLnBrk="1" latinLnBrk="0" hangingPunct="1"/>
                      <a:r>
                        <a:rPr kumimoji="0" lang="zh-CN" altLang="en-US" b="1" kern="1200" baseline="0" dirty="0" smtClean="0">
                          <a:solidFill>
                            <a:schemeClr val="tx1">
                              <a:lumMod val="95000"/>
                              <a:lumOff val="5000"/>
                            </a:schemeClr>
                          </a:solidFill>
                          <a:latin typeface="华文中宋" pitchFamily="2" charset="-122"/>
                          <a:ea typeface="华文中宋" pitchFamily="2" charset="-122"/>
                          <a:cs typeface="+mn-cs"/>
                        </a:rPr>
                        <a:t>选择不认定（销售额超标准）</a:t>
                      </a:r>
                    </a:p>
                  </a:txBody>
                  <a:tcPr>
                    <a:solidFill>
                      <a:schemeClr val="bg1">
                        <a:lumMod val="85000"/>
                      </a:schemeClr>
                    </a:solidFill>
                  </a:tcPr>
                </a:tc>
                <a:tc>
                  <a:txBody>
                    <a:bodyPr/>
                    <a:lstStyle/>
                    <a:p>
                      <a:pPr marL="0" algn="l" rtl="0" eaLnBrk="1" latinLnBrk="0" hangingPunct="1"/>
                      <a:r>
                        <a:rPr kumimoji="0" lang="zh-CN" altLang="zh-CN" b="1" kern="1200" baseline="0" dirty="0" smtClean="0">
                          <a:solidFill>
                            <a:schemeClr val="tx1">
                              <a:lumMod val="95000"/>
                              <a:lumOff val="5000"/>
                            </a:schemeClr>
                          </a:solidFill>
                          <a:latin typeface="华文中宋" pitchFamily="2" charset="-122"/>
                          <a:ea typeface="华文中宋" pitchFamily="2" charset="-122"/>
                          <a:cs typeface="+mn-cs"/>
                        </a:rPr>
                        <a:t>在收到《税务事项通知书》后</a:t>
                      </a:r>
                      <a:r>
                        <a:rPr kumimoji="0" lang="en-US" altLang="zh-CN" b="1" kern="1200" baseline="0" dirty="0" smtClean="0">
                          <a:solidFill>
                            <a:srgbClr val="FF0000"/>
                          </a:solidFill>
                          <a:latin typeface="华文中宋" pitchFamily="2" charset="-122"/>
                          <a:ea typeface="华文中宋" pitchFamily="2" charset="-122"/>
                          <a:cs typeface="+mn-cs"/>
                        </a:rPr>
                        <a:t>10</a:t>
                      </a:r>
                      <a:r>
                        <a:rPr kumimoji="0" lang="zh-CN" altLang="zh-CN" b="1" kern="1200" baseline="0" dirty="0" smtClean="0">
                          <a:solidFill>
                            <a:srgbClr val="FF0000"/>
                          </a:solidFill>
                          <a:latin typeface="华文中宋" pitchFamily="2" charset="-122"/>
                          <a:ea typeface="华文中宋" pitchFamily="2" charset="-122"/>
                          <a:cs typeface="+mn-cs"/>
                        </a:rPr>
                        <a:t>日内</a:t>
                      </a:r>
                      <a:r>
                        <a:rPr kumimoji="0" lang="zh-CN" altLang="zh-CN" b="1" kern="1200" baseline="0" dirty="0" smtClean="0">
                          <a:solidFill>
                            <a:schemeClr val="tx1">
                              <a:lumMod val="95000"/>
                              <a:lumOff val="5000"/>
                            </a:schemeClr>
                          </a:solidFill>
                          <a:latin typeface="华文中宋" pitchFamily="2" charset="-122"/>
                          <a:ea typeface="华文中宋" pitchFamily="2" charset="-122"/>
                          <a:cs typeface="+mn-cs"/>
                        </a:rPr>
                        <a:t>向主管税务机关报送《不认定增值税一般纳税人申请表》经认定机关批准后不办理一般纳税人资格认定</a:t>
                      </a:r>
                      <a:endParaRPr kumimoji="0" lang="zh-CN" altLang="en-US" b="1" kern="1200" baseline="0" dirty="0" smtClean="0">
                        <a:solidFill>
                          <a:schemeClr val="tx1">
                            <a:lumMod val="95000"/>
                            <a:lumOff val="5000"/>
                          </a:schemeClr>
                        </a:solidFill>
                        <a:latin typeface="华文中宋" pitchFamily="2" charset="-122"/>
                        <a:ea typeface="华文中宋" pitchFamily="2" charset="-122"/>
                        <a:cs typeface="+mn-cs"/>
                      </a:endParaRPr>
                    </a:p>
                  </a:txBody>
                  <a:tcPr>
                    <a:solidFill>
                      <a:schemeClr val="bg1">
                        <a:lumMod val="85000"/>
                      </a:schemeClr>
                    </a:solidFill>
                  </a:tcPr>
                </a:tc>
                <a:tc>
                  <a:txBody>
                    <a:bodyPr/>
                    <a:lstStyle/>
                    <a:p>
                      <a:pPr marL="0" algn="l" rtl="0" eaLnBrk="1" latinLnBrk="0" hangingPunct="1"/>
                      <a:r>
                        <a:rPr kumimoji="0" lang="zh-CN" altLang="en-US" b="1" kern="1200" baseline="0" dirty="0" smtClean="0">
                          <a:solidFill>
                            <a:schemeClr val="tx1">
                              <a:lumMod val="95000"/>
                              <a:lumOff val="5000"/>
                            </a:schemeClr>
                          </a:solidFill>
                          <a:latin typeface="华文中宋" pitchFamily="2" charset="-122"/>
                          <a:ea typeface="华文中宋" pitchFamily="2" charset="-122"/>
                          <a:cs typeface="+mn-cs"/>
                        </a:rPr>
                        <a:t>（符合政策规定的）</a:t>
                      </a:r>
                      <a:r>
                        <a:rPr kumimoji="0" lang="zh-CN" altLang="zh-CN" b="1" kern="1200" baseline="0" dirty="0" smtClean="0">
                          <a:solidFill>
                            <a:schemeClr val="tx1">
                              <a:lumMod val="95000"/>
                              <a:lumOff val="5000"/>
                            </a:schemeClr>
                          </a:solidFill>
                          <a:latin typeface="华文中宋" pitchFamily="2" charset="-122"/>
                          <a:ea typeface="华文中宋" pitchFamily="2" charset="-122"/>
                          <a:cs typeface="+mn-cs"/>
                        </a:rPr>
                        <a:t>向主管税务机关提交</a:t>
                      </a:r>
                      <a:r>
                        <a:rPr kumimoji="0" lang="zh-CN" altLang="zh-CN" b="1" kern="1200" baseline="0" dirty="0" smtClean="0">
                          <a:solidFill>
                            <a:srgbClr val="FF0000"/>
                          </a:solidFill>
                          <a:latin typeface="华文中宋" pitchFamily="2" charset="-122"/>
                          <a:ea typeface="华文中宋" pitchFamily="2" charset="-122"/>
                          <a:cs typeface="+mn-cs"/>
                        </a:rPr>
                        <a:t>书面说明</a:t>
                      </a:r>
                      <a:endParaRPr kumimoji="0" lang="zh-CN" altLang="en-US" b="1" kern="1200" baseline="0" dirty="0" smtClean="0">
                        <a:solidFill>
                          <a:srgbClr val="FF0000"/>
                        </a:solidFill>
                        <a:latin typeface="华文中宋" pitchFamily="2" charset="-122"/>
                        <a:ea typeface="华文中宋" pitchFamily="2" charset="-122"/>
                        <a:cs typeface="+mn-cs"/>
                      </a:endParaRPr>
                    </a:p>
                  </a:txBody>
                  <a:tcPr>
                    <a:solidFill>
                      <a:schemeClr val="bg1">
                        <a:lumMod val="85000"/>
                      </a:schemeClr>
                    </a:solidFill>
                  </a:tcPr>
                </a:tc>
              </a:tr>
            </a:tbl>
          </a:graphicData>
        </a:graphic>
      </p:graphicFrame>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20000"/>
          </a:bodyPr>
          <a:lstStyle/>
          <a:p>
            <a:r>
              <a:rPr lang="zh-CN" altLang="en-US" dirty="0" smtClean="0">
                <a:solidFill>
                  <a:srgbClr val="002060"/>
                </a:solidFill>
              </a:rPr>
              <a:t>（二）政策规定</a:t>
            </a:r>
            <a:endParaRPr lang="en-US" altLang="zh-CN" dirty="0" smtClean="0">
              <a:solidFill>
                <a:srgbClr val="002060"/>
              </a:solidFill>
            </a:endParaRPr>
          </a:p>
          <a:p>
            <a:r>
              <a:rPr lang="en-US" altLang="zh-CN" dirty="0" smtClean="0"/>
              <a:t>1.</a:t>
            </a:r>
            <a:r>
              <a:rPr lang="zh-CN" altLang="zh-CN" dirty="0" smtClean="0"/>
              <a:t>系统升级</a:t>
            </a:r>
            <a:r>
              <a:rPr lang="zh-CN" altLang="en-US" dirty="0" smtClean="0"/>
              <a:t>版概述</a:t>
            </a:r>
            <a:endParaRPr lang="en-US" altLang="zh-CN" dirty="0" smtClean="0"/>
          </a:p>
          <a:p>
            <a:r>
              <a:rPr lang="zh-CN" altLang="zh-CN" dirty="0" smtClean="0"/>
              <a:t>增值税发票系统升级版是对增值税防伪税控系统、货物运输业增值税专用发票税控系统、稽核系统以及税务数字证书系统等进行整合升级完善。实现纳税人经过税务数字证书安全认证、加密开具的发票数据，通过</a:t>
            </a:r>
            <a:r>
              <a:rPr lang="zh-CN" altLang="zh-CN" dirty="0" smtClean="0">
                <a:solidFill>
                  <a:srgbClr val="FF0000"/>
                </a:solidFill>
              </a:rPr>
              <a:t>互联网实时上传</a:t>
            </a:r>
            <a:r>
              <a:rPr lang="zh-CN" altLang="zh-CN" dirty="0" smtClean="0"/>
              <a:t>税务机关，</a:t>
            </a:r>
            <a:r>
              <a:rPr lang="zh-CN" altLang="zh-CN" dirty="0" smtClean="0">
                <a:solidFill>
                  <a:srgbClr val="FF0000"/>
                </a:solidFill>
              </a:rPr>
              <a:t>生成</a:t>
            </a:r>
            <a:r>
              <a:rPr lang="zh-CN" altLang="zh-CN" dirty="0" smtClean="0"/>
              <a:t>增值税发票电子底账，</a:t>
            </a:r>
            <a:r>
              <a:rPr lang="zh-CN" altLang="zh-CN" dirty="0" smtClean="0">
                <a:solidFill>
                  <a:srgbClr val="FF0000"/>
                </a:solidFill>
              </a:rPr>
              <a:t>作为</a:t>
            </a:r>
            <a:r>
              <a:rPr lang="zh-CN" altLang="zh-CN" dirty="0" smtClean="0"/>
              <a:t>纳税申报、发票数据查验以及税源管理、数据分析利用的</a:t>
            </a:r>
            <a:r>
              <a:rPr lang="zh-CN" altLang="zh-CN" dirty="0" smtClean="0">
                <a:solidFill>
                  <a:srgbClr val="FF0000"/>
                </a:solidFill>
              </a:rPr>
              <a:t>依据</a:t>
            </a:r>
            <a:endParaRPr lang="en-US" altLang="zh-CN" dirty="0" smtClean="0">
              <a:solidFill>
                <a:srgbClr val="FF0000"/>
              </a:solidFill>
            </a:endParaRPr>
          </a:p>
          <a:p>
            <a:r>
              <a:rPr lang="en-US" altLang="zh-CN" dirty="0" smtClean="0"/>
              <a:t>2.</a:t>
            </a:r>
            <a:r>
              <a:rPr lang="zh-CN" altLang="en-US" dirty="0" smtClean="0"/>
              <a:t>推广顺序</a:t>
            </a:r>
            <a:endParaRPr lang="en-US" altLang="zh-CN" dirty="0" smtClean="0"/>
          </a:p>
          <a:p>
            <a:r>
              <a:rPr lang="zh-CN" altLang="en-US" dirty="0" smtClean="0"/>
              <a:t>（</a:t>
            </a:r>
            <a:r>
              <a:rPr lang="en-US" altLang="zh-CN" dirty="0" smtClean="0"/>
              <a:t>1</a:t>
            </a:r>
            <a:r>
              <a:rPr lang="zh-CN" altLang="en-US" dirty="0" smtClean="0"/>
              <a:t>）</a:t>
            </a:r>
            <a:r>
              <a:rPr lang="en-US" altLang="zh-CN" dirty="0" smtClean="0"/>
              <a:t>2015</a:t>
            </a:r>
            <a:r>
              <a:rPr lang="zh-CN" altLang="zh-CN" dirty="0" smtClean="0"/>
              <a:t>年</a:t>
            </a:r>
            <a:r>
              <a:rPr lang="en-US" altLang="zh-CN" dirty="0" smtClean="0"/>
              <a:t>1</a:t>
            </a:r>
            <a:r>
              <a:rPr lang="zh-CN" altLang="zh-CN" dirty="0" smtClean="0"/>
              <a:t>月</a:t>
            </a:r>
            <a:r>
              <a:rPr lang="en-US" altLang="zh-CN" dirty="0" smtClean="0"/>
              <a:t>1</a:t>
            </a:r>
            <a:r>
              <a:rPr lang="zh-CN" altLang="zh-CN" dirty="0" smtClean="0"/>
              <a:t>日起新认定的增值税一般纳税人和新办的小规模纳税人</a:t>
            </a:r>
            <a:endParaRPr lang="en-US" altLang="zh-CN" dirty="0" smtClean="0"/>
          </a:p>
          <a:p>
            <a:r>
              <a:rPr lang="zh-CN" altLang="en-US" dirty="0" smtClean="0"/>
              <a:t>（</a:t>
            </a:r>
            <a:r>
              <a:rPr lang="en-US" altLang="zh-CN" dirty="0" smtClean="0"/>
              <a:t>2</a:t>
            </a:r>
            <a:r>
              <a:rPr lang="zh-CN" altLang="en-US" dirty="0" smtClean="0"/>
              <a:t>）</a:t>
            </a:r>
            <a:r>
              <a:rPr lang="zh-CN" altLang="zh-CN" dirty="0" smtClean="0"/>
              <a:t>自</a:t>
            </a:r>
            <a:r>
              <a:rPr lang="en-US" altLang="zh-CN" dirty="0" smtClean="0"/>
              <a:t>2015</a:t>
            </a:r>
            <a:r>
              <a:rPr lang="zh-CN" altLang="zh-CN" dirty="0" smtClean="0"/>
              <a:t>年</a:t>
            </a:r>
            <a:r>
              <a:rPr lang="en-US" altLang="zh-CN" dirty="0" smtClean="0"/>
              <a:t>4</a:t>
            </a:r>
            <a:r>
              <a:rPr lang="zh-CN" altLang="zh-CN" dirty="0" smtClean="0"/>
              <a:t>月</a:t>
            </a:r>
            <a:r>
              <a:rPr lang="en-US" altLang="zh-CN" dirty="0" smtClean="0"/>
              <a:t>1</a:t>
            </a:r>
            <a:r>
              <a:rPr lang="zh-CN" altLang="zh-CN" dirty="0" smtClean="0"/>
              <a:t>日起</a:t>
            </a:r>
            <a:r>
              <a:rPr lang="zh-CN" altLang="en-US" dirty="0" smtClean="0"/>
              <a:t>，</a:t>
            </a:r>
            <a:r>
              <a:rPr lang="zh-CN" altLang="zh-CN" dirty="0" smtClean="0"/>
              <a:t>尚未使用增值税发票系统升级版的增值税纳税人</a:t>
            </a:r>
            <a:r>
              <a:rPr lang="zh-CN" altLang="en-US" dirty="0" smtClean="0"/>
              <a:t>，</a:t>
            </a:r>
            <a:r>
              <a:rPr lang="zh-CN" altLang="zh-CN" dirty="0" smtClean="0"/>
              <a:t>按照</a:t>
            </a:r>
            <a:r>
              <a:rPr lang="zh-CN" altLang="zh-CN" dirty="0" smtClean="0">
                <a:solidFill>
                  <a:srgbClr val="FF0000"/>
                </a:solidFill>
              </a:rPr>
              <a:t>先</a:t>
            </a:r>
            <a:r>
              <a:rPr lang="zh-CN" altLang="zh-CN" dirty="0" smtClean="0"/>
              <a:t>一般纳税人和起征点以上小规模纳税人，</a:t>
            </a:r>
            <a:r>
              <a:rPr lang="zh-CN" altLang="zh-CN" dirty="0" smtClean="0">
                <a:solidFill>
                  <a:srgbClr val="FF0000"/>
                </a:solidFill>
              </a:rPr>
              <a:t>后</a:t>
            </a:r>
            <a:r>
              <a:rPr lang="zh-CN" altLang="zh-CN" dirty="0" smtClean="0"/>
              <a:t>起征点以下小规模纳税人和使用税控收款机纳税人的顺序进行，具体推行方案由各省国税局根据本地区的实际情况制定</a:t>
            </a:r>
            <a:endParaRPr lang="en-US" altLang="zh-CN" dirty="0" smtClean="0"/>
          </a:p>
          <a:p>
            <a:r>
              <a:rPr lang="zh-CN" altLang="en-US" dirty="0" smtClean="0"/>
              <a:t>（</a:t>
            </a:r>
            <a:r>
              <a:rPr lang="en-US" altLang="zh-CN" dirty="0" smtClean="0"/>
              <a:t>3</a:t>
            </a:r>
            <a:r>
              <a:rPr lang="zh-CN" altLang="en-US" dirty="0" smtClean="0"/>
              <a:t>）</a:t>
            </a:r>
            <a:r>
              <a:rPr lang="zh-CN" altLang="zh-CN" dirty="0" smtClean="0"/>
              <a:t>对于不达增值税起征点的小规模纳税人，目前不得纳入增值税发票系统升级版推行范围</a:t>
            </a:r>
            <a:endParaRPr lang="zh-CN" altLang="en-US" dirty="0" smtClean="0"/>
          </a:p>
        </p:txBody>
      </p:sp>
      <p:sp>
        <p:nvSpPr>
          <p:cNvPr id="3" name="标题 2"/>
          <p:cNvSpPr>
            <a:spLocks noGrp="1"/>
          </p:cNvSpPr>
          <p:nvPr>
            <p:ph type="title"/>
          </p:nvPr>
        </p:nvSpPr>
        <p:spPr/>
        <p:txBody>
          <a:bodyPr/>
          <a:lstStyle/>
          <a:p>
            <a:r>
              <a:rPr lang="zh-CN" altLang="en-US" dirty="0" smtClean="0"/>
              <a:t>增值税方面</a:t>
            </a:r>
            <a:endParaRPr lang="zh-CN" alt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r>
              <a:rPr lang="en-US" altLang="zh-CN" dirty="0" smtClean="0"/>
              <a:t>3.</a:t>
            </a:r>
            <a:r>
              <a:rPr lang="zh-CN" altLang="zh-CN" dirty="0" smtClean="0"/>
              <a:t>发票使用</a:t>
            </a:r>
            <a:endParaRPr lang="en-US" altLang="zh-CN" dirty="0" smtClean="0"/>
          </a:p>
          <a:p>
            <a:r>
              <a:rPr lang="zh-CN" altLang="zh-CN" dirty="0" smtClean="0"/>
              <a:t>（</a:t>
            </a:r>
            <a:r>
              <a:rPr lang="en-US" altLang="zh-CN" dirty="0" smtClean="0"/>
              <a:t>1</a:t>
            </a:r>
            <a:r>
              <a:rPr lang="zh-CN" altLang="zh-CN" dirty="0" smtClean="0"/>
              <a:t>）一般纳税人销售货物、提供应税劳务和应税服务开具增值税专用发票、货物运输业增值税专用发票和增值税普通发票</a:t>
            </a:r>
            <a:endParaRPr lang="en-US" altLang="zh-CN" dirty="0" smtClean="0"/>
          </a:p>
          <a:p>
            <a:r>
              <a:rPr lang="zh-CN" altLang="zh-CN" dirty="0" smtClean="0"/>
              <a:t>（</a:t>
            </a:r>
            <a:r>
              <a:rPr lang="en-US" altLang="zh-CN" dirty="0" smtClean="0"/>
              <a:t>2</a:t>
            </a:r>
            <a:r>
              <a:rPr lang="zh-CN" altLang="zh-CN" dirty="0" smtClean="0"/>
              <a:t>）小规模纳税人销售货物、提供应税劳务和应税服务开具增值税普通发票</a:t>
            </a:r>
            <a:endParaRPr lang="en-US" altLang="zh-CN" dirty="0" smtClean="0"/>
          </a:p>
          <a:p>
            <a:r>
              <a:rPr lang="zh-CN" altLang="zh-CN" dirty="0" smtClean="0"/>
              <a:t>税务机关为小规模纳税人代开增值税专用发票和货物运输业增值税专用发票，按照有关规定执行</a:t>
            </a:r>
            <a:endParaRPr lang="en-US" altLang="zh-CN" dirty="0" smtClean="0"/>
          </a:p>
          <a:p>
            <a:r>
              <a:rPr lang="zh-CN" altLang="zh-CN" dirty="0" smtClean="0"/>
              <a:t>（</a:t>
            </a:r>
            <a:r>
              <a:rPr lang="en-US" altLang="zh-CN" dirty="0" smtClean="0"/>
              <a:t>3</a:t>
            </a:r>
            <a:r>
              <a:rPr lang="zh-CN" altLang="zh-CN" dirty="0" smtClean="0"/>
              <a:t>）一般纳税人和小规模纳税人从事机动车</a:t>
            </a:r>
            <a:r>
              <a:rPr lang="en-US" altLang="zh-CN" dirty="0" smtClean="0"/>
              <a:t>(</a:t>
            </a:r>
            <a:r>
              <a:rPr lang="zh-CN" altLang="zh-CN" dirty="0" smtClean="0"/>
              <a:t>旧机动车除外</a:t>
            </a:r>
            <a:r>
              <a:rPr lang="en-US" altLang="zh-CN" dirty="0" smtClean="0"/>
              <a:t>)</a:t>
            </a:r>
            <a:r>
              <a:rPr lang="zh-CN" altLang="zh-CN" dirty="0" smtClean="0"/>
              <a:t>零售业务开具机动车销售统一发票</a:t>
            </a:r>
            <a:endParaRPr lang="en-US" altLang="zh-CN" dirty="0" smtClean="0"/>
          </a:p>
          <a:p>
            <a:r>
              <a:rPr lang="zh-CN" altLang="zh-CN" dirty="0" smtClean="0"/>
              <a:t>（</a:t>
            </a:r>
            <a:r>
              <a:rPr lang="en-US" altLang="zh-CN" dirty="0" smtClean="0"/>
              <a:t>4</a:t>
            </a:r>
            <a:r>
              <a:rPr lang="zh-CN" altLang="zh-CN" dirty="0" smtClean="0"/>
              <a:t>）通用定额发票、客运发票和二手车销售统一发票</a:t>
            </a:r>
            <a:r>
              <a:rPr lang="zh-CN" altLang="zh-CN" dirty="0" smtClean="0">
                <a:solidFill>
                  <a:srgbClr val="FF0000"/>
                </a:solidFill>
              </a:rPr>
              <a:t>继续使用</a:t>
            </a:r>
            <a:endParaRPr lang="en-US" altLang="zh-CN" dirty="0" smtClean="0">
              <a:solidFill>
                <a:srgbClr val="FF0000"/>
              </a:solidFill>
            </a:endParaRPr>
          </a:p>
          <a:p>
            <a:r>
              <a:rPr lang="zh-CN" altLang="zh-CN" dirty="0" smtClean="0"/>
              <a:t>（</a:t>
            </a:r>
            <a:r>
              <a:rPr lang="en-US" altLang="zh-CN" dirty="0" smtClean="0"/>
              <a:t>5</a:t>
            </a:r>
            <a:r>
              <a:rPr lang="zh-CN" altLang="zh-CN" dirty="0" smtClean="0"/>
              <a:t>）纳税人使用增值税普通发票开具收购发票，系统在发票左上角自动打印“收购”字样</a:t>
            </a:r>
            <a:r>
              <a:rPr lang="en-US" altLang="zh-CN" dirty="0" smtClean="0"/>
              <a:t/>
            </a:r>
            <a:br>
              <a:rPr lang="en-US" altLang="zh-CN" dirty="0" smtClean="0"/>
            </a:br>
            <a:endParaRPr lang="zh-CN" altLang="en-US" dirty="0"/>
          </a:p>
        </p:txBody>
      </p:sp>
      <p:sp>
        <p:nvSpPr>
          <p:cNvPr id="3" name="标题 2"/>
          <p:cNvSpPr>
            <a:spLocks noGrp="1"/>
          </p:cNvSpPr>
          <p:nvPr>
            <p:ph type="title"/>
          </p:nvPr>
        </p:nvSpPr>
        <p:spPr/>
        <p:txBody>
          <a:bodyPr/>
          <a:lstStyle/>
          <a:p>
            <a:r>
              <a:rPr lang="zh-CN" altLang="en-US" dirty="0" smtClean="0"/>
              <a:t>增值税方面</a:t>
            </a:r>
            <a:endParaRPr lang="zh-CN" alt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dirty="0" smtClean="0"/>
              <a:t>4.</a:t>
            </a:r>
            <a:r>
              <a:rPr lang="zh-CN" altLang="zh-CN" dirty="0" smtClean="0"/>
              <a:t>系统升级</a:t>
            </a:r>
            <a:r>
              <a:rPr lang="zh-CN" altLang="en-US" dirty="0" smtClean="0"/>
              <a:t>版使用</a:t>
            </a:r>
            <a:endParaRPr lang="en-US" altLang="zh-CN" dirty="0" smtClean="0"/>
          </a:p>
          <a:p>
            <a:r>
              <a:rPr lang="zh-CN" altLang="en-US" dirty="0" smtClean="0"/>
              <a:t>（</a:t>
            </a:r>
            <a:r>
              <a:rPr lang="en-US" altLang="zh-CN" dirty="0" smtClean="0"/>
              <a:t>1</a:t>
            </a:r>
            <a:r>
              <a:rPr lang="zh-CN" altLang="en-US" dirty="0" smtClean="0"/>
              <a:t>）使用</a:t>
            </a:r>
            <a:r>
              <a:rPr lang="zh-CN" altLang="zh-CN" dirty="0" smtClean="0"/>
              <a:t>系统升级版</a:t>
            </a:r>
            <a:r>
              <a:rPr lang="zh-CN" altLang="en-US" dirty="0" smtClean="0"/>
              <a:t>开具发票的范围</a:t>
            </a:r>
            <a:endParaRPr lang="en-US" altLang="zh-CN" dirty="0" smtClean="0"/>
          </a:p>
          <a:p>
            <a:r>
              <a:rPr lang="zh-CN" altLang="en-US" dirty="0" smtClean="0"/>
              <a:t>除特定的三类发票外，</a:t>
            </a:r>
            <a:r>
              <a:rPr lang="zh-CN" altLang="zh-CN" dirty="0" smtClean="0"/>
              <a:t>一般纳税人和小规模纳税人发生增值税业务对外开具发票应当使用专用设备开具</a:t>
            </a:r>
            <a:r>
              <a:rPr lang="zh-CN" altLang="en-US" dirty="0" smtClean="0"/>
              <a:t>（新系统）</a:t>
            </a:r>
            <a:endParaRPr lang="en-US" altLang="zh-CN" dirty="0" smtClean="0"/>
          </a:p>
          <a:p>
            <a:r>
              <a:rPr lang="zh-CN" altLang="zh-CN" dirty="0" smtClean="0"/>
              <a:t>增值税发票系统升级版纳税人端税控设备包括金税盘和税控盘（统称专用设备）。专用设备均可开具增值税专用发票、货物运输业增值税专用发票、增值税普通发票和机动车销售统一发票</a:t>
            </a:r>
            <a:endParaRPr lang="zh-CN" altLang="en-US" dirty="0" smtClean="0"/>
          </a:p>
          <a:p>
            <a:r>
              <a:rPr lang="zh-CN" altLang="en-US" dirty="0" smtClean="0"/>
              <a:t>（</a:t>
            </a:r>
            <a:r>
              <a:rPr lang="en-US" altLang="zh-CN" dirty="0" smtClean="0"/>
              <a:t>2</a:t>
            </a:r>
            <a:r>
              <a:rPr lang="zh-CN" altLang="en-US" dirty="0" smtClean="0"/>
              <a:t>）发票在线开具</a:t>
            </a:r>
            <a:endParaRPr lang="en-US" altLang="zh-CN" dirty="0" smtClean="0"/>
          </a:p>
          <a:p>
            <a:r>
              <a:rPr lang="zh-CN" altLang="zh-CN" dirty="0" smtClean="0"/>
              <a:t>纳税人应在</a:t>
            </a:r>
            <a:r>
              <a:rPr lang="zh-CN" altLang="zh-CN" dirty="0" smtClean="0">
                <a:solidFill>
                  <a:srgbClr val="FF0000"/>
                </a:solidFill>
              </a:rPr>
              <a:t>互联网连接状态</a:t>
            </a:r>
            <a:r>
              <a:rPr lang="zh-CN" altLang="zh-CN" dirty="0" smtClean="0"/>
              <a:t>下在线使用增值税发票系统升级版开具发票。增值税发票系统升级版可</a:t>
            </a:r>
            <a:r>
              <a:rPr lang="zh-CN" altLang="zh-CN" dirty="0" smtClean="0">
                <a:solidFill>
                  <a:srgbClr val="FF0000"/>
                </a:solidFill>
              </a:rPr>
              <a:t>自动上传</a:t>
            </a:r>
            <a:r>
              <a:rPr lang="zh-CN" altLang="zh-CN" dirty="0" smtClean="0"/>
              <a:t>已开具的发票明细数据</a:t>
            </a:r>
            <a:endParaRPr lang="zh-CN" altLang="en-US" dirty="0"/>
          </a:p>
        </p:txBody>
      </p:sp>
      <p:sp>
        <p:nvSpPr>
          <p:cNvPr id="3" name="标题 2"/>
          <p:cNvSpPr>
            <a:spLocks noGrp="1"/>
          </p:cNvSpPr>
          <p:nvPr>
            <p:ph type="title"/>
          </p:nvPr>
        </p:nvSpPr>
        <p:spPr/>
        <p:txBody>
          <a:bodyPr/>
          <a:lstStyle/>
          <a:p>
            <a:r>
              <a:rPr lang="zh-CN" altLang="en-US" dirty="0" smtClean="0"/>
              <a:t>增值税方面</a:t>
            </a:r>
            <a:endParaRPr lang="zh-CN" alt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r>
              <a:rPr lang="zh-CN" altLang="en-US" dirty="0" smtClean="0"/>
              <a:t>（</a:t>
            </a:r>
            <a:r>
              <a:rPr lang="en-US" altLang="zh-CN" dirty="0" smtClean="0"/>
              <a:t>3</a:t>
            </a:r>
            <a:r>
              <a:rPr lang="zh-CN" altLang="en-US" dirty="0" smtClean="0"/>
              <a:t>）发票离线开具</a:t>
            </a:r>
            <a:endParaRPr lang="en-US" altLang="zh-CN" dirty="0" smtClean="0"/>
          </a:p>
          <a:p>
            <a:r>
              <a:rPr lang="zh-CN" altLang="zh-CN" dirty="0" smtClean="0"/>
              <a:t>纳税人因网络故障等原因无法在线开票的，在税务机关</a:t>
            </a:r>
            <a:r>
              <a:rPr lang="zh-CN" altLang="zh-CN" dirty="0" smtClean="0">
                <a:solidFill>
                  <a:srgbClr val="FF0000"/>
                </a:solidFill>
              </a:rPr>
              <a:t>设定</a:t>
            </a:r>
            <a:r>
              <a:rPr lang="zh-CN" altLang="zh-CN" dirty="0" smtClean="0"/>
              <a:t>的离线开票时限和离线开具发票总金额范围内仍可开票，超限将无法开具发票</a:t>
            </a:r>
            <a:endParaRPr lang="en-US" altLang="zh-CN" dirty="0" smtClean="0"/>
          </a:p>
          <a:p>
            <a:r>
              <a:rPr lang="zh-CN" altLang="zh-CN" dirty="0" smtClean="0"/>
              <a:t>纳税人</a:t>
            </a:r>
            <a:r>
              <a:rPr lang="zh-CN" altLang="zh-CN" dirty="0" smtClean="0">
                <a:solidFill>
                  <a:srgbClr val="FF0000"/>
                </a:solidFill>
              </a:rPr>
              <a:t>开具发票次月</a:t>
            </a:r>
            <a:r>
              <a:rPr lang="zh-CN" altLang="zh-CN" dirty="0" smtClean="0"/>
              <a:t>仍未连通网络上传已开具发票明细数据的，也将无法开具发票。纳税人需连通网络上传发票数据后方可开票，若仍无法连通网络的需携带专用设备到税务机关进行征期报税或非征期</a:t>
            </a:r>
            <a:r>
              <a:rPr lang="zh-CN" altLang="zh-CN" dirty="0" smtClean="0">
                <a:solidFill>
                  <a:srgbClr val="FF0000"/>
                </a:solidFill>
              </a:rPr>
              <a:t>报税</a:t>
            </a:r>
            <a:r>
              <a:rPr lang="zh-CN" altLang="zh-CN" dirty="0" smtClean="0"/>
              <a:t>后方可开票</a:t>
            </a:r>
            <a:endParaRPr lang="en-US" altLang="zh-CN" dirty="0" smtClean="0"/>
          </a:p>
          <a:p>
            <a:r>
              <a:rPr lang="zh-CN" altLang="zh-CN" dirty="0" smtClean="0"/>
              <a:t>纳税人已开具未上传的增值税发票为</a:t>
            </a:r>
            <a:r>
              <a:rPr lang="zh-CN" altLang="zh-CN" dirty="0" smtClean="0">
                <a:solidFill>
                  <a:srgbClr val="FF0000"/>
                </a:solidFill>
              </a:rPr>
              <a:t>离线发票</a:t>
            </a:r>
            <a:r>
              <a:rPr lang="zh-CN" altLang="zh-CN" dirty="0" smtClean="0"/>
              <a:t>。离线开票时限是指自第一份离线发票开具时间起开始计算可离线开具的最长时限。离线开票总金额是指可开具离线发票的累计不含税总金额，离线开票总金额按不同票种分别计算</a:t>
            </a:r>
            <a:endParaRPr lang="en-US" altLang="zh-CN" dirty="0" smtClean="0"/>
          </a:p>
          <a:p>
            <a:r>
              <a:rPr lang="zh-CN" altLang="zh-CN" dirty="0" smtClean="0"/>
              <a:t>纳税人离线开票时限和离线开票总金额的设定标准及方法由各省、自治区、直辖市和计划单列市国家税务局确定</a:t>
            </a:r>
            <a:r>
              <a:rPr lang="en-US" altLang="zh-CN" dirty="0" smtClean="0"/>
              <a:t/>
            </a:r>
            <a:br>
              <a:rPr lang="en-US" altLang="zh-CN" dirty="0" smtClean="0"/>
            </a:br>
            <a:endParaRPr lang="zh-CN" altLang="en-US" dirty="0"/>
          </a:p>
        </p:txBody>
      </p:sp>
      <p:sp>
        <p:nvSpPr>
          <p:cNvPr id="3" name="标题 2"/>
          <p:cNvSpPr>
            <a:spLocks noGrp="1"/>
          </p:cNvSpPr>
          <p:nvPr>
            <p:ph type="title"/>
          </p:nvPr>
        </p:nvSpPr>
        <p:spPr/>
        <p:txBody>
          <a:bodyPr/>
          <a:lstStyle/>
          <a:p>
            <a:r>
              <a:rPr lang="zh-CN" altLang="en-US" dirty="0" smtClean="0"/>
              <a:t>增值税方面</a:t>
            </a:r>
            <a:endParaRPr lang="zh-CN" alt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smtClean="0"/>
              <a:t>（</a:t>
            </a:r>
            <a:r>
              <a:rPr lang="en-US" altLang="zh-CN" dirty="0" smtClean="0"/>
              <a:t>4</a:t>
            </a:r>
            <a:r>
              <a:rPr lang="zh-CN" altLang="zh-CN" dirty="0" smtClean="0"/>
              <a:t>）</a:t>
            </a:r>
            <a:r>
              <a:rPr lang="zh-CN" altLang="en-US" dirty="0" smtClean="0"/>
              <a:t>特定不使用网络办税的纳税人</a:t>
            </a:r>
            <a:endParaRPr lang="en-US" altLang="zh-CN" dirty="0" smtClean="0"/>
          </a:p>
          <a:p>
            <a:r>
              <a:rPr lang="zh-CN" altLang="zh-CN" dirty="0" smtClean="0"/>
              <a:t>按照有关规定不使用网络办税或不具备网络条件的特定纳税人，以离线方式开具发票，不受离线开票时限和离线开具发票总金额限制。特定纳税人的相关信息由主管税务机关在综合征管系统中设定，并同步至增值税发票系统升级版</a:t>
            </a:r>
            <a:endParaRPr lang="en-US" altLang="zh-CN" dirty="0" smtClean="0"/>
          </a:p>
          <a:p>
            <a:r>
              <a:rPr lang="zh-CN" altLang="en-US" dirty="0" smtClean="0"/>
              <a:t>（</a:t>
            </a:r>
            <a:r>
              <a:rPr lang="en-US" altLang="zh-CN" dirty="0" smtClean="0"/>
              <a:t>5</a:t>
            </a:r>
            <a:r>
              <a:rPr lang="zh-CN" altLang="en-US" dirty="0" smtClean="0"/>
              <a:t>）</a:t>
            </a:r>
            <a:r>
              <a:rPr lang="zh-CN" altLang="zh-CN" dirty="0" smtClean="0"/>
              <a:t>系统升级版</a:t>
            </a:r>
            <a:r>
              <a:rPr lang="zh-CN" altLang="en-US" dirty="0" smtClean="0"/>
              <a:t>的报税</a:t>
            </a:r>
            <a:endParaRPr lang="en-US" altLang="zh-CN" dirty="0" smtClean="0"/>
          </a:p>
          <a:p>
            <a:r>
              <a:rPr lang="zh-CN" altLang="zh-CN" dirty="0" smtClean="0"/>
              <a:t>纳税人应在纳税申报期内将上月开具发票汇总情况通过增值税发票系统升级版进行</a:t>
            </a:r>
            <a:r>
              <a:rPr lang="zh-CN" altLang="zh-CN" dirty="0" smtClean="0">
                <a:solidFill>
                  <a:srgbClr val="FF0000"/>
                </a:solidFill>
              </a:rPr>
              <a:t>网络报税</a:t>
            </a:r>
            <a:endParaRPr lang="en-US" altLang="zh-CN" dirty="0" smtClean="0">
              <a:solidFill>
                <a:srgbClr val="FF0000"/>
              </a:solidFill>
            </a:endParaRPr>
          </a:p>
          <a:p>
            <a:r>
              <a:rPr lang="zh-CN" altLang="zh-CN" dirty="0" smtClean="0"/>
              <a:t>特定纳税人</a:t>
            </a:r>
            <a:r>
              <a:rPr lang="zh-CN" altLang="zh-CN" dirty="0" smtClean="0">
                <a:solidFill>
                  <a:srgbClr val="FF0000"/>
                </a:solidFill>
              </a:rPr>
              <a:t>不使用网络报税</a:t>
            </a:r>
            <a:r>
              <a:rPr lang="zh-CN" altLang="zh-CN" dirty="0" smtClean="0"/>
              <a:t>，需携带专用设备和相关资料到税务机关进行报税</a:t>
            </a:r>
            <a:endParaRPr lang="en-US" altLang="zh-CN" dirty="0" smtClean="0"/>
          </a:p>
          <a:p>
            <a:r>
              <a:rPr lang="zh-CN" altLang="zh-CN" dirty="0" smtClean="0"/>
              <a:t>除特定纳税人外，使用增值税发票系统升级版的纳税人，不再需要到税务机关进行报税，原使用的网上报税方式停止使用</a:t>
            </a:r>
            <a:endParaRPr lang="zh-CN" altLang="en-US" dirty="0"/>
          </a:p>
        </p:txBody>
      </p:sp>
      <p:sp>
        <p:nvSpPr>
          <p:cNvPr id="3" name="标题 2"/>
          <p:cNvSpPr>
            <a:spLocks noGrp="1"/>
          </p:cNvSpPr>
          <p:nvPr>
            <p:ph type="title"/>
          </p:nvPr>
        </p:nvSpPr>
        <p:spPr/>
        <p:txBody>
          <a:bodyPr/>
          <a:lstStyle/>
          <a:p>
            <a:r>
              <a:rPr lang="zh-CN" altLang="en-US" dirty="0" smtClean="0"/>
              <a:t>增值税方面</a:t>
            </a:r>
            <a:endParaRPr lang="zh-CN" alt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a:t>
            </a:r>
            <a:r>
              <a:rPr lang="en-US" altLang="zh-CN" dirty="0" smtClean="0"/>
              <a:t>6</a:t>
            </a:r>
            <a:r>
              <a:rPr lang="zh-CN" altLang="en-US" dirty="0" smtClean="0"/>
              <a:t>）认证、比对</a:t>
            </a:r>
            <a:endParaRPr lang="en-US" altLang="zh-CN" dirty="0" smtClean="0"/>
          </a:p>
          <a:p>
            <a:r>
              <a:rPr lang="zh-CN" altLang="zh-CN" dirty="0" smtClean="0"/>
              <a:t>一般纳税人发票认证、稽核比对、纳税申报等涉税事项</a:t>
            </a:r>
            <a:r>
              <a:rPr lang="zh-CN" altLang="zh-CN" dirty="0" smtClean="0">
                <a:solidFill>
                  <a:srgbClr val="FF0000"/>
                </a:solidFill>
              </a:rPr>
              <a:t>仍按照现行规定</a:t>
            </a:r>
            <a:r>
              <a:rPr lang="zh-CN" altLang="zh-CN" dirty="0" smtClean="0"/>
              <a:t>执行</a:t>
            </a:r>
            <a:endParaRPr lang="en-US" altLang="zh-CN" dirty="0" smtClean="0"/>
          </a:p>
          <a:p>
            <a:r>
              <a:rPr lang="zh-CN" altLang="en-US" dirty="0" smtClean="0"/>
              <a:t>（</a:t>
            </a:r>
            <a:r>
              <a:rPr lang="en-US" altLang="zh-CN" dirty="0" smtClean="0"/>
              <a:t>7</a:t>
            </a:r>
            <a:r>
              <a:rPr lang="zh-CN" altLang="en-US" dirty="0" smtClean="0"/>
              <a:t>）红字专用发票的开具</a:t>
            </a:r>
            <a:endParaRPr lang="en-US" altLang="zh-CN" dirty="0" smtClean="0"/>
          </a:p>
          <a:p>
            <a:r>
              <a:rPr lang="zh-CN" altLang="en-US" dirty="0" smtClean="0"/>
              <a:t>①开具红字专用发票情形</a:t>
            </a:r>
            <a:endParaRPr lang="en-US" altLang="zh-CN" dirty="0" smtClean="0"/>
          </a:p>
          <a:p>
            <a:r>
              <a:rPr lang="zh-CN" altLang="zh-CN" dirty="0" smtClean="0"/>
              <a:t>一般纳税人开具增值税</a:t>
            </a:r>
            <a:r>
              <a:rPr lang="zh-CN" altLang="zh-CN" dirty="0" smtClean="0">
                <a:solidFill>
                  <a:srgbClr val="FF0000"/>
                </a:solidFill>
              </a:rPr>
              <a:t>专用发票</a:t>
            </a:r>
            <a:r>
              <a:rPr lang="zh-CN" altLang="zh-CN" dirty="0" smtClean="0"/>
              <a:t>或货物运输业增值税</a:t>
            </a:r>
            <a:r>
              <a:rPr lang="zh-CN" altLang="zh-CN" dirty="0" smtClean="0">
                <a:solidFill>
                  <a:srgbClr val="FF0000"/>
                </a:solidFill>
              </a:rPr>
              <a:t>专用发票</a:t>
            </a:r>
            <a:r>
              <a:rPr lang="zh-CN" altLang="zh-CN" dirty="0" smtClean="0"/>
              <a:t>后，发生销货退回、开票有误、应税服务中止以及发票抵扣联、发票联均无法认证等情形但</a:t>
            </a:r>
            <a:r>
              <a:rPr lang="zh-CN" altLang="zh-CN" dirty="0" smtClean="0">
                <a:solidFill>
                  <a:srgbClr val="FF0000"/>
                </a:solidFill>
              </a:rPr>
              <a:t>不符合作废条件</a:t>
            </a:r>
            <a:r>
              <a:rPr lang="zh-CN" altLang="zh-CN" dirty="0" smtClean="0"/>
              <a:t>，或者因销货部分退回及发生销售折让，需要开具红字专用发票的</a:t>
            </a:r>
            <a:endParaRPr lang="en-US" altLang="zh-CN" dirty="0" smtClean="0"/>
          </a:p>
          <a:p>
            <a:r>
              <a:rPr lang="zh-CN" altLang="en-US" dirty="0" smtClean="0"/>
              <a:t>②处理方法</a:t>
            </a:r>
            <a:endParaRPr lang="en-US" altLang="zh-CN" dirty="0" smtClean="0"/>
          </a:p>
          <a:p>
            <a:r>
              <a:rPr lang="zh-CN" altLang="zh-CN" dirty="0" smtClean="0"/>
              <a:t>暂按以下方法处理</a:t>
            </a:r>
            <a:endParaRPr lang="zh-CN" altLang="en-US" dirty="0"/>
          </a:p>
        </p:txBody>
      </p:sp>
      <p:sp>
        <p:nvSpPr>
          <p:cNvPr id="3" name="标题 2"/>
          <p:cNvSpPr>
            <a:spLocks noGrp="1"/>
          </p:cNvSpPr>
          <p:nvPr>
            <p:ph type="title"/>
          </p:nvPr>
        </p:nvSpPr>
        <p:spPr/>
        <p:txBody>
          <a:bodyPr/>
          <a:lstStyle/>
          <a:p>
            <a:r>
              <a:rPr lang="zh-CN" altLang="en-US" dirty="0" smtClean="0"/>
              <a:t>增值税方面</a:t>
            </a:r>
            <a:endParaRPr lang="zh-CN" alt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250825" y="981075"/>
          <a:ext cx="8642351" cy="5547360"/>
        </p:xfrm>
        <a:graphic>
          <a:graphicData uri="http://schemas.openxmlformats.org/drawingml/2006/table">
            <a:tbl>
              <a:tblPr firstRow="1" bandRow="1">
                <a:tableStyleId>{5C22544A-7EE6-4342-B048-85BDC9FD1C3A}</a:tableStyleId>
              </a:tblPr>
              <a:tblGrid>
                <a:gridCol w="1008807"/>
                <a:gridCol w="1584176"/>
                <a:gridCol w="1512168"/>
                <a:gridCol w="1224136"/>
                <a:gridCol w="1224136"/>
                <a:gridCol w="1224136"/>
                <a:gridCol w="864792"/>
              </a:tblGrid>
              <a:tr h="370840">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专用发票交付</a:t>
                      </a:r>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信息表填开并上传人</a:t>
                      </a:r>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专用发票认证结果</a:t>
                      </a:r>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信息表蓝字信息</a:t>
                      </a:r>
                    </a:p>
                  </a:txBody>
                  <a:tcPr>
                    <a:solidFill>
                      <a:schemeClr val="bg1">
                        <a:lumMod val="85000"/>
                      </a:schemeClr>
                    </a:solidFill>
                  </a:tcPr>
                </a:tc>
                <a:tc gridSpan="2">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购买方进项税额</a:t>
                      </a:r>
                    </a:p>
                  </a:txBody>
                  <a:tcPr>
                    <a:solidFill>
                      <a:schemeClr val="bg1">
                        <a:lumMod val="85000"/>
                      </a:schemeClr>
                    </a:solidFill>
                  </a:tcPr>
                </a:tc>
                <a:tc hMerge="1">
                  <a:txBody>
                    <a:bodyPr/>
                    <a:lstStyle/>
                    <a:p>
                      <a:endParaRPr kumimoji="0" lang="zh-CN" altLang="en-US" sz="20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时限</a:t>
                      </a:r>
                    </a:p>
                  </a:txBody>
                  <a:tcPr>
                    <a:solidFill>
                      <a:schemeClr val="bg1">
                        <a:lumMod val="85000"/>
                      </a:schemeClr>
                    </a:solidFill>
                  </a:tcPr>
                </a:tc>
              </a:tr>
              <a:tr h="370840">
                <a:tc rowSpan="3">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交付购买方</a:t>
                      </a:r>
                    </a:p>
                  </a:txBody>
                  <a:tcPr>
                    <a:solidFill>
                      <a:schemeClr val="bg1">
                        <a:lumMod val="85000"/>
                      </a:schemeClr>
                    </a:solidFill>
                  </a:tcPr>
                </a:tc>
                <a:tc rowSpan="3">
                  <a:txBody>
                    <a:bodyPr/>
                    <a:lstStyle/>
                    <a:p>
                      <a:r>
                        <a:rPr kumimoji="0" lang="zh-CN" altLang="en-US" sz="2000" b="1" i="0" kern="1200" baseline="0" dirty="0" smtClean="0">
                          <a:solidFill>
                            <a:srgbClr val="FF0000"/>
                          </a:solidFill>
                          <a:latin typeface="华文中宋" pitchFamily="2" charset="-122"/>
                          <a:ea typeface="华文中宋" pitchFamily="2" charset="-122"/>
                          <a:cs typeface="+mn-cs"/>
                        </a:rPr>
                        <a:t>购买方在</a:t>
                      </a:r>
                      <a:r>
                        <a:rPr kumimoji="0" lang="zh-CN" altLang="en-US" sz="2000" b="1" i="0" kern="1200" baseline="0" dirty="0" smtClean="0">
                          <a:solidFill>
                            <a:schemeClr val="tx1"/>
                          </a:solidFill>
                          <a:latin typeface="华文中宋" pitchFamily="2" charset="-122"/>
                          <a:ea typeface="华文中宋" pitchFamily="2" charset="-122"/>
                          <a:cs typeface="+mn-cs"/>
                        </a:rPr>
                        <a:t>系统升级版上填开并上传</a:t>
                      </a:r>
                      <a:r>
                        <a:rPr kumimoji="0" lang="en-US" altLang="zh-CN" sz="2000" b="1" i="0" kern="1200" baseline="0" dirty="0" smtClean="0">
                          <a:solidFill>
                            <a:schemeClr val="tx1"/>
                          </a:solidFill>
                          <a:latin typeface="华文中宋" pitchFamily="2" charset="-122"/>
                          <a:ea typeface="华文中宋" pitchFamily="2" charset="-122"/>
                          <a:cs typeface="+mn-cs"/>
                        </a:rPr>
                        <a:t>《</a:t>
                      </a:r>
                      <a:r>
                        <a:rPr kumimoji="0" lang="zh-CN" altLang="en-US" sz="2000" b="1" i="0" kern="1200" baseline="0" dirty="0" smtClean="0">
                          <a:solidFill>
                            <a:schemeClr val="tx1"/>
                          </a:solidFill>
                          <a:latin typeface="华文中宋" pitchFamily="2" charset="-122"/>
                          <a:ea typeface="华文中宋" pitchFamily="2" charset="-122"/>
                          <a:cs typeface="+mn-cs"/>
                        </a:rPr>
                        <a:t>信息表</a:t>
                      </a:r>
                      <a:r>
                        <a:rPr kumimoji="0" lang="en-US" altLang="zh-CN" sz="2000" b="1" i="0" kern="1200" baseline="0" dirty="0" smtClean="0">
                          <a:solidFill>
                            <a:schemeClr val="tx1"/>
                          </a:solidFill>
                          <a:latin typeface="华文中宋" pitchFamily="2" charset="-122"/>
                          <a:ea typeface="华文中宋" pitchFamily="2" charset="-122"/>
                          <a:cs typeface="+mn-cs"/>
                        </a:rPr>
                        <a:t>》</a:t>
                      </a:r>
                      <a:endParaRPr kumimoji="0" lang="zh-CN" altLang="en-US" sz="20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认证并抵扣</a:t>
                      </a:r>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不填写</a:t>
                      </a:r>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当期转出</a:t>
                      </a:r>
                    </a:p>
                  </a:txBody>
                  <a:tcPr>
                    <a:solidFill>
                      <a:schemeClr val="bg1">
                        <a:lumMod val="85000"/>
                      </a:schemeClr>
                    </a:solidFill>
                  </a:tcPr>
                </a:tc>
                <a:tc rowSpan="2">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取得红字专用发票与</a:t>
                      </a:r>
                      <a:r>
                        <a:rPr kumimoji="0" lang="en-US" altLang="zh-CN" sz="2000" b="1" i="0" kern="1200" baseline="0" dirty="0" smtClean="0">
                          <a:solidFill>
                            <a:schemeClr val="tx1"/>
                          </a:solidFill>
                          <a:latin typeface="华文中宋" pitchFamily="2" charset="-122"/>
                          <a:ea typeface="华文中宋" pitchFamily="2" charset="-122"/>
                          <a:cs typeface="+mn-cs"/>
                        </a:rPr>
                        <a:t>《</a:t>
                      </a:r>
                      <a:r>
                        <a:rPr kumimoji="0" lang="zh-CN" altLang="en-US" sz="2000" b="1" i="0" kern="1200" baseline="0" dirty="0" smtClean="0">
                          <a:solidFill>
                            <a:schemeClr val="tx1"/>
                          </a:solidFill>
                          <a:latin typeface="华文中宋" pitchFamily="2" charset="-122"/>
                          <a:ea typeface="华文中宋" pitchFamily="2" charset="-122"/>
                          <a:cs typeface="+mn-cs"/>
                        </a:rPr>
                        <a:t>信息表</a:t>
                      </a:r>
                      <a:r>
                        <a:rPr kumimoji="0" lang="en-US" altLang="zh-CN" sz="2000" b="1" i="0" kern="1200" baseline="0" dirty="0" smtClean="0">
                          <a:solidFill>
                            <a:schemeClr val="tx1"/>
                          </a:solidFill>
                          <a:latin typeface="华文中宋" pitchFamily="2" charset="-122"/>
                          <a:ea typeface="华文中宋" pitchFamily="2" charset="-122"/>
                          <a:cs typeface="+mn-cs"/>
                        </a:rPr>
                        <a:t>》</a:t>
                      </a:r>
                      <a:r>
                        <a:rPr kumimoji="0" lang="zh-CN" altLang="en-US" sz="2000" b="1" i="0" kern="1200" baseline="0" dirty="0" smtClean="0">
                          <a:solidFill>
                            <a:schemeClr val="tx1"/>
                          </a:solidFill>
                          <a:latin typeface="华文中宋" pitchFamily="2" charset="-122"/>
                          <a:ea typeface="华文中宋" pitchFamily="2" charset="-122"/>
                          <a:cs typeface="+mn-cs"/>
                        </a:rPr>
                        <a:t>一并作为记账凭证</a:t>
                      </a:r>
                    </a:p>
                  </a:txBody>
                  <a:tcPr>
                    <a:solidFill>
                      <a:schemeClr val="bg1">
                        <a:lumMod val="85000"/>
                      </a:schemeClr>
                    </a:solidFill>
                  </a:tcPr>
                </a:tc>
                <a:tc rowSpan="3">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不明确</a:t>
                      </a:r>
                    </a:p>
                  </a:txBody>
                  <a:tcPr>
                    <a:solidFill>
                      <a:schemeClr val="bg1">
                        <a:lumMod val="85000"/>
                      </a:schemeClr>
                    </a:solidFill>
                  </a:tcPr>
                </a:tc>
              </a:tr>
              <a:tr h="370840">
                <a:tc vMerge="1">
                  <a:txBody>
                    <a:bodyPr/>
                    <a:lstStyle/>
                    <a:p>
                      <a:endParaRPr lang="zh-CN" altLang="en-US"/>
                    </a:p>
                  </a:txBody>
                  <a:tcPr/>
                </a:tc>
                <a:tc vMerge="1">
                  <a:txBody>
                    <a:bodyPr/>
                    <a:lstStyle/>
                    <a:p>
                      <a:endParaRPr lang="zh-CN" altLang="en-US"/>
                    </a:p>
                  </a:txBody>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认证未抵扣</a:t>
                      </a:r>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不填写</a:t>
                      </a:r>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作为当期进项抵扣（同时转</a:t>
                      </a:r>
                      <a:r>
                        <a:rPr kumimoji="0" lang="zh-CN" altLang="en-US" sz="2000" b="1" i="0" kern="1200" baseline="0" smtClean="0">
                          <a:solidFill>
                            <a:schemeClr val="tx1"/>
                          </a:solidFill>
                          <a:latin typeface="华文中宋" pitchFamily="2" charset="-122"/>
                          <a:ea typeface="华文中宋" pitchFamily="2" charset="-122"/>
                          <a:cs typeface="+mn-cs"/>
                        </a:rPr>
                        <a:t>出）</a:t>
                      </a:r>
                      <a:endParaRPr kumimoji="0" lang="zh-CN" altLang="en-US" sz="20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c vMerge="1">
                  <a:txBody>
                    <a:bodyPr/>
                    <a:lstStyle/>
                    <a:p>
                      <a:endParaRPr kumimoji="0" lang="zh-CN" altLang="en-US" sz="20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c vMerge="1">
                  <a:txBody>
                    <a:bodyPr/>
                    <a:lstStyle/>
                    <a:p>
                      <a:endParaRPr kumimoji="0" lang="zh-CN" altLang="en-US" sz="20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r>
              <a:tr h="370840">
                <a:tc vMerge="1">
                  <a:txBody>
                    <a:bodyPr/>
                    <a:lstStyle/>
                    <a:p>
                      <a:endParaRPr kumimoji="0" lang="zh-CN" altLang="en-US" sz="20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c vMerge="1">
                  <a:txBody>
                    <a:bodyPr/>
                    <a:lstStyle/>
                    <a:p>
                      <a:endParaRPr kumimoji="0" lang="zh-CN" altLang="en-US" sz="20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未认证未抵扣（无法认证、认证不符等未抵扣）</a:t>
                      </a:r>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填写对应的蓝字信息</a:t>
                      </a:r>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不转出</a:t>
                      </a:r>
                    </a:p>
                  </a:txBody>
                  <a:tcPr>
                    <a:solidFill>
                      <a:schemeClr val="bg1">
                        <a:lumMod val="85000"/>
                      </a:schemeClr>
                    </a:solidFill>
                  </a:tcPr>
                </a:tc>
                <a:tc>
                  <a:txBody>
                    <a:bodyPr/>
                    <a:lstStyle/>
                    <a:p>
                      <a:endParaRPr kumimoji="0" lang="zh-CN" altLang="en-US" sz="20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c vMerge="1">
                  <a:txBody>
                    <a:bodyPr/>
                    <a:lstStyle/>
                    <a:p>
                      <a:endParaRPr kumimoji="0" lang="zh-CN" altLang="en-US" sz="20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r>
              <a:tr h="370840">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未交付购买方或拒收</a:t>
                      </a:r>
                    </a:p>
                  </a:txBody>
                  <a:tcPr>
                    <a:solidFill>
                      <a:schemeClr val="bg1">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kern="1200" baseline="0" dirty="0" smtClean="0">
                          <a:solidFill>
                            <a:srgbClr val="FF0000"/>
                          </a:solidFill>
                          <a:latin typeface="华文中宋" pitchFamily="2" charset="-122"/>
                          <a:ea typeface="华文中宋" pitchFamily="2" charset="-122"/>
                          <a:cs typeface="+mn-cs"/>
                        </a:rPr>
                        <a:t>销售方</a:t>
                      </a:r>
                      <a:r>
                        <a:rPr kumimoji="0" lang="zh-CN" altLang="en-US" sz="2000" b="1" i="0" kern="1200" baseline="0" dirty="0" smtClean="0">
                          <a:solidFill>
                            <a:schemeClr val="tx1"/>
                          </a:solidFill>
                          <a:latin typeface="华文中宋" pitchFamily="2" charset="-122"/>
                          <a:ea typeface="华文中宋" pitchFamily="2" charset="-122"/>
                          <a:cs typeface="+mn-cs"/>
                        </a:rPr>
                        <a:t>在购买方在系统升级版上填开并上传</a:t>
                      </a:r>
                      <a:r>
                        <a:rPr kumimoji="0" lang="en-US" altLang="zh-CN" sz="2000" b="1" i="0" kern="1200" baseline="0" dirty="0" smtClean="0">
                          <a:solidFill>
                            <a:schemeClr val="tx1"/>
                          </a:solidFill>
                          <a:latin typeface="华文中宋" pitchFamily="2" charset="-122"/>
                          <a:ea typeface="华文中宋" pitchFamily="2" charset="-122"/>
                          <a:cs typeface="+mn-cs"/>
                        </a:rPr>
                        <a:t>《</a:t>
                      </a:r>
                      <a:r>
                        <a:rPr kumimoji="0" lang="zh-CN" altLang="en-US" sz="2000" b="1" i="0" kern="1200" baseline="0" dirty="0" smtClean="0">
                          <a:solidFill>
                            <a:schemeClr val="tx1"/>
                          </a:solidFill>
                          <a:latin typeface="华文中宋" pitchFamily="2" charset="-122"/>
                          <a:ea typeface="华文中宋" pitchFamily="2" charset="-122"/>
                          <a:cs typeface="+mn-cs"/>
                        </a:rPr>
                        <a:t>信息表</a:t>
                      </a:r>
                      <a:r>
                        <a:rPr kumimoji="0" lang="en-US" altLang="zh-CN" sz="2000" b="1" i="0" kern="1200" baseline="0" dirty="0" smtClean="0">
                          <a:solidFill>
                            <a:schemeClr val="tx1"/>
                          </a:solidFill>
                          <a:latin typeface="华文中宋" pitchFamily="2" charset="-122"/>
                          <a:ea typeface="华文中宋" pitchFamily="2" charset="-122"/>
                          <a:cs typeface="+mn-cs"/>
                        </a:rPr>
                        <a:t>》</a:t>
                      </a:r>
                      <a:endParaRPr kumimoji="0" lang="zh-CN" altLang="en-US" sz="20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c>
                  <a:txBody>
                    <a:bodyPr/>
                    <a:lstStyle/>
                    <a:p>
                      <a:r>
                        <a:rPr kumimoji="0" lang="en-US" altLang="zh-CN" sz="2000" b="1" i="0" kern="1200" baseline="0" dirty="0" smtClean="0">
                          <a:solidFill>
                            <a:schemeClr val="tx1"/>
                          </a:solidFill>
                          <a:latin typeface="华文中宋" pitchFamily="2" charset="-122"/>
                          <a:ea typeface="华文中宋" pitchFamily="2" charset="-122"/>
                          <a:cs typeface="+mn-cs"/>
                        </a:rPr>
                        <a:t>——</a:t>
                      </a:r>
                      <a:endParaRPr kumimoji="0" lang="zh-CN" altLang="en-US" sz="20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c>
                  <a:txBody>
                    <a:bodyPr/>
                    <a:lstStyle/>
                    <a:p>
                      <a:r>
                        <a:rPr kumimoji="0" lang="en-US" altLang="zh-CN" sz="2000" b="1" i="0" kern="1200" baseline="0" dirty="0" smtClean="0">
                          <a:solidFill>
                            <a:schemeClr val="tx1"/>
                          </a:solidFill>
                          <a:latin typeface="华文中宋" pitchFamily="2" charset="-122"/>
                          <a:ea typeface="华文中宋" pitchFamily="2" charset="-122"/>
                          <a:cs typeface="+mn-cs"/>
                        </a:rPr>
                        <a:t>——</a:t>
                      </a:r>
                      <a:r>
                        <a:rPr kumimoji="0" lang="zh-CN" altLang="en-US" sz="2000" b="1" i="0" kern="1200" baseline="0" dirty="0" smtClean="0">
                          <a:solidFill>
                            <a:schemeClr val="tx1"/>
                          </a:solidFill>
                          <a:latin typeface="华文中宋" pitchFamily="2" charset="-122"/>
                          <a:ea typeface="华文中宋" pitchFamily="2" charset="-122"/>
                          <a:cs typeface="+mn-cs"/>
                        </a:rPr>
                        <a:t>（应填写）</a:t>
                      </a:r>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不转出</a:t>
                      </a:r>
                    </a:p>
                  </a:txBody>
                  <a:tcPr>
                    <a:solidFill>
                      <a:schemeClr val="bg1">
                        <a:lumMod val="85000"/>
                      </a:schemeClr>
                    </a:solidFill>
                  </a:tcPr>
                </a:tc>
                <a:tc>
                  <a:txBody>
                    <a:bodyPr/>
                    <a:lstStyle/>
                    <a:p>
                      <a:r>
                        <a:rPr kumimoji="0" lang="en-US" altLang="zh-CN" sz="2000" b="1" i="0" kern="1200" baseline="0" dirty="0" smtClean="0">
                          <a:solidFill>
                            <a:schemeClr val="tx1"/>
                          </a:solidFill>
                          <a:latin typeface="华文中宋" pitchFamily="2" charset="-122"/>
                          <a:ea typeface="华文中宋" pitchFamily="2" charset="-122"/>
                          <a:cs typeface="+mn-cs"/>
                        </a:rPr>
                        <a:t>——</a:t>
                      </a:r>
                      <a:endParaRPr kumimoji="0" lang="zh-CN" altLang="en-US" sz="20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c>
                  <a:txBody>
                    <a:bodyPr/>
                    <a:lstStyle/>
                    <a:p>
                      <a:r>
                        <a:rPr kumimoji="0" lang="zh-CN" altLang="zh-CN" sz="2000" b="1" i="0" kern="1200" baseline="0" dirty="0" smtClean="0">
                          <a:solidFill>
                            <a:srgbClr val="FF0000"/>
                          </a:solidFill>
                          <a:latin typeface="华文中宋" pitchFamily="2" charset="-122"/>
                          <a:ea typeface="华文中宋" pitchFamily="2" charset="-122"/>
                          <a:cs typeface="+mn-cs"/>
                        </a:rPr>
                        <a:t>认证期限内</a:t>
                      </a:r>
                      <a:endParaRPr kumimoji="0" lang="zh-CN" altLang="en-US" sz="2000" b="1" i="0" kern="1200" baseline="0" dirty="0" smtClean="0">
                        <a:solidFill>
                          <a:srgbClr val="FF0000"/>
                        </a:solidFill>
                        <a:latin typeface="华文中宋" pitchFamily="2" charset="-122"/>
                        <a:ea typeface="华文中宋" pitchFamily="2" charset="-122"/>
                        <a:cs typeface="+mn-cs"/>
                      </a:endParaRPr>
                    </a:p>
                  </a:txBody>
                  <a:tcPr>
                    <a:solidFill>
                      <a:schemeClr val="bg1">
                        <a:lumMod val="85000"/>
                      </a:schemeClr>
                    </a:solidFill>
                  </a:tcPr>
                </a:tc>
              </a:tr>
            </a:tbl>
          </a:graphicData>
        </a:graphic>
      </p:graphicFrame>
      <p:sp>
        <p:nvSpPr>
          <p:cNvPr id="3" name="标题 2"/>
          <p:cNvSpPr>
            <a:spLocks noGrp="1"/>
          </p:cNvSpPr>
          <p:nvPr>
            <p:ph type="title"/>
          </p:nvPr>
        </p:nvSpPr>
        <p:spPr/>
        <p:txBody>
          <a:bodyPr/>
          <a:lstStyle/>
          <a:p>
            <a:r>
              <a:rPr lang="zh-CN" altLang="en-US" dirty="0" smtClean="0"/>
              <a:t>增值税方面</a:t>
            </a:r>
            <a:endParaRPr lang="zh-CN" alt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smtClean="0">
                <a:solidFill>
                  <a:srgbClr val="FF0000"/>
                </a:solidFill>
              </a:rPr>
              <a:t>主管税务机关</a:t>
            </a:r>
            <a:r>
              <a:rPr lang="zh-CN" altLang="zh-CN" dirty="0" smtClean="0"/>
              <a:t>通过网络接收纳税人上传的《信息表》，系统自动校验通过后，生成带有“红字发票信息表编号”的《信息表》，并将信息同步至纳税人端系统中</a:t>
            </a:r>
            <a:endParaRPr lang="en-US" altLang="zh-CN" dirty="0" smtClean="0"/>
          </a:p>
          <a:p>
            <a:r>
              <a:rPr lang="zh-CN" altLang="zh-CN" dirty="0" smtClean="0">
                <a:solidFill>
                  <a:srgbClr val="FF0000"/>
                </a:solidFill>
              </a:rPr>
              <a:t>销售方</a:t>
            </a:r>
            <a:r>
              <a:rPr lang="zh-CN" altLang="zh-CN" dirty="0" smtClean="0"/>
              <a:t>凭税务机关系统校验通过的《信息表》开具红字专用发票，在增值税发票系统升级版中以销项负数开具。红字专用发票应与《信息表》一一对应</a:t>
            </a:r>
            <a:endParaRPr lang="en-US" altLang="zh-CN" dirty="0" smtClean="0"/>
          </a:p>
          <a:p>
            <a:r>
              <a:rPr lang="zh-CN" altLang="zh-CN" dirty="0" smtClean="0"/>
              <a:t>纳税人也可凭《信息表》电子信息或纸质资料到税务机关对《信息表》内容进行系统校验</a:t>
            </a:r>
            <a:endParaRPr lang="en-US" altLang="zh-CN" dirty="0" smtClean="0"/>
          </a:p>
          <a:p>
            <a:r>
              <a:rPr lang="zh-CN" altLang="zh-CN" dirty="0" smtClean="0"/>
              <a:t>税务机关为小规模纳税人</a:t>
            </a:r>
            <a:r>
              <a:rPr lang="zh-CN" altLang="zh-CN" dirty="0" smtClean="0">
                <a:solidFill>
                  <a:srgbClr val="FF0000"/>
                </a:solidFill>
              </a:rPr>
              <a:t>代开专用发票</a:t>
            </a:r>
            <a:r>
              <a:rPr lang="zh-CN" altLang="zh-CN" dirty="0" smtClean="0"/>
              <a:t>需要开具红字专用发票的，按照一般纳税人开具红字专用发票的方法处理</a:t>
            </a:r>
            <a:endParaRPr lang="en-US" altLang="zh-CN" dirty="0" smtClean="0"/>
          </a:p>
          <a:p>
            <a:r>
              <a:rPr lang="zh-CN" altLang="zh-CN" dirty="0" smtClean="0"/>
              <a:t>已使用增值税税控系统的一般纳税人，在</a:t>
            </a:r>
            <a:r>
              <a:rPr lang="zh-CN" altLang="zh-CN" dirty="0" smtClean="0">
                <a:solidFill>
                  <a:srgbClr val="FF0000"/>
                </a:solidFill>
              </a:rPr>
              <a:t>纳入升级版之前</a:t>
            </a:r>
            <a:r>
              <a:rPr lang="zh-CN" altLang="zh-CN" dirty="0" smtClean="0"/>
              <a:t>暂可继续使用《开具红字增值税专用发票申请单》</a:t>
            </a:r>
            <a:r>
              <a:rPr lang="en-US" altLang="zh-CN" dirty="0" smtClean="0"/>
              <a:t/>
            </a:r>
            <a:br>
              <a:rPr lang="en-US" altLang="zh-CN" dirty="0" smtClean="0"/>
            </a:br>
            <a:endParaRPr lang="zh-CN" altLang="en-US" dirty="0"/>
          </a:p>
        </p:txBody>
      </p:sp>
      <p:sp>
        <p:nvSpPr>
          <p:cNvPr id="3" name="标题 2"/>
          <p:cNvSpPr>
            <a:spLocks noGrp="1"/>
          </p:cNvSpPr>
          <p:nvPr>
            <p:ph type="title"/>
          </p:nvPr>
        </p:nvSpPr>
        <p:spPr/>
        <p:txBody>
          <a:bodyPr/>
          <a:lstStyle/>
          <a:p>
            <a:r>
              <a:rPr lang="zh-CN" altLang="en-US" dirty="0" smtClean="0"/>
              <a:t>增值税方面</a:t>
            </a:r>
            <a:endParaRPr lang="zh-CN" alt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a:t>
            </a:r>
            <a:r>
              <a:rPr lang="en-US" altLang="zh-CN" dirty="0" smtClean="0"/>
              <a:t>8</a:t>
            </a:r>
            <a:r>
              <a:rPr lang="zh-CN" altLang="en-US" dirty="0" smtClean="0"/>
              <a:t>）红字普通发票</a:t>
            </a:r>
            <a:endParaRPr lang="en-US" altLang="zh-CN" dirty="0" smtClean="0"/>
          </a:p>
          <a:p>
            <a:r>
              <a:rPr lang="zh-CN" altLang="zh-CN" dirty="0" smtClean="0"/>
              <a:t>纳税人需要开具红字增值税普通发票的，可以在所对应的蓝字发票金额范围内开具多份红字发票。红字机动车销售统一发票需与原蓝字机动车销售统一发票一一对应</a:t>
            </a:r>
            <a:endParaRPr lang="en-US" altLang="zh-CN" dirty="0" smtClean="0"/>
          </a:p>
          <a:p>
            <a:r>
              <a:rPr lang="en-US" altLang="zh-CN" dirty="0" smtClean="0"/>
              <a:t>5.</a:t>
            </a:r>
            <a:r>
              <a:rPr lang="zh-CN" altLang="zh-CN" dirty="0" smtClean="0"/>
              <a:t>纳税人置换专用设备</a:t>
            </a:r>
            <a:endParaRPr lang="en-US" altLang="zh-CN" dirty="0" smtClean="0"/>
          </a:p>
          <a:p>
            <a:r>
              <a:rPr lang="zh-CN" altLang="zh-CN" dirty="0" smtClean="0"/>
              <a:t>纳税人原使用的增值税税控系统金税盘（卡）、税控盘，需置换为增值税发票系统升级版专用设备。增值税发票系统升级版服务单位按照</a:t>
            </a:r>
            <a:r>
              <a:rPr lang="zh-CN" altLang="zh-CN" dirty="0" smtClean="0">
                <a:solidFill>
                  <a:srgbClr val="FF0000"/>
                </a:solidFill>
              </a:rPr>
              <a:t>优惠价格</a:t>
            </a:r>
            <a:r>
              <a:rPr lang="zh-CN" altLang="zh-CN" dirty="0" smtClean="0"/>
              <a:t>（报税盘价格）对原金税盘（卡）、税控盘进行置换</a:t>
            </a:r>
            <a:endParaRPr lang="zh-CN" altLang="en-US" dirty="0"/>
          </a:p>
        </p:txBody>
      </p:sp>
      <p:sp>
        <p:nvSpPr>
          <p:cNvPr id="3" name="标题 2"/>
          <p:cNvSpPr>
            <a:spLocks noGrp="1"/>
          </p:cNvSpPr>
          <p:nvPr>
            <p:ph type="title"/>
          </p:nvPr>
        </p:nvSpPr>
        <p:spPr/>
        <p:txBody>
          <a:bodyPr/>
          <a:lstStyle/>
          <a:p>
            <a:r>
              <a:rPr lang="zh-CN" altLang="en-US" dirty="0" smtClean="0"/>
              <a:t>增值税方面</a:t>
            </a:r>
            <a:endParaRPr lang="zh-CN" altLang="en-US"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r>
              <a:rPr lang="zh-CN" altLang="zh-CN" dirty="0" smtClean="0">
                <a:solidFill>
                  <a:srgbClr val="FF0000"/>
                </a:solidFill>
              </a:rPr>
              <a:t>调整增值税纳税申报</a:t>
            </a:r>
            <a:r>
              <a:rPr lang="zh-CN" altLang="en-US" sz="1600" dirty="0" smtClean="0">
                <a:solidFill>
                  <a:srgbClr val="C00000"/>
                </a:solidFill>
              </a:rPr>
              <a:t>（</a:t>
            </a:r>
            <a:r>
              <a:rPr lang="zh-CN" altLang="zh-CN" sz="1600" dirty="0" smtClean="0">
                <a:solidFill>
                  <a:srgbClr val="C00000"/>
                </a:solidFill>
              </a:rPr>
              <a:t>国家税务总局公告</a:t>
            </a:r>
            <a:r>
              <a:rPr lang="en-US" altLang="zh-CN" sz="1600" dirty="0" smtClean="0">
                <a:solidFill>
                  <a:srgbClr val="C00000"/>
                </a:solidFill>
              </a:rPr>
              <a:t>2015</a:t>
            </a:r>
            <a:r>
              <a:rPr lang="zh-CN" altLang="zh-CN" sz="1600" dirty="0" smtClean="0">
                <a:solidFill>
                  <a:srgbClr val="C00000"/>
                </a:solidFill>
              </a:rPr>
              <a:t>年第</a:t>
            </a:r>
            <a:r>
              <a:rPr lang="en-US" altLang="zh-CN" sz="1600" dirty="0" smtClean="0">
                <a:solidFill>
                  <a:srgbClr val="C00000"/>
                </a:solidFill>
              </a:rPr>
              <a:t>23</a:t>
            </a:r>
            <a:r>
              <a:rPr lang="zh-CN" altLang="zh-CN" sz="1600" dirty="0" smtClean="0">
                <a:solidFill>
                  <a:srgbClr val="C00000"/>
                </a:solidFill>
              </a:rPr>
              <a:t>号</a:t>
            </a:r>
            <a:r>
              <a:rPr lang="zh-CN" altLang="en-US" sz="1600" dirty="0" smtClean="0">
                <a:solidFill>
                  <a:srgbClr val="C00000"/>
                </a:solidFill>
              </a:rPr>
              <a:t>）</a:t>
            </a:r>
            <a:endParaRPr lang="en-US" altLang="zh-CN" sz="1600" dirty="0" smtClean="0">
              <a:solidFill>
                <a:srgbClr val="C00000"/>
              </a:solidFill>
            </a:endParaRPr>
          </a:p>
          <a:p>
            <a:r>
              <a:rPr lang="en-US" altLang="zh-CN" dirty="0" smtClean="0"/>
              <a:t>1.</a:t>
            </a:r>
            <a:r>
              <a:rPr lang="zh-CN" altLang="zh-CN" dirty="0" smtClean="0"/>
              <a:t>在增值税纳税申报其他资料中增加《增值税减免税申报明细表》，由</a:t>
            </a:r>
            <a:r>
              <a:rPr lang="zh-CN" altLang="zh-CN" dirty="0" smtClean="0">
                <a:solidFill>
                  <a:srgbClr val="FF0000"/>
                </a:solidFill>
              </a:rPr>
              <a:t>享受增值税减免税优惠政策</a:t>
            </a:r>
            <a:r>
              <a:rPr lang="zh-CN" altLang="zh-CN" dirty="0" smtClean="0"/>
              <a:t>的增值税一般纳税人和小规模纳税人在办理增值税纳税申报时填报。</a:t>
            </a:r>
            <a:r>
              <a:rPr lang="en-US" altLang="zh-CN" dirty="0" smtClean="0"/>
              <a:t> </a:t>
            </a:r>
            <a:br>
              <a:rPr lang="en-US" altLang="zh-CN" dirty="0" smtClean="0"/>
            </a:br>
            <a:r>
              <a:rPr lang="en-US" altLang="zh-CN" dirty="0" smtClean="0"/>
              <a:t>2.</a:t>
            </a:r>
            <a:r>
              <a:rPr lang="zh-CN" altLang="zh-CN" dirty="0" smtClean="0">
                <a:solidFill>
                  <a:srgbClr val="FF0000"/>
                </a:solidFill>
              </a:rPr>
              <a:t>仅享受</a:t>
            </a:r>
            <a:r>
              <a:rPr lang="zh-CN" altLang="zh-CN" dirty="0" smtClean="0"/>
              <a:t>月销售额不超过</a:t>
            </a:r>
            <a:r>
              <a:rPr lang="en-US" altLang="zh-CN" dirty="0" smtClean="0"/>
              <a:t>3</a:t>
            </a:r>
            <a:r>
              <a:rPr lang="zh-CN" altLang="zh-CN" dirty="0" smtClean="0"/>
              <a:t>万元（按季纳税</a:t>
            </a:r>
            <a:r>
              <a:rPr lang="en-US" altLang="zh-CN" dirty="0" smtClean="0"/>
              <a:t>9</a:t>
            </a:r>
            <a:r>
              <a:rPr lang="zh-CN" altLang="zh-CN" dirty="0" smtClean="0"/>
              <a:t>万元）免征增值税政策或未达起征点的增值税小规模纳税人不需填报明细表，即小规模纳税人当期增值税纳税申报表主表第</a:t>
            </a:r>
            <a:r>
              <a:rPr lang="en-US" altLang="zh-CN" dirty="0" smtClean="0"/>
              <a:t>9</a:t>
            </a:r>
            <a:r>
              <a:rPr lang="zh-CN" altLang="zh-CN" dirty="0" smtClean="0"/>
              <a:t>栏“其他免税销售额”“本期数”和第</a:t>
            </a:r>
            <a:r>
              <a:rPr lang="en-US" altLang="zh-CN" dirty="0" smtClean="0"/>
              <a:t>13</a:t>
            </a:r>
            <a:r>
              <a:rPr lang="zh-CN" altLang="zh-CN" dirty="0" smtClean="0"/>
              <a:t>栏“本期应纳税额减征额”“本期数”均无数据时，不需填报明细表</a:t>
            </a:r>
            <a:endParaRPr lang="en-US" altLang="zh-CN" dirty="0" smtClean="0"/>
          </a:p>
          <a:p>
            <a:r>
              <a:rPr lang="en-US" altLang="zh-CN" dirty="0" smtClean="0"/>
              <a:t>3.</a:t>
            </a:r>
            <a:r>
              <a:rPr lang="zh-CN" altLang="zh-CN" dirty="0" smtClean="0"/>
              <a:t>自</a:t>
            </a:r>
            <a:r>
              <a:rPr lang="en-US" altLang="zh-CN" dirty="0" smtClean="0"/>
              <a:t>2015</a:t>
            </a:r>
            <a:r>
              <a:rPr lang="zh-CN" altLang="zh-CN" dirty="0" smtClean="0"/>
              <a:t>年</a:t>
            </a:r>
            <a:r>
              <a:rPr lang="en-US" altLang="zh-CN" dirty="0" smtClean="0"/>
              <a:t>7</a:t>
            </a:r>
            <a:r>
              <a:rPr lang="zh-CN" altLang="zh-CN" dirty="0" smtClean="0"/>
              <a:t>月</a:t>
            </a:r>
            <a:r>
              <a:rPr lang="en-US" altLang="zh-CN" dirty="0" smtClean="0"/>
              <a:t>1</a:t>
            </a:r>
            <a:r>
              <a:rPr lang="zh-CN" altLang="zh-CN" dirty="0" smtClean="0"/>
              <a:t>日起施行</a:t>
            </a:r>
            <a:endParaRPr lang="en-US" altLang="zh-CN" dirty="0" smtClean="0"/>
          </a:p>
          <a:p>
            <a:r>
              <a:rPr lang="zh-CN" altLang="en-US" dirty="0" smtClean="0"/>
              <a:t>注：“减税性质代码及名称”、“免税性质代码及名称”：根据国家税务总局最新发布的</a:t>
            </a:r>
            <a:r>
              <a:rPr lang="en-US" altLang="zh-CN" dirty="0" smtClean="0"/>
              <a:t>《</a:t>
            </a:r>
            <a:r>
              <a:rPr lang="zh-CN" altLang="en-US" dirty="0" smtClean="0"/>
              <a:t>减免性质及分类表</a:t>
            </a:r>
            <a:r>
              <a:rPr lang="en-US" altLang="zh-CN" dirty="0" smtClean="0"/>
              <a:t>》</a:t>
            </a:r>
            <a:r>
              <a:rPr lang="zh-CN" altLang="en-US" dirty="0" smtClean="0"/>
              <a:t>所列减免性质代码、项目名称填写。同时有多个减征、免税项目的，应分别填写</a:t>
            </a:r>
            <a:endParaRPr lang="en-US" altLang="zh-CN" dirty="0" smtClean="0"/>
          </a:p>
          <a:p>
            <a:r>
              <a:rPr lang="zh-CN" altLang="en-US" dirty="0" smtClean="0"/>
              <a:t>“出口免税”填写纳税人本期按照税法规定出口免征增值税的销售额，但不包括适用免、抵、退税办法出口的销售额。小规模纳税人不填写</a:t>
            </a:r>
            <a:endParaRPr lang="en-US" altLang="zh-CN" b="0" dirty="0" smtClean="0"/>
          </a:p>
          <a:p>
            <a:endParaRPr lang="zh-CN" altLang="en-US" dirty="0">
              <a:solidFill>
                <a:srgbClr val="C00000"/>
              </a:solidFill>
            </a:endParaRPr>
          </a:p>
        </p:txBody>
      </p:sp>
      <p:sp>
        <p:nvSpPr>
          <p:cNvPr id="3" name="标题 2"/>
          <p:cNvSpPr>
            <a:spLocks noGrp="1"/>
          </p:cNvSpPr>
          <p:nvPr>
            <p:ph type="title"/>
          </p:nvPr>
        </p:nvSpPr>
        <p:spPr/>
        <p:txBody>
          <a:bodyPr/>
          <a:lstStyle/>
          <a:p>
            <a:r>
              <a:rPr lang="zh-CN" altLang="en-US" dirty="0" smtClean="0"/>
              <a:t>增值税方面</a:t>
            </a: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smtClean="0"/>
              <a:t>增值税方面</a:t>
            </a:r>
            <a:endParaRPr lang="zh-CN" altLang="en-US" dirty="0"/>
          </a:p>
        </p:txBody>
      </p:sp>
      <p:graphicFrame>
        <p:nvGraphicFramePr>
          <p:cNvPr id="4" name="表格 3"/>
          <p:cNvGraphicFramePr>
            <a:graphicFrameLocks noGrp="1"/>
          </p:cNvGraphicFramePr>
          <p:nvPr/>
        </p:nvGraphicFramePr>
        <p:xfrm>
          <a:off x="395536" y="764704"/>
          <a:ext cx="8424936" cy="5904656"/>
        </p:xfrm>
        <a:graphic>
          <a:graphicData uri="http://schemas.openxmlformats.org/drawingml/2006/table">
            <a:tbl>
              <a:tblPr firstRow="1" bandRow="1">
                <a:tableStyleId>{5C22544A-7EE6-4342-B048-85BDC9FD1C3A}</a:tableStyleId>
              </a:tblPr>
              <a:tblGrid>
                <a:gridCol w="1152128"/>
                <a:gridCol w="3960440"/>
                <a:gridCol w="3312368"/>
              </a:tblGrid>
              <a:tr h="334836">
                <a:tc>
                  <a:txBody>
                    <a:bodyPr/>
                    <a:lstStyle/>
                    <a:p>
                      <a:pPr marL="0" algn="l" rtl="0" eaLnBrk="1" latinLnBrk="0" hangingPunct="1"/>
                      <a:r>
                        <a:rPr kumimoji="0" lang="zh-CN" altLang="en-US" b="1" kern="1200" baseline="0" dirty="0" smtClean="0">
                          <a:solidFill>
                            <a:schemeClr val="tx1">
                              <a:lumMod val="95000"/>
                              <a:lumOff val="5000"/>
                            </a:schemeClr>
                          </a:solidFill>
                          <a:latin typeface="华文中宋" pitchFamily="2" charset="-122"/>
                          <a:ea typeface="华文中宋" pitchFamily="2" charset="-122"/>
                          <a:cs typeface="+mn-cs"/>
                        </a:rPr>
                        <a:t>内容</a:t>
                      </a:r>
                    </a:p>
                  </a:txBody>
                  <a:tcPr>
                    <a:solidFill>
                      <a:schemeClr val="bg1">
                        <a:lumMod val="85000"/>
                      </a:schemeClr>
                    </a:solidFill>
                  </a:tcPr>
                </a:tc>
                <a:tc>
                  <a:txBody>
                    <a:bodyPr/>
                    <a:lstStyle/>
                    <a:p>
                      <a:pPr marL="0" algn="l" rtl="0" eaLnBrk="1" latinLnBrk="0" hangingPunct="1"/>
                      <a:r>
                        <a:rPr kumimoji="0" lang="zh-CN" altLang="en-US" b="1" kern="1200" baseline="0" dirty="0" smtClean="0">
                          <a:solidFill>
                            <a:schemeClr val="tx1">
                              <a:lumMod val="95000"/>
                              <a:lumOff val="5000"/>
                            </a:schemeClr>
                          </a:solidFill>
                          <a:latin typeface="华文中宋" pitchFamily="2" charset="-122"/>
                          <a:ea typeface="华文中宋" pitchFamily="2" charset="-122"/>
                          <a:cs typeface="+mn-cs"/>
                        </a:rPr>
                        <a:t>原规定</a:t>
                      </a:r>
                    </a:p>
                  </a:txBody>
                  <a:tcPr>
                    <a:solidFill>
                      <a:schemeClr val="bg1">
                        <a:lumMod val="85000"/>
                      </a:schemeClr>
                    </a:solidFill>
                  </a:tcPr>
                </a:tc>
                <a:tc>
                  <a:txBody>
                    <a:bodyPr/>
                    <a:lstStyle/>
                    <a:p>
                      <a:pPr marL="0" algn="l" rtl="0" eaLnBrk="1" latinLnBrk="0" hangingPunct="1"/>
                      <a:r>
                        <a:rPr kumimoji="0" lang="zh-CN" altLang="en-US" b="1" kern="1200" baseline="0" dirty="0" smtClean="0">
                          <a:solidFill>
                            <a:schemeClr val="tx1">
                              <a:lumMod val="95000"/>
                              <a:lumOff val="5000"/>
                            </a:schemeClr>
                          </a:solidFill>
                          <a:latin typeface="华文中宋" pitchFamily="2" charset="-122"/>
                          <a:ea typeface="华文中宋" pitchFamily="2" charset="-122"/>
                          <a:cs typeface="+mn-cs"/>
                        </a:rPr>
                        <a:t>变动后</a:t>
                      </a:r>
                    </a:p>
                  </a:txBody>
                  <a:tcPr>
                    <a:solidFill>
                      <a:schemeClr val="bg1">
                        <a:lumMod val="85000"/>
                      </a:schemeClr>
                    </a:solidFill>
                  </a:tcPr>
                </a:tc>
              </a:tr>
              <a:tr h="334836">
                <a:tc>
                  <a:txBody>
                    <a:bodyPr/>
                    <a:lstStyle/>
                    <a:p>
                      <a:r>
                        <a:rPr kumimoji="0" lang="zh-CN" altLang="en-US" b="1" kern="1200" baseline="0" dirty="0" smtClean="0">
                          <a:solidFill>
                            <a:schemeClr val="tx1">
                              <a:lumMod val="95000"/>
                              <a:lumOff val="5000"/>
                            </a:schemeClr>
                          </a:solidFill>
                          <a:latin typeface="华文中宋" pitchFamily="2" charset="-122"/>
                          <a:ea typeface="华文中宋" pitchFamily="2" charset="-122"/>
                          <a:cs typeface="+mn-cs"/>
                        </a:rPr>
                        <a:t>必须认定的有关期限</a:t>
                      </a:r>
                      <a:endParaRPr kumimoji="0" lang="zh-CN" altLang="en-US" b="1" kern="1200" baseline="0" dirty="0">
                        <a:solidFill>
                          <a:schemeClr val="tx1">
                            <a:lumMod val="95000"/>
                            <a:lumOff val="5000"/>
                          </a:schemeClr>
                        </a:solidFill>
                        <a:latin typeface="华文中宋" pitchFamily="2" charset="-122"/>
                        <a:ea typeface="华文中宋" pitchFamily="2" charset="-122"/>
                        <a:cs typeface="+mn-cs"/>
                      </a:endParaRPr>
                    </a:p>
                  </a:txBody>
                  <a:tcPr>
                    <a:solidFill>
                      <a:schemeClr val="bg1">
                        <a:lumMod val="85000"/>
                      </a:schemeClr>
                    </a:solidFill>
                  </a:tcPr>
                </a:tc>
                <a:tc>
                  <a:txBody>
                    <a:bodyPr/>
                    <a:lstStyle/>
                    <a:p>
                      <a:r>
                        <a:rPr kumimoji="0" lang="zh-CN" altLang="en-US" b="1" kern="1200" baseline="0" dirty="0" smtClean="0">
                          <a:solidFill>
                            <a:schemeClr val="tx1">
                              <a:lumMod val="95000"/>
                              <a:lumOff val="5000"/>
                            </a:schemeClr>
                          </a:solidFill>
                          <a:latin typeface="华文中宋" pitchFamily="2" charset="-122"/>
                          <a:ea typeface="华文中宋" pitchFamily="2" charset="-122"/>
                          <a:cs typeface="+mn-cs"/>
                        </a:rPr>
                        <a:t>①</a:t>
                      </a:r>
                      <a:r>
                        <a:rPr kumimoji="0" lang="zh-CN" altLang="zh-CN" b="1" kern="1200" baseline="0" dirty="0" smtClean="0">
                          <a:solidFill>
                            <a:schemeClr val="tx1">
                              <a:lumMod val="95000"/>
                              <a:lumOff val="5000"/>
                            </a:schemeClr>
                          </a:solidFill>
                          <a:latin typeface="华文中宋" pitchFamily="2" charset="-122"/>
                          <a:ea typeface="华文中宋" pitchFamily="2" charset="-122"/>
                          <a:cs typeface="+mn-cs"/>
                        </a:rPr>
                        <a:t>纳税人应当在申报期结束后</a:t>
                      </a:r>
                      <a:r>
                        <a:rPr kumimoji="0" lang="en-US" altLang="zh-CN" b="1" kern="1200" baseline="0" dirty="0" smtClean="0">
                          <a:solidFill>
                            <a:srgbClr val="FF0000"/>
                          </a:solidFill>
                          <a:latin typeface="华文中宋" pitchFamily="2" charset="-122"/>
                          <a:ea typeface="华文中宋" pitchFamily="2" charset="-122"/>
                          <a:cs typeface="+mn-cs"/>
                        </a:rPr>
                        <a:t>40</a:t>
                      </a:r>
                      <a:r>
                        <a:rPr kumimoji="0" lang="zh-CN" altLang="zh-CN" b="1" kern="1200" baseline="0" dirty="0" smtClean="0">
                          <a:solidFill>
                            <a:srgbClr val="FF0000"/>
                          </a:solidFill>
                          <a:latin typeface="华文中宋" pitchFamily="2" charset="-122"/>
                          <a:ea typeface="华文中宋" pitchFamily="2" charset="-122"/>
                          <a:cs typeface="+mn-cs"/>
                        </a:rPr>
                        <a:t>日</a:t>
                      </a:r>
                      <a:r>
                        <a:rPr kumimoji="0" lang="zh-CN" altLang="zh-CN" b="1" kern="1200" baseline="0" dirty="0" smtClean="0">
                          <a:solidFill>
                            <a:schemeClr val="tx1">
                              <a:lumMod val="95000"/>
                              <a:lumOff val="5000"/>
                            </a:schemeClr>
                          </a:solidFill>
                          <a:latin typeface="华文中宋" pitchFamily="2" charset="-122"/>
                          <a:ea typeface="华文中宋" pitchFamily="2" charset="-122"/>
                          <a:cs typeface="+mn-cs"/>
                        </a:rPr>
                        <a:t>（工作日，下同）内向主管税务机关报送《增值税一般纳税人申请认定表》申请一般纳税人资格认定</a:t>
                      </a:r>
                    </a:p>
                    <a:p>
                      <a:r>
                        <a:rPr kumimoji="0" lang="zh-CN" altLang="en-US" b="1" kern="1200" baseline="0" dirty="0" smtClean="0">
                          <a:solidFill>
                            <a:schemeClr val="tx1">
                              <a:lumMod val="95000"/>
                              <a:lumOff val="5000"/>
                            </a:schemeClr>
                          </a:solidFill>
                          <a:latin typeface="华文中宋" pitchFamily="2" charset="-122"/>
                          <a:ea typeface="华文中宋" pitchFamily="2" charset="-122"/>
                          <a:cs typeface="+mn-cs"/>
                        </a:rPr>
                        <a:t>②</a:t>
                      </a:r>
                      <a:r>
                        <a:rPr kumimoji="0" lang="zh-CN" altLang="zh-CN" b="1" kern="1200" baseline="0" dirty="0" smtClean="0">
                          <a:solidFill>
                            <a:schemeClr val="tx1">
                              <a:lumMod val="95000"/>
                              <a:lumOff val="5000"/>
                            </a:schemeClr>
                          </a:solidFill>
                          <a:latin typeface="华文中宋" pitchFamily="2" charset="-122"/>
                          <a:ea typeface="华文中宋" pitchFamily="2" charset="-122"/>
                          <a:cs typeface="+mn-cs"/>
                        </a:rPr>
                        <a:t>认定机关应当在主管税务机关受理申请之日起</a:t>
                      </a:r>
                      <a:r>
                        <a:rPr kumimoji="0" lang="en-US" altLang="zh-CN" b="1" kern="1200" baseline="0" dirty="0" smtClean="0">
                          <a:solidFill>
                            <a:srgbClr val="FF0000"/>
                          </a:solidFill>
                          <a:latin typeface="华文中宋" pitchFamily="2" charset="-122"/>
                          <a:ea typeface="华文中宋" pitchFamily="2" charset="-122"/>
                          <a:cs typeface="+mn-cs"/>
                        </a:rPr>
                        <a:t>20</a:t>
                      </a:r>
                      <a:r>
                        <a:rPr kumimoji="0" lang="zh-CN" altLang="zh-CN" b="1" kern="1200" baseline="0" dirty="0" smtClean="0">
                          <a:solidFill>
                            <a:srgbClr val="FF0000"/>
                          </a:solidFill>
                          <a:latin typeface="华文中宋" pitchFamily="2" charset="-122"/>
                          <a:ea typeface="华文中宋" pitchFamily="2" charset="-122"/>
                          <a:cs typeface="+mn-cs"/>
                        </a:rPr>
                        <a:t>日</a:t>
                      </a:r>
                      <a:r>
                        <a:rPr kumimoji="0" lang="zh-CN" altLang="zh-CN" b="1" kern="1200" baseline="0" dirty="0" smtClean="0">
                          <a:solidFill>
                            <a:schemeClr val="tx1">
                              <a:lumMod val="95000"/>
                              <a:lumOff val="5000"/>
                            </a:schemeClr>
                          </a:solidFill>
                          <a:latin typeface="华文中宋" pitchFamily="2" charset="-122"/>
                          <a:ea typeface="华文中宋" pitchFamily="2" charset="-122"/>
                          <a:cs typeface="+mn-cs"/>
                        </a:rPr>
                        <a:t>内完成一般纳税人资格认定，并由主管税务机关制作、送达《税务事项通知书》，告知纳税人</a:t>
                      </a:r>
                    </a:p>
                    <a:p>
                      <a:r>
                        <a:rPr kumimoji="0" lang="zh-CN" altLang="en-US" b="1" kern="1200" baseline="0" dirty="0" smtClean="0">
                          <a:solidFill>
                            <a:schemeClr val="tx1">
                              <a:lumMod val="95000"/>
                              <a:lumOff val="5000"/>
                            </a:schemeClr>
                          </a:solidFill>
                          <a:latin typeface="华文中宋" pitchFamily="2" charset="-122"/>
                          <a:ea typeface="华文中宋" pitchFamily="2" charset="-122"/>
                          <a:cs typeface="+mn-cs"/>
                        </a:rPr>
                        <a:t>③</a:t>
                      </a:r>
                      <a:r>
                        <a:rPr kumimoji="0" lang="zh-CN" altLang="zh-CN" b="1" kern="1200" baseline="0" dirty="0" smtClean="0">
                          <a:solidFill>
                            <a:schemeClr val="tx1">
                              <a:lumMod val="95000"/>
                              <a:lumOff val="5000"/>
                            </a:schemeClr>
                          </a:solidFill>
                          <a:latin typeface="华文中宋" pitchFamily="2" charset="-122"/>
                          <a:ea typeface="华文中宋" pitchFamily="2" charset="-122"/>
                          <a:cs typeface="+mn-cs"/>
                        </a:rPr>
                        <a:t>纳税人未在规定期限内申请一般纳税人资格认定的，主管税务机关应当在规定期限</a:t>
                      </a:r>
                      <a:r>
                        <a:rPr kumimoji="0" lang="zh-CN" altLang="zh-CN" b="1" kern="1200" baseline="0" dirty="0" smtClean="0">
                          <a:solidFill>
                            <a:srgbClr val="FF0000"/>
                          </a:solidFill>
                          <a:latin typeface="华文中宋" pitchFamily="2" charset="-122"/>
                          <a:ea typeface="华文中宋" pitchFamily="2" charset="-122"/>
                          <a:cs typeface="+mn-cs"/>
                        </a:rPr>
                        <a:t>结束后</a:t>
                      </a:r>
                      <a:r>
                        <a:rPr kumimoji="0" lang="en-US" altLang="zh-CN" b="1" kern="1200" baseline="0" dirty="0" smtClean="0">
                          <a:solidFill>
                            <a:srgbClr val="FF0000"/>
                          </a:solidFill>
                          <a:latin typeface="华文中宋" pitchFamily="2" charset="-122"/>
                          <a:ea typeface="华文中宋" pitchFamily="2" charset="-122"/>
                          <a:cs typeface="+mn-cs"/>
                        </a:rPr>
                        <a:t>20</a:t>
                      </a:r>
                      <a:r>
                        <a:rPr kumimoji="0" lang="zh-CN" altLang="zh-CN" b="1" kern="1200" baseline="0" dirty="0" smtClean="0">
                          <a:solidFill>
                            <a:srgbClr val="FF0000"/>
                          </a:solidFill>
                          <a:latin typeface="华文中宋" pitchFamily="2" charset="-122"/>
                          <a:ea typeface="华文中宋" pitchFamily="2" charset="-122"/>
                          <a:cs typeface="+mn-cs"/>
                        </a:rPr>
                        <a:t>日</a:t>
                      </a:r>
                      <a:r>
                        <a:rPr kumimoji="0" lang="zh-CN" altLang="zh-CN" b="1" kern="1200" baseline="0" dirty="0" smtClean="0">
                          <a:solidFill>
                            <a:schemeClr val="tx1">
                              <a:lumMod val="95000"/>
                              <a:lumOff val="5000"/>
                            </a:schemeClr>
                          </a:solidFill>
                          <a:latin typeface="华文中宋" pitchFamily="2" charset="-122"/>
                          <a:ea typeface="华文中宋" pitchFamily="2" charset="-122"/>
                          <a:cs typeface="+mn-cs"/>
                        </a:rPr>
                        <a:t>内制作并送达《税务事项通知书》，告知纳税人</a:t>
                      </a:r>
                      <a:endParaRPr kumimoji="0" lang="zh-CN" altLang="en-US" b="1" kern="1200" baseline="0" dirty="0" smtClean="0">
                        <a:solidFill>
                          <a:schemeClr val="tx1">
                            <a:lumMod val="95000"/>
                            <a:lumOff val="5000"/>
                          </a:schemeClr>
                        </a:solidFill>
                        <a:latin typeface="华文中宋" pitchFamily="2" charset="-122"/>
                        <a:ea typeface="华文中宋" pitchFamily="2" charset="-122"/>
                        <a:cs typeface="+mn-cs"/>
                      </a:endParaRPr>
                    </a:p>
                  </a:txBody>
                  <a:tcPr>
                    <a:solidFill>
                      <a:schemeClr val="bg1">
                        <a:lumMod val="85000"/>
                      </a:schemeClr>
                    </a:solidFill>
                  </a:tcPr>
                </a:tc>
                <a:tc>
                  <a:txBody>
                    <a:bodyPr/>
                    <a:lstStyle/>
                    <a:p>
                      <a:r>
                        <a:rPr kumimoji="0" lang="zh-CN" altLang="en-US" b="1" kern="1200" baseline="0" dirty="0" smtClean="0">
                          <a:solidFill>
                            <a:schemeClr val="tx1">
                              <a:lumMod val="95000"/>
                              <a:lumOff val="5000"/>
                            </a:schemeClr>
                          </a:solidFill>
                          <a:latin typeface="华文中宋" pitchFamily="2" charset="-122"/>
                          <a:ea typeface="华文中宋" pitchFamily="2" charset="-122"/>
                          <a:cs typeface="+mn-cs"/>
                        </a:rPr>
                        <a:t>①</a:t>
                      </a:r>
                      <a:r>
                        <a:rPr kumimoji="0" lang="zh-CN" altLang="zh-CN" b="1" kern="1200" baseline="0" dirty="0" smtClean="0">
                          <a:solidFill>
                            <a:schemeClr val="tx1">
                              <a:lumMod val="95000"/>
                              <a:lumOff val="5000"/>
                            </a:schemeClr>
                          </a:solidFill>
                          <a:latin typeface="华文中宋" pitchFamily="2" charset="-122"/>
                          <a:ea typeface="华文中宋" pitchFamily="2" charset="-122"/>
                          <a:cs typeface="+mn-cs"/>
                        </a:rPr>
                        <a:t>纳税人年应税销售额超过规定标准的，在申报期结束后</a:t>
                      </a:r>
                      <a:r>
                        <a:rPr kumimoji="0" lang="en-US" altLang="zh-CN" b="1" kern="1200" baseline="0" dirty="0" smtClean="0">
                          <a:solidFill>
                            <a:srgbClr val="FF0000"/>
                          </a:solidFill>
                          <a:latin typeface="华文中宋" pitchFamily="2" charset="-122"/>
                          <a:ea typeface="华文中宋" pitchFamily="2" charset="-122"/>
                          <a:cs typeface="+mn-cs"/>
                        </a:rPr>
                        <a:t>20</a:t>
                      </a:r>
                      <a:r>
                        <a:rPr kumimoji="0" lang="zh-CN" altLang="zh-CN" b="1" kern="1200" baseline="0" dirty="0" smtClean="0">
                          <a:solidFill>
                            <a:schemeClr val="tx1">
                              <a:lumMod val="95000"/>
                              <a:lumOff val="5000"/>
                            </a:schemeClr>
                          </a:solidFill>
                          <a:latin typeface="华文中宋" pitchFamily="2" charset="-122"/>
                          <a:ea typeface="华文中宋" pitchFamily="2" charset="-122"/>
                          <a:cs typeface="+mn-cs"/>
                        </a:rPr>
                        <a:t>个工作日内按照规定办理相关手续</a:t>
                      </a:r>
                      <a:endParaRPr kumimoji="0" lang="en-US" altLang="zh-CN" b="1" kern="1200" baseline="0" dirty="0" smtClean="0">
                        <a:solidFill>
                          <a:schemeClr val="tx1">
                            <a:lumMod val="95000"/>
                            <a:lumOff val="5000"/>
                          </a:schemeClr>
                        </a:solidFill>
                        <a:latin typeface="华文中宋" pitchFamily="2" charset="-122"/>
                        <a:ea typeface="华文中宋" pitchFamily="2" charset="-122"/>
                        <a:cs typeface="+mn-cs"/>
                      </a:endParaRPr>
                    </a:p>
                    <a:p>
                      <a:r>
                        <a:rPr kumimoji="0" lang="zh-CN" altLang="en-US" b="1" kern="1200" baseline="0" dirty="0" smtClean="0">
                          <a:solidFill>
                            <a:schemeClr val="tx1">
                              <a:lumMod val="95000"/>
                              <a:lumOff val="5000"/>
                            </a:schemeClr>
                          </a:solidFill>
                          <a:latin typeface="华文中宋" pitchFamily="2" charset="-122"/>
                          <a:ea typeface="华文中宋" pitchFamily="2" charset="-122"/>
                          <a:cs typeface="+mn-cs"/>
                        </a:rPr>
                        <a:t>②</a:t>
                      </a:r>
                      <a:r>
                        <a:rPr kumimoji="0" lang="zh-CN" altLang="zh-CN" b="1" kern="1200" baseline="0" dirty="0" smtClean="0">
                          <a:solidFill>
                            <a:schemeClr val="tx1">
                              <a:lumMod val="95000"/>
                              <a:lumOff val="5000"/>
                            </a:schemeClr>
                          </a:solidFill>
                          <a:latin typeface="华文中宋" pitchFamily="2" charset="-122"/>
                          <a:ea typeface="华文中宋" pitchFamily="2" charset="-122"/>
                          <a:cs typeface="+mn-cs"/>
                        </a:rPr>
                        <a:t>未按规定时限办理的，主管税务机关应当在规定期限结束后</a:t>
                      </a:r>
                      <a:r>
                        <a:rPr kumimoji="0" lang="en-US" altLang="zh-CN" b="1" kern="1200" baseline="0" dirty="0" smtClean="0">
                          <a:solidFill>
                            <a:srgbClr val="FF0000"/>
                          </a:solidFill>
                          <a:latin typeface="华文中宋" pitchFamily="2" charset="-122"/>
                          <a:ea typeface="华文中宋" pitchFamily="2" charset="-122"/>
                          <a:cs typeface="+mn-cs"/>
                        </a:rPr>
                        <a:t>10</a:t>
                      </a:r>
                      <a:r>
                        <a:rPr kumimoji="0" lang="zh-CN" altLang="zh-CN" b="1" kern="1200" baseline="0" dirty="0" smtClean="0">
                          <a:solidFill>
                            <a:srgbClr val="FF0000"/>
                          </a:solidFill>
                          <a:latin typeface="华文中宋" pitchFamily="2" charset="-122"/>
                          <a:ea typeface="华文中宋" pitchFamily="2" charset="-122"/>
                          <a:cs typeface="+mn-cs"/>
                        </a:rPr>
                        <a:t>个</a:t>
                      </a:r>
                      <a:r>
                        <a:rPr kumimoji="0" lang="zh-CN" altLang="zh-CN" b="1" kern="1200" baseline="0" dirty="0" smtClean="0">
                          <a:solidFill>
                            <a:schemeClr val="tx1">
                              <a:lumMod val="95000"/>
                              <a:lumOff val="5000"/>
                            </a:schemeClr>
                          </a:solidFill>
                          <a:latin typeface="华文中宋" pitchFamily="2" charset="-122"/>
                          <a:ea typeface="华文中宋" pitchFamily="2" charset="-122"/>
                          <a:cs typeface="+mn-cs"/>
                        </a:rPr>
                        <a:t>工作日内制作《税务事项通知书》，告知纳税人应当在</a:t>
                      </a:r>
                      <a:r>
                        <a:rPr kumimoji="0" lang="en-US" altLang="zh-CN" b="1" kern="1200" baseline="0" dirty="0" smtClean="0">
                          <a:solidFill>
                            <a:srgbClr val="FF0000"/>
                          </a:solidFill>
                          <a:latin typeface="华文中宋" pitchFamily="2" charset="-122"/>
                          <a:ea typeface="华文中宋" pitchFamily="2" charset="-122"/>
                          <a:cs typeface="+mn-cs"/>
                        </a:rPr>
                        <a:t>10</a:t>
                      </a:r>
                      <a:r>
                        <a:rPr kumimoji="0" lang="zh-CN" altLang="zh-CN" b="1" kern="1200" baseline="0" dirty="0" smtClean="0">
                          <a:solidFill>
                            <a:schemeClr val="tx1">
                              <a:lumMod val="95000"/>
                              <a:lumOff val="5000"/>
                            </a:schemeClr>
                          </a:solidFill>
                          <a:latin typeface="华文中宋" pitchFamily="2" charset="-122"/>
                          <a:ea typeface="华文中宋" pitchFamily="2" charset="-122"/>
                          <a:cs typeface="+mn-cs"/>
                        </a:rPr>
                        <a:t>个工作日内向主管税务机关办理相关手续</a:t>
                      </a:r>
                      <a:endParaRPr kumimoji="0" lang="zh-CN" altLang="en-US" b="1" kern="1200" baseline="0" dirty="0">
                        <a:solidFill>
                          <a:schemeClr val="tx1">
                            <a:lumMod val="95000"/>
                            <a:lumOff val="5000"/>
                          </a:schemeClr>
                        </a:solidFill>
                        <a:latin typeface="华文中宋" pitchFamily="2" charset="-122"/>
                        <a:ea typeface="华文中宋" pitchFamily="2" charset="-122"/>
                        <a:cs typeface="+mn-cs"/>
                      </a:endParaRPr>
                    </a:p>
                  </a:txBody>
                  <a:tcPr>
                    <a:solidFill>
                      <a:schemeClr val="bg1">
                        <a:lumMod val="85000"/>
                      </a:schemeClr>
                    </a:solidFill>
                  </a:tcPr>
                </a:tc>
              </a:tr>
              <a:tr h="334836">
                <a:tc>
                  <a:txBody>
                    <a:bodyPr/>
                    <a:lstStyle/>
                    <a:p>
                      <a:r>
                        <a:rPr kumimoji="0" lang="zh-CN" altLang="en-US" b="1" kern="1200" baseline="0" dirty="0" smtClean="0">
                          <a:solidFill>
                            <a:schemeClr val="tx1">
                              <a:lumMod val="95000"/>
                              <a:lumOff val="5000"/>
                            </a:schemeClr>
                          </a:solidFill>
                          <a:latin typeface="华文中宋" pitchFamily="2" charset="-122"/>
                          <a:ea typeface="华文中宋" pitchFamily="2" charset="-122"/>
                          <a:cs typeface="+mn-cs"/>
                        </a:rPr>
                        <a:t>计税和发票领购</a:t>
                      </a:r>
                      <a:endParaRPr kumimoji="0" lang="zh-CN" altLang="en-US" b="1" kern="1200" baseline="0" dirty="0">
                        <a:solidFill>
                          <a:schemeClr val="tx1">
                            <a:lumMod val="95000"/>
                            <a:lumOff val="5000"/>
                          </a:schemeClr>
                        </a:solidFill>
                        <a:latin typeface="华文中宋" pitchFamily="2" charset="-122"/>
                        <a:ea typeface="华文中宋" pitchFamily="2" charset="-122"/>
                        <a:cs typeface="+mn-cs"/>
                      </a:endParaRPr>
                    </a:p>
                  </a:txBody>
                  <a:tcPr>
                    <a:solidFill>
                      <a:schemeClr val="bg1">
                        <a:lumMod val="85000"/>
                      </a:schemeClr>
                    </a:solidFill>
                  </a:tcPr>
                </a:tc>
                <a:tc>
                  <a:txBody>
                    <a:bodyPr/>
                    <a:lstStyle/>
                    <a:p>
                      <a:endParaRPr kumimoji="0" lang="zh-CN" altLang="en-US" b="1" kern="1200" baseline="0" dirty="0">
                        <a:solidFill>
                          <a:schemeClr val="tx1">
                            <a:lumMod val="95000"/>
                            <a:lumOff val="5000"/>
                          </a:schemeClr>
                        </a:solidFill>
                        <a:latin typeface="华文中宋" pitchFamily="2" charset="-122"/>
                        <a:ea typeface="华文中宋" pitchFamily="2" charset="-122"/>
                        <a:cs typeface="+mn-cs"/>
                      </a:endParaRPr>
                    </a:p>
                  </a:txBody>
                  <a:tcPr>
                    <a:solidFill>
                      <a:schemeClr val="bg1">
                        <a:lumMod val="85000"/>
                      </a:schemeClr>
                    </a:solidFill>
                  </a:tcPr>
                </a:tc>
                <a:tc>
                  <a:txBody>
                    <a:bodyPr/>
                    <a:lstStyle/>
                    <a:p>
                      <a:r>
                        <a:rPr kumimoji="0" lang="zh-CN" altLang="zh-CN" b="1" kern="1200" baseline="0" dirty="0" smtClean="0">
                          <a:solidFill>
                            <a:schemeClr val="tx1">
                              <a:lumMod val="95000"/>
                              <a:lumOff val="5000"/>
                            </a:schemeClr>
                          </a:solidFill>
                          <a:latin typeface="华文中宋" pitchFamily="2" charset="-122"/>
                          <a:ea typeface="华文中宋" pitchFamily="2" charset="-122"/>
                          <a:cs typeface="+mn-cs"/>
                        </a:rPr>
                        <a:t>除财政部、国家税务总局另有规定外，纳税人自其选择的一般纳税人资格生效之日起，按照增值税一般计税方法计算应纳税额，并按照规定领用增值税专用发票</a:t>
                      </a:r>
                      <a:endParaRPr kumimoji="0" lang="zh-CN" altLang="en-US" b="1" kern="1200" baseline="0" dirty="0">
                        <a:solidFill>
                          <a:schemeClr val="tx1">
                            <a:lumMod val="95000"/>
                            <a:lumOff val="5000"/>
                          </a:schemeClr>
                        </a:solidFill>
                        <a:latin typeface="华文中宋" pitchFamily="2" charset="-122"/>
                        <a:ea typeface="华文中宋" pitchFamily="2" charset="-122"/>
                        <a:cs typeface="+mn-cs"/>
                      </a:endParaRPr>
                    </a:p>
                  </a:txBody>
                  <a:tcPr>
                    <a:solidFill>
                      <a:schemeClr val="bg1">
                        <a:lumMod val="85000"/>
                      </a:schemeClr>
                    </a:solidFill>
                  </a:tcPr>
                </a:tc>
              </a:tr>
              <a:tr h="418256">
                <a:tc>
                  <a:txBody>
                    <a:bodyPr/>
                    <a:lstStyle/>
                    <a:p>
                      <a:endParaRPr lang="zh-CN" altLang="en-US" dirty="0"/>
                    </a:p>
                  </a:txBody>
                  <a:tcPr>
                    <a:solidFill>
                      <a:schemeClr val="bg1">
                        <a:lumMod val="85000"/>
                      </a:schemeClr>
                    </a:solidFill>
                  </a:tcPr>
                </a:tc>
                <a:tc>
                  <a:txBody>
                    <a:bodyPr/>
                    <a:lstStyle/>
                    <a:p>
                      <a:endParaRPr lang="zh-CN" altLang="en-US"/>
                    </a:p>
                  </a:txBody>
                  <a:tcPr>
                    <a:solidFill>
                      <a:schemeClr val="bg1">
                        <a:lumMod val="85000"/>
                      </a:schemeClr>
                    </a:solidFill>
                  </a:tcPr>
                </a:tc>
                <a:tc>
                  <a:txBody>
                    <a:bodyPr/>
                    <a:lstStyle/>
                    <a:p>
                      <a:r>
                        <a:rPr kumimoji="0" lang="zh-CN" altLang="zh-CN" b="1" kern="1200" baseline="0" dirty="0" smtClean="0">
                          <a:solidFill>
                            <a:schemeClr val="tx1">
                              <a:lumMod val="95000"/>
                              <a:lumOff val="5000"/>
                            </a:schemeClr>
                          </a:solidFill>
                          <a:latin typeface="华文中宋" pitchFamily="2" charset="-122"/>
                          <a:ea typeface="华文中宋" pitchFamily="2" charset="-122"/>
                          <a:cs typeface="+mn-cs"/>
                        </a:rPr>
                        <a:t>自</a:t>
                      </a:r>
                      <a:r>
                        <a:rPr kumimoji="0" lang="en-US" altLang="zh-CN" b="1" kern="1200" baseline="0" dirty="0" smtClean="0">
                          <a:solidFill>
                            <a:schemeClr val="tx1">
                              <a:lumMod val="95000"/>
                              <a:lumOff val="5000"/>
                            </a:schemeClr>
                          </a:solidFill>
                          <a:latin typeface="华文中宋" pitchFamily="2" charset="-122"/>
                          <a:ea typeface="华文中宋" pitchFamily="2" charset="-122"/>
                          <a:cs typeface="+mn-cs"/>
                        </a:rPr>
                        <a:t>2015</a:t>
                      </a:r>
                      <a:r>
                        <a:rPr kumimoji="0" lang="zh-CN" altLang="zh-CN" b="1" kern="1200" baseline="0" dirty="0" smtClean="0">
                          <a:solidFill>
                            <a:schemeClr val="tx1">
                              <a:lumMod val="95000"/>
                              <a:lumOff val="5000"/>
                            </a:schemeClr>
                          </a:solidFill>
                          <a:latin typeface="华文中宋" pitchFamily="2" charset="-122"/>
                          <a:ea typeface="华文中宋" pitchFamily="2" charset="-122"/>
                          <a:cs typeface="+mn-cs"/>
                        </a:rPr>
                        <a:t>年</a:t>
                      </a:r>
                      <a:r>
                        <a:rPr kumimoji="0" lang="en-US" altLang="zh-CN" b="1" kern="1200" baseline="0" dirty="0" smtClean="0">
                          <a:solidFill>
                            <a:schemeClr val="tx1">
                              <a:lumMod val="95000"/>
                              <a:lumOff val="5000"/>
                            </a:schemeClr>
                          </a:solidFill>
                          <a:latin typeface="华文中宋" pitchFamily="2" charset="-122"/>
                          <a:ea typeface="华文中宋" pitchFamily="2" charset="-122"/>
                          <a:cs typeface="+mn-cs"/>
                        </a:rPr>
                        <a:t>4</a:t>
                      </a:r>
                      <a:r>
                        <a:rPr kumimoji="0" lang="zh-CN" altLang="zh-CN" b="1" kern="1200" baseline="0" dirty="0" smtClean="0">
                          <a:solidFill>
                            <a:schemeClr val="tx1">
                              <a:lumMod val="95000"/>
                              <a:lumOff val="5000"/>
                            </a:schemeClr>
                          </a:solidFill>
                          <a:latin typeface="华文中宋" pitchFamily="2" charset="-122"/>
                          <a:ea typeface="华文中宋" pitchFamily="2" charset="-122"/>
                          <a:cs typeface="+mn-cs"/>
                        </a:rPr>
                        <a:t>月</a:t>
                      </a:r>
                      <a:r>
                        <a:rPr kumimoji="0" lang="en-US" altLang="zh-CN" b="1" kern="1200" baseline="0" dirty="0" smtClean="0">
                          <a:solidFill>
                            <a:schemeClr val="tx1">
                              <a:lumMod val="95000"/>
                              <a:lumOff val="5000"/>
                            </a:schemeClr>
                          </a:solidFill>
                          <a:latin typeface="华文中宋" pitchFamily="2" charset="-122"/>
                          <a:ea typeface="华文中宋" pitchFamily="2" charset="-122"/>
                          <a:cs typeface="+mn-cs"/>
                        </a:rPr>
                        <a:t>1</a:t>
                      </a:r>
                      <a:r>
                        <a:rPr kumimoji="0" lang="zh-CN" altLang="zh-CN" b="1" kern="1200" baseline="0" dirty="0" smtClean="0">
                          <a:solidFill>
                            <a:schemeClr val="tx1">
                              <a:lumMod val="95000"/>
                              <a:lumOff val="5000"/>
                            </a:schemeClr>
                          </a:solidFill>
                          <a:latin typeface="华文中宋" pitchFamily="2" charset="-122"/>
                          <a:ea typeface="华文中宋" pitchFamily="2" charset="-122"/>
                          <a:cs typeface="+mn-cs"/>
                        </a:rPr>
                        <a:t>日起施行</a:t>
                      </a:r>
                      <a:endParaRPr kumimoji="0" lang="zh-CN" altLang="en-US" b="1" kern="1200" baseline="0" dirty="0">
                        <a:solidFill>
                          <a:schemeClr val="tx1">
                            <a:lumMod val="95000"/>
                            <a:lumOff val="5000"/>
                          </a:schemeClr>
                        </a:solidFill>
                        <a:latin typeface="华文中宋" pitchFamily="2" charset="-122"/>
                        <a:ea typeface="华文中宋" pitchFamily="2" charset="-122"/>
                        <a:cs typeface="+mn-cs"/>
                      </a:endParaRPr>
                    </a:p>
                  </a:txBody>
                  <a:tcPr>
                    <a:solidFill>
                      <a:schemeClr val="bg1">
                        <a:lumMod val="85000"/>
                      </a:schemeClr>
                    </a:solidFill>
                  </a:tcPr>
                </a:tc>
              </a:tr>
            </a:tbl>
          </a:graphicData>
        </a:graphic>
      </p:graphicFrame>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solidFill>
                  <a:srgbClr val="FF0000"/>
                </a:solidFill>
              </a:rPr>
              <a:t>近期消费税政策主要变动</a:t>
            </a:r>
            <a:endParaRPr lang="en-US" altLang="zh-CN" dirty="0" smtClean="0">
              <a:solidFill>
                <a:srgbClr val="FF0000"/>
              </a:solidFill>
            </a:endParaRPr>
          </a:p>
          <a:p>
            <a:r>
              <a:rPr lang="zh-CN" altLang="en-US" dirty="0" smtClean="0">
                <a:solidFill>
                  <a:srgbClr val="002060"/>
                </a:solidFill>
              </a:rPr>
              <a:t>（一）相关政策</a:t>
            </a:r>
            <a:endParaRPr lang="en-US" altLang="zh-CN" dirty="0" smtClean="0">
              <a:solidFill>
                <a:srgbClr val="002060"/>
              </a:solidFill>
            </a:endParaRPr>
          </a:p>
          <a:p>
            <a:r>
              <a:rPr lang="en-US" altLang="zh-CN" dirty="0" smtClean="0"/>
              <a:t>1.</a:t>
            </a:r>
            <a:r>
              <a:rPr lang="zh-CN" altLang="zh-CN" dirty="0" smtClean="0"/>
              <a:t>财政部 国家税务总局关于继续提高成品油消费税的通知</a:t>
            </a:r>
            <a:r>
              <a:rPr lang="zh-CN" altLang="en-US" dirty="0" smtClean="0"/>
              <a:t>（</a:t>
            </a:r>
            <a:r>
              <a:rPr lang="zh-CN" altLang="zh-CN" dirty="0" smtClean="0"/>
              <a:t>财税〔</a:t>
            </a:r>
            <a:r>
              <a:rPr lang="en-US" altLang="zh-CN" dirty="0" smtClean="0"/>
              <a:t>2015</a:t>
            </a:r>
            <a:r>
              <a:rPr lang="zh-CN" altLang="zh-CN" dirty="0" smtClean="0"/>
              <a:t>〕</a:t>
            </a:r>
            <a:r>
              <a:rPr lang="en-US" altLang="zh-CN" dirty="0" smtClean="0"/>
              <a:t>11</a:t>
            </a:r>
            <a:r>
              <a:rPr lang="zh-CN" altLang="zh-CN" dirty="0" smtClean="0"/>
              <a:t>号 </a:t>
            </a:r>
            <a:r>
              <a:rPr lang="zh-CN" altLang="en-US" dirty="0" smtClean="0"/>
              <a:t>）</a:t>
            </a:r>
            <a:endParaRPr lang="en-US" altLang="zh-CN" dirty="0" smtClean="0"/>
          </a:p>
          <a:p>
            <a:r>
              <a:rPr lang="en-US" altLang="zh-CN" dirty="0" smtClean="0"/>
              <a:t>2.</a:t>
            </a:r>
            <a:r>
              <a:rPr lang="zh-CN" altLang="zh-CN" dirty="0" smtClean="0"/>
              <a:t>财政部、国家税务总局关于对电池、涂料征收消费税的通知</a:t>
            </a:r>
            <a:r>
              <a:rPr lang="zh-CN" altLang="en-US" dirty="0" smtClean="0"/>
              <a:t>（</a:t>
            </a:r>
            <a:r>
              <a:rPr lang="zh-CN" altLang="zh-CN" dirty="0" smtClean="0"/>
              <a:t>财税〔</a:t>
            </a:r>
            <a:r>
              <a:rPr lang="en-US" altLang="zh-CN" dirty="0" smtClean="0"/>
              <a:t>2015</a:t>
            </a:r>
            <a:r>
              <a:rPr lang="zh-CN" altLang="zh-CN" dirty="0" smtClean="0"/>
              <a:t>〕</a:t>
            </a:r>
            <a:r>
              <a:rPr lang="en-US" altLang="zh-CN" dirty="0" smtClean="0"/>
              <a:t>16</a:t>
            </a:r>
            <a:r>
              <a:rPr lang="zh-CN" altLang="zh-CN" dirty="0" smtClean="0"/>
              <a:t>号 </a:t>
            </a:r>
            <a:r>
              <a:rPr lang="zh-CN" altLang="en-US" dirty="0" smtClean="0"/>
              <a:t>）</a:t>
            </a:r>
            <a:endParaRPr lang="en-US" altLang="zh-CN" dirty="0" smtClean="0"/>
          </a:p>
          <a:p>
            <a:r>
              <a:rPr lang="en-US" altLang="zh-CN" dirty="0" smtClean="0"/>
              <a:t>3.</a:t>
            </a:r>
            <a:r>
              <a:rPr lang="zh-CN" altLang="zh-CN" dirty="0" smtClean="0"/>
              <a:t>国家税务总局关于电池、涂料消费税征收管理有关问题的公告</a:t>
            </a:r>
            <a:r>
              <a:rPr lang="zh-CN" altLang="en-US" dirty="0" smtClean="0"/>
              <a:t>（</a:t>
            </a:r>
            <a:r>
              <a:rPr lang="zh-CN" altLang="zh-CN" dirty="0" smtClean="0"/>
              <a:t>国家税务总局公告</a:t>
            </a:r>
            <a:r>
              <a:rPr lang="en-US" altLang="zh-CN" dirty="0" smtClean="0"/>
              <a:t>2015</a:t>
            </a:r>
            <a:r>
              <a:rPr lang="zh-CN" altLang="zh-CN" dirty="0" smtClean="0"/>
              <a:t>年第</a:t>
            </a:r>
            <a:r>
              <a:rPr lang="en-US" altLang="zh-CN" dirty="0" smtClean="0"/>
              <a:t>5</a:t>
            </a:r>
            <a:r>
              <a:rPr lang="zh-CN" altLang="zh-CN" dirty="0" smtClean="0"/>
              <a:t>号</a:t>
            </a:r>
            <a:r>
              <a:rPr lang="zh-CN" altLang="en-US" dirty="0" smtClean="0"/>
              <a:t>）</a:t>
            </a:r>
            <a:endParaRPr lang="en-US" altLang="zh-CN" dirty="0" smtClean="0"/>
          </a:p>
          <a:p>
            <a:r>
              <a:rPr lang="en-US" altLang="zh-CN" dirty="0" smtClean="0"/>
              <a:t>4.</a:t>
            </a:r>
            <a:r>
              <a:rPr lang="zh-CN" altLang="zh-CN" dirty="0" smtClean="0"/>
              <a:t>财政部、国家税务总局关于调整卷烟消费税的通知</a:t>
            </a:r>
            <a:r>
              <a:rPr lang="zh-CN" altLang="en-US" dirty="0" smtClean="0"/>
              <a:t>（</a:t>
            </a:r>
            <a:r>
              <a:rPr lang="zh-CN" altLang="zh-CN" dirty="0" smtClean="0"/>
              <a:t>财税</a:t>
            </a:r>
            <a:r>
              <a:rPr lang="en-US" altLang="zh-CN" dirty="0" smtClean="0"/>
              <a:t>[2015]60</a:t>
            </a:r>
            <a:r>
              <a:rPr lang="zh-CN" altLang="zh-CN" dirty="0" smtClean="0"/>
              <a:t>号</a:t>
            </a:r>
            <a:r>
              <a:rPr lang="zh-CN" altLang="en-US" dirty="0" smtClean="0"/>
              <a:t>）</a:t>
            </a:r>
            <a:endParaRPr lang="zh-CN" altLang="en-US" dirty="0"/>
          </a:p>
        </p:txBody>
      </p:sp>
      <p:sp>
        <p:nvSpPr>
          <p:cNvPr id="3" name="标题 2"/>
          <p:cNvSpPr>
            <a:spLocks noGrp="1"/>
          </p:cNvSpPr>
          <p:nvPr>
            <p:ph type="title"/>
          </p:nvPr>
        </p:nvSpPr>
        <p:spPr/>
        <p:txBody>
          <a:bodyPr/>
          <a:lstStyle/>
          <a:p>
            <a:r>
              <a:rPr lang="zh-CN" altLang="en-US" dirty="0" smtClean="0"/>
              <a:t>消费税方面</a:t>
            </a:r>
            <a:endParaRPr lang="zh-CN" altLang="en-US"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r>
              <a:rPr lang="zh-CN" altLang="en-US" dirty="0" smtClean="0">
                <a:solidFill>
                  <a:srgbClr val="002060"/>
                </a:solidFill>
              </a:rPr>
              <a:t>（二）主要政策变动</a:t>
            </a:r>
            <a:endParaRPr lang="en-US" altLang="zh-CN" dirty="0" smtClean="0">
              <a:solidFill>
                <a:srgbClr val="002060"/>
              </a:solidFill>
            </a:endParaRPr>
          </a:p>
          <a:p>
            <a:r>
              <a:rPr lang="en-US" altLang="zh-CN" dirty="0" smtClean="0"/>
              <a:t>1.</a:t>
            </a:r>
            <a:r>
              <a:rPr lang="zh-CN" altLang="zh-CN" dirty="0" smtClean="0"/>
              <a:t>电池、涂料征收消费税</a:t>
            </a:r>
            <a:endParaRPr lang="en-US" altLang="zh-CN" dirty="0" smtClean="0"/>
          </a:p>
          <a:p>
            <a:r>
              <a:rPr lang="zh-CN" altLang="en-US" dirty="0" smtClean="0"/>
              <a:t>（</a:t>
            </a:r>
            <a:r>
              <a:rPr lang="en-US" altLang="zh-CN" dirty="0" smtClean="0"/>
              <a:t>1</a:t>
            </a:r>
            <a:r>
              <a:rPr lang="zh-CN" altLang="en-US" dirty="0" smtClean="0"/>
              <a:t>）</a:t>
            </a:r>
            <a:r>
              <a:rPr lang="zh-CN" altLang="zh-CN" dirty="0" smtClean="0"/>
              <a:t>将电池、涂料列入消费税征收范围在生产、委托加工和进口环节征收，适用税率均为</a:t>
            </a:r>
            <a:r>
              <a:rPr lang="en-US" altLang="zh-CN" dirty="0" smtClean="0"/>
              <a:t>4%</a:t>
            </a:r>
          </a:p>
          <a:p>
            <a:r>
              <a:rPr lang="zh-CN" altLang="en-US" dirty="0" smtClean="0"/>
              <a:t>（</a:t>
            </a:r>
            <a:r>
              <a:rPr lang="en-US" altLang="zh-CN" dirty="0" smtClean="0"/>
              <a:t>2</a:t>
            </a:r>
            <a:r>
              <a:rPr lang="zh-CN" altLang="en-US" dirty="0" smtClean="0"/>
              <a:t>）</a:t>
            </a:r>
            <a:r>
              <a:rPr lang="zh-CN" altLang="zh-CN" dirty="0" smtClean="0"/>
              <a:t>对无汞原电池、金属氢化物镍蓄电池（又称</a:t>
            </a:r>
            <a:r>
              <a:rPr lang="en-US" altLang="zh-CN" dirty="0" smtClean="0"/>
              <a:t>“</a:t>
            </a:r>
            <a:r>
              <a:rPr lang="zh-CN" altLang="zh-CN" dirty="0" smtClean="0"/>
              <a:t>氢镍蓄电池</a:t>
            </a:r>
            <a:r>
              <a:rPr lang="en-US" altLang="zh-CN" dirty="0" smtClean="0"/>
              <a:t>”</a:t>
            </a:r>
            <a:r>
              <a:rPr lang="zh-CN" altLang="zh-CN" dirty="0" smtClean="0"/>
              <a:t>或</a:t>
            </a:r>
            <a:r>
              <a:rPr lang="en-US" altLang="zh-CN" dirty="0" smtClean="0"/>
              <a:t>“</a:t>
            </a:r>
            <a:r>
              <a:rPr lang="zh-CN" altLang="zh-CN" dirty="0" smtClean="0"/>
              <a:t>镍氢蓄电池</a:t>
            </a:r>
            <a:r>
              <a:rPr lang="en-US" altLang="zh-CN" dirty="0" smtClean="0"/>
              <a:t>”</a:t>
            </a:r>
            <a:r>
              <a:rPr lang="zh-CN" altLang="zh-CN" dirty="0" smtClean="0"/>
              <a:t>）、锂原电池、锂离子蓄电池、太阳能电池、燃料电池和全钒液流电池免征消费税</a:t>
            </a:r>
            <a:endParaRPr lang="en-US" altLang="zh-CN" dirty="0" smtClean="0"/>
          </a:p>
          <a:p>
            <a:r>
              <a:rPr lang="en-US" altLang="zh-CN" dirty="0" smtClean="0"/>
              <a:t>2015</a:t>
            </a:r>
            <a:r>
              <a:rPr lang="zh-CN" altLang="zh-CN" dirty="0" smtClean="0"/>
              <a:t>年</a:t>
            </a:r>
            <a:r>
              <a:rPr lang="en-US" altLang="zh-CN" dirty="0" smtClean="0"/>
              <a:t>12</a:t>
            </a:r>
            <a:r>
              <a:rPr lang="zh-CN" altLang="zh-CN" dirty="0" smtClean="0"/>
              <a:t>月</a:t>
            </a:r>
            <a:r>
              <a:rPr lang="en-US" altLang="zh-CN" dirty="0" smtClean="0"/>
              <a:t>31</a:t>
            </a:r>
            <a:r>
              <a:rPr lang="zh-CN" altLang="zh-CN" dirty="0" smtClean="0"/>
              <a:t>日前对铅蓄电池缓征消费税；自</a:t>
            </a:r>
            <a:r>
              <a:rPr lang="en-US" altLang="zh-CN" dirty="0" smtClean="0"/>
              <a:t>2016</a:t>
            </a:r>
            <a:r>
              <a:rPr lang="zh-CN" altLang="zh-CN" dirty="0" smtClean="0"/>
              <a:t>年</a:t>
            </a:r>
            <a:r>
              <a:rPr lang="en-US" altLang="zh-CN" dirty="0" smtClean="0"/>
              <a:t>1</a:t>
            </a:r>
            <a:r>
              <a:rPr lang="zh-CN" altLang="zh-CN" dirty="0" smtClean="0"/>
              <a:t>月</a:t>
            </a:r>
            <a:r>
              <a:rPr lang="en-US" altLang="zh-CN" dirty="0" smtClean="0"/>
              <a:t>1</a:t>
            </a:r>
            <a:r>
              <a:rPr lang="zh-CN" altLang="zh-CN" dirty="0" smtClean="0"/>
              <a:t>日起</a:t>
            </a:r>
            <a:r>
              <a:rPr lang="en-US" altLang="zh-CN" dirty="0" smtClean="0"/>
              <a:t>,</a:t>
            </a:r>
            <a:r>
              <a:rPr lang="zh-CN" altLang="zh-CN" dirty="0" smtClean="0"/>
              <a:t>对铅蓄电池按</a:t>
            </a:r>
            <a:r>
              <a:rPr lang="en-US" altLang="zh-CN" dirty="0" smtClean="0"/>
              <a:t>4%</a:t>
            </a:r>
            <a:r>
              <a:rPr lang="zh-CN" altLang="zh-CN" dirty="0" smtClean="0"/>
              <a:t>税率征收消费税</a:t>
            </a:r>
            <a:endParaRPr lang="en-US" altLang="zh-CN" dirty="0" smtClean="0"/>
          </a:p>
          <a:p>
            <a:r>
              <a:rPr lang="zh-CN" altLang="zh-CN" dirty="0" smtClean="0"/>
              <a:t>对施工状态下挥发性有机物</a:t>
            </a:r>
            <a:r>
              <a:rPr lang="zh-CN" altLang="en-US" dirty="0" smtClean="0"/>
              <a:t>（</a:t>
            </a:r>
            <a:r>
              <a:rPr lang="en-US" altLang="zh-CN" dirty="0" smtClean="0"/>
              <a:t>Volatile Organic </a:t>
            </a:r>
            <a:r>
              <a:rPr lang="en-US" altLang="zh-CN" dirty="0" err="1" smtClean="0"/>
              <a:t>Compounds,VOC</a:t>
            </a:r>
            <a:r>
              <a:rPr lang="zh-CN" altLang="en-US" dirty="0" smtClean="0"/>
              <a:t>）</a:t>
            </a:r>
            <a:r>
              <a:rPr lang="zh-CN" altLang="zh-CN" dirty="0" smtClean="0"/>
              <a:t>含量低于</a:t>
            </a:r>
            <a:r>
              <a:rPr lang="en-US" altLang="zh-CN" dirty="0" smtClean="0"/>
              <a:t>420</a:t>
            </a:r>
            <a:r>
              <a:rPr lang="zh-CN" altLang="zh-CN" dirty="0" smtClean="0"/>
              <a:t>克</a:t>
            </a:r>
            <a:r>
              <a:rPr lang="en-US" altLang="zh-CN" dirty="0" smtClean="0"/>
              <a:t>/</a:t>
            </a:r>
            <a:r>
              <a:rPr lang="zh-CN" altLang="zh-CN" dirty="0" smtClean="0"/>
              <a:t>升</a:t>
            </a:r>
            <a:r>
              <a:rPr lang="en-US" altLang="zh-CN" dirty="0" smtClean="0"/>
              <a:t>(</a:t>
            </a:r>
            <a:r>
              <a:rPr lang="zh-CN" altLang="zh-CN" dirty="0" smtClean="0"/>
              <a:t>含</a:t>
            </a:r>
            <a:r>
              <a:rPr lang="en-US" altLang="zh-CN" dirty="0" smtClean="0"/>
              <a:t>)</a:t>
            </a:r>
            <a:r>
              <a:rPr lang="zh-CN" altLang="zh-CN" dirty="0" smtClean="0"/>
              <a:t>的涂料免征消费税</a:t>
            </a:r>
            <a:endParaRPr lang="en-US" altLang="zh-CN" dirty="0" smtClean="0"/>
          </a:p>
          <a:p>
            <a:r>
              <a:rPr lang="zh-CN" altLang="en-US" dirty="0" smtClean="0"/>
              <a:t>（</a:t>
            </a:r>
            <a:r>
              <a:rPr lang="en-US" altLang="zh-CN" dirty="0" smtClean="0"/>
              <a:t>3</a:t>
            </a:r>
            <a:r>
              <a:rPr lang="zh-CN" altLang="en-US" dirty="0" smtClean="0"/>
              <a:t>）</a:t>
            </a:r>
            <a:r>
              <a:rPr lang="zh-CN" altLang="zh-CN" dirty="0" smtClean="0"/>
              <a:t>自</a:t>
            </a:r>
            <a:r>
              <a:rPr lang="en-US" altLang="zh-CN" dirty="0" smtClean="0"/>
              <a:t>2015</a:t>
            </a:r>
            <a:r>
              <a:rPr lang="zh-CN" altLang="zh-CN" dirty="0" smtClean="0"/>
              <a:t>年</a:t>
            </a:r>
            <a:r>
              <a:rPr lang="en-US" altLang="zh-CN" dirty="0" smtClean="0"/>
              <a:t>2</a:t>
            </a:r>
            <a:r>
              <a:rPr lang="zh-CN" altLang="zh-CN" dirty="0" smtClean="0"/>
              <a:t>月</a:t>
            </a:r>
            <a:r>
              <a:rPr lang="en-US" altLang="zh-CN" dirty="0" smtClean="0"/>
              <a:t>1</a:t>
            </a:r>
            <a:r>
              <a:rPr lang="zh-CN" altLang="zh-CN" dirty="0" smtClean="0"/>
              <a:t>日</a:t>
            </a:r>
            <a:r>
              <a:rPr lang="zh-CN" altLang="en-US" dirty="0" smtClean="0"/>
              <a:t>施行</a:t>
            </a:r>
            <a:r>
              <a:rPr lang="en-US" altLang="zh-CN" dirty="0" smtClean="0"/>
              <a:t/>
            </a:r>
            <a:br>
              <a:rPr lang="en-US" altLang="zh-CN" dirty="0" smtClean="0"/>
            </a:br>
            <a:endParaRPr lang="zh-CN" altLang="en-US" dirty="0">
              <a:solidFill>
                <a:srgbClr val="002060"/>
              </a:solidFill>
            </a:endParaRPr>
          </a:p>
        </p:txBody>
      </p:sp>
      <p:sp>
        <p:nvSpPr>
          <p:cNvPr id="3" name="标题 2"/>
          <p:cNvSpPr>
            <a:spLocks noGrp="1"/>
          </p:cNvSpPr>
          <p:nvPr>
            <p:ph type="title"/>
          </p:nvPr>
        </p:nvSpPr>
        <p:spPr/>
        <p:txBody>
          <a:bodyPr/>
          <a:lstStyle/>
          <a:p>
            <a:r>
              <a:rPr lang="zh-CN" altLang="en-US" dirty="0" smtClean="0"/>
              <a:t>消费税方面</a:t>
            </a:r>
            <a:endParaRPr lang="zh-CN" altLang="en-US"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a:bodyPr>
          <a:lstStyle/>
          <a:p>
            <a:r>
              <a:rPr lang="en-US" altLang="zh-CN" dirty="0" smtClean="0"/>
              <a:t>2.</a:t>
            </a:r>
            <a:r>
              <a:rPr lang="zh-CN" altLang="en-US" dirty="0" smtClean="0"/>
              <a:t>税率调整</a:t>
            </a:r>
            <a:endParaRPr lang="en-US" altLang="zh-CN" dirty="0" smtClean="0"/>
          </a:p>
          <a:p>
            <a:r>
              <a:rPr lang="zh-CN" altLang="en-US" dirty="0" smtClean="0"/>
              <a:t>（</a:t>
            </a:r>
            <a:r>
              <a:rPr lang="en-US" altLang="zh-CN" dirty="0" smtClean="0"/>
              <a:t>1</a:t>
            </a:r>
            <a:r>
              <a:rPr lang="zh-CN" altLang="en-US" dirty="0" smtClean="0"/>
              <a:t>）调整</a:t>
            </a:r>
            <a:r>
              <a:rPr lang="zh-CN" altLang="zh-CN" dirty="0" smtClean="0"/>
              <a:t>成品油消费税</a:t>
            </a:r>
            <a:r>
              <a:rPr lang="zh-CN" altLang="en-US" dirty="0" smtClean="0"/>
              <a:t>税率</a:t>
            </a:r>
            <a:endParaRPr lang="en-US" altLang="zh-CN" dirty="0" smtClean="0"/>
          </a:p>
          <a:p>
            <a:r>
              <a:rPr lang="zh-CN" altLang="zh-CN" dirty="0" smtClean="0"/>
              <a:t>将汽油、石脑油、溶剂油和润滑油的消费税单位税额由</a:t>
            </a:r>
            <a:r>
              <a:rPr lang="en-US" altLang="zh-CN" dirty="0" smtClean="0"/>
              <a:t>1.4</a:t>
            </a:r>
            <a:r>
              <a:rPr lang="zh-CN" altLang="zh-CN" dirty="0" smtClean="0"/>
              <a:t>元</a:t>
            </a:r>
            <a:r>
              <a:rPr lang="en-US" altLang="zh-CN" dirty="0" smtClean="0"/>
              <a:t>/</a:t>
            </a:r>
            <a:r>
              <a:rPr lang="zh-CN" altLang="zh-CN" dirty="0" smtClean="0"/>
              <a:t>升提高到</a:t>
            </a:r>
            <a:r>
              <a:rPr lang="en-US" altLang="zh-CN" dirty="0" smtClean="0"/>
              <a:t>1.52</a:t>
            </a:r>
            <a:r>
              <a:rPr lang="zh-CN" altLang="zh-CN" dirty="0" smtClean="0"/>
              <a:t>元</a:t>
            </a:r>
            <a:r>
              <a:rPr lang="en-US" altLang="zh-CN" dirty="0" smtClean="0"/>
              <a:t>/</a:t>
            </a:r>
            <a:r>
              <a:rPr lang="zh-CN" altLang="zh-CN" dirty="0" smtClean="0"/>
              <a:t>升</a:t>
            </a:r>
            <a:endParaRPr lang="en-US" altLang="zh-CN" dirty="0" smtClean="0"/>
          </a:p>
          <a:p>
            <a:r>
              <a:rPr lang="zh-CN" altLang="zh-CN" dirty="0" smtClean="0"/>
              <a:t>将柴油、航空煤油和燃料油的消费税单位税额由</a:t>
            </a:r>
            <a:r>
              <a:rPr lang="en-US" altLang="zh-CN" dirty="0" smtClean="0"/>
              <a:t>1.1</a:t>
            </a:r>
            <a:r>
              <a:rPr lang="zh-CN" altLang="zh-CN" dirty="0" smtClean="0"/>
              <a:t>元</a:t>
            </a:r>
            <a:r>
              <a:rPr lang="en-US" altLang="zh-CN" dirty="0" smtClean="0"/>
              <a:t>/</a:t>
            </a:r>
            <a:r>
              <a:rPr lang="zh-CN" altLang="zh-CN" dirty="0" smtClean="0"/>
              <a:t>升提高到</a:t>
            </a:r>
            <a:r>
              <a:rPr lang="en-US" altLang="zh-CN" dirty="0" smtClean="0"/>
              <a:t>1.2</a:t>
            </a:r>
            <a:r>
              <a:rPr lang="zh-CN" altLang="zh-CN" dirty="0" smtClean="0"/>
              <a:t>元</a:t>
            </a:r>
            <a:r>
              <a:rPr lang="en-US" altLang="zh-CN" dirty="0" smtClean="0"/>
              <a:t>/</a:t>
            </a:r>
            <a:r>
              <a:rPr lang="zh-CN" altLang="zh-CN" dirty="0" smtClean="0"/>
              <a:t>升。航空煤油继续暂缓征收</a:t>
            </a:r>
            <a:endParaRPr lang="en-US" altLang="zh-CN" dirty="0" smtClean="0"/>
          </a:p>
          <a:p>
            <a:r>
              <a:rPr lang="zh-CN" altLang="zh-CN" dirty="0" smtClean="0"/>
              <a:t>自</a:t>
            </a:r>
            <a:r>
              <a:rPr lang="en-US" altLang="zh-CN" dirty="0" smtClean="0"/>
              <a:t>2015</a:t>
            </a:r>
            <a:r>
              <a:rPr lang="zh-CN" altLang="zh-CN" dirty="0" smtClean="0"/>
              <a:t>年</a:t>
            </a:r>
            <a:r>
              <a:rPr lang="en-US" altLang="zh-CN" dirty="0" smtClean="0"/>
              <a:t>1</a:t>
            </a:r>
            <a:r>
              <a:rPr lang="zh-CN" altLang="zh-CN" dirty="0" smtClean="0"/>
              <a:t>月</a:t>
            </a:r>
            <a:r>
              <a:rPr lang="en-US" altLang="zh-CN" dirty="0" smtClean="0"/>
              <a:t>13</a:t>
            </a:r>
            <a:r>
              <a:rPr lang="zh-CN" altLang="zh-CN" dirty="0" smtClean="0"/>
              <a:t>日起执行</a:t>
            </a:r>
            <a:endParaRPr lang="en-US" altLang="zh-CN" dirty="0" smtClean="0"/>
          </a:p>
          <a:p>
            <a:r>
              <a:rPr lang="zh-CN" altLang="en-US" dirty="0" smtClean="0"/>
              <a:t>（</a:t>
            </a:r>
            <a:r>
              <a:rPr lang="en-US" altLang="zh-CN" dirty="0" smtClean="0"/>
              <a:t>2</a:t>
            </a:r>
            <a:r>
              <a:rPr lang="zh-CN" altLang="en-US" dirty="0" smtClean="0"/>
              <a:t>）</a:t>
            </a:r>
            <a:r>
              <a:rPr lang="zh-CN" altLang="zh-CN" dirty="0" smtClean="0"/>
              <a:t>调整卷烟消费税</a:t>
            </a:r>
            <a:r>
              <a:rPr lang="zh-CN" altLang="en-US" dirty="0" smtClean="0"/>
              <a:t>税率 </a:t>
            </a:r>
            <a:endParaRPr lang="en-US" altLang="zh-CN" dirty="0" smtClean="0"/>
          </a:p>
          <a:p>
            <a:r>
              <a:rPr lang="zh-CN" altLang="zh-CN" dirty="0" smtClean="0"/>
              <a:t>将卷烟批发环节从价税税率由</a:t>
            </a:r>
            <a:r>
              <a:rPr lang="en-US" altLang="zh-CN" dirty="0" smtClean="0"/>
              <a:t>5%</a:t>
            </a:r>
            <a:r>
              <a:rPr lang="zh-CN" altLang="zh-CN" dirty="0" smtClean="0"/>
              <a:t>提高至</a:t>
            </a:r>
            <a:r>
              <a:rPr lang="en-US" altLang="zh-CN" dirty="0" smtClean="0"/>
              <a:t>11%</a:t>
            </a:r>
            <a:r>
              <a:rPr lang="zh-CN" altLang="zh-CN" dirty="0" smtClean="0"/>
              <a:t>，并按</a:t>
            </a:r>
            <a:r>
              <a:rPr lang="en-US" altLang="zh-CN" dirty="0" smtClean="0"/>
              <a:t>0.005</a:t>
            </a:r>
            <a:r>
              <a:rPr lang="zh-CN" altLang="zh-CN" dirty="0" smtClean="0"/>
              <a:t>元</a:t>
            </a:r>
            <a:r>
              <a:rPr lang="en-US" altLang="zh-CN" dirty="0" smtClean="0"/>
              <a:t>/</a:t>
            </a:r>
            <a:r>
              <a:rPr lang="zh-CN" altLang="zh-CN" dirty="0" smtClean="0"/>
              <a:t>支加征从量税</a:t>
            </a:r>
            <a:endParaRPr lang="en-US" altLang="zh-CN" dirty="0" smtClean="0"/>
          </a:p>
          <a:p>
            <a:r>
              <a:rPr lang="zh-CN" altLang="zh-CN" dirty="0" smtClean="0"/>
              <a:t>纳税人兼营卷烟批发和零售业务的，应当分别核算批发和零售环节的销售额、销售数量；未分别核算批发和零售环节销售额、销售数量的，按照全部销售额、销售数量计征批发环节消费税</a:t>
            </a:r>
            <a:endParaRPr lang="en-US" altLang="zh-CN" dirty="0" smtClean="0"/>
          </a:p>
          <a:p>
            <a:r>
              <a:rPr lang="zh-CN" altLang="zh-CN" dirty="0" smtClean="0"/>
              <a:t>自</a:t>
            </a:r>
            <a:r>
              <a:rPr lang="en-US" altLang="zh-CN" dirty="0" smtClean="0"/>
              <a:t>2015</a:t>
            </a:r>
            <a:r>
              <a:rPr lang="zh-CN" altLang="zh-CN" dirty="0" smtClean="0"/>
              <a:t>年</a:t>
            </a:r>
            <a:r>
              <a:rPr lang="en-US" altLang="zh-CN" dirty="0" smtClean="0"/>
              <a:t>5</a:t>
            </a:r>
            <a:r>
              <a:rPr lang="zh-CN" altLang="zh-CN" dirty="0" smtClean="0"/>
              <a:t>月</a:t>
            </a:r>
            <a:r>
              <a:rPr lang="en-US" altLang="zh-CN" dirty="0" smtClean="0"/>
              <a:t>10</a:t>
            </a:r>
            <a:r>
              <a:rPr lang="zh-CN" altLang="zh-CN" dirty="0" smtClean="0"/>
              <a:t>日起执行</a:t>
            </a:r>
            <a:endParaRPr lang="zh-CN" altLang="en-US" dirty="0"/>
          </a:p>
        </p:txBody>
      </p:sp>
      <p:sp>
        <p:nvSpPr>
          <p:cNvPr id="3" name="标题 2"/>
          <p:cNvSpPr>
            <a:spLocks noGrp="1"/>
          </p:cNvSpPr>
          <p:nvPr>
            <p:ph type="title"/>
          </p:nvPr>
        </p:nvSpPr>
        <p:spPr/>
        <p:txBody>
          <a:bodyPr/>
          <a:lstStyle/>
          <a:p>
            <a:r>
              <a:rPr lang="zh-CN" altLang="en-US" dirty="0" smtClean="0"/>
              <a:t>消费税方面</a:t>
            </a:r>
            <a:endParaRPr lang="zh-CN" altLang="en-US"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r>
              <a:rPr lang="zh-CN" altLang="zh-CN" dirty="0" smtClean="0">
                <a:solidFill>
                  <a:srgbClr val="FF0000"/>
                </a:solidFill>
              </a:rPr>
              <a:t>支持文化服务出口</a:t>
            </a:r>
            <a:r>
              <a:rPr lang="zh-CN" altLang="en-US" dirty="0" smtClean="0">
                <a:solidFill>
                  <a:srgbClr val="FF0000"/>
                </a:solidFill>
              </a:rPr>
              <a:t>等优惠</a:t>
            </a:r>
            <a:r>
              <a:rPr lang="zh-CN" altLang="en-US" sz="1600" dirty="0" smtClean="0">
                <a:solidFill>
                  <a:srgbClr val="C00000"/>
                </a:solidFill>
              </a:rPr>
              <a:t>（</a:t>
            </a:r>
            <a:r>
              <a:rPr lang="zh-CN" altLang="zh-CN" sz="1600" dirty="0" smtClean="0">
                <a:solidFill>
                  <a:srgbClr val="C00000"/>
                </a:solidFill>
              </a:rPr>
              <a:t>财税〔</a:t>
            </a:r>
            <a:r>
              <a:rPr lang="en-US" altLang="zh-CN" sz="1600" dirty="0" smtClean="0">
                <a:solidFill>
                  <a:srgbClr val="C00000"/>
                </a:solidFill>
              </a:rPr>
              <a:t>2014</a:t>
            </a:r>
            <a:r>
              <a:rPr lang="zh-CN" altLang="zh-CN" sz="1600" dirty="0" smtClean="0">
                <a:solidFill>
                  <a:srgbClr val="C00000"/>
                </a:solidFill>
              </a:rPr>
              <a:t>〕</a:t>
            </a:r>
            <a:r>
              <a:rPr lang="en-US" altLang="zh-CN" sz="1600" dirty="0" smtClean="0">
                <a:solidFill>
                  <a:srgbClr val="C00000"/>
                </a:solidFill>
              </a:rPr>
              <a:t>118</a:t>
            </a:r>
            <a:r>
              <a:rPr lang="zh-CN" altLang="zh-CN" sz="1600" dirty="0" smtClean="0">
                <a:solidFill>
                  <a:srgbClr val="C00000"/>
                </a:solidFill>
              </a:rPr>
              <a:t>号</a:t>
            </a:r>
            <a:r>
              <a:rPr lang="zh-CN" altLang="en-US" sz="1600" dirty="0" smtClean="0">
                <a:solidFill>
                  <a:srgbClr val="C00000"/>
                </a:solidFill>
              </a:rPr>
              <a:t>）</a:t>
            </a:r>
            <a:endParaRPr lang="en-US" altLang="zh-CN" sz="1600" dirty="0" smtClean="0">
              <a:solidFill>
                <a:srgbClr val="C00000"/>
              </a:solidFill>
            </a:endParaRPr>
          </a:p>
          <a:p>
            <a:r>
              <a:rPr lang="zh-CN" altLang="en-US" dirty="0" smtClean="0">
                <a:solidFill>
                  <a:srgbClr val="002060"/>
                </a:solidFill>
              </a:rPr>
              <a:t>政策规定</a:t>
            </a:r>
            <a:endParaRPr lang="en-US" altLang="zh-CN" dirty="0" smtClean="0">
              <a:solidFill>
                <a:srgbClr val="002060"/>
              </a:solidFill>
            </a:endParaRPr>
          </a:p>
          <a:p>
            <a:r>
              <a:rPr lang="en-US" altLang="zh-CN" dirty="0" smtClean="0"/>
              <a:t>1.</a:t>
            </a:r>
            <a:r>
              <a:rPr lang="zh-CN" altLang="zh-CN" dirty="0" smtClean="0"/>
              <a:t>对纳税人为境外单位或个人</a:t>
            </a:r>
            <a:r>
              <a:rPr lang="zh-CN" altLang="zh-CN" dirty="0" smtClean="0">
                <a:solidFill>
                  <a:srgbClr val="FF0000"/>
                </a:solidFill>
              </a:rPr>
              <a:t>在境外提供</a:t>
            </a:r>
            <a:r>
              <a:rPr lang="zh-CN" altLang="zh-CN" dirty="0" smtClean="0"/>
              <a:t>下列服务免征营业税：</a:t>
            </a:r>
            <a:endParaRPr lang="en-US" altLang="zh-CN" dirty="0" smtClean="0"/>
          </a:p>
          <a:p>
            <a:r>
              <a:rPr lang="zh-CN" altLang="zh-CN" dirty="0" smtClean="0"/>
              <a:t>（</a:t>
            </a:r>
            <a:r>
              <a:rPr lang="en-US" altLang="zh-CN" dirty="0" smtClean="0"/>
              <a:t>1</a:t>
            </a:r>
            <a:r>
              <a:rPr lang="zh-CN" altLang="zh-CN" dirty="0" smtClean="0"/>
              <a:t>）文物、遗址等的修复保护服务</a:t>
            </a:r>
            <a:endParaRPr lang="en-US" altLang="zh-CN" dirty="0" smtClean="0"/>
          </a:p>
          <a:p>
            <a:r>
              <a:rPr lang="zh-CN" altLang="zh-CN" dirty="0" smtClean="0"/>
              <a:t>（</a:t>
            </a:r>
            <a:r>
              <a:rPr lang="en-US" altLang="zh-CN" dirty="0" smtClean="0"/>
              <a:t>2</a:t>
            </a:r>
            <a:r>
              <a:rPr lang="zh-CN" altLang="zh-CN" dirty="0" smtClean="0"/>
              <a:t>）纳入国家级非物质文化遗产名录的传统医药诊疗保健服务</a:t>
            </a:r>
            <a:endParaRPr lang="en-US" altLang="zh-CN" dirty="0" smtClean="0"/>
          </a:p>
          <a:p>
            <a:r>
              <a:rPr lang="en-US" altLang="zh-CN" dirty="0" smtClean="0"/>
              <a:t>2.</a:t>
            </a:r>
            <a:r>
              <a:rPr lang="zh-CN" altLang="zh-CN" dirty="0" smtClean="0"/>
              <a:t>对现行养老机构提供的养老服务免征营业税政策明确如下：</a:t>
            </a:r>
            <a:endParaRPr lang="en-US" altLang="zh-CN" dirty="0" smtClean="0"/>
          </a:p>
          <a:p>
            <a:r>
              <a:rPr lang="zh-CN" altLang="zh-CN" dirty="0" smtClean="0"/>
              <a:t>养老机构是指依照《养老机构设立许可办法》（民政部令第</a:t>
            </a:r>
            <a:r>
              <a:rPr lang="en-US" altLang="zh-CN" dirty="0" smtClean="0"/>
              <a:t>48</a:t>
            </a:r>
            <a:r>
              <a:rPr lang="zh-CN" altLang="zh-CN" dirty="0" smtClean="0"/>
              <a:t>号）设立并依法办理登记的为老年人提供集中居住和照料服务的各类养老机构</a:t>
            </a:r>
            <a:endParaRPr lang="en-US" altLang="zh-CN" dirty="0" smtClean="0"/>
          </a:p>
          <a:p>
            <a:r>
              <a:rPr lang="zh-CN" altLang="zh-CN" dirty="0" smtClean="0"/>
              <a:t>养老服务是指上述养老机构按照《养老机构管理办法》（民政部令第</a:t>
            </a:r>
            <a:r>
              <a:rPr lang="en-US" altLang="zh-CN" dirty="0" smtClean="0"/>
              <a:t>49</a:t>
            </a:r>
            <a:r>
              <a:rPr lang="zh-CN" altLang="zh-CN" dirty="0" smtClean="0"/>
              <a:t>号）的规定，为收住的老年人提供的生活照料、康复护理、精神慰藉、文化娱乐等服务</a:t>
            </a:r>
            <a:endParaRPr lang="zh-CN" altLang="en-US" dirty="0">
              <a:solidFill>
                <a:srgbClr val="002060"/>
              </a:solidFill>
            </a:endParaRPr>
          </a:p>
        </p:txBody>
      </p:sp>
      <p:sp>
        <p:nvSpPr>
          <p:cNvPr id="3" name="标题 2"/>
          <p:cNvSpPr>
            <a:spLocks noGrp="1"/>
          </p:cNvSpPr>
          <p:nvPr>
            <p:ph type="title"/>
          </p:nvPr>
        </p:nvSpPr>
        <p:spPr/>
        <p:txBody>
          <a:bodyPr/>
          <a:lstStyle/>
          <a:p>
            <a:r>
              <a:rPr lang="zh-CN" altLang="en-US" dirty="0" smtClean="0"/>
              <a:t>营业税方面</a:t>
            </a:r>
            <a:endParaRPr lang="zh-CN" altLang="en-US"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en-US" altLang="zh-CN" dirty="0" smtClean="0"/>
              <a:t>3.</a:t>
            </a:r>
            <a:r>
              <a:rPr lang="zh-CN" altLang="zh-CN" dirty="0" smtClean="0"/>
              <a:t> </a:t>
            </a:r>
            <a:r>
              <a:rPr lang="zh-CN" altLang="en-US" dirty="0" smtClean="0"/>
              <a:t>免税的教育劳务，</a:t>
            </a:r>
            <a:r>
              <a:rPr lang="en-US" altLang="zh-CN" dirty="0" smtClean="0"/>
              <a:t>“</a:t>
            </a:r>
            <a:r>
              <a:rPr lang="zh-CN" altLang="zh-CN" dirty="0" smtClean="0"/>
              <a:t>提供教育劳务取得的收入是指对列入规定招生计划的在籍学生提供学历教育劳务取得的收入，具体包括：经有关部门审核批准，按规定标准收取的学费、住宿费、课本费、作业本费、伙食费、考试报名费收入</a:t>
            </a:r>
            <a:r>
              <a:rPr lang="en-US" altLang="zh-CN" dirty="0" smtClean="0"/>
              <a:t>”</a:t>
            </a:r>
            <a:r>
              <a:rPr lang="zh-CN" altLang="zh-CN" dirty="0" smtClean="0">
                <a:solidFill>
                  <a:srgbClr val="FF0000"/>
                </a:solidFill>
              </a:rPr>
              <a:t>调整为</a:t>
            </a:r>
            <a:r>
              <a:rPr lang="en-US" altLang="zh-CN" dirty="0" smtClean="0"/>
              <a:t>“</a:t>
            </a:r>
            <a:r>
              <a:rPr lang="zh-CN" altLang="zh-CN" dirty="0" smtClean="0"/>
              <a:t>提供教育劳务取得的收入是指对列入规定招生计划的在籍学生提供学历教育劳务取得的收入，具体包括：经有关部门审核批准并按规定标准收取的学费、住宿费、课本费、作业本费、考试报名费收入，以及</a:t>
            </a:r>
            <a:r>
              <a:rPr lang="zh-CN" altLang="zh-CN" dirty="0" smtClean="0">
                <a:solidFill>
                  <a:srgbClr val="FF0000"/>
                </a:solidFill>
              </a:rPr>
              <a:t>学校食堂</a:t>
            </a:r>
            <a:r>
              <a:rPr lang="zh-CN" altLang="zh-CN" dirty="0" smtClean="0"/>
              <a:t>提供餐饮服务取得的伙食费收入。学校食堂是指依照《学校食堂与学生集体用餐卫生管理规定》（教育部令第</a:t>
            </a:r>
            <a:r>
              <a:rPr lang="en-US" altLang="zh-CN" dirty="0" smtClean="0"/>
              <a:t>14</a:t>
            </a:r>
            <a:r>
              <a:rPr lang="zh-CN" altLang="zh-CN" dirty="0" smtClean="0"/>
              <a:t>号）管理的学校食堂</a:t>
            </a:r>
            <a:r>
              <a:rPr lang="en-US" altLang="zh-CN" dirty="0" smtClean="0"/>
              <a:t>”</a:t>
            </a:r>
          </a:p>
          <a:p>
            <a:r>
              <a:rPr lang="en-US" altLang="zh-CN" dirty="0" smtClean="0"/>
              <a:t>4.</a:t>
            </a:r>
            <a:r>
              <a:rPr lang="zh-CN" altLang="zh-CN" dirty="0" smtClean="0"/>
              <a:t>对中国金融期货交易所代收的期货市场监管费准许从其营业税计税营业额中扣除</a:t>
            </a:r>
            <a:endParaRPr lang="en-US" altLang="zh-CN" dirty="0" smtClean="0"/>
          </a:p>
          <a:p>
            <a:r>
              <a:rPr lang="en-US" altLang="zh-CN" dirty="0" smtClean="0"/>
              <a:t>5.</a:t>
            </a:r>
            <a:r>
              <a:rPr lang="zh-CN" altLang="zh-CN" dirty="0" smtClean="0"/>
              <a:t>自</a:t>
            </a:r>
            <a:r>
              <a:rPr lang="en-US" altLang="zh-CN" dirty="0" smtClean="0"/>
              <a:t>2015</a:t>
            </a:r>
            <a:r>
              <a:rPr lang="zh-CN" altLang="zh-CN" dirty="0" smtClean="0"/>
              <a:t>年</a:t>
            </a:r>
            <a:r>
              <a:rPr lang="en-US" altLang="zh-CN" dirty="0" smtClean="0"/>
              <a:t>1</a:t>
            </a:r>
            <a:r>
              <a:rPr lang="zh-CN" altLang="zh-CN" dirty="0" smtClean="0"/>
              <a:t>月</a:t>
            </a:r>
            <a:r>
              <a:rPr lang="en-US" altLang="zh-CN" dirty="0" smtClean="0"/>
              <a:t>1</a:t>
            </a:r>
            <a:r>
              <a:rPr lang="zh-CN" altLang="zh-CN" dirty="0" smtClean="0"/>
              <a:t>日起执行</a:t>
            </a:r>
            <a:endParaRPr lang="zh-CN" altLang="en-US" dirty="0" smtClean="0">
              <a:solidFill>
                <a:srgbClr val="002060"/>
              </a:solidFill>
            </a:endParaRPr>
          </a:p>
          <a:p>
            <a:endParaRPr lang="zh-CN" altLang="en-US" dirty="0"/>
          </a:p>
        </p:txBody>
      </p:sp>
      <p:sp>
        <p:nvSpPr>
          <p:cNvPr id="3" name="标题 2"/>
          <p:cNvSpPr>
            <a:spLocks noGrp="1"/>
          </p:cNvSpPr>
          <p:nvPr>
            <p:ph type="title"/>
          </p:nvPr>
        </p:nvSpPr>
        <p:spPr/>
        <p:txBody>
          <a:bodyPr/>
          <a:lstStyle/>
          <a:p>
            <a:r>
              <a:rPr lang="zh-CN" altLang="en-US" dirty="0" smtClean="0"/>
              <a:t>营业税方面</a:t>
            </a:r>
            <a:endParaRPr lang="zh-CN" altLang="en-US"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smtClean="0">
                <a:solidFill>
                  <a:srgbClr val="FF0000"/>
                </a:solidFill>
              </a:rPr>
              <a:t>个人住房转让</a:t>
            </a:r>
            <a:r>
              <a:rPr lang="zh-CN" altLang="en-US" sz="1600" dirty="0" smtClean="0">
                <a:solidFill>
                  <a:srgbClr val="C00000"/>
                </a:solidFill>
              </a:rPr>
              <a:t>（</a:t>
            </a:r>
            <a:r>
              <a:rPr lang="zh-CN" altLang="zh-CN" sz="1600" dirty="0" smtClean="0">
                <a:solidFill>
                  <a:srgbClr val="C00000"/>
                </a:solidFill>
              </a:rPr>
              <a:t>财税〔</a:t>
            </a:r>
            <a:r>
              <a:rPr lang="en-US" altLang="zh-CN" sz="1600" dirty="0" smtClean="0">
                <a:solidFill>
                  <a:srgbClr val="C00000"/>
                </a:solidFill>
              </a:rPr>
              <a:t>2015</a:t>
            </a:r>
            <a:r>
              <a:rPr lang="zh-CN" altLang="zh-CN" sz="1600" dirty="0" smtClean="0">
                <a:solidFill>
                  <a:srgbClr val="C00000"/>
                </a:solidFill>
              </a:rPr>
              <a:t>〕</a:t>
            </a:r>
            <a:r>
              <a:rPr lang="en-US" altLang="zh-CN" sz="1600" dirty="0" smtClean="0">
                <a:solidFill>
                  <a:srgbClr val="C00000"/>
                </a:solidFill>
              </a:rPr>
              <a:t>39</a:t>
            </a:r>
            <a:r>
              <a:rPr lang="zh-CN" altLang="zh-CN" sz="1600" dirty="0" smtClean="0">
                <a:solidFill>
                  <a:srgbClr val="C00000"/>
                </a:solidFill>
              </a:rPr>
              <a:t>号</a:t>
            </a:r>
            <a:r>
              <a:rPr lang="zh-CN" altLang="en-US" sz="1600" dirty="0" smtClean="0">
                <a:solidFill>
                  <a:srgbClr val="C00000"/>
                </a:solidFill>
              </a:rPr>
              <a:t>）</a:t>
            </a:r>
            <a:r>
              <a:rPr lang="zh-CN" altLang="zh-CN" sz="1600" dirty="0" smtClean="0">
                <a:solidFill>
                  <a:srgbClr val="C00000"/>
                </a:solidFill>
              </a:rPr>
              <a:t> </a:t>
            </a:r>
            <a:endParaRPr lang="en-US" altLang="zh-CN" sz="1600" dirty="0" smtClean="0">
              <a:solidFill>
                <a:srgbClr val="C00000"/>
              </a:solidFill>
            </a:endParaRPr>
          </a:p>
          <a:p>
            <a:r>
              <a:rPr lang="zh-CN" altLang="en-US" dirty="0" smtClean="0">
                <a:solidFill>
                  <a:srgbClr val="002060"/>
                </a:solidFill>
              </a:rPr>
              <a:t>政策规定</a:t>
            </a:r>
            <a:endParaRPr lang="en-US" altLang="zh-CN" dirty="0" smtClean="0">
              <a:solidFill>
                <a:srgbClr val="002060"/>
              </a:solidFill>
            </a:endParaRPr>
          </a:p>
          <a:p>
            <a:r>
              <a:rPr lang="en-US" altLang="zh-CN" dirty="0" smtClean="0"/>
              <a:t>1.</a:t>
            </a:r>
            <a:r>
              <a:rPr lang="zh-CN" altLang="zh-CN" dirty="0" smtClean="0"/>
              <a:t>个人将购买</a:t>
            </a:r>
            <a:r>
              <a:rPr lang="zh-CN" altLang="zh-CN" dirty="0" smtClean="0">
                <a:solidFill>
                  <a:srgbClr val="FF0000"/>
                </a:solidFill>
              </a:rPr>
              <a:t>不足</a:t>
            </a:r>
            <a:r>
              <a:rPr lang="en-US" altLang="zh-CN" dirty="0" smtClean="0">
                <a:solidFill>
                  <a:srgbClr val="FF0000"/>
                </a:solidFill>
              </a:rPr>
              <a:t>2</a:t>
            </a:r>
            <a:r>
              <a:rPr lang="zh-CN" altLang="zh-CN" dirty="0" smtClean="0">
                <a:solidFill>
                  <a:srgbClr val="FF0000"/>
                </a:solidFill>
              </a:rPr>
              <a:t>年的住房</a:t>
            </a:r>
            <a:r>
              <a:rPr lang="zh-CN" altLang="zh-CN" dirty="0" smtClean="0"/>
              <a:t>对外销售的，全额征收营业税</a:t>
            </a:r>
            <a:endParaRPr lang="en-US" altLang="zh-CN" dirty="0" smtClean="0"/>
          </a:p>
          <a:p>
            <a:r>
              <a:rPr lang="en-US" altLang="zh-CN" dirty="0" smtClean="0"/>
              <a:t>2.</a:t>
            </a:r>
            <a:r>
              <a:rPr lang="zh-CN" altLang="zh-CN" dirty="0" smtClean="0"/>
              <a:t>个人将购买</a:t>
            </a:r>
            <a:r>
              <a:rPr lang="en-US" altLang="zh-CN" dirty="0" smtClean="0"/>
              <a:t>2</a:t>
            </a:r>
            <a:r>
              <a:rPr lang="zh-CN" altLang="zh-CN" dirty="0" smtClean="0"/>
              <a:t>年以上（含</a:t>
            </a:r>
            <a:r>
              <a:rPr lang="en-US" altLang="zh-CN" dirty="0" smtClean="0"/>
              <a:t>2</a:t>
            </a:r>
            <a:r>
              <a:rPr lang="zh-CN" altLang="zh-CN" dirty="0" smtClean="0"/>
              <a:t>年）的</a:t>
            </a:r>
            <a:r>
              <a:rPr lang="zh-CN" altLang="zh-CN" dirty="0" smtClean="0">
                <a:solidFill>
                  <a:srgbClr val="FF0000"/>
                </a:solidFill>
              </a:rPr>
              <a:t>非普通住房</a:t>
            </a:r>
            <a:r>
              <a:rPr lang="zh-CN" altLang="zh-CN" dirty="0" smtClean="0"/>
              <a:t>对外销售的，按照其销售收入减去购买房屋的价款后的差额征收营业税</a:t>
            </a:r>
            <a:endParaRPr lang="en-US" altLang="zh-CN" dirty="0" smtClean="0"/>
          </a:p>
          <a:p>
            <a:r>
              <a:rPr lang="en-US" altLang="zh-CN" dirty="0" smtClean="0"/>
              <a:t>3.</a:t>
            </a:r>
            <a:r>
              <a:rPr lang="zh-CN" altLang="zh-CN" dirty="0" smtClean="0"/>
              <a:t>个人将购买</a:t>
            </a:r>
            <a:r>
              <a:rPr lang="en-US" altLang="zh-CN" dirty="0" smtClean="0"/>
              <a:t>2</a:t>
            </a:r>
            <a:r>
              <a:rPr lang="zh-CN" altLang="zh-CN" dirty="0" smtClean="0"/>
              <a:t>年以上（含</a:t>
            </a:r>
            <a:r>
              <a:rPr lang="en-US" altLang="zh-CN" dirty="0" smtClean="0"/>
              <a:t>2</a:t>
            </a:r>
            <a:r>
              <a:rPr lang="zh-CN" altLang="zh-CN" dirty="0" smtClean="0"/>
              <a:t>年）的</a:t>
            </a:r>
            <a:r>
              <a:rPr lang="zh-CN" altLang="zh-CN" dirty="0" smtClean="0">
                <a:solidFill>
                  <a:srgbClr val="FF0000"/>
                </a:solidFill>
              </a:rPr>
              <a:t>普通住房</a:t>
            </a:r>
            <a:r>
              <a:rPr lang="zh-CN" altLang="zh-CN" dirty="0" smtClean="0"/>
              <a:t>对外销售的，免征营业税</a:t>
            </a:r>
            <a:endParaRPr lang="en-US" altLang="zh-CN" dirty="0" smtClean="0"/>
          </a:p>
          <a:p>
            <a:r>
              <a:rPr lang="en-US" altLang="zh-CN" dirty="0" smtClean="0"/>
              <a:t>4.</a:t>
            </a:r>
            <a:r>
              <a:rPr lang="zh-CN" altLang="zh-CN" dirty="0" smtClean="0"/>
              <a:t>自</a:t>
            </a:r>
            <a:r>
              <a:rPr lang="en-US" altLang="zh-CN" dirty="0" smtClean="0"/>
              <a:t>2015</a:t>
            </a:r>
            <a:r>
              <a:rPr lang="zh-CN" altLang="zh-CN" dirty="0" smtClean="0"/>
              <a:t>年</a:t>
            </a:r>
            <a:r>
              <a:rPr lang="en-US" altLang="zh-CN" dirty="0" smtClean="0"/>
              <a:t>3</a:t>
            </a:r>
            <a:r>
              <a:rPr lang="zh-CN" altLang="zh-CN" dirty="0" smtClean="0"/>
              <a:t>月</a:t>
            </a:r>
            <a:r>
              <a:rPr lang="en-US" altLang="zh-CN" dirty="0" smtClean="0"/>
              <a:t>31</a:t>
            </a:r>
            <a:r>
              <a:rPr lang="zh-CN" altLang="zh-CN" dirty="0" smtClean="0"/>
              <a:t>日起执行</a:t>
            </a:r>
          </a:p>
          <a:p>
            <a:endParaRPr lang="zh-CN" altLang="en-US" dirty="0" smtClean="0">
              <a:solidFill>
                <a:srgbClr val="002060"/>
              </a:solidFill>
            </a:endParaRPr>
          </a:p>
        </p:txBody>
      </p:sp>
      <p:sp>
        <p:nvSpPr>
          <p:cNvPr id="3" name="标题 2"/>
          <p:cNvSpPr>
            <a:spLocks noGrp="1"/>
          </p:cNvSpPr>
          <p:nvPr>
            <p:ph type="title"/>
          </p:nvPr>
        </p:nvSpPr>
        <p:spPr/>
        <p:txBody>
          <a:bodyPr/>
          <a:lstStyle/>
          <a:p>
            <a:r>
              <a:rPr lang="zh-CN" altLang="en-US" dirty="0" smtClean="0"/>
              <a:t>营业税方面</a:t>
            </a:r>
            <a:endParaRPr lang="zh-CN" altLang="en-US"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smtClean="0">
                <a:solidFill>
                  <a:srgbClr val="FF0000"/>
                </a:solidFill>
              </a:rPr>
              <a:t>营业税减免税明细申报表</a:t>
            </a:r>
            <a:r>
              <a:rPr lang="zh-CN" altLang="en-US" sz="1600" dirty="0" smtClean="0">
                <a:solidFill>
                  <a:srgbClr val="C00000"/>
                </a:solidFill>
              </a:rPr>
              <a:t>（</a:t>
            </a:r>
            <a:r>
              <a:rPr lang="zh-CN" altLang="zh-CN" sz="1600" dirty="0" smtClean="0">
                <a:solidFill>
                  <a:srgbClr val="C00000"/>
                </a:solidFill>
              </a:rPr>
              <a:t>国家税务总局公告</a:t>
            </a:r>
            <a:r>
              <a:rPr lang="en-US" altLang="zh-CN" sz="1600" dirty="0" smtClean="0">
                <a:solidFill>
                  <a:srgbClr val="C00000"/>
                </a:solidFill>
              </a:rPr>
              <a:t>2015</a:t>
            </a:r>
            <a:r>
              <a:rPr lang="zh-CN" altLang="zh-CN" sz="1600" dirty="0" smtClean="0">
                <a:solidFill>
                  <a:srgbClr val="C00000"/>
                </a:solidFill>
              </a:rPr>
              <a:t>年第</a:t>
            </a:r>
            <a:r>
              <a:rPr lang="en-US" altLang="zh-CN" sz="1600" dirty="0" smtClean="0">
                <a:solidFill>
                  <a:srgbClr val="C00000"/>
                </a:solidFill>
              </a:rPr>
              <a:t>27</a:t>
            </a:r>
            <a:r>
              <a:rPr lang="zh-CN" altLang="zh-CN" sz="1600" dirty="0" smtClean="0">
                <a:solidFill>
                  <a:srgbClr val="C00000"/>
                </a:solidFill>
              </a:rPr>
              <a:t>号</a:t>
            </a:r>
            <a:r>
              <a:rPr lang="zh-CN" altLang="en-US" sz="1600" dirty="0" smtClean="0">
                <a:solidFill>
                  <a:srgbClr val="C00000"/>
                </a:solidFill>
              </a:rPr>
              <a:t>）</a:t>
            </a:r>
            <a:r>
              <a:rPr lang="zh-CN" altLang="zh-CN" sz="1600" dirty="0" smtClean="0">
                <a:solidFill>
                  <a:srgbClr val="C00000"/>
                </a:solidFill>
              </a:rPr>
              <a:t> </a:t>
            </a:r>
            <a:endParaRPr lang="en-US" altLang="zh-CN" sz="1600" dirty="0" smtClean="0">
              <a:solidFill>
                <a:srgbClr val="C00000"/>
              </a:solidFill>
            </a:endParaRPr>
          </a:p>
          <a:p>
            <a:r>
              <a:rPr lang="zh-CN" altLang="en-US" dirty="0" smtClean="0">
                <a:solidFill>
                  <a:srgbClr val="002060"/>
                </a:solidFill>
              </a:rPr>
              <a:t>政策规定</a:t>
            </a:r>
            <a:endParaRPr lang="en-US" altLang="zh-CN" sz="1600" dirty="0" smtClean="0">
              <a:solidFill>
                <a:srgbClr val="C00000"/>
              </a:solidFill>
            </a:endParaRPr>
          </a:p>
          <a:p>
            <a:r>
              <a:rPr lang="en-US" altLang="zh-CN" dirty="0" smtClean="0"/>
              <a:t>1.</a:t>
            </a:r>
            <a:r>
              <a:rPr lang="zh-CN" altLang="zh-CN" dirty="0" smtClean="0"/>
              <a:t>《营业税减免税明细申报表》，作为《营业税纳税申报表》的附列资料，由享受营业税减免税优惠政策的纳税人填写并在纳税申报时报送给主管税务机关</a:t>
            </a:r>
            <a:endParaRPr lang="en-US" altLang="zh-CN" dirty="0" smtClean="0"/>
          </a:p>
          <a:p>
            <a:r>
              <a:rPr lang="en-US" altLang="zh-CN" dirty="0" smtClean="0"/>
              <a:t>2.</a:t>
            </a:r>
            <a:r>
              <a:rPr lang="zh-CN" altLang="zh-CN" dirty="0" smtClean="0"/>
              <a:t>自</a:t>
            </a:r>
            <a:r>
              <a:rPr lang="en-US" altLang="zh-CN" dirty="0" smtClean="0"/>
              <a:t>2015</a:t>
            </a:r>
            <a:r>
              <a:rPr lang="zh-CN" altLang="zh-CN" dirty="0" smtClean="0"/>
              <a:t>年</a:t>
            </a:r>
            <a:r>
              <a:rPr lang="en-US" altLang="zh-CN" dirty="0" smtClean="0"/>
              <a:t>7</a:t>
            </a:r>
            <a:r>
              <a:rPr lang="zh-CN" altLang="zh-CN" dirty="0" smtClean="0"/>
              <a:t>月</a:t>
            </a:r>
            <a:r>
              <a:rPr lang="en-US" altLang="zh-CN" dirty="0" smtClean="0"/>
              <a:t>1</a:t>
            </a:r>
            <a:r>
              <a:rPr lang="zh-CN" altLang="zh-CN" dirty="0" smtClean="0"/>
              <a:t>日起施行</a:t>
            </a:r>
            <a:r>
              <a:rPr lang="en-US" altLang="zh-CN" dirty="0" smtClean="0"/>
              <a:t/>
            </a:r>
            <a:br>
              <a:rPr lang="en-US" altLang="zh-CN" dirty="0" smtClean="0"/>
            </a:br>
            <a:endParaRPr lang="zh-CN" altLang="en-US" dirty="0">
              <a:solidFill>
                <a:srgbClr val="C00000"/>
              </a:solidFill>
            </a:endParaRPr>
          </a:p>
        </p:txBody>
      </p:sp>
      <p:sp>
        <p:nvSpPr>
          <p:cNvPr id="3" name="标题 2"/>
          <p:cNvSpPr>
            <a:spLocks noGrp="1"/>
          </p:cNvSpPr>
          <p:nvPr>
            <p:ph type="title"/>
          </p:nvPr>
        </p:nvSpPr>
        <p:spPr/>
        <p:txBody>
          <a:bodyPr/>
          <a:lstStyle/>
          <a:p>
            <a:r>
              <a:rPr lang="zh-CN" altLang="en-US" dirty="0" smtClean="0"/>
              <a:t>营业税方面</a:t>
            </a:r>
            <a:endParaRPr lang="zh-CN" altLang="en-US"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smtClean="0">
                <a:solidFill>
                  <a:srgbClr val="FF0000"/>
                </a:solidFill>
              </a:rPr>
              <a:t>非货币性资产投资</a:t>
            </a:r>
            <a:endParaRPr lang="en-US" altLang="zh-CN" dirty="0" smtClean="0">
              <a:solidFill>
                <a:srgbClr val="FF0000"/>
              </a:solidFill>
            </a:endParaRPr>
          </a:p>
          <a:p>
            <a:r>
              <a:rPr lang="zh-CN" altLang="en-US" dirty="0" smtClean="0">
                <a:solidFill>
                  <a:srgbClr val="002060"/>
                </a:solidFill>
              </a:rPr>
              <a:t>（一）相关政策</a:t>
            </a:r>
            <a:endParaRPr lang="en-US" altLang="zh-CN" dirty="0" smtClean="0">
              <a:solidFill>
                <a:srgbClr val="002060"/>
              </a:solidFill>
            </a:endParaRPr>
          </a:p>
          <a:p>
            <a:r>
              <a:rPr lang="en-US" altLang="zh-CN" dirty="0" smtClean="0"/>
              <a:t>1.</a:t>
            </a:r>
            <a:r>
              <a:rPr lang="zh-CN" altLang="en-US" dirty="0" smtClean="0">
                <a:solidFill>
                  <a:schemeClr val="tx1">
                    <a:lumMod val="95000"/>
                    <a:lumOff val="5000"/>
                  </a:schemeClr>
                </a:solidFill>
              </a:rPr>
              <a:t>企业所得税法及实施条例</a:t>
            </a:r>
            <a:endParaRPr lang="en-US" altLang="zh-CN" dirty="0" smtClean="0"/>
          </a:p>
          <a:p>
            <a:r>
              <a:rPr lang="en-US" altLang="zh-CN" dirty="0" smtClean="0"/>
              <a:t>2.</a:t>
            </a:r>
            <a:r>
              <a:rPr lang="zh-CN" altLang="zh-CN" dirty="0" smtClean="0"/>
              <a:t>国家税务总局关于企业处置资产所得税处理问题的通知</a:t>
            </a:r>
            <a:r>
              <a:rPr lang="zh-CN" altLang="en-US" dirty="0" smtClean="0"/>
              <a:t>（</a:t>
            </a:r>
            <a:r>
              <a:rPr lang="zh-CN" altLang="zh-CN" dirty="0" smtClean="0"/>
              <a:t>国税函</a:t>
            </a:r>
            <a:r>
              <a:rPr lang="en-US" altLang="zh-CN" dirty="0" smtClean="0"/>
              <a:t>[2008]828</a:t>
            </a:r>
            <a:r>
              <a:rPr lang="zh-CN" altLang="zh-CN" dirty="0" smtClean="0"/>
              <a:t>号</a:t>
            </a:r>
            <a:r>
              <a:rPr lang="zh-CN" altLang="en-US" dirty="0" smtClean="0"/>
              <a:t>）</a:t>
            </a:r>
            <a:endParaRPr lang="en-US" altLang="zh-CN" dirty="0" smtClean="0"/>
          </a:p>
          <a:p>
            <a:r>
              <a:rPr lang="en-US" altLang="zh-CN" dirty="0" smtClean="0"/>
              <a:t>3.</a:t>
            </a:r>
            <a:r>
              <a:rPr lang="zh-CN" altLang="zh-CN" dirty="0" smtClean="0"/>
              <a:t>国家税务总局关于企业取得财产转让等所得企业所得税处理问题的公告</a:t>
            </a:r>
            <a:r>
              <a:rPr lang="zh-CN" altLang="en-US" dirty="0" smtClean="0"/>
              <a:t>（</a:t>
            </a:r>
            <a:r>
              <a:rPr lang="zh-CN" altLang="zh-CN" dirty="0" smtClean="0"/>
              <a:t>税务总局公告</a:t>
            </a:r>
            <a:r>
              <a:rPr lang="en-US" altLang="zh-CN" dirty="0" smtClean="0"/>
              <a:t>2010</a:t>
            </a:r>
            <a:r>
              <a:rPr lang="zh-CN" altLang="zh-CN" dirty="0" smtClean="0"/>
              <a:t>年第</a:t>
            </a:r>
            <a:r>
              <a:rPr lang="en-US" altLang="zh-CN" dirty="0" smtClean="0"/>
              <a:t>19</a:t>
            </a:r>
            <a:r>
              <a:rPr lang="zh-CN" altLang="zh-CN" dirty="0" smtClean="0"/>
              <a:t>号</a:t>
            </a:r>
            <a:r>
              <a:rPr lang="zh-CN" altLang="en-US" dirty="0" smtClean="0"/>
              <a:t>）</a:t>
            </a:r>
            <a:endParaRPr lang="en-US" altLang="zh-CN" dirty="0" smtClean="0"/>
          </a:p>
          <a:p>
            <a:r>
              <a:rPr lang="en-US" altLang="zh-CN" dirty="0" smtClean="0"/>
              <a:t>4.</a:t>
            </a:r>
            <a:r>
              <a:rPr lang="zh-CN" altLang="zh-CN" dirty="0" smtClean="0"/>
              <a:t>财政部、国家税务总局关于非货币性资产投资企业所得税政策问题的通知</a:t>
            </a:r>
            <a:r>
              <a:rPr lang="zh-CN" altLang="en-US" dirty="0" smtClean="0"/>
              <a:t>（</a:t>
            </a:r>
            <a:r>
              <a:rPr lang="zh-CN" altLang="zh-CN" dirty="0" smtClean="0"/>
              <a:t>财税〔</a:t>
            </a:r>
            <a:r>
              <a:rPr lang="en-US" altLang="zh-CN" dirty="0" smtClean="0"/>
              <a:t>2014</a:t>
            </a:r>
            <a:r>
              <a:rPr lang="zh-CN" altLang="zh-CN" dirty="0" smtClean="0"/>
              <a:t>〕</a:t>
            </a:r>
            <a:r>
              <a:rPr lang="en-US" altLang="zh-CN" dirty="0" smtClean="0"/>
              <a:t>116</a:t>
            </a:r>
            <a:r>
              <a:rPr lang="zh-CN" altLang="zh-CN" dirty="0" smtClean="0"/>
              <a:t>号 </a:t>
            </a:r>
            <a:r>
              <a:rPr lang="zh-CN" altLang="en-US" dirty="0" smtClean="0"/>
              <a:t>）</a:t>
            </a:r>
          </a:p>
          <a:p>
            <a:r>
              <a:rPr lang="en-US" altLang="zh-CN" dirty="0" smtClean="0"/>
              <a:t>5.</a:t>
            </a:r>
            <a:r>
              <a:rPr lang="zh-CN" altLang="zh-CN" dirty="0" smtClean="0"/>
              <a:t>国家税务总局关于非货币性资产投资企业所得税有关征管问题的公告</a:t>
            </a:r>
            <a:r>
              <a:rPr lang="zh-CN" altLang="en-US" dirty="0" smtClean="0"/>
              <a:t>（</a:t>
            </a:r>
            <a:r>
              <a:rPr lang="zh-CN" altLang="zh-CN" dirty="0" smtClean="0"/>
              <a:t>国家税务总局公告</a:t>
            </a:r>
            <a:r>
              <a:rPr lang="en-US" altLang="zh-CN" dirty="0" smtClean="0"/>
              <a:t>2015</a:t>
            </a:r>
            <a:r>
              <a:rPr lang="zh-CN" altLang="zh-CN" dirty="0" smtClean="0"/>
              <a:t>年第</a:t>
            </a:r>
            <a:r>
              <a:rPr lang="en-US" altLang="zh-CN" dirty="0" smtClean="0"/>
              <a:t>33</a:t>
            </a:r>
            <a:r>
              <a:rPr lang="zh-CN" altLang="zh-CN" dirty="0" smtClean="0"/>
              <a:t>号</a:t>
            </a:r>
            <a:r>
              <a:rPr lang="zh-CN" altLang="en-US" dirty="0" smtClean="0"/>
              <a:t>）</a:t>
            </a:r>
            <a:endParaRPr lang="zh-CN" altLang="zh-CN" dirty="0" smtClean="0"/>
          </a:p>
        </p:txBody>
      </p:sp>
      <p:sp>
        <p:nvSpPr>
          <p:cNvPr id="3" name="标题 2"/>
          <p:cNvSpPr>
            <a:spLocks noGrp="1"/>
          </p:cNvSpPr>
          <p:nvPr>
            <p:ph type="title"/>
          </p:nvPr>
        </p:nvSpPr>
        <p:spPr/>
        <p:txBody>
          <a:bodyPr/>
          <a:lstStyle/>
          <a:p>
            <a:r>
              <a:rPr lang="zh-CN" altLang="en-US" dirty="0" smtClean="0"/>
              <a:t>企业所得税方面</a:t>
            </a:r>
            <a:endParaRPr lang="zh-CN" altLang="en-US"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zh-CN" altLang="en-US" dirty="0" smtClean="0">
                <a:solidFill>
                  <a:srgbClr val="002060"/>
                </a:solidFill>
              </a:rPr>
              <a:t>（二）政策规定</a:t>
            </a:r>
            <a:endParaRPr lang="en-US" altLang="zh-CN" dirty="0" smtClean="0">
              <a:solidFill>
                <a:srgbClr val="002060"/>
              </a:solidFill>
            </a:endParaRPr>
          </a:p>
          <a:p>
            <a:r>
              <a:rPr lang="en-US" altLang="zh-CN" dirty="0" smtClean="0">
                <a:solidFill>
                  <a:schemeClr val="tx1">
                    <a:lumMod val="95000"/>
                    <a:lumOff val="5000"/>
                  </a:schemeClr>
                </a:solidFill>
              </a:rPr>
              <a:t>1.</a:t>
            </a:r>
            <a:r>
              <a:rPr lang="zh-CN" altLang="en-US" dirty="0" smtClean="0">
                <a:solidFill>
                  <a:schemeClr val="tx1">
                    <a:lumMod val="95000"/>
                    <a:lumOff val="5000"/>
                  </a:schemeClr>
                </a:solidFill>
              </a:rPr>
              <a:t>适用范围及处理原则</a:t>
            </a:r>
            <a:endParaRPr lang="en-US" altLang="zh-CN" dirty="0" smtClean="0">
              <a:solidFill>
                <a:schemeClr val="tx1">
                  <a:lumMod val="95000"/>
                  <a:lumOff val="5000"/>
                </a:schemeClr>
              </a:solidFill>
            </a:endParaRPr>
          </a:p>
          <a:p>
            <a:r>
              <a:rPr lang="zh-CN" altLang="zh-CN" dirty="0" smtClean="0"/>
              <a:t>实行查账征收的居民企业（以下简称企业）以非货币性资产对外投资确认的非货币性资产转让所得，可自确认非货币性资产转让收入年度起不超过连续</a:t>
            </a:r>
            <a:r>
              <a:rPr lang="en-US" altLang="zh-CN" dirty="0" smtClean="0">
                <a:solidFill>
                  <a:srgbClr val="FF0000"/>
                </a:solidFill>
              </a:rPr>
              <a:t>5</a:t>
            </a:r>
            <a:r>
              <a:rPr lang="zh-CN" altLang="zh-CN" dirty="0" smtClean="0">
                <a:solidFill>
                  <a:srgbClr val="FF0000"/>
                </a:solidFill>
              </a:rPr>
              <a:t>个纳税年度</a:t>
            </a:r>
            <a:r>
              <a:rPr lang="zh-CN" altLang="zh-CN" dirty="0" smtClean="0"/>
              <a:t>的期间内，分期</a:t>
            </a:r>
            <a:r>
              <a:rPr lang="zh-CN" altLang="zh-CN" dirty="0" smtClean="0">
                <a:solidFill>
                  <a:srgbClr val="FF0000"/>
                </a:solidFill>
              </a:rPr>
              <a:t>均匀</a:t>
            </a:r>
            <a:r>
              <a:rPr lang="zh-CN" altLang="zh-CN" dirty="0" smtClean="0"/>
              <a:t>计入相应年度的应纳税所得额，按规定计算缴纳企业所得税</a:t>
            </a:r>
            <a:r>
              <a:rPr lang="zh-CN" altLang="en-US" dirty="0" smtClean="0"/>
              <a:t>（简称递延确认所得）</a:t>
            </a:r>
            <a:endParaRPr lang="en-US" altLang="zh-CN" dirty="0" smtClean="0"/>
          </a:p>
          <a:p>
            <a:r>
              <a:rPr lang="zh-CN" altLang="zh-CN" dirty="0" smtClean="0"/>
              <a:t>非货币性资产，是指现金、银行存款、应收账款、应收票据以及准备持有至到期的债券投资等货币性资产以外的资产</a:t>
            </a:r>
            <a:endParaRPr lang="en-US" altLang="zh-CN" dirty="0" smtClean="0"/>
          </a:p>
          <a:p>
            <a:r>
              <a:rPr lang="zh-CN" altLang="zh-CN" dirty="0" smtClean="0"/>
              <a:t>非货币性资产投资，限于以非货币性资产出资设立新的居民企业，或将非货币性资产注入现存的</a:t>
            </a:r>
            <a:r>
              <a:rPr lang="zh-CN" altLang="zh-CN" dirty="0" smtClean="0">
                <a:solidFill>
                  <a:srgbClr val="FF0000"/>
                </a:solidFill>
              </a:rPr>
              <a:t>居民企业</a:t>
            </a:r>
            <a:endParaRPr lang="en-US" altLang="zh-CN" dirty="0" smtClean="0">
              <a:solidFill>
                <a:srgbClr val="FF0000"/>
              </a:solidFill>
            </a:endParaRPr>
          </a:p>
        </p:txBody>
      </p:sp>
      <p:sp>
        <p:nvSpPr>
          <p:cNvPr id="3" name="标题 2"/>
          <p:cNvSpPr>
            <a:spLocks noGrp="1"/>
          </p:cNvSpPr>
          <p:nvPr>
            <p:ph type="title"/>
          </p:nvPr>
        </p:nvSpPr>
        <p:spPr/>
        <p:txBody>
          <a:bodyPr/>
          <a:lstStyle/>
          <a:p>
            <a:r>
              <a:rPr lang="zh-CN" altLang="en-US" dirty="0" smtClean="0"/>
              <a:t>企业所得税方面</a:t>
            </a:r>
            <a:endParaRPr lang="zh-CN" altLang="en-US"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dirty="0" smtClean="0"/>
              <a:t>2.</a:t>
            </a:r>
            <a:r>
              <a:rPr lang="zh-CN" altLang="en-US" dirty="0" smtClean="0"/>
              <a:t>所得的确认</a:t>
            </a:r>
            <a:endParaRPr lang="en-US" altLang="zh-CN" dirty="0" smtClean="0"/>
          </a:p>
          <a:p>
            <a:r>
              <a:rPr lang="zh-CN" altLang="en-US" dirty="0" smtClean="0"/>
              <a:t>（</a:t>
            </a:r>
            <a:r>
              <a:rPr lang="en-US" altLang="zh-CN" dirty="0" smtClean="0"/>
              <a:t>1</a:t>
            </a:r>
            <a:r>
              <a:rPr lang="zh-CN" altLang="en-US" dirty="0" smtClean="0"/>
              <a:t>）金额</a:t>
            </a:r>
            <a:endParaRPr lang="en-US" altLang="zh-CN" dirty="0" smtClean="0"/>
          </a:p>
          <a:p>
            <a:r>
              <a:rPr lang="zh-CN" altLang="zh-CN" dirty="0" smtClean="0"/>
              <a:t>企业以非货币性资产对外投资，应对非货币性资产进行评估并按评估后的公允价值扣除计税基础后的余额，计算确认非货币性资产转让所得</a:t>
            </a:r>
            <a:endParaRPr lang="en-US" altLang="zh-CN" dirty="0" smtClean="0"/>
          </a:p>
          <a:p>
            <a:r>
              <a:rPr lang="zh-CN" altLang="en-US" dirty="0" smtClean="0"/>
              <a:t>（</a:t>
            </a:r>
            <a:r>
              <a:rPr lang="en-US" altLang="zh-CN" dirty="0" smtClean="0"/>
              <a:t>2</a:t>
            </a:r>
            <a:r>
              <a:rPr lang="zh-CN" altLang="en-US" dirty="0" smtClean="0"/>
              <a:t>）时间</a:t>
            </a:r>
            <a:endParaRPr lang="en-US" altLang="zh-CN" dirty="0" smtClean="0"/>
          </a:p>
          <a:p>
            <a:r>
              <a:rPr lang="zh-CN" altLang="zh-CN" dirty="0" smtClean="0"/>
              <a:t>企业以非货币性资产对外投资，应于投资协议生效并办理股权登记手续时，确认非货币性资产转让收入的实现</a:t>
            </a:r>
            <a:endParaRPr lang="en-US" altLang="zh-CN" dirty="0" smtClean="0"/>
          </a:p>
          <a:p>
            <a:r>
              <a:rPr lang="zh-CN" altLang="zh-CN" dirty="0" smtClean="0"/>
              <a:t>关联企业之间发生的非货币性资产投资行为，投资协议生效后</a:t>
            </a:r>
            <a:r>
              <a:rPr lang="en-US" altLang="zh-CN" dirty="0" smtClean="0"/>
              <a:t>12</a:t>
            </a:r>
            <a:r>
              <a:rPr lang="zh-CN" altLang="zh-CN" dirty="0" smtClean="0"/>
              <a:t>个月内尚未完成股权变更登记手续的，于投资协议生效时，确认非货币性资产转让收入的实现</a:t>
            </a:r>
          </a:p>
          <a:p>
            <a:endParaRPr lang="zh-CN" altLang="en-US" dirty="0"/>
          </a:p>
        </p:txBody>
      </p:sp>
      <p:sp>
        <p:nvSpPr>
          <p:cNvPr id="3" name="标题 2"/>
          <p:cNvSpPr>
            <a:spLocks noGrp="1"/>
          </p:cNvSpPr>
          <p:nvPr>
            <p:ph type="title"/>
          </p:nvPr>
        </p:nvSpPr>
        <p:spPr/>
        <p:txBody>
          <a:bodyPr/>
          <a:lstStyle/>
          <a:p>
            <a:r>
              <a:rPr lang="zh-CN" altLang="en-US" dirty="0" smtClean="0"/>
              <a:t>企业所得税方面</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en-US" altLang="zh-CN" dirty="0" smtClean="0"/>
              <a:t>3.</a:t>
            </a:r>
            <a:r>
              <a:rPr lang="zh-CN" altLang="en-US" dirty="0" smtClean="0"/>
              <a:t>稽查导致销售额超小规模纳税人的处理</a:t>
            </a:r>
            <a:endParaRPr lang="en-US" altLang="zh-CN" dirty="0" smtClean="0"/>
          </a:p>
          <a:p>
            <a:r>
              <a:rPr lang="zh-CN" altLang="en-US" dirty="0" smtClean="0"/>
              <a:t>（</a:t>
            </a:r>
            <a:r>
              <a:rPr lang="en-US" altLang="zh-CN" dirty="0" smtClean="0"/>
              <a:t>1</a:t>
            </a:r>
            <a:r>
              <a:rPr lang="zh-CN" altLang="en-US" dirty="0" smtClean="0"/>
              <a:t>）</a:t>
            </a:r>
            <a:r>
              <a:rPr lang="zh-CN" altLang="zh-CN" dirty="0" smtClean="0"/>
              <a:t>稽查查补销售额和纳税评估调整销售额计入</a:t>
            </a:r>
            <a:r>
              <a:rPr lang="zh-CN" altLang="zh-CN" dirty="0" smtClean="0">
                <a:solidFill>
                  <a:srgbClr val="FF0000"/>
                </a:solidFill>
              </a:rPr>
              <a:t>查补税款申报当月</a:t>
            </a:r>
            <a:r>
              <a:rPr lang="zh-CN" altLang="zh-CN" dirty="0" smtClean="0"/>
              <a:t>的销售额，以界定增值税小规模纳税人年应税销售额</a:t>
            </a:r>
            <a:endParaRPr lang="en-US" altLang="zh-CN" dirty="0" smtClean="0"/>
          </a:p>
          <a:p>
            <a:r>
              <a:rPr lang="zh-CN" altLang="en-US" dirty="0" smtClean="0"/>
              <a:t>（</a:t>
            </a:r>
            <a:r>
              <a:rPr lang="en-US" altLang="zh-CN" dirty="0" smtClean="0"/>
              <a:t>2</a:t>
            </a:r>
            <a:r>
              <a:rPr lang="zh-CN" altLang="en-US" dirty="0" smtClean="0"/>
              <a:t>）</a:t>
            </a:r>
            <a:r>
              <a:rPr lang="zh-CN" altLang="zh-CN" dirty="0" smtClean="0"/>
              <a:t>纳税人年应税销售额超过小规模纳税人标准且未在规定时限内申请一般纳税人资格认定的，主管税务机关应制作《税务事项通知书》予以告知。纳税人在《税务事项通知书》规定时限内仍未向主管税务机关报送一般纳税人认定有关资料的，其《税务事项通知书》规定</a:t>
            </a:r>
            <a:r>
              <a:rPr lang="zh-CN" altLang="zh-CN" dirty="0" smtClean="0">
                <a:solidFill>
                  <a:srgbClr val="FF0000"/>
                </a:solidFill>
              </a:rPr>
              <a:t>时限届满之后</a:t>
            </a:r>
            <a:r>
              <a:rPr lang="zh-CN" altLang="zh-CN" dirty="0" smtClean="0"/>
              <a:t>的销售额依照增值税税率计算应纳税额，不得抵扣进项税额</a:t>
            </a:r>
            <a:endParaRPr lang="en-US" altLang="zh-CN" dirty="0" smtClean="0"/>
          </a:p>
          <a:p>
            <a:r>
              <a:rPr lang="zh-CN" altLang="en-US" dirty="0" smtClean="0"/>
              <a:t>（</a:t>
            </a:r>
            <a:r>
              <a:rPr lang="en-US" altLang="zh-CN" dirty="0" smtClean="0"/>
              <a:t>3</a:t>
            </a:r>
            <a:r>
              <a:rPr lang="zh-CN" altLang="en-US" dirty="0" smtClean="0"/>
              <a:t>）</a:t>
            </a:r>
            <a:r>
              <a:rPr lang="zh-CN" altLang="zh-CN" dirty="0" smtClean="0"/>
              <a:t>税务机关送达的《税务事项通知书》规定</a:t>
            </a:r>
            <a:r>
              <a:rPr lang="zh-CN" altLang="zh-CN" dirty="0" smtClean="0">
                <a:solidFill>
                  <a:srgbClr val="FF0000"/>
                </a:solidFill>
              </a:rPr>
              <a:t>时限届满之前的销售额</a:t>
            </a:r>
            <a:r>
              <a:rPr lang="zh-CN" altLang="zh-CN" dirty="0" smtClean="0"/>
              <a:t>，应按小规模纳税人简易计税方法，依</a:t>
            </a:r>
            <a:r>
              <a:rPr lang="en-US" altLang="zh-CN" dirty="0" smtClean="0"/>
              <a:t>3%</a:t>
            </a:r>
            <a:r>
              <a:rPr lang="zh-CN" altLang="zh-CN" dirty="0" smtClean="0"/>
              <a:t>征收率计算应纳税额</a:t>
            </a:r>
            <a:r>
              <a:rPr lang="en-US" altLang="zh-CN" smtClean="0"/>
              <a:t> </a:t>
            </a:r>
            <a:endParaRPr lang="zh-CN" altLang="zh-CN" dirty="0" smtClean="0"/>
          </a:p>
        </p:txBody>
      </p:sp>
      <p:sp>
        <p:nvSpPr>
          <p:cNvPr id="3" name="标题 2"/>
          <p:cNvSpPr>
            <a:spLocks noGrp="1"/>
          </p:cNvSpPr>
          <p:nvPr>
            <p:ph type="title"/>
          </p:nvPr>
        </p:nvSpPr>
        <p:spPr/>
        <p:txBody>
          <a:bodyPr/>
          <a:lstStyle/>
          <a:p>
            <a:r>
              <a:rPr lang="zh-CN" altLang="en-US" dirty="0" smtClean="0"/>
              <a:t>增值税方面</a:t>
            </a:r>
            <a:endParaRPr lang="zh-CN" altLang="en-US"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en-US" altLang="zh-CN" dirty="0" smtClean="0"/>
              <a:t>3.</a:t>
            </a:r>
            <a:r>
              <a:rPr lang="zh-CN" altLang="en-US" dirty="0" smtClean="0"/>
              <a:t>纳税申报和核算管理</a:t>
            </a:r>
            <a:endParaRPr lang="en-US" altLang="zh-CN" dirty="0" smtClean="0"/>
          </a:p>
          <a:p>
            <a:r>
              <a:rPr lang="zh-CN" altLang="en-US" dirty="0" smtClean="0"/>
              <a:t>（</a:t>
            </a:r>
            <a:r>
              <a:rPr lang="en-US" altLang="zh-CN" dirty="0" smtClean="0"/>
              <a:t>1</a:t>
            </a:r>
            <a:r>
              <a:rPr lang="zh-CN" altLang="en-US" dirty="0" smtClean="0"/>
              <a:t>）</a:t>
            </a:r>
            <a:r>
              <a:rPr lang="zh-CN" altLang="zh-CN" dirty="0" smtClean="0"/>
              <a:t>企业选择适用</a:t>
            </a:r>
            <a:r>
              <a:rPr lang="zh-CN" altLang="en-US" dirty="0" smtClean="0"/>
              <a:t>递延确认所得</a:t>
            </a:r>
            <a:r>
              <a:rPr lang="zh-CN" altLang="zh-CN" dirty="0" smtClean="0"/>
              <a:t>的，应在非货币性资产转让所得递延确认期间</a:t>
            </a:r>
            <a:r>
              <a:rPr lang="zh-CN" altLang="zh-CN" dirty="0" smtClean="0">
                <a:solidFill>
                  <a:srgbClr val="FF0000"/>
                </a:solidFill>
              </a:rPr>
              <a:t>每年</a:t>
            </a:r>
            <a:r>
              <a:rPr lang="zh-CN" altLang="zh-CN" dirty="0" smtClean="0"/>
              <a:t>企业所得税汇算清缴时，填报《中华人民共和国企业所得税年度纳税申报表》（</a:t>
            </a:r>
            <a:r>
              <a:rPr lang="en-US" altLang="zh-CN" dirty="0" smtClean="0"/>
              <a:t>A</a:t>
            </a:r>
            <a:r>
              <a:rPr lang="zh-CN" altLang="zh-CN" dirty="0" smtClean="0"/>
              <a:t>类，</a:t>
            </a:r>
            <a:r>
              <a:rPr lang="en-US" altLang="zh-CN" dirty="0" smtClean="0"/>
              <a:t>2014</a:t>
            </a:r>
            <a:r>
              <a:rPr lang="zh-CN" altLang="zh-CN" dirty="0" smtClean="0"/>
              <a:t>年版）中“</a:t>
            </a:r>
            <a:r>
              <a:rPr lang="en-US" altLang="zh-CN" dirty="0" smtClean="0"/>
              <a:t>A105100 </a:t>
            </a:r>
            <a:r>
              <a:rPr lang="zh-CN" altLang="zh-CN" dirty="0" smtClean="0"/>
              <a:t>企业重组纳税调整明细表”第</a:t>
            </a:r>
            <a:r>
              <a:rPr lang="en-US" altLang="zh-CN" dirty="0" smtClean="0"/>
              <a:t>13</a:t>
            </a:r>
            <a:r>
              <a:rPr lang="zh-CN" altLang="zh-CN" dirty="0" smtClean="0"/>
              <a:t>行“其中：以非货币性资产对外投资”的相关栏目，并向主管税务机关报送《非货币性资产投资递延纳税调整明细表》</a:t>
            </a:r>
          </a:p>
          <a:p>
            <a:r>
              <a:rPr lang="zh-CN" altLang="en-US" dirty="0" smtClean="0"/>
              <a:t>（</a:t>
            </a:r>
            <a:r>
              <a:rPr lang="en-US" altLang="zh-CN" dirty="0" smtClean="0"/>
              <a:t>2</a:t>
            </a:r>
            <a:r>
              <a:rPr lang="zh-CN" altLang="en-US" dirty="0" smtClean="0"/>
              <a:t>）</a:t>
            </a:r>
            <a:r>
              <a:rPr lang="zh-CN" altLang="zh-CN" dirty="0" smtClean="0"/>
              <a:t>企业应将股权投资合同或协议、对外投资的非货币性资产（明细）公允价值评估确认报告、非货币性资产（明细）计税基础的情况说明、被投资企业设立或变更的工商部门证明材料等资料留存备查，并单独准确核算税法与会计差异情况</a:t>
            </a:r>
          </a:p>
          <a:p>
            <a:r>
              <a:rPr lang="zh-CN" altLang="en-US" dirty="0" smtClean="0"/>
              <a:t>（</a:t>
            </a:r>
            <a:r>
              <a:rPr lang="en-US" altLang="zh-CN" dirty="0" smtClean="0"/>
              <a:t>3</a:t>
            </a:r>
            <a:r>
              <a:rPr lang="zh-CN" altLang="en-US" dirty="0" smtClean="0"/>
              <a:t>）</a:t>
            </a:r>
            <a:r>
              <a:rPr lang="zh-CN" altLang="zh-CN" dirty="0" smtClean="0"/>
              <a:t>主管税务机关应加强企业非货币性资产投资递延纳税的后续管理</a:t>
            </a:r>
          </a:p>
        </p:txBody>
      </p:sp>
      <p:sp>
        <p:nvSpPr>
          <p:cNvPr id="3" name="标题 2"/>
          <p:cNvSpPr>
            <a:spLocks noGrp="1"/>
          </p:cNvSpPr>
          <p:nvPr>
            <p:ph type="title"/>
          </p:nvPr>
        </p:nvSpPr>
        <p:spPr/>
        <p:txBody>
          <a:bodyPr/>
          <a:lstStyle/>
          <a:p>
            <a:r>
              <a:rPr lang="zh-CN" altLang="en-US" dirty="0" smtClean="0"/>
              <a:t>企业所得税方面</a:t>
            </a:r>
            <a:endParaRPr lang="zh-CN" altLang="en-US"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dirty="0" smtClean="0"/>
              <a:t>4.</a:t>
            </a:r>
            <a:r>
              <a:rPr lang="zh-CN" altLang="en-US" dirty="0" smtClean="0"/>
              <a:t>投资的计税基础</a:t>
            </a:r>
            <a:endParaRPr lang="en-US" altLang="zh-CN" dirty="0" smtClean="0"/>
          </a:p>
          <a:p>
            <a:r>
              <a:rPr lang="zh-CN" altLang="en-US" dirty="0" smtClean="0"/>
              <a:t>（</a:t>
            </a:r>
            <a:r>
              <a:rPr lang="en-US" altLang="zh-CN" dirty="0" smtClean="0"/>
              <a:t>1</a:t>
            </a:r>
            <a:r>
              <a:rPr lang="zh-CN" altLang="en-US" dirty="0" smtClean="0"/>
              <a:t>）</a:t>
            </a:r>
            <a:r>
              <a:rPr lang="zh-CN" altLang="en-US" dirty="0" smtClean="0">
                <a:solidFill>
                  <a:srgbClr val="FF0000"/>
                </a:solidFill>
              </a:rPr>
              <a:t>（投资）</a:t>
            </a:r>
            <a:r>
              <a:rPr lang="zh-CN" altLang="zh-CN" dirty="0" smtClean="0">
                <a:solidFill>
                  <a:srgbClr val="FF0000"/>
                </a:solidFill>
              </a:rPr>
              <a:t>企业</a:t>
            </a:r>
            <a:r>
              <a:rPr lang="zh-CN" altLang="zh-CN" dirty="0" smtClean="0"/>
              <a:t>以非货币性资产对外投资而取得被投资企业的股权，应以非货币性资产的原计税成本为计税基础，加上每年确认的非货币性资产转让所得，</a:t>
            </a:r>
            <a:r>
              <a:rPr lang="zh-CN" altLang="zh-CN" dirty="0" smtClean="0">
                <a:solidFill>
                  <a:srgbClr val="FF0000"/>
                </a:solidFill>
              </a:rPr>
              <a:t>逐年进行调整</a:t>
            </a:r>
            <a:endParaRPr lang="en-US" altLang="zh-CN" dirty="0" smtClean="0"/>
          </a:p>
          <a:p>
            <a:r>
              <a:rPr lang="zh-CN" altLang="en-US" dirty="0" smtClean="0"/>
              <a:t>（</a:t>
            </a:r>
            <a:r>
              <a:rPr lang="en-US" altLang="zh-CN" dirty="0" smtClean="0"/>
              <a:t>2</a:t>
            </a:r>
            <a:r>
              <a:rPr lang="zh-CN" altLang="en-US" dirty="0" smtClean="0"/>
              <a:t>）</a:t>
            </a:r>
            <a:r>
              <a:rPr lang="zh-CN" altLang="zh-CN" dirty="0" smtClean="0">
                <a:solidFill>
                  <a:srgbClr val="FF0000"/>
                </a:solidFill>
              </a:rPr>
              <a:t>被投资企业</a:t>
            </a:r>
            <a:r>
              <a:rPr lang="zh-CN" altLang="zh-CN" dirty="0" smtClean="0"/>
              <a:t>取得非货币性资产的计税基础，应按非货币性资产的公允价值确定</a:t>
            </a:r>
            <a:r>
              <a:rPr lang="en-US" altLang="zh-CN" dirty="0" smtClean="0"/>
              <a:t/>
            </a:r>
            <a:br>
              <a:rPr lang="en-US" altLang="zh-CN" dirty="0" smtClean="0"/>
            </a:br>
            <a:endParaRPr lang="zh-CN" altLang="en-US" dirty="0"/>
          </a:p>
        </p:txBody>
      </p:sp>
      <p:sp>
        <p:nvSpPr>
          <p:cNvPr id="3" name="标题 2"/>
          <p:cNvSpPr>
            <a:spLocks noGrp="1"/>
          </p:cNvSpPr>
          <p:nvPr>
            <p:ph type="title"/>
          </p:nvPr>
        </p:nvSpPr>
        <p:spPr/>
        <p:txBody>
          <a:bodyPr/>
          <a:lstStyle/>
          <a:p>
            <a:r>
              <a:rPr lang="zh-CN" altLang="en-US" dirty="0" smtClean="0"/>
              <a:t>企业所得税方面</a:t>
            </a:r>
            <a:endParaRPr lang="zh-CN" altLang="en-US"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dirty="0" smtClean="0"/>
              <a:t>5.</a:t>
            </a:r>
            <a:r>
              <a:rPr lang="zh-CN" altLang="en-US" dirty="0" smtClean="0"/>
              <a:t>期间转让、注销处理</a:t>
            </a:r>
            <a:endParaRPr lang="en-US" altLang="zh-CN" dirty="0" smtClean="0"/>
          </a:p>
          <a:p>
            <a:r>
              <a:rPr lang="zh-CN" altLang="en-US" dirty="0" smtClean="0"/>
              <a:t>（</a:t>
            </a:r>
            <a:r>
              <a:rPr lang="en-US" altLang="zh-CN" dirty="0" smtClean="0"/>
              <a:t>1</a:t>
            </a:r>
            <a:r>
              <a:rPr lang="zh-CN" altLang="en-US" dirty="0" smtClean="0"/>
              <a:t>）</a:t>
            </a:r>
            <a:r>
              <a:rPr lang="zh-CN" altLang="zh-CN" dirty="0" smtClean="0"/>
              <a:t>企业在对外投资</a:t>
            </a:r>
            <a:r>
              <a:rPr lang="en-US" altLang="zh-CN" dirty="0" smtClean="0"/>
              <a:t>5</a:t>
            </a:r>
            <a:r>
              <a:rPr lang="zh-CN" altLang="zh-CN" dirty="0" smtClean="0"/>
              <a:t>年内转让上述股权或投资收回的，应停止执行递延纳税政策，并就递延期内尚未确认的非货币性资产转让所得，在转让股权或投资收回当年的企业所得税年度汇算清缴时，一次性计算缴纳企业所得税；企业在计算股权转让所得时，可按规定将股权的计税基础一次调整到位</a:t>
            </a:r>
            <a:endParaRPr lang="en-US" altLang="zh-CN" dirty="0" smtClean="0"/>
          </a:p>
          <a:p>
            <a:r>
              <a:rPr lang="zh-CN" altLang="en-US" dirty="0" smtClean="0"/>
              <a:t>（</a:t>
            </a:r>
            <a:r>
              <a:rPr lang="en-US" altLang="zh-CN" dirty="0" smtClean="0"/>
              <a:t>2</a:t>
            </a:r>
            <a:r>
              <a:rPr lang="zh-CN" altLang="en-US" dirty="0" smtClean="0"/>
              <a:t>）</a:t>
            </a:r>
            <a:r>
              <a:rPr lang="zh-CN" altLang="zh-CN" dirty="0" smtClean="0"/>
              <a:t>企业在对外投资</a:t>
            </a:r>
            <a:r>
              <a:rPr lang="en-US" altLang="zh-CN" dirty="0" smtClean="0"/>
              <a:t>5</a:t>
            </a:r>
            <a:r>
              <a:rPr lang="zh-CN" altLang="zh-CN" dirty="0" smtClean="0"/>
              <a:t>年内注销的，应停止执行递延纳税政策，并就递延期内尚未确认的非货币性资产转让所得，在注销当年的企业所得税年度汇算清缴时，一次性计算缴纳企业所得税</a:t>
            </a:r>
            <a:endParaRPr lang="zh-CN" altLang="en-US" dirty="0"/>
          </a:p>
        </p:txBody>
      </p:sp>
      <p:sp>
        <p:nvSpPr>
          <p:cNvPr id="3" name="标题 2"/>
          <p:cNvSpPr>
            <a:spLocks noGrp="1"/>
          </p:cNvSpPr>
          <p:nvPr>
            <p:ph type="title"/>
          </p:nvPr>
        </p:nvSpPr>
        <p:spPr/>
        <p:txBody>
          <a:bodyPr/>
          <a:lstStyle/>
          <a:p>
            <a:r>
              <a:rPr lang="zh-CN" altLang="en-US" dirty="0" smtClean="0"/>
              <a:t>企业所得税方面</a:t>
            </a:r>
            <a:endParaRPr lang="zh-CN" altLang="en-US"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dirty="0" smtClean="0"/>
              <a:t>6.</a:t>
            </a:r>
            <a:r>
              <a:rPr lang="zh-CN" altLang="en-US" dirty="0" smtClean="0"/>
              <a:t>特殊性税务处理衔接</a:t>
            </a:r>
            <a:endParaRPr lang="en-US" altLang="zh-CN" dirty="0" smtClean="0"/>
          </a:p>
          <a:p>
            <a:r>
              <a:rPr lang="zh-CN" altLang="zh-CN" dirty="0" smtClean="0"/>
              <a:t>企业非货币性资产投资行为，同时又符合规定的特殊性税务处理条件的，可由企业选择其中一项政策执行，且一经选择，不得改变</a:t>
            </a:r>
            <a:endParaRPr lang="en-US" altLang="zh-CN" dirty="0" smtClean="0"/>
          </a:p>
          <a:p>
            <a:r>
              <a:rPr lang="en-US" altLang="zh-CN" dirty="0" smtClean="0"/>
              <a:t>7.</a:t>
            </a:r>
            <a:r>
              <a:rPr lang="zh-CN" altLang="zh-CN" dirty="0" smtClean="0"/>
              <a:t>自</a:t>
            </a:r>
            <a:r>
              <a:rPr lang="en-US" altLang="zh-CN" dirty="0" smtClean="0"/>
              <a:t>2014</a:t>
            </a:r>
            <a:r>
              <a:rPr lang="zh-CN" altLang="zh-CN" dirty="0" smtClean="0"/>
              <a:t>年</a:t>
            </a:r>
            <a:r>
              <a:rPr lang="en-US" altLang="zh-CN" dirty="0" smtClean="0"/>
              <a:t>1</a:t>
            </a:r>
            <a:r>
              <a:rPr lang="zh-CN" altLang="zh-CN" dirty="0" smtClean="0"/>
              <a:t>月</a:t>
            </a:r>
            <a:r>
              <a:rPr lang="en-US" altLang="zh-CN" dirty="0" smtClean="0"/>
              <a:t>1</a:t>
            </a:r>
            <a:r>
              <a:rPr lang="zh-CN" altLang="zh-CN" dirty="0" smtClean="0"/>
              <a:t>日起执行。发布前尚未处理的非货币性资产投资，符合规定的可执行</a:t>
            </a:r>
            <a:endParaRPr lang="en-US" altLang="zh-CN" dirty="0" smtClean="0"/>
          </a:p>
        </p:txBody>
      </p:sp>
      <p:sp>
        <p:nvSpPr>
          <p:cNvPr id="3" name="标题 2"/>
          <p:cNvSpPr>
            <a:spLocks noGrp="1"/>
          </p:cNvSpPr>
          <p:nvPr>
            <p:ph type="title"/>
          </p:nvPr>
        </p:nvSpPr>
        <p:spPr/>
        <p:txBody>
          <a:bodyPr/>
          <a:lstStyle/>
          <a:p>
            <a:r>
              <a:rPr lang="zh-CN" altLang="en-US" dirty="0" smtClean="0"/>
              <a:t>企业所得税方面</a:t>
            </a:r>
            <a:endParaRPr lang="zh-CN" altLang="en-US"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solidFill>
                  <a:srgbClr val="002060"/>
                </a:solidFill>
              </a:rPr>
              <a:t>（三）案例</a:t>
            </a:r>
            <a:endParaRPr lang="en-US" altLang="zh-CN" dirty="0" smtClean="0">
              <a:solidFill>
                <a:srgbClr val="002060"/>
              </a:solidFill>
            </a:endParaRPr>
          </a:p>
          <a:p>
            <a:r>
              <a:rPr lang="en-US" altLang="zh-CN" dirty="0" smtClean="0"/>
              <a:t>A</a:t>
            </a:r>
            <a:r>
              <a:rPr lang="zh-CN" altLang="en-US" dirty="0" smtClean="0"/>
              <a:t>公司以房产（原值为</a:t>
            </a:r>
            <a:r>
              <a:rPr lang="en-US" altLang="zh-CN" dirty="0" smtClean="0"/>
              <a:t>500</a:t>
            </a:r>
            <a:r>
              <a:rPr lang="zh-CN" altLang="en-US" dirty="0" smtClean="0"/>
              <a:t>万元，净值为</a:t>
            </a:r>
            <a:r>
              <a:rPr lang="en-US" altLang="zh-CN" dirty="0" smtClean="0"/>
              <a:t>200</a:t>
            </a:r>
            <a:r>
              <a:rPr lang="zh-CN" altLang="en-US" dirty="0" smtClean="0"/>
              <a:t>万元）向</a:t>
            </a:r>
            <a:r>
              <a:rPr lang="en-US" altLang="zh-CN" dirty="0" smtClean="0"/>
              <a:t>B</a:t>
            </a:r>
            <a:r>
              <a:rPr lang="zh-CN" altLang="en-US" dirty="0" smtClean="0"/>
              <a:t>公司投资。评估确认价值（也为投资确认价格）为</a:t>
            </a:r>
            <a:r>
              <a:rPr lang="en-US" altLang="zh-CN" dirty="0" smtClean="0"/>
              <a:t>800</a:t>
            </a:r>
            <a:r>
              <a:rPr lang="zh-CN" altLang="en-US" dirty="0" smtClean="0"/>
              <a:t>万元，取得</a:t>
            </a:r>
            <a:r>
              <a:rPr lang="en-US" altLang="zh-CN" dirty="0" smtClean="0"/>
              <a:t>B</a:t>
            </a:r>
            <a:r>
              <a:rPr lang="zh-CN" altLang="en-US" dirty="0" smtClean="0"/>
              <a:t>公司</a:t>
            </a:r>
            <a:r>
              <a:rPr lang="en-US" altLang="zh-CN" dirty="0" smtClean="0"/>
              <a:t>10%</a:t>
            </a:r>
            <a:r>
              <a:rPr lang="zh-CN" altLang="en-US" dirty="0" smtClean="0"/>
              <a:t>股权</a:t>
            </a:r>
            <a:endParaRPr lang="en-US" altLang="zh-CN" dirty="0" smtClean="0"/>
          </a:p>
          <a:p>
            <a:r>
              <a:rPr lang="en-US" altLang="zh-CN" dirty="0" smtClean="0"/>
              <a:t>1.</a:t>
            </a:r>
            <a:r>
              <a:rPr lang="zh-CN" altLang="en-US" dirty="0" smtClean="0"/>
              <a:t>投资当年确认所得为：</a:t>
            </a:r>
            <a:r>
              <a:rPr lang="en-US" altLang="zh-CN" dirty="0" smtClean="0"/>
              <a:t>800-200=600</a:t>
            </a:r>
            <a:r>
              <a:rPr lang="zh-CN" altLang="en-US" dirty="0" smtClean="0"/>
              <a:t>万元</a:t>
            </a:r>
            <a:endParaRPr lang="en-US" altLang="zh-CN" dirty="0" smtClean="0"/>
          </a:p>
          <a:p>
            <a:r>
              <a:rPr lang="en-US" altLang="zh-CN" dirty="0" smtClean="0"/>
              <a:t>2. A</a:t>
            </a:r>
            <a:r>
              <a:rPr lang="zh-CN" altLang="en-US" dirty="0" smtClean="0"/>
              <a:t>公司选择递延确认所得</a:t>
            </a:r>
            <a:endParaRPr lang="en-US" altLang="zh-CN" dirty="0" smtClean="0"/>
          </a:p>
          <a:p>
            <a:r>
              <a:rPr lang="zh-CN" altLang="en-US" dirty="0" smtClean="0"/>
              <a:t>（</a:t>
            </a:r>
            <a:r>
              <a:rPr lang="en-US" altLang="zh-CN" dirty="0" smtClean="0"/>
              <a:t>1</a:t>
            </a:r>
            <a:r>
              <a:rPr lang="zh-CN" altLang="en-US" dirty="0" smtClean="0"/>
              <a:t>）当年申报缴纳企业所得税的所得为：</a:t>
            </a:r>
            <a:r>
              <a:rPr lang="en-US" altLang="zh-CN" dirty="0" smtClean="0"/>
              <a:t>600 ÷5=120</a:t>
            </a:r>
            <a:r>
              <a:rPr lang="zh-CN" altLang="en-US" dirty="0" smtClean="0"/>
              <a:t>万元</a:t>
            </a:r>
            <a:endParaRPr lang="en-US" altLang="zh-CN" dirty="0" smtClean="0"/>
          </a:p>
          <a:p>
            <a:r>
              <a:rPr lang="zh-CN" altLang="en-US" dirty="0" smtClean="0"/>
              <a:t>（</a:t>
            </a:r>
            <a:r>
              <a:rPr lang="en-US" altLang="zh-CN" dirty="0" smtClean="0"/>
              <a:t>2</a:t>
            </a:r>
            <a:r>
              <a:rPr lang="zh-CN" altLang="en-US" dirty="0" smtClean="0"/>
              <a:t>）当年对</a:t>
            </a:r>
            <a:r>
              <a:rPr lang="en-US" altLang="zh-CN" dirty="0" smtClean="0"/>
              <a:t>B</a:t>
            </a:r>
            <a:r>
              <a:rPr lang="zh-CN" altLang="en-US" dirty="0" smtClean="0"/>
              <a:t>公司的股权投资成本为：</a:t>
            </a:r>
            <a:r>
              <a:rPr lang="en-US" altLang="zh-CN" dirty="0" smtClean="0"/>
              <a:t>200+120=320</a:t>
            </a:r>
            <a:r>
              <a:rPr lang="zh-CN" altLang="en-US" dirty="0" smtClean="0"/>
              <a:t>万元</a:t>
            </a:r>
            <a:endParaRPr lang="en-US" altLang="zh-CN" dirty="0" smtClean="0"/>
          </a:p>
          <a:p>
            <a:r>
              <a:rPr lang="en-US" altLang="zh-CN" dirty="0" smtClean="0"/>
              <a:t>3.B</a:t>
            </a:r>
            <a:r>
              <a:rPr lang="zh-CN" altLang="en-US" dirty="0" smtClean="0"/>
              <a:t>公司接受投资房产的计税基础为：</a:t>
            </a:r>
            <a:r>
              <a:rPr lang="en-US" altLang="zh-CN" dirty="0" smtClean="0"/>
              <a:t>800</a:t>
            </a:r>
            <a:r>
              <a:rPr lang="zh-CN" altLang="en-US" dirty="0" smtClean="0"/>
              <a:t>万元（不考虑相关税费）</a:t>
            </a:r>
            <a:endParaRPr lang="en-US" altLang="zh-CN" dirty="0" smtClean="0"/>
          </a:p>
          <a:p>
            <a:endParaRPr lang="zh-CN" altLang="en-US" dirty="0" smtClean="0"/>
          </a:p>
          <a:p>
            <a:endParaRPr lang="zh-CN" altLang="en-US" dirty="0"/>
          </a:p>
        </p:txBody>
      </p:sp>
      <p:sp>
        <p:nvSpPr>
          <p:cNvPr id="3" name="标题 2"/>
          <p:cNvSpPr>
            <a:spLocks noGrp="1"/>
          </p:cNvSpPr>
          <p:nvPr>
            <p:ph type="title"/>
          </p:nvPr>
        </p:nvSpPr>
        <p:spPr/>
        <p:txBody>
          <a:bodyPr/>
          <a:lstStyle/>
          <a:p>
            <a:r>
              <a:rPr lang="zh-CN" altLang="en-US" dirty="0" smtClean="0"/>
              <a:t>企业所得税方面</a:t>
            </a:r>
            <a:endParaRPr lang="zh-CN" altLang="en-US"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若第三年，</a:t>
            </a:r>
            <a:r>
              <a:rPr lang="en-US" altLang="zh-CN" dirty="0" smtClean="0"/>
              <a:t>A</a:t>
            </a:r>
            <a:r>
              <a:rPr lang="zh-CN" altLang="en-US" dirty="0" smtClean="0"/>
              <a:t>公司将此项股权以</a:t>
            </a:r>
            <a:r>
              <a:rPr lang="en-US" altLang="zh-CN" dirty="0" smtClean="0"/>
              <a:t>900</a:t>
            </a:r>
            <a:r>
              <a:rPr lang="zh-CN" altLang="en-US" dirty="0" smtClean="0"/>
              <a:t>万元价格全部转让</a:t>
            </a:r>
            <a:endParaRPr lang="en-US" altLang="zh-CN" dirty="0" smtClean="0"/>
          </a:p>
          <a:p>
            <a:r>
              <a:rPr lang="en-US" altLang="zh-CN" dirty="0" smtClean="0"/>
              <a:t>1.</a:t>
            </a:r>
            <a:r>
              <a:rPr lang="zh-CN" altLang="en-US" dirty="0" smtClean="0"/>
              <a:t>一次性确认递延所得：</a:t>
            </a:r>
            <a:r>
              <a:rPr lang="en-US" altLang="zh-CN" dirty="0" smtClean="0"/>
              <a:t>120×3=360</a:t>
            </a:r>
            <a:r>
              <a:rPr lang="zh-CN" altLang="en-US" dirty="0" smtClean="0"/>
              <a:t>万元</a:t>
            </a:r>
            <a:endParaRPr lang="en-US" altLang="zh-CN" dirty="0" smtClean="0"/>
          </a:p>
          <a:p>
            <a:r>
              <a:rPr lang="en-US" altLang="zh-CN" dirty="0" smtClean="0"/>
              <a:t>2.</a:t>
            </a:r>
            <a:r>
              <a:rPr lang="zh-CN" altLang="en-US" dirty="0" smtClean="0"/>
              <a:t>调整股权投资成本：</a:t>
            </a:r>
            <a:r>
              <a:rPr lang="en-US" altLang="zh-CN" dirty="0" smtClean="0"/>
              <a:t>200+120×2+360=800</a:t>
            </a:r>
            <a:r>
              <a:rPr lang="zh-CN" altLang="en-US" dirty="0" smtClean="0"/>
              <a:t>万元</a:t>
            </a:r>
            <a:endParaRPr lang="en-US" altLang="zh-CN" dirty="0" smtClean="0"/>
          </a:p>
          <a:p>
            <a:r>
              <a:rPr lang="en-US" altLang="zh-CN" dirty="0" smtClean="0"/>
              <a:t>3.</a:t>
            </a:r>
            <a:r>
              <a:rPr lang="zh-CN" altLang="en-US" dirty="0" smtClean="0"/>
              <a:t>确认转让所得：</a:t>
            </a:r>
            <a:r>
              <a:rPr lang="en-US" altLang="zh-CN" dirty="0" smtClean="0"/>
              <a:t>900-800=100</a:t>
            </a:r>
            <a:r>
              <a:rPr lang="zh-CN" altLang="en-US" dirty="0" smtClean="0"/>
              <a:t>万元</a:t>
            </a:r>
            <a:endParaRPr lang="en-US" altLang="zh-CN" dirty="0" smtClean="0"/>
          </a:p>
          <a:p>
            <a:r>
              <a:rPr lang="zh-CN" altLang="en-US" dirty="0" smtClean="0"/>
              <a:t>若第四年，</a:t>
            </a:r>
            <a:r>
              <a:rPr lang="en-US" altLang="zh-CN" dirty="0" smtClean="0"/>
              <a:t>B</a:t>
            </a:r>
            <a:r>
              <a:rPr lang="zh-CN" altLang="en-US" dirty="0" smtClean="0"/>
              <a:t>公司因故注销，取得资产价值</a:t>
            </a:r>
            <a:r>
              <a:rPr lang="en-US" altLang="zh-CN" dirty="0" smtClean="0"/>
              <a:t>1000</a:t>
            </a:r>
            <a:r>
              <a:rPr lang="zh-CN" altLang="en-US" dirty="0" smtClean="0"/>
              <a:t>万元，其中按比例计算的未分配利润</a:t>
            </a:r>
            <a:r>
              <a:rPr lang="en-US" altLang="zh-CN" dirty="0" smtClean="0"/>
              <a:t>300</a:t>
            </a:r>
            <a:r>
              <a:rPr lang="zh-CN" altLang="en-US" dirty="0" smtClean="0"/>
              <a:t>万元</a:t>
            </a:r>
            <a:endParaRPr lang="en-US" altLang="zh-CN" dirty="0" smtClean="0"/>
          </a:p>
          <a:p>
            <a:r>
              <a:rPr lang="en-US" altLang="zh-CN" dirty="0" smtClean="0"/>
              <a:t>1.</a:t>
            </a:r>
            <a:r>
              <a:rPr lang="zh-CN" altLang="en-US" dirty="0" smtClean="0"/>
              <a:t>一次性确认递延所得：</a:t>
            </a:r>
            <a:r>
              <a:rPr lang="en-US" altLang="zh-CN" dirty="0" smtClean="0"/>
              <a:t>120×2=240</a:t>
            </a:r>
            <a:r>
              <a:rPr lang="zh-CN" altLang="en-US" dirty="0" smtClean="0"/>
              <a:t>万元</a:t>
            </a:r>
            <a:endParaRPr lang="en-US" altLang="zh-CN" dirty="0" smtClean="0"/>
          </a:p>
          <a:p>
            <a:r>
              <a:rPr lang="en-US" altLang="zh-CN" dirty="0" smtClean="0"/>
              <a:t>2.</a:t>
            </a:r>
            <a:r>
              <a:rPr lang="zh-CN" altLang="en-US" dirty="0" smtClean="0"/>
              <a:t>调整股权投资成本：</a:t>
            </a:r>
            <a:r>
              <a:rPr lang="en-US" altLang="zh-CN" dirty="0" smtClean="0"/>
              <a:t>200+120×3+240=800</a:t>
            </a:r>
            <a:r>
              <a:rPr lang="zh-CN" altLang="en-US" dirty="0" smtClean="0"/>
              <a:t>万元</a:t>
            </a:r>
            <a:endParaRPr lang="en-US" altLang="zh-CN" dirty="0" smtClean="0"/>
          </a:p>
          <a:p>
            <a:r>
              <a:rPr lang="en-US" altLang="zh-CN" dirty="0" smtClean="0"/>
              <a:t>3.</a:t>
            </a:r>
            <a:r>
              <a:rPr lang="zh-CN" altLang="en-US" dirty="0" smtClean="0"/>
              <a:t>从注销企业取得的所得</a:t>
            </a:r>
            <a:endParaRPr lang="en-US" altLang="zh-CN" dirty="0" smtClean="0"/>
          </a:p>
          <a:p>
            <a:r>
              <a:rPr lang="zh-CN" altLang="en-US" dirty="0" smtClean="0"/>
              <a:t>（</a:t>
            </a:r>
            <a:r>
              <a:rPr lang="en-US" altLang="zh-CN" dirty="0" smtClean="0"/>
              <a:t>1</a:t>
            </a:r>
            <a:r>
              <a:rPr lang="zh-CN" altLang="en-US" dirty="0" smtClean="0"/>
              <a:t>）免税的权益性投资收益：</a:t>
            </a:r>
            <a:r>
              <a:rPr lang="en-US" altLang="zh-CN" dirty="0" smtClean="0"/>
              <a:t>300</a:t>
            </a:r>
            <a:r>
              <a:rPr lang="zh-CN" altLang="en-US" dirty="0" smtClean="0"/>
              <a:t>万元</a:t>
            </a:r>
            <a:endParaRPr lang="en-US" altLang="zh-CN" dirty="0" smtClean="0"/>
          </a:p>
          <a:p>
            <a:r>
              <a:rPr lang="zh-CN" altLang="en-US" dirty="0" smtClean="0"/>
              <a:t>（</a:t>
            </a:r>
            <a:r>
              <a:rPr lang="en-US" altLang="zh-CN" dirty="0" smtClean="0"/>
              <a:t>2</a:t>
            </a:r>
            <a:r>
              <a:rPr lang="zh-CN" altLang="en-US" dirty="0" smtClean="0"/>
              <a:t>）投资成本收回：</a:t>
            </a:r>
            <a:r>
              <a:rPr lang="en-US" altLang="zh-CN" dirty="0" smtClean="0"/>
              <a:t>800</a:t>
            </a:r>
            <a:r>
              <a:rPr lang="zh-CN" altLang="en-US" dirty="0" smtClean="0"/>
              <a:t>万元</a:t>
            </a:r>
            <a:endParaRPr lang="en-US" altLang="zh-CN" dirty="0" smtClean="0"/>
          </a:p>
          <a:p>
            <a:r>
              <a:rPr lang="zh-CN" altLang="en-US" dirty="0" smtClean="0"/>
              <a:t>（</a:t>
            </a:r>
            <a:r>
              <a:rPr lang="en-US" altLang="zh-CN" dirty="0" smtClean="0"/>
              <a:t>3</a:t>
            </a:r>
            <a:r>
              <a:rPr lang="zh-CN" altLang="en-US" dirty="0" smtClean="0"/>
              <a:t>）财产转让损失：</a:t>
            </a:r>
            <a:r>
              <a:rPr lang="en-US" altLang="zh-CN" dirty="0" smtClean="0"/>
              <a:t>1000-800-300=-100</a:t>
            </a:r>
            <a:r>
              <a:rPr lang="zh-CN" altLang="en-US" dirty="0" smtClean="0"/>
              <a:t>万元</a:t>
            </a:r>
            <a:endParaRPr lang="en-US" altLang="zh-CN" dirty="0" smtClean="0"/>
          </a:p>
        </p:txBody>
      </p:sp>
      <p:sp>
        <p:nvSpPr>
          <p:cNvPr id="3" name="标题 2"/>
          <p:cNvSpPr>
            <a:spLocks noGrp="1"/>
          </p:cNvSpPr>
          <p:nvPr>
            <p:ph type="title"/>
          </p:nvPr>
        </p:nvSpPr>
        <p:spPr/>
        <p:txBody>
          <a:bodyPr/>
          <a:lstStyle/>
          <a:p>
            <a:r>
              <a:rPr lang="zh-CN" altLang="en-US" dirty="0" smtClean="0"/>
              <a:t>企业所得税方面</a:t>
            </a:r>
            <a:endParaRPr lang="zh-CN" altLang="en-US"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r>
              <a:rPr lang="zh-CN" altLang="zh-CN" dirty="0" smtClean="0">
                <a:solidFill>
                  <a:srgbClr val="FF0000"/>
                </a:solidFill>
              </a:rPr>
              <a:t>工资薪金和职工福利费等支出税前扣除</a:t>
            </a:r>
            <a:r>
              <a:rPr lang="zh-CN" altLang="en-US" sz="1600" dirty="0" smtClean="0">
                <a:solidFill>
                  <a:srgbClr val="C00000"/>
                </a:solidFill>
              </a:rPr>
              <a:t>（</a:t>
            </a:r>
            <a:r>
              <a:rPr lang="zh-CN" altLang="zh-CN" sz="1600" dirty="0" smtClean="0">
                <a:solidFill>
                  <a:srgbClr val="C00000"/>
                </a:solidFill>
              </a:rPr>
              <a:t>国家税务总局公告</a:t>
            </a:r>
            <a:r>
              <a:rPr lang="en-US" altLang="zh-CN" sz="1600" dirty="0" smtClean="0">
                <a:solidFill>
                  <a:srgbClr val="C00000"/>
                </a:solidFill>
              </a:rPr>
              <a:t>2015</a:t>
            </a:r>
            <a:r>
              <a:rPr lang="zh-CN" altLang="zh-CN" sz="1600" dirty="0" smtClean="0">
                <a:solidFill>
                  <a:srgbClr val="C00000"/>
                </a:solidFill>
              </a:rPr>
              <a:t>年第</a:t>
            </a:r>
            <a:r>
              <a:rPr lang="en-US" altLang="zh-CN" sz="1600" dirty="0" smtClean="0">
                <a:solidFill>
                  <a:srgbClr val="C00000"/>
                </a:solidFill>
              </a:rPr>
              <a:t>34</a:t>
            </a:r>
            <a:r>
              <a:rPr lang="zh-CN" altLang="zh-CN" sz="1600" dirty="0" smtClean="0">
                <a:solidFill>
                  <a:srgbClr val="C00000"/>
                </a:solidFill>
              </a:rPr>
              <a:t>号</a:t>
            </a:r>
            <a:r>
              <a:rPr lang="zh-CN" altLang="en-US" sz="1600" dirty="0" smtClean="0">
                <a:solidFill>
                  <a:srgbClr val="C00000"/>
                </a:solidFill>
              </a:rPr>
              <a:t>）</a:t>
            </a:r>
            <a:endParaRPr lang="en-US" altLang="zh-CN" sz="1600" dirty="0" smtClean="0">
              <a:solidFill>
                <a:srgbClr val="C00000"/>
              </a:solidFill>
            </a:endParaRPr>
          </a:p>
          <a:p>
            <a:r>
              <a:rPr lang="zh-CN" altLang="en-US" dirty="0" smtClean="0">
                <a:solidFill>
                  <a:srgbClr val="002060"/>
                </a:solidFill>
              </a:rPr>
              <a:t>政策规定</a:t>
            </a:r>
            <a:endParaRPr lang="en-US" altLang="zh-CN" dirty="0" smtClean="0">
              <a:solidFill>
                <a:srgbClr val="002060"/>
              </a:solidFill>
            </a:endParaRPr>
          </a:p>
          <a:p>
            <a:r>
              <a:rPr lang="en-US" altLang="zh-CN" dirty="0" smtClean="0"/>
              <a:t>1.</a:t>
            </a:r>
            <a:r>
              <a:rPr lang="zh-CN" altLang="zh-CN" dirty="0" smtClean="0"/>
              <a:t>企业福利性补贴支出税前扣除</a:t>
            </a:r>
            <a:endParaRPr lang="en-US" altLang="zh-CN" dirty="0" smtClean="0"/>
          </a:p>
          <a:p>
            <a:r>
              <a:rPr lang="zh-CN" altLang="zh-CN" dirty="0" smtClean="0"/>
              <a:t>列入企业员工工资薪金制度、固定与工资薪金一起发放的福利性补贴，符合《国家税务总局关于企业工资薪金及职工福利费扣除问题的通知》（国税函〔</a:t>
            </a:r>
            <a:r>
              <a:rPr lang="en-US" altLang="zh-CN" dirty="0" smtClean="0"/>
              <a:t>2009</a:t>
            </a:r>
            <a:r>
              <a:rPr lang="zh-CN" altLang="zh-CN" dirty="0" smtClean="0"/>
              <a:t>〕</a:t>
            </a:r>
            <a:r>
              <a:rPr lang="en-US" altLang="zh-CN" dirty="0" smtClean="0"/>
              <a:t>3</a:t>
            </a:r>
            <a:r>
              <a:rPr lang="zh-CN" altLang="zh-CN" dirty="0" smtClean="0"/>
              <a:t>号）第一条规定的，可作为企业发生的工资薪金支出，按规定在税前扣除</a:t>
            </a:r>
            <a:endParaRPr lang="en-US" altLang="zh-CN" dirty="0" smtClean="0"/>
          </a:p>
          <a:p>
            <a:r>
              <a:rPr lang="zh-CN" altLang="zh-CN" dirty="0" smtClean="0"/>
              <a:t>不能同时符合上述条件的福利性补贴，应作为国税函〔</a:t>
            </a:r>
            <a:r>
              <a:rPr lang="en-US" altLang="zh-CN" dirty="0" smtClean="0"/>
              <a:t>2009</a:t>
            </a:r>
            <a:r>
              <a:rPr lang="zh-CN" altLang="zh-CN" dirty="0" smtClean="0"/>
              <a:t>〕</a:t>
            </a:r>
            <a:r>
              <a:rPr lang="en-US" altLang="zh-CN" dirty="0" smtClean="0"/>
              <a:t>3</a:t>
            </a:r>
            <a:r>
              <a:rPr lang="zh-CN" altLang="zh-CN" dirty="0" smtClean="0"/>
              <a:t>号文件第三条规定的职工福利费，按规定计算限额税前扣除</a:t>
            </a:r>
            <a:endParaRPr lang="en-US" altLang="zh-CN" dirty="0" smtClean="0"/>
          </a:p>
          <a:p>
            <a:r>
              <a:rPr lang="en-US" altLang="zh-CN" dirty="0" smtClean="0"/>
              <a:t>2.</a:t>
            </a:r>
            <a:r>
              <a:rPr lang="zh-CN" altLang="zh-CN" dirty="0" smtClean="0"/>
              <a:t>企业年度汇算清缴结束前支付汇缴年度工资薪金税前扣除</a:t>
            </a:r>
            <a:endParaRPr lang="en-US" altLang="zh-CN" dirty="0" smtClean="0"/>
          </a:p>
          <a:p>
            <a:r>
              <a:rPr lang="zh-CN" altLang="zh-CN" dirty="0" smtClean="0"/>
              <a:t>企业在年度汇算清缴结束前向员工实际支付的已预提汇缴年度工资薪金，准予在汇缴年度按规定扣除</a:t>
            </a:r>
            <a:r>
              <a:rPr lang="en-US" altLang="zh-CN" dirty="0" smtClean="0"/>
              <a:t/>
            </a:r>
            <a:br>
              <a:rPr lang="en-US" altLang="zh-CN" dirty="0" smtClean="0"/>
            </a:br>
            <a:r>
              <a:rPr lang="zh-CN" altLang="zh-CN" dirty="0" smtClean="0"/>
              <a:t>　　</a:t>
            </a:r>
            <a:endParaRPr lang="zh-CN" altLang="en-US" dirty="0">
              <a:solidFill>
                <a:srgbClr val="002060"/>
              </a:solidFill>
            </a:endParaRPr>
          </a:p>
        </p:txBody>
      </p:sp>
      <p:sp>
        <p:nvSpPr>
          <p:cNvPr id="3" name="标题 2"/>
          <p:cNvSpPr>
            <a:spLocks noGrp="1"/>
          </p:cNvSpPr>
          <p:nvPr>
            <p:ph type="title"/>
          </p:nvPr>
        </p:nvSpPr>
        <p:spPr/>
        <p:txBody>
          <a:bodyPr/>
          <a:lstStyle/>
          <a:p>
            <a:r>
              <a:rPr lang="zh-CN" altLang="en-US" dirty="0" smtClean="0"/>
              <a:t>企业所得税方面</a:t>
            </a:r>
            <a:endParaRPr lang="zh-CN" altLang="en-US"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dirty="0" smtClean="0"/>
              <a:t>3.</a:t>
            </a:r>
            <a:r>
              <a:rPr lang="zh-CN" altLang="zh-CN" dirty="0" smtClean="0"/>
              <a:t>企业接受外部劳务派遣用工支出税前扣除</a:t>
            </a:r>
            <a:endParaRPr lang="en-US" altLang="zh-CN" dirty="0" smtClean="0"/>
          </a:p>
          <a:p>
            <a:r>
              <a:rPr lang="zh-CN" altLang="zh-CN" dirty="0" smtClean="0"/>
              <a:t>企业接受外部劳务派遣用工所实际发生的费用，应分两种情况按规定在税前扣除：按照协议（合同）约定直接支付给劳务派遣公司的费用，应作为劳务费支出</a:t>
            </a:r>
            <a:endParaRPr lang="en-US" altLang="zh-CN" dirty="0" smtClean="0"/>
          </a:p>
          <a:p>
            <a:r>
              <a:rPr lang="zh-CN" altLang="zh-CN" dirty="0" smtClean="0"/>
              <a:t>直接支付给员工个人的费用，应作为工资薪金支出和职工福利费支出。其中属于工资薪金支出的费用，准予计入企业工资薪金总额的基数，作为计算其他各项相关费用扣除的依据</a:t>
            </a:r>
            <a:endParaRPr lang="en-US" altLang="zh-CN" dirty="0" smtClean="0"/>
          </a:p>
          <a:p>
            <a:r>
              <a:rPr lang="en-US" altLang="zh-CN" dirty="0" smtClean="0"/>
              <a:t>4.</a:t>
            </a:r>
            <a:r>
              <a:rPr lang="zh-CN" altLang="zh-CN" dirty="0" smtClean="0"/>
              <a:t>适用于</a:t>
            </a:r>
            <a:r>
              <a:rPr lang="en-US" altLang="zh-CN" dirty="0" smtClean="0"/>
              <a:t>2014</a:t>
            </a:r>
            <a:r>
              <a:rPr lang="zh-CN" altLang="zh-CN" dirty="0" smtClean="0"/>
              <a:t>年度及以后年度企业所得税汇算清缴。施行前尚未进行税务处理的事项，符合规定的可执行</a:t>
            </a:r>
            <a:r>
              <a:rPr lang="en-US" altLang="zh-CN" dirty="0" smtClean="0"/>
              <a:t/>
            </a:r>
            <a:br>
              <a:rPr lang="en-US" altLang="zh-CN" dirty="0" smtClean="0"/>
            </a:br>
            <a:endParaRPr lang="zh-CN" altLang="en-US" dirty="0" smtClean="0">
              <a:solidFill>
                <a:srgbClr val="002060"/>
              </a:solidFill>
            </a:endParaRPr>
          </a:p>
          <a:p>
            <a:endParaRPr lang="zh-CN" altLang="en-US" dirty="0"/>
          </a:p>
        </p:txBody>
      </p:sp>
      <p:sp>
        <p:nvSpPr>
          <p:cNvPr id="3" name="标题 2"/>
          <p:cNvSpPr>
            <a:spLocks noGrp="1"/>
          </p:cNvSpPr>
          <p:nvPr>
            <p:ph type="title"/>
          </p:nvPr>
        </p:nvSpPr>
        <p:spPr/>
        <p:txBody>
          <a:bodyPr/>
          <a:lstStyle/>
          <a:p>
            <a:r>
              <a:rPr lang="zh-CN" altLang="en-US" dirty="0" smtClean="0"/>
              <a:t>企业所得税方面</a:t>
            </a:r>
            <a:endParaRPr lang="zh-CN" altLang="en-US"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smtClean="0">
                <a:solidFill>
                  <a:srgbClr val="FF0000"/>
                </a:solidFill>
              </a:rPr>
              <a:t>高新技术企业职工教育经费</a:t>
            </a:r>
            <a:r>
              <a:rPr lang="zh-CN" altLang="en-US" sz="1600" dirty="0" smtClean="0">
                <a:solidFill>
                  <a:srgbClr val="C00000"/>
                </a:solidFill>
              </a:rPr>
              <a:t>（</a:t>
            </a:r>
            <a:r>
              <a:rPr lang="zh-CN" altLang="zh-CN" sz="1600" dirty="0" smtClean="0">
                <a:solidFill>
                  <a:srgbClr val="C00000"/>
                </a:solidFill>
              </a:rPr>
              <a:t> 财税〔</a:t>
            </a:r>
            <a:r>
              <a:rPr lang="en-US" altLang="zh-CN" sz="1600" dirty="0" smtClean="0">
                <a:solidFill>
                  <a:srgbClr val="C00000"/>
                </a:solidFill>
              </a:rPr>
              <a:t>2015</a:t>
            </a:r>
            <a:r>
              <a:rPr lang="zh-CN" altLang="zh-CN" sz="1600" dirty="0" smtClean="0">
                <a:solidFill>
                  <a:srgbClr val="C00000"/>
                </a:solidFill>
              </a:rPr>
              <a:t>〕</a:t>
            </a:r>
            <a:r>
              <a:rPr lang="en-US" altLang="zh-CN" sz="1600" dirty="0" smtClean="0">
                <a:solidFill>
                  <a:srgbClr val="C00000"/>
                </a:solidFill>
              </a:rPr>
              <a:t>63</a:t>
            </a:r>
            <a:r>
              <a:rPr lang="zh-CN" altLang="zh-CN" sz="1600" dirty="0" smtClean="0">
                <a:solidFill>
                  <a:srgbClr val="C00000"/>
                </a:solidFill>
              </a:rPr>
              <a:t>号</a:t>
            </a:r>
            <a:r>
              <a:rPr lang="zh-CN" altLang="en-US" sz="1600" dirty="0" smtClean="0">
                <a:solidFill>
                  <a:srgbClr val="C00000"/>
                </a:solidFill>
              </a:rPr>
              <a:t>）</a:t>
            </a:r>
            <a:endParaRPr lang="en-US" altLang="zh-CN" sz="1600" dirty="0" smtClean="0">
              <a:solidFill>
                <a:srgbClr val="C00000"/>
              </a:solidFill>
            </a:endParaRPr>
          </a:p>
          <a:p>
            <a:r>
              <a:rPr lang="zh-CN" altLang="en-US" dirty="0" smtClean="0">
                <a:solidFill>
                  <a:srgbClr val="002060"/>
                </a:solidFill>
              </a:rPr>
              <a:t>政策规定</a:t>
            </a:r>
            <a:endParaRPr lang="en-US" altLang="zh-CN" dirty="0" smtClean="0">
              <a:solidFill>
                <a:srgbClr val="002060"/>
              </a:solidFill>
            </a:endParaRPr>
          </a:p>
          <a:p>
            <a:r>
              <a:rPr lang="en-US" altLang="zh-CN" dirty="0" smtClean="0"/>
              <a:t>1.</a:t>
            </a:r>
            <a:r>
              <a:rPr lang="zh-CN" altLang="zh-CN" dirty="0" smtClean="0"/>
              <a:t>高新技术企业发生的职工教育经费支出，不超过工资薪金总额</a:t>
            </a:r>
            <a:r>
              <a:rPr lang="en-US" altLang="zh-CN" dirty="0" smtClean="0"/>
              <a:t>8%</a:t>
            </a:r>
            <a:r>
              <a:rPr lang="zh-CN" altLang="zh-CN" dirty="0" smtClean="0"/>
              <a:t>的部分，准予在计算企业所得税应纳税所得额时扣除；超过部分，准予在以后纳税年度结转扣除</a:t>
            </a:r>
            <a:endParaRPr lang="en-US" altLang="zh-CN" dirty="0" smtClean="0"/>
          </a:p>
          <a:p>
            <a:r>
              <a:rPr lang="en-US" altLang="zh-CN" dirty="0" smtClean="0"/>
              <a:t>2.</a:t>
            </a:r>
            <a:r>
              <a:rPr lang="zh-CN" altLang="zh-CN" dirty="0" smtClean="0"/>
              <a:t>高新技术企业，是指注册在中国境内、实行查账征收、经认定的高新技术企业</a:t>
            </a:r>
            <a:endParaRPr lang="en-US" altLang="zh-CN" dirty="0" smtClean="0"/>
          </a:p>
          <a:p>
            <a:r>
              <a:rPr lang="en-US" altLang="zh-CN" dirty="0" smtClean="0"/>
              <a:t>3.</a:t>
            </a:r>
            <a:r>
              <a:rPr lang="zh-CN" altLang="zh-CN" dirty="0" smtClean="0"/>
              <a:t>自</a:t>
            </a:r>
            <a:r>
              <a:rPr lang="en-US" altLang="zh-CN" dirty="0" smtClean="0"/>
              <a:t>2015</a:t>
            </a:r>
            <a:r>
              <a:rPr lang="zh-CN" altLang="zh-CN" dirty="0" smtClean="0"/>
              <a:t>年</a:t>
            </a:r>
            <a:r>
              <a:rPr lang="en-US" altLang="zh-CN" dirty="0" smtClean="0"/>
              <a:t>1</a:t>
            </a:r>
            <a:r>
              <a:rPr lang="zh-CN" altLang="zh-CN" dirty="0" smtClean="0"/>
              <a:t>月</a:t>
            </a:r>
            <a:r>
              <a:rPr lang="en-US" altLang="zh-CN" dirty="0" smtClean="0"/>
              <a:t>1</a:t>
            </a:r>
            <a:r>
              <a:rPr lang="zh-CN" altLang="zh-CN" dirty="0" smtClean="0"/>
              <a:t>日起执行</a:t>
            </a:r>
            <a:endParaRPr lang="zh-CN" altLang="en-US" dirty="0" smtClean="0">
              <a:solidFill>
                <a:srgbClr val="002060"/>
              </a:solidFill>
            </a:endParaRPr>
          </a:p>
        </p:txBody>
      </p:sp>
      <p:sp>
        <p:nvSpPr>
          <p:cNvPr id="3" name="标题 2"/>
          <p:cNvSpPr>
            <a:spLocks noGrp="1"/>
          </p:cNvSpPr>
          <p:nvPr>
            <p:ph type="title"/>
          </p:nvPr>
        </p:nvSpPr>
        <p:spPr/>
        <p:txBody>
          <a:bodyPr/>
          <a:lstStyle/>
          <a:p>
            <a:r>
              <a:rPr lang="zh-CN" altLang="en-US" dirty="0" smtClean="0"/>
              <a:t>企业所得税方面</a:t>
            </a:r>
            <a:endParaRPr lang="zh-CN" altLang="en-US"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smtClean="0">
                <a:solidFill>
                  <a:srgbClr val="FF0000"/>
                </a:solidFill>
              </a:rPr>
              <a:t>调动离职补偿税前扣除</a:t>
            </a:r>
            <a:r>
              <a:rPr lang="zh-CN" altLang="en-US" sz="1600" dirty="0" smtClean="0">
                <a:solidFill>
                  <a:srgbClr val="C00000"/>
                </a:solidFill>
              </a:rPr>
              <a:t>（</a:t>
            </a:r>
            <a:r>
              <a:rPr lang="zh-CN" altLang="zh-CN" sz="1600" dirty="0" smtClean="0">
                <a:solidFill>
                  <a:srgbClr val="C00000"/>
                </a:solidFill>
              </a:rPr>
              <a:t>税总函〔</a:t>
            </a:r>
            <a:r>
              <a:rPr lang="en-US" altLang="zh-CN" sz="1600" dirty="0" smtClean="0">
                <a:solidFill>
                  <a:srgbClr val="C00000"/>
                </a:solidFill>
              </a:rPr>
              <a:t>2015</a:t>
            </a:r>
            <a:r>
              <a:rPr lang="zh-CN" altLang="zh-CN" sz="1600" dirty="0" smtClean="0">
                <a:solidFill>
                  <a:srgbClr val="C00000"/>
                </a:solidFill>
              </a:rPr>
              <a:t>〕</a:t>
            </a:r>
            <a:r>
              <a:rPr lang="en-US" altLang="zh-CN" sz="1600" dirty="0" smtClean="0">
                <a:solidFill>
                  <a:srgbClr val="C00000"/>
                </a:solidFill>
              </a:rPr>
              <a:t>299</a:t>
            </a:r>
            <a:r>
              <a:rPr lang="zh-CN" altLang="zh-CN" sz="1600" dirty="0" smtClean="0">
                <a:solidFill>
                  <a:srgbClr val="C00000"/>
                </a:solidFill>
              </a:rPr>
              <a:t>号 </a:t>
            </a:r>
            <a:r>
              <a:rPr lang="zh-CN" altLang="en-US" sz="1600" dirty="0" smtClean="0">
                <a:solidFill>
                  <a:srgbClr val="C00000"/>
                </a:solidFill>
              </a:rPr>
              <a:t>）</a:t>
            </a:r>
            <a:endParaRPr lang="en-US" altLang="zh-CN" sz="1600" dirty="0" smtClean="0">
              <a:solidFill>
                <a:srgbClr val="C00000"/>
              </a:solidFill>
            </a:endParaRPr>
          </a:p>
          <a:p>
            <a:r>
              <a:rPr lang="zh-CN" altLang="en-US" dirty="0" smtClean="0">
                <a:solidFill>
                  <a:srgbClr val="002060"/>
                </a:solidFill>
              </a:rPr>
              <a:t>政策规定</a:t>
            </a:r>
            <a:endParaRPr lang="en-US" altLang="zh-CN" dirty="0" smtClean="0">
              <a:solidFill>
                <a:srgbClr val="002060"/>
              </a:solidFill>
            </a:endParaRPr>
          </a:p>
          <a:p>
            <a:r>
              <a:rPr lang="zh-CN" altLang="zh-CN" dirty="0" smtClean="0"/>
              <a:t>对离职补偿事项的税务处理不符合企业所得税据实扣除原则，应该进行纳税调整</a:t>
            </a:r>
            <a:endParaRPr lang="en-US" altLang="zh-CN" dirty="0" smtClean="0"/>
          </a:p>
          <a:p>
            <a:r>
              <a:rPr lang="zh-CN" altLang="zh-CN" dirty="0" smtClean="0"/>
              <a:t>企业根据公司财务制度为职工提取离职补偿费，在进行年度企业所得税汇算清缴时，对当年度“预提费用”科目发生额进行纳税调整，待职工从企业离职并实际领取离职补偿费后，企业可按规定进行税前扣除</a:t>
            </a:r>
            <a:endParaRPr lang="zh-CN" altLang="en-US" dirty="0" smtClean="0">
              <a:solidFill>
                <a:srgbClr val="C00000"/>
              </a:solidFill>
            </a:endParaRPr>
          </a:p>
        </p:txBody>
      </p:sp>
      <p:sp>
        <p:nvSpPr>
          <p:cNvPr id="3" name="标题 2"/>
          <p:cNvSpPr>
            <a:spLocks noGrp="1"/>
          </p:cNvSpPr>
          <p:nvPr>
            <p:ph type="title"/>
          </p:nvPr>
        </p:nvSpPr>
        <p:spPr/>
        <p:txBody>
          <a:bodyPr/>
          <a:lstStyle/>
          <a:p>
            <a:r>
              <a:rPr lang="zh-CN" altLang="en-US" dirty="0" smtClean="0"/>
              <a:t>企业所得税方面</a:t>
            </a: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20000"/>
          </a:bodyPr>
          <a:lstStyle/>
          <a:p>
            <a:r>
              <a:rPr lang="zh-CN" altLang="zh-CN" dirty="0" smtClean="0">
                <a:solidFill>
                  <a:srgbClr val="FF0000"/>
                </a:solidFill>
              </a:rPr>
              <a:t>创新药后续免费使用</a:t>
            </a:r>
            <a:r>
              <a:rPr lang="zh-CN" altLang="en-US" sz="1600" dirty="0" smtClean="0">
                <a:solidFill>
                  <a:srgbClr val="C00000"/>
                </a:solidFill>
              </a:rPr>
              <a:t>（</a:t>
            </a:r>
            <a:r>
              <a:rPr lang="zh-CN" altLang="zh-CN" sz="1600" dirty="0" smtClean="0">
                <a:solidFill>
                  <a:srgbClr val="C00000"/>
                </a:solidFill>
              </a:rPr>
              <a:t>财税〔</a:t>
            </a:r>
            <a:r>
              <a:rPr lang="en-US" altLang="zh-CN" sz="1600" dirty="0" smtClean="0">
                <a:solidFill>
                  <a:srgbClr val="C00000"/>
                </a:solidFill>
              </a:rPr>
              <a:t>2015</a:t>
            </a:r>
            <a:r>
              <a:rPr lang="zh-CN" altLang="zh-CN" sz="1600" dirty="0" smtClean="0">
                <a:solidFill>
                  <a:srgbClr val="C00000"/>
                </a:solidFill>
              </a:rPr>
              <a:t>〕</a:t>
            </a:r>
            <a:r>
              <a:rPr lang="en-US" altLang="zh-CN" sz="1600" dirty="0" smtClean="0">
                <a:solidFill>
                  <a:srgbClr val="C00000"/>
                </a:solidFill>
              </a:rPr>
              <a:t>4</a:t>
            </a:r>
            <a:r>
              <a:rPr lang="zh-CN" altLang="zh-CN" sz="1600" dirty="0" smtClean="0">
                <a:solidFill>
                  <a:srgbClr val="C00000"/>
                </a:solidFill>
              </a:rPr>
              <a:t>号</a:t>
            </a:r>
            <a:r>
              <a:rPr lang="zh-CN" altLang="en-US" sz="1600" dirty="0" smtClean="0">
                <a:solidFill>
                  <a:srgbClr val="C00000"/>
                </a:solidFill>
              </a:rPr>
              <a:t>）</a:t>
            </a:r>
            <a:endParaRPr lang="en-US" altLang="zh-CN" sz="1600" dirty="0" smtClean="0">
              <a:solidFill>
                <a:srgbClr val="C00000"/>
              </a:solidFill>
            </a:endParaRPr>
          </a:p>
          <a:p>
            <a:r>
              <a:rPr lang="zh-CN" altLang="en-US" dirty="0" smtClean="0">
                <a:solidFill>
                  <a:srgbClr val="002060"/>
                </a:solidFill>
              </a:rPr>
              <a:t>政策规定</a:t>
            </a:r>
            <a:endParaRPr lang="en-US" altLang="zh-CN" dirty="0" smtClean="0">
              <a:solidFill>
                <a:srgbClr val="002060"/>
              </a:solidFill>
            </a:endParaRPr>
          </a:p>
          <a:p>
            <a:r>
              <a:rPr lang="en-US" altLang="zh-CN" dirty="0" smtClean="0"/>
              <a:t>1.</a:t>
            </a:r>
            <a:r>
              <a:rPr lang="zh-CN" altLang="zh-CN" dirty="0" smtClean="0"/>
              <a:t>药品生产企业销售自产创新药的销售额，为向购买方收取的全部价款和价外费用，其提供给患者</a:t>
            </a:r>
            <a:r>
              <a:rPr lang="zh-CN" altLang="zh-CN" dirty="0" smtClean="0">
                <a:solidFill>
                  <a:srgbClr val="FF0000"/>
                </a:solidFill>
              </a:rPr>
              <a:t>后续免费使用的相同创新药</a:t>
            </a:r>
            <a:r>
              <a:rPr lang="zh-CN" altLang="zh-CN" dirty="0" smtClean="0"/>
              <a:t>，不属于增值税视同销售范围</a:t>
            </a:r>
            <a:endParaRPr lang="en-US" altLang="zh-CN" dirty="0" smtClean="0"/>
          </a:p>
          <a:p>
            <a:r>
              <a:rPr lang="en-US" altLang="zh-CN" dirty="0" smtClean="0"/>
              <a:t>2.</a:t>
            </a:r>
            <a:r>
              <a:rPr lang="zh-CN" altLang="zh-CN" dirty="0" smtClean="0"/>
              <a:t>创新药，是指经国家食品药品监督管理部门批准注册、获批前未曾在中国境内外上市销售，通过合成或者半合成方法制得的原料药及其制剂</a:t>
            </a:r>
            <a:endParaRPr lang="en-US" altLang="zh-CN" dirty="0" smtClean="0"/>
          </a:p>
          <a:p>
            <a:r>
              <a:rPr lang="en-US" altLang="zh-CN" dirty="0" smtClean="0"/>
              <a:t>3.</a:t>
            </a:r>
            <a:r>
              <a:rPr lang="zh-CN" altLang="zh-CN" dirty="0" smtClean="0"/>
              <a:t>药品生产企业免费提供创新药，应保留如下资料，以备税务机关查验：</a:t>
            </a:r>
          </a:p>
          <a:p>
            <a:r>
              <a:rPr lang="zh-CN" altLang="zh-CN" dirty="0" smtClean="0"/>
              <a:t>（</a:t>
            </a:r>
            <a:r>
              <a:rPr lang="en-US" altLang="zh-CN" dirty="0" smtClean="0"/>
              <a:t>1</a:t>
            </a:r>
            <a:r>
              <a:rPr lang="zh-CN" altLang="zh-CN" dirty="0" smtClean="0"/>
              <a:t>）国家食品药品监督管理部门颁发的注明注册分类为</a:t>
            </a:r>
            <a:r>
              <a:rPr lang="en-US" altLang="zh-CN" dirty="0" smtClean="0"/>
              <a:t>1.1</a:t>
            </a:r>
            <a:r>
              <a:rPr lang="zh-CN" altLang="zh-CN" dirty="0" smtClean="0"/>
              <a:t>类的药品注册批件</a:t>
            </a:r>
          </a:p>
          <a:p>
            <a:r>
              <a:rPr lang="zh-CN" altLang="zh-CN" dirty="0" smtClean="0"/>
              <a:t>（</a:t>
            </a:r>
            <a:r>
              <a:rPr lang="en-US" altLang="zh-CN" dirty="0" smtClean="0"/>
              <a:t>2</a:t>
            </a:r>
            <a:r>
              <a:rPr lang="zh-CN" altLang="zh-CN" dirty="0" smtClean="0"/>
              <a:t>）后续免费提供创新药的实施流程</a:t>
            </a:r>
          </a:p>
          <a:p>
            <a:r>
              <a:rPr lang="zh-CN" altLang="zh-CN" dirty="0" smtClean="0"/>
              <a:t>（</a:t>
            </a:r>
            <a:r>
              <a:rPr lang="en-US" altLang="zh-CN" dirty="0" smtClean="0"/>
              <a:t>3</a:t>
            </a:r>
            <a:r>
              <a:rPr lang="zh-CN" altLang="zh-CN" dirty="0" smtClean="0"/>
              <a:t>）第三方（创新药代保管的医院、药品经销单位等）出具免费用药确认证明，以及患者在第三方登记、领取创新药的记录</a:t>
            </a:r>
          </a:p>
          <a:p>
            <a:r>
              <a:rPr lang="en-US" altLang="zh-CN" dirty="0" smtClean="0"/>
              <a:t>4.</a:t>
            </a:r>
            <a:r>
              <a:rPr lang="zh-CN" altLang="zh-CN" dirty="0" smtClean="0"/>
              <a:t>自</a:t>
            </a:r>
            <a:r>
              <a:rPr lang="en-US" altLang="zh-CN" dirty="0" smtClean="0"/>
              <a:t>2015</a:t>
            </a:r>
            <a:r>
              <a:rPr lang="zh-CN" altLang="zh-CN" dirty="0" smtClean="0"/>
              <a:t>年</a:t>
            </a:r>
            <a:r>
              <a:rPr lang="en-US" altLang="zh-CN" dirty="0" smtClean="0"/>
              <a:t>1</a:t>
            </a:r>
            <a:r>
              <a:rPr lang="zh-CN" altLang="zh-CN" dirty="0" smtClean="0"/>
              <a:t>月</a:t>
            </a:r>
            <a:r>
              <a:rPr lang="en-US" altLang="zh-CN" dirty="0" smtClean="0"/>
              <a:t>1</a:t>
            </a:r>
            <a:r>
              <a:rPr lang="zh-CN" altLang="zh-CN" dirty="0" smtClean="0"/>
              <a:t>日起执行。此前已发生并处理的事项，不再作调整；未处理的，按规定执行</a:t>
            </a:r>
          </a:p>
        </p:txBody>
      </p:sp>
      <p:sp>
        <p:nvSpPr>
          <p:cNvPr id="3" name="标题 2"/>
          <p:cNvSpPr>
            <a:spLocks noGrp="1"/>
          </p:cNvSpPr>
          <p:nvPr>
            <p:ph type="title"/>
          </p:nvPr>
        </p:nvSpPr>
        <p:spPr/>
        <p:txBody>
          <a:bodyPr/>
          <a:lstStyle/>
          <a:p>
            <a:r>
              <a:rPr lang="zh-CN" altLang="en-US" dirty="0" smtClean="0"/>
              <a:t>增值税方面</a:t>
            </a:r>
            <a:endParaRPr lang="zh-CN" altLang="en-US"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zh-CN" altLang="zh-CN" dirty="0" smtClean="0">
                <a:solidFill>
                  <a:srgbClr val="FF0000"/>
                </a:solidFill>
              </a:rPr>
              <a:t>小型微利企业</a:t>
            </a:r>
            <a:endParaRPr lang="en-US" altLang="zh-CN" dirty="0" smtClean="0">
              <a:solidFill>
                <a:srgbClr val="FF0000"/>
              </a:solidFill>
            </a:endParaRPr>
          </a:p>
          <a:p>
            <a:r>
              <a:rPr lang="zh-CN" altLang="en-US" dirty="0" smtClean="0">
                <a:solidFill>
                  <a:srgbClr val="002060"/>
                </a:solidFill>
              </a:rPr>
              <a:t>（一）相关政策</a:t>
            </a:r>
            <a:endParaRPr lang="en-US" altLang="zh-CN" dirty="0" smtClean="0">
              <a:solidFill>
                <a:srgbClr val="002060"/>
              </a:solidFill>
            </a:endParaRPr>
          </a:p>
          <a:p>
            <a:r>
              <a:rPr lang="en-US" altLang="zh-CN" dirty="0" smtClean="0"/>
              <a:t>1.</a:t>
            </a:r>
            <a:r>
              <a:rPr lang="zh-CN" altLang="en-US" dirty="0" smtClean="0"/>
              <a:t>企业所得税法及实施条例</a:t>
            </a:r>
            <a:endParaRPr lang="en-US" altLang="zh-CN" dirty="0" smtClean="0"/>
          </a:p>
          <a:p>
            <a:r>
              <a:rPr lang="en-US" altLang="zh-CN" dirty="0" smtClean="0"/>
              <a:t>2.</a:t>
            </a:r>
            <a:r>
              <a:rPr lang="zh-CN" altLang="zh-CN" dirty="0" smtClean="0"/>
              <a:t>财政部 国家税务总局关于小型微利企业所得税优惠政策有关问题的通知》（财税〔</a:t>
            </a:r>
            <a:r>
              <a:rPr lang="en-US" altLang="zh-CN" dirty="0" smtClean="0"/>
              <a:t>2014</a:t>
            </a:r>
            <a:r>
              <a:rPr lang="zh-CN" altLang="zh-CN" dirty="0" smtClean="0"/>
              <a:t>〕</a:t>
            </a:r>
            <a:r>
              <a:rPr lang="en-US" altLang="zh-CN" dirty="0" smtClean="0"/>
              <a:t>34</a:t>
            </a:r>
            <a:r>
              <a:rPr lang="zh-CN" altLang="zh-CN" dirty="0" smtClean="0"/>
              <a:t>号）</a:t>
            </a:r>
          </a:p>
          <a:p>
            <a:r>
              <a:rPr lang="en-US" altLang="zh-CN" dirty="0" smtClean="0"/>
              <a:t>3.</a:t>
            </a:r>
            <a:r>
              <a:rPr lang="zh-CN" altLang="zh-CN" dirty="0" smtClean="0"/>
              <a:t>国家税务总局关于扩大小型微利企业减半征收企业所得税范围有关问题的公告（国家税务总局公告</a:t>
            </a:r>
            <a:r>
              <a:rPr lang="en-US" altLang="zh-CN" dirty="0" smtClean="0"/>
              <a:t>2014</a:t>
            </a:r>
            <a:r>
              <a:rPr lang="zh-CN" altLang="zh-CN" dirty="0" smtClean="0"/>
              <a:t>年第</a:t>
            </a:r>
            <a:r>
              <a:rPr lang="en-US" altLang="zh-CN" dirty="0" smtClean="0"/>
              <a:t>23</a:t>
            </a:r>
            <a:r>
              <a:rPr lang="zh-CN" altLang="zh-CN" dirty="0" smtClean="0"/>
              <a:t>号）</a:t>
            </a:r>
          </a:p>
          <a:p>
            <a:r>
              <a:rPr lang="en-US" altLang="zh-CN" dirty="0" smtClean="0"/>
              <a:t>4.</a:t>
            </a:r>
            <a:r>
              <a:rPr lang="zh-CN" altLang="zh-CN" dirty="0" smtClean="0"/>
              <a:t>财政部 国家税务总局关于小型微利企业所得税优惠政策的通知（财税〔</a:t>
            </a:r>
            <a:r>
              <a:rPr lang="en-US" altLang="zh-CN" dirty="0" smtClean="0"/>
              <a:t>2015</a:t>
            </a:r>
            <a:r>
              <a:rPr lang="zh-CN" altLang="zh-CN" dirty="0" smtClean="0"/>
              <a:t>〕</a:t>
            </a:r>
            <a:r>
              <a:rPr lang="en-US" altLang="zh-CN" dirty="0" smtClean="0"/>
              <a:t>34</a:t>
            </a:r>
            <a:r>
              <a:rPr lang="zh-CN" altLang="zh-CN" dirty="0" smtClean="0"/>
              <a:t>号）</a:t>
            </a:r>
          </a:p>
          <a:p>
            <a:r>
              <a:rPr lang="en-US" altLang="zh-CN" dirty="0" smtClean="0"/>
              <a:t>5. </a:t>
            </a:r>
            <a:r>
              <a:rPr lang="zh-CN" altLang="zh-CN" dirty="0" smtClean="0"/>
              <a:t>国家税务总局关于贯彻落实扩大小型微利企业减半征收企业所得税范围有关问题的公告（国家税务总局公告</a:t>
            </a:r>
            <a:r>
              <a:rPr lang="en-US" altLang="zh-CN" dirty="0" smtClean="0"/>
              <a:t>2015</a:t>
            </a:r>
            <a:r>
              <a:rPr lang="zh-CN" altLang="zh-CN" dirty="0" smtClean="0"/>
              <a:t>年第</a:t>
            </a:r>
            <a:r>
              <a:rPr lang="en-US" altLang="zh-CN" dirty="0" smtClean="0"/>
              <a:t>17</a:t>
            </a:r>
            <a:r>
              <a:rPr lang="zh-CN" altLang="zh-CN" dirty="0" smtClean="0"/>
              <a:t>号</a:t>
            </a:r>
            <a:r>
              <a:rPr lang="zh-CN" altLang="en-US" dirty="0" smtClean="0"/>
              <a:t>）</a:t>
            </a:r>
            <a:endParaRPr lang="zh-CN" altLang="zh-CN" dirty="0" smtClean="0"/>
          </a:p>
        </p:txBody>
      </p:sp>
      <p:sp>
        <p:nvSpPr>
          <p:cNvPr id="3" name="标题 2"/>
          <p:cNvSpPr>
            <a:spLocks noGrp="1"/>
          </p:cNvSpPr>
          <p:nvPr>
            <p:ph type="title"/>
          </p:nvPr>
        </p:nvSpPr>
        <p:spPr/>
        <p:txBody>
          <a:bodyPr/>
          <a:lstStyle/>
          <a:p>
            <a:r>
              <a:rPr lang="zh-CN" altLang="en-US" dirty="0" smtClean="0"/>
              <a:t>企业所得税方面</a:t>
            </a:r>
            <a:endParaRPr lang="zh-CN" altLang="en-US"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solidFill>
                  <a:srgbClr val="002060"/>
                </a:solidFill>
              </a:rPr>
              <a:t>（二）政策规定</a:t>
            </a:r>
            <a:endParaRPr lang="en-US" altLang="zh-CN" dirty="0" smtClean="0">
              <a:solidFill>
                <a:srgbClr val="002060"/>
              </a:solidFill>
            </a:endParaRPr>
          </a:p>
          <a:p>
            <a:r>
              <a:rPr lang="en-US" altLang="zh-CN" dirty="0" smtClean="0"/>
              <a:t>1.</a:t>
            </a:r>
            <a:r>
              <a:rPr lang="zh-CN" altLang="en-US" dirty="0" smtClean="0"/>
              <a:t>小微企业所得税优惠演变</a:t>
            </a:r>
            <a:endParaRPr lang="en-US" altLang="zh-CN" dirty="0" smtClean="0"/>
          </a:p>
          <a:p>
            <a:endParaRPr lang="zh-CN" altLang="en-US" dirty="0"/>
          </a:p>
        </p:txBody>
      </p:sp>
      <p:sp>
        <p:nvSpPr>
          <p:cNvPr id="3" name="标题 2"/>
          <p:cNvSpPr>
            <a:spLocks noGrp="1"/>
          </p:cNvSpPr>
          <p:nvPr>
            <p:ph type="title"/>
          </p:nvPr>
        </p:nvSpPr>
        <p:spPr/>
        <p:txBody>
          <a:bodyPr/>
          <a:lstStyle/>
          <a:p>
            <a:r>
              <a:rPr lang="zh-CN" altLang="en-US" dirty="0" smtClean="0"/>
              <a:t>企业所得税方面</a:t>
            </a:r>
            <a:endParaRPr lang="zh-CN" altLang="en-US" dirty="0"/>
          </a:p>
        </p:txBody>
      </p:sp>
      <p:graphicFrame>
        <p:nvGraphicFramePr>
          <p:cNvPr id="4" name="表格 3"/>
          <p:cNvGraphicFramePr>
            <a:graphicFrameLocks noGrp="1"/>
          </p:cNvGraphicFramePr>
          <p:nvPr/>
        </p:nvGraphicFramePr>
        <p:xfrm>
          <a:off x="611560" y="1988840"/>
          <a:ext cx="7704857" cy="2407920"/>
        </p:xfrm>
        <a:graphic>
          <a:graphicData uri="http://schemas.openxmlformats.org/drawingml/2006/table">
            <a:tbl>
              <a:tblPr firstRow="1" bandRow="1">
                <a:tableStyleId>{5C22544A-7EE6-4342-B048-85BDC9FD1C3A}</a:tableStyleId>
              </a:tblPr>
              <a:tblGrid>
                <a:gridCol w="793834"/>
                <a:gridCol w="1354187"/>
                <a:gridCol w="1354187"/>
                <a:gridCol w="1354187"/>
                <a:gridCol w="1354187"/>
                <a:gridCol w="1494275"/>
              </a:tblGrid>
              <a:tr h="370840">
                <a:tc>
                  <a:txBody>
                    <a:bodyPr/>
                    <a:lstStyle/>
                    <a:p>
                      <a:r>
                        <a:rPr kumimoji="0" lang="zh-CN" altLang="en-US" sz="2000" b="1" i="0" kern="1200" baseline="0" dirty="0" smtClean="0">
                          <a:solidFill>
                            <a:schemeClr val="tx1"/>
                          </a:solidFill>
                          <a:latin typeface="+mn-lt"/>
                          <a:ea typeface="华文中宋" pitchFamily="2" charset="-122"/>
                          <a:cs typeface="+mn-cs"/>
                        </a:rPr>
                        <a:t>时期</a:t>
                      </a:r>
                    </a:p>
                  </a:txBody>
                  <a:tcPr>
                    <a:solidFill>
                      <a:schemeClr val="bg1">
                        <a:lumMod val="75000"/>
                      </a:schemeClr>
                    </a:solidFill>
                  </a:tcPr>
                </a:tc>
                <a:tc>
                  <a:txBody>
                    <a:bodyPr/>
                    <a:lstStyle/>
                    <a:p>
                      <a:r>
                        <a:rPr kumimoji="0" lang="en-US" altLang="zh-CN" sz="2000" b="1" i="0" kern="1200" baseline="0" dirty="0" smtClean="0">
                          <a:solidFill>
                            <a:schemeClr val="tx1"/>
                          </a:solidFill>
                          <a:latin typeface="+mn-lt"/>
                          <a:ea typeface="华文中宋" pitchFamily="2" charset="-122"/>
                          <a:cs typeface="+mn-cs"/>
                        </a:rPr>
                        <a:t>2008-2009</a:t>
                      </a:r>
                      <a:r>
                        <a:rPr kumimoji="0" lang="zh-CN" altLang="en-US" sz="2000" b="1" i="0" kern="1200" baseline="0" dirty="0" smtClean="0">
                          <a:solidFill>
                            <a:schemeClr val="tx1"/>
                          </a:solidFill>
                          <a:latin typeface="+mn-lt"/>
                          <a:ea typeface="华文中宋" pitchFamily="2" charset="-122"/>
                          <a:cs typeface="+mn-cs"/>
                        </a:rPr>
                        <a:t>年</a:t>
                      </a:r>
                    </a:p>
                  </a:txBody>
                  <a:tcPr>
                    <a:solidFill>
                      <a:schemeClr val="bg1">
                        <a:lumMod val="75000"/>
                      </a:schemeClr>
                    </a:solidFill>
                  </a:tcPr>
                </a:tc>
                <a:tc>
                  <a:txBody>
                    <a:bodyPr/>
                    <a:lstStyle/>
                    <a:p>
                      <a:r>
                        <a:rPr kumimoji="0" lang="en-US" altLang="zh-CN" sz="2000" b="1" i="0" kern="1200" baseline="0" dirty="0" smtClean="0">
                          <a:solidFill>
                            <a:schemeClr val="tx1"/>
                          </a:solidFill>
                          <a:latin typeface="+mn-lt"/>
                          <a:ea typeface="华文中宋" pitchFamily="2" charset="-122"/>
                          <a:cs typeface="+mn-cs"/>
                        </a:rPr>
                        <a:t>2010-2011</a:t>
                      </a:r>
                      <a:r>
                        <a:rPr kumimoji="0" lang="zh-CN" altLang="en-US" sz="2000" b="1" i="0" kern="1200" baseline="0" dirty="0" smtClean="0">
                          <a:solidFill>
                            <a:schemeClr val="tx1"/>
                          </a:solidFill>
                          <a:latin typeface="+mn-lt"/>
                          <a:ea typeface="华文中宋" pitchFamily="2" charset="-122"/>
                          <a:cs typeface="+mn-cs"/>
                        </a:rPr>
                        <a:t>年</a:t>
                      </a:r>
                    </a:p>
                  </a:txBody>
                  <a:tcPr>
                    <a:solidFill>
                      <a:schemeClr val="bg1">
                        <a:lumMod val="75000"/>
                      </a:schemeClr>
                    </a:solidFill>
                  </a:tcPr>
                </a:tc>
                <a:tc>
                  <a:txBody>
                    <a:bodyPr/>
                    <a:lstStyle/>
                    <a:p>
                      <a:r>
                        <a:rPr kumimoji="0" lang="en-US" altLang="zh-CN" sz="2000" b="1" i="0" kern="1200" baseline="0" dirty="0" smtClean="0">
                          <a:solidFill>
                            <a:schemeClr val="tx1"/>
                          </a:solidFill>
                          <a:latin typeface="+mn-lt"/>
                          <a:ea typeface="华文中宋" pitchFamily="2" charset="-122"/>
                          <a:cs typeface="+mn-cs"/>
                        </a:rPr>
                        <a:t>2012-2013</a:t>
                      </a:r>
                      <a:r>
                        <a:rPr kumimoji="0" lang="zh-CN" altLang="en-US" sz="2000" b="1" i="0" kern="1200" baseline="0" dirty="0" smtClean="0">
                          <a:solidFill>
                            <a:schemeClr val="tx1"/>
                          </a:solidFill>
                          <a:latin typeface="+mn-lt"/>
                          <a:ea typeface="华文中宋" pitchFamily="2" charset="-122"/>
                          <a:cs typeface="+mn-cs"/>
                        </a:rPr>
                        <a:t>年</a:t>
                      </a:r>
                    </a:p>
                  </a:txBody>
                  <a:tcPr>
                    <a:solidFill>
                      <a:schemeClr val="bg1">
                        <a:lumMod val="75000"/>
                      </a:schemeClr>
                    </a:solidFill>
                  </a:tcPr>
                </a:tc>
                <a:tc>
                  <a:txBody>
                    <a:bodyPr/>
                    <a:lstStyle/>
                    <a:p>
                      <a:r>
                        <a:rPr kumimoji="0" lang="en-US" altLang="zh-CN" sz="2000" b="1" i="0" kern="1200" baseline="0" dirty="0" smtClean="0">
                          <a:solidFill>
                            <a:schemeClr val="tx1"/>
                          </a:solidFill>
                          <a:latin typeface="+mn-lt"/>
                          <a:ea typeface="华文中宋" pitchFamily="2" charset="-122"/>
                          <a:cs typeface="+mn-cs"/>
                        </a:rPr>
                        <a:t>2014</a:t>
                      </a:r>
                      <a:r>
                        <a:rPr kumimoji="0" lang="zh-CN" altLang="en-US" sz="2000" b="1" i="0" kern="1200" baseline="0" dirty="0" smtClean="0">
                          <a:solidFill>
                            <a:schemeClr val="tx1"/>
                          </a:solidFill>
                          <a:latin typeface="+mn-lt"/>
                          <a:ea typeface="华文中宋" pitchFamily="2" charset="-122"/>
                          <a:cs typeface="+mn-cs"/>
                        </a:rPr>
                        <a:t>年</a:t>
                      </a:r>
                    </a:p>
                  </a:txBody>
                  <a:tcPr>
                    <a:solidFill>
                      <a:schemeClr val="bg1">
                        <a:lumMod val="75000"/>
                      </a:schemeClr>
                    </a:solidFill>
                  </a:tcPr>
                </a:tc>
                <a:tc>
                  <a:txBody>
                    <a:bodyPr/>
                    <a:lstStyle/>
                    <a:p>
                      <a:r>
                        <a:rPr kumimoji="0" lang="en-US" altLang="zh-CN" sz="2000" b="1" i="0" kern="1200" baseline="0" dirty="0" smtClean="0">
                          <a:solidFill>
                            <a:schemeClr val="tx1"/>
                          </a:solidFill>
                          <a:latin typeface="+mn-lt"/>
                          <a:ea typeface="华文中宋" pitchFamily="2" charset="-122"/>
                          <a:cs typeface="+mn-cs"/>
                        </a:rPr>
                        <a:t>2015-2017</a:t>
                      </a:r>
                      <a:r>
                        <a:rPr kumimoji="0" lang="zh-CN" altLang="en-US" sz="2000" b="1" i="0" kern="1200" baseline="0" dirty="0" smtClean="0">
                          <a:solidFill>
                            <a:schemeClr val="tx1"/>
                          </a:solidFill>
                          <a:latin typeface="+mn-lt"/>
                          <a:ea typeface="华文中宋" pitchFamily="2" charset="-122"/>
                          <a:cs typeface="+mn-cs"/>
                        </a:rPr>
                        <a:t>年</a:t>
                      </a:r>
                    </a:p>
                  </a:txBody>
                  <a:tcPr>
                    <a:solidFill>
                      <a:schemeClr val="bg1">
                        <a:lumMod val="75000"/>
                      </a:schemeClr>
                    </a:solidFill>
                  </a:tcPr>
                </a:tc>
              </a:tr>
              <a:tr h="370840">
                <a:tc>
                  <a:txBody>
                    <a:bodyPr/>
                    <a:lstStyle/>
                    <a:p>
                      <a:r>
                        <a:rPr kumimoji="0" lang="zh-CN" altLang="en-US" sz="2000" b="1" i="0" kern="1200" baseline="0" dirty="0" smtClean="0">
                          <a:solidFill>
                            <a:schemeClr val="tx1"/>
                          </a:solidFill>
                          <a:latin typeface="+mn-lt"/>
                          <a:ea typeface="华文中宋" pitchFamily="2" charset="-122"/>
                          <a:cs typeface="+mn-cs"/>
                        </a:rPr>
                        <a:t>优惠范围</a:t>
                      </a:r>
                    </a:p>
                  </a:txBody>
                  <a:tcPr>
                    <a:solidFill>
                      <a:schemeClr val="bg1">
                        <a:lumMod val="75000"/>
                      </a:schemeClr>
                    </a:solidFill>
                  </a:tcPr>
                </a:tc>
                <a:tc gridSpan="3">
                  <a:txBody>
                    <a:bodyPr/>
                    <a:lstStyle/>
                    <a:p>
                      <a:r>
                        <a:rPr kumimoji="0" lang="zh-CN" altLang="en-US" sz="2000" b="1" i="0" kern="1200" baseline="0" dirty="0" smtClean="0">
                          <a:solidFill>
                            <a:schemeClr val="tx1"/>
                          </a:solidFill>
                          <a:latin typeface="+mn-lt"/>
                          <a:ea typeface="华文中宋" pitchFamily="2" charset="-122"/>
                          <a:cs typeface="+mn-cs"/>
                        </a:rPr>
                        <a:t>查账征收纳税人</a:t>
                      </a:r>
                    </a:p>
                  </a:txBody>
                  <a:tcPr>
                    <a:solidFill>
                      <a:schemeClr val="bg1">
                        <a:lumMod val="75000"/>
                      </a:schemeClr>
                    </a:solidFill>
                  </a:tcPr>
                </a:tc>
                <a:tc hMerge="1">
                  <a:txBody>
                    <a:bodyPr/>
                    <a:lstStyle/>
                    <a:p>
                      <a:endParaRPr kumimoji="0" lang="zh-CN" altLang="en-US" sz="2000" b="1" i="0" kern="1200" baseline="0" dirty="0" smtClean="0">
                        <a:solidFill>
                          <a:schemeClr val="tx1"/>
                        </a:solidFill>
                        <a:latin typeface="+mn-lt"/>
                        <a:ea typeface="华文中宋" pitchFamily="2" charset="-122"/>
                        <a:cs typeface="+mn-cs"/>
                      </a:endParaRPr>
                    </a:p>
                  </a:txBody>
                  <a:tcPr>
                    <a:solidFill>
                      <a:schemeClr val="bg1">
                        <a:lumMod val="75000"/>
                      </a:schemeClr>
                    </a:solidFill>
                  </a:tcPr>
                </a:tc>
                <a:tc hMerge="1">
                  <a:txBody>
                    <a:bodyPr/>
                    <a:lstStyle/>
                    <a:p>
                      <a:endParaRPr kumimoji="0" lang="zh-CN" altLang="en-US" sz="2000" b="1" i="0" kern="1200" baseline="0" dirty="0" smtClean="0">
                        <a:solidFill>
                          <a:schemeClr val="tx1"/>
                        </a:solidFill>
                        <a:latin typeface="+mn-lt"/>
                        <a:ea typeface="华文中宋" pitchFamily="2" charset="-122"/>
                        <a:cs typeface="+mn-cs"/>
                      </a:endParaRPr>
                    </a:p>
                  </a:txBody>
                  <a:tcPr>
                    <a:solidFill>
                      <a:schemeClr val="bg1">
                        <a:lumMod val="75000"/>
                      </a:schemeClr>
                    </a:solidFill>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kern="1200" baseline="0" dirty="0" smtClean="0">
                          <a:solidFill>
                            <a:schemeClr val="tx1"/>
                          </a:solidFill>
                          <a:latin typeface="+mn-lt"/>
                          <a:ea typeface="华文中宋" pitchFamily="2" charset="-122"/>
                          <a:cs typeface="+mn-cs"/>
                        </a:rPr>
                        <a:t>查账和核定征收纳税人</a:t>
                      </a:r>
                    </a:p>
                  </a:txBody>
                  <a:tcPr>
                    <a:solidFill>
                      <a:schemeClr val="bg1">
                        <a:lumMod val="75000"/>
                      </a:schemeClr>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1" i="0" kern="1200" baseline="0" dirty="0" smtClean="0">
                        <a:solidFill>
                          <a:schemeClr val="tx1"/>
                        </a:solidFill>
                        <a:latin typeface="+mn-lt"/>
                        <a:ea typeface="华文中宋" pitchFamily="2" charset="-122"/>
                        <a:cs typeface="+mn-cs"/>
                      </a:endParaRPr>
                    </a:p>
                  </a:txBody>
                  <a:tcPr>
                    <a:solidFill>
                      <a:schemeClr val="bg1">
                        <a:lumMod val="75000"/>
                      </a:schemeClr>
                    </a:solidFill>
                  </a:tcPr>
                </a:tc>
              </a:tr>
              <a:tr h="370840">
                <a:tc>
                  <a:txBody>
                    <a:bodyPr/>
                    <a:lstStyle/>
                    <a:p>
                      <a:r>
                        <a:rPr kumimoji="0" lang="zh-CN" altLang="en-US" sz="2000" b="1" i="0" kern="1200" baseline="0" dirty="0" smtClean="0">
                          <a:solidFill>
                            <a:schemeClr val="tx1"/>
                          </a:solidFill>
                          <a:latin typeface="+mn-lt"/>
                          <a:ea typeface="华文中宋" pitchFamily="2" charset="-122"/>
                          <a:cs typeface="+mn-cs"/>
                        </a:rPr>
                        <a:t>优惠政策</a:t>
                      </a:r>
                    </a:p>
                  </a:txBody>
                  <a:tcPr>
                    <a:solidFill>
                      <a:schemeClr val="bg1">
                        <a:lumMod val="75000"/>
                      </a:schemeClr>
                    </a:solidFill>
                  </a:tcPr>
                </a:tc>
                <a:tc>
                  <a:txBody>
                    <a:bodyPr/>
                    <a:lstStyle/>
                    <a:p>
                      <a:r>
                        <a:rPr kumimoji="0" lang="zh-CN" altLang="en-US" sz="2000" b="1" i="0" kern="1200" baseline="0" dirty="0" smtClean="0">
                          <a:solidFill>
                            <a:schemeClr val="tx1"/>
                          </a:solidFill>
                          <a:latin typeface="+mn-lt"/>
                          <a:ea typeface="华文中宋" pitchFamily="2" charset="-122"/>
                          <a:cs typeface="+mn-cs"/>
                        </a:rPr>
                        <a:t>减按</a:t>
                      </a:r>
                      <a:r>
                        <a:rPr kumimoji="0" lang="en-US" altLang="zh-CN" sz="2000" b="1" i="0" kern="1200" baseline="0" dirty="0" smtClean="0">
                          <a:solidFill>
                            <a:schemeClr val="tx1"/>
                          </a:solidFill>
                          <a:latin typeface="+mn-lt"/>
                          <a:ea typeface="华文中宋" pitchFamily="2" charset="-122"/>
                          <a:cs typeface="+mn-cs"/>
                        </a:rPr>
                        <a:t>20%</a:t>
                      </a:r>
                      <a:endParaRPr kumimoji="0" lang="zh-CN" altLang="en-US" sz="2000" b="1" i="0" kern="1200" baseline="0" dirty="0" smtClean="0">
                        <a:solidFill>
                          <a:schemeClr val="tx1"/>
                        </a:solidFill>
                        <a:latin typeface="+mn-lt"/>
                        <a:ea typeface="华文中宋" pitchFamily="2" charset="-122"/>
                        <a:cs typeface="+mn-cs"/>
                      </a:endParaRPr>
                    </a:p>
                  </a:txBody>
                  <a:tcPr>
                    <a:solidFill>
                      <a:schemeClr val="bg1">
                        <a:lumMod val="75000"/>
                      </a:schemeClr>
                    </a:solidFill>
                  </a:tcPr>
                </a:tc>
                <a:tc>
                  <a:txBody>
                    <a:bodyPr/>
                    <a:lstStyle/>
                    <a:p>
                      <a:r>
                        <a:rPr kumimoji="0" lang="zh-CN" altLang="en-US" sz="2000" b="1" i="0" kern="1200" baseline="0" dirty="0" smtClean="0">
                          <a:solidFill>
                            <a:schemeClr val="tx1"/>
                          </a:solidFill>
                          <a:latin typeface="+mn-lt"/>
                          <a:ea typeface="华文中宋" pitchFamily="2" charset="-122"/>
                          <a:cs typeface="+mn-cs"/>
                        </a:rPr>
                        <a:t>减按</a:t>
                      </a:r>
                      <a:r>
                        <a:rPr kumimoji="0" lang="en-US" altLang="zh-CN" sz="2000" b="1" i="0" kern="1200" baseline="0" dirty="0" smtClean="0">
                          <a:solidFill>
                            <a:schemeClr val="tx1"/>
                          </a:solidFill>
                          <a:latin typeface="+mn-lt"/>
                          <a:ea typeface="华文中宋" pitchFamily="2" charset="-122"/>
                          <a:cs typeface="+mn-cs"/>
                        </a:rPr>
                        <a:t>20%</a:t>
                      </a:r>
                      <a:r>
                        <a:rPr kumimoji="0" lang="zh-CN" altLang="en-US" sz="2000" b="1" i="0" kern="1200" baseline="0" dirty="0" smtClean="0">
                          <a:solidFill>
                            <a:schemeClr val="tx1"/>
                          </a:solidFill>
                          <a:latin typeface="+mn-lt"/>
                          <a:ea typeface="华文中宋" pitchFamily="2" charset="-122"/>
                          <a:cs typeface="+mn-cs"/>
                        </a:rPr>
                        <a:t>，</a:t>
                      </a:r>
                      <a:r>
                        <a:rPr kumimoji="0" lang="en-US" altLang="zh-CN" sz="2000" b="1" i="0" kern="1200" baseline="0" dirty="0" smtClean="0">
                          <a:solidFill>
                            <a:schemeClr val="tx1"/>
                          </a:solidFill>
                          <a:latin typeface="+mn-lt"/>
                          <a:ea typeface="华文中宋" pitchFamily="2" charset="-122"/>
                          <a:cs typeface="+mn-cs"/>
                        </a:rPr>
                        <a:t>3</a:t>
                      </a:r>
                      <a:r>
                        <a:rPr kumimoji="0" lang="zh-CN" altLang="en-US" sz="2000" b="1" i="0" kern="1200" baseline="0" dirty="0" smtClean="0">
                          <a:solidFill>
                            <a:schemeClr val="tx1"/>
                          </a:solidFill>
                          <a:latin typeface="+mn-lt"/>
                          <a:ea typeface="华文中宋" pitchFamily="2" charset="-122"/>
                          <a:cs typeface="+mn-cs"/>
                        </a:rPr>
                        <a:t>万元以下减半</a:t>
                      </a:r>
                    </a:p>
                  </a:txBody>
                  <a:tcPr>
                    <a:solidFill>
                      <a:schemeClr val="bg1">
                        <a:lumMod val="7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kern="1200" baseline="0" dirty="0" smtClean="0">
                          <a:solidFill>
                            <a:schemeClr val="tx1"/>
                          </a:solidFill>
                          <a:latin typeface="+mn-lt"/>
                          <a:ea typeface="华文中宋" pitchFamily="2" charset="-122"/>
                          <a:cs typeface="+mn-cs"/>
                        </a:rPr>
                        <a:t>减按</a:t>
                      </a:r>
                      <a:r>
                        <a:rPr kumimoji="0" lang="en-US" altLang="zh-CN" sz="2000" b="1" i="0" kern="1200" baseline="0" dirty="0" smtClean="0">
                          <a:solidFill>
                            <a:schemeClr val="tx1"/>
                          </a:solidFill>
                          <a:latin typeface="+mn-lt"/>
                          <a:ea typeface="华文中宋" pitchFamily="2" charset="-122"/>
                          <a:cs typeface="+mn-cs"/>
                        </a:rPr>
                        <a:t>20%</a:t>
                      </a:r>
                      <a:r>
                        <a:rPr kumimoji="0" lang="zh-CN" altLang="en-US" sz="2000" b="1" i="0" kern="1200" baseline="0" dirty="0" smtClean="0">
                          <a:solidFill>
                            <a:schemeClr val="tx1"/>
                          </a:solidFill>
                          <a:latin typeface="+mn-lt"/>
                          <a:ea typeface="华文中宋" pitchFamily="2" charset="-122"/>
                          <a:cs typeface="+mn-cs"/>
                        </a:rPr>
                        <a:t>，</a:t>
                      </a:r>
                      <a:r>
                        <a:rPr kumimoji="0" lang="en-US" altLang="zh-CN" sz="2000" b="1" i="0" kern="1200" baseline="0" dirty="0" smtClean="0">
                          <a:solidFill>
                            <a:schemeClr val="tx1"/>
                          </a:solidFill>
                          <a:latin typeface="+mn-lt"/>
                          <a:ea typeface="华文中宋" pitchFamily="2" charset="-122"/>
                          <a:cs typeface="+mn-cs"/>
                        </a:rPr>
                        <a:t>6</a:t>
                      </a:r>
                      <a:r>
                        <a:rPr kumimoji="0" lang="zh-CN" altLang="en-US" sz="2000" b="1" i="0" kern="1200" baseline="0" dirty="0" smtClean="0">
                          <a:solidFill>
                            <a:schemeClr val="tx1"/>
                          </a:solidFill>
                          <a:latin typeface="+mn-lt"/>
                          <a:ea typeface="华文中宋" pitchFamily="2" charset="-122"/>
                          <a:cs typeface="+mn-cs"/>
                        </a:rPr>
                        <a:t>万元以下减半</a:t>
                      </a:r>
                    </a:p>
                  </a:txBody>
                  <a:tcPr>
                    <a:solidFill>
                      <a:schemeClr val="bg1">
                        <a:lumMod val="7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kern="1200" baseline="0" dirty="0" smtClean="0">
                          <a:solidFill>
                            <a:schemeClr val="tx1"/>
                          </a:solidFill>
                          <a:latin typeface="+mn-lt"/>
                          <a:ea typeface="华文中宋" pitchFamily="2" charset="-122"/>
                          <a:cs typeface="+mn-cs"/>
                        </a:rPr>
                        <a:t>减按</a:t>
                      </a:r>
                      <a:r>
                        <a:rPr kumimoji="0" lang="en-US" altLang="zh-CN" sz="2000" b="1" i="0" kern="1200" baseline="0" dirty="0" smtClean="0">
                          <a:solidFill>
                            <a:schemeClr val="tx1"/>
                          </a:solidFill>
                          <a:latin typeface="+mn-lt"/>
                          <a:ea typeface="华文中宋" pitchFamily="2" charset="-122"/>
                          <a:cs typeface="+mn-cs"/>
                        </a:rPr>
                        <a:t>20%</a:t>
                      </a:r>
                      <a:r>
                        <a:rPr kumimoji="0" lang="zh-CN" altLang="en-US" sz="2000" b="1" i="0" kern="1200" baseline="0" dirty="0" smtClean="0">
                          <a:solidFill>
                            <a:schemeClr val="tx1"/>
                          </a:solidFill>
                          <a:latin typeface="+mn-lt"/>
                          <a:ea typeface="华文中宋" pitchFamily="2" charset="-122"/>
                          <a:cs typeface="+mn-cs"/>
                        </a:rPr>
                        <a:t>，</a:t>
                      </a:r>
                      <a:r>
                        <a:rPr kumimoji="0" lang="en-US" altLang="zh-CN" sz="2000" b="1" i="0" kern="1200" baseline="0" dirty="0" smtClean="0">
                          <a:solidFill>
                            <a:schemeClr val="tx1"/>
                          </a:solidFill>
                          <a:latin typeface="+mn-lt"/>
                          <a:ea typeface="华文中宋" pitchFamily="2" charset="-122"/>
                          <a:cs typeface="+mn-cs"/>
                        </a:rPr>
                        <a:t>10</a:t>
                      </a:r>
                      <a:r>
                        <a:rPr kumimoji="0" lang="zh-CN" altLang="en-US" sz="2000" b="1" i="0" kern="1200" baseline="0" dirty="0" smtClean="0">
                          <a:solidFill>
                            <a:schemeClr val="tx1"/>
                          </a:solidFill>
                          <a:latin typeface="+mn-lt"/>
                          <a:ea typeface="华文中宋" pitchFamily="2" charset="-122"/>
                          <a:cs typeface="+mn-cs"/>
                        </a:rPr>
                        <a:t>万元以下减半</a:t>
                      </a:r>
                    </a:p>
                  </a:txBody>
                  <a:tcPr>
                    <a:solidFill>
                      <a:schemeClr val="bg1">
                        <a:lumMod val="7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kern="1200" baseline="0" dirty="0" smtClean="0">
                          <a:solidFill>
                            <a:schemeClr val="tx1"/>
                          </a:solidFill>
                          <a:latin typeface="+mn-lt"/>
                          <a:ea typeface="华文中宋" pitchFamily="2" charset="-122"/>
                          <a:cs typeface="+mn-cs"/>
                        </a:rPr>
                        <a:t>减按</a:t>
                      </a:r>
                      <a:r>
                        <a:rPr kumimoji="0" lang="en-US" altLang="zh-CN" sz="2000" b="1" i="0" kern="1200" baseline="0" dirty="0" smtClean="0">
                          <a:solidFill>
                            <a:schemeClr val="tx1"/>
                          </a:solidFill>
                          <a:latin typeface="+mn-lt"/>
                          <a:ea typeface="华文中宋" pitchFamily="2" charset="-122"/>
                          <a:cs typeface="+mn-cs"/>
                        </a:rPr>
                        <a:t>20%</a:t>
                      </a:r>
                      <a:r>
                        <a:rPr kumimoji="0" lang="zh-CN" altLang="en-US" sz="2000" b="1" i="0" kern="1200" baseline="0" dirty="0" smtClean="0">
                          <a:solidFill>
                            <a:schemeClr val="tx1"/>
                          </a:solidFill>
                          <a:latin typeface="+mn-lt"/>
                          <a:ea typeface="华文中宋" pitchFamily="2" charset="-122"/>
                          <a:cs typeface="+mn-cs"/>
                        </a:rPr>
                        <a:t>，</a:t>
                      </a:r>
                      <a:r>
                        <a:rPr kumimoji="0" lang="en-US" altLang="zh-CN" sz="2000" b="1" i="0" kern="1200" baseline="0" dirty="0" smtClean="0">
                          <a:solidFill>
                            <a:schemeClr val="tx1"/>
                          </a:solidFill>
                          <a:latin typeface="+mn-lt"/>
                          <a:ea typeface="华文中宋" pitchFamily="2" charset="-122"/>
                          <a:cs typeface="+mn-cs"/>
                        </a:rPr>
                        <a:t>20</a:t>
                      </a:r>
                      <a:r>
                        <a:rPr kumimoji="0" lang="zh-CN" altLang="en-US" sz="2000" b="1" i="0" kern="1200" baseline="0" dirty="0" smtClean="0">
                          <a:solidFill>
                            <a:schemeClr val="tx1"/>
                          </a:solidFill>
                          <a:latin typeface="+mn-lt"/>
                          <a:ea typeface="华文中宋" pitchFamily="2" charset="-122"/>
                          <a:cs typeface="+mn-cs"/>
                        </a:rPr>
                        <a:t>万元以下减半</a:t>
                      </a:r>
                    </a:p>
                  </a:txBody>
                  <a:tcPr>
                    <a:solidFill>
                      <a:schemeClr val="bg1">
                        <a:lumMod val="75000"/>
                      </a:schemeClr>
                    </a:solidFill>
                  </a:tcPr>
                </a:tc>
              </a:tr>
            </a:tbl>
          </a:graphicData>
        </a:graphic>
      </p:graphicFrame>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r>
              <a:rPr lang="en-US" altLang="zh-CN" dirty="0" smtClean="0"/>
              <a:t>2.</a:t>
            </a:r>
            <a:r>
              <a:rPr lang="zh-CN" altLang="en-US" dirty="0" smtClean="0"/>
              <a:t>优惠规定</a:t>
            </a:r>
            <a:endParaRPr lang="en-US" altLang="zh-CN" dirty="0" smtClean="0"/>
          </a:p>
          <a:p>
            <a:r>
              <a:rPr lang="zh-CN" altLang="en-US" dirty="0" smtClean="0"/>
              <a:t>（</a:t>
            </a:r>
            <a:r>
              <a:rPr lang="en-US" altLang="zh-CN" dirty="0" smtClean="0"/>
              <a:t>1</a:t>
            </a:r>
            <a:r>
              <a:rPr lang="zh-CN" altLang="en-US" dirty="0" smtClean="0"/>
              <a:t>）</a:t>
            </a:r>
            <a:r>
              <a:rPr lang="zh-CN" altLang="zh-CN" dirty="0" smtClean="0"/>
              <a:t>符合规定条件的小型微利企业（包括采取查账征收和核定征收方式的企业），均可按照规定享受小型微利企业所得税优惠政策</a:t>
            </a:r>
            <a:r>
              <a:rPr lang="en-US" altLang="zh-CN" dirty="0" smtClean="0"/>
              <a:t> </a:t>
            </a:r>
            <a:endParaRPr lang="zh-CN" altLang="zh-CN" dirty="0" smtClean="0"/>
          </a:p>
          <a:p>
            <a:r>
              <a:rPr lang="zh-CN" altLang="zh-CN" dirty="0" smtClean="0"/>
              <a:t>小型微利企业所得税优惠政策，包括企业所得税减按</a:t>
            </a:r>
            <a:r>
              <a:rPr lang="en-US" altLang="zh-CN" dirty="0" smtClean="0"/>
              <a:t>20%</a:t>
            </a:r>
            <a:r>
              <a:rPr lang="zh-CN" altLang="zh-CN" dirty="0" smtClean="0"/>
              <a:t>征收（以下简称减低税率政策），以及</a:t>
            </a:r>
            <a:r>
              <a:rPr lang="zh-CN" altLang="en-US" dirty="0" smtClean="0"/>
              <a:t>减半</a:t>
            </a:r>
            <a:r>
              <a:rPr lang="zh-CN" altLang="zh-CN" dirty="0" smtClean="0"/>
              <a:t>规定的优惠政策（以下简称减半征税政策）</a:t>
            </a:r>
            <a:r>
              <a:rPr lang="en-US" altLang="zh-CN" dirty="0" smtClean="0"/>
              <a:t> </a:t>
            </a:r>
            <a:endParaRPr lang="zh-CN" altLang="zh-CN" dirty="0" smtClean="0"/>
          </a:p>
          <a:p>
            <a:r>
              <a:rPr lang="zh-CN" altLang="en-US" dirty="0" smtClean="0"/>
              <a:t>（</a:t>
            </a:r>
            <a:r>
              <a:rPr lang="en-US" altLang="zh-CN" dirty="0" smtClean="0"/>
              <a:t>2</a:t>
            </a:r>
            <a:r>
              <a:rPr lang="zh-CN" altLang="en-US" dirty="0" smtClean="0"/>
              <a:t>）</a:t>
            </a:r>
            <a:r>
              <a:rPr lang="zh-CN" altLang="zh-CN" dirty="0" smtClean="0"/>
              <a:t>符合规定条件的小型微利企业，在预缴和年度汇算清缴企业所得税时，可以按照规定</a:t>
            </a:r>
            <a:r>
              <a:rPr lang="zh-CN" altLang="zh-CN" dirty="0" smtClean="0">
                <a:solidFill>
                  <a:srgbClr val="FF0000"/>
                </a:solidFill>
              </a:rPr>
              <a:t>自行享受</a:t>
            </a:r>
            <a:r>
              <a:rPr lang="zh-CN" altLang="zh-CN" dirty="0" smtClean="0"/>
              <a:t>小型微利企业所得税优惠政策，</a:t>
            </a:r>
            <a:r>
              <a:rPr lang="zh-CN" altLang="zh-CN" dirty="0" smtClean="0">
                <a:solidFill>
                  <a:srgbClr val="FF0000"/>
                </a:solidFill>
              </a:rPr>
              <a:t>无需</a:t>
            </a:r>
            <a:r>
              <a:rPr lang="zh-CN" altLang="zh-CN" dirty="0" smtClean="0"/>
              <a:t>税务机关审核批准</a:t>
            </a:r>
            <a:endParaRPr lang="en-US" altLang="zh-CN" dirty="0" smtClean="0"/>
          </a:p>
          <a:p>
            <a:r>
              <a:rPr lang="zh-CN" altLang="zh-CN" dirty="0" smtClean="0"/>
              <a:t>小型微利企业在预缴和汇算清缴时通过填写企业所得税纳税申报表“从业人数、资产总额”等栏次履行备案手续，不再另行专门备案。在</a:t>
            </a:r>
            <a:r>
              <a:rPr lang="en-US" altLang="zh-CN" dirty="0" smtClean="0"/>
              <a:t>2015</a:t>
            </a:r>
            <a:r>
              <a:rPr lang="zh-CN" altLang="zh-CN" dirty="0" smtClean="0"/>
              <a:t>年企业所得税预缴纳税申报表修订之前，小型微利企业预缴申报时，暂不需提供“从业人数、资产总额”情况</a:t>
            </a:r>
            <a:r>
              <a:rPr lang="zh-CN" altLang="en-US" dirty="0" smtClean="0">
                <a:solidFill>
                  <a:srgbClr val="FF0000"/>
                </a:solidFill>
              </a:rPr>
              <a:t>（已修订）</a:t>
            </a:r>
            <a:endParaRPr lang="zh-CN" altLang="zh-CN" dirty="0" smtClean="0">
              <a:solidFill>
                <a:srgbClr val="FF0000"/>
              </a:solidFill>
            </a:endParaRPr>
          </a:p>
          <a:p>
            <a:endParaRPr lang="zh-CN" altLang="en-US" dirty="0"/>
          </a:p>
        </p:txBody>
      </p:sp>
      <p:sp>
        <p:nvSpPr>
          <p:cNvPr id="3" name="标题 2"/>
          <p:cNvSpPr>
            <a:spLocks noGrp="1"/>
          </p:cNvSpPr>
          <p:nvPr>
            <p:ph type="title"/>
          </p:nvPr>
        </p:nvSpPr>
        <p:spPr/>
        <p:txBody>
          <a:bodyPr/>
          <a:lstStyle/>
          <a:p>
            <a:r>
              <a:rPr lang="zh-CN" altLang="en-US" dirty="0" smtClean="0"/>
              <a:t>企业所得税方面</a:t>
            </a:r>
            <a:endParaRPr lang="zh-CN" altLang="en-US"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a:bodyPr>
          <a:lstStyle/>
          <a:p>
            <a:r>
              <a:rPr lang="zh-CN" altLang="en-US" dirty="0" smtClean="0"/>
              <a:t>（</a:t>
            </a:r>
            <a:r>
              <a:rPr lang="en-US" altLang="zh-CN" dirty="0" smtClean="0"/>
              <a:t>1</a:t>
            </a:r>
            <a:r>
              <a:rPr lang="zh-CN" altLang="en-US" dirty="0" smtClean="0"/>
              <a:t>）</a:t>
            </a:r>
            <a:r>
              <a:rPr lang="zh-CN" altLang="zh-CN" dirty="0" smtClean="0"/>
              <a:t>小型微利企业预缴企业所得税时</a:t>
            </a:r>
            <a:endParaRPr lang="en-US" altLang="zh-CN" dirty="0" smtClean="0"/>
          </a:p>
          <a:p>
            <a:r>
              <a:rPr lang="en-US" altLang="zh-CN" dirty="0" smtClean="0"/>
              <a:t>①</a:t>
            </a:r>
            <a:r>
              <a:rPr lang="zh-CN" altLang="zh-CN" dirty="0" smtClean="0"/>
              <a:t>查账征收的小型微利企业。上一纳税年度符合小型微利企业条件，且年度应纳税所得额不超过</a:t>
            </a:r>
            <a:r>
              <a:rPr lang="en-US" altLang="zh-CN" dirty="0" smtClean="0"/>
              <a:t>20</a:t>
            </a:r>
            <a:r>
              <a:rPr lang="zh-CN" altLang="zh-CN" dirty="0" smtClean="0"/>
              <a:t>万元（含）的，分别按照以下情况处理</a:t>
            </a:r>
            <a:r>
              <a:rPr lang="en-US" altLang="zh-CN" dirty="0" smtClean="0"/>
              <a:t>:</a:t>
            </a:r>
          </a:p>
          <a:p>
            <a:r>
              <a:rPr lang="en-US" altLang="zh-CN" dirty="0" smtClean="0"/>
              <a:t>A.</a:t>
            </a:r>
            <a:r>
              <a:rPr lang="zh-CN" altLang="zh-CN" dirty="0" smtClean="0"/>
              <a:t>本年度按照实际利润额预缴企业所得税的，预缴时累计实际利润额不超过</a:t>
            </a:r>
            <a:r>
              <a:rPr lang="en-US" altLang="zh-CN" dirty="0" smtClean="0"/>
              <a:t>20</a:t>
            </a:r>
            <a:r>
              <a:rPr lang="zh-CN" altLang="zh-CN" dirty="0" smtClean="0"/>
              <a:t>万元的，可以享受小型微利企业所得税减半征税政策；超过</a:t>
            </a:r>
            <a:r>
              <a:rPr lang="en-US" altLang="zh-CN" dirty="0" smtClean="0"/>
              <a:t>20</a:t>
            </a:r>
            <a:r>
              <a:rPr lang="zh-CN" altLang="zh-CN" dirty="0" smtClean="0"/>
              <a:t>万元的，应当停止享受减半征税政策</a:t>
            </a:r>
            <a:endParaRPr lang="en-US" altLang="zh-CN" dirty="0" smtClean="0"/>
          </a:p>
          <a:p>
            <a:r>
              <a:rPr lang="en-US" altLang="zh-CN" dirty="0" smtClean="0"/>
              <a:t>B.</a:t>
            </a:r>
            <a:r>
              <a:rPr lang="zh-CN" altLang="zh-CN" dirty="0" smtClean="0"/>
              <a:t>本年度按照上年度应纳税所得额的季度（或月份）平均额预缴企业所得税的，可以享受小型微利企业减半征税政策</a:t>
            </a:r>
          </a:p>
          <a:p>
            <a:r>
              <a:rPr lang="en-US" altLang="zh-CN" dirty="0" smtClean="0"/>
              <a:t>②</a:t>
            </a:r>
            <a:r>
              <a:rPr lang="zh-CN" altLang="zh-CN" dirty="0" smtClean="0"/>
              <a:t>定率征税的小型微利企业。上一纳税年度符合小型微利企业条件，且年度应纳税所得额不超过</a:t>
            </a:r>
            <a:r>
              <a:rPr lang="en-US" altLang="zh-CN" dirty="0" smtClean="0"/>
              <a:t>20</a:t>
            </a:r>
            <a:r>
              <a:rPr lang="zh-CN" altLang="zh-CN" dirty="0" smtClean="0"/>
              <a:t>万元（含）的，本年度预缴企业所得税时，累计应纳税所得额不超过</a:t>
            </a:r>
            <a:r>
              <a:rPr lang="en-US" altLang="zh-CN" dirty="0" smtClean="0"/>
              <a:t>20</a:t>
            </a:r>
            <a:r>
              <a:rPr lang="zh-CN" altLang="zh-CN" dirty="0" smtClean="0"/>
              <a:t>万元的，可以享受减半征税政策；超过</a:t>
            </a:r>
            <a:r>
              <a:rPr lang="en-US" altLang="zh-CN" dirty="0" smtClean="0"/>
              <a:t>20</a:t>
            </a:r>
            <a:r>
              <a:rPr lang="zh-CN" altLang="zh-CN" dirty="0" smtClean="0"/>
              <a:t>万元的，不享受减半征税政策</a:t>
            </a:r>
            <a:endParaRPr lang="en-US" altLang="zh-CN" dirty="0" smtClean="0"/>
          </a:p>
          <a:p>
            <a:r>
              <a:rPr lang="en-US" altLang="zh-CN" dirty="0" smtClean="0"/>
              <a:t> ③</a:t>
            </a:r>
            <a:r>
              <a:rPr lang="zh-CN" altLang="zh-CN" dirty="0" smtClean="0"/>
              <a:t>定额征税的小型微利企业，由主管税务机关根据优惠政策规定相应调减定额后，按照原办法征收</a:t>
            </a:r>
          </a:p>
        </p:txBody>
      </p:sp>
      <p:sp>
        <p:nvSpPr>
          <p:cNvPr id="3" name="标题 2"/>
          <p:cNvSpPr>
            <a:spLocks noGrp="1"/>
          </p:cNvSpPr>
          <p:nvPr>
            <p:ph type="title"/>
          </p:nvPr>
        </p:nvSpPr>
        <p:spPr/>
        <p:txBody>
          <a:bodyPr/>
          <a:lstStyle/>
          <a:p>
            <a:r>
              <a:rPr lang="zh-CN" altLang="en-US" dirty="0" smtClean="0"/>
              <a:t>企业所得税方面</a:t>
            </a:r>
            <a:endParaRPr lang="zh-CN" altLang="en-US"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④</a:t>
            </a:r>
            <a:r>
              <a:rPr lang="zh-CN" altLang="zh-CN" dirty="0" smtClean="0"/>
              <a:t>本年度新办的小型微利企业预缴企业所得税时，凡累计实际利润额或应纳税所得额不超过</a:t>
            </a:r>
            <a:r>
              <a:rPr lang="en-US" altLang="zh-CN" dirty="0" smtClean="0"/>
              <a:t>20</a:t>
            </a:r>
            <a:r>
              <a:rPr lang="zh-CN" altLang="zh-CN" dirty="0" smtClean="0"/>
              <a:t>万元的，可以享受减半征税政策；超过</a:t>
            </a:r>
            <a:r>
              <a:rPr lang="en-US" altLang="zh-CN" dirty="0" smtClean="0"/>
              <a:t>20</a:t>
            </a:r>
            <a:r>
              <a:rPr lang="zh-CN" altLang="zh-CN" dirty="0" smtClean="0"/>
              <a:t>万元的，停止享受减半征税政</a:t>
            </a:r>
            <a:endParaRPr lang="en-US" altLang="zh-CN" dirty="0" smtClean="0"/>
          </a:p>
          <a:p>
            <a:r>
              <a:rPr lang="zh-CN" altLang="en-US" dirty="0" smtClean="0"/>
              <a:t>⑤</a:t>
            </a:r>
            <a:r>
              <a:rPr lang="zh-CN" altLang="zh-CN" dirty="0" smtClean="0"/>
              <a:t>企业根据本年度生产经营情况，预计本年度符合小型微利企业条件的，季度、月份预缴企业所得税时，可以享受小型微利企业所得税优惠政策</a:t>
            </a:r>
            <a:endParaRPr lang="en-US" altLang="zh-CN" dirty="0" smtClean="0"/>
          </a:p>
          <a:p>
            <a:r>
              <a:rPr lang="zh-CN" altLang="en-US" dirty="0" smtClean="0"/>
              <a:t>（</a:t>
            </a:r>
            <a:r>
              <a:rPr lang="en-US" altLang="zh-CN" dirty="0" smtClean="0"/>
              <a:t>2</a:t>
            </a:r>
            <a:r>
              <a:rPr lang="zh-CN" altLang="en-US" dirty="0" smtClean="0"/>
              <a:t>）</a:t>
            </a:r>
            <a:r>
              <a:rPr lang="zh-CN" altLang="zh-CN" dirty="0" smtClean="0"/>
              <a:t>企业预缴时享受了小型微利企业优惠政策，但年度汇算清缴超过规定标准的，应按规定补缴税款</a:t>
            </a:r>
          </a:p>
        </p:txBody>
      </p:sp>
      <p:sp>
        <p:nvSpPr>
          <p:cNvPr id="3" name="标题 2"/>
          <p:cNvSpPr>
            <a:spLocks noGrp="1"/>
          </p:cNvSpPr>
          <p:nvPr>
            <p:ph type="title"/>
          </p:nvPr>
        </p:nvSpPr>
        <p:spPr/>
        <p:txBody>
          <a:bodyPr/>
          <a:lstStyle/>
          <a:p>
            <a:r>
              <a:rPr lang="zh-CN" altLang="en-US" dirty="0" smtClean="0"/>
              <a:t>企业所得税方面</a:t>
            </a:r>
            <a:endParaRPr lang="zh-CN" altLang="en-US"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dirty="0" smtClean="0"/>
              <a:t>3.</a:t>
            </a:r>
            <a:r>
              <a:rPr lang="zh-CN" altLang="zh-CN" dirty="0" smtClean="0"/>
              <a:t>财税〔</a:t>
            </a:r>
            <a:r>
              <a:rPr lang="en-US" altLang="zh-CN" dirty="0" smtClean="0"/>
              <a:t>2015</a:t>
            </a:r>
            <a:r>
              <a:rPr lang="zh-CN" altLang="zh-CN" dirty="0" smtClean="0"/>
              <a:t>〕</a:t>
            </a:r>
            <a:r>
              <a:rPr lang="en-US" altLang="zh-CN" dirty="0" smtClean="0"/>
              <a:t>34</a:t>
            </a:r>
            <a:r>
              <a:rPr lang="zh-CN" altLang="zh-CN" dirty="0" smtClean="0"/>
              <a:t>号</a:t>
            </a:r>
            <a:r>
              <a:rPr lang="zh-CN" altLang="en-US" dirty="0" smtClean="0"/>
              <a:t>文变动内容</a:t>
            </a:r>
            <a:endParaRPr lang="en-US" altLang="zh-CN" dirty="0" smtClean="0"/>
          </a:p>
          <a:p>
            <a:r>
              <a:rPr lang="en-US" altLang="zh-CN" dirty="0" smtClean="0"/>
              <a:t>①</a:t>
            </a:r>
            <a:r>
              <a:rPr lang="zh-CN" altLang="en-US" dirty="0" smtClean="0"/>
              <a:t>减半所得额</a:t>
            </a:r>
            <a:endParaRPr lang="en-US" altLang="zh-CN" dirty="0" smtClean="0"/>
          </a:p>
          <a:p>
            <a:r>
              <a:rPr lang="zh-CN" altLang="en-US" dirty="0" smtClean="0"/>
              <a:t>提高到</a:t>
            </a:r>
            <a:r>
              <a:rPr lang="en-US" altLang="zh-CN" dirty="0" smtClean="0"/>
              <a:t>20</a:t>
            </a:r>
            <a:r>
              <a:rPr lang="zh-CN" altLang="en-US" dirty="0" smtClean="0"/>
              <a:t>万元</a:t>
            </a:r>
            <a:endParaRPr lang="en-US" altLang="zh-CN" dirty="0" smtClean="0"/>
          </a:p>
          <a:p>
            <a:r>
              <a:rPr lang="zh-CN" altLang="en-US" dirty="0" smtClean="0"/>
              <a:t>②从业人员范围</a:t>
            </a:r>
            <a:endParaRPr lang="en-US" altLang="zh-CN" dirty="0" smtClean="0"/>
          </a:p>
          <a:p>
            <a:r>
              <a:rPr lang="en-US" altLang="zh-CN" dirty="0" smtClean="0"/>
              <a:t> </a:t>
            </a:r>
            <a:r>
              <a:rPr lang="zh-CN" altLang="zh-CN" dirty="0" smtClean="0"/>
              <a:t>从业人数，包括与企业建立劳动关系的职工人数和企业接受的</a:t>
            </a:r>
            <a:r>
              <a:rPr lang="zh-CN" altLang="zh-CN" dirty="0" smtClean="0">
                <a:solidFill>
                  <a:srgbClr val="FF0000"/>
                </a:solidFill>
              </a:rPr>
              <a:t>劳务派遣用工</a:t>
            </a:r>
            <a:r>
              <a:rPr lang="zh-CN" altLang="zh-CN" dirty="0" smtClean="0"/>
              <a:t>人</a:t>
            </a:r>
            <a:r>
              <a:rPr lang="zh-CN" altLang="en-US" dirty="0" smtClean="0"/>
              <a:t>数</a:t>
            </a:r>
            <a:endParaRPr lang="en-US" altLang="zh-CN" dirty="0" smtClean="0"/>
          </a:p>
          <a:p>
            <a:r>
              <a:rPr lang="zh-CN" altLang="en-US" dirty="0" smtClean="0"/>
              <a:t>③指标计算</a:t>
            </a:r>
            <a:endParaRPr lang="en-US" altLang="zh-CN" dirty="0" smtClean="0"/>
          </a:p>
          <a:p>
            <a:r>
              <a:rPr lang="zh-CN" altLang="zh-CN" dirty="0" smtClean="0"/>
              <a:t>从业人数和资产总额指标，应按企业全年的</a:t>
            </a:r>
            <a:r>
              <a:rPr lang="zh-CN" altLang="zh-CN" dirty="0" smtClean="0">
                <a:solidFill>
                  <a:srgbClr val="FF0000"/>
                </a:solidFill>
              </a:rPr>
              <a:t>季度平均值</a:t>
            </a:r>
            <a:r>
              <a:rPr lang="zh-CN" altLang="zh-CN" dirty="0" smtClean="0"/>
              <a:t>确定</a:t>
            </a:r>
            <a:r>
              <a:rPr lang="en-US" altLang="zh-CN" dirty="0" smtClean="0"/>
              <a:t> </a:t>
            </a:r>
            <a:r>
              <a:rPr lang="zh-CN" altLang="zh-CN" dirty="0" smtClean="0"/>
              <a:t>具体计算公式如下：</a:t>
            </a:r>
          </a:p>
          <a:p>
            <a:r>
              <a:rPr lang="zh-CN" altLang="zh-CN" dirty="0" smtClean="0"/>
              <a:t>季度平均值＝（季初值＋季末值）÷</a:t>
            </a:r>
            <a:r>
              <a:rPr lang="en-US" altLang="zh-CN" dirty="0" smtClean="0"/>
              <a:t>2</a:t>
            </a:r>
            <a:endParaRPr lang="zh-CN" altLang="zh-CN" dirty="0" smtClean="0"/>
          </a:p>
          <a:p>
            <a:r>
              <a:rPr lang="zh-CN" altLang="zh-CN" dirty="0" smtClean="0"/>
              <a:t>全年季度平均值＝全年各季度平均值之和÷</a:t>
            </a:r>
            <a:r>
              <a:rPr lang="en-US" altLang="zh-CN" dirty="0" smtClean="0"/>
              <a:t>4</a:t>
            </a:r>
            <a:endParaRPr lang="zh-CN" altLang="zh-CN" dirty="0" smtClean="0"/>
          </a:p>
          <a:p>
            <a:r>
              <a:rPr lang="zh-CN" altLang="zh-CN" dirty="0" smtClean="0"/>
              <a:t>年度中间开业或者终止经营活动的，以其实际经营期作为一个纳税年度确定上述相关指标</a:t>
            </a:r>
          </a:p>
        </p:txBody>
      </p:sp>
      <p:sp>
        <p:nvSpPr>
          <p:cNvPr id="3" name="标题 2"/>
          <p:cNvSpPr>
            <a:spLocks noGrp="1"/>
          </p:cNvSpPr>
          <p:nvPr>
            <p:ph type="title"/>
          </p:nvPr>
        </p:nvSpPr>
        <p:spPr/>
        <p:txBody>
          <a:bodyPr/>
          <a:lstStyle/>
          <a:p>
            <a:r>
              <a:rPr lang="zh-CN" altLang="en-US" dirty="0" smtClean="0"/>
              <a:t>企业所得税方面</a:t>
            </a:r>
            <a:endParaRPr lang="zh-CN" altLang="en-US"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r>
              <a:rPr lang="zh-CN" altLang="zh-CN" dirty="0" smtClean="0">
                <a:solidFill>
                  <a:srgbClr val="FF0000"/>
                </a:solidFill>
              </a:rPr>
              <a:t>企业重组</a:t>
            </a:r>
            <a:endParaRPr lang="en-US" altLang="zh-CN" dirty="0" smtClean="0">
              <a:solidFill>
                <a:srgbClr val="FF0000"/>
              </a:solidFill>
            </a:endParaRPr>
          </a:p>
          <a:p>
            <a:r>
              <a:rPr lang="zh-CN" altLang="en-US" dirty="0" smtClean="0">
                <a:solidFill>
                  <a:srgbClr val="002060"/>
                </a:solidFill>
              </a:rPr>
              <a:t>一</a:t>
            </a:r>
            <a:r>
              <a:rPr lang="en-US" altLang="zh-CN" dirty="0" smtClean="0">
                <a:solidFill>
                  <a:srgbClr val="002060"/>
                </a:solidFill>
              </a:rPr>
              <a:t>.</a:t>
            </a:r>
            <a:r>
              <a:rPr lang="zh-CN" altLang="en-US" dirty="0" smtClean="0">
                <a:solidFill>
                  <a:srgbClr val="002060"/>
                </a:solidFill>
              </a:rPr>
              <a:t>相关政策</a:t>
            </a:r>
            <a:endParaRPr lang="en-US" altLang="zh-CN" dirty="0" smtClean="0">
              <a:solidFill>
                <a:srgbClr val="002060"/>
              </a:solidFill>
            </a:endParaRPr>
          </a:p>
          <a:p>
            <a:r>
              <a:rPr lang="en-US" altLang="zh-CN" dirty="0" smtClean="0"/>
              <a:t>1.</a:t>
            </a:r>
            <a:r>
              <a:rPr lang="zh-CN" altLang="zh-CN" dirty="0" smtClean="0"/>
              <a:t>财政部、国家税务总局关于企业重组业务企业所得税处理若干问题的通知</a:t>
            </a:r>
            <a:r>
              <a:rPr lang="zh-CN" altLang="en-US" dirty="0" smtClean="0"/>
              <a:t>（</a:t>
            </a:r>
            <a:r>
              <a:rPr lang="zh-CN" altLang="zh-CN" dirty="0" smtClean="0"/>
              <a:t>财税</a:t>
            </a:r>
            <a:r>
              <a:rPr lang="en-US" altLang="zh-CN" dirty="0" smtClean="0"/>
              <a:t>[2009]59</a:t>
            </a:r>
            <a:r>
              <a:rPr lang="zh-CN" altLang="zh-CN" dirty="0" smtClean="0"/>
              <a:t>号</a:t>
            </a:r>
            <a:r>
              <a:rPr lang="zh-CN" altLang="en-US" dirty="0" smtClean="0"/>
              <a:t>）</a:t>
            </a:r>
            <a:endParaRPr lang="en-US" altLang="zh-CN" dirty="0" smtClean="0"/>
          </a:p>
          <a:p>
            <a:r>
              <a:rPr lang="en-US" altLang="zh-CN" dirty="0" smtClean="0"/>
              <a:t>2.</a:t>
            </a:r>
            <a:r>
              <a:rPr lang="zh-CN" altLang="zh-CN" dirty="0" smtClean="0"/>
              <a:t>国家税务总局关于发布《企业重组业务企业所得税管理办法》的公告</a:t>
            </a:r>
            <a:r>
              <a:rPr lang="zh-CN" altLang="en-US" dirty="0" smtClean="0"/>
              <a:t>（</a:t>
            </a:r>
            <a:r>
              <a:rPr lang="zh-CN" altLang="zh-CN" dirty="0" smtClean="0"/>
              <a:t>国家税务总局公告</a:t>
            </a:r>
            <a:r>
              <a:rPr lang="en-US" altLang="zh-CN" dirty="0" smtClean="0"/>
              <a:t>2010</a:t>
            </a:r>
            <a:r>
              <a:rPr lang="zh-CN" altLang="zh-CN" dirty="0" smtClean="0"/>
              <a:t>年第</a:t>
            </a:r>
            <a:r>
              <a:rPr lang="en-US" altLang="zh-CN" dirty="0" smtClean="0"/>
              <a:t>4</a:t>
            </a:r>
            <a:r>
              <a:rPr lang="zh-CN" altLang="zh-CN" dirty="0" smtClean="0"/>
              <a:t>号</a:t>
            </a:r>
            <a:r>
              <a:rPr lang="zh-CN" altLang="en-US" dirty="0" smtClean="0"/>
              <a:t>）</a:t>
            </a:r>
            <a:endParaRPr lang="en-US" altLang="zh-CN" dirty="0" smtClean="0"/>
          </a:p>
          <a:p>
            <a:r>
              <a:rPr lang="en-US" altLang="zh-CN" dirty="0" smtClean="0"/>
              <a:t>3.</a:t>
            </a:r>
            <a:r>
              <a:rPr lang="zh-CN" altLang="zh-CN" dirty="0" smtClean="0"/>
              <a:t>国家税务总局关于非居民企业股权转让适用特殊性税务处理有关问题的公告</a:t>
            </a:r>
            <a:r>
              <a:rPr lang="zh-CN" altLang="en-US" dirty="0" smtClean="0"/>
              <a:t>（</a:t>
            </a:r>
            <a:r>
              <a:rPr lang="zh-CN" altLang="zh-CN" dirty="0" smtClean="0"/>
              <a:t>国家税务总局公告2013年第72号</a:t>
            </a:r>
            <a:r>
              <a:rPr lang="zh-CN" altLang="en-US" dirty="0" smtClean="0"/>
              <a:t>）</a:t>
            </a:r>
            <a:endParaRPr lang="zh-CN" altLang="zh-CN" dirty="0" smtClean="0"/>
          </a:p>
          <a:p>
            <a:r>
              <a:rPr lang="en-US" altLang="zh-CN" dirty="0" smtClean="0"/>
              <a:t>4.</a:t>
            </a:r>
            <a:r>
              <a:rPr lang="zh-CN" altLang="zh-CN" dirty="0" smtClean="0"/>
              <a:t>财政部、国家税务总局关于促进企业重组有关企业所得税处理问题的通知</a:t>
            </a:r>
            <a:r>
              <a:rPr lang="zh-CN" altLang="en-US" dirty="0" smtClean="0"/>
              <a:t>（</a:t>
            </a:r>
            <a:r>
              <a:rPr lang="zh-CN" altLang="zh-CN" dirty="0" smtClean="0"/>
              <a:t>财税〔2014〕109号</a:t>
            </a:r>
            <a:r>
              <a:rPr lang="zh-CN" altLang="en-US" dirty="0" smtClean="0"/>
              <a:t>）</a:t>
            </a:r>
            <a:endParaRPr lang="zh-CN" altLang="zh-CN" dirty="0" smtClean="0"/>
          </a:p>
          <a:p>
            <a:r>
              <a:rPr lang="en-US" altLang="zh-CN" dirty="0" smtClean="0"/>
              <a:t>5.</a:t>
            </a:r>
            <a:r>
              <a:rPr lang="zh-CN" altLang="zh-CN" dirty="0" smtClean="0"/>
              <a:t>国家税务总局关于资产（股权）划转企业所得税征管问题的公告</a:t>
            </a:r>
            <a:r>
              <a:rPr lang="zh-CN" altLang="en-US" dirty="0" smtClean="0"/>
              <a:t>（</a:t>
            </a:r>
            <a:r>
              <a:rPr lang="zh-CN" altLang="zh-CN" dirty="0" smtClean="0"/>
              <a:t>国家税务总局公告2015年第40号 </a:t>
            </a:r>
            <a:r>
              <a:rPr lang="zh-CN" altLang="en-US" dirty="0" smtClean="0"/>
              <a:t>）</a:t>
            </a:r>
            <a:endParaRPr lang="en-US" altLang="zh-CN" dirty="0" smtClean="0"/>
          </a:p>
          <a:p>
            <a:r>
              <a:rPr lang="en-US" altLang="zh-CN" dirty="0" smtClean="0"/>
              <a:t>6.</a:t>
            </a:r>
            <a:r>
              <a:rPr lang="zh-CN" altLang="zh-CN" dirty="0" smtClean="0"/>
              <a:t>国家税务总局关于企业重组业务企业所得税征收管理若干问题的公告</a:t>
            </a:r>
            <a:r>
              <a:rPr lang="zh-CN" altLang="en-US" dirty="0" smtClean="0"/>
              <a:t>（</a:t>
            </a:r>
            <a:r>
              <a:rPr lang="zh-CN" altLang="zh-CN" dirty="0" smtClean="0"/>
              <a:t>国家税务总局公告</a:t>
            </a:r>
            <a:r>
              <a:rPr lang="en-US" altLang="zh-CN" dirty="0" smtClean="0"/>
              <a:t>2015</a:t>
            </a:r>
            <a:r>
              <a:rPr lang="zh-CN" altLang="zh-CN" dirty="0" smtClean="0"/>
              <a:t>年第</a:t>
            </a:r>
            <a:r>
              <a:rPr lang="en-US" altLang="zh-CN" dirty="0" smtClean="0"/>
              <a:t>48</a:t>
            </a:r>
            <a:r>
              <a:rPr lang="zh-CN" altLang="zh-CN" dirty="0" smtClean="0"/>
              <a:t>号</a:t>
            </a:r>
            <a:r>
              <a:rPr lang="zh-CN" altLang="en-US" dirty="0" smtClean="0"/>
              <a:t>）</a:t>
            </a:r>
            <a:endParaRPr lang="zh-CN" altLang="zh-CN" dirty="0" smtClean="0"/>
          </a:p>
        </p:txBody>
      </p:sp>
      <p:sp>
        <p:nvSpPr>
          <p:cNvPr id="3" name="标题 2"/>
          <p:cNvSpPr>
            <a:spLocks noGrp="1"/>
          </p:cNvSpPr>
          <p:nvPr>
            <p:ph type="title"/>
          </p:nvPr>
        </p:nvSpPr>
        <p:spPr/>
        <p:txBody>
          <a:bodyPr/>
          <a:lstStyle/>
          <a:p>
            <a:r>
              <a:rPr lang="zh-CN" altLang="en-US" dirty="0" smtClean="0"/>
              <a:t>企业所得税方面</a:t>
            </a:r>
            <a:endParaRPr lang="zh-CN" altLang="en-US" dirty="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solidFill>
                  <a:srgbClr val="002060"/>
                </a:solidFill>
              </a:rPr>
              <a:t>二</a:t>
            </a:r>
            <a:r>
              <a:rPr lang="en-US" altLang="zh-CN" dirty="0" smtClean="0">
                <a:solidFill>
                  <a:srgbClr val="002060"/>
                </a:solidFill>
              </a:rPr>
              <a:t>.</a:t>
            </a:r>
            <a:r>
              <a:rPr lang="zh-CN" altLang="en-US" dirty="0" smtClean="0">
                <a:solidFill>
                  <a:srgbClr val="002060"/>
                </a:solidFill>
              </a:rPr>
              <a:t>政策规定</a:t>
            </a:r>
            <a:endParaRPr lang="en-US" altLang="zh-CN" dirty="0" smtClean="0">
              <a:solidFill>
                <a:srgbClr val="002060"/>
              </a:solidFill>
            </a:endParaRPr>
          </a:p>
          <a:p>
            <a:r>
              <a:rPr lang="zh-CN" altLang="en-US" dirty="0" smtClean="0">
                <a:solidFill>
                  <a:schemeClr val="tx1">
                    <a:lumMod val="95000"/>
                    <a:lumOff val="5000"/>
                  </a:schemeClr>
                </a:solidFill>
              </a:rPr>
              <a:t>（一）适用特殊税务处理的条件（放宽）</a:t>
            </a:r>
            <a:endParaRPr lang="en-US" altLang="zh-CN" dirty="0" smtClean="0">
              <a:solidFill>
                <a:schemeClr val="tx1">
                  <a:lumMod val="95000"/>
                  <a:lumOff val="5000"/>
                </a:schemeClr>
              </a:solidFill>
            </a:endParaRPr>
          </a:p>
          <a:p>
            <a:r>
              <a:rPr lang="en-US" altLang="zh-CN" dirty="0" smtClean="0"/>
              <a:t>1.</a:t>
            </a:r>
            <a:r>
              <a:rPr lang="zh-CN" altLang="zh-CN" dirty="0" smtClean="0"/>
              <a:t>股权收购</a:t>
            </a:r>
            <a:endParaRPr lang="en-US" altLang="zh-CN" dirty="0" smtClean="0"/>
          </a:p>
          <a:p>
            <a:r>
              <a:rPr lang="en-US" altLang="zh-CN" dirty="0" smtClean="0"/>
              <a:t>“</a:t>
            </a:r>
            <a:r>
              <a:rPr lang="zh-CN" altLang="zh-CN" dirty="0" smtClean="0"/>
              <a:t>股权收购，收购企业购买的股权不低于被收购企业全部股权的</a:t>
            </a:r>
            <a:r>
              <a:rPr lang="en-US" altLang="zh-CN" dirty="0" smtClean="0"/>
              <a:t>75%”</a:t>
            </a:r>
            <a:r>
              <a:rPr lang="zh-CN" altLang="zh-CN" dirty="0" smtClean="0"/>
              <a:t>规定调整为</a:t>
            </a:r>
            <a:r>
              <a:rPr lang="en-US" altLang="zh-CN" dirty="0" smtClean="0"/>
              <a:t>“</a:t>
            </a:r>
            <a:r>
              <a:rPr lang="zh-CN" altLang="zh-CN" dirty="0" smtClean="0"/>
              <a:t>股权收购，收购企业购买的股权不低于被收购企业全部股权的</a:t>
            </a:r>
            <a:r>
              <a:rPr lang="en-US" altLang="zh-CN" dirty="0" smtClean="0"/>
              <a:t>50%</a:t>
            </a:r>
          </a:p>
          <a:p>
            <a:r>
              <a:rPr lang="en-US" altLang="zh-CN" dirty="0" smtClean="0"/>
              <a:t>2.</a:t>
            </a:r>
            <a:r>
              <a:rPr lang="zh-CN" altLang="zh-CN" dirty="0" smtClean="0"/>
              <a:t>资产收购</a:t>
            </a:r>
            <a:endParaRPr lang="en-US" altLang="zh-CN" dirty="0" smtClean="0"/>
          </a:p>
          <a:p>
            <a:r>
              <a:rPr lang="en-US" altLang="zh-CN" dirty="0" smtClean="0"/>
              <a:t>“</a:t>
            </a:r>
            <a:r>
              <a:rPr lang="zh-CN" altLang="zh-CN" dirty="0" smtClean="0"/>
              <a:t>资产收购，受让企业收购的资产不低于转让企业全部资产的</a:t>
            </a:r>
            <a:r>
              <a:rPr lang="en-US" altLang="zh-CN" dirty="0" smtClean="0"/>
              <a:t>75%”</a:t>
            </a:r>
            <a:r>
              <a:rPr lang="zh-CN" altLang="zh-CN" dirty="0" smtClean="0"/>
              <a:t>规定调整为</a:t>
            </a:r>
            <a:r>
              <a:rPr lang="en-US" altLang="zh-CN" dirty="0" smtClean="0"/>
              <a:t>“</a:t>
            </a:r>
            <a:r>
              <a:rPr lang="zh-CN" altLang="zh-CN" dirty="0" smtClean="0"/>
              <a:t>资产收购，受让企业收购的资产不低于转让企业全部资产的</a:t>
            </a:r>
            <a:r>
              <a:rPr lang="en-US" altLang="zh-CN" dirty="0" smtClean="0"/>
              <a:t>50%”</a:t>
            </a:r>
          </a:p>
          <a:p>
            <a:r>
              <a:rPr lang="en-US" altLang="zh-CN" dirty="0" smtClean="0"/>
              <a:t>3.</a:t>
            </a:r>
            <a:r>
              <a:rPr lang="zh-CN" altLang="zh-CN" dirty="0" smtClean="0"/>
              <a:t>自</a:t>
            </a:r>
            <a:r>
              <a:rPr lang="en-US" altLang="zh-CN" dirty="0" smtClean="0"/>
              <a:t>2014</a:t>
            </a:r>
            <a:r>
              <a:rPr lang="zh-CN" altLang="zh-CN" dirty="0" smtClean="0"/>
              <a:t>年</a:t>
            </a:r>
            <a:r>
              <a:rPr lang="en-US" altLang="zh-CN" dirty="0" smtClean="0"/>
              <a:t>1</a:t>
            </a:r>
            <a:r>
              <a:rPr lang="zh-CN" altLang="zh-CN" dirty="0" smtClean="0"/>
              <a:t>月</a:t>
            </a:r>
            <a:r>
              <a:rPr lang="en-US" altLang="zh-CN" dirty="0" smtClean="0"/>
              <a:t>1</a:t>
            </a:r>
            <a:r>
              <a:rPr lang="zh-CN" altLang="zh-CN" dirty="0" smtClean="0"/>
              <a:t>日起执行。发布前尚未处理的企业重组，符合规定的可执行</a:t>
            </a:r>
            <a:endParaRPr lang="zh-CN" altLang="en-US" dirty="0"/>
          </a:p>
        </p:txBody>
      </p:sp>
      <p:sp>
        <p:nvSpPr>
          <p:cNvPr id="3" name="标题 2"/>
          <p:cNvSpPr>
            <a:spLocks noGrp="1"/>
          </p:cNvSpPr>
          <p:nvPr>
            <p:ph type="title"/>
          </p:nvPr>
        </p:nvSpPr>
        <p:spPr/>
        <p:txBody>
          <a:bodyPr/>
          <a:lstStyle/>
          <a:p>
            <a:r>
              <a:rPr lang="zh-CN" altLang="en-US" dirty="0" smtClean="0"/>
              <a:t>企业所得税方面</a:t>
            </a:r>
            <a:endParaRPr lang="zh-CN" altLang="en-US" dirty="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（二）资产（股权）划转的特殊性税务处理（新增）</a:t>
            </a:r>
            <a:endParaRPr lang="en-US" altLang="zh-CN" dirty="0" smtClean="0"/>
          </a:p>
          <a:p>
            <a:r>
              <a:rPr lang="en-US" altLang="zh-CN" dirty="0" smtClean="0"/>
              <a:t>1.</a:t>
            </a:r>
            <a:r>
              <a:rPr lang="zh-CN" altLang="en-US" dirty="0" smtClean="0"/>
              <a:t>适用特殊性税务处理条件</a:t>
            </a:r>
            <a:endParaRPr lang="en-US" altLang="zh-CN" dirty="0" smtClean="0"/>
          </a:p>
          <a:p>
            <a:r>
              <a:rPr lang="zh-CN" altLang="en-US" dirty="0" smtClean="0"/>
              <a:t>（</a:t>
            </a:r>
            <a:r>
              <a:rPr lang="en-US" altLang="zh-CN" dirty="0" smtClean="0"/>
              <a:t>1</a:t>
            </a:r>
            <a:r>
              <a:rPr lang="zh-CN" altLang="en-US" dirty="0" smtClean="0"/>
              <a:t>）</a:t>
            </a:r>
            <a:r>
              <a:rPr lang="zh-CN" altLang="zh-CN" dirty="0" smtClean="0"/>
              <a:t>对</a:t>
            </a:r>
            <a:r>
              <a:rPr lang="en-US" altLang="zh-CN" dirty="0" smtClean="0"/>
              <a:t>100%</a:t>
            </a:r>
            <a:r>
              <a:rPr lang="zh-CN" altLang="zh-CN" dirty="0" smtClean="0"/>
              <a:t>直接控制的居民企业之间，以及受同一或相同多家居民企业</a:t>
            </a:r>
            <a:r>
              <a:rPr lang="en-US" altLang="zh-CN" dirty="0" smtClean="0"/>
              <a:t>100%</a:t>
            </a:r>
            <a:r>
              <a:rPr lang="zh-CN" altLang="zh-CN" dirty="0" smtClean="0"/>
              <a:t>直接控制的居民企业之间按账面净值划转股权或资产</a:t>
            </a:r>
            <a:endParaRPr lang="en-US" altLang="zh-CN" dirty="0" smtClean="0"/>
          </a:p>
          <a:p>
            <a:r>
              <a:rPr lang="zh-CN" altLang="en-US" dirty="0" smtClean="0"/>
              <a:t>（</a:t>
            </a:r>
            <a:r>
              <a:rPr lang="en-US" altLang="zh-CN" dirty="0" smtClean="0"/>
              <a:t>2</a:t>
            </a:r>
            <a:r>
              <a:rPr lang="zh-CN" altLang="en-US" dirty="0" smtClean="0"/>
              <a:t>）</a:t>
            </a:r>
            <a:r>
              <a:rPr lang="zh-CN" altLang="zh-CN" dirty="0" smtClean="0"/>
              <a:t>具有合理商业目的、不以减少、免除或者推迟缴纳税款为主要目的</a:t>
            </a:r>
            <a:endParaRPr lang="en-US" altLang="zh-CN" dirty="0" smtClean="0"/>
          </a:p>
          <a:p>
            <a:r>
              <a:rPr lang="zh-CN" altLang="en-US" dirty="0" smtClean="0"/>
              <a:t>（</a:t>
            </a:r>
            <a:r>
              <a:rPr lang="en-US" altLang="zh-CN" dirty="0" smtClean="0"/>
              <a:t>3</a:t>
            </a:r>
            <a:r>
              <a:rPr lang="zh-CN" altLang="en-US" dirty="0" smtClean="0"/>
              <a:t>）</a:t>
            </a:r>
            <a:r>
              <a:rPr lang="zh-CN" altLang="zh-CN" dirty="0" smtClean="0"/>
              <a:t>股权或资产划转后连续</a:t>
            </a:r>
            <a:r>
              <a:rPr lang="en-US" altLang="zh-CN" dirty="0" smtClean="0"/>
              <a:t>12</a:t>
            </a:r>
            <a:r>
              <a:rPr lang="zh-CN" altLang="zh-CN" dirty="0" smtClean="0"/>
              <a:t>个月内不改变被划转股权或资产原来实质性经营活动</a:t>
            </a:r>
            <a:endParaRPr lang="en-US" altLang="zh-CN" dirty="0" smtClean="0"/>
          </a:p>
          <a:p>
            <a:r>
              <a:rPr lang="zh-CN" altLang="en-US" dirty="0" smtClean="0"/>
              <a:t>（</a:t>
            </a:r>
            <a:r>
              <a:rPr lang="en-US" altLang="zh-CN" dirty="0" smtClean="0"/>
              <a:t>4</a:t>
            </a:r>
            <a:r>
              <a:rPr lang="zh-CN" altLang="en-US" dirty="0" smtClean="0"/>
              <a:t>）</a:t>
            </a:r>
            <a:r>
              <a:rPr lang="zh-CN" altLang="zh-CN" dirty="0" smtClean="0"/>
              <a:t>划出方企业和划入方企业均未在会计上确认损益的</a:t>
            </a:r>
            <a:endParaRPr lang="zh-CN" altLang="en-US" dirty="0"/>
          </a:p>
        </p:txBody>
      </p:sp>
      <p:sp>
        <p:nvSpPr>
          <p:cNvPr id="3" name="标题 2"/>
          <p:cNvSpPr>
            <a:spLocks noGrp="1"/>
          </p:cNvSpPr>
          <p:nvPr>
            <p:ph type="title"/>
          </p:nvPr>
        </p:nvSpPr>
        <p:spPr/>
        <p:txBody>
          <a:bodyPr/>
          <a:lstStyle/>
          <a:p>
            <a:r>
              <a:rPr lang="zh-CN" altLang="en-US" dirty="0" smtClean="0"/>
              <a:t>企业所得税方面</a:t>
            </a:r>
            <a:endParaRPr lang="zh-CN" altLang="en-US" dirty="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dirty="0" smtClean="0"/>
              <a:t>2.</a:t>
            </a:r>
            <a:r>
              <a:rPr lang="zh-CN" altLang="en-US" dirty="0" smtClean="0"/>
              <a:t>符合划转条件的特殊性税务处理</a:t>
            </a:r>
            <a:endParaRPr lang="en-US" altLang="zh-CN" dirty="0" smtClean="0"/>
          </a:p>
          <a:p>
            <a:r>
              <a:rPr lang="zh-CN" altLang="en-US" dirty="0" smtClean="0"/>
              <a:t>（</a:t>
            </a:r>
            <a:r>
              <a:rPr lang="en-US" altLang="zh-CN" dirty="0" smtClean="0"/>
              <a:t>1</a:t>
            </a:r>
            <a:r>
              <a:rPr lang="zh-CN" altLang="en-US" dirty="0" smtClean="0"/>
              <a:t>）</a:t>
            </a:r>
            <a:r>
              <a:rPr lang="zh-CN" altLang="zh-CN" dirty="0" smtClean="0"/>
              <a:t>划出方企业和划入方企业均</a:t>
            </a:r>
            <a:r>
              <a:rPr lang="zh-CN" altLang="zh-CN" dirty="0" smtClean="0">
                <a:solidFill>
                  <a:srgbClr val="FF0000"/>
                </a:solidFill>
              </a:rPr>
              <a:t>不确认所得</a:t>
            </a:r>
            <a:endParaRPr lang="en-US" altLang="zh-CN" dirty="0" smtClean="0">
              <a:solidFill>
                <a:srgbClr val="FF0000"/>
              </a:solidFill>
            </a:endParaRPr>
          </a:p>
          <a:p>
            <a:r>
              <a:rPr lang="zh-CN" altLang="en-US" dirty="0" smtClean="0"/>
              <a:t>（</a:t>
            </a:r>
            <a:r>
              <a:rPr lang="en-US" altLang="zh-CN" dirty="0" smtClean="0"/>
              <a:t>2</a:t>
            </a:r>
            <a:r>
              <a:rPr lang="zh-CN" altLang="en-US" dirty="0" smtClean="0"/>
              <a:t>）</a:t>
            </a:r>
            <a:r>
              <a:rPr lang="zh-CN" altLang="zh-CN" dirty="0" smtClean="0"/>
              <a:t>划入方企业取得被划转股权或资产的</a:t>
            </a:r>
            <a:r>
              <a:rPr lang="zh-CN" altLang="zh-CN" dirty="0" smtClean="0">
                <a:solidFill>
                  <a:srgbClr val="FF0000"/>
                </a:solidFill>
              </a:rPr>
              <a:t>计税基础</a:t>
            </a:r>
            <a:r>
              <a:rPr lang="zh-CN" altLang="zh-CN" dirty="0" smtClean="0"/>
              <a:t>，以被划转股权或资产的原账面净值确定</a:t>
            </a:r>
            <a:endParaRPr lang="en-US" altLang="zh-CN" dirty="0" smtClean="0"/>
          </a:p>
          <a:p>
            <a:r>
              <a:rPr lang="zh-CN" altLang="en-US" dirty="0" smtClean="0"/>
              <a:t>（</a:t>
            </a:r>
            <a:r>
              <a:rPr lang="en-US" altLang="zh-CN" dirty="0" smtClean="0"/>
              <a:t>3</a:t>
            </a:r>
            <a:r>
              <a:rPr lang="zh-CN" altLang="en-US" dirty="0" smtClean="0"/>
              <a:t>）</a:t>
            </a:r>
            <a:r>
              <a:rPr lang="zh-CN" altLang="zh-CN" dirty="0" smtClean="0"/>
              <a:t>划入方企业取得的被划转资产，应按其</a:t>
            </a:r>
            <a:r>
              <a:rPr lang="zh-CN" altLang="zh-CN" dirty="0" smtClean="0">
                <a:solidFill>
                  <a:srgbClr val="FF0000"/>
                </a:solidFill>
              </a:rPr>
              <a:t>原账面净值</a:t>
            </a:r>
            <a:r>
              <a:rPr lang="zh-CN" altLang="zh-CN" dirty="0" smtClean="0"/>
              <a:t>计算折旧扣除</a:t>
            </a:r>
            <a:endParaRPr lang="en-US" altLang="zh-CN" dirty="0" smtClean="0"/>
          </a:p>
          <a:p>
            <a:r>
              <a:rPr lang="zh-CN" altLang="zh-CN" dirty="0" smtClean="0"/>
              <a:t>特殊性税务处理的股权或资产划转，交易双方应在协商一致的基础上，采取</a:t>
            </a:r>
            <a:r>
              <a:rPr lang="zh-CN" altLang="zh-CN" dirty="0" smtClean="0">
                <a:solidFill>
                  <a:srgbClr val="FF0000"/>
                </a:solidFill>
              </a:rPr>
              <a:t>一致处理原则统一进行</a:t>
            </a:r>
            <a:r>
              <a:rPr lang="zh-CN" altLang="zh-CN" dirty="0" smtClean="0"/>
              <a:t>特殊性税务处理</a:t>
            </a:r>
          </a:p>
        </p:txBody>
      </p:sp>
      <p:sp>
        <p:nvSpPr>
          <p:cNvPr id="3" name="标题 2"/>
          <p:cNvSpPr>
            <a:spLocks noGrp="1"/>
          </p:cNvSpPr>
          <p:nvPr>
            <p:ph type="title"/>
          </p:nvPr>
        </p:nvSpPr>
        <p:spPr/>
        <p:txBody>
          <a:bodyPr/>
          <a:lstStyle/>
          <a:p>
            <a:r>
              <a:rPr lang="zh-CN" altLang="en-US" dirty="0" smtClean="0"/>
              <a:t>企业所得税方面</a:t>
            </a:r>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smtClean="0">
                <a:solidFill>
                  <a:srgbClr val="FF0000"/>
                </a:solidFill>
              </a:rPr>
              <a:t>原油和铁矿石期货保税交割业务</a:t>
            </a:r>
            <a:r>
              <a:rPr lang="zh-CN" altLang="en-US" sz="1500" dirty="0" smtClean="0">
                <a:solidFill>
                  <a:srgbClr val="C00000"/>
                </a:solidFill>
              </a:rPr>
              <a:t>（</a:t>
            </a:r>
            <a:r>
              <a:rPr lang="zh-CN" altLang="zh-CN" sz="1500" dirty="0" smtClean="0">
                <a:solidFill>
                  <a:srgbClr val="C00000"/>
                </a:solidFill>
              </a:rPr>
              <a:t>财税〔</a:t>
            </a:r>
            <a:r>
              <a:rPr lang="en-US" altLang="zh-CN" sz="1500" dirty="0" smtClean="0">
                <a:solidFill>
                  <a:srgbClr val="C00000"/>
                </a:solidFill>
              </a:rPr>
              <a:t>2015</a:t>
            </a:r>
            <a:r>
              <a:rPr lang="zh-CN" altLang="zh-CN" sz="1500" dirty="0" smtClean="0">
                <a:solidFill>
                  <a:srgbClr val="C00000"/>
                </a:solidFill>
              </a:rPr>
              <a:t>〕</a:t>
            </a:r>
            <a:r>
              <a:rPr lang="en-US" altLang="zh-CN" sz="1500" dirty="0" smtClean="0">
                <a:solidFill>
                  <a:srgbClr val="C00000"/>
                </a:solidFill>
              </a:rPr>
              <a:t>35</a:t>
            </a:r>
            <a:r>
              <a:rPr lang="zh-CN" altLang="zh-CN" sz="1500" dirty="0" smtClean="0">
                <a:solidFill>
                  <a:srgbClr val="C00000"/>
                </a:solidFill>
              </a:rPr>
              <a:t>号</a:t>
            </a:r>
            <a:r>
              <a:rPr lang="zh-CN" altLang="en-US" sz="1500" dirty="0" smtClean="0">
                <a:solidFill>
                  <a:srgbClr val="C00000"/>
                </a:solidFill>
              </a:rPr>
              <a:t>）</a:t>
            </a:r>
            <a:endParaRPr lang="en-US" altLang="zh-CN" sz="1500" dirty="0" smtClean="0">
              <a:solidFill>
                <a:srgbClr val="C00000"/>
              </a:solidFill>
            </a:endParaRPr>
          </a:p>
          <a:p>
            <a:r>
              <a:rPr lang="zh-CN" altLang="en-US" dirty="0" smtClean="0">
                <a:solidFill>
                  <a:srgbClr val="002060"/>
                </a:solidFill>
              </a:rPr>
              <a:t>（一）相关政策</a:t>
            </a:r>
            <a:endParaRPr lang="en-US" altLang="zh-CN" dirty="0" smtClean="0">
              <a:solidFill>
                <a:srgbClr val="002060"/>
              </a:solidFill>
            </a:endParaRPr>
          </a:p>
          <a:p>
            <a:r>
              <a:rPr lang="en-US" altLang="zh-CN" dirty="0" smtClean="0"/>
              <a:t>1.</a:t>
            </a:r>
            <a:r>
              <a:rPr lang="zh-CN" altLang="en-US" dirty="0" smtClean="0"/>
              <a:t>国家税务总局关于印发</a:t>
            </a:r>
            <a:r>
              <a:rPr lang="en-US" altLang="zh-CN" dirty="0" smtClean="0"/>
              <a:t>《</a:t>
            </a:r>
            <a:r>
              <a:rPr lang="zh-CN" altLang="en-US" dirty="0" smtClean="0"/>
              <a:t>增值税若干具体问题的规定</a:t>
            </a:r>
            <a:r>
              <a:rPr lang="en-US" altLang="zh-CN" dirty="0" smtClean="0"/>
              <a:t>》</a:t>
            </a:r>
            <a:r>
              <a:rPr lang="zh-CN" altLang="en-US" dirty="0" smtClean="0"/>
              <a:t>的通知（国税发</a:t>
            </a:r>
            <a:r>
              <a:rPr lang="en-US" altLang="zh-CN" dirty="0" smtClean="0"/>
              <a:t>[1993]154</a:t>
            </a:r>
            <a:r>
              <a:rPr lang="zh-CN" altLang="en-US" dirty="0" smtClean="0"/>
              <a:t>号）</a:t>
            </a:r>
            <a:endParaRPr lang="en-US" altLang="zh-CN" dirty="0" smtClean="0"/>
          </a:p>
          <a:p>
            <a:r>
              <a:rPr lang="en-US" altLang="zh-CN" dirty="0" smtClean="0"/>
              <a:t>2.</a:t>
            </a:r>
            <a:r>
              <a:rPr lang="zh-CN" altLang="zh-CN" dirty="0" smtClean="0"/>
              <a:t> 国家税务总局关于下发</a:t>
            </a:r>
            <a:r>
              <a:rPr lang="en-US" altLang="zh-CN" dirty="0" smtClean="0"/>
              <a:t>《</a:t>
            </a:r>
            <a:r>
              <a:rPr lang="zh-CN" altLang="zh-CN" dirty="0" smtClean="0"/>
              <a:t>货物期货征收增值税具体办法</a:t>
            </a:r>
            <a:r>
              <a:rPr lang="en-US" altLang="zh-CN" dirty="0" smtClean="0"/>
              <a:t>》</a:t>
            </a:r>
            <a:r>
              <a:rPr lang="zh-CN" altLang="zh-CN" dirty="0" smtClean="0"/>
              <a:t>的通知（国税发〔</a:t>
            </a:r>
            <a:r>
              <a:rPr lang="en-US" altLang="zh-CN" dirty="0" smtClean="0"/>
              <a:t>1994</a:t>
            </a:r>
            <a:r>
              <a:rPr lang="zh-CN" altLang="zh-CN" dirty="0" smtClean="0"/>
              <a:t>〕</a:t>
            </a:r>
            <a:r>
              <a:rPr lang="en-US" altLang="zh-CN" dirty="0" smtClean="0"/>
              <a:t>244</a:t>
            </a:r>
            <a:r>
              <a:rPr lang="zh-CN" altLang="zh-CN" dirty="0" smtClean="0"/>
              <a:t>号）</a:t>
            </a:r>
            <a:endParaRPr lang="en-US" altLang="zh-CN" dirty="0" smtClean="0"/>
          </a:p>
          <a:p>
            <a:r>
              <a:rPr lang="en-US" altLang="zh-CN" dirty="0" smtClean="0"/>
              <a:t>3.</a:t>
            </a:r>
            <a:r>
              <a:rPr lang="zh-CN" altLang="zh-CN" dirty="0" smtClean="0"/>
              <a:t>财政部 国家税务总局关于原油和铁矿石期货保税交割业务增值税政策的通知 </a:t>
            </a:r>
            <a:r>
              <a:rPr lang="zh-CN" altLang="en-US" dirty="0" smtClean="0"/>
              <a:t>（</a:t>
            </a:r>
            <a:r>
              <a:rPr lang="zh-CN" altLang="zh-CN" dirty="0" smtClean="0"/>
              <a:t>财税〔</a:t>
            </a:r>
            <a:r>
              <a:rPr lang="en-US" altLang="zh-CN" dirty="0" smtClean="0"/>
              <a:t>2015</a:t>
            </a:r>
            <a:r>
              <a:rPr lang="zh-CN" altLang="zh-CN" dirty="0" smtClean="0"/>
              <a:t>〕</a:t>
            </a:r>
            <a:r>
              <a:rPr lang="en-US" altLang="zh-CN" dirty="0" smtClean="0"/>
              <a:t>35</a:t>
            </a:r>
            <a:r>
              <a:rPr lang="zh-CN" altLang="zh-CN" dirty="0" smtClean="0"/>
              <a:t>号</a:t>
            </a:r>
            <a:r>
              <a:rPr lang="zh-CN" altLang="en-US" dirty="0" smtClean="0"/>
              <a:t>）</a:t>
            </a:r>
          </a:p>
        </p:txBody>
      </p:sp>
      <p:sp>
        <p:nvSpPr>
          <p:cNvPr id="3" name="标题 2"/>
          <p:cNvSpPr>
            <a:spLocks noGrp="1"/>
          </p:cNvSpPr>
          <p:nvPr>
            <p:ph type="title"/>
          </p:nvPr>
        </p:nvSpPr>
        <p:spPr/>
        <p:txBody>
          <a:bodyPr/>
          <a:lstStyle/>
          <a:p>
            <a:r>
              <a:rPr lang="zh-CN" altLang="en-US" dirty="0" smtClean="0"/>
              <a:t>增值税方面</a:t>
            </a:r>
            <a:endParaRPr lang="zh-CN" altLang="en-US" dirty="0"/>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dirty="0" smtClean="0"/>
              <a:t>3.</a:t>
            </a:r>
            <a:r>
              <a:rPr lang="zh-CN" altLang="en-US" dirty="0" smtClean="0"/>
              <a:t>符合条件的四种情形及特殊性处理</a:t>
            </a:r>
            <a:endParaRPr lang="en-US" altLang="zh-CN" dirty="0" smtClean="0"/>
          </a:p>
          <a:p>
            <a:endParaRPr lang="zh-CN" altLang="en-US" dirty="0"/>
          </a:p>
        </p:txBody>
      </p:sp>
      <p:sp>
        <p:nvSpPr>
          <p:cNvPr id="3" name="标题 2"/>
          <p:cNvSpPr>
            <a:spLocks noGrp="1"/>
          </p:cNvSpPr>
          <p:nvPr>
            <p:ph type="title"/>
          </p:nvPr>
        </p:nvSpPr>
        <p:spPr/>
        <p:txBody>
          <a:bodyPr/>
          <a:lstStyle/>
          <a:p>
            <a:r>
              <a:rPr lang="zh-CN" altLang="en-US" dirty="0" smtClean="0"/>
              <a:t>企业所得税方面</a:t>
            </a:r>
            <a:endParaRPr lang="zh-CN" altLang="en-US" dirty="0"/>
          </a:p>
        </p:txBody>
      </p:sp>
      <p:graphicFrame>
        <p:nvGraphicFramePr>
          <p:cNvPr id="5" name="表格 4"/>
          <p:cNvGraphicFramePr>
            <a:graphicFrameLocks noGrp="1"/>
          </p:cNvGraphicFramePr>
          <p:nvPr/>
        </p:nvGraphicFramePr>
        <p:xfrm>
          <a:off x="539552" y="1484782"/>
          <a:ext cx="8208910" cy="3931920"/>
        </p:xfrm>
        <a:graphic>
          <a:graphicData uri="http://schemas.openxmlformats.org/drawingml/2006/table">
            <a:tbl>
              <a:tblPr firstRow="1" bandRow="1">
                <a:tableStyleId>{5C22544A-7EE6-4342-B048-85BDC9FD1C3A}</a:tableStyleId>
              </a:tblPr>
              <a:tblGrid>
                <a:gridCol w="1008112"/>
                <a:gridCol w="1008112"/>
                <a:gridCol w="1224136"/>
                <a:gridCol w="2592288"/>
                <a:gridCol w="2376262"/>
              </a:tblGrid>
              <a:tr h="385242">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企业关系</a:t>
                      </a:r>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划转方向</a:t>
                      </a:r>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对价</a:t>
                      </a:r>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划出方</a:t>
                      </a:r>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划入方</a:t>
                      </a:r>
                    </a:p>
                  </a:txBody>
                  <a:tcPr>
                    <a:solidFill>
                      <a:schemeClr val="bg1">
                        <a:lumMod val="85000"/>
                      </a:schemeClr>
                    </a:solidFill>
                  </a:tcPr>
                </a:tc>
              </a:tr>
              <a:tr h="385242">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zh-CN" altLang="zh-CN" sz="2000" b="1" i="0" kern="1200" baseline="0" dirty="0" smtClean="0">
                          <a:solidFill>
                            <a:schemeClr val="tx1"/>
                          </a:solidFill>
                          <a:latin typeface="华文中宋" pitchFamily="2" charset="-122"/>
                          <a:ea typeface="华文中宋" pitchFamily="2" charset="-122"/>
                          <a:cs typeface="+mn-cs"/>
                        </a:rPr>
                        <a:t>100%直接控制的母子公司之间</a:t>
                      </a:r>
                    </a:p>
                    <a:p>
                      <a:endParaRPr kumimoji="0" lang="zh-CN" altLang="en-US" sz="20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母向子</a:t>
                      </a:r>
                    </a:p>
                  </a:txBody>
                  <a:tcPr>
                    <a:solidFill>
                      <a:schemeClr val="bg1">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zh-CN" altLang="zh-CN" sz="2000" b="1" i="0" kern="1200" baseline="0" dirty="0" smtClean="0">
                          <a:solidFill>
                            <a:schemeClr val="tx1"/>
                          </a:solidFill>
                          <a:latin typeface="华文中宋" pitchFamily="2" charset="-122"/>
                          <a:ea typeface="华文中宋" pitchFamily="2" charset="-122"/>
                          <a:cs typeface="+mn-cs"/>
                        </a:rPr>
                        <a:t>获得子公司100%的股权支付</a:t>
                      </a:r>
                    </a:p>
                  </a:txBody>
                  <a:tcPr>
                    <a:solidFill>
                      <a:schemeClr val="bg1">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kern="1200" baseline="0" dirty="0" smtClean="0">
                          <a:solidFill>
                            <a:schemeClr val="tx1"/>
                          </a:solidFill>
                          <a:latin typeface="华文中宋" pitchFamily="2" charset="-122"/>
                          <a:ea typeface="华文中宋" pitchFamily="2" charset="-122"/>
                          <a:cs typeface="+mn-cs"/>
                        </a:rPr>
                        <a:t>母公司：</a:t>
                      </a:r>
                      <a:endParaRPr kumimoji="0" lang="en-US" altLang="zh-CN" sz="2000" b="1" i="0" kern="1200" baseline="0" dirty="0" smtClean="0">
                        <a:solidFill>
                          <a:schemeClr val="tx1"/>
                        </a:solidFill>
                        <a:latin typeface="华文中宋" pitchFamily="2" charset="-122"/>
                        <a:ea typeface="华文中宋" pitchFamily="2" charset="-122"/>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kern="1200" baseline="0" dirty="0" smtClean="0">
                          <a:solidFill>
                            <a:schemeClr val="tx1"/>
                          </a:solidFill>
                          <a:latin typeface="华文中宋" pitchFamily="2" charset="-122"/>
                          <a:ea typeface="华文中宋" pitchFamily="2" charset="-122"/>
                          <a:cs typeface="+mn-cs"/>
                        </a:rPr>
                        <a:t>1.</a:t>
                      </a:r>
                      <a:r>
                        <a:rPr kumimoji="0" lang="zh-CN" altLang="zh-CN" sz="2000" b="1" i="0" kern="1200" baseline="0" dirty="0" smtClean="0">
                          <a:solidFill>
                            <a:schemeClr val="tx1"/>
                          </a:solidFill>
                          <a:latin typeface="华文中宋" pitchFamily="2" charset="-122"/>
                          <a:ea typeface="华文中宋" pitchFamily="2" charset="-122"/>
                          <a:cs typeface="+mn-cs"/>
                        </a:rPr>
                        <a:t>增加长期股权投资处理</a:t>
                      </a:r>
                    </a:p>
                    <a:p>
                      <a:pPr marL="0" marR="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kern="1200" baseline="0" dirty="0" smtClean="0">
                          <a:solidFill>
                            <a:schemeClr val="tx1"/>
                          </a:solidFill>
                          <a:latin typeface="华文中宋" pitchFamily="2" charset="-122"/>
                          <a:ea typeface="华文中宋" pitchFamily="2" charset="-122"/>
                          <a:cs typeface="+mn-cs"/>
                        </a:rPr>
                        <a:t>2.</a:t>
                      </a:r>
                      <a:r>
                        <a:rPr kumimoji="0" lang="zh-CN" altLang="en-US" sz="2000" b="1" i="0" kern="1200" baseline="0" dirty="0" smtClean="0">
                          <a:solidFill>
                            <a:schemeClr val="tx1"/>
                          </a:solidFill>
                          <a:latin typeface="华文中宋" pitchFamily="2" charset="-122"/>
                          <a:ea typeface="华文中宋" pitchFamily="2" charset="-122"/>
                          <a:cs typeface="+mn-cs"/>
                        </a:rPr>
                        <a:t>股权</a:t>
                      </a:r>
                      <a:r>
                        <a:rPr kumimoji="0" lang="zh-CN" altLang="zh-CN" sz="2000" b="1" i="0" kern="1200" baseline="0" dirty="0" smtClean="0">
                          <a:solidFill>
                            <a:schemeClr val="tx1"/>
                          </a:solidFill>
                          <a:latin typeface="华文中宋" pitchFamily="2" charset="-122"/>
                          <a:ea typeface="华文中宋" pitchFamily="2" charset="-122"/>
                          <a:cs typeface="+mn-cs"/>
                        </a:rPr>
                        <a:t>计税基础以划转股权或资产的原计税基础确定</a:t>
                      </a:r>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子公司：</a:t>
                      </a:r>
                      <a:endParaRPr kumimoji="0" lang="en-US" altLang="zh-CN" sz="2000" b="1" i="0" kern="1200" baseline="0" dirty="0" smtClean="0">
                        <a:solidFill>
                          <a:schemeClr val="tx1"/>
                        </a:solidFill>
                        <a:latin typeface="华文中宋" pitchFamily="2" charset="-122"/>
                        <a:ea typeface="华文中宋" pitchFamily="2" charset="-122"/>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0" lang="zh-CN" altLang="zh-CN" sz="2000" b="1" i="0" kern="1200" baseline="0" dirty="0" smtClean="0">
                          <a:solidFill>
                            <a:schemeClr val="tx1"/>
                          </a:solidFill>
                          <a:latin typeface="华文中宋" pitchFamily="2" charset="-122"/>
                          <a:ea typeface="华文中宋" pitchFamily="2" charset="-122"/>
                          <a:cs typeface="+mn-cs"/>
                        </a:rPr>
                        <a:t>接受投资（包括资本公积）处理</a:t>
                      </a:r>
                    </a:p>
                  </a:txBody>
                  <a:tcPr>
                    <a:solidFill>
                      <a:schemeClr val="bg1">
                        <a:lumMod val="85000"/>
                      </a:schemeClr>
                    </a:solidFill>
                  </a:tcPr>
                </a:tc>
              </a:tr>
              <a:tr h="845812">
                <a:tc vMerge="1">
                  <a:txBody>
                    <a:bodyPr/>
                    <a:lstStyle/>
                    <a:p>
                      <a:endParaRPr kumimoji="0" lang="zh-CN" altLang="en-US" sz="20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母向子</a:t>
                      </a:r>
                    </a:p>
                  </a:txBody>
                  <a:tcPr>
                    <a:solidFill>
                      <a:schemeClr val="bg1">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zh-CN" altLang="zh-CN" sz="2000" b="1" i="0" kern="1200" baseline="0" dirty="0" smtClean="0">
                          <a:solidFill>
                            <a:schemeClr val="tx1"/>
                          </a:solidFill>
                          <a:latin typeface="华文中宋" pitchFamily="2" charset="-122"/>
                          <a:ea typeface="华文中宋" pitchFamily="2" charset="-122"/>
                          <a:cs typeface="+mn-cs"/>
                        </a:rPr>
                        <a:t>没有获得任何股权或非股权支付</a:t>
                      </a:r>
                    </a:p>
                  </a:txBody>
                  <a:tcPr>
                    <a:solidFill>
                      <a:schemeClr val="bg1">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zh-CN" altLang="zh-CN" sz="2000" b="1" i="0" kern="1200" baseline="0" dirty="0" smtClean="0">
                          <a:solidFill>
                            <a:schemeClr val="tx1"/>
                          </a:solidFill>
                          <a:latin typeface="华文中宋" pitchFamily="2" charset="-122"/>
                          <a:ea typeface="华文中宋" pitchFamily="2" charset="-122"/>
                          <a:cs typeface="+mn-cs"/>
                        </a:rPr>
                        <a:t>母公司</a:t>
                      </a:r>
                      <a:r>
                        <a:rPr kumimoji="0" lang="zh-CN" altLang="en-US" sz="2000" b="1" i="0" kern="1200" baseline="0" dirty="0" smtClean="0">
                          <a:solidFill>
                            <a:schemeClr val="tx1"/>
                          </a:solidFill>
                          <a:latin typeface="华文中宋" pitchFamily="2" charset="-122"/>
                          <a:ea typeface="华文中宋" pitchFamily="2" charset="-122"/>
                          <a:cs typeface="+mn-cs"/>
                        </a:rPr>
                        <a:t>：</a:t>
                      </a:r>
                      <a:endParaRPr kumimoji="0" lang="en-US" altLang="zh-CN" sz="2000" b="1" i="0" kern="1200" baseline="0" dirty="0" smtClean="0">
                        <a:solidFill>
                          <a:schemeClr val="tx1"/>
                        </a:solidFill>
                        <a:latin typeface="华文中宋" pitchFamily="2" charset="-122"/>
                        <a:ea typeface="华文中宋" pitchFamily="2" charset="-122"/>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0" lang="zh-CN" altLang="zh-CN" sz="2000" b="1" i="0" kern="1200" baseline="0" dirty="0" smtClean="0">
                          <a:solidFill>
                            <a:schemeClr val="tx1"/>
                          </a:solidFill>
                          <a:latin typeface="华文中宋" pitchFamily="2" charset="-122"/>
                          <a:ea typeface="华文中宋" pitchFamily="2" charset="-122"/>
                          <a:cs typeface="+mn-cs"/>
                        </a:rPr>
                        <a:t>按冲减实收资本（包括资本公积）处理</a:t>
                      </a:r>
                    </a:p>
                    <a:p>
                      <a:endParaRPr kumimoji="0" lang="zh-CN" altLang="en-US" sz="20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c>
                  <a:txBody>
                    <a:bodyPr/>
                    <a:lstStyle/>
                    <a:p>
                      <a:r>
                        <a:rPr kumimoji="0" lang="zh-CN" altLang="zh-CN" sz="2000" b="1" i="0" kern="1200" baseline="0" dirty="0" smtClean="0">
                          <a:solidFill>
                            <a:schemeClr val="tx1"/>
                          </a:solidFill>
                          <a:latin typeface="华文中宋" pitchFamily="2" charset="-122"/>
                          <a:ea typeface="华文中宋" pitchFamily="2" charset="-122"/>
                          <a:cs typeface="+mn-cs"/>
                        </a:rPr>
                        <a:t>子公司</a:t>
                      </a:r>
                      <a:r>
                        <a:rPr kumimoji="0" lang="zh-CN" altLang="en-US" sz="2000" b="1" i="0" kern="1200" baseline="0" dirty="0" smtClean="0">
                          <a:solidFill>
                            <a:schemeClr val="tx1"/>
                          </a:solidFill>
                          <a:latin typeface="华文中宋" pitchFamily="2" charset="-122"/>
                          <a:ea typeface="华文中宋" pitchFamily="2" charset="-122"/>
                          <a:cs typeface="+mn-cs"/>
                        </a:rPr>
                        <a:t>：</a:t>
                      </a:r>
                      <a:endParaRPr kumimoji="0" lang="en-US" altLang="zh-CN" sz="2000" b="1" i="0" kern="1200" baseline="0" dirty="0" smtClean="0">
                        <a:solidFill>
                          <a:schemeClr val="tx1"/>
                        </a:solidFill>
                        <a:latin typeface="华文中宋" pitchFamily="2" charset="-122"/>
                        <a:ea typeface="华文中宋" pitchFamily="2" charset="-122"/>
                        <a:cs typeface="+mn-cs"/>
                      </a:endParaRPr>
                    </a:p>
                    <a:p>
                      <a:r>
                        <a:rPr kumimoji="0" lang="zh-CN" altLang="zh-CN" sz="2000" b="1" i="0" kern="1200" baseline="0" dirty="0" smtClean="0">
                          <a:solidFill>
                            <a:schemeClr val="tx1"/>
                          </a:solidFill>
                          <a:latin typeface="华文中宋" pitchFamily="2" charset="-122"/>
                          <a:ea typeface="华文中宋" pitchFamily="2" charset="-122"/>
                          <a:cs typeface="+mn-cs"/>
                        </a:rPr>
                        <a:t>按接受投资处理</a:t>
                      </a:r>
                      <a:endParaRPr kumimoji="0" lang="zh-CN" altLang="en-US" sz="20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r>
            </a:tbl>
          </a:graphicData>
        </a:graphic>
      </p:graphicFrame>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dirty="0" smtClean="0"/>
              <a:t>3.</a:t>
            </a:r>
            <a:r>
              <a:rPr lang="zh-CN" altLang="en-US" dirty="0" smtClean="0"/>
              <a:t>符合条件的四种情形及特殊性处理</a:t>
            </a:r>
            <a:endParaRPr lang="en-US" altLang="zh-CN" dirty="0" smtClean="0"/>
          </a:p>
          <a:p>
            <a:endParaRPr lang="zh-CN" altLang="en-US" dirty="0"/>
          </a:p>
        </p:txBody>
      </p:sp>
      <p:sp>
        <p:nvSpPr>
          <p:cNvPr id="3" name="标题 2"/>
          <p:cNvSpPr>
            <a:spLocks noGrp="1"/>
          </p:cNvSpPr>
          <p:nvPr>
            <p:ph type="title"/>
          </p:nvPr>
        </p:nvSpPr>
        <p:spPr/>
        <p:txBody>
          <a:bodyPr/>
          <a:lstStyle/>
          <a:p>
            <a:r>
              <a:rPr lang="zh-CN" altLang="en-US" dirty="0" smtClean="0"/>
              <a:t>企业所得税方面</a:t>
            </a:r>
            <a:endParaRPr lang="zh-CN" altLang="en-US" dirty="0"/>
          </a:p>
        </p:txBody>
      </p:sp>
      <p:graphicFrame>
        <p:nvGraphicFramePr>
          <p:cNvPr id="5" name="表格 4"/>
          <p:cNvGraphicFramePr>
            <a:graphicFrameLocks noGrp="1"/>
          </p:cNvGraphicFramePr>
          <p:nvPr/>
        </p:nvGraphicFramePr>
        <p:xfrm>
          <a:off x="539552" y="1484782"/>
          <a:ext cx="8208910" cy="4511040"/>
        </p:xfrm>
        <a:graphic>
          <a:graphicData uri="http://schemas.openxmlformats.org/drawingml/2006/table">
            <a:tbl>
              <a:tblPr firstRow="1" bandRow="1">
                <a:tableStyleId>{5C22544A-7EE6-4342-B048-85BDC9FD1C3A}</a:tableStyleId>
              </a:tblPr>
              <a:tblGrid>
                <a:gridCol w="1584176"/>
                <a:gridCol w="1224136"/>
                <a:gridCol w="1080120"/>
                <a:gridCol w="1584176"/>
                <a:gridCol w="2736302"/>
              </a:tblGrid>
              <a:tr h="385242">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企业关系</a:t>
                      </a:r>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划转方向</a:t>
                      </a:r>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对价</a:t>
                      </a:r>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划出方</a:t>
                      </a:r>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划入方</a:t>
                      </a:r>
                    </a:p>
                  </a:txBody>
                  <a:tcPr>
                    <a:solidFill>
                      <a:schemeClr val="bg1">
                        <a:lumMod val="85000"/>
                      </a:schemeClr>
                    </a:solidFill>
                  </a:tcPr>
                </a:tc>
              </a:tr>
              <a:tr h="115572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zh-CN" altLang="zh-CN" sz="2000" b="1" i="0" kern="1200" baseline="0" dirty="0" smtClean="0">
                          <a:solidFill>
                            <a:schemeClr val="tx1"/>
                          </a:solidFill>
                          <a:latin typeface="华文中宋" pitchFamily="2" charset="-122"/>
                          <a:ea typeface="华文中宋" pitchFamily="2" charset="-122"/>
                          <a:cs typeface="+mn-cs"/>
                        </a:rPr>
                        <a:t>100%直接控制的母子公司之间</a:t>
                      </a:r>
                    </a:p>
                    <a:p>
                      <a:endParaRPr kumimoji="0" lang="zh-CN" altLang="en-US" sz="20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子向母</a:t>
                      </a:r>
                    </a:p>
                  </a:txBody>
                  <a:tcPr>
                    <a:solidFill>
                      <a:schemeClr val="bg1">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zh-CN" altLang="zh-CN" sz="2000" b="1" i="0" kern="1200" baseline="0" dirty="0" smtClean="0">
                          <a:solidFill>
                            <a:schemeClr val="tx1"/>
                          </a:solidFill>
                          <a:latin typeface="华文中宋" pitchFamily="2" charset="-122"/>
                          <a:ea typeface="华文中宋" pitchFamily="2" charset="-122"/>
                          <a:cs typeface="+mn-cs"/>
                        </a:rPr>
                        <a:t>没有获得任何股权或非股权支付</a:t>
                      </a:r>
                    </a:p>
                    <a:p>
                      <a:endParaRPr lang="zh-CN" altLang="en-US" dirty="0"/>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子公司：</a:t>
                      </a:r>
                      <a:endParaRPr kumimoji="0" lang="en-US" altLang="zh-CN" sz="2000" b="1" i="0" kern="1200" baseline="0" dirty="0" smtClean="0">
                        <a:solidFill>
                          <a:schemeClr val="tx1"/>
                        </a:solidFill>
                        <a:latin typeface="华文中宋" pitchFamily="2" charset="-122"/>
                        <a:ea typeface="华文中宋" pitchFamily="2" charset="-122"/>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0" lang="zh-CN" altLang="zh-CN" sz="2000" b="1" i="0" kern="1200" baseline="0" dirty="0" smtClean="0">
                          <a:solidFill>
                            <a:schemeClr val="tx1"/>
                          </a:solidFill>
                          <a:latin typeface="华文中宋" pitchFamily="2" charset="-122"/>
                          <a:ea typeface="华文中宋" pitchFamily="2" charset="-122"/>
                          <a:cs typeface="+mn-cs"/>
                        </a:rPr>
                        <a:t>按冲减实收资本处理</a:t>
                      </a:r>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母公司：</a:t>
                      </a:r>
                      <a:endParaRPr kumimoji="0" lang="en-US" altLang="zh-CN" sz="2000" b="1" i="0" kern="1200" baseline="0" dirty="0" smtClean="0">
                        <a:solidFill>
                          <a:schemeClr val="tx1"/>
                        </a:solidFill>
                        <a:latin typeface="华文中宋" pitchFamily="2" charset="-122"/>
                        <a:ea typeface="华文中宋" pitchFamily="2" charset="-122"/>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kern="1200" baseline="0" dirty="0" smtClean="0">
                          <a:solidFill>
                            <a:schemeClr val="tx1"/>
                          </a:solidFill>
                          <a:latin typeface="华文中宋" pitchFamily="2" charset="-122"/>
                          <a:ea typeface="华文中宋" pitchFamily="2" charset="-122"/>
                          <a:cs typeface="+mn-cs"/>
                        </a:rPr>
                        <a:t>1.</a:t>
                      </a:r>
                      <a:r>
                        <a:rPr kumimoji="0" lang="zh-CN" altLang="zh-CN" sz="2000" b="1" i="0" kern="1200" baseline="0" dirty="0" smtClean="0">
                          <a:solidFill>
                            <a:schemeClr val="tx1"/>
                          </a:solidFill>
                          <a:latin typeface="华文中宋" pitchFamily="2" charset="-122"/>
                          <a:ea typeface="华文中宋" pitchFamily="2" charset="-122"/>
                          <a:cs typeface="+mn-cs"/>
                        </a:rPr>
                        <a:t>按收回投资处理，或按接受投资处理</a:t>
                      </a:r>
                      <a:endParaRPr kumimoji="0" lang="en-US" altLang="zh-CN" sz="2000" b="1" i="0" kern="1200" baseline="0" dirty="0" smtClean="0">
                        <a:solidFill>
                          <a:schemeClr val="tx1"/>
                        </a:solidFill>
                        <a:latin typeface="华文中宋" pitchFamily="2" charset="-122"/>
                        <a:ea typeface="华文中宋" pitchFamily="2" charset="-122"/>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kern="1200" baseline="0" dirty="0" smtClean="0">
                          <a:solidFill>
                            <a:schemeClr val="tx1"/>
                          </a:solidFill>
                          <a:latin typeface="华文中宋" pitchFamily="2" charset="-122"/>
                          <a:ea typeface="华文中宋" pitchFamily="2" charset="-122"/>
                          <a:cs typeface="+mn-cs"/>
                        </a:rPr>
                        <a:t>2.</a:t>
                      </a:r>
                      <a:r>
                        <a:rPr kumimoji="0" lang="zh-CN" altLang="zh-CN" sz="2000" b="1" i="0" kern="1200" baseline="0" dirty="0" smtClean="0">
                          <a:solidFill>
                            <a:schemeClr val="tx1"/>
                          </a:solidFill>
                          <a:latin typeface="华文中宋" pitchFamily="2" charset="-122"/>
                          <a:ea typeface="华文中宋" pitchFamily="2" charset="-122"/>
                          <a:cs typeface="+mn-cs"/>
                        </a:rPr>
                        <a:t>按被划转股权或资产的</a:t>
                      </a:r>
                      <a:r>
                        <a:rPr kumimoji="0" lang="zh-CN" altLang="zh-CN" sz="2000" b="1" i="0" kern="1200" baseline="0" dirty="0" smtClean="0">
                          <a:solidFill>
                            <a:srgbClr val="FF0000"/>
                          </a:solidFill>
                          <a:latin typeface="华文中宋" pitchFamily="2" charset="-122"/>
                          <a:ea typeface="华文中宋" pitchFamily="2" charset="-122"/>
                          <a:cs typeface="+mn-cs"/>
                        </a:rPr>
                        <a:t>原计税基础</a:t>
                      </a:r>
                      <a:r>
                        <a:rPr kumimoji="0" lang="zh-CN" altLang="zh-CN" sz="2000" b="1" i="0" kern="1200" baseline="0" dirty="0" smtClean="0">
                          <a:solidFill>
                            <a:schemeClr val="tx1"/>
                          </a:solidFill>
                          <a:latin typeface="华文中宋" pitchFamily="2" charset="-122"/>
                          <a:ea typeface="华文中宋" pitchFamily="2" charset="-122"/>
                          <a:cs typeface="+mn-cs"/>
                        </a:rPr>
                        <a:t>，相应调减持有子公司股权的计税基础</a:t>
                      </a:r>
                    </a:p>
                  </a:txBody>
                  <a:tcPr>
                    <a:solidFill>
                      <a:schemeClr val="bg1">
                        <a:lumMod val="85000"/>
                      </a:schemeClr>
                    </a:solidFill>
                  </a:tcPr>
                </a:tc>
              </a:tr>
              <a:tr h="3852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zh-CN" altLang="zh-CN" sz="2000" b="1" i="0" kern="1200" baseline="0" dirty="0" smtClean="0">
                          <a:solidFill>
                            <a:schemeClr val="tx1"/>
                          </a:solidFill>
                          <a:latin typeface="华文中宋" pitchFamily="2" charset="-122"/>
                          <a:ea typeface="华文中宋" pitchFamily="2" charset="-122"/>
                          <a:cs typeface="+mn-cs"/>
                        </a:rPr>
                        <a:t>受同一或相同多家母公司100%直接控制的子公司之间</a:t>
                      </a:r>
                    </a:p>
                  </a:txBody>
                  <a:tcPr>
                    <a:solidFill>
                      <a:schemeClr val="bg1">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zh-CN" altLang="zh-CN" sz="2000" b="1" i="0" kern="1200" baseline="0" dirty="0" smtClean="0">
                          <a:solidFill>
                            <a:schemeClr val="tx1"/>
                          </a:solidFill>
                          <a:latin typeface="华文中宋" pitchFamily="2" charset="-122"/>
                          <a:ea typeface="华文中宋" pitchFamily="2" charset="-122"/>
                          <a:cs typeface="+mn-cs"/>
                        </a:rPr>
                        <a:t>母公司主导</a:t>
                      </a:r>
                    </a:p>
                    <a:p>
                      <a:r>
                        <a:rPr kumimoji="0" lang="zh-CN" altLang="en-US" sz="2000" b="1" i="0" kern="1200" baseline="0" dirty="0" smtClean="0">
                          <a:solidFill>
                            <a:schemeClr val="tx1"/>
                          </a:solidFill>
                          <a:latin typeface="华文中宋" pitchFamily="2" charset="-122"/>
                          <a:ea typeface="华文中宋" pitchFamily="2" charset="-122"/>
                          <a:cs typeface="+mn-cs"/>
                        </a:rPr>
                        <a:t>子向子</a:t>
                      </a:r>
                    </a:p>
                  </a:txBody>
                  <a:tcPr>
                    <a:solidFill>
                      <a:schemeClr val="bg1">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zh-CN" altLang="zh-CN" sz="2000" b="1" i="0" kern="1200" baseline="0" dirty="0" smtClean="0">
                          <a:solidFill>
                            <a:schemeClr val="tx1"/>
                          </a:solidFill>
                          <a:latin typeface="华文中宋" pitchFamily="2" charset="-122"/>
                          <a:ea typeface="华文中宋" pitchFamily="2" charset="-122"/>
                          <a:cs typeface="+mn-cs"/>
                        </a:rPr>
                        <a:t>没有获得任何股权或非股权支付</a:t>
                      </a:r>
                    </a:p>
                    <a:p>
                      <a:endParaRPr lang="zh-CN" altLang="en-US" dirty="0"/>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子公司：</a:t>
                      </a:r>
                      <a:endParaRPr kumimoji="0" lang="en-US" altLang="zh-CN" sz="2000" b="1" i="0" kern="1200" baseline="0" dirty="0" smtClean="0">
                        <a:solidFill>
                          <a:schemeClr val="tx1"/>
                        </a:solidFill>
                        <a:latin typeface="华文中宋" pitchFamily="2" charset="-122"/>
                        <a:ea typeface="华文中宋" pitchFamily="2" charset="-122"/>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0" lang="zh-CN" altLang="zh-CN" sz="2000" b="1" i="0" kern="1200" baseline="0" dirty="0" smtClean="0">
                          <a:solidFill>
                            <a:schemeClr val="tx1"/>
                          </a:solidFill>
                          <a:latin typeface="华文中宋" pitchFamily="2" charset="-122"/>
                          <a:ea typeface="华文中宋" pitchFamily="2" charset="-122"/>
                          <a:cs typeface="+mn-cs"/>
                        </a:rPr>
                        <a:t>按冲减所有者权益处理</a:t>
                      </a:r>
                      <a:endParaRPr kumimoji="0" lang="zh-CN" altLang="en-US" sz="20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子公司：</a:t>
                      </a:r>
                      <a:endParaRPr kumimoji="0" lang="en-US" altLang="zh-CN" sz="2000" b="1" i="0" kern="1200" baseline="0" dirty="0" smtClean="0">
                        <a:solidFill>
                          <a:schemeClr val="tx1"/>
                        </a:solidFill>
                        <a:latin typeface="华文中宋" pitchFamily="2" charset="-122"/>
                        <a:ea typeface="华文中宋" pitchFamily="2" charset="-122"/>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0" lang="zh-CN" altLang="zh-CN" sz="2000" b="1" i="0" kern="1200" baseline="0" dirty="0" smtClean="0">
                          <a:solidFill>
                            <a:schemeClr val="tx1"/>
                          </a:solidFill>
                          <a:latin typeface="华文中宋" pitchFamily="2" charset="-122"/>
                          <a:ea typeface="华文中宋" pitchFamily="2" charset="-122"/>
                          <a:cs typeface="+mn-cs"/>
                        </a:rPr>
                        <a:t>按接受投资处理</a:t>
                      </a:r>
                    </a:p>
                    <a:p>
                      <a:endParaRPr kumimoji="0" lang="zh-CN" altLang="en-US" sz="20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r>
            </a:tbl>
          </a:graphicData>
        </a:graphic>
      </p:graphicFrame>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r>
              <a:rPr lang="en-US" altLang="zh-CN" dirty="0" smtClean="0"/>
              <a:t>4.</a:t>
            </a:r>
            <a:r>
              <a:rPr lang="zh-CN" altLang="en-US" dirty="0" smtClean="0"/>
              <a:t>相关概念认定</a:t>
            </a:r>
            <a:endParaRPr lang="en-US" altLang="zh-CN" dirty="0" smtClean="0"/>
          </a:p>
          <a:p>
            <a:r>
              <a:rPr lang="zh-CN" altLang="en-US" dirty="0" smtClean="0"/>
              <a:t>（</a:t>
            </a:r>
            <a:r>
              <a:rPr lang="en-US" altLang="zh-CN" dirty="0" smtClean="0"/>
              <a:t>1</a:t>
            </a:r>
            <a:r>
              <a:rPr lang="zh-CN" altLang="en-US" dirty="0" smtClean="0"/>
              <a:t>）</a:t>
            </a:r>
            <a:r>
              <a:rPr lang="zh-CN" altLang="zh-CN" dirty="0" smtClean="0"/>
              <a:t>“股权或资产划转后连续12个月内不改变被划转股权或资产原来实质性经营活动”，是指自股权或资产划转完成日起连续12个月内不改变被划转股权或资产原来实质性经营活动</a:t>
            </a:r>
          </a:p>
          <a:p>
            <a:r>
              <a:rPr lang="zh-CN" altLang="zh-CN" dirty="0" smtClean="0"/>
              <a:t>股权或资产划转完成日，是指股权或资产划转合同（协议）或批复生效，且交易双方已进行会计处理的日期</a:t>
            </a:r>
          </a:p>
          <a:p>
            <a:r>
              <a:rPr lang="zh-CN" altLang="en-US" dirty="0" smtClean="0"/>
              <a:t>（</a:t>
            </a:r>
            <a:r>
              <a:rPr lang="en-US" altLang="zh-CN" dirty="0" smtClean="0"/>
              <a:t>2</a:t>
            </a:r>
            <a:r>
              <a:rPr lang="zh-CN" altLang="en-US" dirty="0" smtClean="0"/>
              <a:t>）</a:t>
            </a:r>
            <a:r>
              <a:rPr lang="zh-CN" altLang="zh-CN" dirty="0" smtClean="0"/>
              <a:t>“划入方企业取得被划转股权或资产的计税基础，以被划转股权或资产的原账面净值确定”，是指划入方企业取得被划转股权或资产的计税基础，以被划转股权或资产的</a:t>
            </a:r>
            <a:r>
              <a:rPr lang="zh-CN" altLang="zh-CN" dirty="0" smtClean="0">
                <a:solidFill>
                  <a:srgbClr val="FF0000"/>
                </a:solidFill>
              </a:rPr>
              <a:t>原计税基础确定</a:t>
            </a:r>
          </a:p>
          <a:p>
            <a:r>
              <a:rPr lang="zh-CN" altLang="en-US" dirty="0" smtClean="0"/>
              <a:t>（</a:t>
            </a:r>
            <a:r>
              <a:rPr lang="en-US" altLang="zh-CN" dirty="0" smtClean="0"/>
              <a:t>3</a:t>
            </a:r>
            <a:r>
              <a:rPr lang="zh-CN" altLang="en-US" dirty="0" smtClean="0"/>
              <a:t>）</a:t>
            </a:r>
            <a:r>
              <a:rPr lang="zh-CN" altLang="zh-CN" dirty="0" smtClean="0"/>
              <a:t>“划入方企业取得的被划转资产，应按其原账面净值计算折旧扣除”，是指划入方企业取得的被划转资产，应按被划转资产的</a:t>
            </a:r>
            <a:r>
              <a:rPr lang="zh-CN" altLang="zh-CN" dirty="0" smtClean="0">
                <a:solidFill>
                  <a:srgbClr val="FF0000"/>
                </a:solidFill>
              </a:rPr>
              <a:t>原计税基础</a:t>
            </a:r>
            <a:r>
              <a:rPr lang="zh-CN" altLang="zh-CN" dirty="0" smtClean="0"/>
              <a:t>计算折旧扣除或摊销</a:t>
            </a:r>
          </a:p>
        </p:txBody>
      </p:sp>
      <p:sp>
        <p:nvSpPr>
          <p:cNvPr id="3" name="标题 2"/>
          <p:cNvSpPr>
            <a:spLocks noGrp="1"/>
          </p:cNvSpPr>
          <p:nvPr>
            <p:ph type="title"/>
          </p:nvPr>
        </p:nvSpPr>
        <p:spPr/>
        <p:txBody>
          <a:bodyPr/>
          <a:lstStyle/>
          <a:p>
            <a:r>
              <a:rPr lang="zh-CN" altLang="en-US" dirty="0" smtClean="0"/>
              <a:t>企业所得税方面</a:t>
            </a:r>
            <a:endParaRPr lang="zh-CN" altLang="en-US" dirty="0"/>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r>
              <a:rPr lang="en-US" altLang="zh-CN" dirty="0" smtClean="0"/>
              <a:t>5.</a:t>
            </a:r>
            <a:r>
              <a:rPr lang="zh-CN" altLang="en-US" dirty="0" smtClean="0"/>
              <a:t>申报和备案</a:t>
            </a:r>
            <a:endParaRPr lang="en-US" altLang="zh-CN" dirty="0" smtClean="0"/>
          </a:p>
          <a:p>
            <a:r>
              <a:rPr lang="zh-CN" altLang="zh-CN" dirty="0" smtClean="0"/>
              <a:t>交易双方应在企业所得税年度</a:t>
            </a:r>
            <a:r>
              <a:rPr lang="zh-CN" altLang="zh-CN" dirty="0" smtClean="0">
                <a:solidFill>
                  <a:srgbClr val="FF0000"/>
                </a:solidFill>
              </a:rPr>
              <a:t>汇算清缴时</a:t>
            </a:r>
            <a:r>
              <a:rPr lang="zh-CN" altLang="zh-CN" dirty="0" smtClean="0"/>
              <a:t>，分别向各自主管税务机关报送《居民企业资产（股权）划转特殊性税务处理申报表</a:t>
            </a:r>
            <a:r>
              <a:rPr lang="en-US" altLang="zh-CN" dirty="0" smtClean="0"/>
              <a:t>》</a:t>
            </a:r>
            <a:r>
              <a:rPr lang="zh-CN" altLang="zh-CN" dirty="0" smtClean="0"/>
              <a:t>和相关资料（一式两份）</a:t>
            </a:r>
          </a:p>
          <a:p>
            <a:r>
              <a:rPr lang="zh-CN" altLang="zh-CN" dirty="0" smtClean="0"/>
              <a:t>相关资料包括：</a:t>
            </a:r>
          </a:p>
          <a:p>
            <a:r>
              <a:rPr lang="zh-CN" altLang="en-US" dirty="0" smtClean="0"/>
              <a:t>（</a:t>
            </a:r>
            <a:r>
              <a:rPr lang="zh-CN" altLang="zh-CN" dirty="0" smtClean="0"/>
              <a:t>1</a:t>
            </a:r>
            <a:r>
              <a:rPr lang="zh-CN" altLang="en-US" dirty="0" smtClean="0"/>
              <a:t>）</a:t>
            </a:r>
            <a:r>
              <a:rPr lang="zh-CN" altLang="zh-CN" dirty="0" smtClean="0"/>
              <a:t>股权或资产划转总体情况说明，包括基本情况、划转方案等，并详细说明划转的商业目的</a:t>
            </a:r>
          </a:p>
          <a:p>
            <a:r>
              <a:rPr lang="zh-CN" altLang="en-US" dirty="0" smtClean="0"/>
              <a:t>（</a:t>
            </a:r>
            <a:r>
              <a:rPr lang="zh-CN" altLang="zh-CN" dirty="0" smtClean="0"/>
              <a:t>2</a:t>
            </a:r>
            <a:r>
              <a:rPr lang="zh-CN" altLang="en-US" dirty="0" smtClean="0"/>
              <a:t>）</a:t>
            </a:r>
            <a:r>
              <a:rPr lang="zh-CN" altLang="zh-CN" dirty="0" smtClean="0"/>
              <a:t>交易双方或多方签订的股权或资产划转合同（协议），需有权部门（包括内部和外部）批准的，应提供批准文件</a:t>
            </a:r>
          </a:p>
          <a:p>
            <a:r>
              <a:rPr lang="zh-CN" altLang="en-US" dirty="0" smtClean="0"/>
              <a:t>（</a:t>
            </a:r>
            <a:r>
              <a:rPr lang="zh-CN" altLang="zh-CN" dirty="0" smtClean="0"/>
              <a:t>3</a:t>
            </a:r>
            <a:r>
              <a:rPr lang="zh-CN" altLang="en-US" dirty="0" smtClean="0"/>
              <a:t>）</a:t>
            </a:r>
            <a:r>
              <a:rPr lang="zh-CN" altLang="zh-CN" dirty="0" smtClean="0"/>
              <a:t>被划转股权或资产账面净值和计税基础说明</a:t>
            </a:r>
          </a:p>
          <a:p>
            <a:r>
              <a:rPr lang="zh-CN" altLang="en-US" dirty="0" smtClean="0"/>
              <a:t>（</a:t>
            </a:r>
            <a:r>
              <a:rPr lang="zh-CN" altLang="zh-CN" dirty="0" smtClean="0"/>
              <a:t>4</a:t>
            </a:r>
            <a:r>
              <a:rPr lang="zh-CN" altLang="en-US" dirty="0" smtClean="0"/>
              <a:t>）</a:t>
            </a:r>
            <a:r>
              <a:rPr lang="zh-CN" altLang="zh-CN" dirty="0" smtClean="0"/>
              <a:t>交易双方按账面净值划转股权或资产的说明（需附会计处理资料）</a:t>
            </a:r>
          </a:p>
          <a:p>
            <a:r>
              <a:rPr lang="zh-CN" altLang="en-US" dirty="0" smtClean="0"/>
              <a:t>（</a:t>
            </a:r>
            <a:r>
              <a:rPr lang="zh-CN" altLang="zh-CN" dirty="0" smtClean="0"/>
              <a:t>5</a:t>
            </a:r>
            <a:r>
              <a:rPr lang="zh-CN" altLang="en-US" dirty="0" smtClean="0"/>
              <a:t>）</a:t>
            </a:r>
            <a:r>
              <a:rPr lang="zh-CN" altLang="zh-CN" dirty="0" smtClean="0"/>
              <a:t>交易双方均未在会计上确认损益的说明（需附会计处理资料）</a:t>
            </a:r>
          </a:p>
          <a:p>
            <a:r>
              <a:rPr lang="zh-CN" altLang="en-US" dirty="0" smtClean="0"/>
              <a:t>（</a:t>
            </a:r>
            <a:r>
              <a:rPr lang="zh-CN" altLang="zh-CN" dirty="0" smtClean="0"/>
              <a:t>6</a:t>
            </a:r>
            <a:r>
              <a:rPr lang="zh-CN" altLang="en-US" dirty="0" smtClean="0"/>
              <a:t>）</a:t>
            </a:r>
            <a:r>
              <a:rPr lang="zh-CN" altLang="zh-CN" dirty="0" smtClean="0"/>
              <a:t>12个月内不改变被划转股权或资产原来实质性经营活动的承诺书</a:t>
            </a:r>
          </a:p>
          <a:p>
            <a:endParaRPr lang="zh-CN" altLang="en-US" dirty="0"/>
          </a:p>
        </p:txBody>
      </p:sp>
      <p:sp>
        <p:nvSpPr>
          <p:cNvPr id="3" name="标题 2"/>
          <p:cNvSpPr>
            <a:spLocks noGrp="1"/>
          </p:cNvSpPr>
          <p:nvPr>
            <p:ph type="title"/>
          </p:nvPr>
        </p:nvSpPr>
        <p:spPr/>
        <p:txBody>
          <a:bodyPr/>
          <a:lstStyle/>
          <a:p>
            <a:r>
              <a:rPr lang="zh-CN" altLang="en-US" dirty="0" smtClean="0"/>
              <a:t>企业所得税方面</a:t>
            </a:r>
            <a:endParaRPr lang="zh-CN" altLang="en-US" dirty="0"/>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en-US" altLang="zh-CN" dirty="0" smtClean="0"/>
              <a:t>6.</a:t>
            </a:r>
            <a:r>
              <a:rPr lang="zh-CN" altLang="en-US" dirty="0" smtClean="0"/>
              <a:t>下一年度申报</a:t>
            </a:r>
            <a:endParaRPr lang="en-US" altLang="zh-CN" dirty="0" smtClean="0"/>
          </a:p>
          <a:p>
            <a:r>
              <a:rPr lang="zh-CN" altLang="zh-CN" dirty="0" smtClean="0"/>
              <a:t>交易双方应在股权或资产划转完成后的下一年度的企业所得税年度申报时，各自向主管税务机关提交书面情况说明，以证明被划转股权或资产自划转完成日后连续12个月内，没有改变原来的实质性经营活动</a:t>
            </a:r>
            <a:endParaRPr lang="en-US" altLang="zh-CN" dirty="0" smtClean="0"/>
          </a:p>
          <a:p>
            <a:r>
              <a:rPr lang="en-US" altLang="zh-CN" dirty="0" smtClean="0"/>
              <a:t>7.</a:t>
            </a:r>
            <a:r>
              <a:rPr lang="zh-CN" altLang="en-US" dirty="0" smtClean="0"/>
              <a:t>变化报告</a:t>
            </a:r>
            <a:endParaRPr lang="zh-CN" altLang="zh-CN" dirty="0" smtClean="0"/>
          </a:p>
          <a:p>
            <a:r>
              <a:rPr lang="zh-CN" altLang="zh-CN" dirty="0" smtClean="0"/>
              <a:t>交易一方在股权或资产划转完成日后连续12个月内发生生产经营业务、公司性质、资产或股权结构等情况变化，致使股权或资产划转不再符合特殊性税务处理条件的，发生变化的交易一方应在情况发生变化的30日内报告其主管税务机关，同时书面通知另一方。另一方应在接到通知后30日内将有关变化报告其主管税务机关</a:t>
            </a:r>
          </a:p>
        </p:txBody>
      </p:sp>
      <p:sp>
        <p:nvSpPr>
          <p:cNvPr id="3" name="标题 2"/>
          <p:cNvSpPr>
            <a:spLocks noGrp="1"/>
          </p:cNvSpPr>
          <p:nvPr>
            <p:ph type="title"/>
          </p:nvPr>
        </p:nvSpPr>
        <p:spPr/>
        <p:txBody>
          <a:bodyPr/>
          <a:lstStyle/>
          <a:p>
            <a:r>
              <a:rPr lang="zh-CN" altLang="en-US" dirty="0" smtClean="0"/>
              <a:t>企业所得税方面</a:t>
            </a:r>
            <a:endParaRPr lang="zh-CN" altLang="en-US" dirty="0"/>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85000" lnSpcReduction="10000"/>
          </a:bodyPr>
          <a:lstStyle/>
          <a:p>
            <a:r>
              <a:rPr lang="en-US" altLang="zh-CN" dirty="0" smtClean="0"/>
              <a:t>8.</a:t>
            </a:r>
            <a:r>
              <a:rPr lang="zh-CN" altLang="en-US" dirty="0" smtClean="0"/>
              <a:t>转为一般性的税务处理</a:t>
            </a:r>
            <a:endParaRPr lang="en-US" altLang="zh-CN" dirty="0" smtClean="0"/>
          </a:p>
          <a:p>
            <a:r>
              <a:rPr lang="zh-CN" altLang="en-US" dirty="0" smtClean="0"/>
              <a:t>在</a:t>
            </a:r>
            <a:r>
              <a:rPr lang="zh-CN" altLang="zh-CN" dirty="0" smtClean="0"/>
              <a:t>情况发生变化后60日内，原交易双方应按以下规定进行税务处理：</a:t>
            </a:r>
          </a:p>
          <a:p>
            <a:r>
              <a:rPr lang="zh-CN" altLang="zh-CN" dirty="0" smtClean="0"/>
              <a:t>（</a:t>
            </a:r>
            <a:r>
              <a:rPr lang="en-US" altLang="zh-CN" dirty="0" smtClean="0"/>
              <a:t>1</a:t>
            </a:r>
            <a:r>
              <a:rPr lang="zh-CN" altLang="zh-CN" dirty="0" smtClean="0"/>
              <a:t>）属于</a:t>
            </a:r>
            <a:r>
              <a:rPr lang="zh-CN" altLang="en-US" dirty="0" smtClean="0"/>
              <a:t>母公司取得股权对价向子公司划转</a:t>
            </a:r>
            <a:r>
              <a:rPr lang="zh-CN" altLang="zh-CN" dirty="0" smtClean="0"/>
              <a:t>情形的，母公司应按原划转完成时股权或资产的公允价值视同销售处理，并按公允价值确认取得长期股权投资的计税基础；子公司按公允价值确认划入股权或资产的计税基础</a:t>
            </a:r>
          </a:p>
          <a:p>
            <a:r>
              <a:rPr lang="zh-CN" altLang="en-US" dirty="0" smtClean="0"/>
              <a:t>（</a:t>
            </a:r>
            <a:r>
              <a:rPr lang="en-US" altLang="zh-CN" dirty="0" smtClean="0"/>
              <a:t>2</a:t>
            </a:r>
            <a:r>
              <a:rPr lang="zh-CN" altLang="en-US" dirty="0" smtClean="0"/>
              <a:t>）</a:t>
            </a:r>
            <a:r>
              <a:rPr lang="zh-CN" altLang="zh-CN" dirty="0" smtClean="0"/>
              <a:t>属于</a:t>
            </a:r>
            <a:r>
              <a:rPr lang="zh-CN" altLang="en-US" dirty="0" smtClean="0"/>
              <a:t>母公司未取得股权对价向子公司划转</a:t>
            </a:r>
            <a:r>
              <a:rPr lang="zh-CN" altLang="zh-CN" dirty="0" smtClean="0"/>
              <a:t>情形的，母公司应按原划转完成时股权或资产的公允价值视同销售处理；子公司按公允价值确认划入股权或资产的计税基础</a:t>
            </a:r>
          </a:p>
          <a:p>
            <a:r>
              <a:rPr lang="zh-CN" altLang="en-US" dirty="0" smtClean="0"/>
              <a:t>（</a:t>
            </a:r>
            <a:r>
              <a:rPr lang="en-US" altLang="zh-CN" dirty="0" smtClean="0"/>
              <a:t>3</a:t>
            </a:r>
            <a:r>
              <a:rPr lang="zh-CN" altLang="en-US" dirty="0" smtClean="0"/>
              <a:t>）</a:t>
            </a:r>
            <a:r>
              <a:rPr lang="zh-CN" altLang="zh-CN" dirty="0" smtClean="0"/>
              <a:t>属于</a:t>
            </a:r>
            <a:r>
              <a:rPr lang="zh-CN" altLang="en-US" dirty="0" smtClean="0"/>
              <a:t>子公司未取得股权对价向母公司划转</a:t>
            </a:r>
            <a:r>
              <a:rPr lang="zh-CN" altLang="zh-CN" dirty="0" smtClean="0"/>
              <a:t>情形的，子公司应按原划转完成时股权或资产的公允价值视同销售处理；母公司应按撤回或减少投资进行处理</a:t>
            </a:r>
          </a:p>
          <a:p>
            <a:r>
              <a:rPr lang="zh-CN" altLang="en-US" dirty="0" smtClean="0"/>
              <a:t>（</a:t>
            </a:r>
            <a:r>
              <a:rPr lang="en-US" altLang="zh-CN" dirty="0" smtClean="0"/>
              <a:t>4</a:t>
            </a:r>
            <a:r>
              <a:rPr lang="zh-CN" altLang="en-US" dirty="0" smtClean="0"/>
              <a:t>）</a:t>
            </a:r>
            <a:r>
              <a:rPr lang="zh-CN" altLang="zh-CN" dirty="0" smtClean="0"/>
              <a:t>属于</a:t>
            </a:r>
            <a:r>
              <a:rPr lang="zh-CN" altLang="en-US" dirty="0" smtClean="0"/>
              <a:t>子公司未取得股权对价向子公司划转</a:t>
            </a:r>
            <a:r>
              <a:rPr lang="zh-CN" altLang="zh-CN" dirty="0" smtClean="0"/>
              <a:t>情形的，划出方应按原划转完成时股权或资产的公允价值视同销售处理；母公司根据交易情形和会计处理对划出方按分回股息进行处理，或者按撤回或减少投资进行处理，对划入方按以股权或资产的公允价值进行投资处理；划入方按接受母公司投资处理，以公允价值确认划入股权或资产的计税基础</a:t>
            </a:r>
          </a:p>
        </p:txBody>
      </p:sp>
      <p:sp>
        <p:nvSpPr>
          <p:cNvPr id="3" name="标题 2"/>
          <p:cNvSpPr>
            <a:spLocks noGrp="1"/>
          </p:cNvSpPr>
          <p:nvPr>
            <p:ph type="title"/>
          </p:nvPr>
        </p:nvSpPr>
        <p:spPr/>
        <p:txBody>
          <a:bodyPr/>
          <a:lstStyle/>
          <a:p>
            <a:r>
              <a:rPr lang="zh-CN" altLang="en-US" dirty="0" smtClean="0"/>
              <a:t>企业所得税方面</a:t>
            </a:r>
            <a:endParaRPr lang="zh-CN" altLang="en-US" dirty="0"/>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smtClean="0"/>
              <a:t>交易双方应调整划转完成纳税年度的应纳税所得额及相应股权或资产的计税基础，向各自主管税务机关申请调整划转完成纳税年度的企业所得税年度申报表，依法计算缴纳企业所得税</a:t>
            </a:r>
          </a:p>
          <a:p>
            <a:r>
              <a:rPr lang="en-US" altLang="zh-CN" dirty="0" smtClean="0"/>
              <a:t>9.</a:t>
            </a:r>
            <a:r>
              <a:rPr lang="zh-CN" altLang="en-US" dirty="0" smtClean="0"/>
              <a:t>主管税务机关后续管理</a:t>
            </a:r>
            <a:endParaRPr lang="en-US" altLang="zh-CN" dirty="0" smtClean="0"/>
          </a:p>
          <a:p>
            <a:r>
              <a:rPr lang="zh-CN" altLang="zh-CN" dirty="0" smtClean="0"/>
              <a:t>交易双方的主管税务机关应对企业申报适用特殊性税务处理的股权或资产划转加强后续管理</a:t>
            </a:r>
          </a:p>
          <a:p>
            <a:r>
              <a:rPr lang="en-US" altLang="zh-CN" dirty="0" smtClean="0"/>
              <a:t>10.</a:t>
            </a:r>
            <a:r>
              <a:rPr lang="zh-CN" altLang="zh-CN" dirty="0" smtClean="0"/>
              <a:t>自</a:t>
            </a:r>
            <a:r>
              <a:rPr lang="en-US" altLang="zh-CN" dirty="0" smtClean="0"/>
              <a:t>2014</a:t>
            </a:r>
            <a:r>
              <a:rPr lang="zh-CN" altLang="zh-CN" dirty="0" smtClean="0"/>
              <a:t>年</a:t>
            </a:r>
            <a:r>
              <a:rPr lang="en-US" altLang="zh-CN" dirty="0" smtClean="0"/>
              <a:t>1</a:t>
            </a:r>
            <a:r>
              <a:rPr lang="zh-CN" altLang="zh-CN" dirty="0" smtClean="0"/>
              <a:t>月</a:t>
            </a:r>
            <a:r>
              <a:rPr lang="en-US" altLang="zh-CN" dirty="0" smtClean="0"/>
              <a:t>1</a:t>
            </a:r>
            <a:r>
              <a:rPr lang="zh-CN" altLang="zh-CN" dirty="0" smtClean="0"/>
              <a:t>日起执行</a:t>
            </a:r>
            <a:r>
              <a:rPr lang="zh-CN" altLang="en-US" dirty="0" smtClean="0"/>
              <a:t>。</a:t>
            </a:r>
            <a:r>
              <a:rPr lang="zh-CN" altLang="zh-CN" dirty="0" smtClean="0"/>
              <a:t>适用2014年度及以后年度企业所得税汇算清缴。此前尚未</a:t>
            </a:r>
          </a:p>
          <a:p>
            <a:r>
              <a:rPr lang="zh-CN" altLang="en-US" dirty="0" smtClean="0">
                <a:solidFill>
                  <a:srgbClr val="FF0000"/>
                </a:solidFill>
              </a:rPr>
              <a:t>注：</a:t>
            </a:r>
            <a:r>
              <a:rPr lang="zh-CN" altLang="en-US" dirty="0" smtClean="0"/>
              <a:t>目前宁波地税对划转涉及房产或土地的营业税、土地增值税，仍以视同销售掌握</a:t>
            </a:r>
            <a:endParaRPr lang="zh-CN" altLang="en-US" dirty="0"/>
          </a:p>
        </p:txBody>
      </p:sp>
      <p:sp>
        <p:nvSpPr>
          <p:cNvPr id="3" name="标题 2"/>
          <p:cNvSpPr>
            <a:spLocks noGrp="1"/>
          </p:cNvSpPr>
          <p:nvPr>
            <p:ph type="title"/>
          </p:nvPr>
        </p:nvSpPr>
        <p:spPr/>
        <p:txBody>
          <a:bodyPr/>
          <a:lstStyle/>
          <a:p>
            <a:r>
              <a:rPr lang="zh-CN" altLang="en-US" dirty="0" smtClean="0"/>
              <a:t>企业所得税方面</a:t>
            </a:r>
            <a:endParaRPr lang="zh-CN" altLang="en-US" dirty="0"/>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（三）重组业务税务管理（调整）（</a:t>
            </a:r>
            <a:r>
              <a:rPr lang="en-US" altLang="zh-CN" dirty="0" smtClean="0"/>
              <a:t>2015</a:t>
            </a:r>
            <a:r>
              <a:rPr lang="zh-CN" altLang="zh-CN" dirty="0" smtClean="0"/>
              <a:t>年度</a:t>
            </a:r>
            <a:r>
              <a:rPr lang="zh-CN" altLang="en-US" dirty="0" smtClean="0"/>
              <a:t>起）</a:t>
            </a:r>
            <a:endParaRPr lang="zh-CN" altLang="zh-CN" dirty="0" smtClean="0"/>
          </a:p>
          <a:p>
            <a:endParaRPr lang="en-US" altLang="zh-CN" dirty="0" smtClean="0"/>
          </a:p>
          <a:p>
            <a:endParaRPr lang="zh-CN" altLang="en-US" dirty="0"/>
          </a:p>
        </p:txBody>
      </p:sp>
      <p:sp>
        <p:nvSpPr>
          <p:cNvPr id="3" name="标题 2"/>
          <p:cNvSpPr>
            <a:spLocks noGrp="1"/>
          </p:cNvSpPr>
          <p:nvPr>
            <p:ph type="title"/>
          </p:nvPr>
        </p:nvSpPr>
        <p:spPr/>
        <p:txBody>
          <a:bodyPr/>
          <a:lstStyle/>
          <a:p>
            <a:r>
              <a:rPr lang="zh-CN" altLang="en-US" dirty="0" smtClean="0"/>
              <a:t>企业所得税方面</a:t>
            </a:r>
            <a:endParaRPr lang="zh-CN" altLang="en-US" dirty="0"/>
          </a:p>
        </p:txBody>
      </p:sp>
      <p:graphicFrame>
        <p:nvGraphicFramePr>
          <p:cNvPr id="4" name="表格 3"/>
          <p:cNvGraphicFramePr>
            <a:graphicFrameLocks noGrp="1"/>
          </p:cNvGraphicFramePr>
          <p:nvPr/>
        </p:nvGraphicFramePr>
        <p:xfrm>
          <a:off x="467544" y="1484784"/>
          <a:ext cx="8424936" cy="5151120"/>
        </p:xfrm>
        <a:graphic>
          <a:graphicData uri="http://schemas.openxmlformats.org/drawingml/2006/table">
            <a:tbl>
              <a:tblPr firstRow="1" bandRow="1">
                <a:tableStyleId>{5C22544A-7EE6-4342-B048-85BDC9FD1C3A}</a:tableStyleId>
              </a:tblPr>
              <a:tblGrid>
                <a:gridCol w="1080120"/>
                <a:gridCol w="2592288"/>
                <a:gridCol w="3384376"/>
                <a:gridCol w="1368152"/>
              </a:tblGrid>
              <a:tr h="356209">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内容</a:t>
                      </a:r>
                    </a:p>
                  </a:txBody>
                  <a:tcPr>
                    <a:solidFill>
                      <a:schemeClr val="bg1">
                        <a:lumMod val="85000"/>
                      </a:schemeClr>
                    </a:solidFill>
                  </a:tcPr>
                </a:tc>
                <a:tc>
                  <a:txBody>
                    <a:bodyPr/>
                    <a:lstStyle/>
                    <a:p>
                      <a:r>
                        <a:rPr kumimoji="0" lang="en-US" altLang="zh-CN" sz="2000" b="1" i="0" kern="1200" baseline="0" dirty="0" smtClean="0">
                          <a:solidFill>
                            <a:schemeClr val="tx1"/>
                          </a:solidFill>
                          <a:latin typeface="华文中宋" pitchFamily="2" charset="-122"/>
                          <a:ea typeface="华文中宋" pitchFamily="2" charset="-122"/>
                          <a:cs typeface="+mn-cs"/>
                        </a:rPr>
                        <a:t>2010</a:t>
                      </a:r>
                      <a:r>
                        <a:rPr kumimoji="0" lang="zh-CN" altLang="zh-CN" sz="2000" b="1" i="0" kern="1200" baseline="0" dirty="0" smtClean="0">
                          <a:solidFill>
                            <a:schemeClr val="tx1"/>
                          </a:solidFill>
                          <a:latin typeface="华文中宋" pitchFamily="2" charset="-122"/>
                          <a:ea typeface="华文中宋" pitchFamily="2" charset="-122"/>
                          <a:cs typeface="+mn-cs"/>
                        </a:rPr>
                        <a:t>年第</a:t>
                      </a:r>
                      <a:r>
                        <a:rPr kumimoji="0" lang="en-US" altLang="zh-CN" sz="2000" b="1" i="0" kern="1200" baseline="0" dirty="0" smtClean="0">
                          <a:solidFill>
                            <a:schemeClr val="tx1"/>
                          </a:solidFill>
                          <a:latin typeface="华文中宋" pitchFamily="2" charset="-122"/>
                          <a:ea typeface="华文中宋" pitchFamily="2" charset="-122"/>
                          <a:cs typeface="+mn-cs"/>
                        </a:rPr>
                        <a:t>4</a:t>
                      </a:r>
                      <a:r>
                        <a:rPr kumimoji="0" lang="zh-CN" altLang="zh-CN" sz="2000" b="1" i="0" kern="1200" baseline="0" dirty="0" smtClean="0">
                          <a:solidFill>
                            <a:schemeClr val="tx1"/>
                          </a:solidFill>
                          <a:latin typeface="华文中宋" pitchFamily="2" charset="-122"/>
                          <a:ea typeface="华文中宋" pitchFamily="2" charset="-122"/>
                          <a:cs typeface="+mn-cs"/>
                        </a:rPr>
                        <a:t>号</a:t>
                      </a:r>
                      <a:r>
                        <a:rPr kumimoji="0" lang="zh-CN" altLang="en-US" sz="2000" b="1" i="0" kern="1200" baseline="0" dirty="0" smtClean="0">
                          <a:solidFill>
                            <a:schemeClr val="tx1"/>
                          </a:solidFill>
                          <a:latin typeface="华文中宋" pitchFamily="2" charset="-122"/>
                          <a:ea typeface="华文中宋" pitchFamily="2" charset="-122"/>
                          <a:cs typeface="+mn-cs"/>
                        </a:rPr>
                        <a:t>公告</a:t>
                      </a:r>
                    </a:p>
                  </a:txBody>
                  <a:tcPr>
                    <a:solidFill>
                      <a:schemeClr val="bg1">
                        <a:lumMod val="85000"/>
                      </a:schemeClr>
                    </a:solidFill>
                  </a:tcPr>
                </a:tc>
                <a:tc>
                  <a:txBody>
                    <a:bodyPr/>
                    <a:lstStyle/>
                    <a:p>
                      <a:r>
                        <a:rPr kumimoji="0" lang="en-US" altLang="zh-CN" sz="2000" b="1" i="0" kern="1200" baseline="0" dirty="0" smtClean="0">
                          <a:solidFill>
                            <a:schemeClr val="tx1"/>
                          </a:solidFill>
                          <a:latin typeface="华文中宋" pitchFamily="2" charset="-122"/>
                          <a:ea typeface="华文中宋" pitchFamily="2" charset="-122"/>
                          <a:cs typeface="+mn-cs"/>
                        </a:rPr>
                        <a:t>2015</a:t>
                      </a:r>
                      <a:r>
                        <a:rPr kumimoji="0" lang="zh-CN" altLang="zh-CN" sz="2000" b="1" i="0" kern="1200" baseline="0" dirty="0" smtClean="0">
                          <a:solidFill>
                            <a:schemeClr val="tx1"/>
                          </a:solidFill>
                          <a:latin typeface="华文中宋" pitchFamily="2" charset="-122"/>
                          <a:ea typeface="华文中宋" pitchFamily="2" charset="-122"/>
                          <a:cs typeface="+mn-cs"/>
                        </a:rPr>
                        <a:t>年第</a:t>
                      </a:r>
                      <a:r>
                        <a:rPr kumimoji="0" lang="en-US" altLang="zh-CN" sz="2000" b="1" i="0" kern="1200" baseline="0" dirty="0" smtClean="0">
                          <a:solidFill>
                            <a:schemeClr val="tx1"/>
                          </a:solidFill>
                          <a:latin typeface="华文中宋" pitchFamily="2" charset="-122"/>
                          <a:ea typeface="华文中宋" pitchFamily="2" charset="-122"/>
                          <a:cs typeface="+mn-cs"/>
                        </a:rPr>
                        <a:t>48</a:t>
                      </a:r>
                      <a:r>
                        <a:rPr kumimoji="0" lang="zh-CN" altLang="zh-CN" sz="2000" b="1" i="0" kern="1200" baseline="0" dirty="0" smtClean="0">
                          <a:solidFill>
                            <a:schemeClr val="tx1"/>
                          </a:solidFill>
                          <a:latin typeface="华文中宋" pitchFamily="2" charset="-122"/>
                          <a:ea typeface="华文中宋" pitchFamily="2" charset="-122"/>
                          <a:cs typeface="+mn-cs"/>
                        </a:rPr>
                        <a:t>号</a:t>
                      </a:r>
                      <a:r>
                        <a:rPr kumimoji="0" lang="zh-CN" altLang="en-US" sz="2000" b="1" i="0" kern="1200" baseline="0" dirty="0" smtClean="0">
                          <a:solidFill>
                            <a:schemeClr val="tx1"/>
                          </a:solidFill>
                          <a:latin typeface="华文中宋" pitchFamily="2" charset="-122"/>
                          <a:ea typeface="华文中宋" pitchFamily="2" charset="-122"/>
                          <a:cs typeface="+mn-cs"/>
                        </a:rPr>
                        <a:t>公告</a:t>
                      </a:r>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备注</a:t>
                      </a:r>
                    </a:p>
                  </a:txBody>
                  <a:tcPr>
                    <a:solidFill>
                      <a:schemeClr val="bg1">
                        <a:lumMod val="85000"/>
                      </a:schemeClr>
                    </a:solidFill>
                  </a:tcPr>
                </a:tc>
              </a:tr>
              <a:tr h="356209">
                <a:tc>
                  <a:txBody>
                    <a:bodyPr/>
                    <a:lstStyle/>
                    <a:p>
                      <a:pPr marL="0" algn="l" rtl="0" eaLnBrk="1" latinLnBrk="0" hangingPunct="1"/>
                      <a:r>
                        <a:rPr kumimoji="0" lang="zh-CN" altLang="zh-CN" sz="2000" b="1" i="0" kern="1200" baseline="0" dirty="0" smtClean="0">
                          <a:solidFill>
                            <a:schemeClr val="tx1"/>
                          </a:solidFill>
                          <a:latin typeface="华文中宋" pitchFamily="2" charset="-122"/>
                          <a:ea typeface="华文中宋" pitchFamily="2" charset="-122"/>
                          <a:cs typeface="+mn-cs"/>
                        </a:rPr>
                        <a:t>当事各方</a:t>
                      </a:r>
                      <a:endParaRPr kumimoji="0" lang="zh-CN" altLang="en-US" sz="20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c>
                  <a:txBody>
                    <a:bodyPr/>
                    <a:lstStyle/>
                    <a:p>
                      <a:r>
                        <a:rPr kumimoji="0" lang="en-US" altLang="zh-CN" sz="1800" b="1" i="0" kern="1200" baseline="0" dirty="0" smtClean="0">
                          <a:solidFill>
                            <a:schemeClr val="dk1"/>
                          </a:solidFill>
                          <a:latin typeface="+mn-lt"/>
                          <a:ea typeface="+mn-ea"/>
                          <a:cs typeface="+mn-cs"/>
                        </a:rPr>
                        <a:t>1.</a:t>
                      </a:r>
                      <a:r>
                        <a:rPr kumimoji="0" lang="zh-CN" altLang="zh-CN" sz="1800" b="1" i="0" kern="1200" baseline="0" dirty="0" smtClean="0">
                          <a:solidFill>
                            <a:schemeClr val="dk1"/>
                          </a:solidFill>
                          <a:latin typeface="+mn-lt"/>
                          <a:ea typeface="+mn-ea"/>
                          <a:cs typeface="+mn-cs"/>
                        </a:rPr>
                        <a:t>债务重组中当事各方，指债务人及债权人</a:t>
                      </a:r>
                    </a:p>
                    <a:p>
                      <a:r>
                        <a:rPr kumimoji="0" lang="en-US" altLang="zh-CN" sz="1800" b="1" i="0" kern="1200" baseline="0" dirty="0" smtClean="0">
                          <a:solidFill>
                            <a:schemeClr val="dk1"/>
                          </a:solidFill>
                          <a:latin typeface="+mn-lt"/>
                          <a:ea typeface="+mn-ea"/>
                          <a:cs typeface="+mn-cs"/>
                        </a:rPr>
                        <a:t>2.</a:t>
                      </a:r>
                      <a:r>
                        <a:rPr kumimoji="0" lang="zh-CN" altLang="zh-CN" sz="1800" b="1" i="0" kern="1200" baseline="0" dirty="0" smtClean="0">
                          <a:solidFill>
                            <a:schemeClr val="dk1"/>
                          </a:solidFill>
                          <a:latin typeface="+mn-lt"/>
                          <a:ea typeface="+mn-ea"/>
                          <a:cs typeface="+mn-cs"/>
                        </a:rPr>
                        <a:t>股权收购中当事各方，指收购方、转让方及被收购企业</a:t>
                      </a:r>
                    </a:p>
                    <a:p>
                      <a:r>
                        <a:rPr kumimoji="0" lang="en-US" altLang="zh-CN" sz="1800" b="1" i="0" kern="1200" baseline="0" dirty="0" smtClean="0">
                          <a:solidFill>
                            <a:schemeClr val="dk1"/>
                          </a:solidFill>
                          <a:latin typeface="+mn-lt"/>
                          <a:ea typeface="+mn-ea"/>
                          <a:cs typeface="+mn-cs"/>
                        </a:rPr>
                        <a:t>3.</a:t>
                      </a:r>
                      <a:r>
                        <a:rPr kumimoji="0" lang="zh-CN" altLang="zh-CN" sz="1800" b="1" i="0" kern="1200" baseline="0" dirty="0" smtClean="0">
                          <a:solidFill>
                            <a:schemeClr val="dk1"/>
                          </a:solidFill>
                          <a:latin typeface="+mn-lt"/>
                          <a:ea typeface="+mn-ea"/>
                          <a:cs typeface="+mn-cs"/>
                        </a:rPr>
                        <a:t>资产收购中当事各方，指转让方、受让方</a:t>
                      </a:r>
                    </a:p>
                    <a:p>
                      <a:r>
                        <a:rPr kumimoji="0" lang="en-US" altLang="zh-CN" sz="1800" b="1" i="0" kern="1200" baseline="0" dirty="0" smtClean="0">
                          <a:solidFill>
                            <a:schemeClr val="dk1"/>
                          </a:solidFill>
                          <a:latin typeface="+mn-lt"/>
                          <a:ea typeface="+mn-ea"/>
                          <a:cs typeface="+mn-cs"/>
                        </a:rPr>
                        <a:t>4.</a:t>
                      </a:r>
                      <a:r>
                        <a:rPr kumimoji="0" lang="zh-CN" altLang="zh-CN" sz="1800" b="1" i="0" kern="1200" baseline="0" dirty="0" smtClean="0">
                          <a:solidFill>
                            <a:schemeClr val="dk1"/>
                          </a:solidFill>
                          <a:latin typeface="+mn-lt"/>
                          <a:ea typeface="+mn-ea"/>
                          <a:cs typeface="+mn-cs"/>
                        </a:rPr>
                        <a:t>合并中当事各方，指合并企业、被合并企业及</a:t>
                      </a:r>
                      <a:r>
                        <a:rPr kumimoji="0" lang="zh-CN" altLang="zh-CN" sz="1800" b="1" i="0" kern="1200" baseline="0" dirty="0" smtClean="0">
                          <a:solidFill>
                            <a:srgbClr val="FF0000"/>
                          </a:solidFill>
                          <a:latin typeface="+mn-lt"/>
                          <a:ea typeface="+mn-ea"/>
                          <a:cs typeface="+mn-cs"/>
                        </a:rPr>
                        <a:t>各方股东</a:t>
                      </a:r>
                    </a:p>
                    <a:p>
                      <a:r>
                        <a:rPr kumimoji="0" lang="en-US" altLang="zh-CN" sz="1800" b="1" i="0" kern="1200" baseline="0" dirty="0" smtClean="0">
                          <a:solidFill>
                            <a:schemeClr val="dk1"/>
                          </a:solidFill>
                          <a:latin typeface="+mn-lt"/>
                          <a:ea typeface="+mn-ea"/>
                          <a:cs typeface="+mn-cs"/>
                        </a:rPr>
                        <a:t>5.</a:t>
                      </a:r>
                      <a:r>
                        <a:rPr kumimoji="0" lang="zh-CN" altLang="zh-CN" sz="1800" b="1" i="0" kern="1200" baseline="0" dirty="0" smtClean="0">
                          <a:solidFill>
                            <a:schemeClr val="dk1"/>
                          </a:solidFill>
                          <a:latin typeface="+mn-lt"/>
                          <a:ea typeface="+mn-ea"/>
                          <a:cs typeface="+mn-cs"/>
                        </a:rPr>
                        <a:t>分立中当事各方，指分立企业、被分立企业及</a:t>
                      </a:r>
                      <a:r>
                        <a:rPr kumimoji="0" lang="zh-CN" altLang="zh-CN" sz="1800" b="1" i="0" kern="1200" baseline="0" dirty="0" smtClean="0">
                          <a:solidFill>
                            <a:srgbClr val="FF0000"/>
                          </a:solidFill>
                          <a:latin typeface="+mn-lt"/>
                          <a:ea typeface="+mn-ea"/>
                          <a:cs typeface="+mn-cs"/>
                        </a:rPr>
                        <a:t>各方股东</a:t>
                      </a:r>
                    </a:p>
                  </a:txBody>
                  <a:tcPr>
                    <a:solidFill>
                      <a:schemeClr val="bg1">
                        <a:lumMod val="85000"/>
                      </a:schemeClr>
                    </a:solidFill>
                  </a:tcPr>
                </a:tc>
                <a:tc>
                  <a:txBody>
                    <a:bodyPr/>
                    <a:lstStyle/>
                    <a:p>
                      <a:r>
                        <a:rPr kumimoji="0" lang="en-US" altLang="zh-CN" sz="1800" b="1" i="0" kern="1200" baseline="0" dirty="0" smtClean="0">
                          <a:solidFill>
                            <a:schemeClr val="dk1"/>
                          </a:solidFill>
                          <a:latin typeface="+mn-lt"/>
                          <a:ea typeface="+mn-ea"/>
                          <a:cs typeface="+mn-cs"/>
                        </a:rPr>
                        <a:t>1.</a:t>
                      </a:r>
                      <a:r>
                        <a:rPr kumimoji="0" lang="zh-CN" altLang="zh-CN" sz="1800" b="1" i="0" kern="1200" baseline="0" dirty="0" smtClean="0">
                          <a:solidFill>
                            <a:schemeClr val="dk1"/>
                          </a:solidFill>
                          <a:latin typeface="+mn-lt"/>
                          <a:ea typeface="+mn-ea"/>
                          <a:cs typeface="+mn-cs"/>
                        </a:rPr>
                        <a:t>债务重组中当事各方，指债务人、债权人</a:t>
                      </a:r>
                      <a:r>
                        <a:rPr kumimoji="0" lang="en-US" altLang="zh-CN" sz="1800" b="1" i="0" kern="1200" baseline="0" dirty="0" smtClean="0">
                          <a:solidFill>
                            <a:schemeClr val="dk1"/>
                          </a:solidFill>
                          <a:latin typeface="+mn-lt"/>
                          <a:ea typeface="+mn-ea"/>
                          <a:cs typeface="+mn-cs"/>
                        </a:rPr>
                        <a:t/>
                      </a:r>
                      <a:br>
                        <a:rPr kumimoji="0" lang="en-US" altLang="zh-CN" sz="1800" b="1" i="0" kern="1200" baseline="0" dirty="0" smtClean="0">
                          <a:solidFill>
                            <a:schemeClr val="dk1"/>
                          </a:solidFill>
                          <a:latin typeface="+mn-lt"/>
                          <a:ea typeface="+mn-ea"/>
                          <a:cs typeface="+mn-cs"/>
                        </a:rPr>
                      </a:br>
                      <a:r>
                        <a:rPr kumimoji="0" lang="en-US" altLang="zh-CN" sz="1800" b="1" i="0" kern="1200" baseline="0" dirty="0" smtClean="0">
                          <a:solidFill>
                            <a:schemeClr val="dk1"/>
                          </a:solidFill>
                          <a:latin typeface="+mn-lt"/>
                          <a:ea typeface="+mn-ea"/>
                          <a:cs typeface="+mn-cs"/>
                        </a:rPr>
                        <a:t>2.</a:t>
                      </a:r>
                      <a:r>
                        <a:rPr kumimoji="0" lang="zh-CN" altLang="zh-CN" sz="1800" b="1" i="0" kern="1200" baseline="0" dirty="0" smtClean="0">
                          <a:solidFill>
                            <a:schemeClr val="dk1"/>
                          </a:solidFill>
                          <a:latin typeface="+mn-lt"/>
                          <a:ea typeface="+mn-ea"/>
                          <a:cs typeface="+mn-cs"/>
                        </a:rPr>
                        <a:t>股权收购中当事各方，指收购方、转让方及被收购企业</a:t>
                      </a:r>
                      <a:r>
                        <a:rPr kumimoji="0" lang="en-US" altLang="zh-CN" sz="1800" b="1" i="0" kern="1200" baseline="0" dirty="0" smtClean="0">
                          <a:solidFill>
                            <a:schemeClr val="dk1"/>
                          </a:solidFill>
                          <a:latin typeface="+mn-lt"/>
                          <a:ea typeface="+mn-ea"/>
                          <a:cs typeface="+mn-cs"/>
                        </a:rPr>
                        <a:t/>
                      </a:r>
                      <a:br>
                        <a:rPr kumimoji="0" lang="en-US" altLang="zh-CN" sz="1800" b="1" i="0" kern="1200" baseline="0" dirty="0" smtClean="0">
                          <a:solidFill>
                            <a:schemeClr val="dk1"/>
                          </a:solidFill>
                          <a:latin typeface="+mn-lt"/>
                          <a:ea typeface="+mn-ea"/>
                          <a:cs typeface="+mn-cs"/>
                        </a:rPr>
                      </a:br>
                      <a:r>
                        <a:rPr kumimoji="0" lang="en-US" altLang="zh-CN" sz="1800" b="1" i="0" kern="1200" baseline="0" dirty="0" smtClean="0">
                          <a:solidFill>
                            <a:schemeClr val="dk1"/>
                          </a:solidFill>
                          <a:latin typeface="+mn-lt"/>
                          <a:ea typeface="+mn-ea"/>
                          <a:cs typeface="+mn-cs"/>
                        </a:rPr>
                        <a:t>3.</a:t>
                      </a:r>
                      <a:r>
                        <a:rPr kumimoji="0" lang="zh-CN" altLang="zh-CN" sz="1800" b="1" i="0" kern="1200" baseline="0" dirty="0" smtClean="0">
                          <a:solidFill>
                            <a:schemeClr val="dk1"/>
                          </a:solidFill>
                          <a:latin typeface="+mn-lt"/>
                          <a:ea typeface="+mn-ea"/>
                          <a:cs typeface="+mn-cs"/>
                        </a:rPr>
                        <a:t>资产收购中当事各方，指收购方、转让方</a:t>
                      </a:r>
                      <a:r>
                        <a:rPr kumimoji="0" lang="en-US" altLang="zh-CN" sz="1800" b="1" i="0" kern="1200" baseline="0" dirty="0" smtClean="0">
                          <a:solidFill>
                            <a:schemeClr val="dk1"/>
                          </a:solidFill>
                          <a:latin typeface="+mn-lt"/>
                          <a:ea typeface="+mn-ea"/>
                          <a:cs typeface="+mn-cs"/>
                        </a:rPr>
                        <a:t/>
                      </a:r>
                      <a:br>
                        <a:rPr kumimoji="0" lang="en-US" altLang="zh-CN" sz="1800" b="1" i="0" kern="1200" baseline="0" dirty="0" smtClean="0">
                          <a:solidFill>
                            <a:schemeClr val="dk1"/>
                          </a:solidFill>
                          <a:latin typeface="+mn-lt"/>
                          <a:ea typeface="+mn-ea"/>
                          <a:cs typeface="+mn-cs"/>
                        </a:rPr>
                      </a:br>
                      <a:r>
                        <a:rPr kumimoji="0" lang="en-US" altLang="zh-CN" sz="1800" b="1" i="0" kern="1200" baseline="0" dirty="0" smtClean="0">
                          <a:solidFill>
                            <a:schemeClr val="dk1"/>
                          </a:solidFill>
                          <a:latin typeface="+mn-lt"/>
                          <a:ea typeface="+mn-ea"/>
                          <a:cs typeface="+mn-cs"/>
                        </a:rPr>
                        <a:t>4.</a:t>
                      </a:r>
                      <a:r>
                        <a:rPr kumimoji="0" lang="zh-CN" altLang="zh-CN" sz="1800" b="1" i="0" kern="1200" baseline="0" dirty="0" smtClean="0">
                          <a:solidFill>
                            <a:schemeClr val="dk1"/>
                          </a:solidFill>
                          <a:latin typeface="+mn-lt"/>
                          <a:ea typeface="+mn-ea"/>
                          <a:cs typeface="+mn-cs"/>
                        </a:rPr>
                        <a:t>合并中当事各方，指合并企业、被合并企业及</a:t>
                      </a:r>
                      <a:r>
                        <a:rPr kumimoji="0" lang="zh-CN" altLang="zh-CN" sz="1800" b="1" i="0" kern="1200" baseline="0" dirty="0" smtClean="0">
                          <a:solidFill>
                            <a:srgbClr val="FF0000"/>
                          </a:solidFill>
                          <a:latin typeface="+mn-lt"/>
                          <a:ea typeface="+mn-ea"/>
                          <a:cs typeface="+mn-cs"/>
                        </a:rPr>
                        <a:t>被合并企业股东</a:t>
                      </a:r>
                      <a:r>
                        <a:rPr kumimoji="0" lang="en-US" altLang="zh-CN" sz="1800" b="1" i="0" kern="1200" baseline="0" dirty="0" smtClean="0">
                          <a:solidFill>
                            <a:schemeClr val="dk1"/>
                          </a:solidFill>
                          <a:latin typeface="+mn-lt"/>
                          <a:ea typeface="+mn-ea"/>
                          <a:cs typeface="+mn-cs"/>
                        </a:rPr>
                        <a:t/>
                      </a:r>
                      <a:br>
                        <a:rPr kumimoji="0" lang="en-US" altLang="zh-CN" sz="1800" b="1" i="0" kern="1200" baseline="0" dirty="0" smtClean="0">
                          <a:solidFill>
                            <a:schemeClr val="dk1"/>
                          </a:solidFill>
                          <a:latin typeface="+mn-lt"/>
                          <a:ea typeface="+mn-ea"/>
                          <a:cs typeface="+mn-cs"/>
                        </a:rPr>
                      </a:br>
                      <a:r>
                        <a:rPr kumimoji="0" lang="en-US" altLang="zh-CN" sz="1800" b="1" i="0" kern="1200" baseline="0" dirty="0" smtClean="0">
                          <a:solidFill>
                            <a:schemeClr val="dk1"/>
                          </a:solidFill>
                          <a:latin typeface="+mn-lt"/>
                          <a:ea typeface="+mn-ea"/>
                          <a:cs typeface="+mn-cs"/>
                        </a:rPr>
                        <a:t>5.</a:t>
                      </a:r>
                      <a:r>
                        <a:rPr kumimoji="0" lang="zh-CN" altLang="zh-CN" sz="1800" b="1" i="0" kern="1200" baseline="0" dirty="0" smtClean="0">
                          <a:solidFill>
                            <a:schemeClr val="dk1"/>
                          </a:solidFill>
                          <a:latin typeface="+mn-lt"/>
                          <a:ea typeface="+mn-ea"/>
                          <a:cs typeface="+mn-cs"/>
                        </a:rPr>
                        <a:t>分立中当事各方，指分立企业、被分立企业及</a:t>
                      </a:r>
                      <a:r>
                        <a:rPr kumimoji="0" lang="zh-CN" altLang="zh-CN" sz="1800" b="1" i="0" kern="1200" baseline="0" dirty="0" smtClean="0">
                          <a:solidFill>
                            <a:srgbClr val="FF0000"/>
                          </a:solidFill>
                          <a:latin typeface="+mn-lt"/>
                          <a:ea typeface="+mn-ea"/>
                          <a:cs typeface="+mn-cs"/>
                        </a:rPr>
                        <a:t>被分立企业股东</a:t>
                      </a:r>
                      <a:r>
                        <a:rPr kumimoji="0" lang="en-US" altLang="zh-CN" sz="1800" b="1" i="0" kern="1200" baseline="0" dirty="0" smtClean="0">
                          <a:solidFill>
                            <a:schemeClr val="dk1"/>
                          </a:solidFill>
                          <a:latin typeface="+mn-lt"/>
                          <a:ea typeface="+mn-ea"/>
                          <a:cs typeface="+mn-cs"/>
                        </a:rPr>
                        <a:t/>
                      </a:r>
                      <a:br>
                        <a:rPr kumimoji="0" lang="en-US" altLang="zh-CN" sz="1800" b="1" i="0" kern="1200" baseline="0" dirty="0" smtClean="0">
                          <a:solidFill>
                            <a:schemeClr val="dk1"/>
                          </a:solidFill>
                          <a:latin typeface="+mn-lt"/>
                          <a:ea typeface="+mn-ea"/>
                          <a:cs typeface="+mn-cs"/>
                        </a:rPr>
                      </a:br>
                      <a:r>
                        <a:rPr kumimoji="0" lang="zh-CN" altLang="zh-CN" sz="1800" b="1" i="0" kern="1200" baseline="0" dirty="0" smtClean="0">
                          <a:solidFill>
                            <a:schemeClr val="dk1"/>
                          </a:solidFill>
                          <a:latin typeface="+mn-lt"/>
                          <a:ea typeface="+mn-ea"/>
                          <a:cs typeface="+mn-cs"/>
                        </a:rPr>
                        <a:t>上述重组交易中，股权收购中转让方、合并中被合并企业股东和分立中被分立企业股东，</a:t>
                      </a:r>
                      <a:r>
                        <a:rPr kumimoji="0" lang="zh-CN" altLang="zh-CN" sz="1800" b="1" i="0" kern="1200" baseline="0" dirty="0" smtClean="0">
                          <a:solidFill>
                            <a:srgbClr val="FF0000"/>
                          </a:solidFill>
                          <a:latin typeface="+mn-lt"/>
                          <a:ea typeface="+mn-ea"/>
                          <a:cs typeface="+mn-cs"/>
                        </a:rPr>
                        <a:t>可以是自然人</a:t>
                      </a:r>
                      <a:endParaRPr kumimoji="0" lang="en-US" altLang="zh-CN" sz="1800" b="1" i="0" kern="1200" baseline="0" dirty="0" smtClean="0">
                        <a:solidFill>
                          <a:srgbClr val="FF0000"/>
                        </a:solidFill>
                        <a:latin typeface="+mn-lt"/>
                        <a:ea typeface="+mn-ea"/>
                        <a:cs typeface="+mn-cs"/>
                      </a:endParaRPr>
                    </a:p>
                    <a:p>
                      <a:r>
                        <a:rPr kumimoji="0" lang="zh-CN" altLang="zh-CN" sz="1800" b="1" i="0" kern="1200" baseline="0" dirty="0" smtClean="0">
                          <a:solidFill>
                            <a:schemeClr val="dk1"/>
                          </a:solidFill>
                          <a:latin typeface="+mn-lt"/>
                          <a:ea typeface="+mn-ea"/>
                          <a:cs typeface="+mn-cs"/>
                        </a:rPr>
                        <a:t>当事各方中的自然人</a:t>
                      </a:r>
                      <a:r>
                        <a:rPr kumimoji="0" lang="zh-CN" altLang="zh-CN" sz="1800" b="1" i="0" kern="1200" baseline="0" dirty="0" smtClean="0">
                          <a:solidFill>
                            <a:srgbClr val="FF0000"/>
                          </a:solidFill>
                          <a:latin typeface="+mn-lt"/>
                          <a:ea typeface="+mn-ea"/>
                          <a:cs typeface="+mn-cs"/>
                        </a:rPr>
                        <a:t>应按个人所得税</a:t>
                      </a:r>
                      <a:r>
                        <a:rPr kumimoji="0" lang="zh-CN" altLang="zh-CN" sz="1800" b="1" i="0" kern="1200" baseline="0" dirty="0" smtClean="0">
                          <a:solidFill>
                            <a:schemeClr val="dk1"/>
                          </a:solidFill>
                          <a:latin typeface="+mn-lt"/>
                          <a:ea typeface="+mn-ea"/>
                          <a:cs typeface="+mn-cs"/>
                        </a:rPr>
                        <a:t>的相关规定进行税务处理</a:t>
                      </a:r>
                      <a:endParaRPr kumimoji="0" lang="zh-CN" altLang="en-US" sz="20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明确了自然人股东在重组处理原则</a:t>
                      </a:r>
                    </a:p>
                  </a:txBody>
                  <a:tcPr>
                    <a:solidFill>
                      <a:schemeClr val="bg1">
                        <a:lumMod val="85000"/>
                      </a:schemeClr>
                    </a:solidFill>
                  </a:tcPr>
                </a:tc>
              </a:tr>
            </a:tbl>
          </a:graphicData>
        </a:graphic>
      </p:graphicFrame>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en-US" dirty="0"/>
          </a:p>
        </p:txBody>
      </p:sp>
      <p:sp>
        <p:nvSpPr>
          <p:cNvPr id="3" name="标题 2"/>
          <p:cNvSpPr>
            <a:spLocks noGrp="1"/>
          </p:cNvSpPr>
          <p:nvPr>
            <p:ph type="title"/>
          </p:nvPr>
        </p:nvSpPr>
        <p:spPr/>
        <p:txBody>
          <a:bodyPr/>
          <a:lstStyle/>
          <a:p>
            <a:r>
              <a:rPr lang="zh-CN" altLang="en-US" dirty="0" smtClean="0"/>
              <a:t>企业所得税方面</a:t>
            </a:r>
            <a:endParaRPr lang="zh-CN" altLang="en-US" dirty="0"/>
          </a:p>
        </p:txBody>
      </p:sp>
      <p:graphicFrame>
        <p:nvGraphicFramePr>
          <p:cNvPr id="4" name="表格 3"/>
          <p:cNvGraphicFramePr>
            <a:graphicFrameLocks noGrp="1"/>
          </p:cNvGraphicFramePr>
          <p:nvPr/>
        </p:nvGraphicFramePr>
        <p:xfrm>
          <a:off x="467544" y="1052736"/>
          <a:ext cx="8424936" cy="4577328"/>
        </p:xfrm>
        <a:graphic>
          <a:graphicData uri="http://schemas.openxmlformats.org/drawingml/2006/table">
            <a:tbl>
              <a:tblPr firstRow="1" bandRow="1">
                <a:tableStyleId>{5C22544A-7EE6-4342-B048-85BDC9FD1C3A}</a:tableStyleId>
              </a:tblPr>
              <a:tblGrid>
                <a:gridCol w="1224136"/>
                <a:gridCol w="2304256"/>
                <a:gridCol w="3528392"/>
                <a:gridCol w="1368152"/>
              </a:tblGrid>
              <a:tr h="828288">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内容</a:t>
                      </a:r>
                    </a:p>
                  </a:txBody>
                  <a:tcPr>
                    <a:solidFill>
                      <a:schemeClr val="bg1">
                        <a:lumMod val="85000"/>
                      </a:schemeClr>
                    </a:solidFill>
                  </a:tcPr>
                </a:tc>
                <a:tc>
                  <a:txBody>
                    <a:bodyPr/>
                    <a:lstStyle/>
                    <a:p>
                      <a:r>
                        <a:rPr kumimoji="0" lang="en-US" altLang="zh-CN" sz="2000" b="1" i="0" kern="1200" baseline="0" dirty="0" smtClean="0">
                          <a:solidFill>
                            <a:schemeClr val="tx1"/>
                          </a:solidFill>
                          <a:latin typeface="华文中宋" pitchFamily="2" charset="-122"/>
                          <a:ea typeface="华文中宋" pitchFamily="2" charset="-122"/>
                          <a:cs typeface="+mn-cs"/>
                        </a:rPr>
                        <a:t>2010</a:t>
                      </a:r>
                      <a:r>
                        <a:rPr kumimoji="0" lang="zh-CN" altLang="zh-CN" sz="2000" b="1" i="0" kern="1200" baseline="0" dirty="0" smtClean="0">
                          <a:solidFill>
                            <a:schemeClr val="tx1"/>
                          </a:solidFill>
                          <a:latin typeface="华文中宋" pitchFamily="2" charset="-122"/>
                          <a:ea typeface="华文中宋" pitchFamily="2" charset="-122"/>
                          <a:cs typeface="+mn-cs"/>
                        </a:rPr>
                        <a:t>年第</a:t>
                      </a:r>
                      <a:r>
                        <a:rPr kumimoji="0" lang="en-US" altLang="zh-CN" sz="2000" b="1" i="0" kern="1200" baseline="0" dirty="0" smtClean="0">
                          <a:solidFill>
                            <a:schemeClr val="tx1"/>
                          </a:solidFill>
                          <a:latin typeface="华文中宋" pitchFamily="2" charset="-122"/>
                          <a:ea typeface="华文中宋" pitchFamily="2" charset="-122"/>
                          <a:cs typeface="+mn-cs"/>
                        </a:rPr>
                        <a:t>4</a:t>
                      </a:r>
                      <a:r>
                        <a:rPr kumimoji="0" lang="zh-CN" altLang="zh-CN" sz="2000" b="1" i="0" kern="1200" baseline="0" dirty="0" smtClean="0">
                          <a:solidFill>
                            <a:schemeClr val="tx1"/>
                          </a:solidFill>
                          <a:latin typeface="华文中宋" pitchFamily="2" charset="-122"/>
                          <a:ea typeface="华文中宋" pitchFamily="2" charset="-122"/>
                          <a:cs typeface="+mn-cs"/>
                        </a:rPr>
                        <a:t>号</a:t>
                      </a:r>
                      <a:r>
                        <a:rPr kumimoji="0" lang="zh-CN" altLang="en-US" sz="2000" b="1" i="0" kern="1200" baseline="0" dirty="0" smtClean="0">
                          <a:solidFill>
                            <a:schemeClr val="tx1"/>
                          </a:solidFill>
                          <a:latin typeface="华文中宋" pitchFamily="2" charset="-122"/>
                          <a:ea typeface="华文中宋" pitchFamily="2" charset="-122"/>
                          <a:cs typeface="+mn-cs"/>
                        </a:rPr>
                        <a:t>公告</a:t>
                      </a:r>
                    </a:p>
                  </a:txBody>
                  <a:tcPr>
                    <a:solidFill>
                      <a:schemeClr val="bg1">
                        <a:lumMod val="85000"/>
                      </a:schemeClr>
                    </a:solidFill>
                  </a:tcPr>
                </a:tc>
                <a:tc>
                  <a:txBody>
                    <a:bodyPr/>
                    <a:lstStyle/>
                    <a:p>
                      <a:r>
                        <a:rPr kumimoji="0" lang="en-US" altLang="zh-CN" sz="2000" b="1" i="0" kern="1200" baseline="0" dirty="0" smtClean="0">
                          <a:solidFill>
                            <a:schemeClr val="tx1"/>
                          </a:solidFill>
                          <a:latin typeface="华文中宋" pitchFamily="2" charset="-122"/>
                          <a:ea typeface="华文中宋" pitchFamily="2" charset="-122"/>
                          <a:cs typeface="+mn-cs"/>
                        </a:rPr>
                        <a:t>2015</a:t>
                      </a:r>
                      <a:r>
                        <a:rPr kumimoji="0" lang="zh-CN" altLang="zh-CN" sz="2000" b="1" i="0" kern="1200" baseline="0" dirty="0" smtClean="0">
                          <a:solidFill>
                            <a:schemeClr val="tx1"/>
                          </a:solidFill>
                          <a:latin typeface="华文中宋" pitchFamily="2" charset="-122"/>
                          <a:ea typeface="华文中宋" pitchFamily="2" charset="-122"/>
                          <a:cs typeface="+mn-cs"/>
                        </a:rPr>
                        <a:t>年第</a:t>
                      </a:r>
                      <a:r>
                        <a:rPr kumimoji="0" lang="en-US" altLang="zh-CN" sz="2000" b="1" i="0" kern="1200" baseline="0" dirty="0" smtClean="0">
                          <a:solidFill>
                            <a:schemeClr val="tx1"/>
                          </a:solidFill>
                          <a:latin typeface="华文中宋" pitchFamily="2" charset="-122"/>
                          <a:ea typeface="华文中宋" pitchFamily="2" charset="-122"/>
                          <a:cs typeface="+mn-cs"/>
                        </a:rPr>
                        <a:t>48</a:t>
                      </a:r>
                      <a:r>
                        <a:rPr kumimoji="0" lang="zh-CN" altLang="zh-CN" sz="2000" b="1" i="0" kern="1200" baseline="0" dirty="0" smtClean="0">
                          <a:solidFill>
                            <a:schemeClr val="tx1"/>
                          </a:solidFill>
                          <a:latin typeface="华文中宋" pitchFamily="2" charset="-122"/>
                          <a:ea typeface="华文中宋" pitchFamily="2" charset="-122"/>
                          <a:cs typeface="+mn-cs"/>
                        </a:rPr>
                        <a:t>号</a:t>
                      </a:r>
                      <a:r>
                        <a:rPr kumimoji="0" lang="zh-CN" altLang="en-US" sz="2000" b="1" i="0" kern="1200" baseline="0" dirty="0" smtClean="0">
                          <a:solidFill>
                            <a:schemeClr val="tx1"/>
                          </a:solidFill>
                          <a:latin typeface="华文中宋" pitchFamily="2" charset="-122"/>
                          <a:ea typeface="华文中宋" pitchFamily="2" charset="-122"/>
                          <a:cs typeface="+mn-cs"/>
                        </a:rPr>
                        <a:t>公告</a:t>
                      </a:r>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备注</a:t>
                      </a:r>
                    </a:p>
                  </a:txBody>
                  <a:tcPr>
                    <a:solidFill>
                      <a:schemeClr val="bg1">
                        <a:lumMod val="85000"/>
                      </a:schemeClr>
                    </a:solidFill>
                  </a:tcPr>
                </a:tc>
              </a:tr>
              <a:tr h="356209">
                <a:tc>
                  <a:txBody>
                    <a:bodyPr/>
                    <a:lstStyle/>
                    <a:p>
                      <a:pPr marL="0" algn="l" rtl="0" eaLnBrk="1" latinLnBrk="0" hangingPunct="1"/>
                      <a:r>
                        <a:rPr kumimoji="0" lang="zh-CN" altLang="en-US" sz="2000" b="1" i="0" kern="1200" baseline="0" dirty="0" smtClean="0">
                          <a:solidFill>
                            <a:schemeClr val="tx1"/>
                          </a:solidFill>
                          <a:latin typeface="华文中宋" pitchFamily="2" charset="-122"/>
                          <a:ea typeface="华文中宋" pitchFamily="2" charset="-122"/>
                          <a:cs typeface="+mn-cs"/>
                        </a:rPr>
                        <a:t>特殊重组的</a:t>
                      </a:r>
                      <a:r>
                        <a:rPr kumimoji="0" lang="zh-CN" altLang="zh-CN" sz="2000" b="1" i="0" kern="1200" baseline="0" dirty="0" smtClean="0">
                          <a:solidFill>
                            <a:schemeClr val="tx1"/>
                          </a:solidFill>
                          <a:latin typeface="华文中宋" pitchFamily="2" charset="-122"/>
                          <a:ea typeface="华文中宋" pitchFamily="2" charset="-122"/>
                          <a:cs typeface="+mn-cs"/>
                        </a:rPr>
                        <a:t>重组主导方</a:t>
                      </a:r>
                      <a:endParaRPr kumimoji="0" lang="zh-CN" altLang="en-US" sz="20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c>
                  <a:txBody>
                    <a:bodyPr/>
                    <a:lstStyle/>
                    <a:p>
                      <a:pPr marL="0" algn="l" rtl="0" eaLnBrk="1" latinLnBrk="0" hangingPunct="1"/>
                      <a:r>
                        <a:rPr kumimoji="0" lang="en-US" altLang="zh-CN" sz="2000" b="1" i="0" kern="1200" baseline="0" dirty="0" smtClean="0">
                          <a:solidFill>
                            <a:schemeClr val="tx1"/>
                          </a:solidFill>
                          <a:latin typeface="华文中宋" pitchFamily="2" charset="-122"/>
                          <a:ea typeface="华文中宋" pitchFamily="2" charset="-122"/>
                          <a:cs typeface="+mn-cs"/>
                        </a:rPr>
                        <a:t>1.</a:t>
                      </a:r>
                      <a:r>
                        <a:rPr kumimoji="0" lang="zh-CN" altLang="zh-CN" sz="2000" b="1" i="0" kern="1200" baseline="0" dirty="0" smtClean="0">
                          <a:solidFill>
                            <a:schemeClr val="tx1"/>
                          </a:solidFill>
                          <a:latin typeface="华文中宋" pitchFamily="2" charset="-122"/>
                          <a:ea typeface="华文中宋" pitchFamily="2" charset="-122"/>
                          <a:cs typeface="+mn-cs"/>
                        </a:rPr>
                        <a:t>债务重组为债务人 </a:t>
                      </a:r>
                    </a:p>
                    <a:p>
                      <a:pPr marL="0" algn="l" rtl="0" eaLnBrk="1" latinLnBrk="0" hangingPunct="1"/>
                      <a:r>
                        <a:rPr kumimoji="0" lang="en-US" altLang="zh-CN" sz="2000" b="1" i="0" kern="1200" baseline="0" dirty="0" smtClean="0">
                          <a:solidFill>
                            <a:schemeClr val="tx1"/>
                          </a:solidFill>
                          <a:latin typeface="华文中宋" pitchFamily="2" charset="-122"/>
                          <a:ea typeface="华文中宋" pitchFamily="2" charset="-122"/>
                          <a:cs typeface="+mn-cs"/>
                        </a:rPr>
                        <a:t>2.</a:t>
                      </a:r>
                      <a:r>
                        <a:rPr kumimoji="0" lang="zh-CN" altLang="zh-CN" sz="2000" b="1" i="0" kern="1200" baseline="0" dirty="0" smtClean="0">
                          <a:solidFill>
                            <a:schemeClr val="tx1"/>
                          </a:solidFill>
                          <a:latin typeface="华文中宋" pitchFamily="2" charset="-122"/>
                          <a:ea typeface="华文中宋" pitchFamily="2" charset="-122"/>
                          <a:cs typeface="+mn-cs"/>
                        </a:rPr>
                        <a:t>股权收购为股权转让方</a:t>
                      </a:r>
                    </a:p>
                    <a:p>
                      <a:pPr marL="0" algn="l" rtl="0" eaLnBrk="1" latinLnBrk="0" hangingPunct="1"/>
                      <a:r>
                        <a:rPr kumimoji="0" lang="en-US" altLang="zh-CN" sz="2000" b="1" i="0" kern="1200" baseline="0" dirty="0" smtClean="0">
                          <a:solidFill>
                            <a:schemeClr val="tx1"/>
                          </a:solidFill>
                          <a:latin typeface="华文中宋" pitchFamily="2" charset="-122"/>
                          <a:ea typeface="华文中宋" pitchFamily="2" charset="-122"/>
                          <a:cs typeface="+mn-cs"/>
                        </a:rPr>
                        <a:t>3.</a:t>
                      </a:r>
                      <a:r>
                        <a:rPr kumimoji="0" lang="zh-CN" altLang="zh-CN" sz="2000" b="1" i="0" kern="1200" baseline="0" dirty="0" smtClean="0">
                          <a:solidFill>
                            <a:schemeClr val="tx1"/>
                          </a:solidFill>
                          <a:latin typeface="华文中宋" pitchFamily="2" charset="-122"/>
                          <a:ea typeface="华文中宋" pitchFamily="2" charset="-122"/>
                          <a:cs typeface="+mn-cs"/>
                        </a:rPr>
                        <a:t>资产收购为资产转让方</a:t>
                      </a:r>
                    </a:p>
                    <a:p>
                      <a:pPr marL="0" algn="l" rtl="0" eaLnBrk="1" latinLnBrk="0" hangingPunct="1"/>
                      <a:r>
                        <a:rPr kumimoji="0" lang="en-US" altLang="zh-CN" sz="2000" b="1" i="0" kern="1200" baseline="0" dirty="0" smtClean="0">
                          <a:solidFill>
                            <a:schemeClr val="tx1"/>
                          </a:solidFill>
                          <a:latin typeface="华文中宋" pitchFamily="2" charset="-122"/>
                          <a:ea typeface="华文中宋" pitchFamily="2" charset="-122"/>
                          <a:cs typeface="+mn-cs"/>
                        </a:rPr>
                        <a:t>4.</a:t>
                      </a:r>
                      <a:r>
                        <a:rPr kumimoji="0" lang="zh-CN" altLang="zh-CN" sz="2000" b="1" i="0" kern="1200" baseline="0" dirty="0" smtClean="0">
                          <a:solidFill>
                            <a:schemeClr val="tx1"/>
                          </a:solidFill>
                          <a:latin typeface="华文中宋" pitchFamily="2" charset="-122"/>
                          <a:ea typeface="华文中宋" pitchFamily="2" charset="-122"/>
                          <a:cs typeface="+mn-cs"/>
                        </a:rPr>
                        <a:t>吸收合并为合并后拟存续的企业，新设合并为合并前资产较大的企业 </a:t>
                      </a:r>
                    </a:p>
                    <a:p>
                      <a:pPr marL="0" algn="l" rtl="0" eaLnBrk="1" latinLnBrk="0" hangingPunct="1"/>
                      <a:r>
                        <a:rPr kumimoji="0" lang="en-US" altLang="zh-CN" sz="2000" b="1" i="0" kern="1200" baseline="0" dirty="0" smtClean="0">
                          <a:solidFill>
                            <a:schemeClr val="tx1"/>
                          </a:solidFill>
                          <a:latin typeface="华文中宋" pitchFamily="2" charset="-122"/>
                          <a:ea typeface="华文中宋" pitchFamily="2" charset="-122"/>
                          <a:cs typeface="+mn-cs"/>
                        </a:rPr>
                        <a:t>5.</a:t>
                      </a:r>
                      <a:r>
                        <a:rPr kumimoji="0" lang="zh-CN" altLang="zh-CN" sz="2000" b="1" i="0" kern="1200" baseline="0" dirty="0" smtClean="0">
                          <a:solidFill>
                            <a:schemeClr val="tx1"/>
                          </a:solidFill>
                          <a:latin typeface="华文中宋" pitchFamily="2" charset="-122"/>
                          <a:ea typeface="华文中宋" pitchFamily="2" charset="-122"/>
                          <a:cs typeface="+mn-cs"/>
                        </a:rPr>
                        <a:t>分立为被分立的企业或存续企业 </a:t>
                      </a:r>
                    </a:p>
                  </a:txBody>
                  <a:tcPr>
                    <a:solidFill>
                      <a:schemeClr val="bg1">
                        <a:lumMod val="85000"/>
                      </a:schemeClr>
                    </a:solidFill>
                  </a:tcPr>
                </a:tc>
                <a:tc>
                  <a:txBody>
                    <a:bodyPr/>
                    <a:lstStyle/>
                    <a:p>
                      <a:pPr marL="0" algn="l" rtl="0" eaLnBrk="1" latinLnBrk="0" hangingPunct="1"/>
                      <a:r>
                        <a:rPr kumimoji="0" lang="en-US" altLang="zh-CN" sz="2000" b="1" i="0" kern="1200" baseline="0" dirty="0" smtClean="0">
                          <a:solidFill>
                            <a:schemeClr val="tx1"/>
                          </a:solidFill>
                          <a:latin typeface="华文中宋" pitchFamily="2" charset="-122"/>
                          <a:ea typeface="华文中宋" pitchFamily="2" charset="-122"/>
                          <a:cs typeface="+mn-cs"/>
                        </a:rPr>
                        <a:t>1.</a:t>
                      </a:r>
                      <a:r>
                        <a:rPr kumimoji="0" lang="zh-CN" altLang="zh-CN" sz="2000" b="1" i="0" kern="1200" baseline="0" dirty="0" smtClean="0">
                          <a:solidFill>
                            <a:schemeClr val="tx1"/>
                          </a:solidFill>
                          <a:latin typeface="华文中宋" pitchFamily="2" charset="-122"/>
                          <a:ea typeface="华文中宋" pitchFamily="2" charset="-122"/>
                          <a:cs typeface="+mn-cs"/>
                        </a:rPr>
                        <a:t>债务重组，为债务人</a:t>
                      </a:r>
                      <a:r>
                        <a:rPr kumimoji="0" lang="en-US" altLang="zh-CN" sz="2000" b="1" i="0" kern="1200" baseline="0" dirty="0" smtClean="0">
                          <a:solidFill>
                            <a:schemeClr val="tx1"/>
                          </a:solidFill>
                          <a:latin typeface="华文中宋" pitchFamily="2" charset="-122"/>
                          <a:ea typeface="华文中宋" pitchFamily="2" charset="-122"/>
                          <a:cs typeface="+mn-cs"/>
                        </a:rPr>
                        <a:t/>
                      </a:r>
                      <a:br>
                        <a:rPr kumimoji="0" lang="en-US" altLang="zh-CN" sz="2000" b="1" i="0" kern="1200" baseline="0" dirty="0" smtClean="0">
                          <a:solidFill>
                            <a:schemeClr val="tx1"/>
                          </a:solidFill>
                          <a:latin typeface="华文中宋" pitchFamily="2" charset="-122"/>
                          <a:ea typeface="华文中宋" pitchFamily="2" charset="-122"/>
                          <a:cs typeface="+mn-cs"/>
                        </a:rPr>
                      </a:br>
                      <a:r>
                        <a:rPr kumimoji="0" lang="en-US" altLang="zh-CN" sz="2000" b="1" i="0" kern="1200" baseline="0" dirty="0" smtClean="0">
                          <a:solidFill>
                            <a:schemeClr val="tx1"/>
                          </a:solidFill>
                          <a:latin typeface="华文中宋" pitchFamily="2" charset="-122"/>
                          <a:ea typeface="华文中宋" pitchFamily="2" charset="-122"/>
                          <a:cs typeface="+mn-cs"/>
                        </a:rPr>
                        <a:t>2.</a:t>
                      </a:r>
                      <a:r>
                        <a:rPr kumimoji="0" lang="zh-CN" altLang="zh-CN" sz="2000" b="1" i="0" kern="1200" baseline="0" dirty="0" smtClean="0">
                          <a:solidFill>
                            <a:schemeClr val="tx1"/>
                          </a:solidFill>
                          <a:latin typeface="华文中宋" pitchFamily="2" charset="-122"/>
                          <a:ea typeface="华文中宋" pitchFamily="2" charset="-122"/>
                          <a:cs typeface="+mn-cs"/>
                        </a:rPr>
                        <a:t>股权收购，为股权转让方，</a:t>
                      </a:r>
                      <a:r>
                        <a:rPr kumimoji="0" lang="zh-CN" altLang="zh-CN" sz="2000" b="1" i="0" kern="1200" baseline="0" dirty="0" smtClean="0">
                          <a:solidFill>
                            <a:srgbClr val="FF0000"/>
                          </a:solidFill>
                          <a:latin typeface="华文中宋" pitchFamily="2" charset="-122"/>
                          <a:ea typeface="华文中宋" pitchFamily="2" charset="-122"/>
                          <a:cs typeface="+mn-cs"/>
                        </a:rPr>
                        <a:t>涉及两个或两个以上股权转让方</a:t>
                      </a:r>
                      <a:r>
                        <a:rPr kumimoji="0" lang="zh-CN" altLang="zh-CN" sz="2000" b="1" i="0" kern="1200" baseline="0" dirty="0" smtClean="0">
                          <a:solidFill>
                            <a:schemeClr val="tx1"/>
                          </a:solidFill>
                          <a:latin typeface="华文中宋" pitchFamily="2" charset="-122"/>
                          <a:ea typeface="华文中宋" pitchFamily="2" charset="-122"/>
                          <a:cs typeface="+mn-cs"/>
                        </a:rPr>
                        <a:t>，由转让被收购企业股权比例最大的一方作为主导方（转让股权比例相同的可协商确定主导方）</a:t>
                      </a:r>
                      <a:r>
                        <a:rPr kumimoji="0" lang="en-US" altLang="zh-CN" sz="2000" b="1" i="0" kern="1200" baseline="0" dirty="0" smtClean="0">
                          <a:solidFill>
                            <a:schemeClr val="tx1"/>
                          </a:solidFill>
                          <a:latin typeface="华文中宋" pitchFamily="2" charset="-122"/>
                          <a:ea typeface="华文中宋" pitchFamily="2" charset="-122"/>
                          <a:cs typeface="+mn-cs"/>
                        </a:rPr>
                        <a:t/>
                      </a:r>
                      <a:br>
                        <a:rPr kumimoji="0" lang="en-US" altLang="zh-CN" sz="2000" b="1" i="0" kern="1200" baseline="0" dirty="0" smtClean="0">
                          <a:solidFill>
                            <a:schemeClr val="tx1"/>
                          </a:solidFill>
                          <a:latin typeface="华文中宋" pitchFamily="2" charset="-122"/>
                          <a:ea typeface="华文中宋" pitchFamily="2" charset="-122"/>
                          <a:cs typeface="+mn-cs"/>
                        </a:rPr>
                      </a:br>
                      <a:r>
                        <a:rPr kumimoji="0" lang="en-US" altLang="zh-CN" sz="2000" b="1" i="0" kern="1200" baseline="0" dirty="0" smtClean="0">
                          <a:solidFill>
                            <a:schemeClr val="tx1"/>
                          </a:solidFill>
                          <a:latin typeface="华文中宋" pitchFamily="2" charset="-122"/>
                          <a:ea typeface="华文中宋" pitchFamily="2" charset="-122"/>
                          <a:cs typeface="+mn-cs"/>
                        </a:rPr>
                        <a:t>3.</a:t>
                      </a:r>
                      <a:r>
                        <a:rPr kumimoji="0" lang="zh-CN" altLang="zh-CN" sz="2000" b="1" i="0" kern="1200" baseline="0" dirty="0" smtClean="0">
                          <a:solidFill>
                            <a:schemeClr val="tx1"/>
                          </a:solidFill>
                          <a:latin typeface="华文中宋" pitchFamily="2" charset="-122"/>
                          <a:ea typeface="华文中宋" pitchFamily="2" charset="-122"/>
                          <a:cs typeface="+mn-cs"/>
                        </a:rPr>
                        <a:t>资产收购，为资产转让方</a:t>
                      </a:r>
                      <a:r>
                        <a:rPr kumimoji="0" lang="en-US" altLang="zh-CN" sz="2000" b="1" i="0" kern="1200" baseline="0" dirty="0" smtClean="0">
                          <a:solidFill>
                            <a:schemeClr val="tx1"/>
                          </a:solidFill>
                          <a:latin typeface="华文中宋" pitchFamily="2" charset="-122"/>
                          <a:ea typeface="华文中宋" pitchFamily="2" charset="-122"/>
                          <a:cs typeface="+mn-cs"/>
                        </a:rPr>
                        <a:t/>
                      </a:r>
                      <a:br>
                        <a:rPr kumimoji="0" lang="en-US" altLang="zh-CN" sz="2000" b="1" i="0" kern="1200" baseline="0" dirty="0" smtClean="0">
                          <a:solidFill>
                            <a:schemeClr val="tx1"/>
                          </a:solidFill>
                          <a:latin typeface="华文中宋" pitchFamily="2" charset="-122"/>
                          <a:ea typeface="华文中宋" pitchFamily="2" charset="-122"/>
                          <a:cs typeface="+mn-cs"/>
                        </a:rPr>
                      </a:br>
                      <a:r>
                        <a:rPr kumimoji="0" lang="en-US" altLang="zh-CN" sz="2000" b="1" i="0" kern="1200" baseline="0" dirty="0" smtClean="0">
                          <a:solidFill>
                            <a:schemeClr val="tx1"/>
                          </a:solidFill>
                          <a:latin typeface="华文中宋" pitchFamily="2" charset="-122"/>
                          <a:ea typeface="华文中宋" pitchFamily="2" charset="-122"/>
                          <a:cs typeface="+mn-cs"/>
                        </a:rPr>
                        <a:t>4.</a:t>
                      </a:r>
                      <a:r>
                        <a:rPr kumimoji="0" lang="zh-CN" altLang="zh-CN" sz="2000" b="1" i="0" kern="1200" baseline="0" dirty="0" smtClean="0">
                          <a:solidFill>
                            <a:schemeClr val="tx1"/>
                          </a:solidFill>
                          <a:latin typeface="华文中宋" pitchFamily="2" charset="-122"/>
                          <a:ea typeface="华文中宋" pitchFamily="2" charset="-122"/>
                          <a:cs typeface="+mn-cs"/>
                        </a:rPr>
                        <a:t>合并，为</a:t>
                      </a:r>
                      <a:r>
                        <a:rPr kumimoji="0" lang="zh-CN" altLang="zh-CN" sz="2000" b="1" i="0" kern="1200" baseline="0" dirty="0" smtClean="0">
                          <a:solidFill>
                            <a:srgbClr val="FF0000"/>
                          </a:solidFill>
                          <a:latin typeface="华文中宋" pitchFamily="2" charset="-122"/>
                          <a:ea typeface="华文中宋" pitchFamily="2" charset="-122"/>
                          <a:cs typeface="+mn-cs"/>
                        </a:rPr>
                        <a:t>被合并企业</a:t>
                      </a:r>
                      <a:r>
                        <a:rPr kumimoji="0" lang="zh-CN" altLang="zh-CN" sz="2000" b="1" i="0" kern="1200" baseline="0" dirty="0" smtClean="0">
                          <a:solidFill>
                            <a:schemeClr val="tx1"/>
                          </a:solidFill>
                          <a:latin typeface="华文中宋" pitchFamily="2" charset="-122"/>
                          <a:ea typeface="华文中宋" pitchFamily="2" charset="-122"/>
                          <a:cs typeface="+mn-cs"/>
                        </a:rPr>
                        <a:t>，涉及同一控制下多家被合并企业的，以净资产最大的一方为主导方</a:t>
                      </a:r>
                      <a:r>
                        <a:rPr kumimoji="0" lang="en-US" altLang="zh-CN" sz="2000" b="1" i="0" kern="1200" baseline="0" dirty="0" smtClean="0">
                          <a:solidFill>
                            <a:schemeClr val="tx1"/>
                          </a:solidFill>
                          <a:latin typeface="华文中宋" pitchFamily="2" charset="-122"/>
                          <a:ea typeface="华文中宋" pitchFamily="2" charset="-122"/>
                          <a:cs typeface="+mn-cs"/>
                        </a:rPr>
                        <a:t> </a:t>
                      </a:r>
                      <a:br>
                        <a:rPr kumimoji="0" lang="en-US" altLang="zh-CN" sz="2000" b="1" i="0" kern="1200" baseline="0" dirty="0" smtClean="0">
                          <a:solidFill>
                            <a:schemeClr val="tx1"/>
                          </a:solidFill>
                          <a:latin typeface="华文中宋" pitchFamily="2" charset="-122"/>
                          <a:ea typeface="华文中宋" pitchFamily="2" charset="-122"/>
                          <a:cs typeface="+mn-cs"/>
                        </a:rPr>
                      </a:br>
                      <a:r>
                        <a:rPr kumimoji="0" lang="en-US" altLang="zh-CN" sz="2000" b="1" i="0" kern="1200" baseline="0" dirty="0" smtClean="0">
                          <a:solidFill>
                            <a:schemeClr val="tx1"/>
                          </a:solidFill>
                          <a:latin typeface="华文中宋" pitchFamily="2" charset="-122"/>
                          <a:ea typeface="华文中宋" pitchFamily="2" charset="-122"/>
                          <a:cs typeface="+mn-cs"/>
                        </a:rPr>
                        <a:t>5.</a:t>
                      </a:r>
                      <a:r>
                        <a:rPr kumimoji="0" lang="zh-CN" altLang="zh-CN" sz="2000" b="1" i="0" kern="1200" baseline="0" dirty="0" smtClean="0">
                          <a:solidFill>
                            <a:schemeClr val="tx1"/>
                          </a:solidFill>
                          <a:latin typeface="华文中宋" pitchFamily="2" charset="-122"/>
                          <a:ea typeface="华文中宋" pitchFamily="2" charset="-122"/>
                          <a:cs typeface="+mn-cs"/>
                        </a:rPr>
                        <a:t>分立，为</a:t>
                      </a:r>
                      <a:r>
                        <a:rPr kumimoji="0" lang="zh-CN" altLang="zh-CN" sz="2000" b="1" i="0" kern="1200" baseline="0" dirty="0" smtClean="0">
                          <a:solidFill>
                            <a:srgbClr val="FF0000"/>
                          </a:solidFill>
                          <a:latin typeface="华文中宋" pitchFamily="2" charset="-122"/>
                          <a:ea typeface="华文中宋" pitchFamily="2" charset="-122"/>
                          <a:cs typeface="+mn-cs"/>
                        </a:rPr>
                        <a:t>被分立企业</a:t>
                      </a:r>
                      <a:endParaRPr kumimoji="0" lang="zh-CN" altLang="en-US" sz="2000" b="1" i="0" kern="1200" baseline="0" dirty="0" smtClean="0">
                        <a:solidFill>
                          <a:srgbClr val="FF0000"/>
                        </a:solidFill>
                        <a:latin typeface="华文中宋" pitchFamily="2" charset="-122"/>
                        <a:ea typeface="华文中宋" pitchFamily="2" charset="-122"/>
                        <a:cs typeface="+mn-cs"/>
                      </a:endParaRPr>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分立、合并明确为原标的企业</a:t>
                      </a:r>
                    </a:p>
                  </a:txBody>
                  <a:tcPr>
                    <a:solidFill>
                      <a:schemeClr val="bg1">
                        <a:lumMod val="85000"/>
                      </a:schemeClr>
                    </a:solidFill>
                  </a:tcPr>
                </a:tc>
              </a:tr>
            </a:tbl>
          </a:graphicData>
        </a:graphic>
      </p:graphicFrame>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en-US" dirty="0"/>
          </a:p>
        </p:txBody>
      </p:sp>
      <p:sp>
        <p:nvSpPr>
          <p:cNvPr id="3" name="标题 2"/>
          <p:cNvSpPr>
            <a:spLocks noGrp="1"/>
          </p:cNvSpPr>
          <p:nvPr>
            <p:ph type="title"/>
          </p:nvPr>
        </p:nvSpPr>
        <p:spPr/>
        <p:txBody>
          <a:bodyPr/>
          <a:lstStyle/>
          <a:p>
            <a:r>
              <a:rPr lang="zh-CN" altLang="en-US" dirty="0" smtClean="0"/>
              <a:t>企业所得税方面</a:t>
            </a:r>
            <a:endParaRPr lang="zh-CN" altLang="en-US" dirty="0"/>
          </a:p>
        </p:txBody>
      </p:sp>
      <p:graphicFrame>
        <p:nvGraphicFramePr>
          <p:cNvPr id="4" name="表格 3"/>
          <p:cNvGraphicFramePr>
            <a:graphicFrameLocks noGrp="1"/>
          </p:cNvGraphicFramePr>
          <p:nvPr/>
        </p:nvGraphicFramePr>
        <p:xfrm>
          <a:off x="323528" y="1052736"/>
          <a:ext cx="8424936" cy="2316480"/>
        </p:xfrm>
        <a:graphic>
          <a:graphicData uri="http://schemas.openxmlformats.org/drawingml/2006/table">
            <a:tbl>
              <a:tblPr firstRow="1" bandRow="1">
                <a:tableStyleId>{5C22544A-7EE6-4342-B048-85BDC9FD1C3A}</a:tableStyleId>
              </a:tblPr>
              <a:tblGrid>
                <a:gridCol w="1224136"/>
                <a:gridCol w="3096344"/>
                <a:gridCol w="2736304"/>
                <a:gridCol w="1368152"/>
              </a:tblGrid>
              <a:tr h="356209">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内容</a:t>
                      </a:r>
                    </a:p>
                  </a:txBody>
                  <a:tcPr>
                    <a:solidFill>
                      <a:schemeClr val="bg1">
                        <a:lumMod val="85000"/>
                      </a:schemeClr>
                    </a:solidFill>
                  </a:tcPr>
                </a:tc>
                <a:tc>
                  <a:txBody>
                    <a:bodyPr/>
                    <a:lstStyle/>
                    <a:p>
                      <a:r>
                        <a:rPr kumimoji="0" lang="en-US" altLang="zh-CN" sz="2000" b="1" i="0" kern="1200" baseline="0" dirty="0" smtClean="0">
                          <a:solidFill>
                            <a:schemeClr val="tx1"/>
                          </a:solidFill>
                          <a:latin typeface="华文中宋" pitchFamily="2" charset="-122"/>
                          <a:ea typeface="华文中宋" pitchFamily="2" charset="-122"/>
                          <a:cs typeface="+mn-cs"/>
                        </a:rPr>
                        <a:t>2010</a:t>
                      </a:r>
                      <a:r>
                        <a:rPr kumimoji="0" lang="zh-CN" altLang="zh-CN" sz="2000" b="1" i="0" kern="1200" baseline="0" dirty="0" smtClean="0">
                          <a:solidFill>
                            <a:schemeClr val="tx1"/>
                          </a:solidFill>
                          <a:latin typeface="华文中宋" pitchFamily="2" charset="-122"/>
                          <a:ea typeface="华文中宋" pitchFamily="2" charset="-122"/>
                          <a:cs typeface="+mn-cs"/>
                        </a:rPr>
                        <a:t>年第</a:t>
                      </a:r>
                      <a:r>
                        <a:rPr kumimoji="0" lang="en-US" altLang="zh-CN" sz="2000" b="1" i="0" kern="1200" baseline="0" dirty="0" smtClean="0">
                          <a:solidFill>
                            <a:schemeClr val="tx1"/>
                          </a:solidFill>
                          <a:latin typeface="华文中宋" pitchFamily="2" charset="-122"/>
                          <a:ea typeface="华文中宋" pitchFamily="2" charset="-122"/>
                          <a:cs typeface="+mn-cs"/>
                        </a:rPr>
                        <a:t>4</a:t>
                      </a:r>
                      <a:r>
                        <a:rPr kumimoji="0" lang="zh-CN" altLang="zh-CN" sz="2000" b="1" i="0" kern="1200" baseline="0" dirty="0" smtClean="0">
                          <a:solidFill>
                            <a:schemeClr val="tx1"/>
                          </a:solidFill>
                          <a:latin typeface="华文中宋" pitchFamily="2" charset="-122"/>
                          <a:ea typeface="华文中宋" pitchFamily="2" charset="-122"/>
                          <a:cs typeface="+mn-cs"/>
                        </a:rPr>
                        <a:t>号</a:t>
                      </a:r>
                      <a:r>
                        <a:rPr kumimoji="0" lang="zh-CN" altLang="en-US" sz="2000" b="1" i="0" kern="1200" baseline="0" dirty="0" smtClean="0">
                          <a:solidFill>
                            <a:schemeClr val="tx1"/>
                          </a:solidFill>
                          <a:latin typeface="华文中宋" pitchFamily="2" charset="-122"/>
                          <a:ea typeface="华文中宋" pitchFamily="2" charset="-122"/>
                          <a:cs typeface="+mn-cs"/>
                        </a:rPr>
                        <a:t>公告</a:t>
                      </a:r>
                    </a:p>
                  </a:txBody>
                  <a:tcPr>
                    <a:solidFill>
                      <a:schemeClr val="bg1">
                        <a:lumMod val="85000"/>
                      </a:schemeClr>
                    </a:solidFill>
                  </a:tcPr>
                </a:tc>
                <a:tc>
                  <a:txBody>
                    <a:bodyPr/>
                    <a:lstStyle/>
                    <a:p>
                      <a:r>
                        <a:rPr kumimoji="0" lang="en-US" altLang="zh-CN" sz="2000" b="1" i="0" kern="1200" baseline="0" dirty="0" smtClean="0">
                          <a:solidFill>
                            <a:schemeClr val="tx1"/>
                          </a:solidFill>
                          <a:latin typeface="华文中宋" pitchFamily="2" charset="-122"/>
                          <a:ea typeface="华文中宋" pitchFamily="2" charset="-122"/>
                          <a:cs typeface="+mn-cs"/>
                        </a:rPr>
                        <a:t>2015</a:t>
                      </a:r>
                      <a:r>
                        <a:rPr kumimoji="0" lang="zh-CN" altLang="zh-CN" sz="2000" b="1" i="0" kern="1200" baseline="0" dirty="0" smtClean="0">
                          <a:solidFill>
                            <a:schemeClr val="tx1"/>
                          </a:solidFill>
                          <a:latin typeface="华文中宋" pitchFamily="2" charset="-122"/>
                          <a:ea typeface="华文中宋" pitchFamily="2" charset="-122"/>
                          <a:cs typeface="+mn-cs"/>
                        </a:rPr>
                        <a:t>年第</a:t>
                      </a:r>
                      <a:r>
                        <a:rPr kumimoji="0" lang="en-US" altLang="zh-CN" sz="2000" b="1" i="0" kern="1200" baseline="0" dirty="0" smtClean="0">
                          <a:solidFill>
                            <a:schemeClr val="tx1"/>
                          </a:solidFill>
                          <a:latin typeface="华文中宋" pitchFamily="2" charset="-122"/>
                          <a:ea typeface="华文中宋" pitchFamily="2" charset="-122"/>
                          <a:cs typeface="+mn-cs"/>
                        </a:rPr>
                        <a:t>48</a:t>
                      </a:r>
                      <a:r>
                        <a:rPr kumimoji="0" lang="zh-CN" altLang="zh-CN" sz="2000" b="1" i="0" kern="1200" baseline="0" dirty="0" smtClean="0">
                          <a:solidFill>
                            <a:schemeClr val="tx1"/>
                          </a:solidFill>
                          <a:latin typeface="华文中宋" pitchFamily="2" charset="-122"/>
                          <a:ea typeface="华文中宋" pitchFamily="2" charset="-122"/>
                          <a:cs typeface="+mn-cs"/>
                        </a:rPr>
                        <a:t>号</a:t>
                      </a:r>
                      <a:r>
                        <a:rPr kumimoji="0" lang="zh-CN" altLang="en-US" sz="2000" b="1" i="0" kern="1200" baseline="0" dirty="0" smtClean="0">
                          <a:solidFill>
                            <a:schemeClr val="tx1"/>
                          </a:solidFill>
                          <a:latin typeface="华文中宋" pitchFamily="2" charset="-122"/>
                          <a:ea typeface="华文中宋" pitchFamily="2" charset="-122"/>
                          <a:cs typeface="+mn-cs"/>
                        </a:rPr>
                        <a:t>公告</a:t>
                      </a:r>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备注</a:t>
                      </a:r>
                    </a:p>
                  </a:txBody>
                  <a:tcPr>
                    <a:solidFill>
                      <a:schemeClr val="bg1">
                        <a:lumMod val="85000"/>
                      </a:schemeClr>
                    </a:solidFill>
                  </a:tcPr>
                </a:tc>
              </a:tr>
              <a:tr h="356209">
                <a:tc>
                  <a:txBody>
                    <a:bodyPr/>
                    <a:lstStyle/>
                    <a:p>
                      <a:pPr marL="0" algn="l" rtl="0" eaLnBrk="1" latinLnBrk="0" hangingPunct="1"/>
                      <a:r>
                        <a:rPr kumimoji="0" lang="zh-CN" altLang="en-US" sz="2000" b="1" i="0" kern="1200" baseline="0" dirty="0" smtClean="0">
                          <a:solidFill>
                            <a:schemeClr val="tx1"/>
                          </a:solidFill>
                          <a:latin typeface="华文中宋" pitchFamily="2" charset="-122"/>
                          <a:ea typeface="华文中宋" pitchFamily="2" charset="-122"/>
                          <a:cs typeface="+mn-cs"/>
                        </a:rPr>
                        <a:t>重组完成年度</a:t>
                      </a:r>
                    </a:p>
                  </a:txBody>
                  <a:tcPr>
                    <a:solidFill>
                      <a:schemeClr val="bg1">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zh-CN" altLang="zh-CN" sz="2000" b="1" i="0" kern="1200" baseline="0" dirty="0" smtClean="0">
                          <a:solidFill>
                            <a:schemeClr val="tx1"/>
                          </a:solidFill>
                          <a:latin typeface="华文中宋" pitchFamily="2" charset="-122"/>
                          <a:ea typeface="华文中宋" pitchFamily="2" charset="-122"/>
                          <a:cs typeface="+mn-cs"/>
                        </a:rPr>
                        <a:t>可以按各当事方</a:t>
                      </a:r>
                      <a:r>
                        <a:rPr kumimoji="0" lang="zh-CN" altLang="zh-CN" sz="2000" b="1" i="0" kern="1200" baseline="0" dirty="0" smtClean="0">
                          <a:solidFill>
                            <a:srgbClr val="FF0000"/>
                          </a:solidFill>
                          <a:latin typeface="华文中宋" pitchFamily="2" charset="-122"/>
                          <a:ea typeface="华文中宋" pitchFamily="2" charset="-122"/>
                          <a:cs typeface="+mn-cs"/>
                        </a:rPr>
                        <a:t>适用的会计准则确定</a:t>
                      </a:r>
                      <a:r>
                        <a:rPr kumimoji="0" lang="zh-CN" altLang="en-US" sz="2000" b="1" i="0" kern="1200" baseline="0" dirty="0" smtClean="0">
                          <a:solidFill>
                            <a:schemeClr val="tx1"/>
                          </a:solidFill>
                          <a:latin typeface="华文中宋" pitchFamily="2" charset="-122"/>
                          <a:ea typeface="华文中宋" pitchFamily="2" charset="-122"/>
                          <a:cs typeface="+mn-cs"/>
                        </a:rPr>
                        <a:t>，</a:t>
                      </a:r>
                      <a:r>
                        <a:rPr kumimoji="0" lang="zh-CN" altLang="zh-CN" sz="2000" b="1" i="0" kern="1200" baseline="0" dirty="0" smtClean="0">
                          <a:solidFill>
                            <a:schemeClr val="tx1"/>
                          </a:solidFill>
                          <a:latin typeface="华文中宋" pitchFamily="2" charset="-122"/>
                          <a:ea typeface="华文中宋" pitchFamily="2" charset="-122"/>
                          <a:cs typeface="+mn-cs"/>
                        </a:rPr>
                        <a:t>当事方业务完成年度的判定有差异时，各当事方应协商一致，确定同一个纳税年度作为重组业务完成年度</a:t>
                      </a:r>
                    </a:p>
                  </a:txBody>
                  <a:tcPr>
                    <a:solidFill>
                      <a:schemeClr val="bg1">
                        <a:lumMod val="85000"/>
                      </a:schemeClr>
                    </a:solidFill>
                  </a:tcPr>
                </a:tc>
                <a:tc>
                  <a:txBody>
                    <a:bodyPr/>
                    <a:lstStyle/>
                    <a:p>
                      <a:pPr marL="0" algn="l" rtl="0" eaLnBrk="1" latinLnBrk="0" hangingPunct="1"/>
                      <a:r>
                        <a:rPr kumimoji="0" lang="zh-CN" altLang="zh-CN" sz="2000" b="1" i="0" kern="1200" baseline="0" dirty="0" smtClean="0">
                          <a:solidFill>
                            <a:schemeClr val="tx1"/>
                          </a:solidFill>
                          <a:latin typeface="华文中宋" pitchFamily="2" charset="-122"/>
                          <a:ea typeface="华文中宋" pitchFamily="2" charset="-122"/>
                          <a:cs typeface="+mn-cs"/>
                        </a:rPr>
                        <a:t>是指重组日所属的</a:t>
                      </a:r>
                      <a:r>
                        <a:rPr kumimoji="0" lang="zh-CN" altLang="zh-CN" sz="2000" b="1" i="0" kern="1200" baseline="0" dirty="0" smtClean="0">
                          <a:solidFill>
                            <a:srgbClr val="FF0000"/>
                          </a:solidFill>
                          <a:latin typeface="华文中宋" pitchFamily="2" charset="-122"/>
                          <a:ea typeface="华文中宋" pitchFamily="2" charset="-122"/>
                          <a:cs typeface="+mn-cs"/>
                        </a:rPr>
                        <a:t>企业所得税纳税年度</a:t>
                      </a:r>
                      <a:endParaRPr kumimoji="0" lang="zh-CN" altLang="en-US" sz="2000" b="1" i="0" kern="1200" baseline="0" dirty="0" smtClean="0">
                        <a:solidFill>
                          <a:srgbClr val="FF0000"/>
                        </a:solidFill>
                        <a:latin typeface="华文中宋" pitchFamily="2" charset="-122"/>
                        <a:ea typeface="华文中宋" pitchFamily="2" charset="-122"/>
                        <a:cs typeface="+mn-cs"/>
                      </a:endParaRPr>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统一为纳税年度</a:t>
                      </a:r>
                    </a:p>
                  </a:txBody>
                  <a:tcPr>
                    <a:solidFill>
                      <a:schemeClr val="bg1">
                        <a:lumMod val="85000"/>
                      </a:schemeClr>
                    </a:solidFill>
                  </a:tcPr>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solidFill>
                  <a:srgbClr val="002060"/>
                </a:solidFill>
              </a:rPr>
              <a:t>（二）政策规定</a:t>
            </a:r>
            <a:endParaRPr lang="en-US" altLang="zh-CN" dirty="0" smtClean="0">
              <a:solidFill>
                <a:srgbClr val="002060"/>
              </a:solidFill>
            </a:endParaRPr>
          </a:p>
          <a:p>
            <a:r>
              <a:rPr lang="en-US" altLang="zh-CN" dirty="0" smtClean="0"/>
              <a:t>1.</a:t>
            </a:r>
            <a:r>
              <a:rPr lang="zh-CN" altLang="en-US" dirty="0" smtClean="0"/>
              <a:t>保税期货</a:t>
            </a:r>
            <a:endParaRPr lang="en-US" altLang="zh-CN" dirty="0" smtClean="0"/>
          </a:p>
          <a:p>
            <a:r>
              <a:rPr lang="zh-CN" altLang="en-US" dirty="0" smtClean="0"/>
              <a:t>（</a:t>
            </a:r>
            <a:r>
              <a:rPr lang="en-US" altLang="zh-CN" dirty="0" smtClean="0"/>
              <a:t>1</a:t>
            </a:r>
            <a:r>
              <a:rPr lang="zh-CN" altLang="en-US" dirty="0" smtClean="0"/>
              <a:t>）</a:t>
            </a:r>
            <a:r>
              <a:rPr lang="zh-CN" altLang="zh-CN" dirty="0" smtClean="0"/>
              <a:t>上海国际能源交易中心股份有限公司的会员和客户通过上海国际能源交易中心股份有限公司交易的原油</a:t>
            </a:r>
            <a:r>
              <a:rPr lang="zh-CN" altLang="zh-CN" dirty="0" smtClean="0">
                <a:solidFill>
                  <a:srgbClr val="FF0000"/>
                </a:solidFill>
              </a:rPr>
              <a:t>期货保税</a:t>
            </a:r>
            <a:r>
              <a:rPr lang="zh-CN" altLang="zh-CN" dirty="0" smtClean="0"/>
              <a:t>交割业务，大连商品交易所的会员和客户通过大连商品交易所交易的铁矿石</a:t>
            </a:r>
            <a:r>
              <a:rPr lang="zh-CN" altLang="zh-CN" dirty="0" smtClean="0">
                <a:solidFill>
                  <a:srgbClr val="FF0000"/>
                </a:solidFill>
              </a:rPr>
              <a:t>期货保税</a:t>
            </a:r>
            <a:r>
              <a:rPr lang="zh-CN" altLang="zh-CN" dirty="0" smtClean="0"/>
              <a:t>交割业务，暂免征收增值税</a:t>
            </a:r>
          </a:p>
          <a:p>
            <a:r>
              <a:rPr lang="zh-CN" altLang="en-US" dirty="0" smtClean="0"/>
              <a:t>（</a:t>
            </a:r>
            <a:r>
              <a:rPr lang="en-US" altLang="zh-CN" dirty="0" smtClean="0"/>
              <a:t>2</a:t>
            </a:r>
            <a:r>
              <a:rPr lang="zh-CN" altLang="en-US" dirty="0" smtClean="0"/>
              <a:t>）</a:t>
            </a:r>
            <a:r>
              <a:rPr lang="zh-CN" altLang="zh-CN" dirty="0" smtClean="0"/>
              <a:t>期货保税交割的销售方，在向主管税务机关申报纳税时，应出具当期期货保税交割的书面说明、上海国际能源交易中心股份有限公司或大连商品交易所的交割结算单、保税仓单等资料</a:t>
            </a:r>
          </a:p>
          <a:p>
            <a:r>
              <a:rPr lang="zh-CN" altLang="en-US" dirty="0" smtClean="0"/>
              <a:t>（</a:t>
            </a:r>
            <a:r>
              <a:rPr lang="en-US" altLang="zh-CN" dirty="0" smtClean="0"/>
              <a:t>3</a:t>
            </a:r>
            <a:r>
              <a:rPr lang="zh-CN" altLang="en-US" dirty="0" smtClean="0"/>
              <a:t>）</a:t>
            </a:r>
            <a:r>
              <a:rPr lang="zh-CN" altLang="zh-CN" dirty="0" smtClean="0"/>
              <a:t>上述期货交易中实际交割的原油和铁矿石，如果发生进口或者出口的，统一按照现行货物进出口税收政策执行</a:t>
            </a:r>
            <a:endParaRPr lang="en-US" altLang="zh-CN" dirty="0" smtClean="0"/>
          </a:p>
          <a:p>
            <a:endParaRPr lang="zh-CN" altLang="en-US" dirty="0"/>
          </a:p>
        </p:txBody>
      </p:sp>
      <p:sp>
        <p:nvSpPr>
          <p:cNvPr id="3" name="标题 2"/>
          <p:cNvSpPr>
            <a:spLocks noGrp="1"/>
          </p:cNvSpPr>
          <p:nvPr>
            <p:ph type="title"/>
          </p:nvPr>
        </p:nvSpPr>
        <p:spPr/>
        <p:txBody>
          <a:bodyPr/>
          <a:lstStyle/>
          <a:p>
            <a:r>
              <a:rPr lang="zh-CN" altLang="en-US" dirty="0" smtClean="0"/>
              <a:t>增值税方面</a:t>
            </a:r>
            <a:endParaRPr lang="zh-CN" altLang="en-US" dirty="0"/>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en-US" dirty="0"/>
          </a:p>
        </p:txBody>
      </p:sp>
      <p:sp>
        <p:nvSpPr>
          <p:cNvPr id="3" name="标题 2"/>
          <p:cNvSpPr>
            <a:spLocks noGrp="1"/>
          </p:cNvSpPr>
          <p:nvPr>
            <p:ph type="title"/>
          </p:nvPr>
        </p:nvSpPr>
        <p:spPr/>
        <p:txBody>
          <a:bodyPr/>
          <a:lstStyle/>
          <a:p>
            <a:r>
              <a:rPr lang="zh-CN" altLang="en-US" dirty="0" smtClean="0"/>
              <a:t>企业所得税方面</a:t>
            </a:r>
            <a:endParaRPr lang="zh-CN" altLang="en-US" dirty="0"/>
          </a:p>
        </p:txBody>
      </p:sp>
      <p:graphicFrame>
        <p:nvGraphicFramePr>
          <p:cNvPr id="4" name="表格 3"/>
          <p:cNvGraphicFramePr>
            <a:graphicFrameLocks noGrp="1"/>
          </p:cNvGraphicFramePr>
          <p:nvPr/>
        </p:nvGraphicFramePr>
        <p:xfrm>
          <a:off x="395536" y="1052736"/>
          <a:ext cx="8496944" cy="5308848"/>
        </p:xfrm>
        <a:graphic>
          <a:graphicData uri="http://schemas.openxmlformats.org/drawingml/2006/table">
            <a:tbl>
              <a:tblPr firstRow="1" bandRow="1">
                <a:tableStyleId>{5C22544A-7EE6-4342-B048-85BDC9FD1C3A}</a:tableStyleId>
              </a:tblPr>
              <a:tblGrid>
                <a:gridCol w="944105"/>
                <a:gridCol w="2396574"/>
                <a:gridCol w="3994290"/>
                <a:gridCol w="1161975"/>
              </a:tblGrid>
              <a:tr h="431344">
                <a:tc>
                  <a:txBody>
                    <a:bodyPr/>
                    <a:lstStyle/>
                    <a:p>
                      <a:r>
                        <a:rPr kumimoji="0" lang="zh-CN" altLang="en-US" sz="1600" b="1" i="0" kern="1200" baseline="0" dirty="0" smtClean="0">
                          <a:solidFill>
                            <a:schemeClr val="tx1"/>
                          </a:solidFill>
                          <a:latin typeface="华文中宋" pitchFamily="2" charset="-122"/>
                          <a:ea typeface="华文中宋" pitchFamily="2" charset="-122"/>
                          <a:cs typeface="+mn-cs"/>
                        </a:rPr>
                        <a:t>内容</a:t>
                      </a:r>
                    </a:p>
                  </a:txBody>
                  <a:tcPr>
                    <a:solidFill>
                      <a:schemeClr val="bg1">
                        <a:lumMod val="85000"/>
                      </a:schemeClr>
                    </a:solidFill>
                  </a:tcPr>
                </a:tc>
                <a:tc>
                  <a:txBody>
                    <a:bodyPr/>
                    <a:lstStyle/>
                    <a:p>
                      <a:r>
                        <a:rPr kumimoji="0" lang="en-US" altLang="zh-CN" sz="1600" b="1" i="0" kern="1200" baseline="0" dirty="0" smtClean="0">
                          <a:solidFill>
                            <a:schemeClr val="tx1"/>
                          </a:solidFill>
                          <a:latin typeface="华文中宋" pitchFamily="2" charset="-122"/>
                          <a:ea typeface="华文中宋" pitchFamily="2" charset="-122"/>
                          <a:cs typeface="+mn-cs"/>
                        </a:rPr>
                        <a:t>2010</a:t>
                      </a:r>
                      <a:r>
                        <a:rPr kumimoji="0" lang="zh-CN" altLang="zh-CN" sz="1600" b="1" i="0" kern="1200" baseline="0" dirty="0" smtClean="0">
                          <a:solidFill>
                            <a:schemeClr val="tx1"/>
                          </a:solidFill>
                          <a:latin typeface="华文中宋" pitchFamily="2" charset="-122"/>
                          <a:ea typeface="华文中宋" pitchFamily="2" charset="-122"/>
                          <a:cs typeface="+mn-cs"/>
                        </a:rPr>
                        <a:t>年第</a:t>
                      </a:r>
                      <a:r>
                        <a:rPr kumimoji="0" lang="en-US" altLang="zh-CN" sz="1600" b="1" i="0" kern="1200" baseline="0" dirty="0" smtClean="0">
                          <a:solidFill>
                            <a:schemeClr val="tx1"/>
                          </a:solidFill>
                          <a:latin typeface="华文中宋" pitchFamily="2" charset="-122"/>
                          <a:ea typeface="华文中宋" pitchFamily="2" charset="-122"/>
                          <a:cs typeface="+mn-cs"/>
                        </a:rPr>
                        <a:t>4</a:t>
                      </a:r>
                      <a:r>
                        <a:rPr kumimoji="0" lang="zh-CN" altLang="zh-CN" sz="1600" b="1" i="0" kern="1200" baseline="0" dirty="0" smtClean="0">
                          <a:solidFill>
                            <a:schemeClr val="tx1"/>
                          </a:solidFill>
                          <a:latin typeface="华文中宋" pitchFamily="2" charset="-122"/>
                          <a:ea typeface="华文中宋" pitchFamily="2" charset="-122"/>
                          <a:cs typeface="+mn-cs"/>
                        </a:rPr>
                        <a:t>号</a:t>
                      </a:r>
                      <a:r>
                        <a:rPr kumimoji="0" lang="zh-CN" altLang="en-US" sz="1600" b="1" i="0" kern="1200" baseline="0" dirty="0" smtClean="0">
                          <a:solidFill>
                            <a:schemeClr val="tx1"/>
                          </a:solidFill>
                          <a:latin typeface="华文中宋" pitchFamily="2" charset="-122"/>
                          <a:ea typeface="华文中宋" pitchFamily="2" charset="-122"/>
                          <a:cs typeface="+mn-cs"/>
                        </a:rPr>
                        <a:t>公告</a:t>
                      </a:r>
                    </a:p>
                  </a:txBody>
                  <a:tcPr>
                    <a:solidFill>
                      <a:schemeClr val="bg1">
                        <a:lumMod val="85000"/>
                      </a:schemeClr>
                    </a:solidFill>
                  </a:tcPr>
                </a:tc>
                <a:tc>
                  <a:txBody>
                    <a:bodyPr/>
                    <a:lstStyle/>
                    <a:p>
                      <a:r>
                        <a:rPr kumimoji="0" lang="en-US" altLang="zh-CN" sz="1600" b="1" i="0" kern="1200" baseline="0" dirty="0" smtClean="0">
                          <a:solidFill>
                            <a:schemeClr val="tx1"/>
                          </a:solidFill>
                          <a:latin typeface="华文中宋" pitchFamily="2" charset="-122"/>
                          <a:ea typeface="华文中宋" pitchFamily="2" charset="-122"/>
                          <a:cs typeface="+mn-cs"/>
                        </a:rPr>
                        <a:t>2015</a:t>
                      </a:r>
                      <a:r>
                        <a:rPr kumimoji="0" lang="zh-CN" altLang="zh-CN" sz="1600" b="1" i="0" kern="1200" baseline="0" dirty="0" smtClean="0">
                          <a:solidFill>
                            <a:schemeClr val="tx1"/>
                          </a:solidFill>
                          <a:latin typeface="华文中宋" pitchFamily="2" charset="-122"/>
                          <a:ea typeface="华文中宋" pitchFamily="2" charset="-122"/>
                          <a:cs typeface="+mn-cs"/>
                        </a:rPr>
                        <a:t>年第</a:t>
                      </a:r>
                      <a:r>
                        <a:rPr kumimoji="0" lang="en-US" altLang="zh-CN" sz="1600" b="1" i="0" kern="1200" baseline="0" dirty="0" smtClean="0">
                          <a:solidFill>
                            <a:schemeClr val="tx1"/>
                          </a:solidFill>
                          <a:latin typeface="华文中宋" pitchFamily="2" charset="-122"/>
                          <a:ea typeface="华文中宋" pitchFamily="2" charset="-122"/>
                          <a:cs typeface="+mn-cs"/>
                        </a:rPr>
                        <a:t>48</a:t>
                      </a:r>
                      <a:r>
                        <a:rPr kumimoji="0" lang="zh-CN" altLang="zh-CN" sz="1600" b="1" i="0" kern="1200" baseline="0" dirty="0" smtClean="0">
                          <a:solidFill>
                            <a:schemeClr val="tx1"/>
                          </a:solidFill>
                          <a:latin typeface="华文中宋" pitchFamily="2" charset="-122"/>
                          <a:ea typeface="华文中宋" pitchFamily="2" charset="-122"/>
                          <a:cs typeface="+mn-cs"/>
                        </a:rPr>
                        <a:t>号</a:t>
                      </a:r>
                      <a:r>
                        <a:rPr kumimoji="0" lang="zh-CN" altLang="en-US" sz="1600" b="1" i="0" kern="1200" baseline="0" dirty="0" smtClean="0">
                          <a:solidFill>
                            <a:schemeClr val="tx1"/>
                          </a:solidFill>
                          <a:latin typeface="华文中宋" pitchFamily="2" charset="-122"/>
                          <a:ea typeface="华文中宋" pitchFamily="2" charset="-122"/>
                          <a:cs typeface="+mn-cs"/>
                        </a:rPr>
                        <a:t>公告</a:t>
                      </a:r>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备注</a:t>
                      </a:r>
                    </a:p>
                  </a:txBody>
                  <a:tcPr>
                    <a:solidFill>
                      <a:schemeClr val="bg1">
                        <a:lumMod val="85000"/>
                      </a:schemeClr>
                    </a:solidFill>
                  </a:tcPr>
                </a:tc>
              </a:tr>
              <a:tr h="4877504">
                <a:tc>
                  <a:txBody>
                    <a:bodyPr/>
                    <a:lstStyle/>
                    <a:p>
                      <a:pPr marL="0" algn="l" rtl="0" eaLnBrk="1" latinLnBrk="0" hangingPunct="1"/>
                      <a:r>
                        <a:rPr kumimoji="0" lang="zh-CN" altLang="en-US" sz="1600" b="1" i="0" kern="1200" baseline="0" dirty="0" smtClean="0">
                          <a:solidFill>
                            <a:schemeClr val="tx1"/>
                          </a:solidFill>
                          <a:latin typeface="华文中宋" pitchFamily="2" charset="-122"/>
                          <a:ea typeface="华文中宋" pitchFamily="2" charset="-122"/>
                          <a:cs typeface="+mn-cs"/>
                        </a:rPr>
                        <a:t>重组日</a:t>
                      </a:r>
                    </a:p>
                  </a:txBody>
                  <a:tcPr>
                    <a:solidFill>
                      <a:schemeClr val="bg1">
                        <a:lumMod val="85000"/>
                      </a:schemeClr>
                    </a:solidFill>
                  </a:tcPr>
                </a:tc>
                <a:tc>
                  <a:txBody>
                    <a:bodyPr/>
                    <a:lstStyle/>
                    <a:p>
                      <a:pPr marL="0" algn="l" rtl="0" eaLnBrk="1" latinLnBrk="0" hangingPunct="1"/>
                      <a:r>
                        <a:rPr kumimoji="0" lang="en-US" altLang="zh-CN" sz="1600" b="1" i="0" kern="1200" baseline="0" dirty="0" smtClean="0">
                          <a:solidFill>
                            <a:schemeClr val="tx1"/>
                          </a:solidFill>
                          <a:latin typeface="华文中宋" pitchFamily="2" charset="-122"/>
                          <a:ea typeface="华文中宋" pitchFamily="2" charset="-122"/>
                          <a:cs typeface="+mn-cs"/>
                        </a:rPr>
                        <a:t>1.</a:t>
                      </a:r>
                      <a:r>
                        <a:rPr kumimoji="0" lang="zh-CN" altLang="zh-CN" sz="1600" b="1" i="0" kern="1200" baseline="0" dirty="0" smtClean="0">
                          <a:solidFill>
                            <a:schemeClr val="tx1"/>
                          </a:solidFill>
                          <a:latin typeface="华文中宋" pitchFamily="2" charset="-122"/>
                          <a:ea typeface="华文中宋" pitchFamily="2" charset="-122"/>
                          <a:cs typeface="+mn-cs"/>
                        </a:rPr>
                        <a:t>债务重组，以债务重组合同或协议生效日为重组日</a:t>
                      </a:r>
                      <a:endParaRPr kumimoji="0" lang="en-US" altLang="zh-CN" sz="1600" b="1" i="0" kern="1200" baseline="0" dirty="0" smtClean="0">
                        <a:solidFill>
                          <a:schemeClr val="tx1"/>
                        </a:solidFill>
                        <a:latin typeface="华文中宋" pitchFamily="2" charset="-122"/>
                        <a:ea typeface="华文中宋" pitchFamily="2" charset="-122"/>
                        <a:cs typeface="+mn-cs"/>
                      </a:endParaRPr>
                    </a:p>
                    <a:p>
                      <a:pPr marL="0" algn="l" rtl="0" eaLnBrk="1" latinLnBrk="0" hangingPunct="1"/>
                      <a:r>
                        <a:rPr kumimoji="0" lang="en-US" altLang="zh-CN" sz="1600" b="1" i="0" kern="1200" baseline="0" dirty="0" smtClean="0">
                          <a:solidFill>
                            <a:schemeClr val="tx1"/>
                          </a:solidFill>
                          <a:latin typeface="华文中宋" pitchFamily="2" charset="-122"/>
                          <a:ea typeface="华文中宋" pitchFamily="2" charset="-122"/>
                          <a:cs typeface="+mn-cs"/>
                        </a:rPr>
                        <a:t>2.</a:t>
                      </a:r>
                      <a:r>
                        <a:rPr kumimoji="0" lang="zh-CN" altLang="zh-CN" sz="1600" b="1" i="0" kern="1200" baseline="0" dirty="0" smtClean="0">
                          <a:solidFill>
                            <a:schemeClr val="tx1"/>
                          </a:solidFill>
                          <a:latin typeface="华文中宋" pitchFamily="2" charset="-122"/>
                          <a:ea typeface="华文中宋" pitchFamily="2" charset="-122"/>
                          <a:cs typeface="+mn-cs"/>
                        </a:rPr>
                        <a:t>股权收购，以转让协议生效且完成股权变更手续日为重组日</a:t>
                      </a:r>
                      <a:endParaRPr kumimoji="0" lang="en-US" altLang="zh-CN" sz="1600" b="1" i="0" kern="1200" baseline="0" dirty="0" smtClean="0">
                        <a:solidFill>
                          <a:schemeClr val="tx1"/>
                        </a:solidFill>
                        <a:latin typeface="华文中宋" pitchFamily="2" charset="-122"/>
                        <a:ea typeface="华文中宋" pitchFamily="2" charset="-122"/>
                        <a:cs typeface="+mn-cs"/>
                      </a:endParaRPr>
                    </a:p>
                    <a:p>
                      <a:pPr marL="0" algn="l" rtl="0" eaLnBrk="1" latinLnBrk="0" hangingPunct="1"/>
                      <a:r>
                        <a:rPr kumimoji="0" lang="en-US" altLang="zh-CN" sz="1600" b="1" i="0" kern="1200" baseline="0" dirty="0" smtClean="0">
                          <a:solidFill>
                            <a:schemeClr val="tx1"/>
                          </a:solidFill>
                          <a:latin typeface="华文中宋" pitchFamily="2" charset="-122"/>
                          <a:ea typeface="华文中宋" pitchFamily="2" charset="-122"/>
                          <a:cs typeface="+mn-cs"/>
                        </a:rPr>
                        <a:t>3.</a:t>
                      </a:r>
                      <a:r>
                        <a:rPr kumimoji="0" lang="zh-CN" altLang="zh-CN" sz="1600" b="1" i="0" kern="1200" baseline="0" dirty="0" smtClean="0">
                          <a:solidFill>
                            <a:schemeClr val="tx1"/>
                          </a:solidFill>
                          <a:latin typeface="华文中宋" pitchFamily="2" charset="-122"/>
                          <a:ea typeface="华文中宋" pitchFamily="2" charset="-122"/>
                          <a:cs typeface="+mn-cs"/>
                        </a:rPr>
                        <a:t>资产收购，以转让协议生效且完成资产</a:t>
                      </a:r>
                      <a:r>
                        <a:rPr kumimoji="0" lang="zh-CN" altLang="zh-CN" sz="1600" b="1" i="0" kern="1200" baseline="0" dirty="0" smtClean="0">
                          <a:solidFill>
                            <a:srgbClr val="FF0000"/>
                          </a:solidFill>
                          <a:latin typeface="华文中宋" pitchFamily="2" charset="-122"/>
                          <a:ea typeface="华文中宋" pitchFamily="2" charset="-122"/>
                          <a:cs typeface="+mn-cs"/>
                        </a:rPr>
                        <a:t>实际交割日为</a:t>
                      </a:r>
                      <a:r>
                        <a:rPr kumimoji="0" lang="zh-CN" altLang="zh-CN" sz="1600" b="1" i="0" kern="1200" baseline="0" dirty="0" smtClean="0">
                          <a:solidFill>
                            <a:schemeClr val="tx1"/>
                          </a:solidFill>
                          <a:latin typeface="华文中宋" pitchFamily="2" charset="-122"/>
                          <a:ea typeface="华文中宋" pitchFamily="2" charset="-122"/>
                          <a:cs typeface="+mn-cs"/>
                        </a:rPr>
                        <a:t>重组日</a:t>
                      </a:r>
                      <a:endParaRPr kumimoji="0" lang="en-US" altLang="zh-CN" sz="1600" b="1" i="0" kern="1200" baseline="0" dirty="0" smtClean="0">
                        <a:solidFill>
                          <a:schemeClr val="tx1"/>
                        </a:solidFill>
                        <a:latin typeface="华文中宋" pitchFamily="2" charset="-122"/>
                        <a:ea typeface="华文中宋" pitchFamily="2" charset="-122"/>
                        <a:cs typeface="+mn-cs"/>
                      </a:endParaRPr>
                    </a:p>
                    <a:p>
                      <a:pPr marL="0" algn="l" rtl="0" eaLnBrk="1" latinLnBrk="0" hangingPunct="1"/>
                      <a:r>
                        <a:rPr kumimoji="0" lang="en-US" altLang="zh-CN" sz="1600" b="1" i="0" kern="1200" baseline="0" dirty="0" smtClean="0">
                          <a:solidFill>
                            <a:schemeClr val="tx1"/>
                          </a:solidFill>
                          <a:latin typeface="华文中宋" pitchFamily="2" charset="-122"/>
                          <a:ea typeface="华文中宋" pitchFamily="2" charset="-122"/>
                          <a:cs typeface="+mn-cs"/>
                        </a:rPr>
                        <a:t>4.</a:t>
                      </a:r>
                      <a:r>
                        <a:rPr kumimoji="0" lang="zh-CN" altLang="zh-CN" sz="1600" b="1" i="0" kern="1200" baseline="0" dirty="0" smtClean="0">
                          <a:solidFill>
                            <a:schemeClr val="tx1"/>
                          </a:solidFill>
                          <a:latin typeface="华文中宋" pitchFamily="2" charset="-122"/>
                          <a:ea typeface="华文中宋" pitchFamily="2" charset="-122"/>
                          <a:cs typeface="+mn-cs"/>
                        </a:rPr>
                        <a:t>企业合并，以合并企业取得被合并企业资产所有权并</a:t>
                      </a:r>
                      <a:r>
                        <a:rPr kumimoji="0" lang="zh-CN" altLang="zh-CN" sz="1600" b="1" i="0" kern="1200" baseline="0" dirty="0" smtClean="0">
                          <a:solidFill>
                            <a:srgbClr val="FF0000"/>
                          </a:solidFill>
                          <a:latin typeface="华文中宋" pitchFamily="2" charset="-122"/>
                          <a:ea typeface="华文中宋" pitchFamily="2" charset="-122"/>
                          <a:cs typeface="+mn-cs"/>
                        </a:rPr>
                        <a:t>完成工商登记变更</a:t>
                      </a:r>
                      <a:r>
                        <a:rPr kumimoji="0" lang="zh-CN" altLang="zh-CN" sz="1600" b="1" i="0" kern="1200" baseline="0" dirty="0" smtClean="0">
                          <a:solidFill>
                            <a:schemeClr val="tx1"/>
                          </a:solidFill>
                          <a:latin typeface="华文中宋" pitchFamily="2" charset="-122"/>
                          <a:ea typeface="华文中宋" pitchFamily="2" charset="-122"/>
                          <a:cs typeface="+mn-cs"/>
                        </a:rPr>
                        <a:t>日期为重组日</a:t>
                      </a:r>
                      <a:endParaRPr kumimoji="0" lang="en-US" altLang="zh-CN" sz="1600" b="1" i="0" kern="1200" baseline="0" dirty="0" smtClean="0">
                        <a:solidFill>
                          <a:schemeClr val="tx1"/>
                        </a:solidFill>
                        <a:latin typeface="华文中宋" pitchFamily="2" charset="-122"/>
                        <a:ea typeface="华文中宋" pitchFamily="2" charset="-122"/>
                        <a:cs typeface="+mn-cs"/>
                      </a:endParaRPr>
                    </a:p>
                    <a:p>
                      <a:pPr marL="0" algn="l" rtl="0" eaLnBrk="1" latinLnBrk="0" hangingPunct="1"/>
                      <a:r>
                        <a:rPr kumimoji="0" lang="en-US" altLang="zh-CN" sz="1600" b="1" i="0" kern="1200" baseline="0" dirty="0" smtClean="0">
                          <a:solidFill>
                            <a:schemeClr val="tx1"/>
                          </a:solidFill>
                          <a:latin typeface="华文中宋" pitchFamily="2" charset="-122"/>
                          <a:ea typeface="华文中宋" pitchFamily="2" charset="-122"/>
                          <a:cs typeface="+mn-cs"/>
                        </a:rPr>
                        <a:t>5.</a:t>
                      </a:r>
                      <a:r>
                        <a:rPr kumimoji="0" lang="zh-CN" altLang="zh-CN" sz="1600" b="1" i="0" kern="1200" baseline="0" dirty="0" smtClean="0">
                          <a:solidFill>
                            <a:schemeClr val="tx1"/>
                          </a:solidFill>
                          <a:latin typeface="华文中宋" pitchFamily="2" charset="-122"/>
                          <a:ea typeface="华文中宋" pitchFamily="2" charset="-122"/>
                          <a:cs typeface="+mn-cs"/>
                        </a:rPr>
                        <a:t>企业分立，以分立企业取得被分立企业资产所有权并完成工商登记变更日期为重组日。 </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zh-CN" altLang="zh-CN" sz="16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c>
                  <a:txBody>
                    <a:bodyPr/>
                    <a:lstStyle/>
                    <a:p>
                      <a:pPr marL="0" algn="l" rtl="0" eaLnBrk="1" latinLnBrk="0" hangingPunct="1"/>
                      <a:r>
                        <a:rPr kumimoji="0" lang="en-US" altLang="zh-CN" sz="1600" b="1" i="0" kern="1200" baseline="0" dirty="0" smtClean="0">
                          <a:solidFill>
                            <a:schemeClr val="tx1"/>
                          </a:solidFill>
                          <a:latin typeface="华文中宋" pitchFamily="2" charset="-122"/>
                          <a:ea typeface="华文中宋" pitchFamily="2" charset="-122"/>
                          <a:cs typeface="+mn-cs"/>
                        </a:rPr>
                        <a:t>1.</a:t>
                      </a:r>
                      <a:r>
                        <a:rPr kumimoji="0" lang="zh-CN" altLang="zh-CN" sz="1600" b="1" i="0" kern="1200" baseline="0" dirty="0" smtClean="0">
                          <a:solidFill>
                            <a:schemeClr val="tx1"/>
                          </a:solidFill>
                          <a:latin typeface="华文中宋" pitchFamily="2" charset="-122"/>
                          <a:ea typeface="华文中宋" pitchFamily="2" charset="-122"/>
                          <a:cs typeface="+mn-cs"/>
                        </a:rPr>
                        <a:t>债务重组，以债务重组合同（协议）或</a:t>
                      </a:r>
                      <a:r>
                        <a:rPr kumimoji="0" lang="zh-CN" altLang="zh-CN" sz="1600" b="1" i="0" kern="1200" baseline="0" dirty="0" smtClean="0">
                          <a:solidFill>
                            <a:srgbClr val="FF0000"/>
                          </a:solidFill>
                          <a:latin typeface="华文中宋" pitchFamily="2" charset="-122"/>
                          <a:ea typeface="华文中宋" pitchFamily="2" charset="-122"/>
                          <a:cs typeface="+mn-cs"/>
                        </a:rPr>
                        <a:t>法院裁定书生效日为</a:t>
                      </a:r>
                      <a:r>
                        <a:rPr kumimoji="0" lang="zh-CN" altLang="zh-CN" sz="1600" b="1" i="0" kern="1200" baseline="0" dirty="0" smtClean="0">
                          <a:solidFill>
                            <a:schemeClr val="tx1"/>
                          </a:solidFill>
                          <a:latin typeface="华文中宋" pitchFamily="2" charset="-122"/>
                          <a:ea typeface="华文中宋" pitchFamily="2" charset="-122"/>
                          <a:cs typeface="+mn-cs"/>
                        </a:rPr>
                        <a:t>重组日</a:t>
                      </a:r>
                      <a:endParaRPr kumimoji="0" lang="en-US" altLang="zh-CN" sz="1600" b="1" i="0" kern="1200" baseline="0" dirty="0" smtClean="0">
                        <a:solidFill>
                          <a:schemeClr val="tx1"/>
                        </a:solidFill>
                        <a:latin typeface="华文中宋" pitchFamily="2" charset="-122"/>
                        <a:ea typeface="华文中宋" pitchFamily="2" charset="-122"/>
                        <a:cs typeface="+mn-cs"/>
                      </a:endParaRPr>
                    </a:p>
                    <a:p>
                      <a:pPr marL="0" algn="l" rtl="0" eaLnBrk="1" latinLnBrk="0" hangingPunct="1"/>
                      <a:r>
                        <a:rPr kumimoji="0" lang="en-US" altLang="zh-CN" sz="1600" b="1" i="0" kern="1200" baseline="0" dirty="0" smtClean="0">
                          <a:solidFill>
                            <a:schemeClr val="tx1"/>
                          </a:solidFill>
                          <a:latin typeface="华文中宋" pitchFamily="2" charset="-122"/>
                          <a:ea typeface="华文中宋" pitchFamily="2" charset="-122"/>
                          <a:cs typeface="+mn-cs"/>
                        </a:rPr>
                        <a:t>2.</a:t>
                      </a:r>
                      <a:r>
                        <a:rPr kumimoji="0" lang="zh-CN" altLang="zh-CN" sz="1600" b="1" i="0" kern="1200" baseline="0" dirty="0" smtClean="0">
                          <a:solidFill>
                            <a:schemeClr val="tx1"/>
                          </a:solidFill>
                          <a:latin typeface="华文中宋" pitchFamily="2" charset="-122"/>
                          <a:ea typeface="华文中宋" pitchFamily="2" charset="-122"/>
                          <a:cs typeface="+mn-cs"/>
                        </a:rPr>
                        <a:t>股权收购，以转让合同（协议）生效且完成股权变更手续日为重组日。</a:t>
                      </a:r>
                      <a:r>
                        <a:rPr kumimoji="0" lang="zh-CN" altLang="zh-CN" sz="1600" b="1" i="0" kern="1200" baseline="0" dirty="0" smtClean="0">
                          <a:solidFill>
                            <a:srgbClr val="FF0000"/>
                          </a:solidFill>
                          <a:latin typeface="华文中宋" pitchFamily="2" charset="-122"/>
                          <a:ea typeface="华文中宋" pitchFamily="2" charset="-122"/>
                          <a:cs typeface="+mn-cs"/>
                        </a:rPr>
                        <a:t>关联企业</a:t>
                      </a:r>
                      <a:r>
                        <a:rPr kumimoji="0" lang="zh-CN" altLang="zh-CN" sz="1600" b="1" i="0" kern="1200" baseline="0" dirty="0" smtClean="0">
                          <a:solidFill>
                            <a:schemeClr val="tx1"/>
                          </a:solidFill>
                          <a:latin typeface="华文中宋" pitchFamily="2" charset="-122"/>
                          <a:ea typeface="华文中宋" pitchFamily="2" charset="-122"/>
                          <a:cs typeface="+mn-cs"/>
                        </a:rPr>
                        <a:t>之间发生股权收购，转让合同（协议）生效后</a:t>
                      </a:r>
                      <a:r>
                        <a:rPr kumimoji="0" lang="en-US" altLang="zh-CN" sz="1600" b="1" i="0" kern="1200" baseline="0" dirty="0" smtClean="0">
                          <a:solidFill>
                            <a:schemeClr val="tx1"/>
                          </a:solidFill>
                          <a:latin typeface="华文中宋" pitchFamily="2" charset="-122"/>
                          <a:ea typeface="华文中宋" pitchFamily="2" charset="-122"/>
                          <a:cs typeface="+mn-cs"/>
                        </a:rPr>
                        <a:t>12</a:t>
                      </a:r>
                      <a:r>
                        <a:rPr kumimoji="0" lang="zh-CN" altLang="zh-CN" sz="1600" b="1" i="0" kern="1200" baseline="0" dirty="0" smtClean="0">
                          <a:solidFill>
                            <a:schemeClr val="tx1"/>
                          </a:solidFill>
                          <a:latin typeface="华文中宋" pitchFamily="2" charset="-122"/>
                          <a:ea typeface="华文中宋" pitchFamily="2" charset="-122"/>
                          <a:cs typeface="+mn-cs"/>
                        </a:rPr>
                        <a:t>个月内尚未完成股权变更手续的，应以转让合同（协议）生效日为重组日</a:t>
                      </a:r>
                      <a:r>
                        <a:rPr kumimoji="0" lang="en-US" altLang="zh-CN" sz="1600" b="1" i="0" kern="1200" baseline="0" dirty="0" smtClean="0">
                          <a:solidFill>
                            <a:schemeClr val="tx1"/>
                          </a:solidFill>
                          <a:latin typeface="华文中宋" pitchFamily="2" charset="-122"/>
                          <a:ea typeface="华文中宋" pitchFamily="2" charset="-122"/>
                          <a:cs typeface="+mn-cs"/>
                        </a:rPr>
                        <a:t/>
                      </a:r>
                      <a:br>
                        <a:rPr kumimoji="0" lang="en-US" altLang="zh-CN" sz="1600" b="1" i="0" kern="1200" baseline="0" dirty="0" smtClean="0">
                          <a:solidFill>
                            <a:schemeClr val="tx1"/>
                          </a:solidFill>
                          <a:latin typeface="华文中宋" pitchFamily="2" charset="-122"/>
                          <a:ea typeface="华文中宋" pitchFamily="2" charset="-122"/>
                          <a:cs typeface="+mn-cs"/>
                        </a:rPr>
                      </a:br>
                      <a:r>
                        <a:rPr kumimoji="0" lang="en-US" altLang="zh-CN" sz="1600" b="1" i="0" kern="1200" baseline="0" dirty="0" smtClean="0">
                          <a:solidFill>
                            <a:schemeClr val="tx1"/>
                          </a:solidFill>
                          <a:latin typeface="华文中宋" pitchFamily="2" charset="-122"/>
                          <a:ea typeface="华文中宋" pitchFamily="2" charset="-122"/>
                          <a:cs typeface="+mn-cs"/>
                        </a:rPr>
                        <a:t>3.</a:t>
                      </a:r>
                      <a:r>
                        <a:rPr kumimoji="0" lang="zh-CN" altLang="zh-CN" sz="1600" b="1" i="0" kern="1200" baseline="0" dirty="0" smtClean="0">
                          <a:solidFill>
                            <a:schemeClr val="tx1"/>
                          </a:solidFill>
                          <a:latin typeface="华文中宋" pitchFamily="2" charset="-122"/>
                          <a:ea typeface="华文中宋" pitchFamily="2" charset="-122"/>
                          <a:cs typeface="+mn-cs"/>
                        </a:rPr>
                        <a:t>资产收购，以转让合同（协议）生效且当事各方已</a:t>
                      </a:r>
                      <a:r>
                        <a:rPr kumimoji="0" lang="zh-CN" altLang="zh-CN" sz="1600" b="1" i="0" kern="1200" baseline="0" dirty="0" smtClean="0">
                          <a:solidFill>
                            <a:srgbClr val="FF0000"/>
                          </a:solidFill>
                          <a:latin typeface="华文中宋" pitchFamily="2" charset="-122"/>
                          <a:ea typeface="华文中宋" pitchFamily="2" charset="-122"/>
                          <a:cs typeface="+mn-cs"/>
                        </a:rPr>
                        <a:t>进行会计处理的</a:t>
                      </a:r>
                      <a:r>
                        <a:rPr kumimoji="0" lang="zh-CN" altLang="zh-CN" sz="1600" b="1" i="0" kern="1200" baseline="0" dirty="0" smtClean="0">
                          <a:solidFill>
                            <a:schemeClr val="tx1"/>
                          </a:solidFill>
                          <a:latin typeface="华文中宋" pitchFamily="2" charset="-122"/>
                          <a:ea typeface="华文中宋" pitchFamily="2" charset="-122"/>
                          <a:cs typeface="+mn-cs"/>
                        </a:rPr>
                        <a:t>日期为重组日</a:t>
                      </a:r>
                      <a:endParaRPr kumimoji="0" lang="en-US" altLang="zh-CN" sz="1600" b="1" i="0" kern="1200" baseline="0" dirty="0" smtClean="0">
                        <a:solidFill>
                          <a:schemeClr val="tx1"/>
                        </a:solidFill>
                        <a:latin typeface="华文中宋" pitchFamily="2" charset="-122"/>
                        <a:ea typeface="华文中宋" pitchFamily="2" charset="-122"/>
                        <a:cs typeface="+mn-cs"/>
                      </a:endParaRPr>
                    </a:p>
                    <a:p>
                      <a:pPr marL="0" algn="l" rtl="0" eaLnBrk="1" latinLnBrk="0" hangingPunct="1"/>
                      <a:r>
                        <a:rPr kumimoji="0" lang="en-US" altLang="zh-CN" sz="1600" b="1" i="0" kern="1200" baseline="0" dirty="0" smtClean="0">
                          <a:solidFill>
                            <a:schemeClr val="tx1"/>
                          </a:solidFill>
                          <a:latin typeface="华文中宋" pitchFamily="2" charset="-122"/>
                          <a:ea typeface="华文中宋" pitchFamily="2" charset="-122"/>
                          <a:cs typeface="+mn-cs"/>
                        </a:rPr>
                        <a:t>4.</a:t>
                      </a:r>
                      <a:r>
                        <a:rPr kumimoji="0" lang="zh-CN" altLang="zh-CN" sz="1600" b="1" i="0" kern="1200" baseline="0" dirty="0" smtClean="0">
                          <a:solidFill>
                            <a:schemeClr val="tx1"/>
                          </a:solidFill>
                          <a:latin typeface="华文中宋" pitchFamily="2" charset="-122"/>
                          <a:ea typeface="华文中宋" pitchFamily="2" charset="-122"/>
                          <a:cs typeface="+mn-cs"/>
                        </a:rPr>
                        <a:t>合并，以合并合同（协议）生效、当事各方已</a:t>
                      </a:r>
                      <a:r>
                        <a:rPr kumimoji="0" lang="zh-CN" altLang="zh-CN" sz="1600" b="1" i="0" kern="1200" baseline="0" dirty="0" smtClean="0">
                          <a:solidFill>
                            <a:srgbClr val="FF0000"/>
                          </a:solidFill>
                          <a:latin typeface="华文中宋" pitchFamily="2" charset="-122"/>
                          <a:ea typeface="华文中宋" pitchFamily="2" charset="-122"/>
                          <a:cs typeface="+mn-cs"/>
                        </a:rPr>
                        <a:t>进行会计处理且完成工商新设登记或变更</a:t>
                      </a:r>
                      <a:r>
                        <a:rPr kumimoji="0" lang="zh-CN" altLang="zh-CN" sz="1600" b="1" i="0" kern="1200" baseline="0" dirty="0" smtClean="0">
                          <a:solidFill>
                            <a:schemeClr val="tx1"/>
                          </a:solidFill>
                          <a:latin typeface="华文中宋" pitchFamily="2" charset="-122"/>
                          <a:ea typeface="华文中宋" pitchFamily="2" charset="-122"/>
                          <a:cs typeface="+mn-cs"/>
                        </a:rPr>
                        <a:t>登记日为重组日。按规定不需要办理工商新设或变更登记的合并，以合并合同（协议）生效且当事各方</a:t>
                      </a:r>
                      <a:r>
                        <a:rPr kumimoji="0" lang="zh-CN" altLang="zh-CN" sz="1600" b="1" i="0" kern="1200" baseline="0" dirty="0" smtClean="0">
                          <a:solidFill>
                            <a:srgbClr val="FF0000"/>
                          </a:solidFill>
                          <a:latin typeface="华文中宋" pitchFamily="2" charset="-122"/>
                          <a:ea typeface="华文中宋" pitchFamily="2" charset="-122"/>
                          <a:cs typeface="+mn-cs"/>
                        </a:rPr>
                        <a:t>已进行会计处理</a:t>
                      </a:r>
                      <a:r>
                        <a:rPr kumimoji="0" lang="zh-CN" altLang="zh-CN" sz="1600" b="1" i="0" kern="1200" baseline="0" dirty="0" smtClean="0">
                          <a:solidFill>
                            <a:schemeClr val="tx1"/>
                          </a:solidFill>
                          <a:latin typeface="华文中宋" pitchFamily="2" charset="-122"/>
                          <a:ea typeface="华文中宋" pitchFamily="2" charset="-122"/>
                          <a:cs typeface="+mn-cs"/>
                        </a:rPr>
                        <a:t>的日期为重组日</a:t>
                      </a:r>
                      <a:endParaRPr kumimoji="0" lang="en-US" altLang="zh-CN" sz="1600" b="1" i="0" kern="1200" baseline="0" dirty="0" smtClean="0">
                        <a:solidFill>
                          <a:schemeClr val="tx1"/>
                        </a:solidFill>
                        <a:latin typeface="华文中宋" pitchFamily="2" charset="-122"/>
                        <a:ea typeface="华文中宋" pitchFamily="2" charset="-122"/>
                        <a:cs typeface="+mn-cs"/>
                      </a:endParaRPr>
                    </a:p>
                    <a:p>
                      <a:pPr marL="0" algn="l" rtl="0" eaLnBrk="1" latinLnBrk="0" hangingPunct="1"/>
                      <a:r>
                        <a:rPr kumimoji="0" lang="en-US" altLang="zh-CN" sz="1600" b="1" i="0" kern="1200" baseline="0" dirty="0" smtClean="0">
                          <a:solidFill>
                            <a:schemeClr val="tx1"/>
                          </a:solidFill>
                          <a:latin typeface="华文中宋" pitchFamily="2" charset="-122"/>
                          <a:ea typeface="华文中宋" pitchFamily="2" charset="-122"/>
                          <a:cs typeface="+mn-cs"/>
                        </a:rPr>
                        <a:t>5.</a:t>
                      </a:r>
                      <a:r>
                        <a:rPr kumimoji="0" lang="zh-CN" altLang="zh-CN" sz="1600" b="1" i="0" kern="1200" baseline="0" dirty="0" smtClean="0">
                          <a:solidFill>
                            <a:schemeClr val="tx1"/>
                          </a:solidFill>
                          <a:latin typeface="华文中宋" pitchFamily="2" charset="-122"/>
                          <a:ea typeface="华文中宋" pitchFamily="2" charset="-122"/>
                          <a:cs typeface="+mn-cs"/>
                        </a:rPr>
                        <a:t>分立，以分立合同（协议）生效、当事各方已</a:t>
                      </a:r>
                      <a:r>
                        <a:rPr kumimoji="0" lang="zh-CN" altLang="zh-CN" sz="1600" b="1" i="0" kern="1200" baseline="0" dirty="0" smtClean="0">
                          <a:solidFill>
                            <a:srgbClr val="FF0000"/>
                          </a:solidFill>
                          <a:latin typeface="华文中宋" pitchFamily="2" charset="-122"/>
                          <a:ea typeface="华文中宋" pitchFamily="2" charset="-122"/>
                          <a:cs typeface="+mn-cs"/>
                        </a:rPr>
                        <a:t>进行会计处理且完成工商新设登记或变更登记日</a:t>
                      </a:r>
                      <a:r>
                        <a:rPr kumimoji="0" lang="zh-CN" altLang="zh-CN" sz="1600" b="1" i="0" kern="1200" baseline="0" dirty="0" smtClean="0">
                          <a:solidFill>
                            <a:schemeClr val="tx1"/>
                          </a:solidFill>
                          <a:latin typeface="华文中宋" pitchFamily="2" charset="-122"/>
                          <a:ea typeface="华文中宋" pitchFamily="2" charset="-122"/>
                          <a:cs typeface="+mn-cs"/>
                        </a:rPr>
                        <a:t>为重组日</a:t>
                      </a:r>
                      <a:endParaRPr kumimoji="0" lang="zh-CN" altLang="en-US" sz="16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c>
                  <a:txBody>
                    <a:bodyPr/>
                    <a:lstStyle/>
                    <a:p>
                      <a:r>
                        <a:rPr kumimoji="0" lang="en-US" altLang="zh-CN" sz="1600" b="1" i="0" kern="1200" baseline="0" dirty="0" smtClean="0">
                          <a:solidFill>
                            <a:schemeClr val="tx1"/>
                          </a:solidFill>
                          <a:latin typeface="华文中宋" pitchFamily="2" charset="-122"/>
                          <a:ea typeface="华文中宋" pitchFamily="2" charset="-122"/>
                          <a:cs typeface="+mn-cs"/>
                        </a:rPr>
                        <a:t>1.</a:t>
                      </a:r>
                      <a:r>
                        <a:rPr kumimoji="0" lang="zh-CN" altLang="en-US" sz="1600" b="1" i="0" kern="1200" baseline="0" dirty="0" smtClean="0">
                          <a:solidFill>
                            <a:schemeClr val="tx1"/>
                          </a:solidFill>
                          <a:latin typeface="华文中宋" pitchFamily="2" charset="-122"/>
                          <a:ea typeface="华文中宋" pitchFamily="2" charset="-122"/>
                          <a:cs typeface="+mn-cs"/>
                        </a:rPr>
                        <a:t>股权收购：增加关联收购</a:t>
                      </a:r>
                      <a:endParaRPr kumimoji="0" lang="en-US" altLang="zh-CN" sz="1600" b="1" i="0" kern="1200" baseline="0" dirty="0" smtClean="0">
                        <a:solidFill>
                          <a:schemeClr val="tx1"/>
                        </a:solidFill>
                        <a:latin typeface="华文中宋" pitchFamily="2" charset="-122"/>
                        <a:ea typeface="华文中宋" pitchFamily="2" charset="-122"/>
                        <a:cs typeface="+mn-cs"/>
                      </a:endParaRPr>
                    </a:p>
                    <a:p>
                      <a:r>
                        <a:rPr kumimoji="0" lang="en-US" altLang="zh-CN" sz="1600" b="1" i="0" kern="1200" baseline="0" dirty="0" smtClean="0">
                          <a:solidFill>
                            <a:schemeClr val="tx1"/>
                          </a:solidFill>
                          <a:latin typeface="华文中宋" pitchFamily="2" charset="-122"/>
                          <a:ea typeface="华文中宋" pitchFamily="2" charset="-122"/>
                          <a:cs typeface="+mn-cs"/>
                        </a:rPr>
                        <a:t>2.</a:t>
                      </a:r>
                      <a:r>
                        <a:rPr kumimoji="0" lang="zh-CN" altLang="en-US" sz="1600" b="1" i="0" kern="1200" baseline="0" dirty="0" smtClean="0">
                          <a:solidFill>
                            <a:schemeClr val="tx1"/>
                          </a:solidFill>
                          <a:latin typeface="华文中宋" pitchFamily="2" charset="-122"/>
                          <a:ea typeface="华文中宋" pitchFamily="2" charset="-122"/>
                          <a:cs typeface="+mn-cs"/>
                        </a:rPr>
                        <a:t>资产收购、分立和合并，引入会计处理</a:t>
                      </a:r>
                    </a:p>
                  </a:txBody>
                  <a:tcPr>
                    <a:solidFill>
                      <a:schemeClr val="bg1">
                        <a:lumMod val="85000"/>
                      </a:schemeClr>
                    </a:solidFill>
                  </a:tcPr>
                </a:tc>
              </a:tr>
            </a:tbl>
          </a:graphicData>
        </a:graphic>
      </p:graphicFrame>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en-US" dirty="0"/>
          </a:p>
        </p:txBody>
      </p:sp>
      <p:sp>
        <p:nvSpPr>
          <p:cNvPr id="3" name="标题 2"/>
          <p:cNvSpPr>
            <a:spLocks noGrp="1"/>
          </p:cNvSpPr>
          <p:nvPr>
            <p:ph type="title"/>
          </p:nvPr>
        </p:nvSpPr>
        <p:spPr/>
        <p:txBody>
          <a:bodyPr/>
          <a:lstStyle/>
          <a:p>
            <a:r>
              <a:rPr lang="zh-CN" altLang="en-US" dirty="0" smtClean="0"/>
              <a:t>企业所得税方面</a:t>
            </a:r>
            <a:endParaRPr lang="zh-CN" altLang="en-US" dirty="0"/>
          </a:p>
        </p:txBody>
      </p:sp>
      <p:graphicFrame>
        <p:nvGraphicFramePr>
          <p:cNvPr id="4" name="表格 3"/>
          <p:cNvGraphicFramePr>
            <a:graphicFrameLocks noGrp="1"/>
          </p:cNvGraphicFramePr>
          <p:nvPr/>
        </p:nvGraphicFramePr>
        <p:xfrm>
          <a:off x="251520" y="980728"/>
          <a:ext cx="8424936" cy="4754880"/>
        </p:xfrm>
        <a:graphic>
          <a:graphicData uri="http://schemas.openxmlformats.org/drawingml/2006/table">
            <a:tbl>
              <a:tblPr firstRow="1" bandRow="1">
                <a:tableStyleId>{5C22544A-7EE6-4342-B048-85BDC9FD1C3A}</a:tableStyleId>
              </a:tblPr>
              <a:tblGrid>
                <a:gridCol w="792088"/>
                <a:gridCol w="2304256"/>
                <a:gridCol w="4176464"/>
                <a:gridCol w="1152128"/>
              </a:tblGrid>
              <a:tr h="356209">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内容</a:t>
                      </a:r>
                    </a:p>
                  </a:txBody>
                  <a:tcPr>
                    <a:solidFill>
                      <a:schemeClr val="bg1">
                        <a:lumMod val="85000"/>
                      </a:schemeClr>
                    </a:solidFill>
                  </a:tcPr>
                </a:tc>
                <a:tc>
                  <a:txBody>
                    <a:bodyPr/>
                    <a:lstStyle/>
                    <a:p>
                      <a:r>
                        <a:rPr kumimoji="0" lang="en-US" altLang="zh-CN" sz="2000" b="1" i="0" kern="1200" baseline="0" dirty="0" smtClean="0">
                          <a:solidFill>
                            <a:schemeClr val="tx1"/>
                          </a:solidFill>
                          <a:latin typeface="华文中宋" pitchFamily="2" charset="-122"/>
                          <a:ea typeface="华文中宋" pitchFamily="2" charset="-122"/>
                          <a:cs typeface="+mn-cs"/>
                        </a:rPr>
                        <a:t>2010</a:t>
                      </a:r>
                      <a:r>
                        <a:rPr kumimoji="0" lang="zh-CN" altLang="zh-CN" sz="2000" b="1" i="0" kern="1200" baseline="0" dirty="0" smtClean="0">
                          <a:solidFill>
                            <a:schemeClr val="tx1"/>
                          </a:solidFill>
                          <a:latin typeface="华文中宋" pitchFamily="2" charset="-122"/>
                          <a:ea typeface="华文中宋" pitchFamily="2" charset="-122"/>
                          <a:cs typeface="+mn-cs"/>
                        </a:rPr>
                        <a:t>年第</a:t>
                      </a:r>
                      <a:r>
                        <a:rPr kumimoji="0" lang="en-US" altLang="zh-CN" sz="2000" b="1" i="0" kern="1200" baseline="0" dirty="0" smtClean="0">
                          <a:solidFill>
                            <a:schemeClr val="tx1"/>
                          </a:solidFill>
                          <a:latin typeface="华文中宋" pitchFamily="2" charset="-122"/>
                          <a:ea typeface="华文中宋" pitchFamily="2" charset="-122"/>
                          <a:cs typeface="+mn-cs"/>
                        </a:rPr>
                        <a:t>4</a:t>
                      </a:r>
                      <a:r>
                        <a:rPr kumimoji="0" lang="zh-CN" altLang="zh-CN" sz="2000" b="1" i="0" kern="1200" baseline="0" dirty="0" smtClean="0">
                          <a:solidFill>
                            <a:schemeClr val="tx1"/>
                          </a:solidFill>
                          <a:latin typeface="华文中宋" pitchFamily="2" charset="-122"/>
                          <a:ea typeface="华文中宋" pitchFamily="2" charset="-122"/>
                          <a:cs typeface="+mn-cs"/>
                        </a:rPr>
                        <a:t>号</a:t>
                      </a:r>
                      <a:r>
                        <a:rPr kumimoji="0" lang="zh-CN" altLang="en-US" sz="2000" b="1" i="0" kern="1200" baseline="0" dirty="0" smtClean="0">
                          <a:solidFill>
                            <a:schemeClr val="tx1"/>
                          </a:solidFill>
                          <a:latin typeface="华文中宋" pitchFamily="2" charset="-122"/>
                          <a:ea typeface="华文中宋" pitchFamily="2" charset="-122"/>
                          <a:cs typeface="+mn-cs"/>
                        </a:rPr>
                        <a:t>公告</a:t>
                      </a:r>
                    </a:p>
                  </a:txBody>
                  <a:tcPr>
                    <a:solidFill>
                      <a:schemeClr val="bg1">
                        <a:lumMod val="85000"/>
                      </a:schemeClr>
                    </a:solidFill>
                  </a:tcPr>
                </a:tc>
                <a:tc>
                  <a:txBody>
                    <a:bodyPr/>
                    <a:lstStyle/>
                    <a:p>
                      <a:r>
                        <a:rPr kumimoji="0" lang="en-US" altLang="zh-CN" sz="2000" b="1" i="0" kern="1200" baseline="0" dirty="0" smtClean="0">
                          <a:solidFill>
                            <a:schemeClr val="tx1"/>
                          </a:solidFill>
                          <a:latin typeface="华文中宋" pitchFamily="2" charset="-122"/>
                          <a:ea typeface="华文中宋" pitchFamily="2" charset="-122"/>
                          <a:cs typeface="+mn-cs"/>
                        </a:rPr>
                        <a:t>2015</a:t>
                      </a:r>
                      <a:r>
                        <a:rPr kumimoji="0" lang="zh-CN" altLang="zh-CN" sz="2000" b="1" i="0" kern="1200" baseline="0" dirty="0" smtClean="0">
                          <a:solidFill>
                            <a:schemeClr val="tx1"/>
                          </a:solidFill>
                          <a:latin typeface="华文中宋" pitchFamily="2" charset="-122"/>
                          <a:ea typeface="华文中宋" pitchFamily="2" charset="-122"/>
                          <a:cs typeface="+mn-cs"/>
                        </a:rPr>
                        <a:t>年第</a:t>
                      </a:r>
                      <a:r>
                        <a:rPr kumimoji="0" lang="en-US" altLang="zh-CN" sz="2000" b="1" i="0" kern="1200" baseline="0" dirty="0" smtClean="0">
                          <a:solidFill>
                            <a:schemeClr val="tx1"/>
                          </a:solidFill>
                          <a:latin typeface="华文中宋" pitchFamily="2" charset="-122"/>
                          <a:ea typeface="华文中宋" pitchFamily="2" charset="-122"/>
                          <a:cs typeface="+mn-cs"/>
                        </a:rPr>
                        <a:t>48</a:t>
                      </a:r>
                      <a:r>
                        <a:rPr kumimoji="0" lang="zh-CN" altLang="zh-CN" sz="2000" b="1" i="0" kern="1200" baseline="0" dirty="0" smtClean="0">
                          <a:solidFill>
                            <a:schemeClr val="tx1"/>
                          </a:solidFill>
                          <a:latin typeface="华文中宋" pitchFamily="2" charset="-122"/>
                          <a:ea typeface="华文中宋" pitchFamily="2" charset="-122"/>
                          <a:cs typeface="+mn-cs"/>
                        </a:rPr>
                        <a:t>号</a:t>
                      </a:r>
                      <a:r>
                        <a:rPr kumimoji="0" lang="zh-CN" altLang="en-US" sz="2000" b="1" i="0" kern="1200" baseline="0" dirty="0" smtClean="0">
                          <a:solidFill>
                            <a:schemeClr val="tx1"/>
                          </a:solidFill>
                          <a:latin typeface="华文中宋" pitchFamily="2" charset="-122"/>
                          <a:ea typeface="华文中宋" pitchFamily="2" charset="-122"/>
                          <a:cs typeface="+mn-cs"/>
                        </a:rPr>
                        <a:t>公告</a:t>
                      </a:r>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备注</a:t>
                      </a:r>
                    </a:p>
                  </a:txBody>
                  <a:tcPr>
                    <a:solidFill>
                      <a:schemeClr val="bg1">
                        <a:lumMod val="85000"/>
                      </a:schemeClr>
                    </a:solidFill>
                  </a:tcPr>
                </a:tc>
              </a:tr>
              <a:tr h="356209">
                <a:tc>
                  <a:txBody>
                    <a:bodyPr/>
                    <a:lstStyle/>
                    <a:p>
                      <a:pPr marL="0" algn="l" rtl="0" eaLnBrk="1" latinLnBrk="0" hangingPunct="1"/>
                      <a:r>
                        <a:rPr kumimoji="0" lang="zh-CN" altLang="en-US" sz="2000" b="1" i="0" kern="1200" baseline="0" dirty="0" smtClean="0">
                          <a:solidFill>
                            <a:schemeClr val="tx1"/>
                          </a:solidFill>
                          <a:latin typeface="华文中宋" pitchFamily="2" charset="-122"/>
                          <a:ea typeface="华文中宋" pitchFamily="2" charset="-122"/>
                          <a:cs typeface="+mn-cs"/>
                        </a:rPr>
                        <a:t>特殊处理的备案与确认</a:t>
                      </a:r>
                    </a:p>
                  </a:txBody>
                  <a:tcPr>
                    <a:solidFill>
                      <a:schemeClr val="bg1">
                        <a:lumMod val="85000"/>
                      </a:schemeClr>
                    </a:solidFill>
                  </a:tcPr>
                </a:tc>
                <a:tc>
                  <a:txBody>
                    <a:bodyPr/>
                    <a:lstStyle/>
                    <a:p>
                      <a:pPr marL="0" algn="l" rtl="0" eaLnBrk="1" latinLnBrk="0" hangingPunct="1"/>
                      <a:r>
                        <a:rPr kumimoji="0" lang="zh-CN" altLang="en-US" sz="2000" b="1" i="0" kern="1200" baseline="0" dirty="0" smtClean="0">
                          <a:solidFill>
                            <a:schemeClr val="tx1"/>
                          </a:solidFill>
                          <a:latin typeface="华文中宋" pitchFamily="2" charset="-122"/>
                          <a:ea typeface="华文中宋" pitchFamily="2" charset="-122"/>
                          <a:cs typeface="+mn-cs"/>
                        </a:rPr>
                        <a:t>应按规定备案，可由主导方申请，层报省级税务机关确认</a:t>
                      </a:r>
                      <a:endParaRPr kumimoji="0" lang="zh-CN" altLang="zh-CN" sz="20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c>
                  <a:txBody>
                    <a:bodyPr/>
                    <a:lstStyle/>
                    <a:p>
                      <a:r>
                        <a:rPr kumimoji="0" lang="zh-CN" altLang="zh-CN" sz="2000" b="1" i="0" kern="1200" baseline="0" dirty="0" smtClean="0">
                          <a:solidFill>
                            <a:schemeClr val="tx1"/>
                          </a:solidFill>
                          <a:latin typeface="华文中宋" pitchFamily="2" charset="-122"/>
                          <a:ea typeface="华文中宋" pitchFamily="2" charset="-122"/>
                          <a:cs typeface="+mn-cs"/>
                        </a:rPr>
                        <a:t>除企业发生其他法律形式简单改变情形外，重组各方应在该重组业务完成当年，办理企业所得税年度申报时，分别向各自主管税务机关报送《企业重组所得税特殊性税务处理报告表及附表》和申报资料。合并、分立中重组一方涉及注销的，应在尚未办理注销税务登记手续前进行申报</a:t>
                      </a:r>
                      <a:endParaRPr kumimoji="0" lang="en-US" altLang="zh-CN" sz="2000" b="1" i="0" kern="1200" baseline="0" dirty="0" smtClean="0">
                        <a:solidFill>
                          <a:schemeClr val="tx1"/>
                        </a:solidFill>
                        <a:latin typeface="华文中宋" pitchFamily="2" charset="-122"/>
                        <a:ea typeface="华文中宋" pitchFamily="2" charset="-122"/>
                        <a:cs typeface="+mn-cs"/>
                      </a:endParaRPr>
                    </a:p>
                    <a:p>
                      <a:r>
                        <a:rPr kumimoji="0" lang="zh-CN" altLang="zh-CN" sz="2000" b="1" i="0" kern="1200" baseline="0" dirty="0" smtClean="0">
                          <a:solidFill>
                            <a:schemeClr val="tx1"/>
                          </a:solidFill>
                          <a:latin typeface="华文中宋" pitchFamily="2" charset="-122"/>
                          <a:ea typeface="华文中宋" pitchFamily="2" charset="-122"/>
                          <a:cs typeface="+mn-cs"/>
                        </a:rPr>
                        <a:t>重组主导方申报后，其他当事方向其主管税务机关办理纳税申报。申报时还应附送重组主导方经主管税务机关受理的《企业重组所得税特殊性税务处理报告表及附表》</a:t>
                      </a:r>
                      <a:endParaRPr kumimoji="0" lang="zh-CN" altLang="en-US" sz="20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c>
                  <a:txBody>
                    <a:bodyPr/>
                    <a:lstStyle/>
                    <a:p>
                      <a:r>
                        <a:rPr kumimoji="0" lang="zh-CN" altLang="en-US" sz="2000" b="1" i="0" kern="1200" baseline="0" dirty="0" smtClean="0">
                          <a:solidFill>
                            <a:schemeClr val="tx1"/>
                          </a:solidFill>
                          <a:latin typeface="华文中宋" pitchFamily="2" charset="-122"/>
                          <a:ea typeface="华文中宋" pitchFamily="2" charset="-122"/>
                          <a:cs typeface="+mn-cs"/>
                        </a:rPr>
                        <a:t>仅申报，并明确各方申报要求。不再确认</a:t>
                      </a:r>
                    </a:p>
                  </a:txBody>
                  <a:tcPr>
                    <a:solidFill>
                      <a:schemeClr val="bg1">
                        <a:lumMod val="85000"/>
                      </a:schemeClr>
                    </a:solidFill>
                  </a:tcPr>
                </a:tc>
              </a:tr>
            </a:tbl>
          </a:graphicData>
        </a:graphic>
      </p:graphicFrame>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en-US" dirty="0"/>
          </a:p>
        </p:txBody>
      </p:sp>
      <p:sp>
        <p:nvSpPr>
          <p:cNvPr id="3" name="标题 2"/>
          <p:cNvSpPr>
            <a:spLocks noGrp="1"/>
          </p:cNvSpPr>
          <p:nvPr>
            <p:ph type="title"/>
          </p:nvPr>
        </p:nvSpPr>
        <p:spPr/>
        <p:txBody>
          <a:bodyPr/>
          <a:lstStyle/>
          <a:p>
            <a:r>
              <a:rPr lang="zh-CN" altLang="en-US" dirty="0" smtClean="0"/>
              <a:t>企业所得税方面</a:t>
            </a:r>
            <a:endParaRPr lang="zh-CN" altLang="en-US" dirty="0"/>
          </a:p>
        </p:txBody>
      </p:sp>
      <p:graphicFrame>
        <p:nvGraphicFramePr>
          <p:cNvPr id="4" name="表格 3"/>
          <p:cNvGraphicFramePr>
            <a:graphicFrameLocks noGrp="1"/>
          </p:cNvGraphicFramePr>
          <p:nvPr/>
        </p:nvGraphicFramePr>
        <p:xfrm>
          <a:off x="395536" y="980728"/>
          <a:ext cx="8424936" cy="3749040"/>
        </p:xfrm>
        <a:graphic>
          <a:graphicData uri="http://schemas.openxmlformats.org/drawingml/2006/table">
            <a:tbl>
              <a:tblPr firstRow="1" bandRow="1">
                <a:tableStyleId>{5C22544A-7EE6-4342-B048-85BDC9FD1C3A}</a:tableStyleId>
              </a:tblPr>
              <a:tblGrid>
                <a:gridCol w="1080120"/>
                <a:gridCol w="3672408"/>
                <a:gridCol w="2520280"/>
                <a:gridCol w="1152128"/>
              </a:tblGrid>
              <a:tr h="356209">
                <a:tc>
                  <a:txBody>
                    <a:bodyPr/>
                    <a:lstStyle/>
                    <a:p>
                      <a:r>
                        <a:rPr kumimoji="0" lang="zh-CN" altLang="en-US" sz="1800" b="1" i="0" kern="1200" baseline="0" dirty="0" smtClean="0">
                          <a:solidFill>
                            <a:schemeClr val="tx1"/>
                          </a:solidFill>
                          <a:latin typeface="华文中宋" pitchFamily="2" charset="-122"/>
                          <a:ea typeface="华文中宋" pitchFamily="2" charset="-122"/>
                          <a:cs typeface="+mn-cs"/>
                        </a:rPr>
                        <a:t>内容</a:t>
                      </a:r>
                    </a:p>
                  </a:txBody>
                  <a:tcPr>
                    <a:solidFill>
                      <a:schemeClr val="bg1">
                        <a:lumMod val="85000"/>
                      </a:schemeClr>
                    </a:solidFill>
                  </a:tcPr>
                </a:tc>
                <a:tc>
                  <a:txBody>
                    <a:bodyPr/>
                    <a:lstStyle/>
                    <a:p>
                      <a:r>
                        <a:rPr kumimoji="0" lang="en-US" altLang="zh-CN" sz="1800" b="1" i="0" kern="1200" baseline="0" dirty="0" smtClean="0">
                          <a:solidFill>
                            <a:schemeClr val="tx1"/>
                          </a:solidFill>
                          <a:latin typeface="华文中宋" pitchFamily="2" charset="-122"/>
                          <a:ea typeface="华文中宋" pitchFamily="2" charset="-122"/>
                          <a:cs typeface="+mn-cs"/>
                        </a:rPr>
                        <a:t>2010</a:t>
                      </a:r>
                      <a:r>
                        <a:rPr kumimoji="0" lang="zh-CN" altLang="zh-CN" sz="1800" b="1" i="0" kern="1200" baseline="0" dirty="0" smtClean="0">
                          <a:solidFill>
                            <a:schemeClr val="tx1"/>
                          </a:solidFill>
                          <a:latin typeface="华文中宋" pitchFamily="2" charset="-122"/>
                          <a:ea typeface="华文中宋" pitchFamily="2" charset="-122"/>
                          <a:cs typeface="+mn-cs"/>
                        </a:rPr>
                        <a:t>年第</a:t>
                      </a:r>
                      <a:r>
                        <a:rPr kumimoji="0" lang="en-US" altLang="zh-CN" sz="1800" b="1" i="0" kern="1200" baseline="0" dirty="0" smtClean="0">
                          <a:solidFill>
                            <a:schemeClr val="tx1"/>
                          </a:solidFill>
                          <a:latin typeface="华文中宋" pitchFamily="2" charset="-122"/>
                          <a:ea typeface="华文中宋" pitchFamily="2" charset="-122"/>
                          <a:cs typeface="+mn-cs"/>
                        </a:rPr>
                        <a:t>4</a:t>
                      </a:r>
                      <a:r>
                        <a:rPr kumimoji="0" lang="zh-CN" altLang="zh-CN" sz="1800" b="1" i="0" kern="1200" baseline="0" dirty="0" smtClean="0">
                          <a:solidFill>
                            <a:schemeClr val="tx1"/>
                          </a:solidFill>
                          <a:latin typeface="华文中宋" pitchFamily="2" charset="-122"/>
                          <a:ea typeface="华文中宋" pitchFamily="2" charset="-122"/>
                          <a:cs typeface="+mn-cs"/>
                        </a:rPr>
                        <a:t>号</a:t>
                      </a:r>
                      <a:r>
                        <a:rPr kumimoji="0" lang="zh-CN" altLang="en-US" sz="1800" b="1" i="0" kern="1200" baseline="0" dirty="0" smtClean="0">
                          <a:solidFill>
                            <a:schemeClr val="tx1"/>
                          </a:solidFill>
                          <a:latin typeface="华文中宋" pitchFamily="2" charset="-122"/>
                          <a:ea typeface="华文中宋" pitchFamily="2" charset="-122"/>
                          <a:cs typeface="+mn-cs"/>
                        </a:rPr>
                        <a:t>公告</a:t>
                      </a:r>
                    </a:p>
                  </a:txBody>
                  <a:tcPr>
                    <a:solidFill>
                      <a:schemeClr val="bg1">
                        <a:lumMod val="85000"/>
                      </a:schemeClr>
                    </a:solidFill>
                  </a:tcPr>
                </a:tc>
                <a:tc>
                  <a:txBody>
                    <a:bodyPr/>
                    <a:lstStyle/>
                    <a:p>
                      <a:r>
                        <a:rPr kumimoji="0" lang="en-US" altLang="zh-CN" sz="1800" b="1" i="0" kern="1200" baseline="0" dirty="0" smtClean="0">
                          <a:solidFill>
                            <a:schemeClr val="tx1"/>
                          </a:solidFill>
                          <a:latin typeface="华文中宋" pitchFamily="2" charset="-122"/>
                          <a:ea typeface="华文中宋" pitchFamily="2" charset="-122"/>
                          <a:cs typeface="+mn-cs"/>
                        </a:rPr>
                        <a:t>2015</a:t>
                      </a:r>
                      <a:r>
                        <a:rPr kumimoji="0" lang="zh-CN" altLang="zh-CN" sz="1800" b="1" i="0" kern="1200" baseline="0" dirty="0" smtClean="0">
                          <a:solidFill>
                            <a:schemeClr val="tx1"/>
                          </a:solidFill>
                          <a:latin typeface="华文中宋" pitchFamily="2" charset="-122"/>
                          <a:ea typeface="华文中宋" pitchFamily="2" charset="-122"/>
                          <a:cs typeface="+mn-cs"/>
                        </a:rPr>
                        <a:t>年第</a:t>
                      </a:r>
                      <a:r>
                        <a:rPr kumimoji="0" lang="en-US" altLang="zh-CN" sz="1800" b="1" i="0" kern="1200" baseline="0" dirty="0" smtClean="0">
                          <a:solidFill>
                            <a:schemeClr val="tx1"/>
                          </a:solidFill>
                          <a:latin typeface="华文中宋" pitchFamily="2" charset="-122"/>
                          <a:ea typeface="华文中宋" pitchFamily="2" charset="-122"/>
                          <a:cs typeface="+mn-cs"/>
                        </a:rPr>
                        <a:t>48</a:t>
                      </a:r>
                      <a:r>
                        <a:rPr kumimoji="0" lang="zh-CN" altLang="zh-CN" sz="1800" b="1" i="0" kern="1200" baseline="0" dirty="0" smtClean="0">
                          <a:solidFill>
                            <a:schemeClr val="tx1"/>
                          </a:solidFill>
                          <a:latin typeface="华文中宋" pitchFamily="2" charset="-122"/>
                          <a:ea typeface="华文中宋" pitchFamily="2" charset="-122"/>
                          <a:cs typeface="+mn-cs"/>
                        </a:rPr>
                        <a:t>号</a:t>
                      </a:r>
                      <a:r>
                        <a:rPr kumimoji="0" lang="zh-CN" altLang="en-US" sz="1800" b="1" i="0" kern="1200" baseline="0" dirty="0" smtClean="0">
                          <a:solidFill>
                            <a:schemeClr val="tx1"/>
                          </a:solidFill>
                          <a:latin typeface="华文中宋" pitchFamily="2" charset="-122"/>
                          <a:ea typeface="华文中宋" pitchFamily="2" charset="-122"/>
                          <a:cs typeface="+mn-cs"/>
                        </a:rPr>
                        <a:t>公告</a:t>
                      </a:r>
                    </a:p>
                  </a:txBody>
                  <a:tcPr>
                    <a:solidFill>
                      <a:schemeClr val="bg1">
                        <a:lumMod val="85000"/>
                      </a:schemeClr>
                    </a:solidFill>
                  </a:tcPr>
                </a:tc>
                <a:tc>
                  <a:txBody>
                    <a:bodyPr/>
                    <a:lstStyle/>
                    <a:p>
                      <a:r>
                        <a:rPr kumimoji="0" lang="zh-CN" altLang="en-US" sz="1800" b="1" i="0" kern="1200" baseline="0" dirty="0" smtClean="0">
                          <a:solidFill>
                            <a:schemeClr val="tx1"/>
                          </a:solidFill>
                          <a:latin typeface="华文中宋" pitchFamily="2" charset="-122"/>
                          <a:ea typeface="华文中宋" pitchFamily="2" charset="-122"/>
                          <a:cs typeface="+mn-cs"/>
                        </a:rPr>
                        <a:t>备注</a:t>
                      </a:r>
                    </a:p>
                  </a:txBody>
                  <a:tcPr>
                    <a:solidFill>
                      <a:schemeClr val="bg1">
                        <a:lumMod val="85000"/>
                      </a:schemeClr>
                    </a:solidFill>
                  </a:tcPr>
                </a:tc>
              </a:tr>
              <a:tr h="356209">
                <a:tc>
                  <a:txBody>
                    <a:bodyPr/>
                    <a:lstStyle/>
                    <a:p>
                      <a:pPr marL="0" algn="l" rtl="0" eaLnBrk="1" latinLnBrk="0" hangingPunct="1"/>
                      <a:r>
                        <a:rPr kumimoji="0" lang="zh-CN" altLang="en-US" sz="1800" b="1" i="0" kern="1200" baseline="0" dirty="0" smtClean="0">
                          <a:solidFill>
                            <a:schemeClr val="tx1"/>
                          </a:solidFill>
                          <a:latin typeface="华文中宋" pitchFamily="2" charset="-122"/>
                          <a:ea typeface="华文中宋" pitchFamily="2" charset="-122"/>
                          <a:cs typeface="+mn-cs"/>
                        </a:rPr>
                        <a:t>说明合理商业目的内容</a:t>
                      </a:r>
                    </a:p>
                  </a:txBody>
                  <a:tcPr>
                    <a:solidFill>
                      <a:schemeClr val="bg1">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zh-CN" altLang="zh-CN" sz="1800" b="1" i="0" kern="1200" baseline="0" dirty="0" smtClean="0">
                          <a:solidFill>
                            <a:schemeClr val="tx1"/>
                          </a:solidFill>
                          <a:latin typeface="华文中宋" pitchFamily="2" charset="-122"/>
                          <a:ea typeface="华文中宋" pitchFamily="2" charset="-122"/>
                          <a:cs typeface="+mn-cs"/>
                        </a:rPr>
                        <a:t>在</a:t>
                      </a:r>
                      <a:r>
                        <a:rPr kumimoji="0" lang="zh-CN" altLang="zh-CN" sz="1800" b="1" i="0" kern="1200" baseline="0" dirty="0" smtClean="0">
                          <a:solidFill>
                            <a:srgbClr val="FF0000"/>
                          </a:solidFill>
                          <a:latin typeface="华文中宋" pitchFamily="2" charset="-122"/>
                          <a:ea typeface="华文中宋" pitchFamily="2" charset="-122"/>
                          <a:cs typeface="+mn-cs"/>
                        </a:rPr>
                        <a:t>备案或提交确认</a:t>
                      </a:r>
                      <a:r>
                        <a:rPr kumimoji="0" lang="zh-CN" altLang="zh-CN" sz="1800" b="1" i="0" kern="1200" baseline="0" dirty="0" smtClean="0">
                          <a:solidFill>
                            <a:schemeClr val="tx1"/>
                          </a:solidFill>
                          <a:latin typeface="华文中宋" pitchFamily="2" charset="-122"/>
                          <a:ea typeface="华文中宋" pitchFamily="2" charset="-122"/>
                          <a:cs typeface="+mn-cs"/>
                        </a:rPr>
                        <a:t>申请时</a:t>
                      </a:r>
                      <a:r>
                        <a:rPr kumimoji="0" lang="zh-CN" altLang="en-US" sz="1800" b="1" i="0" kern="1200" baseline="0" dirty="0" smtClean="0">
                          <a:solidFill>
                            <a:schemeClr val="tx1"/>
                          </a:solidFill>
                          <a:latin typeface="华文中宋" pitchFamily="2" charset="-122"/>
                          <a:ea typeface="华文中宋" pitchFamily="2" charset="-122"/>
                          <a:cs typeface="+mn-cs"/>
                        </a:rPr>
                        <a:t>说明合理商业目的</a:t>
                      </a:r>
                      <a:endParaRPr kumimoji="0" lang="zh-CN" altLang="zh-CN" sz="1800" b="1" i="0" kern="1200" baseline="0" dirty="0" smtClean="0">
                        <a:solidFill>
                          <a:schemeClr val="tx1"/>
                        </a:solidFill>
                        <a:latin typeface="华文中宋" pitchFamily="2" charset="-122"/>
                        <a:ea typeface="华文中宋" pitchFamily="2" charset="-122"/>
                        <a:cs typeface="+mn-cs"/>
                      </a:endParaRPr>
                    </a:p>
                    <a:p>
                      <a:r>
                        <a:rPr kumimoji="0" lang="en-US" altLang="zh-CN" sz="1800" b="1" i="0" kern="1200" baseline="0" dirty="0" smtClean="0">
                          <a:solidFill>
                            <a:schemeClr val="tx1"/>
                          </a:solidFill>
                          <a:latin typeface="华文中宋" pitchFamily="2" charset="-122"/>
                          <a:ea typeface="华文中宋" pitchFamily="2" charset="-122"/>
                          <a:cs typeface="+mn-cs"/>
                        </a:rPr>
                        <a:t>1.</a:t>
                      </a:r>
                      <a:r>
                        <a:rPr kumimoji="0" lang="zh-CN" altLang="zh-CN" sz="1800" b="1" i="0" kern="1200" baseline="0" dirty="0" smtClean="0">
                          <a:solidFill>
                            <a:schemeClr val="tx1"/>
                          </a:solidFill>
                          <a:latin typeface="华文中宋" pitchFamily="2" charset="-122"/>
                          <a:ea typeface="华文中宋" pitchFamily="2" charset="-122"/>
                          <a:cs typeface="+mn-cs"/>
                        </a:rPr>
                        <a:t>重组活动的交易方式</a:t>
                      </a:r>
                      <a:endParaRPr kumimoji="0" lang="en-US" altLang="zh-CN" sz="1800" b="1" i="0" kern="1200" baseline="0" dirty="0" smtClean="0">
                        <a:solidFill>
                          <a:schemeClr val="tx1"/>
                        </a:solidFill>
                        <a:latin typeface="华文中宋" pitchFamily="2" charset="-122"/>
                        <a:ea typeface="华文中宋" pitchFamily="2" charset="-122"/>
                        <a:cs typeface="+mn-cs"/>
                      </a:endParaRPr>
                    </a:p>
                    <a:p>
                      <a:r>
                        <a:rPr kumimoji="0" lang="en-US" altLang="zh-CN" sz="1800" b="1" i="0" kern="1200" baseline="0" dirty="0" smtClean="0">
                          <a:solidFill>
                            <a:schemeClr val="tx1"/>
                          </a:solidFill>
                          <a:latin typeface="华文中宋" pitchFamily="2" charset="-122"/>
                          <a:ea typeface="华文中宋" pitchFamily="2" charset="-122"/>
                          <a:cs typeface="+mn-cs"/>
                        </a:rPr>
                        <a:t>2.</a:t>
                      </a:r>
                      <a:r>
                        <a:rPr kumimoji="0" lang="zh-CN" altLang="zh-CN" sz="1800" b="1" i="0" kern="1200" baseline="0" dirty="0" smtClean="0">
                          <a:solidFill>
                            <a:schemeClr val="tx1"/>
                          </a:solidFill>
                          <a:latin typeface="华文中宋" pitchFamily="2" charset="-122"/>
                          <a:ea typeface="华文中宋" pitchFamily="2" charset="-122"/>
                          <a:cs typeface="+mn-cs"/>
                        </a:rPr>
                        <a:t>该项交易的</a:t>
                      </a:r>
                      <a:r>
                        <a:rPr kumimoji="0" lang="zh-CN" altLang="zh-CN" sz="1800" b="1" i="0" kern="1200" baseline="0" dirty="0" smtClean="0">
                          <a:solidFill>
                            <a:srgbClr val="FF0000"/>
                          </a:solidFill>
                          <a:latin typeface="华文中宋" pitchFamily="2" charset="-122"/>
                          <a:ea typeface="华文中宋" pitchFamily="2" charset="-122"/>
                          <a:cs typeface="+mn-cs"/>
                        </a:rPr>
                        <a:t>形式及实质</a:t>
                      </a:r>
                      <a:endParaRPr kumimoji="0" lang="en-US" altLang="zh-CN" sz="1800" b="1" i="0" kern="1200" baseline="0" dirty="0" smtClean="0">
                        <a:solidFill>
                          <a:srgbClr val="FF0000"/>
                        </a:solidFill>
                        <a:latin typeface="华文中宋" pitchFamily="2" charset="-122"/>
                        <a:ea typeface="华文中宋" pitchFamily="2" charset="-122"/>
                        <a:cs typeface="+mn-cs"/>
                      </a:endParaRPr>
                    </a:p>
                    <a:p>
                      <a:r>
                        <a:rPr kumimoji="0" lang="en-US" altLang="zh-CN" sz="1800" b="1" i="0" kern="1200" baseline="0" dirty="0" smtClean="0">
                          <a:solidFill>
                            <a:schemeClr val="tx1"/>
                          </a:solidFill>
                          <a:latin typeface="华文中宋" pitchFamily="2" charset="-122"/>
                          <a:ea typeface="华文中宋" pitchFamily="2" charset="-122"/>
                          <a:cs typeface="+mn-cs"/>
                        </a:rPr>
                        <a:t>3.</a:t>
                      </a:r>
                      <a:r>
                        <a:rPr kumimoji="0" lang="zh-CN" altLang="zh-CN" sz="1800" b="1" i="0" kern="1200" baseline="0" dirty="0" smtClean="0">
                          <a:solidFill>
                            <a:schemeClr val="tx1"/>
                          </a:solidFill>
                          <a:latin typeface="华文中宋" pitchFamily="2" charset="-122"/>
                          <a:ea typeface="华文中宋" pitchFamily="2" charset="-122"/>
                          <a:cs typeface="+mn-cs"/>
                        </a:rPr>
                        <a:t>重组活动给交易各方税务状况带来的可能变化</a:t>
                      </a:r>
                      <a:endParaRPr kumimoji="0" lang="en-US" altLang="zh-CN" sz="1800" b="1" i="0" kern="1200" baseline="0" dirty="0" smtClean="0">
                        <a:solidFill>
                          <a:schemeClr val="tx1"/>
                        </a:solidFill>
                        <a:latin typeface="华文中宋" pitchFamily="2" charset="-122"/>
                        <a:ea typeface="华文中宋" pitchFamily="2" charset="-122"/>
                        <a:cs typeface="+mn-cs"/>
                      </a:endParaRPr>
                    </a:p>
                    <a:p>
                      <a:r>
                        <a:rPr kumimoji="0" lang="en-US" altLang="zh-CN" sz="1800" b="1" i="0" kern="1200" baseline="0" dirty="0" smtClean="0">
                          <a:solidFill>
                            <a:schemeClr val="tx1"/>
                          </a:solidFill>
                          <a:latin typeface="华文中宋" pitchFamily="2" charset="-122"/>
                          <a:ea typeface="华文中宋" pitchFamily="2" charset="-122"/>
                          <a:cs typeface="+mn-cs"/>
                        </a:rPr>
                        <a:t>4.</a:t>
                      </a:r>
                      <a:r>
                        <a:rPr kumimoji="0" lang="zh-CN" altLang="zh-CN" sz="1800" b="1" i="0" kern="1200" baseline="0" dirty="0" smtClean="0">
                          <a:solidFill>
                            <a:schemeClr val="tx1"/>
                          </a:solidFill>
                          <a:latin typeface="华文中宋" pitchFamily="2" charset="-122"/>
                          <a:ea typeface="华文中宋" pitchFamily="2" charset="-122"/>
                          <a:cs typeface="+mn-cs"/>
                        </a:rPr>
                        <a:t>重组各方从交易中获得的财务状况变化</a:t>
                      </a:r>
                      <a:endParaRPr kumimoji="0" lang="en-US" altLang="zh-CN" sz="1800" b="1" i="0" kern="1200" baseline="0" dirty="0" smtClean="0">
                        <a:solidFill>
                          <a:schemeClr val="tx1"/>
                        </a:solidFill>
                        <a:latin typeface="华文中宋" pitchFamily="2" charset="-122"/>
                        <a:ea typeface="华文中宋" pitchFamily="2" charset="-122"/>
                        <a:cs typeface="+mn-cs"/>
                      </a:endParaRPr>
                    </a:p>
                    <a:p>
                      <a:r>
                        <a:rPr kumimoji="0" lang="en-US" altLang="zh-CN" sz="1800" b="1" i="0" kern="1200" baseline="0" dirty="0" smtClean="0">
                          <a:solidFill>
                            <a:schemeClr val="tx1"/>
                          </a:solidFill>
                          <a:latin typeface="华文中宋" pitchFamily="2" charset="-122"/>
                          <a:ea typeface="华文中宋" pitchFamily="2" charset="-122"/>
                          <a:cs typeface="+mn-cs"/>
                        </a:rPr>
                        <a:t>5.</a:t>
                      </a:r>
                      <a:r>
                        <a:rPr kumimoji="0" lang="zh-CN" altLang="zh-CN" sz="1800" b="1" i="0" kern="1200" baseline="0" dirty="0" smtClean="0">
                          <a:solidFill>
                            <a:srgbClr val="FF0000"/>
                          </a:solidFill>
                          <a:latin typeface="华文中宋" pitchFamily="2" charset="-122"/>
                          <a:ea typeface="华文中宋" pitchFamily="2" charset="-122"/>
                          <a:cs typeface="+mn-cs"/>
                        </a:rPr>
                        <a:t>重组活动是否给交易各方带来了在市场原则下不会产生的异常经济利益或潜在义务</a:t>
                      </a:r>
                      <a:endParaRPr kumimoji="0" lang="en-US" altLang="zh-CN" sz="1800" b="1" i="0" kern="1200" baseline="0" dirty="0" smtClean="0">
                        <a:solidFill>
                          <a:srgbClr val="FF0000"/>
                        </a:solidFill>
                        <a:latin typeface="华文中宋" pitchFamily="2" charset="-122"/>
                        <a:ea typeface="华文中宋" pitchFamily="2" charset="-122"/>
                        <a:cs typeface="+mn-cs"/>
                      </a:endParaRPr>
                    </a:p>
                    <a:p>
                      <a:r>
                        <a:rPr kumimoji="0" lang="en-US" altLang="zh-CN" sz="1800" b="1" i="0" kern="1200" baseline="0" dirty="0" smtClean="0">
                          <a:solidFill>
                            <a:schemeClr val="tx1"/>
                          </a:solidFill>
                          <a:latin typeface="华文中宋" pitchFamily="2" charset="-122"/>
                          <a:ea typeface="华文中宋" pitchFamily="2" charset="-122"/>
                          <a:cs typeface="+mn-cs"/>
                        </a:rPr>
                        <a:t>6.</a:t>
                      </a:r>
                      <a:r>
                        <a:rPr kumimoji="0" lang="zh-CN" altLang="zh-CN" sz="1800" b="1" i="0" kern="1200" baseline="0" dirty="0" smtClean="0">
                          <a:solidFill>
                            <a:schemeClr val="tx1"/>
                          </a:solidFill>
                          <a:latin typeface="华文中宋" pitchFamily="2" charset="-122"/>
                          <a:ea typeface="华文中宋" pitchFamily="2" charset="-122"/>
                          <a:cs typeface="+mn-cs"/>
                        </a:rPr>
                        <a:t>非居民企业参与重组活动的情况。 </a:t>
                      </a:r>
                    </a:p>
                  </a:txBody>
                  <a:tcPr>
                    <a:solidFill>
                      <a:schemeClr val="bg1">
                        <a:lumMod val="85000"/>
                      </a:schemeClr>
                    </a:solidFill>
                  </a:tcPr>
                </a:tc>
                <a:tc>
                  <a:txBody>
                    <a:bodyPr/>
                    <a:lstStyle/>
                    <a:p>
                      <a:r>
                        <a:rPr kumimoji="0" lang="zh-CN" altLang="en-US" sz="1800" b="1" i="0" kern="1200" baseline="0" dirty="0" smtClean="0">
                          <a:solidFill>
                            <a:schemeClr val="tx1"/>
                          </a:solidFill>
                          <a:latin typeface="华文中宋" pitchFamily="2" charset="-122"/>
                          <a:ea typeface="华文中宋" pitchFamily="2" charset="-122"/>
                          <a:cs typeface="+mn-cs"/>
                        </a:rPr>
                        <a:t>在</a:t>
                      </a:r>
                      <a:r>
                        <a:rPr kumimoji="0" lang="zh-CN" altLang="zh-CN" sz="1800" b="1" i="0" kern="1200" baseline="0" dirty="0" smtClean="0">
                          <a:solidFill>
                            <a:schemeClr val="tx1"/>
                          </a:solidFill>
                          <a:latin typeface="华文中宋" pitchFamily="2" charset="-122"/>
                          <a:ea typeface="华文中宋" pitchFamily="2" charset="-122"/>
                          <a:cs typeface="+mn-cs"/>
                        </a:rPr>
                        <a:t>申报时逐条</a:t>
                      </a:r>
                      <a:r>
                        <a:rPr kumimoji="0" lang="zh-CN" altLang="en-US" sz="1800" b="1" i="0" kern="1200" baseline="0" dirty="0" smtClean="0">
                          <a:solidFill>
                            <a:schemeClr val="tx1"/>
                          </a:solidFill>
                          <a:latin typeface="华文中宋" pitchFamily="2" charset="-122"/>
                          <a:ea typeface="华文中宋" pitchFamily="2" charset="-122"/>
                          <a:cs typeface="+mn-cs"/>
                        </a:rPr>
                        <a:t>说明合理商业目的</a:t>
                      </a:r>
                      <a:endParaRPr kumimoji="0" lang="en-US" altLang="zh-CN" sz="1800" b="1" i="0" kern="1200" baseline="0" dirty="0" smtClean="0">
                        <a:solidFill>
                          <a:schemeClr val="tx1"/>
                        </a:solidFill>
                        <a:latin typeface="华文中宋" pitchFamily="2" charset="-122"/>
                        <a:ea typeface="华文中宋" pitchFamily="2" charset="-122"/>
                        <a:cs typeface="+mn-cs"/>
                      </a:endParaRPr>
                    </a:p>
                    <a:p>
                      <a:r>
                        <a:rPr kumimoji="0" lang="en-US" altLang="zh-CN" sz="1800" b="1" i="0" kern="1200" baseline="0" dirty="0" smtClean="0">
                          <a:solidFill>
                            <a:schemeClr val="tx1"/>
                          </a:solidFill>
                          <a:latin typeface="华文中宋" pitchFamily="2" charset="-122"/>
                          <a:ea typeface="华文中宋" pitchFamily="2" charset="-122"/>
                          <a:cs typeface="+mn-cs"/>
                        </a:rPr>
                        <a:t>1.</a:t>
                      </a:r>
                      <a:r>
                        <a:rPr kumimoji="0" lang="zh-CN" altLang="zh-CN" sz="1800" b="1" i="0" kern="1200" baseline="0" dirty="0" smtClean="0">
                          <a:solidFill>
                            <a:schemeClr val="tx1"/>
                          </a:solidFill>
                          <a:latin typeface="华文中宋" pitchFamily="2" charset="-122"/>
                          <a:ea typeface="华文中宋" pitchFamily="2" charset="-122"/>
                          <a:cs typeface="+mn-cs"/>
                        </a:rPr>
                        <a:t>重组交易的方式</a:t>
                      </a:r>
                      <a:r>
                        <a:rPr kumimoji="0" lang="en-US" altLang="zh-CN" sz="1800" b="1" i="0" kern="1200" baseline="0" dirty="0" smtClean="0">
                          <a:solidFill>
                            <a:schemeClr val="tx1"/>
                          </a:solidFill>
                          <a:latin typeface="华文中宋" pitchFamily="2" charset="-122"/>
                          <a:ea typeface="华文中宋" pitchFamily="2" charset="-122"/>
                          <a:cs typeface="+mn-cs"/>
                        </a:rPr>
                        <a:t/>
                      </a:r>
                      <a:br>
                        <a:rPr kumimoji="0" lang="en-US" altLang="zh-CN" sz="1800" b="1" i="0" kern="1200" baseline="0" dirty="0" smtClean="0">
                          <a:solidFill>
                            <a:schemeClr val="tx1"/>
                          </a:solidFill>
                          <a:latin typeface="华文中宋" pitchFamily="2" charset="-122"/>
                          <a:ea typeface="华文中宋" pitchFamily="2" charset="-122"/>
                          <a:cs typeface="+mn-cs"/>
                        </a:rPr>
                      </a:br>
                      <a:r>
                        <a:rPr kumimoji="0" lang="en-US" altLang="zh-CN" sz="1800" b="1" i="0" kern="1200" baseline="0" dirty="0" smtClean="0">
                          <a:solidFill>
                            <a:schemeClr val="tx1"/>
                          </a:solidFill>
                          <a:latin typeface="华文中宋" pitchFamily="2" charset="-122"/>
                          <a:ea typeface="华文中宋" pitchFamily="2" charset="-122"/>
                          <a:cs typeface="+mn-cs"/>
                        </a:rPr>
                        <a:t>2.</a:t>
                      </a:r>
                      <a:r>
                        <a:rPr kumimoji="0" lang="zh-CN" altLang="zh-CN" sz="1800" b="1" i="0" kern="1200" baseline="0" dirty="0" smtClean="0">
                          <a:solidFill>
                            <a:schemeClr val="tx1"/>
                          </a:solidFill>
                          <a:latin typeface="华文中宋" pitchFamily="2" charset="-122"/>
                          <a:ea typeface="华文中宋" pitchFamily="2" charset="-122"/>
                          <a:cs typeface="+mn-cs"/>
                        </a:rPr>
                        <a:t>重组交易的</a:t>
                      </a:r>
                      <a:r>
                        <a:rPr kumimoji="0" lang="zh-CN" altLang="zh-CN" sz="1800" b="1" i="0" kern="1200" baseline="0" dirty="0" smtClean="0">
                          <a:solidFill>
                            <a:srgbClr val="FF0000"/>
                          </a:solidFill>
                          <a:latin typeface="华文中宋" pitchFamily="2" charset="-122"/>
                          <a:ea typeface="华文中宋" pitchFamily="2" charset="-122"/>
                          <a:cs typeface="+mn-cs"/>
                        </a:rPr>
                        <a:t>实质结果</a:t>
                      </a:r>
                      <a:r>
                        <a:rPr kumimoji="0" lang="en-US" altLang="zh-CN" sz="1800" b="1" i="0" kern="1200" baseline="0" dirty="0" smtClean="0">
                          <a:solidFill>
                            <a:srgbClr val="FF0000"/>
                          </a:solidFill>
                          <a:latin typeface="华文中宋" pitchFamily="2" charset="-122"/>
                          <a:ea typeface="华文中宋" pitchFamily="2" charset="-122"/>
                          <a:cs typeface="+mn-cs"/>
                        </a:rPr>
                        <a:t> </a:t>
                      </a:r>
                      <a:r>
                        <a:rPr kumimoji="0" lang="en-US" altLang="zh-CN" sz="1800" b="1" i="0" kern="1200" baseline="0" dirty="0" smtClean="0">
                          <a:solidFill>
                            <a:schemeClr val="tx1"/>
                          </a:solidFill>
                          <a:latin typeface="华文中宋" pitchFamily="2" charset="-122"/>
                          <a:ea typeface="华文中宋" pitchFamily="2" charset="-122"/>
                          <a:cs typeface="+mn-cs"/>
                        </a:rPr>
                        <a:t/>
                      </a:r>
                      <a:br>
                        <a:rPr kumimoji="0" lang="en-US" altLang="zh-CN" sz="1800" b="1" i="0" kern="1200" baseline="0" dirty="0" smtClean="0">
                          <a:solidFill>
                            <a:schemeClr val="tx1"/>
                          </a:solidFill>
                          <a:latin typeface="华文中宋" pitchFamily="2" charset="-122"/>
                          <a:ea typeface="华文中宋" pitchFamily="2" charset="-122"/>
                          <a:cs typeface="+mn-cs"/>
                        </a:rPr>
                      </a:br>
                      <a:r>
                        <a:rPr kumimoji="0" lang="en-US" altLang="zh-CN" sz="1800" b="1" i="0" kern="1200" baseline="0" dirty="0" smtClean="0">
                          <a:solidFill>
                            <a:schemeClr val="tx1"/>
                          </a:solidFill>
                          <a:latin typeface="华文中宋" pitchFamily="2" charset="-122"/>
                          <a:ea typeface="华文中宋" pitchFamily="2" charset="-122"/>
                          <a:cs typeface="+mn-cs"/>
                        </a:rPr>
                        <a:t>3.</a:t>
                      </a:r>
                      <a:r>
                        <a:rPr kumimoji="0" lang="zh-CN" altLang="zh-CN" sz="1800" b="1" i="0" kern="1200" baseline="0" dirty="0" smtClean="0">
                          <a:solidFill>
                            <a:schemeClr val="tx1"/>
                          </a:solidFill>
                          <a:latin typeface="华文中宋" pitchFamily="2" charset="-122"/>
                          <a:ea typeface="华文中宋" pitchFamily="2" charset="-122"/>
                          <a:cs typeface="+mn-cs"/>
                        </a:rPr>
                        <a:t>重组各方涉及的税务状况变化</a:t>
                      </a:r>
                      <a:r>
                        <a:rPr kumimoji="0" lang="en-US" altLang="zh-CN" sz="1800" b="1" i="0" kern="1200" baseline="0" dirty="0" smtClean="0">
                          <a:solidFill>
                            <a:schemeClr val="tx1"/>
                          </a:solidFill>
                          <a:latin typeface="华文中宋" pitchFamily="2" charset="-122"/>
                          <a:ea typeface="华文中宋" pitchFamily="2" charset="-122"/>
                          <a:cs typeface="+mn-cs"/>
                        </a:rPr>
                        <a:t/>
                      </a:r>
                      <a:br>
                        <a:rPr kumimoji="0" lang="en-US" altLang="zh-CN" sz="1800" b="1" i="0" kern="1200" baseline="0" dirty="0" smtClean="0">
                          <a:solidFill>
                            <a:schemeClr val="tx1"/>
                          </a:solidFill>
                          <a:latin typeface="华文中宋" pitchFamily="2" charset="-122"/>
                          <a:ea typeface="华文中宋" pitchFamily="2" charset="-122"/>
                          <a:cs typeface="+mn-cs"/>
                        </a:rPr>
                      </a:br>
                      <a:r>
                        <a:rPr kumimoji="0" lang="en-US" altLang="zh-CN" sz="1800" b="1" i="0" kern="1200" baseline="0" dirty="0" smtClean="0">
                          <a:solidFill>
                            <a:schemeClr val="tx1"/>
                          </a:solidFill>
                          <a:latin typeface="华文中宋" pitchFamily="2" charset="-122"/>
                          <a:ea typeface="华文中宋" pitchFamily="2" charset="-122"/>
                          <a:cs typeface="+mn-cs"/>
                        </a:rPr>
                        <a:t>4.</a:t>
                      </a:r>
                      <a:r>
                        <a:rPr kumimoji="0" lang="zh-CN" altLang="zh-CN" sz="1800" b="1" i="0" kern="1200" baseline="0" dirty="0" smtClean="0">
                          <a:solidFill>
                            <a:schemeClr val="tx1"/>
                          </a:solidFill>
                          <a:latin typeface="华文中宋" pitchFamily="2" charset="-122"/>
                          <a:ea typeface="华文中宋" pitchFamily="2" charset="-122"/>
                          <a:cs typeface="+mn-cs"/>
                        </a:rPr>
                        <a:t>重组各方涉及的财务状况变化</a:t>
                      </a:r>
                      <a:r>
                        <a:rPr kumimoji="0" lang="en-US" altLang="zh-CN" sz="1800" b="1" i="0" kern="1200" baseline="0" dirty="0" smtClean="0">
                          <a:solidFill>
                            <a:schemeClr val="tx1"/>
                          </a:solidFill>
                          <a:latin typeface="华文中宋" pitchFamily="2" charset="-122"/>
                          <a:ea typeface="华文中宋" pitchFamily="2" charset="-122"/>
                          <a:cs typeface="+mn-cs"/>
                        </a:rPr>
                        <a:t/>
                      </a:r>
                      <a:br>
                        <a:rPr kumimoji="0" lang="en-US" altLang="zh-CN" sz="1800" b="1" i="0" kern="1200" baseline="0" dirty="0" smtClean="0">
                          <a:solidFill>
                            <a:schemeClr val="tx1"/>
                          </a:solidFill>
                          <a:latin typeface="华文中宋" pitchFamily="2" charset="-122"/>
                          <a:ea typeface="华文中宋" pitchFamily="2" charset="-122"/>
                          <a:cs typeface="+mn-cs"/>
                        </a:rPr>
                      </a:br>
                      <a:r>
                        <a:rPr kumimoji="0" lang="en-US" altLang="zh-CN" sz="1800" b="1" i="0" kern="1200" baseline="0" dirty="0" smtClean="0">
                          <a:solidFill>
                            <a:schemeClr val="tx1"/>
                          </a:solidFill>
                          <a:latin typeface="华文中宋" pitchFamily="2" charset="-122"/>
                          <a:ea typeface="华文中宋" pitchFamily="2" charset="-122"/>
                          <a:cs typeface="+mn-cs"/>
                        </a:rPr>
                        <a:t>5.</a:t>
                      </a:r>
                      <a:r>
                        <a:rPr kumimoji="0" lang="zh-CN" altLang="zh-CN" sz="1800" b="1" i="0" kern="1200" baseline="0" dirty="0" smtClean="0">
                          <a:solidFill>
                            <a:schemeClr val="tx1"/>
                          </a:solidFill>
                          <a:latin typeface="华文中宋" pitchFamily="2" charset="-122"/>
                          <a:ea typeface="华文中宋" pitchFamily="2" charset="-122"/>
                          <a:cs typeface="+mn-cs"/>
                        </a:rPr>
                        <a:t>非居民企业参与重组活动的情况</a:t>
                      </a:r>
                      <a:endParaRPr kumimoji="0" lang="zh-CN" altLang="en-US" sz="18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c>
                  <a:txBody>
                    <a:bodyPr/>
                    <a:lstStyle/>
                    <a:p>
                      <a:endParaRPr lang="zh-CN" altLang="en-US" sz="1800" dirty="0"/>
                    </a:p>
                  </a:txBody>
                  <a:tcPr>
                    <a:solidFill>
                      <a:schemeClr val="bg1">
                        <a:lumMod val="85000"/>
                      </a:schemeClr>
                    </a:solidFill>
                  </a:tcPr>
                </a:tc>
              </a:tr>
            </a:tbl>
          </a:graphicData>
        </a:graphic>
      </p:graphicFrame>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buNone/>
            </a:pPr>
            <a:endParaRPr lang="zh-CN" altLang="en-US" dirty="0"/>
          </a:p>
        </p:txBody>
      </p:sp>
      <p:sp>
        <p:nvSpPr>
          <p:cNvPr id="3" name="标题 2"/>
          <p:cNvSpPr>
            <a:spLocks noGrp="1"/>
          </p:cNvSpPr>
          <p:nvPr>
            <p:ph type="title"/>
          </p:nvPr>
        </p:nvSpPr>
        <p:spPr/>
        <p:txBody>
          <a:bodyPr/>
          <a:lstStyle/>
          <a:p>
            <a:r>
              <a:rPr lang="zh-CN" altLang="en-US" dirty="0" smtClean="0"/>
              <a:t>企业所得税方面</a:t>
            </a:r>
            <a:endParaRPr lang="zh-CN" altLang="en-US" dirty="0"/>
          </a:p>
        </p:txBody>
      </p:sp>
      <p:graphicFrame>
        <p:nvGraphicFramePr>
          <p:cNvPr id="4" name="表格 3"/>
          <p:cNvGraphicFramePr>
            <a:graphicFrameLocks noGrp="1"/>
          </p:cNvGraphicFramePr>
          <p:nvPr/>
        </p:nvGraphicFramePr>
        <p:xfrm>
          <a:off x="323528" y="1052736"/>
          <a:ext cx="8424936" cy="5120640"/>
        </p:xfrm>
        <a:graphic>
          <a:graphicData uri="http://schemas.openxmlformats.org/drawingml/2006/table">
            <a:tbl>
              <a:tblPr firstRow="1" bandRow="1">
                <a:tableStyleId>{5C22544A-7EE6-4342-B048-85BDC9FD1C3A}</a:tableStyleId>
              </a:tblPr>
              <a:tblGrid>
                <a:gridCol w="1080120"/>
                <a:gridCol w="1296144"/>
                <a:gridCol w="5040560"/>
                <a:gridCol w="1008112"/>
              </a:tblGrid>
              <a:tr h="356209">
                <a:tc>
                  <a:txBody>
                    <a:bodyPr/>
                    <a:lstStyle/>
                    <a:p>
                      <a:r>
                        <a:rPr kumimoji="0" lang="zh-CN" altLang="en-US" sz="1800" b="1" i="0" kern="1200" baseline="0" dirty="0" smtClean="0">
                          <a:solidFill>
                            <a:schemeClr val="tx1"/>
                          </a:solidFill>
                          <a:latin typeface="华文中宋" pitchFamily="2" charset="-122"/>
                          <a:ea typeface="华文中宋" pitchFamily="2" charset="-122"/>
                          <a:cs typeface="+mn-cs"/>
                        </a:rPr>
                        <a:t>内容</a:t>
                      </a:r>
                    </a:p>
                  </a:txBody>
                  <a:tcPr>
                    <a:solidFill>
                      <a:schemeClr val="bg1">
                        <a:lumMod val="85000"/>
                      </a:schemeClr>
                    </a:solidFill>
                  </a:tcPr>
                </a:tc>
                <a:tc>
                  <a:txBody>
                    <a:bodyPr/>
                    <a:lstStyle/>
                    <a:p>
                      <a:r>
                        <a:rPr kumimoji="0" lang="en-US" altLang="zh-CN" sz="1800" b="1" i="0" kern="1200" baseline="0" dirty="0" smtClean="0">
                          <a:solidFill>
                            <a:schemeClr val="tx1"/>
                          </a:solidFill>
                          <a:latin typeface="华文中宋" pitchFamily="2" charset="-122"/>
                          <a:ea typeface="华文中宋" pitchFamily="2" charset="-122"/>
                          <a:cs typeface="+mn-cs"/>
                        </a:rPr>
                        <a:t>2010</a:t>
                      </a:r>
                      <a:r>
                        <a:rPr kumimoji="0" lang="zh-CN" altLang="zh-CN" sz="1800" b="1" i="0" kern="1200" baseline="0" dirty="0" smtClean="0">
                          <a:solidFill>
                            <a:schemeClr val="tx1"/>
                          </a:solidFill>
                          <a:latin typeface="华文中宋" pitchFamily="2" charset="-122"/>
                          <a:ea typeface="华文中宋" pitchFamily="2" charset="-122"/>
                          <a:cs typeface="+mn-cs"/>
                        </a:rPr>
                        <a:t>年第</a:t>
                      </a:r>
                      <a:r>
                        <a:rPr kumimoji="0" lang="en-US" altLang="zh-CN" sz="1800" b="1" i="0" kern="1200" baseline="0" dirty="0" smtClean="0">
                          <a:solidFill>
                            <a:schemeClr val="tx1"/>
                          </a:solidFill>
                          <a:latin typeface="华文中宋" pitchFamily="2" charset="-122"/>
                          <a:ea typeface="华文中宋" pitchFamily="2" charset="-122"/>
                          <a:cs typeface="+mn-cs"/>
                        </a:rPr>
                        <a:t>4</a:t>
                      </a:r>
                      <a:r>
                        <a:rPr kumimoji="0" lang="zh-CN" altLang="zh-CN" sz="1800" b="1" i="0" kern="1200" baseline="0" dirty="0" smtClean="0">
                          <a:solidFill>
                            <a:schemeClr val="tx1"/>
                          </a:solidFill>
                          <a:latin typeface="华文中宋" pitchFamily="2" charset="-122"/>
                          <a:ea typeface="华文中宋" pitchFamily="2" charset="-122"/>
                          <a:cs typeface="+mn-cs"/>
                        </a:rPr>
                        <a:t>号</a:t>
                      </a:r>
                      <a:r>
                        <a:rPr kumimoji="0" lang="zh-CN" altLang="en-US" sz="1800" b="1" i="0" kern="1200" baseline="0" dirty="0" smtClean="0">
                          <a:solidFill>
                            <a:schemeClr val="tx1"/>
                          </a:solidFill>
                          <a:latin typeface="华文中宋" pitchFamily="2" charset="-122"/>
                          <a:ea typeface="华文中宋" pitchFamily="2" charset="-122"/>
                          <a:cs typeface="+mn-cs"/>
                        </a:rPr>
                        <a:t>公告</a:t>
                      </a:r>
                    </a:p>
                  </a:txBody>
                  <a:tcPr>
                    <a:solidFill>
                      <a:schemeClr val="bg1">
                        <a:lumMod val="85000"/>
                      </a:schemeClr>
                    </a:solidFill>
                  </a:tcPr>
                </a:tc>
                <a:tc>
                  <a:txBody>
                    <a:bodyPr/>
                    <a:lstStyle/>
                    <a:p>
                      <a:r>
                        <a:rPr kumimoji="0" lang="en-US" altLang="zh-CN" sz="1800" b="1" i="0" kern="1200" baseline="0" dirty="0" smtClean="0">
                          <a:solidFill>
                            <a:schemeClr val="tx1"/>
                          </a:solidFill>
                          <a:latin typeface="华文中宋" pitchFamily="2" charset="-122"/>
                          <a:ea typeface="华文中宋" pitchFamily="2" charset="-122"/>
                          <a:cs typeface="+mn-cs"/>
                        </a:rPr>
                        <a:t>2015</a:t>
                      </a:r>
                      <a:r>
                        <a:rPr kumimoji="0" lang="zh-CN" altLang="zh-CN" sz="1800" b="1" i="0" kern="1200" baseline="0" dirty="0" smtClean="0">
                          <a:solidFill>
                            <a:schemeClr val="tx1"/>
                          </a:solidFill>
                          <a:latin typeface="华文中宋" pitchFamily="2" charset="-122"/>
                          <a:ea typeface="华文中宋" pitchFamily="2" charset="-122"/>
                          <a:cs typeface="+mn-cs"/>
                        </a:rPr>
                        <a:t>年第</a:t>
                      </a:r>
                      <a:r>
                        <a:rPr kumimoji="0" lang="en-US" altLang="zh-CN" sz="1800" b="1" i="0" kern="1200" baseline="0" dirty="0" smtClean="0">
                          <a:solidFill>
                            <a:schemeClr val="tx1"/>
                          </a:solidFill>
                          <a:latin typeface="华文中宋" pitchFamily="2" charset="-122"/>
                          <a:ea typeface="华文中宋" pitchFamily="2" charset="-122"/>
                          <a:cs typeface="+mn-cs"/>
                        </a:rPr>
                        <a:t>48</a:t>
                      </a:r>
                      <a:r>
                        <a:rPr kumimoji="0" lang="zh-CN" altLang="zh-CN" sz="1800" b="1" i="0" kern="1200" baseline="0" dirty="0" smtClean="0">
                          <a:solidFill>
                            <a:schemeClr val="tx1"/>
                          </a:solidFill>
                          <a:latin typeface="华文中宋" pitchFamily="2" charset="-122"/>
                          <a:ea typeface="华文中宋" pitchFamily="2" charset="-122"/>
                          <a:cs typeface="+mn-cs"/>
                        </a:rPr>
                        <a:t>号</a:t>
                      </a:r>
                      <a:r>
                        <a:rPr kumimoji="0" lang="zh-CN" altLang="en-US" sz="1800" b="1" i="0" kern="1200" baseline="0" dirty="0" smtClean="0">
                          <a:solidFill>
                            <a:schemeClr val="tx1"/>
                          </a:solidFill>
                          <a:latin typeface="华文中宋" pitchFamily="2" charset="-122"/>
                          <a:ea typeface="华文中宋" pitchFamily="2" charset="-122"/>
                          <a:cs typeface="+mn-cs"/>
                        </a:rPr>
                        <a:t>公告</a:t>
                      </a:r>
                    </a:p>
                  </a:txBody>
                  <a:tcPr>
                    <a:solidFill>
                      <a:schemeClr val="bg1">
                        <a:lumMod val="85000"/>
                      </a:schemeClr>
                    </a:solidFill>
                  </a:tcPr>
                </a:tc>
                <a:tc>
                  <a:txBody>
                    <a:bodyPr/>
                    <a:lstStyle/>
                    <a:p>
                      <a:r>
                        <a:rPr kumimoji="0" lang="zh-CN" altLang="en-US" sz="1800" b="1" i="0" kern="1200" baseline="0" dirty="0" smtClean="0">
                          <a:solidFill>
                            <a:schemeClr val="tx1"/>
                          </a:solidFill>
                          <a:latin typeface="华文中宋" pitchFamily="2" charset="-122"/>
                          <a:ea typeface="华文中宋" pitchFamily="2" charset="-122"/>
                          <a:cs typeface="+mn-cs"/>
                        </a:rPr>
                        <a:t>备注</a:t>
                      </a:r>
                    </a:p>
                  </a:txBody>
                  <a:tcPr>
                    <a:solidFill>
                      <a:schemeClr val="bg1">
                        <a:lumMod val="85000"/>
                      </a:schemeClr>
                    </a:solidFill>
                  </a:tcPr>
                </a:tc>
              </a:tr>
              <a:tr h="356209">
                <a:tc>
                  <a:txBody>
                    <a:bodyPr/>
                    <a:lstStyle/>
                    <a:p>
                      <a:pPr marL="0" algn="l" rtl="0" eaLnBrk="1" latinLnBrk="0" hangingPunct="1"/>
                      <a:r>
                        <a:rPr kumimoji="0" lang="zh-CN" altLang="en-US" sz="1800" b="1" i="0" kern="1200" baseline="0" dirty="0" smtClean="0">
                          <a:solidFill>
                            <a:schemeClr val="tx1"/>
                          </a:solidFill>
                          <a:latin typeface="华文中宋" pitchFamily="2" charset="-122"/>
                          <a:ea typeface="华文中宋" pitchFamily="2" charset="-122"/>
                          <a:cs typeface="+mn-cs"/>
                        </a:rPr>
                        <a:t>分步重组管理</a:t>
                      </a:r>
                    </a:p>
                  </a:txBody>
                  <a:tcPr>
                    <a:solidFill>
                      <a:schemeClr val="bg1">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kern="1200" baseline="0" dirty="0" smtClean="0">
                          <a:solidFill>
                            <a:schemeClr val="tx1"/>
                          </a:solidFill>
                          <a:latin typeface="华文中宋" pitchFamily="2" charset="-122"/>
                          <a:ea typeface="华文中宋" pitchFamily="2" charset="-122"/>
                          <a:cs typeface="+mn-cs"/>
                        </a:rPr>
                        <a:t>无</a:t>
                      </a:r>
                      <a:endParaRPr kumimoji="0" lang="zh-CN" altLang="zh-CN" sz="18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c>
                  <a:txBody>
                    <a:bodyPr/>
                    <a:lstStyle/>
                    <a:p>
                      <a:r>
                        <a:rPr kumimoji="0" lang="en-US" altLang="zh-CN" sz="1800" b="1" i="0" kern="1200" baseline="0" dirty="0" smtClean="0">
                          <a:solidFill>
                            <a:schemeClr val="tx1"/>
                          </a:solidFill>
                          <a:latin typeface="华文中宋" pitchFamily="2" charset="-122"/>
                          <a:ea typeface="华文中宋" pitchFamily="2" charset="-122"/>
                          <a:cs typeface="+mn-cs"/>
                        </a:rPr>
                        <a:t>1.</a:t>
                      </a:r>
                      <a:r>
                        <a:rPr kumimoji="0" lang="zh-CN" altLang="zh-CN" sz="1800" b="1" i="0" kern="1200" baseline="0" dirty="0" smtClean="0">
                          <a:solidFill>
                            <a:schemeClr val="tx1"/>
                          </a:solidFill>
                          <a:latin typeface="华文中宋" pitchFamily="2" charset="-122"/>
                          <a:ea typeface="华文中宋" pitchFamily="2" charset="-122"/>
                          <a:cs typeface="+mn-cs"/>
                        </a:rPr>
                        <a:t>企业重组业务适用特殊性税务处理的，申报时，当事各方还应向主管税务机关</a:t>
                      </a:r>
                      <a:r>
                        <a:rPr kumimoji="0" lang="zh-CN" altLang="zh-CN" sz="1800" b="1" i="0" kern="1200" baseline="0" dirty="0" smtClean="0">
                          <a:solidFill>
                            <a:srgbClr val="FF0000"/>
                          </a:solidFill>
                          <a:latin typeface="华文中宋" pitchFamily="2" charset="-122"/>
                          <a:ea typeface="华文中宋" pitchFamily="2" charset="-122"/>
                          <a:cs typeface="+mn-cs"/>
                        </a:rPr>
                        <a:t>提交重组前连续</a:t>
                      </a:r>
                      <a:r>
                        <a:rPr kumimoji="0" lang="en-US" altLang="zh-CN" sz="1800" b="1" i="0" kern="1200" baseline="0" dirty="0" smtClean="0">
                          <a:solidFill>
                            <a:srgbClr val="FF0000"/>
                          </a:solidFill>
                          <a:latin typeface="华文中宋" pitchFamily="2" charset="-122"/>
                          <a:ea typeface="华文中宋" pitchFamily="2" charset="-122"/>
                          <a:cs typeface="+mn-cs"/>
                        </a:rPr>
                        <a:t>12</a:t>
                      </a:r>
                      <a:r>
                        <a:rPr kumimoji="0" lang="zh-CN" altLang="zh-CN" sz="1800" b="1" i="0" kern="1200" baseline="0" dirty="0" smtClean="0">
                          <a:solidFill>
                            <a:srgbClr val="FF0000"/>
                          </a:solidFill>
                          <a:latin typeface="华文中宋" pitchFamily="2" charset="-122"/>
                          <a:ea typeface="华文中宋" pitchFamily="2" charset="-122"/>
                          <a:cs typeface="+mn-cs"/>
                        </a:rPr>
                        <a:t>个月内</a:t>
                      </a:r>
                      <a:r>
                        <a:rPr kumimoji="0" lang="zh-CN" altLang="zh-CN" sz="1800" b="1" i="0" kern="1200" baseline="0" dirty="0" smtClean="0">
                          <a:solidFill>
                            <a:schemeClr val="tx1"/>
                          </a:solidFill>
                          <a:latin typeface="华文中宋" pitchFamily="2" charset="-122"/>
                          <a:ea typeface="华文中宋" pitchFamily="2" charset="-122"/>
                          <a:cs typeface="+mn-cs"/>
                        </a:rPr>
                        <a:t>有无与该重组相关的其他股权、资产交易情况的说明，并说明这些交易与该重组是否构成分步交易，是否作为一项企业重组业务进行处理</a:t>
                      </a:r>
                      <a:endParaRPr kumimoji="0" lang="en-US" altLang="zh-CN" sz="1800" b="1" i="0" kern="1200" baseline="0" dirty="0" smtClean="0">
                        <a:solidFill>
                          <a:schemeClr val="tx1"/>
                        </a:solidFill>
                        <a:latin typeface="华文中宋" pitchFamily="2" charset="-122"/>
                        <a:ea typeface="华文中宋" pitchFamily="2" charset="-122"/>
                        <a:cs typeface="+mn-cs"/>
                      </a:endParaRPr>
                    </a:p>
                    <a:p>
                      <a:r>
                        <a:rPr kumimoji="0" lang="en-US" altLang="zh-CN" sz="1800" b="1" i="0" kern="1200" baseline="0" dirty="0" smtClean="0">
                          <a:solidFill>
                            <a:schemeClr val="tx1"/>
                          </a:solidFill>
                          <a:latin typeface="华文中宋" pitchFamily="2" charset="-122"/>
                          <a:ea typeface="华文中宋" pitchFamily="2" charset="-122"/>
                          <a:cs typeface="+mn-cs"/>
                        </a:rPr>
                        <a:t>2.</a:t>
                      </a:r>
                      <a:r>
                        <a:rPr kumimoji="0" lang="zh-CN" altLang="zh-CN" sz="1800" b="1" i="0" kern="1200" baseline="0" dirty="0" smtClean="0">
                          <a:solidFill>
                            <a:schemeClr val="tx1"/>
                          </a:solidFill>
                          <a:latin typeface="华文中宋" pitchFamily="2" charset="-122"/>
                          <a:ea typeface="华文中宋" pitchFamily="2" charset="-122"/>
                          <a:cs typeface="+mn-cs"/>
                        </a:rPr>
                        <a:t>若同一项重组业务涉及在连续</a:t>
                      </a:r>
                      <a:r>
                        <a:rPr kumimoji="0" lang="en-US" altLang="zh-CN" sz="1800" b="1" i="0" kern="1200" baseline="0" dirty="0" smtClean="0">
                          <a:solidFill>
                            <a:schemeClr val="tx1"/>
                          </a:solidFill>
                          <a:latin typeface="华文中宋" pitchFamily="2" charset="-122"/>
                          <a:ea typeface="华文中宋" pitchFamily="2" charset="-122"/>
                          <a:cs typeface="+mn-cs"/>
                        </a:rPr>
                        <a:t>12</a:t>
                      </a:r>
                      <a:r>
                        <a:rPr kumimoji="0" lang="zh-CN" altLang="zh-CN" sz="1800" b="1" i="0" kern="1200" baseline="0" dirty="0" smtClean="0">
                          <a:solidFill>
                            <a:schemeClr val="tx1"/>
                          </a:solidFill>
                          <a:latin typeface="华文中宋" pitchFamily="2" charset="-122"/>
                          <a:ea typeface="华文中宋" pitchFamily="2" charset="-122"/>
                          <a:cs typeface="+mn-cs"/>
                        </a:rPr>
                        <a:t>个月内分步交易，且跨两个纳税年度，当事各方在首个纳税年度交易完成时预计整个交易符合特殊性税务处理条件，经协商一致选择特殊性税务处理的，可以暂时适用特殊性税务处理，并在当年企业所得税年度申报时提交书面申报资料</a:t>
                      </a:r>
                      <a:r>
                        <a:rPr kumimoji="0" lang="en-US" altLang="zh-CN" sz="1800" b="1" i="0" kern="1200" baseline="0" dirty="0" smtClean="0">
                          <a:solidFill>
                            <a:schemeClr val="tx1"/>
                          </a:solidFill>
                          <a:latin typeface="华文中宋" pitchFamily="2" charset="-122"/>
                          <a:ea typeface="华文中宋" pitchFamily="2" charset="-122"/>
                          <a:cs typeface="+mn-cs"/>
                        </a:rPr>
                        <a:t/>
                      </a:r>
                      <a:br>
                        <a:rPr kumimoji="0" lang="en-US" altLang="zh-CN" sz="1800" b="1" i="0" kern="1200" baseline="0" dirty="0" smtClean="0">
                          <a:solidFill>
                            <a:schemeClr val="tx1"/>
                          </a:solidFill>
                          <a:latin typeface="华文中宋" pitchFamily="2" charset="-122"/>
                          <a:ea typeface="华文中宋" pitchFamily="2" charset="-122"/>
                          <a:cs typeface="+mn-cs"/>
                        </a:rPr>
                      </a:br>
                      <a:r>
                        <a:rPr kumimoji="0" lang="en-US" altLang="zh-CN" sz="1800" b="1" i="0" kern="1200" baseline="0" dirty="0" smtClean="0">
                          <a:solidFill>
                            <a:schemeClr val="tx1"/>
                          </a:solidFill>
                          <a:latin typeface="华文中宋" pitchFamily="2" charset="-122"/>
                          <a:ea typeface="华文中宋" pitchFamily="2" charset="-122"/>
                          <a:cs typeface="+mn-cs"/>
                        </a:rPr>
                        <a:t>3.</a:t>
                      </a:r>
                      <a:r>
                        <a:rPr kumimoji="0" lang="zh-CN" altLang="zh-CN" sz="1800" b="1" i="0" kern="1200" baseline="0" dirty="0" smtClean="0">
                          <a:solidFill>
                            <a:schemeClr val="tx1"/>
                          </a:solidFill>
                          <a:latin typeface="华文中宋" pitchFamily="2" charset="-122"/>
                          <a:ea typeface="华文中宋" pitchFamily="2" charset="-122"/>
                          <a:cs typeface="+mn-cs"/>
                        </a:rPr>
                        <a:t>在下一纳税年度全部交易完成后，企业应判断是否适用特殊性税务处理。如适用特殊性税务处理的，当事各方应按要求申报相关资料；如适用一般性税务处理的，应调整相应纳税年度的企业所得税年度申报表，计算缴纳企业所得税</a:t>
                      </a:r>
                      <a:endParaRPr kumimoji="0" lang="zh-CN" altLang="en-US" sz="18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c>
                  <a:txBody>
                    <a:bodyPr/>
                    <a:lstStyle/>
                    <a:p>
                      <a:endParaRPr lang="zh-CN" altLang="en-US" sz="1800" dirty="0"/>
                    </a:p>
                  </a:txBody>
                  <a:tcPr>
                    <a:solidFill>
                      <a:schemeClr val="bg1">
                        <a:lumMod val="85000"/>
                      </a:schemeClr>
                    </a:solidFill>
                  </a:tcPr>
                </a:tc>
              </a:tr>
            </a:tbl>
          </a:graphicData>
        </a:graphic>
      </p:graphicFrame>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en-US" dirty="0"/>
          </a:p>
        </p:txBody>
      </p:sp>
      <p:sp>
        <p:nvSpPr>
          <p:cNvPr id="3" name="标题 2"/>
          <p:cNvSpPr>
            <a:spLocks noGrp="1"/>
          </p:cNvSpPr>
          <p:nvPr>
            <p:ph type="title"/>
          </p:nvPr>
        </p:nvSpPr>
        <p:spPr/>
        <p:txBody>
          <a:bodyPr/>
          <a:lstStyle/>
          <a:p>
            <a:r>
              <a:rPr lang="zh-CN" altLang="en-US" dirty="0" smtClean="0"/>
              <a:t>企业所得税方面</a:t>
            </a:r>
            <a:endParaRPr lang="zh-CN" altLang="en-US" dirty="0"/>
          </a:p>
        </p:txBody>
      </p:sp>
      <p:graphicFrame>
        <p:nvGraphicFramePr>
          <p:cNvPr id="4" name="表格 3"/>
          <p:cNvGraphicFramePr>
            <a:graphicFrameLocks noGrp="1"/>
          </p:cNvGraphicFramePr>
          <p:nvPr/>
        </p:nvGraphicFramePr>
        <p:xfrm>
          <a:off x="251520" y="980728"/>
          <a:ext cx="8424936" cy="4114800"/>
        </p:xfrm>
        <a:graphic>
          <a:graphicData uri="http://schemas.openxmlformats.org/drawingml/2006/table">
            <a:tbl>
              <a:tblPr firstRow="1" bandRow="1">
                <a:tableStyleId>{5C22544A-7EE6-4342-B048-85BDC9FD1C3A}</a:tableStyleId>
              </a:tblPr>
              <a:tblGrid>
                <a:gridCol w="1296144"/>
                <a:gridCol w="2088232"/>
                <a:gridCol w="3744416"/>
                <a:gridCol w="1296144"/>
              </a:tblGrid>
              <a:tr h="356209">
                <a:tc>
                  <a:txBody>
                    <a:bodyPr/>
                    <a:lstStyle/>
                    <a:p>
                      <a:r>
                        <a:rPr kumimoji="0" lang="zh-CN" altLang="en-US" sz="1800" b="1" i="0" kern="1200" baseline="0" dirty="0" smtClean="0">
                          <a:solidFill>
                            <a:schemeClr val="tx1"/>
                          </a:solidFill>
                          <a:latin typeface="华文中宋" pitchFamily="2" charset="-122"/>
                          <a:ea typeface="华文中宋" pitchFamily="2" charset="-122"/>
                          <a:cs typeface="+mn-cs"/>
                        </a:rPr>
                        <a:t>内容</a:t>
                      </a:r>
                    </a:p>
                  </a:txBody>
                  <a:tcPr>
                    <a:solidFill>
                      <a:schemeClr val="bg1">
                        <a:lumMod val="85000"/>
                      </a:schemeClr>
                    </a:solidFill>
                  </a:tcPr>
                </a:tc>
                <a:tc>
                  <a:txBody>
                    <a:bodyPr/>
                    <a:lstStyle/>
                    <a:p>
                      <a:r>
                        <a:rPr kumimoji="0" lang="en-US" altLang="zh-CN" sz="1800" b="1" i="0" kern="1200" baseline="0" dirty="0" smtClean="0">
                          <a:solidFill>
                            <a:schemeClr val="tx1"/>
                          </a:solidFill>
                          <a:latin typeface="华文中宋" pitchFamily="2" charset="-122"/>
                          <a:ea typeface="华文中宋" pitchFamily="2" charset="-122"/>
                          <a:cs typeface="+mn-cs"/>
                        </a:rPr>
                        <a:t>2010</a:t>
                      </a:r>
                      <a:r>
                        <a:rPr kumimoji="0" lang="zh-CN" altLang="zh-CN" sz="1800" b="1" i="0" kern="1200" baseline="0" dirty="0" smtClean="0">
                          <a:solidFill>
                            <a:schemeClr val="tx1"/>
                          </a:solidFill>
                          <a:latin typeface="华文中宋" pitchFamily="2" charset="-122"/>
                          <a:ea typeface="华文中宋" pitchFamily="2" charset="-122"/>
                          <a:cs typeface="+mn-cs"/>
                        </a:rPr>
                        <a:t>年第</a:t>
                      </a:r>
                      <a:r>
                        <a:rPr kumimoji="0" lang="en-US" altLang="zh-CN" sz="1800" b="1" i="0" kern="1200" baseline="0" dirty="0" smtClean="0">
                          <a:solidFill>
                            <a:schemeClr val="tx1"/>
                          </a:solidFill>
                          <a:latin typeface="华文中宋" pitchFamily="2" charset="-122"/>
                          <a:ea typeface="华文中宋" pitchFamily="2" charset="-122"/>
                          <a:cs typeface="+mn-cs"/>
                        </a:rPr>
                        <a:t>4</a:t>
                      </a:r>
                      <a:r>
                        <a:rPr kumimoji="0" lang="zh-CN" altLang="zh-CN" sz="1800" b="1" i="0" kern="1200" baseline="0" dirty="0" smtClean="0">
                          <a:solidFill>
                            <a:schemeClr val="tx1"/>
                          </a:solidFill>
                          <a:latin typeface="华文中宋" pitchFamily="2" charset="-122"/>
                          <a:ea typeface="华文中宋" pitchFamily="2" charset="-122"/>
                          <a:cs typeface="+mn-cs"/>
                        </a:rPr>
                        <a:t>号</a:t>
                      </a:r>
                      <a:r>
                        <a:rPr kumimoji="0" lang="zh-CN" altLang="en-US" sz="1800" b="1" i="0" kern="1200" baseline="0" dirty="0" smtClean="0">
                          <a:solidFill>
                            <a:schemeClr val="tx1"/>
                          </a:solidFill>
                          <a:latin typeface="华文中宋" pitchFamily="2" charset="-122"/>
                          <a:ea typeface="华文中宋" pitchFamily="2" charset="-122"/>
                          <a:cs typeface="+mn-cs"/>
                        </a:rPr>
                        <a:t>公告</a:t>
                      </a:r>
                    </a:p>
                  </a:txBody>
                  <a:tcPr>
                    <a:solidFill>
                      <a:schemeClr val="bg1">
                        <a:lumMod val="85000"/>
                      </a:schemeClr>
                    </a:solidFill>
                  </a:tcPr>
                </a:tc>
                <a:tc>
                  <a:txBody>
                    <a:bodyPr/>
                    <a:lstStyle/>
                    <a:p>
                      <a:r>
                        <a:rPr kumimoji="0" lang="en-US" altLang="zh-CN" sz="1800" b="1" i="0" kern="1200" baseline="0" dirty="0" smtClean="0">
                          <a:solidFill>
                            <a:schemeClr val="tx1"/>
                          </a:solidFill>
                          <a:latin typeface="华文中宋" pitchFamily="2" charset="-122"/>
                          <a:ea typeface="华文中宋" pitchFamily="2" charset="-122"/>
                          <a:cs typeface="+mn-cs"/>
                        </a:rPr>
                        <a:t>2015</a:t>
                      </a:r>
                      <a:r>
                        <a:rPr kumimoji="0" lang="zh-CN" altLang="zh-CN" sz="1800" b="1" i="0" kern="1200" baseline="0" dirty="0" smtClean="0">
                          <a:solidFill>
                            <a:schemeClr val="tx1"/>
                          </a:solidFill>
                          <a:latin typeface="华文中宋" pitchFamily="2" charset="-122"/>
                          <a:ea typeface="华文中宋" pitchFamily="2" charset="-122"/>
                          <a:cs typeface="+mn-cs"/>
                        </a:rPr>
                        <a:t>年第</a:t>
                      </a:r>
                      <a:r>
                        <a:rPr kumimoji="0" lang="en-US" altLang="zh-CN" sz="1800" b="1" i="0" kern="1200" baseline="0" dirty="0" smtClean="0">
                          <a:solidFill>
                            <a:schemeClr val="tx1"/>
                          </a:solidFill>
                          <a:latin typeface="华文中宋" pitchFamily="2" charset="-122"/>
                          <a:ea typeface="华文中宋" pitchFamily="2" charset="-122"/>
                          <a:cs typeface="+mn-cs"/>
                        </a:rPr>
                        <a:t>48</a:t>
                      </a:r>
                      <a:r>
                        <a:rPr kumimoji="0" lang="zh-CN" altLang="zh-CN" sz="1800" b="1" i="0" kern="1200" baseline="0" dirty="0" smtClean="0">
                          <a:solidFill>
                            <a:schemeClr val="tx1"/>
                          </a:solidFill>
                          <a:latin typeface="华文中宋" pitchFamily="2" charset="-122"/>
                          <a:ea typeface="华文中宋" pitchFamily="2" charset="-122"/>
                          <a:cs typeface="+mn-cs"/>
                        </a:rPr>
                        <a:t>号</a:t>
                      </a:r>
                      <a:r>
                        <a:rPr kumimoji="0" lang="zh-CN" altLang="en-US" sz="1800" b="1" i="0" kern="1200" baseline="0" dirty="0" smtClean="0">
                          <a:solidFill>
                            <a:schemeClr val="tx1"/>
                          </a:solidFill>
                          <a:latin typeface="华文中宋" pitchFamily="2" charset="-122"/>
                          <a:ea typeface="华文中宋" pitchFamily="2" charset="-122"/>
                          <a:cs typeface="+mn-cs"/>
                        </a:rPr>
                        <a:t>公告</a:t>
                      </a:r>
                    </a:p>
                  </a:txBody>
                  <a:tcPr>
                    <a:solidFill>
                      <a:schemeClr val="bg1">
                        <a:lumMod val="85000"/>
                      </a:schemeClr>
                    </a:solidFill>
                  </a:tcPr>
                </a:tc>
                <a:tc>
                  <a:txBody>
                    <a:bodyPr/>
                    <a:lstStyle/>
                    <a:p>
                      <a:r>
                        <a:rPr kumimoji="0" lang="zh-CN" altLang="en-US" sz="1800" b="1" i="0" kern="1200" baseline="0" dirty="0" smtClean="0">
                          <a:solidFill>
                            <a:schemeClr val="tx1"/>
                          </a:solidFill>
                          <a:latin typeface="华文中宋" pitchFamily="2" charset="-122"/>
                          <a:ea typeface="华文中宋" pitchFamily="2" charset="-122"/>
                          <a:cs typeface="+mn-cs"/>
                        </a:rPr>
                        <a:t>备注</a:t>
                      </a:r>
                    </a:p>
                  </a:txBody>
                  <a:tcPr>
                    <a:solidFill>
                      <a:schemeClr val="bg1">
                        <a:lumMod val="85000"/>
                      </a:schemeClr>
                    </a:solidFill>
                  </a:tcPr>
                </a:tc>
              </a:tr>
              <a:tr h="356209">
                <a:tc>
                  <a:txBody>
                    <a:bodyPr/>
                    <a:lstStyle/>
                    <a:p>
                      <a:pPr marL="0" algn="l" rtl="0" eaLnBrk="1" latinLnBrk="0" hangingPunct="1"/>
                      <a:r>
                        <a:rPr kumimoji="0" lang="zh-CN" altLang="en-US" sz="1800" b="1" i="0" kern="1200" baseline="0" dirty="0" smtClean="0">
                          <a:solidFill>
                            <a:schemeClr val="tx1"/>
                          </a:solidFill>
                          <a:latin typeface="华文中宋" pitchFamily="2" charset="-122"/>
                          <a:ea typeface="华文中宋" pitchFamily="2" charset="-122"/>
                          <a:cs typeface="+mn-cs"/>
                        </a:rPr>
                        <a:t>特殊处理的债务重组</a:t>
                      </a:r>
                    </a:p>
                  </a:txBody>
                  <a:tcPr>
                    <a:solidFill>
                      <a:schemeClr val="bg1">
                        <a:lumMod val="85000"/>
                      </a:schemeClr>
                    </a:solidFill>
                  </a:tcPr>
                </a:tc>
                <a:tc>
                  <a:txBody>
                    <a:bodyPr/>
                    <a:lstStyle/>
                    <a:p>
                      <a:r>
                        <a:rPr kumimoji="0" lang="zh-CN" altLang="en-US" sz="1800" b="1" i="0" kern="1200" baseline="0" dirty="0" smtClean="0">
                          <a:solidFill>
                            <a:schemeClr val="tx1"/>
                          </a:solidFill>
                          <a:latin typeface="华文中宋" pitchFamily="2" charset="-122"/>
                          <a:ea typeface="华文中宋" pitchFamily="2" charset="-122"/>
                          <a:cs typeface="+mn-cs"/>
                        </a:rPr>
                        <a:t>准备相关多项材料</a:t>
                      </a:r>
                    </a:p>
                  </a:txBody>
                  <a:tcPr>
                    <a:solidFill>
                      <a:schemeClr val="bg1">
                        <a:lumMod val="85000"/>
                      </a:schemeClr>
                    </a:solidFill>
                  </a:tcPr>
                </a:tc>
                <a:tc>
                  <a:txBody>
                    <a:bodyPr/>
                    <a:lstStyle/>
                    <a:p>
                      <a:r>
                        <a:rPr kumimoji="0" lang="zh-CN" altLang="zh-CN" sz="1800" b="1" i="0" kern="1200" baseline="0" dirty="0" smtClean="0">
                          <a:solidFill>
                            <a:schemeClr val="tx1"/>
                          </a:solidFill>
                          <a:latin typeface="华文中宋" pitchFamily="2" charset="-122"/>
                          <a:ea typeface="华文中宋" pitchFamily="2" charset="-122"/>
                          <a:cs typeface="+mn-cs"/>
                        </a:rPr>
                        <a:t>应准确记录应予确认的债务重组所得，并在相应年度的企业所得税汇算清缴时对当年确认额及分年结转额的情况做出说明</a:t>
                      </a:r>
                      <a:r>
                        <a:rPr kumimoji="0" lang="en-US" altLang="zh-CN" sz="1800" b="1" i="0" kern="1200" baseline="0" dirty="0" smtClean="0">
                          <a:solidFill>
                            <a:schemeClr val="tx1"/>
                          </a:solidFill>
                          <a:latin typeface="华文中宋" pitchFamily="2" charset="-122"/>
                          <a:ea typeface="华文中宋" pitchFamily="2" charset="-122"/>
                          <a:cs typeface="+mn-cs"/>
                        </a:rPr>
                        <a:t/>
                      </a:r>
                      <a:br>
                        <a:rPr kumimoji="0" lang="en-US" altLang="zh-CN" sz="1800" b="1" i="0" kern="1200" baseline="0" dirty="0" smtClean="0">
                          <a:solidFill>
                            <a:schemeClr val="tx1"/>
                          </a:solidFill>
                          <a:latin typeface="华文中宋" pitchFamily="2" charset="-122"/>
                          <a:ea typeface="华文中宋" pitchFamily="2" charset="-122"/>
                          <a:cs typeface="+mn-cs"/>
                        </a:rPr>
                      </a:br>
                      <a:r>
                        <a:rPr kumimoji="0" lang="zh-CN" altLang="zh-CN" sz="1800" b="1" i="0" kern="1200" baseline="0" dirty="0" smtClean="0">
                          <a:solidFill>
                            <a:schemeClr val="tx1"/>
                          </a:solidFill>
                          <a:latin typeface="华文中宋" pitchFamily="2" charset="-122"/>
                          <a:ea typeface="华文中宋" pitchFamily="2" charset="-122"/>
                          <a:cs typeface="+mn-cs"/>
                        </a:rPr>
                        <a:t>主管税务机关应建立台账，对企业每年申报的债务重组所得与台账进行比对分析，加强后续管理</a:t>
                      </a:r>
                      <a:r>
                        <a:rPr kumimoji="0" lang="en-US" altLang="zh-CN" sz="1800" kern="1200" dirty="0" smtClean="0">
                          <a:solidFill>
                            <a:schemeClr val="dk1"/>
                          </a:solidFill>
                          <a:latin typeface="+mn-lt"/>
                          <a:ea typeface="+mn-ea"/>
                          <a:cs typeface="+mn-cs"/>
                        </a:rPr>
                        <a:t/>
                      </a:r>
                      <a:br>
                        <a:rPr kumimoji="0" lang="en-US" altLang="zh-CN" sz="1800" kern="1200" dirty="0" smtClean="0">
                          <a:solidFill>
                            <a:schemeClr val="dk1"/>
                          </a:solidFill>
                          <a:latin typeface="+mn-lt"/>
                          <a:ea typeface="+mn-ea"/>
                          <a:cs typeface="+mn-cs"/>
                        </a:rPr>
                      </a:br>
                      <a:endParaRPr kumimoji="0" lang="zh-CN" altLang="en-US" sz="18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c>
                  <a:txBody>
                    <a:bodyPr/>
                    <a:lstStyle/>
                    <a:p>
                      <a:r>
                        <a:rPr kumimoji="0" lang="zh-CN" altLang="en-US" sz="1800" b="1" i="0" kern="1200" baseline="0" dirty="0" smtClean="0">
                          <a:solidFill>
                            <a:schemeClr val="tx1"/>
                          </a:solidFill>
                          <a:latin typeface="华文中宋" pitchFamily="2" charset="-122"/>
                          <a:ea typeface="华文中宋" pitchFamily="2" charset="-122"/>
                          <a:cs typeface="+mn-cs"/>
                        </a:rPr>
                        <a:t>与申报合并</a:t>
                      </a:r>
                      <a:endParaRPr kumimoji="0" lang="en-US" altLang="zh-CN" sz="1800" b="1" i="0" kern="1200" baseline="0" dirty="0" smtClean="0">
                        <a:solidFill>
                          <a:schemeClr val="tx1"/>
                        </a:solidFill>
                        <a:latin typeface="华文中宋" pitchFamily="2" charset="-122"/>
                        <a:ea typeface="华文中宋" pitchFamily="2" charset="-122"/>
                        <a:cs typeface="+mn-cs"/>
                      </a:endParaRPr>
                    </a:p>
                    <a:p>
                      <a:r>
                        <a:rPr kumimoji="0" lang="zh-CN" altLang="en-US" sz="1800" b="1" i="0" kern="1200" baseline="0" dirty="0" smtClean="0">
                          <a:solidFill>
                            <a:schemeClr val="tx1"/>
                          </a:solidFill>
                          <a:latin typeface="华文中宋" pitchFamily="2" charset="-122"/>
                          <a:ea typeface="华文中宋" pitchFamily="2" charset="-122"/>
                          <a:cs typeface="+mn-cs"/>
                        </a:rPr>
                        <a:t>强化后续管理</a:t>
                      </a:r>
                    </a:p>
                  </a:txBody>
                  <a:tcPr>
                    <a:solidFill>
                      <a:schemeClr val="bg1">
                        <a:lumMod val="85000"/>
                      </a:schemeClr>
                    </a:solidFill>
                  </a:tcPr>
                </a:tc>
              </a:tr>
              <a:tr h="356209">
                <a:tc>
                  <a:txBody>
                    <a:bodyPr/>
                    <a:lstStyle/>
                    <a:p>
                      <a:pPr marL="0" algn="l" rtl="0" eaLnBrk="1" latinLnBrk="0" hangingPunct="1"/>
                      <a:r>
                        <a:rPr kumimoji="0" lang="zh-CN" altLang="en-US" sz="1800" b="1" i="0" kern="1200" baseline="0" dirty="0" smtClean="0">
                          <a:solidFill>
                            <a:schemeClr val="tx1"/>
                          </a:solidFill>
                          <a:latin typeface="华文中宋" pitchFamily="2" charset="-122"/>
                          <a:ea typeface="华文中宋" pitchFamily="2" charset="-122"/>
                          <a:cs typeface="+mn-cs"/>
                        </a:rPr>
                        <a:t>特殊处理的资产收购、股权收购、分立、合并</a:t>
                      </a:r>
                    </a:p>
                  </a:txBody>
                  <a:tcPr>
                    <a:solidFill>
                      <a:schemeClr val="bg1">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kern="1200" baseline="0" dirty="0" smtClean="0">
                          <a:solidFill>
                            <a:schemeClr val="tx1"/>
                          </a:solidFill>
                          <a:latin typeface="华文中宋" pitchFamily="2" charset="-122"/>
                          <a:ea typeface="华文中宋" pitchFamily="2" charset="-122"/>
                          <a:cs typeface="+mn-cs"/>
                        </a:rPr>
                        <a:t>准备相关多项材料</a:t>
                      </a:r>
                    </a:p>
                    <a:p>
                      <a:endParaRPr kumimoji="0" lang="zh-CN" altLang="en-US" sz="18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c>
                  <a:txBody>
                    <a:bodyPr/>
                    <a:lstStyle/>
                    <a:p>
                      <a:r>
                        <a:rPr kumimoji="0" lang="zh-CN" altLang="en-US" sz="1800" b="1" i="0" kern="1200" baseline="0" dirty="0" smtClean="0">
                          <a:solidFill>
                            <a:schemeClr val="tx1"/>
                          </a:solidFill>
                          <a:latin typeface="华文中宋" pitchFamily="2" charset="-122"/>
                          <a:ea typeface="华文中宋" pitchFamily="2" charset="-122"/>
                          <a:cs typeface="+mn-cs"/>
                        </a:rPr>
                        <a:t>无</a:t>
                      </a:r>
                    </a:p>
                  </a:txBody>
                  <a:tcPr>
                    <a:solidFill>
                      <a:schemeClr val="bg1">
                        <a:lumMod val="85000"/>
                      </a:schemeClr>
                    </a:solidFill>
                  </a:tcPr>
                </a:tc>
                <a:tc>
                  <a:txBody>
                    <a:bodyPr/>
                    <a:lstStyle/>
                    <a:p>
                      <a:r>
                        <a:rPr kumimoji="0" lang="zh-CN" altLang="en-US" sz="1800" b="1" i="0" kern="1200" baseline="0" dirty="0" smtClean="0">
                          <a:solidFill>
                            <a:schemeClr val="tx1"/>
                          </a:solidFill>
                          <a:latin typeface="华文中宋" pitchFamily="2" charset="-122"/>
                          <a:ea typeface="华文中宋" pitchFamily="2" charset="-122"/>
                          <a:cs typeface="+mn-cs"/>
                        </a:rPr>
                        <a:t>与申报合并</a:t>
                      </a:r>
                    </a:p>
                  </a:txBody>
                  <a:tcPr>
                    <a:solidFill>
                      <a:schemeClr val="bg1">
                        <a:lumMod val="85000"/>
                      </a:schemeClr>
                    </a:solidFill>
                  </a:tcPr>
                </a:tc>
              </a:tr>
            </a:tbl>
          </a:graphicData>
        </a:graphic>
      </p:graphicFrame>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en-US" dirty="0"/>
          </a:p>
        </p:txBody>
      </p:sp>
      <p:sp>
        <p:nvSpPr>
          <p:cNvPr id="3" name="标题 2"/>
          <p:cNvSpPr>
            <a:spLocks noGrp="1"/>
          </p:cNvSpPr>
          <p:nvPr>
            <p:ph type="title"/>
          </p:nvPr>
        </p:nvSpPr>
        <p:spPr/>
        <p:txBody>
          <a:bodyPr/>
          <a:lstStyle/>
          <a:p>
            <a:r>
              <a:rPr lang="zh-CN" altLang="en-US" dirty="0" smtClean="0"/>
              <a:t>企业所得税方面</a:t>
            </a:r>
            <a:endParaRPr lang="zh-CN" altLang="en-US" dirty="0"/>
          </a:p>
        </p:txBody>
      </p:sp>
      <p:graphicFrame>
        <p:nvGraphicFramePr>
          <p:cNvPr id="4" name="表格 3"/>
          <p:cNvGraphicFramePr>
            <a:graphicFrameLocks noGrp="1"/>
          </p:cNvGraphicFramePr>
          <p:nvPr/>
        </p:nvGraphicFramePr>
        <p:xfrm>
          <a:off x="395536" y="1052736"/>
          <a:ext cx="8424936" cy="5486400"/>
        </p:xfrm>
        <a:graphic>
          <a:graphicData uri="http://schemas.openxmlformats.org/drawingml/2006/table">
            <a:tbl>
              <a:tblPr firstRow="1" bandRow="1">
                <a:tableStyleId>{5C22544A-7EE6-4342-B048-85BDC9FD1C3A}</a:tableStyleId>
              </a:tblPr>
              <a:tblGrid>
                <a:gridCol w="936104"/>
                <a:gridCol w="1368152"/>
                <a:gridCol w="5256584"/>
                <a:gridCol w="864096"/>
              </a:tblGrid>
              <a:tr h="356209">
                <a:tc>
                  <a:txBody>
                    <a:bodyPr/>
                    <a:lstStyle/>
                    <a:p>
                      <a:r>
                        <a:rPr kumimoji="0" lang="zh-CN" altLang="en-US" sz="1800" b="1" i="0" kern="1200" baseline="0" dirty="0" smtClean="0">
                          <a:solidFill>
                            <a:schemeClr val="tx1"/>
                          </a:solidFill>
                          <a:latin typeface="华文中宋" pitchFamily="2" charset="-122"/>
                          <a:ea typeface="华文中宋" pitchFamily="2" charset="-122"/>
                          <a:cs typeface="+mn-cs"/>
                        </a:rPr>
                        <a:t>内容</a:t>
                      </a:r>
                    </a:p>
                  </a:txBody>
                  <a:tcPr>
                    <a:solidFill>
                      <a:schemeClr val="bg1">
                        <a:lumMod val="85000"/>
                      </a:schemeClr>
                    </a:solidFill>
                  </a:tcPr>
                </a:tc>
                <a:tc>
                  <a:txBody>
                    <a:bodyPr/>
                    <a:lstStyle/>
                    <a:p>
                      <a:r>
                        <a:rPr kumimoji="0" lang="en-US" altLang="zh-CN" sz="1800" b="1" i="0" kern="1200" baseline="0" dirty="0" smtClean="0">
                          <a:solidFill>
                            <a:schemeClr val="tx1"/>
                          </a:solidFill>
                          <a:latin typeface="华文中宋" pitchFamily="2" charset="-122"/>
                          <a:ea typeface="华文中宋" pitchFamily="2" charset="-122"/>
                          <a:cs typeface="+mn-cs"/>
                        </a:rPr>
                        <a:t>2010</a:t>
                      </a:r>
                      <a:r>
                        <a:rPr kumimoji="0" lang="zh-CN" altLang="zh-CN" sz="1800" b="1" i="0" kern="1200" baseline="0" dirty="0" smtClean="0">
                          <a:solidFill>
                            <a:schemeClr val="tx1"/>
                          </a:solidFill>
                          <a:latin typeface="华文中宋" pitchFamily="2" charset="-122"/>
                          <a:ea typeface="华文中宋" pitchFamily="2" charset="-122"/>
                          <a:cs typeface="+mn-cs"/>
                        </a:rPr>
                        <a:t>年第</a:t>
                      </a:r>
                      <a:r>
                        <a:rPr kumimoji="0" lang="en-US" altLang="zh-CN" sz="1800" b="1" i="0" kern="1200" baseline="0" dirty="0" smtClean="0">
                          <a:solidFill>
                            <a:schemeClr val="tx1"/>
                          </a:solidFill>
                          <a:latin typeface="华文中宋" pitchFamily="2" charset="-122"/>
                          <a:ea typeface="华文中宋" pitchFamily="2" charset="-122"/>
                          <a:cs typeface="+mn-cs"/>
                        </a:rPr>
                        <a:t>4</a:t>
                      </a:r>
                      <a:r>
                        <a:rPr kumimoji="0" lang="zh-CN" altLang="zh-CN" sz="1800" b="1" i="0" kern="1200" baseline="0" dirty="0" smtClean="0">
                          <a:solidFill>
                            <a:schemeClr val="tx1"/>
                          </a:solidFill>
                          <a:latin typeface="华文中宋" pitchFamily="2" charset="-122"/>
                          <a:ea typeface="华文中宋" pitchFamily="2" charset="-122"/>
                          <a:cs typeface="+mn-cs"/>
                        </a:rPr>
                        <a:t>号</a:t>
                      </a:r>
                      <a:r>
                        <a:rPr kumimoji="0" lang="zh-CN" altLang="en-US" sz="1800" b="1" i="0" kern="1200" baseline="0" dirty="0" smtClean="0">
                          <a:solidFill>
                            <a:schemeClr val="tx1"/>
                          </a:solidFill>
                          <a:latin typeface="华文中宋" pitchFamily="2" charset="-122"/>
                          <a:ea typeface="华文中宋" pitchFamily="2" charset="-122"/>
                          <a:cs typeface="+mn-cs"/>
                        </a:rPr>
                        <a:t>公告</a:t>
                      </a:r>
                    </a:p>
                  </a:txBody>
                  <a:tcPr>
                    <a:solidFill>
                      <a:schemeClr val="bg1">
                        <a:lumMod val="85000"/>
                      </a:schemeClr>
                    </a:solidFill>
                  </a:tcPr>
                </a:tc>
                <a:tc>
                  <a:txBody>
                    <a:bodyPr/>
                    <a:lstStyle/>
                    <a:p>
                      <a:r>
                        <a:rPr kumimoji="0" lang="en-US" altLang="zh-CN" sz="1800" b="1" i="0" kern="1200" baseline="0" dirty="0" smtClean="0">
                          <a:solidFill>
                            <a:schemeClr val="tx1"/>
                          </a:solidFill>
                          <a:latin typeface="华文中宋" pitchFamily="2" charset="-122"/>
                          <a:ea typeface="华文中宋" pitchFamily="2" charset="-122"/>
                          <a:cs typeface="+mn-cs"/>
                        </a:rPr>
                        <a:t>2015</a:t>
                      </a:r>
                      <a:r>
                        <a:rPr kumimoji="0" lang="zh-CN" altLang="zh-CN" sz="1800" b="1" i="0" kern="1200" baseline="0" dirty="0" smtClean="0">
                          <a:solidFill>
                            <a:schemeClr val="tx1"/>
                          </a:solidFill>
                          <a:latin typeface="华文中宋" pitchFamily="2" charset="-122"/>
                          <a:ea typeface="华文中宋" pitchFamily="2" charset="-122"/>
                          <a:cs typeface="+mn-cs"/>
                        </a:rPr>
                        <a:t>年第</a:t>
                      </a:r>
                      <a:r>
                        <a:rPr kumimoji="0" lang="en-US" altLang="zh-CN" sz="1800" b="1" i="0" kern="1200" baseline="0" dirty="0" smtClean="0">
                          <a:solidFill>
                            <a:schemeClr val="tx1"/>
                          </a:solidFill>
                          <a:latin typeface="华文中宋" pitchFamily="2" charset="-122"/>
                          <a:ea typeface="华文中宋" pitchFamily="2" charset="-122"/>
                          <a:cs typeface="+mn-cs"/>
                        </a:rPr>
                        <a:t>48</a:t>
                      </a:r>
                      <a:r>
                        <a:rPr kumimoji="0" lang="zh-CN" altLang="zh-CN" sz="1800" b="1" i="0" kern="1200" baseline="0" dirty="0" smtClean="0">
                          <a:solidFill>
                            <a:schemeClr val="tx1"/>
                          </a:solidFill>
                          <a:latin typeface="华文中宋" pitchFamily="2" charset="-122"/>
                          <a:ea typeface="华文中宋" pitchFamily="2" charset="-122"/>
                          <a:cs typeface="+mn-cs"/>
                        </a:rPr>
                        <a:t>号</a:t>
                      </a:r>
                      <a:r>
                        <a:rPr kumimoji="0" lang="zh-CN" altLang="en-US" sz="1800" b="1" i="0" kern="1200" baseline="0" dirty="0" smtClean="0">
                          <a:solidFill>
                            <a:schemeClr val="tx1"/>
                          </a:solidFill>
                          <a:latin typeface="华文中宋" pitchFamily="2" charset="-122"/>
                          <a:ea typeface="华文中宋" pitchFamily="2" charset="-122"/>
                          <a:cs typeface="+mn-cs"/>
                        </a:rPr>
                        <a:t>公告</a:t>
                      </a:r>
                    </a:p>
                  </a:txBody>
                  <a:tcPr>
                    <a:solidFill>
                      <a:schemeClr val="bg1">
                        <a:lumMod val="85000"/>
                      </a:schemeClr>
                    </a:solidFill>
                  </a:tcPr>
                </a:tc>
                <a:tc>
                  <a:txBody>
                    <a:bodyPr/>
                    <a:lstStyle/>
                    <a:p>
                      <a:r>
                        <a:rPr kumimoji="0" lang="zh-CN" altLang="en-US" sz="1800" b="1" i="0" kern="1200" baseline="0" dirty="0" smtClean="0">
                          <a:solidFill>
                            <a:schemeClr val="tx1"/>
                          </a:solidFill>
                          <a:latin typeface="华文中宋" pitchFamily="2" charset="-122"/>
                          <a:ea typeface="华文中宋" pitchFamily="2" charset="-122"/>
                          <a:cs typeface="+mn-cs"/>
                        </a:rPr>
                        <a:t>备注</a:t>
                      </a:r>
                    </a:p>
                  </a:txBody>
                  <a:tcPr>
                    <a:solidFill>
                      <a:schemeClr val="bg1">
                        <a:lumMod val="85000"/>
                      </a:schemeClr>
                    </a:solidFill>
                  </a:tcPr>
                </a:tc>
              </a:tr>
              <a:tr h="1664176">
                <a:tc>
                  <a:txBody>
                    <a:bodyPr/>
                    <a:lstStyle/>
                    <a:p>
                      <a:r>
                        <a:rPr kumimoji="0" lang="zh-CN" altLang="en-US" sz="1800" b="1" i="0" kern="1200" baseline="0" dirty="0" smtClean="0">
                          <a:solidFill>
                            <a:schemeClr val="tx1"/>
                          </a:solidFill>
                          <a:latin typeface="华文中宋" pitchFamily="2" charset="-122"/>
                          <a:ea typeface="华文中宋" pitchFamily="2" charset="-122"/>
                          <a:cs typeface="+mn-cs"/>
                        </a:rPr>
                        <a:t>投资</a:t>
                      </a:r>
                      <a:r>
                        <a:rPr kumimoji="0" lang="en-US" altLang="zh-CN" sz="1800" b="1" i="0" kern="1200" baseline="0" dirty="0" smtClean="0">
                          <a:solidFill>
                            <a:schemeClr val="tx1"/>
                          </a:solidFill>
                          <a:latin typeface="华文中宋" pitchFamily="2" charset="-122"/>
                          <a:ea typeface="华文中宋" pitchFamily="2" charset="-122"/>
                          <a:cs typeface="+mn-cs"/>
                        </a:rPr>
                        <a:t>100%</a:t>
                      </a:r>
                      <a:r>
                        <a:rPr kumimoji="0" lang="zh-CN" altLang="en-US" sz="1800" b="1" i="0" kern="1200" baseline="0" dirty="0" smtClean="0">
                          <a:solidFill>
                            <a:schemeClr val="tx1"/>
                          </a:solidFill>
                          <a:latin typeface="华文中宋" pitchFamily="2" charset="-122"/>
                          <a:ea typeface="华文中宋" pitchFamily="2" charset="-122"/>
                          <a:cs typeface="+mn-cs"/>
                        </a:rPr>
                        <a:t>控股非居民企业</a:t>
                      </a:r>
                    </a:p>
                  </a:txBody>
                  <a:tcPr>
                    <a:solidFill>
                      <a:schemeClr val="bg1">
                        <a:lumMod val="85000"/>
                      </a:schemeClr>
                    </a:solidFill>
                  </a:tcPr>
                </a:tc>
                <a:tc>
                  <a:txBody>
                    <a:bodyPr/>
                    <a:lstStyle/>
                    <a:p>
                      <a:r>
                        <a:rPr kumimoji="0" lang="zh-CN" altLang="en-US" sz="1800" b="1" i="0" kern="1200" baseline="0" dirty="0" smtClean="0">
                          <a:solidFill>
                            <a:schemeClr val="tx1"/>
                          </a:solidFill>
                          <a:latin typeface="华文中宋" pitchFamily="2" charset="-122"/>
                          <a:ea typeface="华文中宋" pitchFamily="2" charset="-122"/>
                          <a:cs typeface="+mn-cs"/>
                        </a:rPr>
                        <a:t>无</a:t>
                      </a:r>
                    </a:p>
                  </a:txBody>
                  <a:tcPr>
                    <a:solidFill>
                      <a:schemeClr val="bg1">
                        <a:lumMod val="85000"/>
                      </a:schemeClr>
                    </a:solidFill>
                  </a:tcPr>
                </a:tc>
                <a:tc>
                  <a:txBody>
                    <a:bodyPr/>
                    <a:lstStyle/>
                    <a:p>
                      <a:r>
                        <a:rPr kumimoji="0" lang="zh-CN" altLang="zh-CN" sz="1800" b="1" i="0" kern="1200" baseline="0" dirty="0" smtClean="0">
                          <a:solidFill>
                            <a:schemeClr val="tx1"/>
                          </a:solidFill>
                          <a:latin typeface="华文中宋" pitchFamily="2" charset="-122"/>
                          <a:ea typeface="华文中宋" pitchFamily="2" charset="-122"/>
                          <a:cs typeface="+mn-cs"/>
                        </a:rPr>
                        <a:t>居民企业应准确记录应予确认的资产或股权转让收益总额，并在相应年度的企业所得税汇算清缴时对当年确认额及分年结转额的情况做出说明</a:t>
                      </a:r>
                      <a:endParaRPr kumimoji="0" lang="en-US" altLang="zh-CN" sz="1800" b="1" i="0" kern="1200" baseline="0" dirty="0" smtClean="0">
                        <a:solidFill>
                          <a:schemeClr val="tx1"/>
                        </a:solidFill>
                        <a:latin typeface="华文中宋" pitchFamily="2" charset="-122"/>
                        <a:ea typeface="华文中宋" pitchFamily="2" charset="-122"/>
                        <a:cs typeface="+mn-cs"/>
                      </a:endParaRPr>
                    </a:p>
                    <a:p>
                      <a:r>
                        <a:rPr kumimoji="0" lang="zh-CN" altLang="zh-CN" sz="1800" b="1" i="0" kern="1200" baseline="0" dirty="0" smtClean="0">
                          <a:solidFill>
                            <a:schemeClr val="tx1"/>
                          </a:solidFill>
                          <a:latin typeface="华文中宋" pitchFamily="2" charset="-122"/>
                          <a:ea typeface="华文中宋" pitchFamily="2" charset="-122"/>
                          <a:cs typeface="+mn-cs"/>
                        </a:rPr>
                        <a:t>主管税务机关应建立台账，对居民企业取得股权的计税基础和每年确认的资产或股权转让收益进行比对分析，加强后续管理</a:t>
                      </a:r>
                      <a:endParaRPr kumimoji="0" lang="zh-CN" altLang="en-US" sz="18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c>
                  <a:txBody>
                    <a:bodyPr/>
                    <a:lstStyle/>
                    <a:p>
                      <a:endParaRPr lang="zh-CN" altLang="en-US" dirty="0"/>
                    </a:p>
                  </a:txBody>
                  <a:tcPr>
                    <a:solidFill>
                      <a:schemeClr val="bg1">
                        <a:lumMod val="85000"/>
                      </a:schemeClr>
                    </a:solidFill>
                  </a:tcPr>
                </a:tc>
              </a:tr>
              <a:tr h="356209">
                <a:tc>
                  <a:txBody>
                    <a:bodyPr/>
                    <a:lstStyle/>
                    <a:p>
                      <a:r>
                        <a:rPr kumimoji="0" lang="zh-CN" altLang="en-US" sz="1800" b="1" i="0" kern="1200" baseline="0" dirty="0" smtClean="0">
                          <a:solidFill>
                            <a:schemeClr val="tx1"/>
                          </a:solidFill>
                          <a:latin typeface="华文中宋" pitchFamily="2" charset="-122"/>
                          <a:ea typeface="华文中宋" pitchFamily="2" charset="-122"/>
                          <a:cs typeface="+mn-cs"/>
                        </a:rPr>
                        <a:t>特殊处理的事后管理</a:t>
                      </a:r>
                    </a:p>
                  </a:txBody>
                  <a:tcPr>
                    <a:solidFill>
                      <a:schemeClr val="bg1">
                        <a:lumMod val="85000"/>
                      </a:schemeClr>
                    </a:solidFill>
                  </a:tcPr>
                </a:tc>
                <a:tc>
                  <a:txBody>
                    <a:bodyPr/>
                    <a:lstStyle/>
                    <a:p>
                      <a:r>
                        <a:rPr kumimoji="0" lang="zh-CN" altLang="en-US" sz="1800" b="1" i="0" kern="1200" baseline="0" dirty="0" smtClean="0">
                          <a:solidFill>
                            <a:schemeClr val="tx1"/>
                          </a:solidFill>
                          <a:latin typeface="华文中宋" pitchFamily="2" charset="-122"/>
                          <a:ea typeface="华文中宋" pitchFamily="2" charset="-122"/>
                          <a:cs typeface="+mn-cs"/>
                        </a:rPr>
                        <a:t>无</a:t>
                      </a:r>
                    </a:p>
                  </a:txBody>
                  <a:tcPr>
                    <a:solidFill>
                      <a:schemeClr val="bg1">
                        <a:lumMod val="85000"/>
                      </a:schemeClr>
                    </a:solidFill>
                  </a:tcPr>
                </a:tc>
                <a:tc>
                  <a:txBody>
                    <a:bodyPr/>
                    <a:lstStyle/>
                    <a:p>
                      <a:r>
                        <a:rPr kumimoji="0" lang="en-US" altLang="zh-CN" sz="1800" b="1" i="0" kern="1200" baseline="0" dirty="0" smtClean="0">
                          <a:solidFill>
                            <a:schemeClr val="tx1"/>
                          </a:solidFill>
                          <a:latin typeface="华文中宋" pitchFamily="2" charset="-122"/>
                          <a:ea typeface="华文中宋" pitchFamily="2" charset="-122"/>
                          <a:cs typeface="+mn-cs"/>
                        </a:rPr>
                        <a:t>1.</a:t>
                      </a:r>
                      <a:r>
                        <a:rPr kumimoji="0" lang="zh-CN" altLang="zh-CN" sz="1800" b="1" i="0" kern="1200" baseline="0" dirty="0" smtClean="0">
                          <a:solidFill>
                            <a:schemeClr val="tx1"/>
                          </a:solidFill>
                          <a:latin typeface="华文中宋" pitchFamily="2" charset="-122"/>
                          <a:ea typeface="华文中宋" pitchFamily="2" charset="-122"/>
                          <a:cs typeface="+mn-cs"/>
                        </a:rPr>
                        <a:t>在以后年度转让或处置重组资产（股权）时，应在年度纳税申报时对资产（股权）转让所得或损失情况进行专项说明，包括特殊性税务处理时确定的重组资产（股权）计税基础与转让或处置时的计税基础的比对情况，以及递延所得税负债的处理情况等</a:t>
                      </a:r>
                      <a:endParaRPr kumimoji="0" lang="en-US" altLang="zh-CN" sz="1800" b="1" i="0" kern="1200" baseline="0" dirty="0" smtClean="0">
                        <a:solidFill>
                          <a:schemeClr val="tx1"/>
                        </a:solidFill>
                        <a:latin typeface="华文中宋" pitchFamily="2" charset="-122"/>
                        <a:ea typeface="华文中宋" pitchFamily="2" charset="-122"/>
                        <a:cs typeface="+mn-cs"/>
                      </a:endParaRPr>
                    </a:p>
                    <a:p>
                      <a:r>
                        <a:rPr kumimoji="0" lang="en-US" altLang="zh-CN" sz="1800" b="1" i="0" kern="1200" baseline="0" dirty="0" smtClean="0">
                          <a:solidFill>
                            <a:schemeClr val="tx1"/>
                          </a:solidFill>
                          <a:latin typeface="华文中宋" pitchFamily="2" charset="-122"/>
                          <a:ea typeface="华文中宋" pitchFamily="2" charset="-122"/>
                          <a:cs typeface="+mn-cs"/>
                        </a:rPr>
                        <a:t>2.</a:t>
                      </a:r>
                      <a:r>
                        <a:rPr kumimoji="0" lang="zh-CN" altLang="zh-CN" sz="1800" b="1" i="0" kern="1200" baseline="0" dirty="0" smtClean="0">
                          <a:solidFill>
                            <a:schemeClr val="tx1"/>
                          </a:solidFill>
                          <a:latin typeface="华文中宋" pitchFamily="2" charset="-122"/>
                          <a:ea typeface="华文中宋" pitchFamily="2" charset="-122"/>
                          <a:cs typeface="+mn-cs"/>
                        </a:rPr>
                        <a:t>在以后年度转让或处置重组资产（股权）时，主管税务机关应加强评估和检查，将企业特殊性税务处理时确定的重组资产（股权）计税基础与转让或处置时的计税基础及相关的年度纳税申报表比对，发现问题的，应依法进行调整</a:t>
                      </a:r>
                      <a:endParaRPr kumimoji="0" lang="zh-CN" altLang="en-US" sz="18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c>
                  <a:txBody>
                    <a:bodyPr/>
                    <a:lstStyle/>
                    <a:p>
                      <a:endParaRPr kumimoji="0" lang="zh-CN" altLang="en-US" sz="1800" b="1" i="0" kern="1200" baseline="0" dirty="0" smtClean="0">
                        <a:solidFill>
                          <a:schemeClr val="tx1"/>
                        </a:solidFill>
                        <a:latin typeface="华文中宋" pitchFamily="2" charset="-122"/>
                        <a:ea typeface="华文中宋" pitchFamily="2" charset="-122"/>
                        <a:cs typeface="+mn-cs"/>
                      </a:endParaRPr>
                    </a:p>
                  </a:txBody>
                  <a:tcPr>
                    <a:solidFill>
                      <a:schemeClr val="bg1">
                        <a:lumMod val="85000"/>
                      </a:schemeClr>
                    </a:solidFill>
                  </a:tcPr>
                </a:tc>
              </a:tr>
            </a:tbl>
          </a:graphicData>
        </a:graphic>
      </p:graphicFrame>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zh-CN" altLang="zh-CN" dirty="0" smtClean="0">
                <a:solidFill>
                  <a:srgbClr val="FF0000"/>
                </a:solidFill>
              </a:rPr>
              <a:t>境外关联方支付费用</a:t>
            </a:r>
            <a:r>
              <a:rPr lang="zh-CN" altLang="en-US" sz="1600" dirty="0" smtClean="0">
                <a:solidFill>
                  <a:srgbClr val="C00000"/>
                </a:solidFill>
              </a:rPr>
              <a:t>（</a:t>
            </a:r>
            <a:r>
              <a:rPr lang="zh-CN" altLang="zh-CN" sz="1600" dirty="0" smtClean="0">
                <a:solidFill>
                  <a:srgbClr val="C00000"/>
                </a:solidFill>
              </a:rPr>
              <a:t>国家税务总局公告</a:t>
            </a:r>
            <a:r>
              <a:rPr lang="en-US" altLang="zh-CN" sz="1600" dirty="0" smtClean="0">
                <a:solidFill>
                  <a:srgbClr val="C00000"/>
                </a:solidFill>
              </a:rPr>
              <a:t>2015</a:t>
            </a:r>
            <a:r>
              <a:rPr lang="zh-CN" altLang="zh-CN" sz="1600" dirty="0" smtClean="0">
                <a:solidFill>
                  <a:srgbClr val="C00000"/>
                </a:solidFill>
              </a:rPr>
              <a:t>年第</a:t>
            </a:r>
            <a:r>
              <a:rPr lang="en-US" altLang="zh-CN" sz="1600" dirty="0" smtClean="0">
                <a:solidFill>
                  <a:srgbClr val="C00000"/>
                </a:solidFill>
              </a:rPr>
              <a:t>16</a:t>
            </a:r>
            <a:r>
              <a:rPr lang="zh-CN" altLang="zh-CN" sz="1600" dirty="0" smtClean="0">
                <a:solidFill>
                  <a:srgbClr val="C00000"/>
                </a:solidFill>
              </a:rPr>
              <a:t>号</a:t>
            </a:r>
            <a:r>
              <a:rPr lang="zh-CN" altLang="en-US" sz="1600" dirty="0" smtClean="0">
                <a:solidFill>
                  <a:srgbClr val="C00000"/>
                </a:solidFill>
              </a:rPr>
              <a:t>）</a:t>
            </a:r>
            <a:endParaRPr lang="en-US" altLang="zh-CN" sz="1600" dirty="0" smtClean="0">
              <a:solidFill>
                <a:srgbClr val="C00000"/>
              </a:solidFill>
            </a:endParaRPr>
          </a:p>
          <a:p>
            <a:r>
              <a:rPr lang="zh-CN" altLang="en-US" dirty="0" smtClean="0">
                <a:solidFill>
                  <a:srgbClr val="002060"/>
                </a:solidFill>
              </a:rPr>
              <a:t>政策规定</a:t>
            </a:r>
            <a:endParaRPr lang="en-US" altLang="zh-CN" dirty="0" smtClean="0">
              <a:solidFill>
                <a:srgbClr val="002060"/>
              </a:solidFill>
            </a:endParaRPr>
          </a:p>
          <a:p>
            <a:r>
              <a:rPr lang="en-US" altLang="zh-CN" dirty="0" smtClean="0"/>
              <a:t>1.</a:t>
            </a:r>
            <a:r>
              <a:rPr lang="zh-CN" altLang="zh-CN" dirty="0" smtClean="0"/>
              <a:t>企业向境外关联方支付费用，应当符合独立交易原则，未按照独立交易原则向境外关联方支付的费用，税务机关可以进行调整</a:t>
            </a:r>
            <a:endParaRPr lang="en-US" altLang="zh-CN" dirty="0" smtClean="0"/>
          </a:p>
          <a:p>
            <a:r>
              <a:rPr lang="en-US" altLang="zh-CN" dirty="0" smtClean="0"/>
              <a:t>2.</a:t>
            </a:r>
            <a:r>
              <a:rPr lang="zh-CN" altLang="zh-CN" dirty="0" smtClean="0"/>
              <a:t>企业向境外关联方支付费用，主管税务机关可以要求企业提供其与关联方签订的合同或者协议，以及证明交易真实发生并符合独立交易原则的相关资料备案</a:t>
            </a:r>
            <a:endParaRPr lang="en-US" altLang="zh-CN" dirty="0" smtClean="0"/>
          </a:p>
          <a:p>
            <a:r>
              <a:rPr lang="en-US" altLang="zh-CN" dirty="0" smtClean="0"/>
              <a:t>3.</a:t>
            </a:r>
            <a:r>
              <a:rPr lang="zh-CN" altLang="zh-CN" dirty="0" smtClean="0"/>
              <a:t>企业向未履行功能、承担风险，无实质性经营活动的境外关联方支付的费用，在计算企业应纳税所得额时不得扣除</a:t>
            </a:r>
            <a:r>
              <a:rPr lang="en-US" altLang="zh-CN" dirty="0" smtClean="0"/>
              <a:t/>
            </a:r>
            <a:br>
              <a:rPr lang="en-US" altLang="zh-CN" dirty="0" smtClean="0"/>
            </a:br>
            <a:r>
              <a:rPr lang="zh-CN" altLang="zh-CN" dirty="0" smtClean="0"/>
              <a:t>　　</a:t>
            </a:r>
            <a:endParaRPr lang="zh-CN" altLang="en-US" dirty="0" smtClean="0">
              <a:solidFill>
                <a:srgbClr val="002060"/>
              </a:solidFill>
            </a:endParaRPr>
          </a:p>
        </p:txBody>
      </p:sp>
      <p:sp>
        <p:nvSpPr>
          <p:cNvPr id="3" name="标题 2"/>
          <p:cNvSpPr>
            <a:spLocks noGrp="1"/>
          </p:cNvSpPr>
          <p:nvPr>
            <p:ph type="title"/>
          </p:nvPr>
        </p:nvSpPr>
        <p:spPr/>
        <p:txBody>
          <a:bodyPr/>
          <a:lstStyle/>
          <a:p>
            <a:r>
              <a:rPr lang="zh-CN" altLang="en-US" dirty="0" smtClean="0"/>
              <a:t>企业所得税方面</a:t>
            </a:r>
            <a:endParaRPr lang="zh-CN" altLang="en-US" dirty="0"/>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r>
              <a:rPr lang="en-US" altLang="zh-CN" dirty="0" smtClean="0"/>
              <a:t>4.</a:t>
            </a:r>
            <a:r>
              <a:rPr lang="zh-CN" altLang="zh-CN" dirty="0" smtClean="0"/>
              <a:t>因接受境外关联方提供劳务而支付费用，该劳务应当能够使企业获得直接或者间接经济利益。企业因接受下列劳务而向境外关联方支付的费用，在计算企业应纳税所得额时不得扣除</a:t>
            </a:r>
            <a:endParaRPr lang="en-US" altLang="zh-CN" dirty="0" smtClean="0"/>
          </a:p>
          <a:p>
            <a:r>
              <a:rPr lang="zh-CN" altLang="zh-CN" dirty="0" smtClean="0"/>
              <a:t>（</a:t>
            </a:r>
            <a:r>
              <a:rPr lang="en-US" altLang="zh-CN" dirty="0" smtClean="0"/>
              <a:t>1</a:t>
            </a:r>
            <a:r>
              <a:rPr lang="zh-CN" altLang="zh-CN" dirty="0" smtClean="0"/>
              <a:t>）与企业承担功能风险或者经营无关的劳务活动</a:t>
            </a:r>
            <a:endParaRPr lang="en-US" altLang="zh-CN" dirty="0" smtClean="0"/>
          </a:p>
          <a:p>
            <a:r>
              <a:rPr lang="zh-CN" altLang="zh-CN" dirty="0" smtClean="0"/>
              <a:t>（</a:t>
            </a:r>
            <a:r>
              <a:rPr lang="en-US" altLang="zh-CN" dirty="0" smtClean="0"/>
              <a:t>2</a:t>
            </a:r>
            <a:r>
              <a:rPr lang="zh-CN" altLang="zh-CN" dirty="0" smtClean="0"/>
              <a:t>）关联方为保障企业直接或者间接投资方的投资利益，对企业实施的控制、管理和监督等劳务活动</a:t>
            </a:r>
            <a:endParaRPr lang="en-US" altLang="zh-CN" dirty="0" smtClean="0"/>
          </a:p>
          <a:p>
            <a:r>
              <a:rPr lang="zh-CN" altLang="zh-CN" dirty="0" smtClean="0"/>
              <a:t>（</a:t>
            </a:r>
            <a:r>
              <a:rPr lang="en-US" altLang="zh-CN" dirty="0" smtClean="0"/>
              <a:t>3</a:t>
            </a:r>
            <a:r>
              <a:rPr lang="zh-CN" altLang="zh-CN" dirty="0" smtClean="0"/>
              <a:t>）关联方提供的，企业已经向第三方购买或者已经自行实施的劳务活动</a:t>
            </a:r>
            <a:endParaRPr lang="en-US" altLang="zh-CN" dirty="0" smtClean="0"/>
          </a:p>
          <a:p>
            <a:r>
              <a:rPr lang="zh-CN" altLang="zh-CN" dirty="0" smtClean="0"/>
              <a:t>（</a:t>
            </a:r>
            <a:r>
              <a:rPr lang="en-US" altLang="zh-CN" dirty="0" smtClean="0"/>
              <a:t>4</a:t>
            </a:r>
            <a:r>
              <a:rPr lang="zh-CN" altLang="zh-CN" dirty="0" smtClean="0"/>
              <a:t>）企业虽由于附属于某个集团而获得额外收益，但并未接受集团内关联方实施的针对该企业的具体劳务活动</a:t>
            </a:r>
            <a:endParaRPr lang="en-US" altLang="zh-CN" dirty="0" smtClean="0"/>
          </a:p>
          <a:p>
            <a:r>
              <a:rPr lang="zh-CN" altLang="zh-CN" dirty="0" smtClean="0"/>
              <a:t>（</a:t>
            </a:r>
            <a:r>
              <a:rPr lang="en-US" altLang="zh-CN" dirty="0" smtClean="0"/>
              <a:t>5</a:t>
            </a:r>
            <a:r>
              <a:rPr lang="zh-CN" altLang="zh-CN" dirty="0" smtClean="0"/>
              <a:t>）已经在其他关联交易中获得补偿的劳务活动</a:t>
            </a:r>
            <a:endParaRPr lang="en-US" altLang="zh-CN" dirty="0" smtClean="0"/>
          </a:p>
          <a:p>
            <a:r>
              <a:rPr lang="zh-CN" altLang="zh-CN" dirty="0" smtClean="0"/>
              <a:t>（</a:t>
            </a:r>
            <a:r>
              <a:rPr lang="en-US" altLang="zh-CN" dirty="0" smtClean="0"/>
              <a:t>6</a:t>
            </a:r>
            <a:r>
              <a:rPr lang="zh-CN" altLang="zh-CN" dirty="0" smtClean="0"/>
              <a:t>）其他不能为企业带来直接或者间接经济利益的劳务活动</a:t>
            </a:r>
            <a:endParaRPr lang="zh-CN" altLang="en-US" dirty="0"/>
          </a:p>
        </p:txBody>
      </p:sp>
      <p:sp>
        <p:nvSpPr>
          <p:cNvPr id="3" name="标题 2"/>
          <p:cNvSpPr>
            <a:spLocks noGrp="1"/>
          </p:cNvSpPr>
          <p:nvPr>
            <p:ph type="title"/>
          </p:nvPr>
        </p:nvSpPr>
        <p:spPr/>
        <p:txBody>
          <a:bodyPr/>
          <a:lstStyle/>
          <a:p>
            <a:r>
              <a:rPr lang="zh-CN" altLang="en-US" dirty="0" smtClean="0"/>
              <a:t>企业所得税方面</a:t>
            </a:r>
            <a:endParaRPr lang="zh-CN" altLang="en-US" dirty="0"/>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en-US" altLang="zh-CN" dirty="0" smtClean="0"/>
              <a:t>5.</a:t>
            </a:r>
            <a:r>
              <a:rPr lang="zh-CN" altLang="zh-CN" dirty="0" smtClean="0"/>
              <a:t>企业使用境外关联方提供的无形资产需支付特许权使用费的，应当考虑关联各方对该无形资产价值创造的贡献程度，确定各自应当享有的经济利益。企业向仅拥有无形资产法律所有权而未对其价值创造做出贡献的关联方支付特许权使用费，不符合独立交易原则的，在计算企业应纳税所得额时不得扣除</a:t>
            </a:r>
            <a:endParaRPr lang="en-US" altLang="zh-CN" dirty="0" smtClean="0"/>
          </a:p>
          <a:p>
            <a:r>
              <a:rPr lang="en-US" altLang="zh-CN" dirty="0" smtClean="0"/>
              <a:t>6.</a:t>
            </a:r>
            <a:r>
              <a:rPr lang="zh-CN" altLang="zh-CN" dirty="0" smtClean="0"/>
              <a:t>企业以融资上市为主要目的，在境外成立控股公司或者融资公司，因融资上市活动所产生的附带利益向境外关联方支付的特许权使用费，在计算企业应纳税所得额时不得扣除</a:t>
            </a:r>
            <a:endParaRPr lang="en-US" altLang="zh-CN" dirty="0" smtClean="0"/>
          </a:p>
          <a:p>
            <a:r>
              <a:rPr lang="en-US" altLang="zh-CN" dirty="0" smtClean="0"/>
              <a:t>7.</a:t>
            </a:r>
            <a:r>
              <a:rPr lang="zh-CN" altLang="zh-CN" dirty="0" smtClean="0"/>
              <a:t>根据企业所得税法实施条例规定，企业向境外关联方支付费用不符合独立交易原则的，税务机关可以在该业务发生的纳税年度起</a:t>
            </a:r>
            <a:r>
              <a:rPr lang="en-US" altLang="zh-CN" dirty="0" smtClean="0"/>
              <a:t>10</a:t>
            </a:r>
            <a:r>
              <a:rPr lang="zh-CN" altLang="zh-CN" dirty="0" smtClean="0"/>
              <a:t>年内，实施特别纳税调整</a:t>
            </a:r>
            <a:r>
              <a:rPr lang="en-US" altLang="zh-CN" dirty="0" smtClean="0"/>
              <a:t/>
            </a:r>
            <a:br>
              <a:rPr lang="en-US" altLang="zh-CN" dirty="0" smtClean="0"/>
            </a:br>
            <a:endParaRPr lang="zh-CN" altLang="en-US" dirty="0"/>
          </a:p>
        </p:txBody>
      </p:sp>
      <p:sp>
        <p:nvSpPr>
          <p:cNvPr id="3" name="标题 2"/>
          <p:cNvSpPr>
            <a:spLocks noGrp="1"/>
          </p:cNvSpPr>
          <p:nvPr>
            <p:ph type="title"/>
          </p:nvPr>
        </p:nvSpPr>
        <p:spPr/>
        <p:txBody>
          <a:bodyPr/>
          <a:lstStyle/>
          <a:p>
            <a:r>
              <a:rPr lang="zh-CN" altLang="en-US" dirty="0" smtClean="0"/>
              <a:t>企业所得税方面</a:t>
            </a:r>
            <a:endParaRPr lang="zh-CN" altLang="en-US" dirty="0"/>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smtClean="0">
                <a:solidFill>
                  <a:srgbClr val="FF0000"/>
                </a:solidFill>
              </a:rPr>
              <a:t>非居民企业间接转让财产</a:t>
            </a:r>
            <a:endParaRPr lang="en-US" altLang="zh-CN" dirty="0" smtClean="0">
              <a:solidFill>
                <a:srgbClr val="FF0000"/>
              </a:solidFill>
            </a:endParaRPr>
          </a:p>
          <a:p>
            <a:r>
              <a:rPr lang="zh-CN" altLang="en-US" dirty="0" smtClean="0">
                <a:solidFill>
                  <a:srgbClr val="002060"/>
                </a:solidFill>
              </a:rPr>
              <a:t>（一）相关政策</a:t>
            </a:r>
            <a:endParaRPr lang="en-US" altLang="zh-CN" dirty="0" smtClean="0">
              <a:solidFill>
                <a:srgbClr val="002060"/>
              </a:solidFill>
            </a:endParaRPr>
          </a:p>
          <a:p>
            <a:r>
              <a:rPr lang="en-US" altLang="zh-CN" dirty="0" smtClean="0"/>
              <a:t>1.</a:t>
            </a:r>
            <a:r>
              <a:rPr lang="zh-CN" altLang="en-US" dirty="0" smtClean="0">
                <a:solidFill>
                  <a:schemeClr val="tx1">
                    <a:lumMod val="95000"/>
                    <a:lumOff val="5000"/>
                  </a:schemeClr>
                </a:solidFill>
              </a:rPr>
              <a:t>企业所得税法及实施条例</a:t>
            </a:r>
            <a:endParaRPr lang="en-US" altLang="zh-CN" dirty="0" smtClean="0"/>
          </a:p>
          <a:p>
            <a:r>
              <a:rPr lang="en-US" altLang="zh-CN" dirty="0" smtClean="0"/>
              <a:t>2.国家税务总局关于加强非居民企业股权转让所得企业所得税管理的通知</a:t>
            </a:r>
            <a:r>
              <a:rPr lang="zh-CN" altLang="zh-CN" dirty="0" smtClean="0"/>
              <a:t>（</a:t>
            </a:r>
            <a:r>
              <a:rPr lang="en-US" altLang="zh-CN" dirty="0" smtClean="0"/>
              <a:t>国税函〔2009〕698号</a:t>
            </a:r>
            <a:r>
              <a:rPr lang="zh-CN" altLang="zh-CN" dirty="0" smtClean="0"/>
              <a:t>）</a:t>
            </a:r>
            <a:endParaRPr lang="en-US" altLang="zh-CN" dirty="0" smtClean="0"/>
          </a:p>
          <a:p>
            <a:r>
              <a:rPr lang="en-US" altLang="zh-CN" dirty="0" smtClean="0"/>
              <a:t>3.国家税务总局关于非居民企业所得税管理若干问题的公告</a:t>
            </a:r>
            <a:r>
              <a:rPr lang="zh-CN" altLang="zh-CN" dirty="0" smtClean="0"/>
              <a:t>（</a:t>
            </a:r>
            <a:r>
              <a:rPr lang="en-US" altLang="zh-CN" dirty="0" smtClean="0"/>
              <a:t>国家税务总局公告2011年第24号</a:t>
            </a:r>
            <a:r>
              <a:rPr lang="zh-CN" altLang="zh-CN" dirty="0" smtClean="0"/>
              <a:t>）</a:t>
            </a:r>
            <a:endParaRPr lang="en-US" altLang="zh-CN" dirty="0" smtClean="0">
              <a:solidFill>
                <a:srgbClr val="002060"/>
              </a:solidFill>
            </a:endParaRPr>
          </a:p>
        </p:txBody>
      </p:sp>
      <p:sp>
        <p:nvSpPr>
          <p:cNvPr id="3" name="标题 2"/>
          <p:cNvSpPr>
            <a:spLocks noGrp="1"/>
          </p:cNvSpPr>
          <p:nvPr>
            <p:ph type="title"/>
          </p:nvPr>
        </p:nvSpPr>
        <p:spPr/>
        <p:txBody>
          <a:bodyPr/>
          <a:lstStyle/>
          <a:p>
            <a:r>
              <a:rPr lang="zh-CN" altLang="en-US" dirty="0" smtClean="0"/>
              <a:t>企业所得税方面</a:t>
            </a:r>
            <a:endParaRPr lang="zh-CN" alt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演示文稿1">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演示文稿1</Template>
  <TotalTime>1887</TotalTime>
  <Words>18835</Words>
  <Application>Microsoft Office PowerPoint</Application>
  <PresentationFormat>全屏显示(4:3)</PresentationFormat>
  <Paragraphs>1165</Paragraphs>
  <Slides>134</Slides>
  <Notes>2</Notes>
  <HiddenSlides>0</HiddenSlides>
  <MMClips>0</MMClips>
  <ScaleCrop>false</ScaleCrop>
  <HeadingPairs>
    <vt:vector size="4" baseType="variant">
      <vt:variant>
        <vt:lpstr>主题</vt:lpstr>
      </vt:variant>
      <vt:variant>
        <vt:i4>1</vt:i4>
      </vt:variant>
      <vt:variant>
        <vt:lpstr>幻灯片标题</vt:lpstr>
      </vt:variant>
      <vt:variant>
        <vt:i4>134</vt:i4>
      </vt:variant>
    </vt:vector>
  </HeadingPairs>
  <TitlesOfParts>
    <vt:vector size="135" baseType="lpstr">
      <vt:lpstr>演示文稿1</vt:lpstr>
      <vt:lpstr>2015年上半年税收政策辅导 （2015.1-2015.13）</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消费税方面</vt:lpstr>
      <vt:lpstr>消费税方面</vt:lpstr>
      <vt:lpstr>消费税方面</vt:lpstr>
      <vt:lpstr>营业税方面</vt:lpstr>
      <vt:lpstr>营业税方面</vt:lpstr>
      <vt:lpstr>营业税方面</vt:lpstr>
      <vt:lpstr>营业税方面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个人所得税方面</vt:lpstr>
      <vt:lpstr>个人所得税方面</vt:lpstr>
      <vt:lpstr>个人所得税方面</vt:lpstr>
      <vt:lpstr>个人所得税方面</vt:lpstr>
      <vt:lpstr>个人所得税方面</vt:lpstr>
      <vt:lpstr>个人所得税方面</vt:lpstr>
      <vt:lpstr>个人所得税方面</vt:lpstr>
      <vt:lpstr>个人所得税方面</vt:lpstr>
      <vt:lpstr>个人所得税方面</vt:lpstr>
      <vt:lpstr>个人所得税方面</vt:lpstr>
      <vt:lpstr>个人所得税方面</vt:lpstr>
      <vt:lpstr>其他税方面</vt:lpstr>
      <vt:lpstr>其他税方面</vt:lpstr>
      <vt:lpstr>其他税方面</vt:lpstr>
      <vt:lpstr>其他税方面</vt:lpstr>
      <vt:lpstr>其他税方面</vt:lpstr>
      <vt:lpstr>其他税方面</vt:lpstr>
      <vt:lpstr>其他税方面</vt:lpstr>
      <vt:lpstr>其他税方面</vt:lpstr>
      <vt:lpstr>其他税方面</vt:lpstr>
      <vt:lpstr>其他税方面</vt:lpstr>
      <vt:lpstr>其他税方面</vt:lpstr>
      <vt:lpstr>其他税方面</vt:lpstr>
      <vt:lpstr>其他税方面</vt:lpstr>
      <vt:lpstr>其他税方面</vt:lpstr>
      <vt:lpstr>其他税方面</vt:lpstr>
      <vt:lpstr>其他税方面</vt:lpstr>
      <vt:lpstr>其他税方面</vt:lpstr>
      <vt:lpstr>其他税方面</vt:lpstr>
      <vt:lpstr>其他税方面</vt:lpstr>
      <vt:lpstr>其他税方面</vt:lpstr>
      <vt:lpstr>幻灯片 134</vt:lpstr>
    </vt:vector>
  </TitlesOfParts>
  <Company>http://sdwm.org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2015年上半年税收政策辅导 （2015.1-2015.12？）</dc:title>
  <dc:creator>SDWM</dc:creator>
  <cp:lastModifiedBy>SDWM</cp:lastModifiedBy>
  <cp:revision>145</cp:revision>
  <dcterms:created xsi:type="dcterms:W3CDTF">2015-07-12T07:41:52Z</dcterms:created>
  <dcterms:modified xsi:type="dcterms:W3CDTF">2015-07-26T15:32:03Z</dcterms:modified>
</cp:coreProperties>
</file>