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176.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9"/>
  </p:notesMasterIdLst>
  <p:sldIdLst>
    <p:sldId id="256" r:id="rId2"/>
    <p:sldId id="461" r:id="rId3"/>
    <p:sldId id="265" r:id="rId4"/>
    <p:sldId id="266" r:id="rId5"/>
    <p:sldId id="267" r:id="rId6"/>
    <p:sldId id="268" r:id="rId7"/>
    <p:sldId id="320" r:id="rId8"/>
    <p:sldId id="321" r:id="rId9"/>
    <p:sldId id="269" r:id="rId10"/>
    <p:sldId id="319" r:id="rId11"/>
    <p:sldId id="393" r:id="rId12"/>
    <p:sldId id="400" r:id="rId13"/>
    <p:sldId id="370" r:id="rId14"/>
    <p:sldId id="334" r:id="rId15"/>
    <p:sldId id="317" r:id="rId16"/>
    <p:sldId id="318" r:id="rId17"/>
    <p:sldId id="335" r:id="rId18"/>
    <p:sldId id="336" r:id="rId19"/>
    <p:sldId id="337" r:id="rId20"/>
    <p:sldId id="338" r:id="rId21"/>
    <p:sldId id="342" r:id="rId22"/>
    <p:sldId id="371" r:id="rId23"/>
    <p:sldId id="372" r:id="rId24"/>
    <p:sldId id="377" r:id="rId25"/>
    <p:sldId id="394" r:id="rId26"/>
    <p:sldId id="395" r:id="rId27"/>
    <p:sldId id="396" r:id="rId28"/>
    <p:sldId id="397" r:id="rId29"/>
    <p:sldId id="398" r:id="rId30"/>
    <p:sldId id="399" r:id="rId31"/>
    <p:sldId id="402" r:id="rId32"/>
    <p:sldId id="292" r:id="rId33"/>
    <p:sldId id="401" r:id="rId34"/>
    <p:sldId id="270" r:id="rId35"/>
    <p:sldId id="291" r:id="rId36"/>
    <p:sldId id="314" r:id="rId37"/>
    <p:sldId id="315" r:id="rId38"/>
    <p:sldId id="273" r:id="rId39"/>
    <p:sldId id="274" r:id="rId40"/>
    <p:sldId id="375" r:id="rId41"/>
    <p:sldId id="376" r:id="rId42"/>
    <p:sldId id="275" r:id="rId43"/>
    <p:sldId id="339" r:id="rId44"/>
    <p:sldId id="276" r:id="rId45"/>
    <p:sldId id="277" r:id="rId46"/>
    <p:sldId id="333" r:id="rId47"/>
    <p:sldId id="340" r:id="rId48"/>
    <p:sldId id="341" r:id="rId49"/>
    <p:sldId id="457" r:id="rId50"/>
    <p:sldId id="458" r:id="rId51"/>
    <p:sldId id="459" r:id="rId52"/>
    <p:sldId id="460" r:id="rId53"/>
    <p:sldId id="278" r:id="rId54"/>
    <p:sldId id="328" r:id="rId55"/>
    <p:sldId id="329" r:id="rId56"/>
    <p:sldId id="374" r:id="rId57"/>
    <p:sldId id="388" r:id="rId58"/>
    <p:sldId id="389" r:id="rId59"/>
    <p:sldId id="330" r:id="rId60"/>
    <p:sldId id="299" r:id="rId61"/>
    <p:sldId id="364" r:id="rId62"/>
    <p:sldId id="369" r:id="rId63"/>
    <p:sldId id="298" r:id="rId64"/>
    <p:sldId id="279" r:id="rId65"/>
    <p:sldId id="416" r:id="rId66"/>
    <p:sldId id="294" r:id="rId67"/>
    <p:sldId id="295" r:id="rId68"/>
    <p:sldId id="296" r:id="rId69"/>
    <p:sldId id="297" r:id="rId70"/>
    <p:sldId id="302" r:id="rId71"/>
    <p:sldId id="332" r:id="rId72"/>
    <p:sldId id="280" r:id="rId73"/>
    <p:sldId id="441" r:id="rId74"/>
    <p:sldId id="442" r:id="rId75"/>
    <p:sldId id="443" r:id="rId76"/>
    <p:sldId id="444" r:id="rId77"/>
    <p:sldId id="445" r:id="rId78"/>
    <p:sldId id="446" r:id="rId79"/>
    <p:sldId id="447" r:id="rId80"/>
    <p:sldId id="448" r:id="rId81"/>
    <p:sldId id="449" r:id="rId82"/>
    <p:sldId id="450" r:id="rId83"/>
    <p:sldId id="451" r:id="rId84"/>
    <p:sldId id="452" r:id="rId85"/>
    <p:sldId id="453" r:id="rId86"/>
    <p:sldId id="454" r:id="rId87"/>
    <p:sldId id="455" r:id="rId88"/>
    <p:sldId id="456" r:id="rId89"/>
    <p:sldId id="282" r:id="rId90"/>
    <p:sldId id="361" r:id="rId91"/>
    <p:sldId id="284" r:id="rId92"/>
    <p:sldId id="390" r:id="rId93"/>
    <p:sldId id="285" r:id="rId94"/>
    <p:sldId id="286" r:id="rId95"/>
    <p:sldId id="391" r:id="rId96"/>
    <p:sldId id="288" r:id="rId97"/>
    <p:sldId id="362" r:id="rId98"/>
    <p:sldId id="378" r:id="rId99"/>
    <p:sldId id="421" r:id="rId100"/>
    <p:sldId id="422" r:id="rId101"/>
    <p:sldId id="423" r:id="rId102"/>
    <p:sldId id="424" r:id="rId103"/>
    <p:sldId id="425" r:id="rId104"/>
    <p:sldId id="426" r:id="rId105"/>
    <p:sldId id="427" r:id="rId106"/>
    <p:sldId id="428" r:id="rId107"/>
    <p:sldId id="429" r:id="rId108"/>
    <p:sldId id="430" r:id="rId109"/>
    <p:sldId id="431" r:id="rId110"/>
    <p:sldId id="432" r:id="rId111"/>
    <p:sldId id="433" r:id="rId112"/>
    <p:sldId id="434" r:id="rId113"/>
    <p:sldId id="435" r:id="rId114"/>
    <p:sldId id="436" r:id="rId115"/>
    <p:sldId id="437" r:id="rId116"/>
    <p:sldId id="438" r:id="rId117"/>
    <p:sldId id="439" r:id="rId118"/>
    <p:sldId id="403" r:id="rId119"/>
    <p:sldId id="404" r:id="rId120"/>
    <p:sldId id="405" r:id="rId121"/>
    <p:sldId id="363" r:id="rId122"/>
    <p:sldId id="289" r:id="rId123"/>
    <p:sldId id="406" r:id="rId124"/>
    <p:sldId id="407" r:id="rId125"/>
    <p:sldId id="408" r:id="rId126"/>
    <p:sldId id="409" r:id="rId127"/>
    <p:sldId id="417" r:id="rId128"/>
    <p:sldId id="322" r:id="rId129"/>
    <p:sldId id="348" r:id="rId130"/>
    <p:sldId id="349" r:id="rId131"/>
    <p:sldId id="350" r:id="rId132"/>
    <p:sldId id="351" r:id="rId133"/>
    <p:sldId id="359" r:id="rId134"/>
    <p:sldId id="352" r:id="rId135"/>
    <p:sldId id="355" r:id="rId136"/>
    <p:sldId id="354" r:id="rId137"/>
    <p:sldId id="353" r:id="rId138"/>
    <p:sldId id="356" r:id="rId139"/>
    <p:sldId id="357" r:id="rId140"/>
    <p:sldId id="358" r:id="rId141"/>
    <p:sldId id="381" r:id="rId142"/>
    <p:sldId id="382" r:id="rId143"/>
    <p:sldId id="383" r:id="rId144"/>
    <p:sldId id="384" r:id="rId145"/>
    <p:sldId id="385" r:id="rId146"/>
    <p:sldId id="386" r:id="rId147"/>
    <p:sldId id="387" r:id="rId148"/>
    <p:sldId id="392" r:id="rId149"/>
    <p:sldId id="418" r:id="rId150"/>
    <p:sldId id="419" r:id="rId151"/>
    <p:sldId id="323" r:id="rId152"/>
    <p:sldId id="360" r:id="rId153"/>
    <p:sldId id="324" r:id="rId154"/>
    <p:sldId id="325" r:id="rId155"/>
    <p:sldId id="326" r:id="rId156"/>
    <p:sldId id="327" r:id="rId157"/>
    <p:sldId id="331" r:id="rId158"/>
    <p:sldId id="410" r:id="rId159"/>
    <p:sldId id="411" r:id="rId160"/>
    <p:sldId id="412" r:id="rId161"/>
    <p:sldId id="414" r:id="rId162"/>
    <p:sldId id="415" r:id="rId163"/>
    <p:sldId id="413" r:id="rId164"/>
    <p:sldId id="301" r:id="rId165"/>
    <p:sldId id="303" r:id="rId166"/>
    <p:sldId id="304" r:id="rId167"/>
    <p:sldId id="305" r:id="rId168"/>
    <p:sldId id="306" r:id="rId169"/>
    <p:sldId id="345" r:id="rId170"/>
    <p:sldId id="346" r:id="rId171"/>
    <p:sldId id="347" r:id="rId172"/>
    <p:sldId id="344" r:id="rId173"/>
    <p:sldId id="307" r:id="rId174"/>
    <p:sldId id="308" r:id="rId175"/>
    <p:sldId id="309" r:id="rId176"/>
    <p:sldId id="310" r:id="rId177"/>
    <p:sldId id="440" r:id="rId17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6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004E47-F12B-46A1-9522-555FFD3EAC3A}" type="datetimeFigureOut">
              <a:rPr lang="zh-CN" altLang="en-US" smtClean="0"/>
              <a:pPr/>
              <a:t>2017/1/17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EB6101-CD18-49CB-8BB3-1382A964AE23}"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16EB6101-CD18-49CB-8BB3-1382A964AE23}" type="slidenum">
              <a:rPr lang="zh-CN" altLang="en-US" smtClean="0"/>
              <a:pPr/>
              <a:t>77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E81F452-81AF-4263-9DF5-A53F304E37A8}" type="datetimeFigureOut">
              <a:rPr lang="zh-CN" altLang="en-US" smtClean="0"/>
              <a:pPr/>
              <a:t>2017/1/17</a:t>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115328" cy="511156"/>
          </a:xfrm>
        </p:spPr>
        <p:txBody>
          <a:bodyPr>
            <a:noAutofit/>
          </a:bodyPr>
          <a:lstStyle>
            <a:lvl1pPr>
              <a:defRPr sz="2800" b="1" i="0" baseline="0">
                <a:solidFill>
                  <a:srgbClr val="002060"/>
                </a:solidFill>
                <a:ea typeface="华文新魏" pitchFamily="2" charset="-122"/>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285720" y="928670"/>
            <a:ext cx="8643998" cy="5643602"/>
          </a:xfrm>
        </p:spPr>
        <p:txBody>
          <a:bodyPr>
            <a:normAutofit/>
          </a:bodyPr>
          <a:lstStyle>
            <a:lvl1pPr>
              <a:defRPr sz="2200" b="1" i="0" baseline="0">
                <a:ea typeface="华文中宋" pitchFamily="2" charset="-122"/>
              </a:defRPr>
            </a:lvl1pPr>
            <a:lvl2pPr>
              <a:defRPr sz="2200" b="1" i="0" baseline="0">
                <a:ea typeface="华文中宋" pitchFamily="2" charset="-122"/>
              </a:defRPr>
            </a:lvl2pPr>
            <a:lvl3pPr>
              <a:defRPr sz="2200" b="1" i="0" baseline="0">
                <a:ea typeface="华文中宋" pitchFamily="2" charset="-122"/>
              </a:defRPr>
            </a:lvl3pPr>
            <a:lvl4pPr>
              <a:defRPr sz="2200" b="1" i="0" baseline="0">
                <a:ea typeface="华文中宋" pitchFamily="2" charset="-122"/>
              </a:defRPr>
            </a:lvl4pPr>
            <a:lvl5pPr>
              <a:defRPr sz="2200" b="1" i="0" baseline="0">
                <a:ea typeface="华文中宋"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E81F452-81AF-4263-9DF5-A53F304E37A8}" type="datetimeFigureOut">
              <a:rPr lang="zh-CN" altLang="en-US" smtClean="0"/>
              <a:pPr/>
              <a:t>2017/1/17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138C3B-E53D-495B-B2B4-7F62D75CD92A}"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1F452-81AF-4263-9DF5-A53F304E37A8}" type="datetimeFigureOut">
              <a:rPr lang="zh-CN" altLang="en-US" smtClean="0"/>
              <a:pPr/>
              <a:t>2017/1/17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38C3B-E53D-495B-B2B4-7F62D75CD92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14282" y="1785926"/>
            <a:ext cx="8591872" cy="1523033"/>
          </a:xfrm>
        </p:spPr>
        <p:txBody>
          <a:bodyPr/>
          <a:lstStyle/>
          <a:p>
            <a:r>
              <a:rPr lang="en-US" altLang="zh-CN" b="1" dirty="0" smtClean="0">
                <a:solidFill>
                  <a:srgbClr val="FF0000"/>
                </a:solidFill>
              </a:rPr>
              <a:t>2016</a:t>
            </a:r>
            <a:r>
              <a:rPr lang="zh-CN" altLang="en-US" b="1" dirty="0" smtClean="0">
                <a:solidFill>
                  <a:srgbClr val="FF0000"/>
                </a:solidFill>
              </a:rPr>
              <a:t>年度主要税收政策</a:t>
            </a:r>
            <a:endParaRPr lang="zh-CN" altLang="en-US" b="1" dirty="0">
              <a:solidFill>
                <a:srgbClr val="FF0000"/>
              </a:solidFill>
            </a:endParaRPr>
          </a:p>
        </p:txBody>
      </p:sp>
      <p:sp>
        <p:nvSpPr>
          <p:cNvPr id="3" name="副标题 2"/>
          <p:cNvSpPr>
            <a:spLocks noGrp="1"/>
          </p:cNvSpPr>
          <p:nvPr>
            <p:ph type="subTitle" idx="1"/>
          </p:nvPr>
        </p:nvSpPr>
        <p:spPr>
          <a:xfrm>
            <a:off x="683568" y="4509120"/>
            <a:ext cx="7488832" cy="1143418"/>
          </a:xfrm>
        </p:spPr>
        <p:txBody>
          <a:bodyPr>
            <a:normAutofit lnSpcReduction="10000"/>
          </a:bodyPr>
          <a:lstStyle/>
          <a:p>
            <a:pPr algn="ctr"/>
            <a:r>
              <a:rPr lang="zh-CN" altLang="en-US" dirty="0" smtClean="0">
                <a:solidFill>
                  <a:srgbClr val="002060"/>
                </a:solidFill>
              </a:rPr>
              <a:t>顾问企业辅导</a:t>
            </a:r>
            <a:endParaRPr lang="en-US" altLang="zh-CN" dirty="0" smtClean="0">
              <a:solidFill>
                <a:srgbClr val="002060"/>
              </a:solidFill>
            </a:endParaRPr>
          </a:p>
          <a:p>
            <a:pPr algn="ctr"/>
            <a:r>
              <a:rPr lang="zh-CN" altLang="en-US" dirty="0" smtClean="0">
                <a:solidFill>
                  <a:srgbClr val="002060"/>
                </a:solidFill>
              </a:rPr>
              <a:t>（</a:t>
            </a:r>
            <a:r>
              <a:rPr lang="en-US" altLang="zh-CN" dirty="0" smtClean="0">
                <a:solidFill>
                  <a:srgbClr val="002060"/>
                </a:solidFill>
              </a:rPr>
              <a:t>2017</a:t>
            </a:r>
            <a:r>
              <a:rPr lang="zh-CN" altLang="en-US" dirty="0" smtClean="0">
                <a:solidFill>
                  <a:srgbClr val="002060"/>
                </a:solidFill>
              </a:rPr>
              <a:t>，</a:t>
            </a:r>
            <a:r>
              <a:rPr lang="en-US" altLang="zh-CN" dirty="0" smtClean="0">
                <a:solidFill>
                  <a:srgbClr val="002060"/>
                </a:solidFill>
              </a:rPr>
              <a:t>1</a:t>
            </a:r>
            <a:r>
              <a:rPr lang="zh-CN" altLang="en-US" dirty="0" smtClean="0">
                <a:solidFill>
                  <a:srgbClr val="002060"/>
                </a:solidFill>
              </a:rPr>
              <a:t>，</a:t>
            </a:r>
            <a:r>
              <a:rPr lang="en-US" altLang="zh-CN" dirty="0" smtClean="0">
                <a:solidFill>
                  <a:srgbClr val="002060"/>
                </a:solidFill>
              </a:rPr>
              <a:t>17</a:t>
            </a:r>
            <a:r>
              <a:rPr lang="zh-CN" altLang="en-US" dirty="0" smtClean="0">
                <a:solidFill>
                  <a:srgbClr val="002060"/>
                </a:solidFill>
              </a:rPr>
              <a:t>）</a:t>
            </a: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（七）会费</a:t>
            </a:r>
            <a:endParaRPr lang="en-US" altLang="zh-CN" dirty="0" smtClean="0">
              <a:solidFill>
                <a:srgbClr val="002060"/>
              </a:solidFill>
            </a:endParaRPr>
          </a:p>
          <a:p>
            <a:r>
              <a:rPr lang="zh-CN" altLang="en-US" dirty="0" smtClean="0"/>
              <a:t>各党派、共青团、工会、妇联、中科协、青联、台联、侨联收取党费、团费、会费，以及政府间国际组织收取会费，属于非经营活动，不征收增值税</a:t>
            </a:r>
            <a:endParaRPr lang="en-US" altLang="zh-CN" dirty="0" smtClean="0"/>
          </a:p>
          <a:p>
            <a:r>
              <a:rPr lang="zh-CN" altLang="en-US" dirty="0" smtClean="0">
                <a:solidFill>
                  <a:srgbClr val="002060"/>
                </a:solidFill>
              </a:rPr>
              <a:t>（八）出租酒店式公寓</a:t>
            </a:r>
            <a:endParaRPr lang="en-US" altLang="zh-CN" dirty="0" smtClean="0">
              <a:solidFill>
                <a:srgbClr val="002060"/>
              </a:solidFill>
            </a:endParaRPr>
          </a:p>
          <a:p>
            <a:r>
              <a:rPr lang="zh-CN" altLang="en-US" dirty="0" smtClean="0"/>
              <a:t>纳税人以长（短）租形式出租酒店式公寓并</a:t>
            </a:r>
            <a:r>
              <a:rPr lang="zh-CN" altLang="en-US" dirty="0" smtClean="0">
                <a:solidFill>
                  <a:srgbClr val="FF0000"/>
                </a:solidFill>
              </a:rPr>
              <a:t>提供配套服务</a:t>
            </a:r>
            <a:r>
              <a:rPr lang="zh-CN" altLang="en-US" dirty="0" smtClean="0"/>
              <a:t>的，按照住宿服务缴纳增值税</a:t>
            </a:r>
            <a:endParaRPr lang="en-US" altLang="zh-CN" dirty="0" smtClean="0"/>
          </a:p>
          <a:p>
            <a:r>
              <a:rPr lang="zh-CN" altLang="en-US" dirty="0" smtClean="0">
                <a:solidFill>
                  <a:srgbClr val="002060"/>
                </a:solidFill>
              </a:rPr>
              <a:t>（九）金融商品持有期间的收益 </a:t>
            </a:r>
            <a:endParaRPr lang="en-US" altLang="zh-CN" dirty="0" smtClean="0">
              <a:solidFill>
                <a:srgbClr val="002060"/>
              </a:solidFill>
            </a:endParaRPr>
          </a:p>
          <a:p>
            <a:r>
              <a:rPr lang="en-US" altLang="zh-CN" dirty="0" smtClean="0"/>
              <a:t>《</a:t>
            </a:r>
            <a:r>
              <a:rPr lang="zh-CN" altLang="en-US" dirty="0" smtClean="0"/>
              <a:t>销售服务、无形资产、不动产注释</a:t>
            </a:r>
            <a:r>
              <a:rPr lang="en-US" altLang="zh-CN" dirty="0" smtClean="0"/>
              <a:t>》</a:t>
            </a:r>
            <a:r>
              <a:rPr lang="zh-CN" altLang="en-US" dirty="0" smtClean="0"/>
              <a:t>（财税</a:t>
            </a:r>
            <a:r>
              <a:rPr lang="en-US" altLang="zh-CN" dirty="0" smtClean="0"/>
              <a:t>〔</a:t>
            </a:r>
            <a:r>
              <a:rPr lang="en-US" dirty="0" smtClean="0"/>
              <a:t>2016</a:t>
            </a:r>
            <a:r>
              <a:rPr lang="en-US" altLang="zh-CN" dirty="0" smtClean="0"/>
              <a:t>〕</a:t>
            </a:r>
            <a:r>
              <a:rPr lang="en-US" dirty="0" smtClean="0"/>
              <a:t>36</a:t>
            </a:r>
            <a:r>
              <a:rPr lang="zh-CN" altLang="en-US" dirty="0" smtClean="0"/>
              <a:t>号）第一条第（五）项第</a:t>
            </a:r>
            <a:r>
              <a:rPr lang="en-US" dirty="0" smtClean="0"/>
              <a:t>1</a:t>
            </a:r>
            <a:r>
              <a:rPr lang="zh-CN" altLang="en-US" dirty="0" smtClean="0"/>
              <a:t>点所称</a:t>
            </a:r>
            <a:r>
              <a:rPr lang="en-US" dirty="0" smtClean="0"/>
              <a:t>“</a:t>
            </a:r>
            <a:r>
              <a:rPr lang="zh-CN" altLang="en-US" dirty="0" smtClean="0"/>
              <a:t>保本收益、报酬、资金占用费、补偿金</a:t>
            </a:r>
            <a:r>
              <a:rPr lang="en-US" dirty="0" smtClean="0"/>
              <a:t>”</a:t>
            </a:r>
            <a:r>
              <a:rPr lang="zh-CN" altLang="en-US" dirty="0" smtClean="0"/>
              <a:t>，是指合同中明确承诺</a:t>
            </a:r>
            <a:r>
              <a:rPr lang="zh-CN" altLang="en-US" dirty="0" smtClean="0">
                <a:solidFill>
                  <a:srgbClr val="FF0000"/>
                </a:solidFill>
              </a:rPr>
              <a:t>到期本金可全部收回</a:t>
            </a:r>
            <a:r>
              <a:rPr lang="zh-CN" altLang="en-US" dirty="0" smtClean="0"/>
              <a:t>的投资收益。金融商品持有期间（含到期）取得的非保本的上述收益</a:t>
            </a:r>
            <a:r>
              <a:rPr lang="en-US" dirty="0" smtClean="0"/>
              <a:t>,</a:t>
            </a:r>
            <a:r>
              <a:rPr lang="zh-CN" altLang="en-US" dirty="0" smtClean="0"/>
              <a:t>不属于利息或利息性质的收入，不征收增值税</a:t>
            </a:r>
            <a:endParaRPr lang="en-US" altLang="zh-CN" dirty="0" smtClean="0">
              <a:solidFill>
                <a:srgbClr val="002060"/>
              </a:solidFill>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dirty="0" smtClean="0">
                <a:solidFill>
                  <a:srgbClr val="002060"/>
                </a:solidFill>
              </a:rPr>
              <a:t>（二）几种特殊的扣除方法</a:t>
            </a:r>
            <a:endParaRPr lang="en-US" altLang="zh-CN" dirty="0" smtClean="0">
              <a:solidFill>
                <a:srgbClr val="002060"/>
              </a:solidFill>
            </a:endParaRPr>
          </a:p>
          <a:p>
            <a:r>
              <a:rPr lang="en-US" altLang="zh-CN" dirty="0" smtClean="0">
                <a:solidFill>
                  <a:schemeClr val="tx1">
                    <a:lumMod val="50000"/>
                  </a:schemeClr>
                </a:solidFill>
              </a:rPr>
              <a:t>1.</a:t>
            </a:r>
            <a:r>
              <a:rPr lang="zh-CN" altLang="en-US" dirty="0" smtClean="0">
                <a:solidFill>
                  <a:schemeClr val="tx1">
                    <a:lumMod val="50000"/>
                  </a:schemeClr>
                </a:solidFill>
              </a:rPr>
              <a:t>委托开发</a:t>
            </a:r>
            <a:endParaRPr lang="en-US" altLang="zh-CN" dirty="0" smtClean="0">
              <a:solidFill>
                <a:schemeClr val="tx1">
                  <a:lumMod val="50000"/>
                </a:schemeClr>
              </a:solidFill>
            </a:endParaRPr>
          </a:p>
          <a:p>
            <a:r>
              <a:rPr lang="zh-CN" altLang="en-US" dirty="0" smtClean="0">
                <a:solidFill>
                  <a:schemeClr val="tx1">
                    <a:lumMod val="50000"/>
                  </a:schemeClr>
                </a:solidFill>
              </a:rPr>
              <a:t>（</a:t>
            </a:r>
            <a:r>
              <a:rPr lang="en-US" altLang="zh-CN" dirty="0" smtClean="0">
                <a:solidFill>
                  <a:schemeClr val="tx1">
                    <a:lumMod val="50000"/>
                  </a:schemeClr>
                </a:solidFill>
              </a:rPr>
              <a:t>1</a:t>
            </a:r>
            <a:r>
              <a:rPr lang="zh-CN" altLang="en-US" dirty="0" smtClean="0">
                <a:solidFill>
                  <a:schemeClr val="tx1">
                    <a:lumMod val="50000"/>
                  </a:schemeClr>
                </a:solidFill>
              </a:rPr>
              <a:t>）</a:t>
            </a:r>
            <a:r>
              <a:rPr lang="zh-CN" altLang="zh-CN" dirty="0" smtClean="0"/>
              <a:t>企业委托外部机构或个人进行研发活动所发生的费用，按照费用</a:t>
            </a:r>
            <a:r>
              <a:rPr lang="zh-CN" altLang="zh-CN" dirty="0" smtClean="0">
                <a:solidFill>
                  <a:srgbClr val="FF0000"/>
                </a:solidFill>
              </a:rPr>
              <a:t>实际发生额的80%</a:t>
            </a:r>
            <a:r>
              <a:rPr lang="zh-CN" altLang="zh-CN" dirty="0" smtClean="0"/>
              <a:t>计入委托方研发费用并计算加计扣除，受托方不得再进行加计扣除。委托外部研究开发费用实际发生额应按照</a:t>
            </a:r>
            <a:r>
              <a:rPr lang="zh-CN" altLang="zh-CN" dirty="0" smtClean="0">
                <a:solidFill>
                  <a:srgbClr val="FF0000"/>
                </a:solidFill>
              </a:rPr>
              <a:t>独立交易</a:t>
            </a:r>
            <a:r>
              <a:rPr lang="zh-CN" altLang="zh-CN" dirty="0" smtClean="0"/>
              <a:t>原则确定</a:t>
            </a:r>
            <a:endParaRPr lang="en-US" altLang="zh-CN" dirty="0" smtClean="0"/>
          </a:p>
          <a:p>
            <a:r>
              <a:rPr lang="zh-CN" altLang="zh-CN" dirty="0" smtClean="0"/>
              <a:t>企业委托外部机构或个人开展研发活动发生的费用，可按规定税前扣除；加计扣除时按照研发活动发生费用的80%作为加计扣除基数。委托个人研发的，应凭个人出具的</a:t>
            </a:r>
            <a:r>
              <a:rPr lang="zh-CN" altLang="zh-CN" dirty="0" smtClean="0">
                <a:solidFill>
                  <a:srgbClr val="FF0000"/>
                </a:solidFill>
              </a:rPr>
              <a:t>发票</a:t>
            </a:r>
            <a:r>
              <a:rPr lang="zh-CN" altLang="zh-CN" dirty="0" smtClean="0"/>
              <a:t>等合法有效凭证在税前加计扣除</a:t>
            </a:r>
          </a:p>
          <a:p>
            <a:r>
              <a:rPr lang="zh-CN" altLang="en-US" dirty="0" smtClean="0">
                <a:solidFill>
                  <a:schemeClr val="tx1">
                    <a:lumMod val="50000"/>
                  </a:schemeClr>
                </a:solidFill>
              </a:rPr>
              <a:t>（</a:t>
            </a:r>
            <a:r>
              <a:rPr lang="en-US" altLang="zh-CN" dirty="0" smtClean="0">
                <a:solidFill>
                  <a:schemeClr val="tx1">
                    <a:lumMod val="50000"/>
                  </a:schemeClr>
                </a:solidFill>
              </a:rPr>
              <a:t>2</a:t>
            </a:r>
            <a:r>
              <a:rPr lang="zh-CN" altLang="en-US" dirty="0" smtClean="0">
                <a:solidFill>
                  <a:schemeClr val="tx1">
                    <a:lumMod val="50000"/>
                  </a:schemeClr>
                </a:solidFill>
              </a:rPr>
              <a:t>）</a:t>
            </a:r>
            <a:r>
              <a:rPr lang="zh-CN" altLang="zh-CN" dirty="0" smtClean="0"/>
              <a:t>委托方与受托方存在关联关系的，受托方应向委托方提供研发项目费用支出明细情况</a:t>
            </a:r>
          </a:p>
          <a:p>
            <a:r>
              <a:rPr lang="zh-CN" altLang="en-US" dirty="0" smtClean="0">
                <a:solidFill>
                  <a:schemeClr val="tx1">
                    <a:lumMod val="50000"/>
                  </a:schemeClr>
                </a:solidFill>
              </a:rPr>
              <a:t>（</a:t>
            </a:r>
            <a:r>
              <a:rPr lang="en-US" altLang="zh-CN" dirty="0" smtClean="0">
                <a:solidFill>
                  <a:schemeClr val="tx1">
                    <a:lumMod val="50000"/>
                  </a:schemeClr>
                </a:solidFill>
              </a:rPr>
              <a:t>3</a:t>
            </a:r>
            <a:r>
              <a:rPr lang="zh-CN" altLang="en-US" dirty="0" smtClean="0">
                <a:solidFill>
                  <a:schemeClr val="tx1">
                    <a:lumMod val="50000"/>
                  </a:schemeClr>
                </a:solidFill>
              </a:rPr>
              <a:t>）</a:t>
            </a:r>
            <a:r>
              <a:rPr lang="zh-CN" altLang="zh-CN" dirty="0" smtClean="0"/>
              <a:t>企业委托</a:t>
            </a:r>
            <a:r>
              <a:rPr lang="zh-CN" altLang="zh-CN" dirty="0" smtClean="0">
                <a:solidFill>
                  <a:srgbClr val="FF0000"/>
                </a:solidFill>
              </a:rPr>
              <a:t>境外</a:t>
            </a:r>
            <a:r>
              <a:rPr lang="zh-CN" altLang="zh-CN" dirty="0" smtClean="0"/>
              <a:t>机构或个人进行研发活动所发生的费用，</a:t>
            </a:r>
            <a:r>
              <a:rPr lang="zh-CN" altLang="zh-CN" dirty="0" smtClean="0">
                <a:solidFill>
                  <a:srgbClr val="FF0000"/>
                </a:solidFill>
              </a:rPr>
              <a:t>不得加计</a:t>
            </a:r>
            <a:r>
              <a:rPr lang="zh-CN" altLang="zh-CN" dirty="0" smtClean="0"/>
              <a:t>扣除</a:t>
            </a:r>
            <a:endParaRPr lang="en-US" altLang="zh-CN" dirty="0" smtClean="0"/>
          </a:p>
          <a:p>
            <a:r>
              <a:rPr lang="zh-CN" altLang="zh-CN" dirty="0" smtClean="0"/>
              <a:t>企业委托境外研发所发生的费用不得加计扣除，其中受托研发的境外机构是指依照外国和地区（含港澳台）法律成立的企业和其他取得收入的组织。受托研发的境外个人是指外籍（含港澳台）个人</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2.</a:t>
            </a:r>
            <a:r>
              <a:rPr lang="zh-CN" altLang="en-US" dirty="0" smtClean="0">
                <a:solidFill>
                  <a:schemeClr val="tx1">
                    <a:lumMod val="50000"/>
                  </a:schemeClr>
                </a:solidFill>
              </a:rPr>
              <a:t>合作开发</a:t>
            </a:r>
            <a:endParaRPr lang="en-US" altLang="zh-CN" dirty="0" smtClean="0">
              <a:solidFill>
                <a:schemeClr val="tx1">
                  <a:lumMod val="50000"/>
                </a:schemeClr>
              </a:solidFill>
            </a:endParaRPr>
          </a:p>
          <a:p>
            <a:r>
              <a:rPr lang="zh-CN" altLang="zh-CN" dirty="0" smtClean="0"/>
              <a:t>企业共同合作开发的项目，由合作各方就自身实际承担的研发费用</a:t>
            </a:r>
            <a:r>
              <a:rPr lang="zh-CN" altLang="zh-CN" dirty="0" smtClean="0">
                <a:solidFill>
                  <a:srgbClr val="FF0000"/>
                </a:solidFill>
              </a:rPr>
              <a:t>分别计算</a:t>
            </a:r>
            <a:r>
              <a:rPr lang="zh-CN" altLang="zh-CN" dirty="0" smtClean="0"/>
              <a:t>加计扣除</a:t>
            </a:r>
          </a:p>
          <a:p>
            <a:r>
              <a:rPr lang="en-US" altLang="zh-CN" dirty="0" smtClean="0"/>
              <a:t>3.</a:t>
            </a:r>
            <a:r>
              <a:rPr lang="zh-CN" altLang="en-US" dirty="0" smtClean="0">
                <a:solidFill>
                  <a:schemeClr val="tx1">
                    <a:lumMod val="50000"/>
                  </a:schemeClr>
                </a:solidFill>
              </a:rPr>
              <a:t>集团集中研发</a:t>
            </a:r>
            <a:endParaRPr lang="en-US" altLang="zh-CN" dirty="0" smtClean="0">
              <a:solidFill>
                <a:schemeClr val="tx1">
                  <a:lumMod val="50000"/>
                </a:schemeClr>
              </a:solidFill>
            </a:endParaRPr>
          </a:p>
          <a:p>
            <a:r>
              <a:rPr lang="zh-CN" altLang="zh-CN" dirty="0" smtClean="0"/>
              <a:t>企业集团根据生产经营和科技开发的实际情况，对技术要求高、投资数额大，需要集中研发的项目，其实际发生的研发费用，可以按照权利和义务相一致、费用支出和收益分享相配比的原则，合理确定研发费用的</a:t>
            </a:r>
            <a:r>
              <a:rPr lang="zh-CN" altLang="zh-CN" dirty="0" smtClean="0">
                <a:solidFill>
                  <a:srgbClr val="FF0000"/>
                </a:solidFill>
              </a:rPr>
              <a:t>分摊方法</a:t>
            </a:r>
            <a:r>
              <a:rPr lang="zh-CN" altLang="zh-CN" dirty="0" smtClean="0"/>
              <a:t>，在受益成员企业间进行分摊，由相关成员企业分别计算加计扣除</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solidFill>
                  <a:srgbClr val="002060"/>
                </a:solidFill>
              </a:rPr>
              <a:t>（三）研发费用税前加计扣除的适用范围</a:t>
            </a:r>
            <a:endParaRPr lang="en-US" altLang="zh-CN" dirty="0" smtClean="0">
              <a:solidFill>
                <a:srgbClr val="002060"/>
              </a:solidFill>
            </a:endParaRPr>
          </a:p>
          <a:p>
            <a:r>
              <a:rPr lang="en-US" altLang="zh-CN" dirty="0" smtClean="0"/>
              <a:t>1.</a:t>
            </a:r>
            <a:r>
              <a:rPr lang="zh-CN" altLang="en-US" dirty="0" smtClean="0"/>
              <a:t>研发活动范围</a:t>
            </a:r>
            <a:endParaRPr lang="en-US" altLang="zh-CN" dirty="0" smtClean="0"/>
          </a:p>
          <a:p>
            <a:r>
              <a:rPr lang="zh-CN" altLang="en-US" dirty="0" smtClean="0"/>
              <a:t>适用税前加计扣除的活动</a:t>
            </a:r>
            <a:endParaRPr lang="en-US" altLang="zh-CN" dirty="0" smtClean="0"/>
          </a:p>
          <a:p>
            <a:r>
              <a:rPr lang="zh-CN" altLang="zh-CN" dirty="0" smtClean="0"/>
              <a:t>研发活动，是指企业为获得科学与技术新知识，</a:t>
            </a:r>
            <a:r>
              <a:rPr lang="zh-CN" altLang="zh-CN" dirty="0" smtClean="0">
                <a:solidFill>
                  <a:srgbClr val="FF0000"/>
                </a:solidFill>
              </a:rPr>
              <a:t>创造性运用</a:t>
            </a:r>
            <a:r>
              <a:rPr lang="zh-CN" altLang="zh-CN" dirty="0" smtClean="0"/>
              <a:t>科学技术新知识，或</a:t>
            </a:r>
            <a:r>
              <a:rPr lang="zh-CN" altLang="zh-CN" dirty="0" smtClean="0">
                <a:solidFill>
                  <a:srgbClr val="FF0000"/>
                </a:solidFill>
              </a:rPr>
              <a:t>实质性改进</a:t>
            </a:r>
            <a:r>
              <a:rPr lang="zh-CN" altLang="zh-CN" dirty="0" smtClean="0"/>
              <a:t>技术、产品（服务）、工艺而持续进行的具有明确目标的系统性活动</a:t>
            </a:r>
          </a:p>
          <a:p>
            <a:r>
              <a:rPr lang="zh-CN" altLang="zh-CN" dirty="0" smtClean="0"/>
              <a:t>企业为获得创新性、创意性、突破性的产品进行</a:t>
            </a:r>
            <a:r>
              <a:rPr lang="zh-CN" altLang="zh-CN" dirty="0" smtClean="0">
                <a:solidFill>
                  <a:srgbClr val="FF0000"/>
                </a:solidFill>
              </a:rPr>
              <a:t>创意设计活动</a:t>
            </a:r>
            <a:r>
              <a:rPr lang="zh-CN" altLang="zh-CN" dirty="0" smtClean="0"/>
              <a:t>而发生的相关费用，可按照规定进行税前加计扣除</a:t>
            </a:r>
          </a:p>
          <a:p>
            <a:r>
              <a:rPr lang="zh-CN" altLang="zh-CN" dirty="0" smtClean="0"/>
              <a:t>创意设计活动是指多媒体软件、动漫游戏软件开发，数字动漫、游戏设计制作；房屋建筑工程设计（绿色建筑评价标准为三星）、风景园林工程专项设计；工业设计、多媒体设计、动漫及衍生产品设计、模型设计等</a:t>
            </a: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2.</a:t>
            </a:r>
            <a:r>
              <a:rPr lang="zh-CN" altLang="en-US" dirty="0" smtClean="0"/>
              <a:t>不适用税前加计扣除的活动</a:t>
            </a:r>
            <a:endParaRPr lang="en-US" altLang="zh-CN" dirty="0" smtClean="0"/>
          </a:p>
          <a:p>
            <a:r>
              <a:rPr lang="zh-CN" altLang="en-US" dirty="0" smtClean="0"/>
              <a:t>（</a:t>
            </a:r>
            <a:r>
              <a:rPr lang="en-US" altLang="zh-CN" dirty="0" smtClean="0"/>
              <a:t>1</a:t>
            </a:r>
            <a:r>
              <a:rPr lang="zh-CN" altLang="en-US" dirty="0" smtClean="0"/>
              <a:t>）</a:t>
            </a:r>
            <a:r>
              <a:rPr lang="zh-CN" altLang="zh-CN" dirty="0" smtClean="0"/>
              <a:t>企业产品（服务）的常规性升级</a:t>
            </a:r>
          </a:p>
          <a:p>
            <a:r>
              <a:rPr lang="zh-CN" altLang="en-US" dirty="0" smtClean="0"/>
              <a:t>（</a:t>
            </a:r>
            <a:r>
              <a:rPr lang="en-US" altLang="zh-CN" dirty="0" smtClean="0"/>
              <a:t>2</a:t>
            </a:r>
            <a:r>
              <a:rPr lang="zh-CN" altLang="en-US" dirty="0" smtClean="0"/>
              <a:t>）</a:t>
            </a:r>
            <a:r>
              <a:rPr lang="zh-CN" altLang="zh-CN" dirty="0" smtClean="0"/>
              <a:t>对某项科研成果的直接应用，如直接采用公开的新工艺、材料、装置、产品、服务或知识等</a:t>
            </a:r>
          </a:p>
          <a:p>
            <a:r>
              <a:rPr lang="zh-CN" altLang="en-US" dirty="0" smtClean="0"/>
              <a:t>（</a:t>
            </a:r>
            <a:r>
              <a:rPr lang="en-US" altLang="zh-CN" dirty="0" smtClean="0"/>
              <a:t>3</a:t>
            </a:r>
            <a:r>
              <a:rPr lang="zh-CN" altLang="en-US" dirty="0" smtClean="0"/>
              <a:t>）</a:t>
            </a:r>
            <a:r>
              <a:rPr lang="zh-CN" altLang="zh-CN" dirty="0" smtClean="0"/>
              <a:t>企业在商品化后为顾客提供的技术支持活动</a:t>
            </a:r>
          </a:p>
          <a:p>
            <a:r>
              <a:rPr lang="zh-CN" altLang="en-US" dirty="0" smtClean="0"/>
              <a:t>（</a:t>
            </a:r>
            <a:r>
              <a:rPr lang="en-US" altLang="zh-CN" dirty="0" smtClean="0"/>
              <a:t>4</a:t>
            </a:r>
            <a:r>
              <a:rPr lang="zh-CN" altLang="en-US" dirty="0" smtClean="0"/>
              <a:t>）</a:t>
            </a:r>
            <a:r>
              <a:rPr lang="zh-CN" altLang="zh-CN" dirty="0" smtClean="0"/>
              <a:t>对现存产品、服务、技术、材料或工艺流程进行的重复或简单改变</a:t>
            </a:r>
          </a:p>
          <a:p>
            <a:r>
              <a:rPr lang="zh-CN" altLang="en-US" dirty="0" smtClean="0"/>
              <a:t>（</a:t>
            </a:r>
            <a:r>
              <a:rPr lang="en-US" altLang="zh-CN" dirty="0" smtClean="0"/>
              <a:t>5</a:t>
            </a:r>
            <a:r>
              <a:rPr lang="zh-CN" altLang="en-US" dirty="0" smtClean="0"/>
              <a:t>）</a:t>
            </a:r>
            <a:r>
              <a:rPr lang="zh-CN" altLang="zh-CN" dirty="0" smtClean="0"/>
              <a:t>市场调查研究、效率调查或管理研究</a:t>
            </a:r>
          </a:p>
          <a:p>
            <a:r>
              <a:rPr lang="zh-CN" altLang="en-US" dirty="0" smtClean="0"/>
              <a:t>（</a:t>
            </a:r>
            <a:r>
              <a:rPr lang="en-US" altLang="zh-CN" dirty="0" smtClean="0"/>
              <a:t>6</a:t>
            </a:r>
            <a:r>
              <a:rPr lang="zh-CN" altLang="en-US" dirty="0" smtClean="0"/>
              <a:t>）</a:t>
            </a:r>
            <a:r>
              <a:rPr lang="zh-CN" altLang="zh-CN" dirty="0" smtClean="0"/>
              <a:t>作为工业（服务）流程环节或常规的质量控制、测试分析、维修维护</a:t>
            </a:r>
          </a:p>
          <a:p>
            <a:r>
              <a:rPr lang="zh-CN" altLang="en-US" dirty="0" smtClean="0"/>
              <a:t>（</a:t>
            </a:r>
            <a:r>
              <a:rPr lang="en-US" altLang="zh-CN" dirty="0" smtClean="0"/>
              <a:t>7</a:t>
            </a:r>
            <a:r>
              <a:rPr lang="zh-CN" altLang="en-US" dirty="0" smtClean="0"/>
              <a:t>）</a:t>
            </a:r>
            <a:r>
              <a:rPr lang="zh-CN" altLang="zh-CN" dirty="0" smtClean="0"/>
              <a:t>社会科学、艺术或人文学方面的研究</a:t>
            </a: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3.</a:t>
            </a:r>
            <a:r>
              <a:rPr lang="zh-CN" altLang="zh-CN" dirty="0" smtClean="0"/>
              <a:t>不适用税前加计扣除的行业</a:t>
            </a:r>
          </a:p>
          <a:p>
            <a:r>
              <a:rPr lang="zh-CN" altLang="en-US" dirty="0" smtClean="0"/>
              <a:t>（</a:t>
            </a:r>
            <a:r>
              <a:rPr lang="en-US" altLang="zh-CN" dirty="0" smtClean="0"/>
              <a:t>1</a:t>
            </a:r>
            <a:r>
              <a:rPr lang="zh-CN" altLang="en-US" dirty="0" smtClean="0"/>
              <a:t>）</a:t>
            </a:r>
            <a:r>
              <a:rPr lang="zh-CN" altLang="zh-CN" dirty="0" smtClean="0"/>
              <a:t>烟草制造业</a:t>
            </a:r>
          </a:p>
          <a:p>
            <a:r>
              <a:rPr lang="zh-CN" altLang="en-US" dirty="0" smtClean="0"/>
              <a:t>（</a:t>
            </a:r>
            <a:r>
              <a:rPr lang="en-US" altLang="zh-CN" dirty="0" smtClean="0"/>
              <a:t>2</a:t>
            </a:r>
            <a:r>
              <a:rPr lang="zh-CN" altLang="en-US" dirty="0" smtClean="0"/>
              <a:t>）</a:t>
            </a:r>
            <a:r>
              <a:rPr lang="zh-CN" altLang="zh-CN" dirty="0" smtClean="0"/>
              <a:t>住宿和餐饮业</a:t>
            </a:r>
          </a:p>
          <a:p>
            <a:r>
              <a:rPr lang="zh-CN" altLang="en-US" dirty="0" smtClean="0"/>
              <a:t>（</a:t>
            </a:r>
            <a:r>
              <a:rPr lang="en-US" altLang="zh-CN" dirty="0" smtClean="0"/>
              <a:t>3</a:t>
            </a:r>
            <a:r>
              <a:rPr lang="zh-CN" altLang="en-US" dirty="0" smtClean="0"/>
              <a:t>）</a:t>
            </a:r>
            <a:r>
              <a:rPr lang="zh-CN" altLang="zh-CN" dirty="0" smtClean="0"/>
              <a:t>批发和零售业</a:t>
            </a:r>
          </a:p>
          <a:p>
            <a:r>
              <a:rPr lang="zh-CN" altLang="en-US" dirty="0" smtClean="0"/>
              <a:t>（</a:t>
            </a:r>
            <a:r>
              <a:rPr lang="en-US" altLang="zh-CN" dirty="0" smtClean="0"/>
              <a:t>4</a:t>
            </a:r>
            <a:r>
              <a:rPr lang="zh-CN" altLang="en-US" dirty="0" smtClean="0"/>
              <a:t>）</a:t>
            </a:r>
            <a:r>
              <a:rPr lang="zh-CN" altLang="zh-CN" dirty="0" smtClean="0"/>
              <a:t>房地产业</a:t>
            </a:r>
          </a:p>
          <a:p>
            <a:r>
              <a:rPr lang="zh-CN" altLang="en-US" dirty="0" smtClean="0"/>
              <a:t>（</a:t>
            </a:r>
            <a:r>
              <a:rPr lang="en-US" altLang="zh-CN" dirty="0" smtClean="0"/>
              <a:t>5</a:t>
            </a:r>
            <a:r>
              <a:rPr lang="zh-CN" altLang="en-US" dirty="0" smtClean="0"/>
              <a:t>）</a:t>
            </a:r>
            <a:r>
              <a:rPr lang="zh-CN" altLang="zh-CN" dirty="0" smtClean="0"/>
              <a:t>租赁和商务服务业</a:t>
            </a:r>
          </a:p>
          <a:p>
            <a:r>
              <a:rPr lang="zh-CN" altLang="en-US" dirty="0" smtClean="0"/>
              <a:t>（</a:t>
            </a:r>
            <a:r>
              <a:rPr lang="en-US" altLang="zh-CN" dirty="0" smtClean="0"/>
              <a:t>6</a:t>
            </a:r>
            <a:r>
              <a:rPr lang="zh-CN" altLang="en-US" dirty="0" smtClean="0"/>
              <a:t>）</a:t>
            </a:r>
            <a:r>
              <a:rPr lang="zh-CN" altLang="zh-CN" dirty="0" smtClean="0"/>
              <a:t>娱乐业</a:t>
            </a:r>
          </a:p>
          <a:p>
            <a:r>
              <a:rPr lang="zh-CN" altLang="en-US" dirty="0" smtClean="0"/>
              <a:t>（</a:t>
            </a:r>
            <a:r>
              <a:rPr lang="en-US" altLang="zh-CN" dirty="0" smtClean="0"/>
              <a:t>7</a:t>
            </a:r>
            <a:r>
              <a:rPr lang="zh-CN" altLang="en-US" dirty="0" smtClean="0"/>
              <a:t>）</a:t>
            </a:r>
            <a:r>
              <a:rPr lang="zh-CN" altLang="zh-CN" dirty="0" smtClean="0"/>
              <a:t>财政部和国家税务总局规定的其他行业。</a:t>
            </a:r>
          </a:p>
          <a:p>
            <a:r>
              <a:rPr lang="zh-CN" altLang="zh-CN" dirty="0" smtClean="0"/>
              <a:t>上述行业以《国民经济行业分类与代码（GB/4754 -2011）》为准，并随之更新</a:t>
            </a:r>
            <a:endParaRPr lang="en-US" altLang="zh-CN" dirty="0" smtClean="0"/>
          </a:p>
          <a:p>
            <a:r>
              <a:rPr lang="zh-CN" altLang="zh-CN" dirty="0" smtClean="0"/>
              <a:t>不适用税前加计扣除政策行业的企业，是指以所列行业业务为主营业务，其研发费用发生当年的主营业务收入占企业按税法规定计算的收入总额减除不征税收入和投资收益的余额50%（不含）以上的企业</a:t>
            </a: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solidFill>
                  <a:srgbClr val="002060"/>
                </a:solidFill>
              </a:rPr>
              <a:t>（四）研发费用</a:t>
            </a:r>
            <a:r>
              <a:rPr lang="zh-CN" altLang="zh-CN" dirty="0" smtClean="0">
                <a:solidFill>
                  <a:srgbClr val="002060"/>
                </a:solidFill>
              </a:rPr>
              <a:t>的具体范围</a:t>
            </a:r>
          </a:p>
          <a:p>
            <a:r>
              <a:rPr lang="zh-CN" altLang="en-US" dirty="0" smtClean="0"/>
              <a:t>采取</a:t>
            </a:r>
            <a:r>
              <a:rPr lang="zh-CN" altLang="en-US" dirty="0" smtClean="0">
                <a:solidFill>
                  <a:srgbClr val="FF0000"/>
                </a:solidFill>
              </a:rPr>
              <a:t>正列举</a:t>
            </a:r>
            <a:r>
              <a:rPr lang="zh-CN" altLang="en-US" dirty="0" smtClean="0"/>
              <a:t>的办法</a:t>
            </a:r>
            <a:endParaRPr lang="en-US" altLang="zh-CN" dirty="0" smtClean="0"/>
          </a:p>
          <a:p>
            <a:r>
              <a:rPr lang="en-US" altLang="zh-CN" dirty="0" smtClean="0"/>
              <a:t>1.</a:t>
            </a:r>
            <a:r>
              <a:rPr lang="zh-CN" altLang="zh-CN" dirty="0" smtClean="0"/>
              <a:t>人员人工费用</a:t>
            </a:r>
          </a:p>
          <a:p>
            <a:r>
              <a:rPr lang="zh-CN" altLang="zh-CN" dirty="0" smtClean="0">
                <a:solidFill>
                  <a:srgbClr val="FF0000"/>
                </a:solidFill>
              </a:rPr>
              <a:t>直接从事</a:t>
            </a:r>
            <a:r>
              <a:rPr lang="zh-CN" altLang="zh-CN" dirty="0" smtClean="0"/>
              <a:t>研发活动人员的工资薪金、基本养老保险费、基本医疗保险费、失业保险费、工伤保险费、生育保险费和住房公积金，以及</a:t>
            </a:r>
            <a:r>
              <a:rPr lang="zh-CN" altLang="zh-CN" dirty="0" smtClean="0">
                <a:solidFill>
                  <a:srgbClr val="FF0000"/>
                </a:solidFill>
              </a:rPr>
              <a:t>外聘研发人员</a:t>
            </a:r>
            <a:r>
              <a:rPr lang="zh-CN" altLang="zh-CN" dirty="0" smtClean="0"/>
              <a:t>的劳务费用</a:t>
            </a:r>
            <a:r>
              <a:rPr lang="zh-CN" altLang="en-US" dirty="0" smtClean="0"/>
              <a:t>（原政策：无外聘）</a:t>
            </a:r>
            <a:endParaRPr lang="en-US" altLang="zh-CN" dirty="0" smtClean="0"/>
          </a:p>
          <a:p>
            <a:r>
              <a:rPr lang="zh-CN" altLang="zh-CN" dirty="0" smtClean="0"/>
              <a:t>企业直接从事研发活动人员包括研究人员、技术人员、辅助人员。研究人员是指主要从事研究开发项目的专业人员；技术人员是指具有工程技术、自然科学和生命科学中一个或一个以上领域的技术知识和经验，在研究人员指导下参与研发工作的人员；辅助人员是指参与研究开发活动的技工</a:t>
            </a:r>
          </a:p>
          <a:p>
            <a:r>
              <a:rPr lang="zh-CN" altLang="zh-CN" dirty="0" smtClean="0"/>
              <a:t>企业外聘研发人员是指与本企业签订劳务用工协议（合同）和临时聘用的研究人员、技术人员、辅助人员 </a:t>
            </a:r>
          </a:p>
          <a:p>
            <a:endParaRPr lang="zh-CN" altLang="zh-CN" dirty="0" smtClean="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2.</a:t>
            </a:r>
            <a:r>
              <a:rPr lang="zh-CN" altLang="zh-CN" dirty="0" smtClean="0"/>
              <a:t>直接投入费用</a:t>
            </a:r>
          </a:p>
          <a:p>
            <a:r>
              <a:rPr lang="zh-CN" altLang="en-US" dirty="0" smtClean="0"/>
              <a:t>（</a:t>
            </a:r>
            <a:r>
              <a:rPr lang="en-US" altLang="zh-CN" dirty="0" smtClean="0"/>
              <a:t>1</a:t>
            </a:r>
            <a:r>
              <a:rPr lang="zh-CN" altLang="en-US" dirty="0" smtClean="0"/>
              <a:t>）</a:t>
            </a:r>
            <a:r>
              <a:rPr lang="zh-CN" altLang="zh-CN" dirty="0" smtClean="0"/>
              <a:t>研发活动直接消耗的材料、燃料和动力费用</a:t>
            </a:r>
          </a:p>
          <a:p>
            <a:r>
              <a:rPr lang="zh-CN" altLang="en-US" dirty="0" smtClean="0"/>
              <a:t>（</a:t>
            </a:r>
            <a:r>
              <a:rPr lang="zh-CN" altLang="zh-CN" dirty="0" smtClean="0"/>
              <a:t>2</a:t>
            </a:r>
            <a:r>
              <a:rPr lang="zh-CN" altLang="en-US" dirty="0" smtClean="0"/>
              <a:t>）</a:t>
            </a:r>
            <a:r>
              <a:rPr lang="zh-CN" altLang="zh-CN" dirty="0" smtClean="0"/>
              <a:t>用于中间试验和产品试制的模具、工艺装备开发及制造费，不构成固定资产的样品、样机及一般测试手段购置费，试制产品的检验费</a:t>
            </a:r>
          </a:p>
          <a:p>
            <a:r>
              <a:rPr lang="zh-CN" altLang="en-US" dirty="0" smtClean="0"/>
              <a:t>（</a:t>
            </a:r>
            <a:r>
              <a:rPr lang="zh-CN" altLang="zh-CN" dirty="0" smtClean="0"/>
              <a:t>2</a:t>
            </a:r>
            <a:r>
              <a:rPr lang="zh-CN" altLang="en-US" dirty="0" smtClean="0"/>
              <a:t>）</a:t>
            </a:r>
            <a:r>
              <a:rPr lang="zh-CN" altLang="zh-CN" dirty="0" smtClean="0"/>
              <a:t>用于研发活动的仪器、设备的运行维护、调整、检验、维修等费用，以及通过经营租赁方式租入的用于研发活动的仪器、设备租赁费</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en-US" altLang="zh-CN" dirty="0" smtClean="0"/>
              <a:t>3.</a:t>
            </a:r>
            <a:r>
              <a:rPr lang="zh-CN" altLang="zh-CN" dirty="0" smtClean="0"/>
              <a:t>折旧费用</a:t>
            </a:r>
          </a:p>
          <a:p>
            <a:r>
              <a:rPr lang="zh-CN" altLang="zh-CN" dirty="0" smtClean="0"/>
              <a:t>用于研发活动的仪器、设备的折旧费</a:t>
            </a:r>
            <a:endParaRPr lang="zh-CN" altLang="en-US" dirty="0" smtClean="0"/>
          </a:p>
          <a:p>
            <a:r>
              <a:rPr lang="zh-CN" altLang="zh-CN" dirty="0" smtClean="0"/>
              <a:t>企业用于研发活动的仪器、设备，符合税法规定且选择加速折旧优惠政策的，在享受研发费用税前加计扣除时，就</a:t>
            </a:r>
            <a:r>
              <a:rPr lang="zh-CN" altLang="zh-CN" dirty="0" smtClean="0">
                <a:solidFill>
                  <a:srgbClr val="FF0000"/>
                </a:solidFill>
              </a:rPr>
              <a:t>已经进行</a:t>
            </a:r>
            <a:r>
              <a:rPr lang="zh-CN" altLang="zh-CN" dirty="0" smtClean="0"/>
              <a:t>会计处理计算的折旧、费用的部分加计扣除，但不得超过按税法规定计算的金额</a:t>
            </a:r>
            <a:endParaRPr lang="en-US" altLang="zh-CN" dirty="0" smtClean="0"/>
          </a:p>
          <a:p>
            <a:r>
              <a:rPr lang="en-US" altLang="zh-CN" dirty="0" smtClean="0"/>
              <a:t>4.</a:t>
            </a:r>
            <a:r>
              <a:rPr lang="zh-CN" altLang="zh-CN" dirty="0" smtClean="0"/>
              <a:t>无形资产摊销</a:t>
            </a:r>
          </a:p>
          <a:p>
            <a:r>
              <a:rPr lang="zh-CN" altLang="zh-CN" dirty="0" smtClean="0"/>
              <a:t>用于研发活动的软件、专利权、非专利技术（包括许可证、专有技术、设计和计算方法等）的摊销费用</a:t>
            </a:r>
          </a:p>
          <a:p>
            <a:r>
              <a:rPr lang="en-US" altLang="zh-CN" dirty="0" smtClean="0"/>
              <a:t>5.</a:t>
            </a:r>
            <a:r>
              <a:rPr lang="zh-CN" altLang="zh-CN" dirty="0" smtClean="0"/>
              <a:t>新产品设计费、新工艺规程制定费、新药研制的临床试验费、勘探开发技术的现场试验费</a:t>
            </a:r>
          </a:p>
          <a:p>
            <a:endParaRPr lang="zh-CN" altLang="en-US"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6.</a:t>
            </a:r>
            <a:r>
              <a:rPr lang="zh-CN" altLang="zh-CN" dirty="0" smtClean="0"/>
              <a:t>其他相关费用</a:t>
            </a:r>
          </a:p>
          <a:p>
            <a:r>
              <a:rPr lang="zh-CN" altLang="zh-CN" dirty="0" smtClean="0"/>
              <a:t>与研发活动直接相关的其他费用，如技术图书资料费、资料翻译费、专家咨询费、高新科技研发保险费，研发成果的检索、分析、评议、论证、鉴定、评审、评估、验收费用，知识产权的申请费、注册费、代理费，差旅费、会议费等。此项费用总额</a:t>
            </a:r>
            <a:r>
              <a:rPr lang="zh-CN" altLang="zh-CN" dirty="0" smtClean="0">
                <a:solidFill>
                  <a:srgbClr val="FF0000"/>
                </a:solidFill>
              </a:rPr>
              <a:t>不得超过</a:t>
            </a:r>
            <a:r>
              <a:rPr lang="zh-CN" altLang="zh-CN" dirty="0" smtClean="0"/>
              <a:t>可加计扣除研发费用总额的</a:t>
            </a:r>
            <a:r>
              <a:rPr lang="zh-CN" altLang="zh-CN" dirty="0" smtClean="0">
                <a:solidFill>
                  <a:srgbClr val="FF0000"/>
                </a:solidFill>
              </a:rPr>
              <a:t>10%</a:t>
            </a:r>
            <a:endParaRPr lang="en-US" altLang="zh-CN" dirty="0" smtClean="0">
              <a:solidFill>
                <a:srgbClr val="FF0000"/>
              </a:solidFill>
            </a:endParaRPr>
          </a:p>
          <a:p>
            <a:r>
              <a:rPr lang="zh-CN" altLang="zh-CN" dirty="0" smtClean="0"/>
              <a:t>企业在一个纳税年度内进行多项研发活动的，应按照不同研发项目分别归集可加计扣除的研发费用。在计算每个项目其他相关费用的限额时应当按照以下公式计算：  </a:t>
            </a:r>
          </a:p>
          <a:p>
            <a:r>
              <a:rPr lang="zh-CN" altLang="zh-CN" dirty="0" smtClean="0"/>
              <a:t>其他相关费用限额＝</a:t>
            </a:r>
            <a:r>
              <a:rPr lang="zh-CN" altLang="en-US" dirty="0" smtClean="0"/>
              <a:t>上述</a:t>
            </a:r>
            <a:r>
              <a:rPr lang="zh-CN" altLang="zh-CN" dirty="0" smtClean="0"/>
              <a:t>允许加计扣除的研发费用中的第</a:t>
            </a:r>
            <a:r>
              <a:rPr lang="en-US" altLang="zh-CN" dirty="0" smtClean="0"/>
              <a:t>1</a:t>
            </a:r>
            <a:r>
              <a:rPr lang="zh-CN" altLang="zh-CN" dirty="0" smtClean="0"/>
              <a:t>项至第</a:t>
            </a:r>
            <a:r>
              <a:rPr lang="en-US" altLang="zh-CN" dirty="0" smtClean="0"/>
              <a:t>5</a:t>
            </a:r>
            <a:r>
              <a:rPr lang="zh-CN" altLang="zh-CN" dirty="0" smtClean="0"/>
              <a:t>项的费用之和×</a:t>
            </a:r>
            <a:r>
              <a:rPr lang="en-US" altLang="zh-CN" dirty="0" smtClean="0"/>
              <a:t>10</a:t>
            </a:r>
            <a:r>
              <a:rPr lang="zh-CN" altLang="zh-CN" dirty="0" smtClean="0"/>
              <a:t>％</a:t>
            </a:r>
            <a:r>
              <a:rPr lang="en-US" altLang="zh-CN" dirty="0" smtClean="0"/>
              <a:t>/(1-10%)</a:t>
            </a:r>
            <a:r>
              <a:rPr lang="zh-CN" altLang="zh-CN" dirty="0" smtClean="0"/>
              <a:t>。 </a:t>
            </a:r>
          </a:p>
          <a:p>
            <a:r>
              <a:rPr lang="zh-CN" altLang="zh-CN" dirty="0" smtClean="0"/>
              <a:t>当其他相关费用实际发生数小于限额时，按实际发生数计算税前加计扣除数额；当其他相关费用实际发生数大于限额时，按限额计算税前加计扣除数额</a:t>
            </a:r>
            <a:endParaRPr lang="en-US" altLang="zh-CN" dirty="0" smtClean="0"/>
          </a:p>
          <a:p>
            <a:r>
              <a:rPr lang="en-US" altLang="zh-CN" dirty="0" smtClean="0"/>
              <a:t>7.</a:t>
            </a:r>
            <a:r>
              <a:rPr lang="zh-CN" altLang="zh-CN" dirty="0" smtClean="0"/>
              <a:t>财政部和国家税务总局规定的其他费用</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8.</a:t>
            </a:r>
            <a:r>
              <a:rPr lang="zh-CN" altLang="en-US" dirty="0" smtClean="0"/>
              <a:t>研发费用的其他处理</a:t>
            </a:r>
            <a:endParaRPr lang="en-US" altLang="zh-CN" dirty="0" smtClean="0"/>
          </a:p>
          <a:p>
            <a:r>
              <a:rPr lang="zh-CN" altLang="en-US" dirty="0" smtClean="0"/>
              <a:t>（</a:t>
            </a:r>
            <a:r>
              <a:rPr lang="en-US" altLang="zh-CN" dirty="0" smtClean="0"/>
              <a:t>1</a:t>
            </a:r>
            <a:r>
              <a:rPr lang="zh-CN" altLang="en-US" dirty="0" smtClean="0"/>
              <a:t>）</a:t>
            </a:r>
            <a:r>
              <a:rPr lang="zh-CN" altLang="zh-CN" dirty="0" smtClean="0"/>
              <a:t>多用途对象费用的归集 </a:t>
            </a:r>
          </a:p>
          <a:p>
            <a:r>
              <a:rPr lang="zh-CN" altLang="zh-CN" dirty="0" smtClean="0"/>
              <a:t>企业从事研发活动的人员和用于研发活动的仪器、设备、无形资产，同时从事或用于非研发活动的，应对其人员活动及仪器设备、无形资产使用情况做必要记录，并将其实际发生的相关费用按实际工时占比等</a:t>
            </a:r>
            <a:r>
              <a:rPr lang="zh-CN" altLang="zh-CN" dirty="0" smtClean="0">
                <a:solidFill>
                  <a:srgbClr val="FF0000"/>
                </a:solidFill>
              </a:rPr>
              <a:t>合理方法</a:t>
            </a:r>
            <a:r>
              <a:rPr lang="zh-CN" altLang="zh-CN" dirty="0" smtClean="0"/>
              <a:t>在研发费用和生产经营费用间分配，未分配的不得加计扣除</a:t>
            </a:r>
            <a:endParaRPr lang="en-US" altLang="zh-CN" dirty="0" smtClean="0"/>
          </a:p>
          <a:p>
            <a:r>
              <a:rPr lang="zh-CN" altLang="en-US" dirty="0" smtClean="0"/>
              <a:t>（</a:t>
            </a:r>
            <a:r>
              <a:rPr lang="en-US" altLang="zh-CN" dirty="0" smtClean="0"/>
              <a:t>2</a:t>
            </a:r>
            <a:r>
              <a:rPr lang="zh-CN" altLang="en-US" dirty="0" smtClean="0"/>
              <a:t>）</a:t>
            </a:r>
            <a:r>
              <a:rPr lang="zh-CN" altLang="zh-CN" dirty="0" smtClean="0"/>
              <a:t>特殊收入的扣减 </a:t>
            </a:r>
          </a:p>
          <a:p>
            <a:r>
              <a:rPr lang="zh-CN" altLang="zh-CN" dirty="0" smtClean="0"/>
              <a:t> 企业在计算加计扣除的研发费用时，应</a:t>
            </a:r>
            <a:r>
              <a:rPr lang="zh-CN" altLang="zh-CN" dirty="0" smtClean="0">
                <a:solidFill>
                  <a:srgbClr val="FF0000"/>
                </a:solidFill>
              </a:rPr>
              <a:t>扣减</a:t>
            </a:r>
            <a:r>
              <a:rPr lang="zh-CN" altLang="zh-CN" dirty="0" smtClean="0"/>
              <a:t>已按规定归集计入研发费用，但在当期取得的研发过程成的下脚料、残次品、中间试制品等特殊收入；不足扣减的，允许加计扣除的研发费用按零计算</a:t>
            </a:r>
          </a:p>
          <a:p>
            <a:r>
              <a:rPr lang="zh-CN" altLang="zh-CN" dirty="0" smtClean="0"/>
              <a:t> 企业研发活动直接形成产品或作为组成部分形成的产品对外销售的，研发费用中</a:t>
            </a:r>
            <a:r>
              <a:rPr lang="zh-CN" altLang="zh-CN" dirty="0" smtClean="0">
                <a:solidFill>
                  <a:srgbClr val="FF0000"/>
                </a:solidFill>
              </a:rPr>
              <a:t>对应的材料费用</a:t>
            </a:r>
            <a:r>
              <a:rPr lang="zh-CN" altLang="zh-CN" dirty="0" smtClean="0"/>
              <a:t>不得加计扣除</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（十）持有到期的基金等</a:t>
            </a:r>
            <a:endParaRPr lang="en-US" altLang="zh-CN" dirty="0" smtClean="0">
              <a:solidFill>
                <a:srgbClr val="002060"/>
              </a:solidFill>
            </a:endParaRPr>
          </a:p>
          <a:p>
            <a:r>
              <a:rPr lang="zh-CN" altLang="en-US" dirty="0" smtClean="0"/>
              <a:t>纳税人购入基金、信托、理财产品等各类资产管理产品</a:t>
            </a:r>
            <a:r>
              <a:rPr lang="zh-CN" altLang="en-US" dirty="0" smtClean="0">
                <a:solidFill>
                  <a:srgbClr val="FF0000"/>
                </a:solidFill>
              </a:rPr>
              <a:t>持有至到期</a:t>
            </a:r>
            <a:r>
              <a:rPr lang="zh-CN" altLang="en-US" dirty="0" smtClean="0"/>
              <a:t>，不属于</a:t>
            </a:r>
            <a:r>
              <a:rPr lang="en-US" altLang="zh-CN" dirty="0" smtClean="0"/>
              <a:t>《</a:t>
            </a:r>
            <a:r>
              <a:rPr lang="zh-CN" altLang="en-US" dirty="0" smtClean="0"/>
              <a:t>销售服务、无形资产、不动产注释</a:t>
            </a:r>
            <a:r>
              <a:rPr lang="en-US" altLang="zh-CN" dirty="0" smtClean="0"/>
              <a:t>》</a:t>
            </a:r>
            <a:r>
              <a:rPr lang="zh-CN" altLang="en-US" dirty="0" smtClean="0"/>
              <a:t>（财税</a:t>
            </a:r>
            <a:r>
              <a:rPr lang="en-US" altLang="zh-CN" dirty="0" smtClean="0"/>
              <a:t>〔</a:t>
            </a:r>
            <a:r>
              <a:rPr lang="en-US" dirty="0" smtClean="0"/>
              <a:t>2016</a:t>
            </a:r>
            <a:r>
              <a:rPr lang="en-US" altLang="zh-CN" dirty="0" smtClean="0"/>
              <a:t>〕</a:t>
            </a:r>
            <a:r>
              <a:rPr lang="en-US" dirty="0" smtClean="0"/>
              <a:t>36</a:t>
            </a:r>
            <a:r>
              <a:rPr lang="zh-CN" altLang="en-US" dirty="0" smtClean="0"/>
              <a:t>号）第一条第（五）项第</a:t>
            </a:r>
            <a:r>
              <a:rPr lang="en-US" dirty="0" smtClean="0"/>
              <a:t>4</a:t>
            </a:r>
            <a:r>
              <a:rPr lang="zh-CN" altLang="en-US" dirty="0" smtClean="0"/>
              <a:t>点所称的金融商品转让</a:t>
            </a:r>
            <a:endParaRPr lang="en-US" altLang="zh-CN" dirty="0" smtClean="0"/>
          </a:p>
          <a:p>
            <a:r>
              <a:rPr lang="zh-CN" altLang="en-US" dirty="0" smtClean="0">
                <a:solidFill>
                  <a:srgbClr val="002060"/>
                </a:solidFill>
              </a:rPr>
              <a:t>（十一）餐饮外卖</a:t>
            </a:r>
            <a:endParaRPr lang="en-US" altLang="zh-CN" dirty="0" smtClean="0">
              <a:solidFill>
                <a:srgbClr val="002060"/>
              </a:solidFill>
            </a:endParaRPr>
          </a:p>
          <a:p>
            <a:r>
              <a:rPr lang="zh-CN" altLang="en-US" dirty="0" smtClean="0"/>
              <a:t>提供餐饮服务的纳税人销售的外卖食品，按照</a:t>
            </a:r>
            <a:r>
              <a:rPr lang="en-US" dirty="0" smtClean="0"/>
              <a:t>“</a:t>
            </a:r>
            <a:r>
              <a:rPr lang="zh-CN" altLang="en-US" dirty="0" smtClean="0"/>
              <a:t>餐饮服务</a:t>
            </a:r>
            <a:r>
              <a:rPr lang="en-US" dirty="0" smtClean="0"/>
              <a:t>”</a:t>
            </a:r>
            <a:r>
              <a:rPr lang="zh-CN" altLang="en-US" dirty="0" smtClean="0"/>
              <a:t>缴纳增值税</a:t>
            </a:r>
          </a:p>
          <a:p>
            <a:r>
              <a:rPr lang="zh-CN" altLang="en-US" dirty="0" smtClean="0">
                <a:solidFill>
                  <a:srgbClr val="002060"/>
                </a:solidFill>
              </a:rPr>
              <a:t>（十二）会务服务</a:t>
            </a:r>
            <a:endParaRPr lang="en-US" altLang="zh-CN" dirty="0" smtClean="0">
              <a:solidFill>
                <a:srgbClr val="002060"/>
              </a:solidFill>
            </a:endParaRPr>
          </a:p>
          <a:p>
            <a:r>
              <a:rPr lang="zh-CN" altLang="en-US" dirty="0" smtClean="0"/>
              <a:t>宾馆、旅馆、旅社、度假村和其他经营性住宿场所提供会议场地及配套服务的活动，按照</a:t>
            </a:r>
            <a:r>
              <a:rPr lang="en-US" dirty="0" smtClean="0"/>
              <a:t>“</a:t>
            </a:r>
            <a:r>
              <a:rPr lang="zh-CN" altLang="en-US" dirty="0" smtClean="0"/>
              <a:t>会议展览服务</a:t>
            </a:r>
            <a:r>
              <a:rPr lang="en-US" dirty="0" smtClean="0"/>
              <a:t>”</a:t>
            </a:r>
            <a:r>
              <a:rPr lang="zh-CN" altLang="en-US" dirty="0" smtClean="0"/>
              <a:t>缴纳增值税。</a:t>
            </a:r>
          </a:p>
          <a:p>
            <a:r>
              <a:rPr lang="zh-CN" altLang="en-US" dirty="0" smtClean="0">
                <a:solidFill>
                  <a:srgbClr val="002060"/>
                </a:solidFill>
              </a:rPr>
              <a:t>（十三）浏览场所部分服务</a:t>
            </a:r>
            <a:endParaRPr lang="en-US" altLang="zh-CN" dirty="0" smtClean="0">
              <a:solidFill>
                <a:srgbClr val="002060"/>
              </a:solidFill>
            </a:endParaRPr>
          </a:p>
          <a:p>
            <a:r>
              <a:rPr lang="zh-CN" altLang="en-US" dirty="0" smtClean="0"/>
              <a:t>纳税人在游览场所经营索道、摆渡车、电瓶车、游船等取得的收入，按照</a:t>
            </a:r>
            <a:r>
              <a:rPr lang="en-US" dirty="0" smtClean="0"/>
              <a:t>“</a:t>
            </a:r>
            <a:r>
              <a:rPr lang="zh-CN" altLang="en-US" dirty="0" smtClean="0"/>
              <a:t>文化体育服务</a:t>
            </a:r>
            <a:r>
              <a:rPr lang="en-US" dirty="0" smtClean="0"/>
              <a:t>”</a:t>
            </a:r>
            <a:r>
              <a:rPr lang="zh-CN" altLang="en-US" dirty="0" smtClean="0"/>
              <a:t>缴纳增值税 </a:t>
            </a:r>
          </a:p>
          <a:p>
            <a:endParaRPr lang="zh-CN" alt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a:t>
            </a:r>
            <a:r>
              <a:rPr lang="en-US" altLang="zh-CN" dirty="0" smtClean="0"/>
              <a:t>3</a:t>
            </a:r>
            <a:r>
              <a:rPr lang="zh-CN" altLang="en-US" dirty="0" smtClean="0"/>
              <a:t>）</a:t>
            </a:r>
            <a:r>
              <a:rPr lang="zh-CN" altLang="zh-CN" dirty="0" smtClean="0"/>
              <a:t>财政性资金的处理  </a:t>
            </a:r>
          </a:p>
          <a:p>
            <a:r>
              <a:rPr lang="zh-CN" altLang="zh-CN" dirty="0" smtClean="0"/>
              <a:t>企业取得作为不征税收入处理的财政性资金用于研发活动所形成的费用或无形资产，不得计算加计扣除或摊销</a:t>
            </a:r>
          </a:p>
          <a:p>
            <a:r>
              <a:rPr lang="zh-CN" altLang="en-US" dirty="0" smtClean="0"/>
              <a:t>（</a:t>
            </a:r>
            <a:r>
              <a:rPr lang="en-US" altLang="zh-CN" dirty="0" smtClean="0"/>
              <a:t>4</a:t>
            </a:r>
            <a:r>
              <a:rPr lang="zh-CN" altLang="en-US" dirty="0" smtClean="0"/>
              <a:t>）</a:t>
            </a:r>
            <a:r>
              <a:rPr lang="zh-CN" altLang="zh-CN" dirty="0" smtClean="0"/>
              <a:t>不允许加计扣除的费用 </a:t>
            </a:r>
          </a:p>
          <a:p>
            <a:r>
              <a:rPr lang="zh-CN" altLang="zh-CN" dirty="0" smtClean="0"/>
              <a:t> 法律、行政法规和国务院财税主管部门规定不允许企业所得税前扣除的费用和支出项目不得计算加计扣除 </a:t>
            </a:r>
          </a:p>
          <a:p>
            <a:r>
              <a:rPr lang="zh-CN" altLang="zh-CN" dirty="0" smtClean="0"/>
              <a:t>已计入无形资产但不属于允许加计扣除研发费用范围的，企业摊销时不得计算加计扣除</a:t>
            </a:r>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solidFill>
                  <a:srgbClr val="002060"/>
                </a:solidFill>
              </a:rPr>
              <a:t>（五）</a:t>
            </a:r>
            <a:r>
              <a:rPr lang="zh-CN" altLang="zh-CN" dirty="0" smtClean="0">
                <a:solidFill>
                  <a:srgbClr val="002060"/>
                </a:solidFill>
              </a:rPr>
              <a:t>会计核算与管理</a:t>
            </a:r>
          </a:p>
          <a:p>
            <a:r>
              <a:rPr lang="en-US" altLang="zh-CN" dirty="0" smtClean="0"/>
              <a:t>1.</a:t>
            </a:r>
            <a:r>
              <a:rPr lang="zh-CN" altLang="zh-CN" dirty="0" smtClean="0"/>
              <a:t>企业应按照国家财务会计制度要求，对研发支出进行会计处理；同时，对享受加计扣除的研发费用按研发项目</a:t>
            </a:r>
            <a:r>
              <a:rPr lang="zh-CN" altLang="zh-CN" dirty="0" smtClean="0">
                <a:solidFill>
                  <a:srgbClr val="FF0000"/>
                </a:solidFill>
              </a:rPr>
              <a:t>设置辅助账</a:t>
            </a:r>
            <a:r>
              <a:rPr lang="zh-CN" altLang="zh-CN" dirty="0" smtClean="0"/>
              <a:t>，准确归集核算当年可加计扣除的各项研发费用实际发生额。企业在一个纳税年度内进行</a:t>
            </a:r>
            <a:r>
              <a:rPr lang="zh-CN" altLang="zh-CN" dirty="0" smtClean="0">
                <a:solidFill>
                  <a:srgbClr val="FF0000"/>
                </a:solidFill>
              </a:rPr>
              <a:t>多项研发活动</a:t>
            </a:r>
            <a:r>
              <a:rPr lang="zh-CN" altLang="zh-CN" dirty="0" smtClean="0"/>
              <a:t>的，应按照不同研发项目分别归集可加计扣除的研发费用。</a:t>
            </a:r>
          </a:p>
          <a:p>
            <a:r>
              <a:rPr lang="zh-CN" altLang="zh-CN" dirty="0" smtClean="0"/>
              <a:t>研发项目</a:t>
            </a:r>
            <a:r>
              <a:rPr lang="zh-CN" altLang="zh-CN" dirty="0" smtClean="0">
                <a:solidFill>
                  <a:srgbClr val="FF0000"/>
                </a:solidFill>
              </a:rPr>
              <a:t>立项时</a:t>
            </a:r>
            <a:r>
              <a:rPr lang="zh-CN" altLang="zh-CN" dirty="0" smtClean="0"/>
              <a:t>应设置研发支出辅助账，由企业留存备查；年末汇总分析填报研发支出辅助账汇总表，并在报送《年度财务会计报告》的同时随附注一并报送主管税务机关</a:t>
            </a:r>
            <a:endParaRPr lang="en-US" altLang="zh-CN" dirty="0" smtClean="0"/>
          </a:p>
          <a:p>
            <a:r>
              <a:rPr lang="en-US" altLang="zh-CN" dirty="0" smtClean="0"/>
              <a:t>2.</a:t>
            </a:r>
            <a:r>
              <a:rPr lang="zh-CN" altLang="zh-CN" dirty="0" smtClean="0"/>
              <a:t>企业应对研发费用和生产经营费用</a:t>
            </a:r>
            <a:r>
              <a:rPr lang="zh-CN" altLang="zh-CN" dirty="0" smtClean="0">
                <a:solidFill>
                  <a:srgbClr val="FF0000"/>
                </a:solidFill>
              </a:rPr>
              <a:t>分别核算</a:t>
            </a:r>
            <a:r>
              <a:rPr lang="zh-CN" altLang="zh-CN" dirty="0" smtClean="0"/>
              <a:t>，准确、合理归集各项费用支出，对划分不清的，不得实行加计扣除</a:t>
            </a:r>
            <a:endParaRPr lang="en-US" altLang="zh-CN" dirty="0" smtClean="0"/>
          </a:p>
          <a:p>
            <a:endParaRPr lang="zh-CN" altLang="zh-CN" dirty="0" smtClean="0"/>
          </a:p>
          <a:p>
            <a:endParaRPr lang="zh-CN" altLang="zh-CN" dirty="0" smtClean="0"/>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solidFill>
                  <a:srgbClr val="002060"/>
                </a:solidFill>
              </a:rPr>
              <a:t>（六）</a:t>
            </a:r>
            <a:r>
              <a:rPr lang="zh-CN" altLang="zh-CN" dirty="0" smtClean="0">
                <a:solidFill>
                  <a:srgbClr val="002060"/>
                </a:solidFill>
              </a:rPr>
              <a:t>管理事项及征管要求</a:t>
            </a:r>
            <a:endParaRPr lang="en-US" altLang="zh-CN" dirty="0" smtClean="0">
              <a:solidFill>
                <a:srgbClr val="002060"/>
              </a:solidFill>
            </a:endParaRPr>
          </a:p>
          <a:p>
            <a:r>
              <a:rPr lang="en-US" altLang="zh-CN" dirty="0" smtClean="0"/>
              <a:t>1.</a:t>
            </a:r>
            <a:r>
              <a:rPr lang="zh-CN" altLang="zh-CN" dirty="0" smtClean="0"/>
              <a:t>企业年度纳税申报时，根据研发支出辅助账汇总表填报研发项目可加计扣除研发费用情况归集表（见附件），在年度纳税申报时随申报表一并报送。 </a:t>
            </a:r>
          </a:p>
          <a:p>
            <a:r>
              <a:rPr lang="en-US" altLang="zh-CN" dirty="0" smtClean="0"/>
              <a:t>2.</a:t>
            </a:r>
            <a:r>
              <a:rPr lang="zh-CN" altLang="zh-CN" dirty="0" smtClean="0"/>
              <a:t>研发费用加计扣除实行备案管理</a:t>
            </a:r>
          </a:p>
          <a:p>
            <a:r>
              <a:rPr lang="en-US" altLang="zh-CN" dirty="0" smtClean="0"/>
              <a:t>3.</a:t>
            </a:r>
            <a:r>
              <a:rPr lang="zh-CN" altLang="zh-CN" dirty="0" smtClean="0"/>
              <a:t>企业应当不迟于年度汇算清缴纳税申报时，向税务机关报送《企业所得税优惠事项备案表》和研发项目文件完成备案，并将资料留存备查</a:t>
            </a:r>
          </a:p>
          <a:p>
            <a:r>
              <a:rPr lang="en-US" altLang="zh-CN" dirty="0" smtClean="0"/>
              <a:t>4.</a:t>
            </a:r>
            <a:r>
              <a:rPr lang="zh-CN" altLang="zh-CN" dirty="0" smtClean="0"/>
              <a:t>适用于会计核算健全、实行</a:t>
            </a:r>
            <a:r>
              <a:rPr lang="zh-CN" altLang="zh-CN" dirty="0" smtClean="0">
                <a:solidFill>
                  <a:srgbClr val="FF0000"/>
                </a:solidFill>
              </a:rPr>
              <a:t>查账征收</a:t>
            </a:r>
            <a:r>
              <a:rPr lang="zh-CN" altLang="zh-CN" dirty="0" smtClean="0"/>
              <a:t>并能够准确归集研发费用的居民企业</a:t>
            </a:r>
          </a:p>
          <a:p>
            <a:r>
              <a:rPr lang="en-US" altLang="zh-CN" dirty="0" smtClean="0"/>
              <a:t>5.</a:t>
            </a:r>
            <a:r>
              <a:rPr lang="zh-CN" altLang="zh-CN" dirty="0" smtClean="0"/>
              <a:t>企业研发费用各项目的实际发生额归集不准确、汇总额计算不准确的，税务机关有权对其税前扣除额或加计扣除额进行合理调整</a:t>
            </a: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6.</a:t>
            </a:r>
            <a:r>
              <a:rPr lang="zh-CN" altLang="zh-CN" dirty="0" smtClean="0"/>
              <a:t>税务机关对企业享受加计扣除优惠的研发项目有异议的，可以转请地市级（含）以上科技行政主管部门出具鉴定意见，科技部门应及时回复意见。企业承担省部级（含）以上科研项目的，以及以前年度已鉴定的跨年度研发项目，不再需要鉴定</a:t>
            </a:r>
          </a:p>
          <a:p>
            <a:r>
              <a:rPr lang="en-US" altLang="zh-CN" dirty="0" smtClean="0"/>
              <a:t>7.</a:t>
            </a:r>
            <a:r>
              <a:rPr lang="zh-CN" altLang="zh-CN" dirty="0" smtClean="0"/>
              <a:t>企业符合规定的研发费用加计扣除条件而在2016年1月1日以后未及时享受该项税收优惠的，</a:t>
            </a:r>
            <a:r>
              <a:rPr lang="zh-CN" altLang="zh-CN" dirty="0" smtClean="0">
                <a:solidFill>
                  <a:srgbClr val="FF0000"/>
                </a:solidFill>
              </a:rPr>
              <a:t>可以追溯</a:t>
            </a:r>
            <a:r>
              <a:rPr lang="zh-CN" altLang="zh-CN" dirty="0" smtClean="0"/>
              <a:t>享受并履行备案手续，追溯期限最长为3年</a:t>
            </a:r>
          </a:p>
          <a:p>
            <a:r>
              <a:rPr lang="en-US" altLang="zh-CN" dirty="0" smtClean="0"/>
              <a:t>8.</a:t>
            </a:r>
            <a:r>
              <a:rPr lang="zh-CN" altLang="zh-CN" dirty="0" smtClean="0"/>
              <a:t>税务部门应加强研发费用加计扣除优惠政策的后续管理，定期开展核查，年度核查面不得低于20%</a:t>
            </a:r>
          </a:p>
          <a:p>
            <a:r>
              <a:rPr lang="zh-CN" altLang="zh-CN" dirty="0" smtClean="0"/>
              <a:t>自2016年1月1日起执行</a:t>
            </a: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solidFill>
                  <a:srgbClr val="002060"/>
                </a:solidFill>
              </a:rPr>
              <a:t>（七）新旧政策差异比较</a:t>
            </a:r>
            <a:endParaRPr lang="en-US" altLang="zh-CN" dirty="0" smtClean="0">
              <a:solidFill>
                <a:srgbClr val="002060"/>
              </a:solidFill>
            </a:endParaRPr>
          </a:p>
          <a:p>
            <a:endParaRPr lang="zh-CN" altLang="en-US" dirty="0"/>
          </a:p>
        </p:txBody>
      </p:sp>
      <p:sp>
        <p:nvSpPr>
          <p:cNvPr id="3" name="标题 2"/>
          <p:cNvSpPr>
            <a:spLocks noGrp="1"/>
          </p:cNvSpPr>
          <p:nvPr>
            <p:ph type="title"/>
          </p:nvPr>
        </p:nvSpPr>
        <p:spPr/>
        <p:txBody>
          <a:bodyPr/>
          <a:lstStyle/>
          <a:p>
            <a:r>
              <a:rPr lang="zh-CN" altLang="en-US" dirty="0" smtClean="0"/>
              <a:t>企业所得税有关政策</a:t>
            </a:r>
            <a:endParaRPr lang="zh-CN" altLang="en-US" dirty="0"/>
          </a:p>
        </p:txBody>
      </p:sp>
      <p:graphicFrame>
        <p:nvGraphicFramePr>
          <p:cNvPr id="4" name="表格 3"/>
          <p:cNvGraphicFramePr>
            <a:graphicFrameLocks noGrp="1"/>
          </p:cNvGraphicFramePr>
          <p:nvPr/>
        </p:nvGraphicFramePr>
        <p:xfrm>
          <a:off x="251521" y="1525424"/>
          <a:ext cx="8616279" cy="4815840"/>
        </p:xfrm>
        <a:graphic>
          <a:graphicData uri="http://schemas.openxmlformats.org/drawingml/2006/table">
            <a:tbl>
              <a:tblPr firstRow="1" bandRow="1">
                <a:tableStyleId>{5C22544A-7EE6-4342-B048-85BDC9FD1C3A}</a:tableStyleId>
              </a:tblPr>
              <a:tblGrid>
                <a:gridCol w="1728191"/>
                <a:gridCol w="3240360"/>
                <a:gridCol w="3647728"/>
              </a:tblGrid>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内容</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原政策规定</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新政策规定</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活动适用范围</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规定的两个</a:t>
                      </a:r>
                      <a:r>
                        <a:rPr kumimoji="0" lang="en-US" altLang="zh-CN" sz="2000" b="1" i="0" kern="1200" baseline="0" dirty="0" smtClean="0">
                          <a:solidFill>
                            <a:schemeClr val="tx1"/>
                          </a:solidFill>
                          <a:latin typeface="华文中宋" pitchFamily="2" charset="-122"/>
                          <a:ea typeface="华文中宋" pitchFamily="2" charset="-122"/>
                          <a:cs typeface="+mn-cs"/>
                        </a:rPr>
                        <a:t>《</a:t>
                      </a:r>
                      <a:r>
                        <a:rPr kumimoji="0" lang="zh-CN" altLang="en-US" sz="2000" b="1" i="0" kern="1200" baseline="0" dirty="0" smtClean="0">
                          <a:solidFill>
                            <a:schemeClr val="tx1"/>
                          </a:solidFill>
                          <a:latin typeface="华文中宋" pitchFamily="2" charset="-122"/>
                          <a:ea typeface="华文中宋" pitchFamily="2" charset="-122"/>
                          <a:cs typeface="+mn-cs"/>
                        </a:rPr>
                        <a:t>领域</a:t>
                      </a:r>
                      <a:r>
                        <a:rPr kumimoji="0" lang="en-US" altLang="zh-CN" sz="2000" b="1" i="0" kern="1200" baseline="0" dirty="0" smtClean="0">
                          <a:solidFill>
                            <a:schemeClr val="tx1"/>
                          </a:solidFill>
                          <a:latin typeface="华文中宋" pitchFamily="2" charset="-122"/>
                          <a:ea typeface="华文中宋" pitchFamily="2" charset="-122"/>
                          <a:cs typeface="+mn-cs"/>
                        </a:rPr>
                        <a:t>》</a:t>
                      </a:r>
                      <a:r>
                        <a:rPr kumimoji="0" lang="zh-CN" altLang="en-US" sz="2000" b="1" i="0" kern="1200" baseline="0" dirty="0" smtClean="0">
                          <a:solidFill>
                            <a:schemeClr val="tx1"/>
                          </a:solidFill>
                          <a:latin typeface="华文中宋" pitchFamily="2" charset="-122"/>
                          <a:ea typeface="华文中宋" pitchFamily="2" charset="-122"/>
                          <a:cs typeface="+mn-cs"/>
                        </a:rPr>
                        <a:t>内项目</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不再强调</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研发活动</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定义类似，</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zh-CN" altLang="en-US" sz="2000" b="1" i="0" kern="1200" baseline="0" dirty="0" smtClean="0">
                          <a:solidFill>
                            <a:schemeClr val="tx1"/>
                          </a:solidFill>
                          <a:latin typeface="华文中宋" pitchFamily="2" charset="-122"/>
                          <a:ea typeface="华文中宋" pitchFamily="2" charset="-122"/>
                          <a:cs typeface="+mn-cs"/>
                        </a:rPr>
                        <a:t>不包括只强调常规升级和公开成果直接运用</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zh-CN" altLang="en-US" sz="2000" b="1" i="0" kern="1200" baseline="0" dirty="0" smtClean="0">
                          <a:solidFill>
                            <a:schemeClr val="tx1"/>
                          </a:solidFill>
                          <a:latin typeface="华文中宋" pitchFamily="2" charset="-122"/>
                          <a:ea typeface="华文中宋" pitchFamily="2" charset="-122"/>
                          <a:cs typeface="+mn-cs"/>
                        </a:rPr>
                        <a:t>包括创新在本地（省）推动作用</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列举不包括具体活动和行业</a:t>
                      </a:r>
                      <a:endParaRPr kumimoji="0" lang="en-US" altLang="zh-CN" sz="2000" b="1" i="0" kern="1200" baseline="0" dirty="0" smtClean="0">
                        <a:solidFill>
                          <a:schemeClr val="tx1"/>
                        </a:solidFill>
                        <a:latin typeface="华文中宋" pitchFamily="2" charset="-122"/>
                        <a:ea typeface="华文中宋" pitchFamily="2" charset="-122"/>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包括</a:t>
                      </a:r>
                      <a:r>
                        <a:rPr kumimoji="0" lang="zh-CN" altLang="zh-CN" sz="2000" b="1" i="0" kern="1200" baseline="0" dirty="0" smtClean="0">
                          <a:solidFill>
                            <a:schemeClr val="tx1"/>
                          </a:solidFill>
                          <a:latin typeface="华文中宋" pitchFamily="2" charset="-122"/>
                          <a:ea typeface="华文中宋" pitchFamily="2" charset="-122"/>
                          <a:cs typeface="+mn-cs"/>
                        </a:rPr>
                        <a:t>创意设计活动</a:t>
                      </a:r>
                    </a:p>
                    <a:p>
                      <a:endParaRPr kumimoji="0" lang="zh-CN" altLang="en-US"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委托开发</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受托方提供费用支出明细情况</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zh-CN" altLang="en-US" sz="2000" b="1" i="0" kern="1200" baseline="0" dirty="0" smtClean="0">
                          <a:solidFill>
                            <a:schemeClr val="tx1"/>
                          </a:solidFill>
                          <a:latin typeface="华文中宋" pitchFamily="2" charset="-122"/>
                          <a:ea typeface="华文中宋" pitchFamily="2" charset="-122"/>
                          <a:cs typeface="+mn-cs"/>
                        </a:rPr>
                        <a:t>委托境外不明确</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独立交易原则，</a:t>
                      </a:r>
                      <a:r>
                        <a:rPr kumimoji="0" lang="en-US" altLang="zh-CN" sz="2000" b="1" i="0" kern="1200" baseline="0" dirty="0" smtClean="0">
                          <a:solidFill>
                            <a:schemeClr val="tx1"/>
                          </a:solidFill>
                          <a:latin typeface="华文中宋" pitchFamily="2" charset="-122"/>
                          <a:ea typeface="华文中宋" pitchFamily="2" charset="-122"/>
                          <a:cs typeface="+mn-cs"/>
                        </a:rPr>
                        <a:t>80%</a:t>
                      </a:r>
                      <a:r>
                        <a:rPr kumimoji="0" lang="zh-CN" altLang="en-US" sz="2000" b="1" i="0" kern="1200" baseline="0" dirty="0" smtClean="0">
                          <a:solidFill>
                            <a:schemeClr val="tx1"/>
                          </a:solidFill>
                          <a:latin typeface="华文中宋" pitchFamily="2" charset="-122"/>
                          <a:ea typeface="华文中宋" pitchFamily="2" charset="-122"/>
                          <a:cs typeface="+mn-cs"/>
                        </a:rPr>
                        <a:t>计入</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zh-CN" altLang="en-US" sz="2000" b="1" i="0" kern="1200" baseline="0" dirty="0" smtClean="0">
                          <a:solidFill>
                            <a:schemeClr val="tx1"/>
                          </a:solidFill>
                          <a:latin typeface="华文中宋" pitchFamily="2" charset="-122"/>
                          <a:ea typeface="华文中宋" pitchFamily="2" charset="-122"/>
                          <a:cs typeface="+mn-cs"/>
                        </a:rPr>
                        <a:t>关联关系：受托方提供费用支出明细情况</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zh-CN" altLang="en-US" sz="2000" b="1" i="0" kern="1200" baseline="0" dirty="0" smtClean="0">
                          <a:solidFill>
                            <a:schemeClr val="tx1"/>
                          </a:solidFill>
                          <a:latin typeface="华文中宋" pitchFamily="2" charset="-122"/>
                          <a:ea typeface="华文中宋" pitchFamily="2" charset="-122"/>
                          <a:cs typeface="+mn-cs"/>
                        </a:rPr>
                        <a:t>委托境外：不得加计</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研发与生产同时进行</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分开核算、准确合理计算</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研发与生产经营分别核算</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集团集中研发</a:t>
                      </a:r>
                    </a:p>
                  </a:txBody>
                  <a:tcPr>
                    <a:solidFill>
                      <a:schemeClr val="bg1">
                        <a:lumMod val="85000"/>
                      </a:schemeClr>
                    </a:solidFill>
                  </a:tcPr>
                </a:tc>
                <a:tc gridSpan="2">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基本相同，管理要求待细化</a:t>
                      </a:r>
                    </a:p>
                  </a:txBody>
                  <a:tcPr>
                    <a:solidFill>
                      <a:schemeClr val="bg1">
                        <a:lumMod val="85000"/>
                      </a:schemeClr>
                    </a:solidFill>
                  </a:tcPr>
                </a:tc>
                <a:tc hMerge="1">
                  <a:txBody>
                    <a:bodyPr/>
                    <a:lstStyle/>
                    <a:p>
                      <a:endParaRPr kumimoji="0" lang="zh-CN" altLang="en-US"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企业所得税有关政策</a:t>
            </a:r>
            <a:endParaRPr lang="zh-CN" altLang="en-US" dirty="0"/>
          </a:p>
        </p:txBody>
      </p:sp>
      <p:graphicFrame>
        <p:nvGraphicFramePr>
          <p:cNvPr id="4" name="表格 3"/>
          <p:cNvGraphicFramePr>
            <a:graphicFrameLocks noGrp="1"/>
          </p:cNvGraphicFramePr>
          <p:nvPr/>
        </p:nvGraphicFramePr>
        <p:xfrm>
          <a:off x="323528" y="1052736"/>
          <a:ext cx="8616280" cy="5112568"/>
        </p:xfrm>
        <a:graphic>
          <a:graphicData uri="http://schemas.openxmlformats.org/drawingml/2006/table">
            <a:tbl>
              <a:tblPr firstRow="1" bandRow="1">
                <a:tableStyleId>{5C22544A-7EE6-4342-B048-85BDC9FD1C3A}</a:tableStyleId>
              </a:tblPr>
              <a:tblGrid>
                <a:gridCol w="432048"/>
                <a:gridCol w="1224136"/>
                <a:gridCol w="3312368"/>
                <a:gridCol w="3647728"/>
              </a:tblGrid>
              <a:tr h="432048">
                <a:tc gridSpan="2">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 内容</a:t>
                      </a:r>
                    </a:p>
                  </a:txBody>
                  <a:tcPr>
                    <a:solidFill>
                      <a:schemeClr val="bg1">
                        <a:lumMod val="85000"/>
                      </a:schemeClr>
                    </a:solidFill>
                  </a:tcPr>
                </a:tc>
                <a:tc hMerge="1">
                  <a:txBody>
                    <a:bodyPr/>
                    <a:lstStyle/>
                    <a:p>
                      <a:endParaRPr kumimoji="0" lang="zh-CN" altLang="en-US"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原政策规定</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新政策规定</a:t>
                      </a:r>
                    </a:p>
                  </a:txBody>
                  <a:tcPr>
                    <a:solidFill>
                      <a:schemeClr val="bg1">
                        <a:lumMod val="85000"/>
                      </a:schemeClr>
                    </a:solidFill>
                  </a:tcPr>
                </a:tc>
              </a:tr>
              <a:tr h="361839">
                <a:tc rowSpan="4">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具体研发费用</a:t>
                      </a:r>
                    </a:p>
                  </a:txBody>
                  <a:tcPr>
                    <a:solidFill>
                      <a:schemeClr val="bg1">
                        <a:lumMod val="85000"/>
                      </a:schemeClr>
                    </a:solidFill>
                  </a:tcPr>
                </a:tc>
                <a:tc>
                  <a:txBody>
                    <a:bodyPr/>
                    <a:lstStyle/>
                    <a:p>
                      <a:pPr marL="0" algn="l" rtl="0" eaLnBrk="1" latinLnBrk="0" hangingPunct="1"/>
                      <a:r>
                        <a:rPr kumimoji="0" lang="zh-CN" altLang="zh-CN" sz="2000" b="1" i="0" kern="1200" baseline="0" dirty="0" smtClean="0">
                          <a:solidFill>
                            <a:schemeClr val="tx1"/>
                          </a:solidFill>
                          <a:latin typeface="华文中宋" pitchFamily="2" charset="-122"/>
                          <a:ea typeface="华文中宋" pitchFamily="2" charset="-122"/>
                          <a:cs typeface="+mn-cs"/>
                        </a:rPr>
                        <a:t>人员人工费用</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工资薪金和“五险一金”</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p>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外聘研发人员的劳务费用</a:t>
                      </a:r>
                    </a:p>
                  </a:txBody>
                  <a:tcPr>
                    <a:solidFill>
                      <a:schemeClr val="bg1">
                        <a:lumMod val="85000"/>
                      </a:schemeClr>
                    </a:solidFill>
                  </a:tcPr>
                </a:tc>
              </a:tr>
              <a:tr h="627888">
                <a:tc vMerge="1">
                  <a:txBody>
                    <a:bodyPr/>
                    <a:lstStyle/>
                    <a:p>
                      <a:endParaRPr lang="zh-CN" altLang="en-US" dirty="0"/>
                    </a:p>
                  </a:txBody>
                  <a:tcPr>
                    <a:solidFill>
                      <a:schemeClr val="bg1">
                        <a:lumMod val="85000"/>
                      </a:schemeClr>
                    </a:solidFill>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直接投入费用</a:t>
                      </a:r>
                    </a:p>
                  </a:txBody>
                  <a:tcPr>
                    <a:solidFill>
                      <a:schemeClr val="bg1">
                        <a:lumMod val="85000"/>
                      </a:schemeClr>
                    </a:solidFill>
                  </a:tcPr>
                </a:tc>
                <a:tc>
                  <a:txBody>
                    <a:bodyPr/>
                    <a:lstStyle/>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直接消耗的材料、燃料和动力费用</a:t>
                      </a:r>
                      <a:endParaRPr kumimoji="0" lang="en-US" altLang="zh-CN"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pPr marL="0" algn="l" rtl="0" eaLnBrk="1" latinLnBrk="0" hangingPunct="1"/>
                      <a:endParaRPr kumimoji="0" lang="zh-CN" altLang="en-US"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r>
              <a:tr h="1622256">
                <a:tc vMerge="1">
                  <a:txBody>
                    <a:bodyPr/>
                    <a:lstStyle/>
                    <a:p>
                      <a:endParaRPr lang="zh-CN" altLang="en-US"/>
                    </a:p>
                  </a:txBody>
                  <a:tcPr/>
                </a:tc>
                <a:tc vMerge="1">
                  <a:txBody>
                    <a:bodyPr/>
                    <a:lstStyle/>
                    <a:p>
                      <a:endParaRPr lang="zh-CN" altLang="en-US"/>
                    </a:p>
                  </a:txBody>
                  <a:tcPr/>
                </a:tc>
                <a:tc>
                  <a:txBody>
                    <a:bodyPr/>
                    <a:lstStyle/>
                    <a:p>
                      <a:pPr>
                        <a:defRPr/>
                      </a:pPr>
                      <a:r>
                        <a:rPr kumimoji="0" lang="zh-CN" altLang="en-US" sz="2000" b="1" i="0" kern="1200" baseline="0" dirty="0" smtClean="0">
                          <a:solidFill>
                            <a:schemeClr val="tx1"/>
                          </a:solidFill>
                          <a:latin typeface="华文中宋" pitchFamily="2" charset="-122"/>
                          <a:ea typeface="华文中宋" pitchFamily="2" charset="-122"/>
                          <a:cs typeface="+mn-cs"/>
                        </a:rPr>
                        <a:t>专门用于中间试验和产品试制的模具、工艺装备开发及制造费，不构成固定资产的样品、样机及一般测试手段购置费</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试制产品的检验费</a:t>
                      </a:r>
                    </a:p>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（删除“专门”）</a:t>
                      </a:r>
                    </a:p>
                  </a:txBody>
                  <a:tcPr>
                    <a:solidFill>
                      <a:schemeClr val="bg1">
                        <a:lumMod val="85000"/>
                      </a:schemeClr>
                    </a:solidFill>
                  </a:tcPr>
                </a:tc>
              </a:tr>
              <a:tr h="1656184">
                <a:tc vMerge="1">
                  <a:txBody>
                    <a:bodyPr/>
                    <a:lstStyle/>
                    <a:p>
                      <a:endParaRPr lang="zh-CN" altLang="en-US"/>
                    </a:p>
                  </a:txBody>
                  <a:tcPr/>
                </a:tc>
                <a:tc vMerge="1">
                  <a:txBody>
                    <a:bodyPr/>
                    <a:lstStyle/>
                    <a:p>
                      <a:endParaRPr lang="zh-CN" altLang="en-US"/>
                    </a:p>
                  </a:txBody>
                  <a:tcPr/>
                </a:tc>
                <a:tc>
                  <a:txBody>
                    <a:bodyPr/>
                    <a:lstStyle/>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专门用于研发活动的仪器、设备的运行维护、调整、检验、维修等费用，研发活动的仪器、设备的租赁费</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（删除“专门”）</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zh-CN" altLang="zh-CN"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企业所得税有关政策</a:t>
            </a:r>
            <a:endParaRPr lang="zh-CN" altLang="en-US" dirty="0"/>
          </a:p>
        </p:txBody>
      </p:sp>
      <p:graphicFrame>
        <p:nvGraphicFramePr>
          <p:cNvPr id="4" name="表格 3"/>
          <p:cNvGraphicFramePr>
            <a:graphicFrameLocks noGrp="1"/>
          </p:cNvGraphicFramePr>
          <p:nvPr/>
        </p:nvGraphicFramePr>
        <p:xfrm>
          <a:off x="323528" y="1052736"/>
          <a:ext cx="8616280" cy="4608512"/>
        </p:xfrm>
        <a:graphic>
          <a:graphicData uri="http://schemas.openxmlformats.org/drawingml/2006/table">
            <a:tbl>
              <a:tblPr firstRow="1" bandRow="1">
                <a:tableStyleId>{5C22544A-7EE6-4342-B048-85BDC9FD1C3A}</a:tableStyleId>
              </a:tblPr>
              <a:tblGrid>
                <a:gridCol w="432048"/>
                <a:gridCol w="1224136"/>
                <a:gridCol w="3312368"/>
                <a:gridCol w="3647728"/>
              </a:tblGrid>
              <a:tr h="432048">
                <a:tc gridSpan="2">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 内容</a:t>
                      </a:r>
                    </a:p>
                  </a:txBody>
                  <a:tcPr>
                    <a:solidFill>
                      <a:schemeClr val="bg1">
                        <a:lumMod val="85000"/>
                      </a:schemeClr>
                    </a:solidFill>
                  </a:tcPr>
                </a:tc>
                <a:tc hMerge="1">
                  <a:txBody>
                    <a:bodyPr/>
                    <a:lstStyle/>
                    <a:p>
                      <a:endParaRPr kumimoji="0" lang="zh-CN" altLang="en-US" sz="2000" b="1" i="0" kern="1200" baseline="0" dirty="0" smtClean="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原政策规定</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新政策规定</a:t>
                      </a:r>
                    </a:p>
                  </a:txBody>
                  <a:tcPr>
                    <a:solidFill>
                      <a:schemeClr val="bg1">
                        <a:lumMod val="85000"/>
                      </a:schemeClr>
                    </a:solidFill>
                  </a:tcPr>
                </a:tc>
              </a:tr>
              <a:tr h="361839">
                <a:tc rowSpan="5">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具体研发费用</a:t>
                      </a:r>
                    </a:p>
                  </a:txBody>
                  <a:tcPr>
                    <a:solidFill>
                      <a:schemeClr val="bg1">
                        <a:lumMod val="85000"/>
                      </a:schemeClr>
                    </a:solidFill>
                  </a:tcPr>
                </a:tc>
                <a:tc>
                  <a:txBody>
                    <a:bodyPr/>
                    <a:lstStyle/>
                    <a:p>
                      <a:r>
                        <a:rPr kumimoji="0" lang="zh-CN" altLang="zh-CN" sz="2000" b="1" i="0" kern="1200" baseline="0" dirty="0" smtClean="0">
                          <a:solidFill>
                            <a:schemeClr val="tx1"/>
                          </a:solidFill>
                          <a:latin typeface="华文中宋" pitchFamily="2" charset="-122"/>
                          <a:ea typeface="华文中宋" pitchFamily="2" charset="-122"/>
                          <a:cs typeface="+mn-cs"/>
                        </a:rPr>
                        <a:t>折旧费用</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专门用于研发活动的仪器、设备的折旧费</a:t>
                      </a:r>
                    </a:p>
                  </a:txBody>
                  <a:tcPr>
                    <a:solidFill>
                      <a:schemeClr val="bg1">
                        <a:lumMod val="85000"/>
                      </a:schemeClr>
                    </a:solidFill>
                  </a:tcPr>
                </a:tc>
                <a:tc>
                  <a:txBody>
                    <a:bodyPr/>
                    <a:lstStyle/>
                    <a:p>
                      <a:pPr marL="0" algn="l" rtl="0" eaLnBrk="1" latinLnBrk="0" hangingPunct="1"/>
                      <a:r>
                        <a:rPr kumimoji="0" lang="zh-CN" altLang="en-US" sz="2000" b="1" i="0" kern="1200" baseline="0" dirty="0" smtClean="0">
                          <a:solidFill>
                            <a:schemeClr val="tx1"/>
                          </a:solidFill>
                          <a:latin typeface="华文中宋" pitchFamily="2" charset="-122"/>
                          <a:ea typeface="华文中宋" pitchFamily="2" charset="-122"/>
                          <a:cs typeface="+mn-cs"/>
                        </a:rPr>
                        <a:t>（删除“专门”）</a:t>
                      </a:r>
                    </a:p>
                  </a:txBody>
                  <a:tcPr>
                    <a:solidFill>
                      <a:schemeClr val="bg1">
                        <a:lumMod val="85000"/>
                      </a:schemeClr>
                    </a:solidFill>
                  </a:tcPr>
                </a:tc>
              </a:tr>
              <a:tr h="1027152">
                <a:tc vMerge="1">
                  <a:txBody>
                    <a:bodyPr/>
                    <a:lstStyle/>
                    <a:p>
                      <a:endParaRPr lang="zh-CN" altLang="en-US" dirty="0"/>
                    </a:p>
                  </a:txBody>
                  <a:tcPr>
                    <a:solidFill>
                      <a:schemeClr val="bg1">
                        <a:lumMod val="85000"/>
                      </a:schemeClr>
                    </a:solidFill>
                  </a:tcPr>
                </a:tc>
                <a:tc>
                  <a:txBody>
                    <a:bodyPr/>
                    <a:lstStyle/>
                    <a:p>
                      <a:r>
                        <a:rPr kumimoji="0" lang="zh-CN" altLang="zh-CN" sz="2000" b="1" i="0" kern="1200" baseline="0" dirty="0" smtClean="0">
                          <a:solidFill>
                            <a:schemeClr val="tx1"/>
                          </a:solidFill>
                          <a:latin typeface="华文中宋" pitchFamily="2" charset="-122"/>
                          <a:ea typeface="华文中宋" pitchFamily="2" charset="-122"/>
                          <a:cs typeface="+mn-cs"/>
                        </a:rPr>
                        <a:t>无形资产摊销</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专门用于研发活动的软件、专利权、非专利技术等无形资产的摊销费用</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非专利技术（包括许可证、专有技术、设计和计算方法等）</a:t>
                      </a:r>
                      <a:r>
                        <a:rPr kumimoji="0" lang="zh-CN" altLang="en-US" sz="2000" b="1" i="0" kern="1200" baseline="0" dirty="0" smtClean="0">
                          <a:solidFill>
                            <a:schemeClr val="tx1"/>
                          </a:solidFill>
                          <a:latin typeface="华文中宋" pitchFamily="2" charset="-122"/>
                          <a:ea typeface="华文中宋" pitchFamily="2" charset="-122"/>
                          <a:cs typeface="+mn-cs"/>
                        </a:rPr>
                        <a:t>；（删除“专门”）</a:t>
                      </a:r>
                    </a:p>
                  </a:txBody>
                  <a:tcPr>
                    <a:solidFill>
                      <a:schemeClr val="bg1">
                        <a:lumMod val="85000"/>
                      </a:schemeClr>
                    </a:solidFill>
                  </a:tcPr>
                </a:tc>
              </a:tr>
              <a:tr h="720080">
                <a:tc vMerge="1">
                  <a:txBody>
                    <a:bodyPr/>
                    <a:lstStyle/>
                    <a:p>
                      <a:endParaRPr lang="zh-CN" altLang="en-US"/>
                    </a:p>
                  </a:txBody>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试验费等</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勘探开发技术的现场试验费</a:t>
                      </a:r>
                      <a:endParaRPr kumimoji="0" lang="en-US" altLang="zh-CN" sz="2000" b="1" i="0" kern="1200" baseline="0" dirty="0" smtClean="0">
                        <a:solidFill>
                          <a:schemeClr val="tx1"/>
                        </a:solidFill>
                        <a:latin typeface="华文中宋" pitchFamily="2" charset="-122"/>
                        <a:ea typeface="华文中宋" pitchFamily="2" charset="-122"/>
                        <a:cs typeface="+mn-cs"/>
                      </a:endParaRPr>
                    </a:p>
                    <a:p>
                      <a:pPr>
                        <a:defRPr/>
                      </a:pPr>
                      <a:r>
                        <a:rPr kumimoji="0" lang="zh-CN" altLang="en-US" sz="2000" b="1" i="0" kern="1200" baseline="0" dirty="0" smtClean="0">
                          <a:solidFill>
                            <a:schemeClr val="tx1"/>
                          </a:solidFill>
                          <a:latin typeface="华文中宋" pitchFamily="2" charset="-122"/>
                          <a:ea typeface="华文中宋" pitchFamily="2" charset="-122"/>
                          <a:cs typeface="+mn-cs"/>
                        </a:rPr>
                        <a:t>新药研制的临床试验费</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新产品设计费、新工艺规程制定费</a:t>
                      </a:r>
                    </a:p>
                  </a:txBody>
                  <a:tcPr>
                    <a:solidFill>
                      <a:schemeClr val="bg1">
                        <a:lumMod val="85000"/>
                      </a:schemeClr>
                    </a:solidFill>
                  </a:tcPr>
                </a:tc>
              </a:tr>
              <a:tr h="781266">
                <a:tc vMerge="1">
                  <a:txBody>
                    <a:bodyPr/>
                    <a:lstStyle/>
                    <a:p>
                      <a:endParaRPr lang="zh-CN" altLang="en-US"/>
                    </a:p>
                  </a:txBody>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相关费用</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研发成果的论证、评审、验收费用；研发成果的鉴定费用</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代理费，差旅费、会议费等</a:t>
                      </a:r>
                      <a:r>
                        <a:rPr kumimoji="0" lang="zh-CN" altLang="en-US" sz="2000" b="1" i="0" kern="1200" baseline="0" dirty="0" smtClean="0">
                          <a:solidFill>
                            <a:schemeClr val="tx1"/>
                          </a:solidFill>
                          <a:latin typeface="华文中宋" pitchFamily="2" charset="-122"/>
                          <a:ea typeface="华文中宋" pitchFamily="2" charset="-122"/>
                          <a:cs typeface="+mn-cs"/>
                        </a:rPr>
                        <a:t>项目；明确</a:t>
                      </a:r>
                      <a:r>
                        <a:rPr kumimoji="0" lang="zh-CN" altLang="zh-CN" sz="2000" b="1" i="0" kern="1200" baseline="0" dirty="0" smtClean="0">
                          <a:solidFill>
                            <a:schemeClr val="tx1"/>
                          </a:solidFill>
                          <a:latin typeface="华文中宋" pitchFamily="2" charset="-122"/>
                          <a:ea typeface="华文中宋" pitchFamily="2" charset="-122"/>
                          <a:cs typeface="+mn-cs"/>
                        </a:rPr>
                        <a:t>不得超过费用总额的10%。</a:t>
                      </a:r>
                    </a:p>
                  </a:txBody>
                  <a:tcPr>
                    <a:solidFill>
                      <a:schemeClr val="bg1">
                        <a:lumMod val="85000"/>
                      </a:schemeClr>
                    </a:solidFill>
                  </a:tcPr>
                </a:tc>
              </a:tr>
              <a:tr h="722352">
                <a:tc vMerge="1">
                  <a:txBody>
                    <a:bodyPr/>
                    <a:lstStyle/>
                    <a:p>
                      <a:endParaRPr lang="zh-CN" altLang="en-US"/>
                    </a:p>
                  </a:txBody>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其他</a:t>
                      </a:r>
                      <a:endParaRPr kumimoji="0" lang="zh-CN" altLang="zh-CN" sz="2000" b="1" i="0" kern="1200" baseline="0" dirty="0">
                        <a:solidFill>
                          <a:schemeClr val="tx1"/>
                        </a:solidFill>
                        <a:latin typeface="华文中宋" pitchFamily="2" charset="-122"/>
                        <a:ea typeface="华文中宋" pitchFamily="2" charset="-122"/>
                        <a:cs typeface="+mn-cs"/>
                      </a:endParaRP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无</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财政部和国家税务总局规定的其他费用</a:t>
                      </a: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企业所得税有关政策</a:t>
            </a:r>
            <a:endParaRPr lang="zh-CN" altLang="en-US" dirty="0"/>
          </a:p>
        </p:txBody>
      </p:sp>
      <p:graphicFrame>
        <p:nvGraphicFramePr>
          <p:cNvPr id="4" name="表格 3"/>
          <p:cNvGraphicFramePr>
            <a:graphicFrameLocks noGrp="1"/>
          </p:cNvGraphicFramePr>
          <p:nvPr/>
        </p:nvGraphicFramePr>
        <p:xfrm>
          <a:off x="251520" y="980728"/>
          <a:ext cx="8616279" cy="3238480"/>
        </p:xfrm>
        <a:graphic>
          <a:graphicData uri="http://schemas.openxmlformats.org/drawingml/2006/table">
            <a:tbl>
              <a:tblPr firstRow="1" bandRow="1">
                <a:tableStyleId>{5C22544A-7EE6-4342-B048-85BDC9FD1C3A}</a:tableStyleId>
              </a:tblPr>
              <a:tblGrid>
                <a:gridCol w="1440160"/>
                <a:gridCol w="3528391"/>
                <a:gridCol w="3647728"/>
              </a:tblGrid>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内容</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原政策规定</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新政策规定</a:t>
                      </a:r>
                    </a:p>
                  </a:txBody>
                  <a:tcPr>
                    <a:solidFill>
                      <a:schemeClr val="bg1">
                        <a:lumMod val="85000"/>
                      </a:schemeClr>
                    </a:solidFill>
                  </a:tcPr>
                </a:tc>
              </a:tr>
              <a:tr h="1043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会计核算与管理</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研究开发费用实行专账管理</a:t>
                      </a:r>
                      <a:endParaRPr kumimoji="0" lang="en-US" altLang="zh-CN" sz="2000" b="1" i="0" kern="1200" baseline="0" dirty="0" smtClean="0">
                        <a:solidFill>
                          <a:schemeClr val="tx1"/>
                        </a:solidFill>
                        <a:latin typeface="华文中宋" pitchFamily="2" charset="-122"/>
                        <a:ea typeface="华文中宋" pitchFamily="2" charset="-122"/>
                        <a:cs typeface="+mn-cs"/>
                      </a:endParaRPr>
                    </a:p>
                    <a:p>
                      <a:r>
                        <a:rPr kumimoji="0" lang="en-US" altLang="zh-CN" sz="2000" b="1" i="0" kern="1200" baseline="0" dirty="0" smtClean="0">
                          <a:solidFill>
                            <a:schemeClr val="tx1"/>
                          </a:solidFill>
                          <a:latin typeface="华文中宋" pitchFamily="2" charset="-122"/>
                          <a:ea typeface="华文中宋" pitchFamily="2" charset="-122"/>
                          <a:cs typeface="+mn-cs"/>
                        </a:rPr>
                        <a:t>《</a:t>
                      </a:r>
                      <a:r>
                        <a:rPr kumimoji="0" lang="zh-CN" altLang="en-US" sz="2000" b="1" i="0" kern="1200" baseline="0" dirty="0" smtClean="0">
                          <a:solidFill>
                            <a:schemeClr val="tx1"/>
                          </a:solidFill>
                          <a:latin typeface="华文中宋" pitchFamily="2" charset="-122"/>
                          <a:ea typeface="华文中宋" pitchFamily="2" charset="-122"/>
                          <a:cs typeface="+mn-cs"/>
                        </a:rPr>
                        <a:t>研发项目可加计扣除研究开发费用情况归集表</a:t>
                      </a:r>
                      <a:r>
                        <a:rPr kumimoji="0" lang="en-US" altLang="zh-CN" sz="2000" b="1" i="0" kern="1200" baseline="0" dirty="0" smtClean="0">
                          <a:solidFill>
                            <a:schemeClr val="tx1"/>
                          </a:solidFill>
                          <a:latin typeface="华文中宋" pitchFamily="2" charset="-122"/>
                          <a:ea typeface="华文中宋" pitchFamily="2" charset="-122"/>
                          <a:cs typeface="+mn-cs"/>
                        </a:rPr>
                        <a:t>》</a:t>
                      </a:r>
                      <a:r>
                        <a:rPr kumimoji="0" lang="zh-CN" altLang="en-US" sz="2000" b="1" i="0" kern="1200" baseline="0" dirty="0" smtClean="0">
                          <a:solidFill>
                            <a:schemeClr val="tx1"/>
                          </a:solidFill>
                          <a:latin typeface="华文中宋" pitchFamily="2" charset="-122"/>
                          <a:ea typeface="华文中宋" pitchFamily="2" charset="-122"/>
                          <a:cs typeface="+mn-cs"/>
                        </a:rPr>
                        <a:t>准确归集</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财务会计制度进行会计处理</a:t>
                      </a:r>
                      <a:r>
                        <a:rPr kumimoji="0" lang="zh-CN" altLang="en-US" sz="2000" b="1" i="0" kern="1200" baseline="0" dirty="0" smtClean="0">
                          <a:solidFill>
                            <a:schemeClr val="tx1"/>
                          </a:solidFill>
                          <a:latin typeface="华文中宋" pitchFamily="2" charset="-122"/>
                          <a:ea typeface="华文中宋" pitchFamily="2" charset="-122"/>
                          <a:cs typeface="+mn-cs"/>
                        </a:rPr>
                        <a:t>；</a:t>
                      </a:r>
                      <a:r>
                        <a:rPr kumimoji="0" lang="zh-CN" altLang="zh-CN" sz="2000" b="1" i="0" kern="1200" baseline="0" dirty="0" smtClean="0">
                          <a:solidFill>
                            <a:schemeClr val="tx1"/>
                          </a:solidFill>
                          <a:latin typeface="华文中宋" pitchFamily="2" charset="-122"/>
                          <a:ea typeface="华文中宋" pitchFamily="2" charset="-122"/>
                          <a:cs typeface="+mn-cs"/>
                        </a:rPr>
                        <a:t>设置辅助账</a:t>
                      </a:r>
                      <a:r>
                        <a:rPr kumimoji="0" lang="zh-CN" altLang="en-US" sz="2000" b="1" i="0" kern="1200" baseline="0" dirty="0" smtClean="0">
                          <a:solidFill>
                            <a:schemeClr val="tx1"/>
                          </a:solidFill>
                          <a:latin typeface="华文中宋" pitchFamily="2" charset="-122"/>
                          <a:ea typeface="华文中宋" pitchFamily="2" charset="-122"/>
                          <a:cs typeface="+mn-cs"/>
                        </a:rPr>
                        <a:t>；</a:t>
                      </a:r>
                      <a:r>
                        <a:rPr kumimoji="0" lang="zh-CN" altLang="zh-CN" sz="2000" b="1" i="0" kern="1200" baseline="0" dirty="0" smtClean="0">
                          <a:solidFill>
                            <a:schemeClr val="tx1"/>
                          </a:solidFill>
                          <a:latin typeface="华文中宋" pitchFamily="2" charset="-122"/>
                          <a:ea typeface="华文中宋" pitchFamily="2" charset="-122"/>
                          <a:cs typeface="+mn-cs"/>
                        </a:rPr>
                        <a:t>不同研发项目分别归集</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备案和报送资料</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年度汇算清缴所得税申报时报送资料</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待明确</a:t>
                      </a:r>
                    </a:p>
                  </a:txBody>
                  <a:tcPr>
                    <a:solidFill>
                      <a:schemeClr val="bg1">
                        <a:lumMod val="85000"/>
                      </a:schemeClr>
                    </a:solidFill>
                  </a:tcPr>
                </a:tc>
              </a:tr>
              <a:tr h="361839">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项目争议处理</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地市级（含）以上政府科技部门鉴定</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kern="1200" baseline="0" dirty="0" smtClean="0">
                          <a:solidFill>
                            <a:schemeClr val="tx1"/>
                          </a:solidFill>
                          <a:latin typeface="华文中宋" pitchFamily="2" charset="-122"/>
                          <a:ea typeface="华文中宋" pitchFamily="2" charset="-122"/>
                          <a:cs typeface="+mn-cs"/>
                        </a:rPr>
                        <a:t>增加：</a:t>
                      </a:r>
                      <a:r>
                        <a:rPr kumimoji="0" lang="zh-CN" altLang="zh-CN" sz="2000" b="1" i="0" kern="1200" baseline="0" dirty="0" smtClean="0">
                          <a:solidFill>
                            <a:schemeClr val="tx1"/>
                          </a:solidFill>
                          <a:latin typeface="华文中宋" pitchFamily="2" charset="-122"/>
                          <a:ea typeface="华文中宋" pitchFamily="2" charset="-122"/>
                          <a:cs typeface="+mn-cs"/>
                        </a:rPr>
                        <a:t>企业承担省部级（含）以上科研项目</a:t>
                      </a:r>
                      <a:r>
                        <a:rPr kumimoji="0" lang="zh-CN" altLang="en-US" sz="2000" b="1" i="0" kern="1200" baseline="0" dirty="0" smtClean="0">
                          <a:solidFill>
                            <a:schemeClr val="tx1"/>
                          </a:solidFill>
                          <a:latin typeface="华文中宋" pitchFamily="2" charset="-122"/>
                          <a:ea typeface="华文中宋" pitchFamily="2" charset="-122"/>
                          <a:cs typeface="+mn-cs"/>
                        </a:rPr>
                        <a:t>，</a:t>
                      </a:r>
                      <a:r>
                        <a:rPr kumimoji="0" lang="zh-CN" altLang="zh-CN" sz="2000" b="1" i="0" kern="1200" baseline="0" dirty="0" smtClean="0">
                          <a:solidFill>
                            <a:schemeClr val="tx1"/>
                          </a:solidFill>
                          <a:latin typeface="华文中宋" pitchFamily="2" charset="-122"/>
                          <a:ea typeface="华文中宋" pitchFamily="2" charset="-122"/>
                          <a:cs typeface="+mn-cs"/>
                        </a:rPr>
                        <a:t>不再需要鉴定</a:t>
                      </a:r>
                    </a:p>
                  </a:txBody>
                  <a:tcPr>
                    <a:solidFill>
                      <a:schemeClr val="bg1">
                        <a:lumMod val="85000"/>
                      </a:schemeClr>
                    </a:solidFill>
                  </a:tcPr>
                </a:tc>
              </a:tr>
              <a:tr h="3618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追溯享受</a:t>
                      </a:r>
                    </a:p>
                  </a:txBody>
                  <a:tcPr>
                    <a:solidFill>
                      <a:schemeClr val="bg1">
                        <a:lumMod val="85000"/>
                      </a:schemeClr>
                    </a:solidFill>
                  </a:tcPr>
                </a:tc>
                <a:tc>
                  <a:txBody>
                    <a:bodyPr/>
                    <a:lstStyle/>
                    <a:p>
                      <a:r>
                        <a:rPr kumimoji="0" lang="zh-CN" altLang="en-US" sz="2000" b="1" i="0" kern="1200" baseline="0" dirty="0" smtClean="0">
                          <a:solidFill>
                            <a:schemeClr val="tx1"/>
                          </a:solidFill>
                          <a:latin typeface="华文中宋" pitchFamily="2" charset="-122"/>
                          <a:ea typeface="华文中宋" pitchFamily="2" charset="-122"/>
                          <a:cs typeface="+mn-cs"/>
                        </a:rPr>
                        <a:t>无</a:t>
                      </a: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zh-CN" sz="2000" b="1" i="0" kern="1200" baseline="0" dirty="0" smtClean="0">
                          <a:solidFill>
                            <a:schemeClr val="tx1"/>
                          </a:solidFill>
                          <a:latin typeface="华文中宋" pitchFamily="2" charset="-122"/>
                          <a:ea typeface="华文中宋" pitchFamily="2" charset="-122"/>
                          <a:cs typeface="+mn-cs"/>
                        </a:rPr>
                        <a:t>追溯期限最长为3年</a:t>
                      </a: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八</a:t>
            </a:r>
            <a:r>
              <a:rPr lang="en-US" altLang="zh-CN" dirty="0" smtClean="0">
                <a:solidFill>
                  <a:srgbClr val="FF0000"/>
                </a:solidFill>
              </a:rPr>
              <a:t>.</a:t>
            </a:r>
            <a:r>
              <a:rPr lang="zh-CN" altLang="en-US" dirty="0" smtClean="0">
                <a:solidFill>
                  <a:srgbClr val="FF0000"/>
                </a:solidFill>
              </a:rPr>
              <a:t>土地增值税清算涉及企业所得税退税</a:t>
            </a:r>
            <a:endParaRPr lang="en-US" altLang="zh-CN" dirty="0" smtClean="0">
              <a:solidFill>
                <a:srgbClr val="FF0000"/>
              </a:solidFill>
            </a:endParaRPr>
          </a:p>
          <a:p>
            <a:r>
              <a:rPr lang="zh-CN" altLang="en-US" dirty="0" smtClean="0">
                <a:solidFill>
                  <a:srgbClr val="002060"/>
                </a:solidFill>
              </a:rPr>
              <a:t>（一）有后续开发项目，结转亏损</a:t>
            </a:r>
            <a:endParaRPr lang="en-US" altLang="zh-CN" dirty="0" smtClean="0">
              <a:solidFill>
                <a:srgbClr val="002060"/>
              </a:solidFill>
            </a:endParaRPr>
          </a:p>
          <a:p>
            <a:r>
              <a:rPr lang="zh-CN" altLang="en-US" dirty="0" smtClean="0"/>
              <a:t>企业按规定对开发项目进行土地增值税清算后，</a:t>
            </a:r>
            <a:r>
              <a:rPr lang="zh-CN" altLang="en-US" dirty="0" smtClean="0">
                <a:solidFill>
                  <a:srgbClr val="FF0000"/>
                </a:solidFill>
              </a:rPr>
              <a:t>当年</a:t>
            </a:r>
            <a:r>
              <a:rPr lang="zh-CN" altLang="en-US" dirty="0" smtClean="0"/>
              <a:t>企业所得税汇算清缴出现亏损</a:t>
            </a:r>
            <a:r>
              <a:rPr lang="zh-CN" altLang="en-US" dirty="0" smtClean="0">
                <a:solidFill>
                  <a:srgbClr val="FF0000"/>
                </a:solidFill>
              </a:rPr>
              <a:t>且有其他后续</a:t>
            </a:r>
            <a:r>
              <a:rPr lang="zh-CN" altLang="en-US" dirty="0" smtClean="0"/>
              <a:t>开发项目的，该亏损应按照税法规定向以后年度结转，用以后年度所得弥补</a:t>
            </a:r>
            <a:endParaRPr lang="en-US" altLang="zh-CN" dirty="0" smtClean="0"/>
          </a:p>
          <a:p>
            <a:r>
              <a:rPr lang="zh-CN" altLang="en-US" dirty="0" smtClean="0"/>
              <a:t>后续开发项目，是指正在开发以及中标的项目</a:t>
            </a:r>
            <a:endParaRPr lang="en-US" altLang="zh-CN" dirty="0" smtClean="0"/>
          </a:p>
          <a:p>
            <a:r>
              <a:rPr lang="zh-CN" altLang="en-US" dirty="0" smtClean="0">
                <a:solidFill>
                  <a:srgbClr val="002060"/>
                </a:solidFill>
              </a:rPr>
              <a:t>（二）无后续开发项目，按规定退税</a:t>
            </a:r>
            <a:endParaRPr lang="en-US" altLang="zh-CN" dirty="0" smtClean="0">
              <a:solidFill>
                <a:srgbClr val="002060"/>
              </a:solidFill>
            </a:endParaRPr>
          </a:p>
          <a:p>
            <a:r>
              <a:rPr lang="zh-CN" altLang="en-US" dirty="0" smtClean="0"/>
              <a:t>企业按规定对开发项目进行土地增值税清算后，</a:t>
            </a:r>
            <a:r>
              <a:rPr lang="zh-CN" altLang="en-US" dirty="0" smtClean="0">
                <a:solidFill>
                  <a:srgbClr val="FF0000"/>
                </a:solidFill>
              </a:rPr>
              <a:t>当年</a:t>
            </a:r>
            <a:r>
              <a:rPr lang="zh-CN" altLang="en-US" dirty="0" smtClean="0"/>
              <a:t>企业所得税汇算清缴出现亏损，且</a:t>
            </a:r>
            <a:r>
              <a:rPr lang="zh-CN" altLang="en-US" dirty="0" smtClean="0">
                <a:solidFill>
                  <a:srgbClr val="FF0000"/>
                </a:solidFill>
              </a:rPr>
              <a:t>没有后续开发项目</a:t>
            </a:r>
            <a:r>
              <a:rPr lang="zh-CN" altLang="en-US" dirty="0" smtClean="0"/>
              <a:t>的，可以按计算出该项目由于土地增值税原因导致的项目开发各年度多缴企业所得税税款，并申请退税</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t>退税计算方法</a:t>
            </a:r>
            <a:endParaRPr lang="en-US" altLang="zh-CN" dirty="0" smtClean="0"/>
          </a:p>
          <a:p>
            <a:r>
              <a:rPr lang="en-US" altLang="zh-CN" dirty="0" smtClean="0"/>
              <a:t>1.</a:t>
            </a:r>
            <a:r>
              <a:rPr lang="zh-CN" altLang="en-US" dirty="0" smtClean="0"/>
              <a:t>该项目缴纳的土地增值税总额，应按照该项目开发各年度实现的项目销售收入占整个项目销售收入总额的比例，在项目开发各年度进行分摊，具体按以下公式计算：</a:t>
            </a:r>
            <a:endParaRPr lang="en-US" altLang="zh-CN" dirty="0" smtClean="0"/>
          </a:p>
          <a:p>
            <a:r>
              <a:rPr lang="zh-CN" altLang="en-US" dirty="0" smtClean="0"/>
              <a:t>各年度应分摊的土地增值税</a:t>
            </a:r>
            <a:r>
              <a:rPr lang="en-US" dirty="0" smtClean="0"/>
              <a:t>=</a:t>
            </a:r>
            <a:r>
              <a:rPr lang="zh-CN" altLang="en-US" dirty="0" smtClean="0"/>
              <a:t>土地增值税总额</a:t>
            </a:r>
            <a:r>
              <a:rPr lang="en-US" altLang="zh-CN" dirty="0" smtClean="0"/>
              <a:t>×</a:t>
            </a:r>
            <a:r>
              <a:rPr lang="zh-CN" altLang="en-US" dirty="0" smtClean="0"/>
              <a:t>（项目年度销售收入</a:t>
            </a:r>
            <a:r>
              <a:rPr lang="en-US" altLang="zh-CN" dirty="0" smtClean="0"/>
              <a:t>÷</a:t>
            </a:r>
            <a:r>
              <a:rPr lang="zh-CN" altLang="en-US" dirty="0" smtClean="0"/>
              <a:t>整个项目销售收入总额）　　</a:t>
            </a:r>
            <a:endParaRPr lang="en-US" altLang="zh-CN" dirty="0" smtClean="0"/>
          </a:p>
          <a:p>
            <a:r>
              <a:rPr lang="zh-CN" altLang="en-US" dirty="0" smtClean="0"/>
              <a:t>销售收入包括视同销售房地产的收入，但</a:t>
            </a:r>
            <a:r>
              <a:rPr lang="zh-CN" altLang="en-US" dirty="0" smtClean="0">
                <a:solidFill>
                  <a:srgbClr val="FF0000"/>
                </a:solidFill>
              </a:rPr>
              <a:t>不包括</a:t>
            </a:r>
            <a:r>
              <a:rPr lang="zh-CN" altLang="en-US" dirty="0" smtClean="0"/>
              <a:t>企业销售的增值额未超过扣除项目金额</a:t>
            </a:r>
            <a:r>
              <a:rPr lang="en-US" dirty="0" smtClean="0"/>
              <a:t>20%</a:t>
            </a:r>
            <a:r>
              <a:rPr lang="zh-CN" altLang="en-US" dirty="0" smtClean="0"/>
              <a:t>的普通标准住宅的销售收入</a:t>
            </a:r>
            <a:endParaRPr lang="en-US" altLang="zh-CN" dirty="0" smtClean="0"/>
          </a:p>
          <a:p>
            <a:r>
              <a:rPr lang="en-US" altLang="zh-CN" dirty="0" smtClean="0"/>
              <a:t>2.</a:t>
            </a:r>
            <a:r>
              <a:rPr lang="zh-CN" altLang="en-US" dirty="0" smtClean="0"/>
              <a:t>该项目开发各年度应分摊的土地增值税减去该年度已经在企业所得税税前扣除的土地增值税后，余额属于当年应补充扣除的土地增值税；企业应调整当年度的应纳税所得额，并按规定计算当年度应退的企业所得税税款；当年度已缴纳的企业所得税税款不足退税的，应作为亏损向以后年度结转，并调整以后年度的应纳税所得额</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（十四）武装守护押运</a:t>
            </a:r>
            <a:endParaRPr lang="en-US" altLang="zh-CN" dirty="0" smtClean="0">
              <a:solidFill>
                <a:srgbClr val="002060"/>
              </a:solidFill>
            </a:endParaRPr>
          </a:p>
          <a:p>
            <a:r>
              <a:rPr lang="zh-CN" altLang="en-US" dirty="0" smtClean="0"/>
              <a:t>纳税人提供武装守护押运服务，按照</a:t>
            </a:r>
            <a:r>
              <a:rPr lang="en-US" dirty="0" smtClean="0"/>
              <a:t>“</a:t>
            </a:r>
            <a:r>
              <a:rPr lang="zh-CN" altLang="en-US" dirty="0" smtClean="0"/>
              <a:t>安全保护服务</a:t>
            </a:r>
            <a:r>
              <a:rPr lang="en-US" dirty="0" smtClean="0"/>
              <a:t>”</a:t>
            </a:r>
            <a:r>
              <a:rPr lang="zh-CN" altLang="en-US" dirty="0" smtClean="0"/>
              <a:t>缴纳增值税。</a:t>
            </a:r>
          </a:p>
          <a:p>
            <a:r>
              <a:rPr lang="zh-CN" altLang="en-US" dirty="0" smtClean="0">
                <a:solidFill>
                  <a:srgbClr val="002060"/>
                </a:solidFill>
              </a:rPr>
              <a:t>（十五）物业提供装修</a:t>
            </a:r>
            <a:endParaRPr lang="en-US" altLang="zh-CN" dirty="0" smtClean="0">
              <a:solidFill>
                <a:srgbClr val="002060"/>
              </a:solidFill>
            </a:endParaRPr>
          </a:p>
          <a:p>
            <a:r>
              <a:rPr lang="zh-CN" altLang="en-US" dirty="0" smtClean="0"/>
              <a:t>物业服务企业为业主提供的装修服务，按照</a:t>
            </a:r>
            <a:r>
              <a:rPr lang="en-US" dirty="0" smtClean="0"/>
              <a:t>“</a:t>
            </a:r>
            <a:r>
              <a:rPr lang="zh-CN" altLang="en-US" dirty="0" smtClean="0"/>
              <a:t>建筑服务</a:t>
            </a:r>
            <a:r>
              <a:rPr lang="en-US" dirty="0" smtClean="0"/>
              <a:t>”</a:t>
            </a:r>
            <a:r>
              <a:rPr lang="zh-CN" altLang="en-US" dirty="0" smtClean="0"/>
              <a:t>缴纳增值税。</a:t>
            </a:r>
          </a:p>
          <a:p>
            <a:r>
              <a:rPr lang="zh-CN" altLang="en-US" dirty="0" smtClean="0">
                <a:solidFill>
                  <a:srgbClr val="002060"/>
                </a:solidFill>
              </a:rPr>
              <a:t>（十六）施工设备出租并提供人员</a:t>
            </a:r>
            <a:endParaRPr lang="en-US" altLang="zh-CN" dirty="0" smtClean="0">
              <a:solidFill>
                <a:srgbClr val="002060"/>
              </a:solidFill>
            </a:endParaRPr>
          </a:p>
          <a:p>
            <a:r>
              <a:rPr lang="zh-CN" altLang="en-US" dirty="0" smtClean="0"/>
              <a:t>纳税人将建筑施工设备出租给他人使用并配备操作人员的，按照</a:t>
            </a:r>
            <a:r>
              <a:rPr lang="en-US" dirty="0" smtClean="0"/>
              <a:t>“</a:t>
            </a:r>
            <a:r>
              <a:rPr lang="zh-CN" altLang="en-US" dirty="0" smtClean="0"/>
              <a:t>建筑服务</a:t>
            </a:r>
            <a:r>
              <a:rPr lang="en-US" dirty="0" smtClean="0"/>
              <a:t>”</a:t>
            </a:r>
            <a:r>
              <a:rPr lang="zh-CN" altLang="en-US" dirty="0" smtClean="0"/>
              <a:t>缴纳增值税。</a:t>
            </a:r>
            <a:endParaRPr lang="zh-CN" altLang="en-US"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en-US" altLang="zh-CN" dirty="0" smtClean="0"/>
              <a:t>3.</a:t>
            </a:r>
            <a:r>
              <a:rPr lang="zh-CN" altLang="en-US" dirty="0" smtClean="0"/>
              <a:t>按照上述方法进行土地增值税分摊调整后，导致相应年度应纳税所得额出现正数的，应按规定计算缴纳企业所得税</a:t>
            </a:r>
            <a:endParaRPr lang="en-US" altLang="zh-CN" dirty="0" smtClean="0"/>
          </a:p>
          <a:p>
            <a:r>
              <a:rPr lang="en-US" altLang="zh-CN" dirty="0" smtClean="0"/>
              <a:t>4.</a:t>
            </a:r>
            <a:r>
              <a:rPr lang="zh-CN" altLang="en-US" dirty="0" smtClean="0"/>
              <a:t>企业按上述方法计算的累计退税额，不得超过其在该项目开发各年度累计实际缴纳的企业所得税；超过部分作为项目清算年度产生的亏损，向以后年度结转</a:t>
            </a:r>
            <a:endParaRPr lang="en-US" altLang="zh-CN" dirty="0" smtClean="0"/>
          </a:p>
          <a:p>
            <a:r>
              <a:rPr lang="zh-CN" altLang="en-US" dirty="0" smtClean="0">
                <a:solidFill>
                  <a:srgbClr val="002060"/>
                </a:solidFill>
              </a:rPr>
              <a:t>（三）退税申请</a:t>
            </a:r>
            <a:endParaRPr lang="en-US" altLang="zh-CN" dirty="0" smtClean="0">
              <a:solidFill>
                <a:srgbClr val="002060"/>
              </a:solidFill>
            </a:endParaRPr>
          </a:p>
          <a:p>
            <a:r>
              <a:rPr lang="zh-CN" altLang="en-US" dirty="0" smtClean="0"/>
              <a:t>企业在申请退税时，应向主管税务机关提供书面材料说明应退企业所得税款的计算过程，包括该项目缴纳的土地增值税总额、项目销售收入总额、项目年度销售收入额、各年度应分摊的土地增值税和已经税前扣除的土地增值税、各年度的适用税率，以及是否存在后续开发项目等情况</a:t>
            </a:r>
            <a:endParaRPr lang="zh-CN" altLang="en-US"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九</a:t>
            </a:r>
            <a:r>
              <a:rPr lang="en-US" altLang="zh-CN" dirty="0" smtClean="0">
                <a:solidFill>
                  <a:srgbClr val="FF0000"/>
                </a:solidFill>
              </a:rPr>
              <a:t>.</a:t>
            </a:r>
            <a:r>
              <a:rPr lang="zh-CN" altLang="en-US" dirty="0" smtClean="0">
                <a:solidFill>
                  <a:srgbClr val="FF0000"/>
                </a:solidFill>
              </a:rPr>
              <a:t>千户集团及其成员企业纳税申报</a:t>
            </a:r>
            <a:endParaRPr lang="en-US" altLang="zh-CN" dirty="0" smtClean="0">
              <a:solidFill>
                <a:srgbClr val="FF0000"/>
              </a:solidFill>
            </a:endParaRPr>
          </a:p>
          <a:p>
            <a:r>
              <a:rPr lang="zh-CN" altLang="en-US" dirty="0" smtClean="0"/>
              <a:t>（一）全国千户集团总部及其成员企业应在企业所得税预缴纳税申报时附报本级财务会计报表，以及税务机关根据实际需要要求附报的其他纳税资料，境外成员企业可暂不附报。年度终了，应在企业所得税年度纳税申报时，附报本级年度财务会计报表，以及税务机关根据实际需要要求附报的其他纳税资料。按照会计准则、会计制度等要求编制合并财务报表的全国</a:t>
            </a:r>
            <a:endParaRPr lang="en-US" altLang="zh-CN" dirty="0" smtClean="0"/>
          </a:p>
          <a:p>
            <a:r>
              <a:rPr lang="zh-CN" altLang="en-US" dirty="0" smtClean="0"/>
              <a:t>（二）全国千户集团及其成员企业应附报的财务会计报表，是指按照企业所适用的会计准则、会计制度等编制的财务会计报表，包括资产负债表、利润表、现金流量表、所有者权益（股东权二益）变动表、附注等。原则上，所有资料应以电子形式附报。企业编制的原始财务会计报表与税务机关核心征管系统中报表格式不一致的，应将原始财务会计报表以</a:t>
            </a:r>
            <a:r>
              <a:rPr lang="en-US" dirty="0" smtClean="0"/>
              <a:t>EXCEL</a:t>
            </a:r>
            <a:r>
              <a:rPr lang="zh-CN" altLang="en-US" dirty="0" smtClean="0"/>
              <a:t>表格式，作为附件一并附报。企业应确保报送的财务会计报表数据的真实、完整、准确 </a:t>
            </a:r>
            <a:endParaRPr lang="en-US" dirty="0" smtClean="0"/>
          </a:p>
          <a:p>
            <a:r>
              <a:rPr lang="zh-CN" altLang="en-US" dirty="0" smtClean="0"/>
              <a:t>自</a:t>
            </a:r>
            <a:r>
              <a:rPr lang="en-US" dirty="0" smtClean="0"/>
              <a:t>2016</a:t>
            </a:r>
            <a:r>
              <a:rPr lang="zh-CN" altLang="en-US" dirty="0" smtClean="0"/>
              <a:t>年</a:t>
            </a:r>
            <a:r>
              <a:rPr lang="en-US" dirty="0" smtClean="0"/>
              <a:t>12</a:t>
            </a:r>
            <a:r>
              <a:rPr lang="zh-CN" altLang="en-US" dirty="0" smtClean="0"/>
              <a:t>月</a:t>
            </a:r>
            <a:r>
              <a:rPr lang="en-US" dirty="0" smtClean="0"/>
              <a:t>1</a:t>
            </a:r>
            <a:r>
              <a:rPr lang="zh-CN" altLang="en-US" dirty="0" smtClean="0"/>
              <a:t>日起施行</a:t>
            </a:r>
            <a:endParaRPr lang="zh-CN" altLang="en-US"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十</a:t>
            </a:r>
            <a:r>
              <a:rPr lang="en-US" altLang="zh-CN" dirty="0" smtClean="0">
                <a:solidFill>
                  <a:srgbClr val="FF0000"/>
                </a:solidFill>
              </a:rPr>
              <a:t>.</a:t>
            </a:r>
            <a:r>
              <a:rPr lang="zh-CN" altLang="en-US" dirty="0" smtClean="0">
                <a:solidFill>
                  <a:srgbClr val="FF0000"/>
                </a:solidFill>
              </a:rPr>
              <a:t>关联申报和同期资料管理、预约定价（略）</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商业健康保险</a:t>
            </a:r>
            <a:endParaRPr lang="en-US" altLang="zh-CN" dirty="0" smtClean="0">
              <a:solidFill>
                <a:srgbClr val="FF0000"/>
              </a:solidFill>
            </a:endParaRPr>
          </a:p>
          <a:p>
            <a:r>
              <a:rPr lang="zh-CN" altLang="en-US" dirty="0" smtClean="0">
                <a:solidFill>
                  <a:srgbClr val="002060"/>
                </a:solidFill>
              </a:rPr>
              <a:t>（一）试点地区</a:t>
            </a:r>
            <a:endParaRPr lang="en-US" altLang="zh-CN" dirty="0" smtClean="0">
              <a:solidFill>
                <a:srgbClr val="002060"/>
              </a:solidFill>
            </a:endParaRPr>
          </a:p>
          <a:p>
            <a:r>
              <a:rPr lang="zh-CN" altLang="en-US" dirty="0" smtClean="0"/>
              <a:t>包括宁波市</a:t>
            </a:r>
            <a:endParaRPr lang="en-US" altLang="zh-CN" dirty="0" smtClean="0"/>
          </a:p>
          <a:p>
            <a:r>
              <a:rPr lang="zh-CN" altLang="en-US" dirty="0" smtClean="0">
                <a:solidFill>
                  <a:srgbClr val="002060"/>
                </a:solidFill>
              </a:rPr>
              <a:t>（二）商业健康保险产品条件</a:t>
            </a:r>
            <a:endParaRPr lang="en-US" altLang="zh-CN" dirty="0" smtClean="0">
              <a:solidFill>
                <a:srgbClr val="002060"/>
              </a:solidFill>
            </a:endParaRPr>
          </a:p>
          <a:p>
            <a:r>
              <a:rPr lang="zh-CN" altLang="en-US" dirty="0" smtClean="0"/>
              <a:t>符合规定的商业健康保险，是指保险公司参照个人税收优惠型健康保险产品指引框架及示范条款（按附件，略）开发的、符合下列条件的健康保险产品：</a:t>
            </a:r>
          </a:p>
          <a:p>
            <a:r>
              <a:rPr lang="en-US" altLang="zh-CN" dirty="0" smtClean="0"/>
              <a:t>1.</a:t>
            </a:r>
            <a:r>
              <a:rPr lang="zh-CN" altLang="en-US" dirty="0" smtClean="0"/>
              <a:t>健康保险产品采取具有保障功能并设立有最低保证收益账户的万能险方式，包含医疗保险和个人账户积累两项责任。被保险人个人账户由其所投保的保险公司负责管理维护</a:t>
            </a:r>
          </a:p>
          <a:p>
            <a:r>
              <a:rPr lang="en-US" altLang="zh-CN" dirty="0" smtClean="0"/>
              <a:t>2.</a:t>
            </a:r>
            <a:r>
              <a:rPr lang="zh-CN" altLang="en-US" dirty="0" smtClean="0"/>
              <a:t>被保险人为</a:t>
            </a:r>
            <a:r>
              <a:rPr lang="en-US" dirty="0" smtClean="0"/>
              <a:t>16</a:t>
            </a:r>
            <a:r>
              <a:rPr lang="zh-CN" altLang="en-US" dirty="0" smtClean="0"/>
              <a:t>周岁以上、未满法定退休年龄的纳税人群。保险公司不得因被保险人既往病史拒保，并保证续保 </a:t>
            </a:r>
          </a:p>
          <a:p>
            <a:r>
              <a:rPr lang="en-US" altLang="zh-CN" dirty="0" smtClean="0"/>
              <a:t>3.</a:t>
            </a:r>
            <a:r>
              <a:rPr lang="zh-CN" altLang="en-US" dirty="0" smtClean="0"/>
              <a:t>医疗保险保障责任范围包括被保险人医保所在地基本医疗保险基金支付范围内的</a:t>
            </a:r>
            <a:r>
              <a:rPr lang="zh-CN" altLang="en-US" dirty="0" smtClean="0">
                <a:solidFill>
                  <a:srgbClr val="FF0000"/>
                </a:solidFill>
              </a:rPr>
              <a:t>自付费用</a:t>
            </a:r>
            <a:r>
              <a:rPr lang="zh-CN" altLang="en-US" dirty="0" smtClean="0"/>
              <a:t>及部分基本医疗保险基金</a:t>
            </a:r>
            <a:r>
              <a:rPr lang="zh-CN" altLang="en-US" dirty="0" smtClean="0">
                <a:solidFill>
                  <a:srgbClr val="FF0000"/>
                </a:solidFill>
              </a:rPr>
              <a:t>支付范围外的费用</a:t>
            </a:r>
            <a:r>
              <a:rPr lang="zh-CN" altLang="en-US" dirty="0" smtClean="0"/>
              <a:t>，费用的报销范围、比例和额度由各保险公司根据具体产品特点自行确定</a:t>
            </a:r>
          </a:p>
          <a:p>
            <a:r>
              <a:rPr lang="en-US" altLang="zh-CN" dirty="0" smtClean="0"/>
              <a:t>4.</a:t>
            </a:r>
            <a:r>
              <a:rPr lang="zh-CN" altLang="en-US" dirty="0" smtClean="0"/>
              <a:t>同一款健康保险产品，可依据被保险人的不同情况，设置不同的保险金额，具体保险金额下限由保监会规定</a:t>
            </a:r>
          </a:p>
          <a:p>
            <a:r>
              <a:rPr lang="en-US" altLang="zh-CN" dirty="0" smtClean="0"/>
              <a:t>5.</a:t>
            </a:r>
            <a:r>
              <a:rPr lang="zh-CN" altLang="en-US" dirty="0" smtClean="0"/>
              <a:t>健康保险产品坚持“保本微利”原则，对医疗保险部分的简单赔付率低于规定比例的，保险公司要将实际赔付率与规定比例之间的差额部分返还到被保险人的个人账户</a:t>
            </a:r>
          </a:p>
          <a:p>
            <a:endParaRPr lang="zh-CN" altLang="en-US"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t>根据目标人群已有保障项目和保障需求的不同，符合规定的健康保险产品共有三类，分别适用于：</a:t>
            </a:r>
            <a:endParaRPr lang="en-US" altLang="zh-CN" dirty="0" smtClean="0"/>
          </a:p>
          <a:p>
            <a:r>
              <a:rPr lang="en-US" dirty="0" smtClean="0"/>
              <a:t>1.</a:t>
            </a:r>
            <a:r>
              <a:rPr lang="zh-CN" altLang="en-US" dirty="0" smtClean="0"/>
              <a:t>对公费医疗或基本医疗保险报销后个人负担的医疗费用有报销意愿的人群</a:t>
            </a:r>
            <a:endParaRPr lang="en-US" altLang="zh-CN" dirty="0" smtClean="0"/>
          </a:p>
          <a:p>
            <a:r>
              <a:rPr lang="en-US" dirty="0" smtClean="0"/>
              <a:t>2.</a:t>
            </a:r>
            <a:r>
              <a:rPr lang="zh-CN" altLang="en-US" dirty="0" smtClean="0"/>
              <a:t>对公费医疗或基本医疗保险报销后个人负担的特定大额医疗费用有报销意愿的人群</a:t>
            </a:r>
            <a:endParaRPr lang="en-US" altLang="zh-CN" dirty="0" smtClean="0"/>
          </a:p>
          <a:p>
            <a:r>
              <a:rPr lang="en-US" dirty="0" smtClean="0"/>
              <a:t>3.</a:t>
            </a:r>
            <a:r>
              <a:rPr lang="zh-CN" altLang="en-US" dirty="0" smtClean="0"/>
              <a:t>未参加公费医疗或基本医疗保险，对个人负担的医疗费用有报销意愿的人群</a:t>
            </a:r>
          </a:p>
          <a:p>
            <a:r>
              <a:rPr lang="zh-CN" altLang="en-US" dirty="0" smtClean="0"/>
              <a:t>符合上述条件的个人税收优惠型健康保险产品，保险公司应按</a:t>
            </a:r>
            <a:r>
              <a:rPr lang="en-US" altLang="zh-CN" dirty="0" smtClean="0"/>
              <a:t>《</a:t>
            </a:r>
            <a:r>
              <a:rPr lang="zh-CN" altLang="en-US" dirty="0" smtClean="0"/>
              <a:t>保险法</a:t>
            </a:r>
            <a:r>
              <a:rPr lang="en-US" altLang="zh-CN" dirty="0" smtClean="0"/>
              <a:t>》</a:t>
            </a:r>
            <a:r>
              <a:rPr lang="zh-CN" altLang="en-US" dirty="0" smtClean="0"/>
              <a:t>规定程序上报保监会审批</a:t>
            </a:r>
          </a:p>
          <a:p>
            <a:endParaRPr lang="zh-CN" altLang="en-US"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（三）个人所得税税前扣除</a:t>
            </a:r>
            <a:endParaRPr lang="en-US" altLang="zh-CN" dirty="0" smtClean="0">
              <a:solidFill>
                <a:srgbClr val="002060"/>
              </a:solidFill>
            </a:endParaRPr>
          </a:p>
          <a:p>
            <a:r>
              <a:rPr lang="zh-CN" altLang="en-US" dirty="0" smtClean="0"/>
              <a:t>对试点地区个人购买符合规定的健康保险产品的支出，按照</a:t>
            </a:r>
            <a:r>
              <a:rPr lang="en-US" dirty="0" smtClean="0"/>
              <a:t>2400</a:t>
            </a:r>
            <a:r>
              <a:rPr lang="zh-CN" altLang="en-US" dirty="0" smtClean="0"/>
              <a:t>元</a:t>
            </a:r>
            <a:r>
              <a:rPr lang="en-US" dirty="0" smtClean="0"/>
              <a:t>/</a:t>
            </a:r>
            <a:r>
              <a:rPr lang="zh-CN" altLang="en-US" dirty="0" smtClean="0"/>
              <a:t>年的限额标准在个人所得税前予以扣除，具体规定如下：</a:t>
            </a:r>
          </a:p>
          <a:p>
            <a:r>
              <a:rPr lang="en-US" altLang="zh-CN" dirty="0" smtClean="0"/>
              <a:t>1.</a:t>
            </a:r>
            <a:r>
              <a:rPr lang="zh-CN" altLang="en-US" dirty="0" smtClean="0"/>
              <a:t>取得工资薪金所得或连续性劳务报酬所得的个人，</a:t>
            </a:r>
            <a:r>
              <a:rPr lang="zh-CN" altLang="en-US" dirty="0" smtClean="0">
                <a:solidFill>
                  <a:srgbClr val="FF0000"/>
                </a:solidFill>
              </a:rPr>
              <a:t>自行购买</a:t>
            </a:r>
            <a:r>
              <a:rPr lang="zh-CN" altLang="en-US" dirty="0" smtClean="0"/>
              <a:t>符合规定的健康保险产品的，应当及时向代扣代缴单位提供保单凭证。扣缴单位自个人提交保单凭证的次月起，在不超过</a:t>
            </a:r>
            <a:r>
              <a:rPr lang="en-US" dirty="0" smtClean="0"/>
              <a:t>200</a:t>
            </a:r>
            <a:r>
              <a:rPr lang="zh-CN" altLang="en-US" dirty="0" smtClean="0"/>
              <a:t>元</a:t>
            </a:r>
            <a:r>
              <a:rPr lang="en-US" dirty="0" smtClean="0"/>
              <a:t>/</a:t>
            </a:r>
            <a:r>
              <a:rPr lang="zh-CN" altLang="en-US" dirty="0" smtClean="0"/>
              <a:t>月的标准内按月扣除。一年内保费金额超过</a:t>
            </a:r>
            <a:r>
              <a:rPr lang="en-US" dirty="0" smtClean="0"/>
              <a:t>2400</a:t>
            </a:r>
            <a:r>
              <a:rPr lang="zh-CN" altLang="en-US" dirty="0" smtClean="0"/>
              <a:t>元的部分，不得税前扣除。次年或以后年度续保时，按上述规定执行</a:t>
            </a:r>
          </a:p>
          <a:p>
            <a:endParaRPr lang="zh-CN" altLang="en-US"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单位统一组织为员工购买或者单位和个人共同负担购买符合规定的健康保险产品，</a:t>
            </a:r>
            <a:r>
              <a:rPr lang="zh-CN" altLang="en-US" dirty="0" smtClean="0">
                <a:solidFill>
                  <a:srgbClr val="FF0000"/>
                </a:solidFill>
              </a:rPr>
              <a:t>单位负担部分</a:t>
            </a:r>
            <a:r>
              <a:rPr lang="zh-CN" altLang="en-US" dirty="0" smtClean="0"/>
              <a:t>应当实名计入个人工资薪金明细清单，视同个人购买，并自购买产品次月起，在不超过</a:t>
            </a:r>
            <a:r>
              <a:rPr lang="en-US" dirty="0" smtClean="0"/>
              <a:t>200</a:t>
            </a:r>
            <a:r>
              <a:rPr lang="zh-CN" altLang="en-US" dirty="0" smtClean="0"/>
              <a:t>元</a:t>
            </a:r>
            <a:r>
              <a:rPr lang="en-US" dirty="0" smtClean="0"/>
              <a:t>/</a:t>
            </a:r>
            <a:r>
              <a:rPr lang="zh-CN" altLang="en-US" dirty="0" smtClean="0"/>
              <a:t>月的标准内按月扣除。一年内保费金额超过</a:t>
            </a:r>
            <a:r>
              <a:rPr lang="en-US" dirty="0" smtClean="0"/>
              <a:t>2400</a:t>
            </a:r>
            <a:r>
              <a:rPr lang="zh-CN" altLang="en-US" dirty="0" smtClean="0"/>
              <a:t>元的部分，不得税前扣除。次年或以后年度续保时，按上述规定执行。</a:t>
            </a:r>
          </a:p>
          <a:p>
            <a:r>
              <a:rPr lang="en-US" altLang="zh-CN" dirty="0" smtClean="0"/>
              <a:t>3.</a:t>
            </a:r>
            <a:r>
              <a:rPr lang="zh-CN" altLang="en-US" dirty="0" smtClean="0"/>
              <a:t>个体工商户业主、企事业单位承包承租经营者、个人独资和合伙企业投资者</a:t>
            </a:r>
            <a:r>
              <a:rPr lang="zh-CN" altLang="en-US" dirty="0" smtClean="0">
                <a:solidFill>
                  <a:srgbClr val="FF0000"/>
                </a:solidFill>
              </a:rPr>
              <a:t>自行购买</a:t>
            </a:r>
            <a:r>
              <a:rPr lang="zh-CN" altLang="en-US" dirty="0" smtClean="0"/>
              <a:t>符合条件的健康保险产品的，在不超过</a:t>
            </a:r>
            <a:r>
              <a:rPr lang="en-US" dirty="0" smtClean="0"/>
              <a:t>2400</a:t>
            </a:r>
            <a:r>
              <a:rPr lang="zh-CN" altLang="en-US" dirty="0" smtClean="0"/>
              <a:t>元</a:t>
            </a:r>
            <a:r>
              <a:rPr lang="en-US" dirty="0" smtClean="0"/>
              <a:t>/</a:t>
            </a:r>
            <a:r>
              <a:rPr lang="zh-CN" altLang="en-US" dirty="0" smtClean="0"/>
              <a:t>年的标准内据实扣除。一年内保费金额超过</a:t>
            </a:r>
            <a:r>
              <a:rPr lang="en-US" dirty="0" smtClean="0"/>
              <a:t>2400</a:t>
            </a:r>
            <a:r>
              <a:rPr lang="zh-CN" altLang="en-US" dirty="0" smtClean="0"/>
              <a:t>元的部分，不得税前扣除。次年或以后年度续保时，按上述规定执行</a:t>
            </a:r>
          </a:p>
          <a:p>
            <a:endParaRPr lang="zh-CN" altLang="en-US"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网络红包</a:t>
            </a:r>
            <a:endParaRPr lang="en-US" altLang="zh-CN" dirty="0" smtClean="0">
              <a:solidFill>
                <a:srgbClr val="FF0000"/>
              </a:solidFill>
            </a:endParaRPr>
          </a:p>
          <a:p>
            <a:r>
              <a:rPr lang="zh-CN" altLang="en-US" dirty="0" smtClean="0"/>
              <a:t>（一）对个人取得</a:t>
            </a:r>
            <a:r>
              <a:rPr lang="zh-CN" altLang="en-US" dirty="0" smtClean="0">
                <a:solidFill>
                  <a:srgbClr val="FF0000"/>
                </a:solidFill>
              </a:rPr>
              <a:t>企业派发</a:t>
            </a:r>
            <a:r>
              <a:rPr lang="zh-CN" altLang="en-US" dirty="0" smtClean="0"/>
              <a:t>的</a:t>
            </a:r>
            <a:r>
              <a:rPr lang="zh-CN" altLang="en-US" dirty="0" smtClean="0">
                <a:solidFill>
                  <a:srgbClr val="FF0000"/>
                </a:solidFill>
              </a:rPr>
              <a:t>现金</a:t>
            </a:r>
            <a:r>
              <a:rPr lang="zh-CN" altLang="en-US" dirty="0" smtClean="0"/>
              <a:t>网络红包，应按照偶然所得项目计算缴纳个人所得税，税款由派发红包的企业代扣代缴</a:t>
            </a:r>
          </a:p>
          <a:p>
            <a:r>
              <a:rPr lang="zh-CN" altLang="en-US" dirty="0" smtClean="0"/>
              <a:t>（二）对个人取得企业派发的且用于购买该企业商品（产品）或服务才能使用的</a:t>
            </a:r>
            <a:r>
              <a:rPr lang="zh-CN" altLang="en-US" dirty="0" smtClean="0">
                <a:solidFill>
                  <a:srgbClr val="FF0000"/>
                </a:solidFill>
              </a:rPr>
              <a:t>非现金</a:t>
            </a:r>
            <a:r>
              <a:rPr lang="zh-CN" altLang="en-US" dirty="0" smtClean="0"/>
              <a:t>网络红包，包括各种消费券、代金券、抵用券、优惠券等，以及个人因购买该企业商品或服务达到一定额度而取得企业返还的现金网络红包，属于企业销售商品（产品）或提供服务的价格折扣、折让，不征收个人所得税</a:t>
            </a:r>
          </a:p>
          <a:p>
            <a:r>
              <a:rPr lang="zh-CN" altLang="en-US" dirty="0" smtClean="0"/>
              <a:t>（三）</a:t>
            </a:r>
            <a:r>
              <a:rPr lang="zh-CN" altLang="en-US" dirty="0" smtClean="0">
                <a:solidFill>
                  <a:srgbClr val="FF0000"/>
                </a:solidFill>
              </a:rPr>
              <a:t>个人之间</a:t>
            </a:r>
            <a:r>
              <a:rPr lang="zh-CN" altLang="en-US" dirty="0" smtClean="0"/>
              <a:t>派发的现金网络红包，不属于个人所得税法规定的应税所得，不征收个人所得税</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股权激励和技术入股</a:t>
            </a:r>
            <a:endParaRPr lang="en-US" altLang="zh-CN" dirty="0" smtClean="0">
              <a:solidFill>
                <a:srgbClr val="FF0000"/>
              </a:solidFill>
            </a:endParaRPr>
          </a:p>
          <a:p>
            <a:r>
              <a:rPr lang="zh-CN" altLang="en-US" dirty="0" smtClean="0">
                <a:solidFill>
                  <a:srgbClr val="002060"/>
                </a:solidFill>
              </a:rPr>
              <a:t>（一）对符合条件的非上市公司股票期权、股权期权、限制性股票和股权奖励实行递延纳税政策</a:t>
            </a:r>
            <a:r>
              <a:rPr lang="zh-CN" altLang="en-US" dirty="0" smtClean="0"/>
              <a:t>（</a:t>
            </a:r>
            <a:r>
              <a:rPr lang="zh-CN" altLang="en-US" dirty="0" smtClean="0">
                <a:solidFill>
                  <a:srgbClr val="FF0000"/>
                </a:solidFill>
              </a:rPr>
              <a:t>包括新三板企业</a:t>
            </a:r>
            <a:r>
              <a:rPr lang="zh-CN" altLang="en-US" dirty="0" smtClean="0"/>
              <a:t>：全国中小企业股份转让系统挂牌公司）</a:t>
            </a:r>
            <a:endParaRPr lang="en-US" altLang="zh-CN" dirty="0" smtClean="0"/>
          </a:p>
          <a:p>
            <a:r>
              <a:rPr lang="en-US" altLang="zh-CN" dirty="0" smtClean="0"/>
              <a:t>1.</a:t>
            </a:r>
            <a:r>
              <a:rPr lang="zh-CN" altLang="en-US" dirty="0" smtClean="0"/>
              <a:t>非上市公司授予本公司员工的股票期权、股权期权、限制性股票和股权奖励，符合规定条件的，经向主管税务机关备案，可实行递延纳税政策，即员工在</a:t>
            </a:r>
            <a:r>
              <a:rPr lang="zh-CN" altLang="en-US" dirty="0" smtClean="0">
                <a:solidFill>
                  <a:srgbClr val="FF0000"/>
                </a:solidFill>
              </a:rPr>
              <a:t>取得</a:t>
            </a:r>
            <a:r>
              <a:rPr lang="zh-CN" altLang="en-US" dirty="0" smtClean="0"/>
              <a:t>股权激励时可</a:t>
            </a:r>
            <a:r>
              <a:rPr lang="zh-CN" altLang="en-US" dirty="0" smtClean="0">
                <a:solidFill>
                  <a:srgbClr val="FF0000"/>
                </a:solidFill>
              </a:rPr>
              <a:t>暂不</a:t>
            </a:r>
            <a:r>
              <a:rPr lang="zh-CN" altLang="en-US" dirty="0" smtClean="0"/>
              <a:t>纳税，</a:t>
            </a:r>
            <a:r>
              <a:rPr lang="zh-CN" altLang="en-US" dirty="0" smtClean="0">
                <a:solidFill>
                  <a:srgbClr val="FF0000"/>
                </a:solidFill>
              </a:rPr>
              <a:t>递延至转让</a:t>
            </a:r>
            <a:r>
              <a:rPr lang="zh-CN" altLang="en-US" dirty="0" smtClean="0"/>
              <a:t>该股权时纳税；股权转让时，按照股权转让收入减除股权取得成本以及合理税费后的差额，适用“财产转让所得”项目，按照</a:t>
            </a:r>
            <a:r>
              <a:rPr lang="en-US" dirty="0" smtClean="0"/>
              <a:t>20%</a:t>
            </a:r>
            <a:r>
              <a:rPr lang="zh-CN" altLang="en-US" dirty="0" smtClean="0"/>
              <a:t>的税率计算缴纳个人所得税</a:t>
            </a:r>
          </a:p>
          <a:p>
            <a:r>
              <a:rPr lang="zh-CN" altLang="en-US" dirty="0" smtClean="0"/>
              <a:t>股权转让时，股票（权）期权取得成本按行权价确定，限制性股票取得成本按实际出资额确定，股权奖励取得成本为零</a:t>
            </a:r>
          </a:p>
          <a:p>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2.</a:t>
            </a:r>
            <a:r>
              <a:rPr lang="zh-CN" altLang="en-US" dirty="0" smtClean="0"/>
              <a:t>享受递延纳税政策的非上市公司股权激励（包括股票期权、股权期权、限制性股票和股权奖励，下同）须同时满足以下条件：</a:t>
            </a:r>
          </a:p>
          <a:p>
            <a:r>
              <a:rPr lang="zh-CN" altLang="en-US" dirty="0" smtClean="0"/>
              <a:t>（</a:t>
            </a:r>
            <a:r>
              <a:rPr lang="en-US" dirty="0" smtClean="0"/>
              <a:t>1</a:t>
            </a:r>
            <a:r>
              <a:rPr lang="zh-CN" altLang="en-US" dirty="0" smtClean="0"/>
              <a:t>）属于</a:t>
            </a:r>
            <a:r>
              <a:rPr lang="zh-CN" altLang="en-US" dirty="0" smtClean="0">
                <a:solidFill>
                  <a:srgbClr val="FF0000"/>
                </a:solidFill>
              </a:rPr>
              <a:t>境内居民企业</a:t>
            </a:r>
            <a:r>
              <a:rPr lang="zh-CN" altLang="en-US" dirty="0" smtClean="0"/>
              <a:t>的股权激励计划</a:t>
            </a:r>
          </a:p>
          <a:p>
            <a:r>
              <a:rPr lang="zh-CN" altLang="en-US" dirty="0" smtClean="0"/>
              <a:t>（</a:t>
            </a:r>
            <a:r>
              <a:rPr lang="en-US" dirty="0" smtClean="0"/>
              <a:t>2</a:t>
            </a:r>
            <a:r>
              <a:rPr lang="zh-CN" altLang="en-US" dirty="0" smtClean="0"/>
              <a:t>）股权激励计划经公司董事会、股东（大）会审议通过。未设股东（大）会的国有单位，经上级主管部门审核批准。股权激励计划应列明激励目的、对象、标的、有效期、各类价格的确定方法、激励对象获取权益的条件、程序等</a:t>
            </a:r>
          </a:p>
          <a:p>
            <a:r>
              <a:rPr lang="zh-CN" altLang="en-US" dirty="0" smtClean="0"/>
              <a:t>（</a:t>
            </a:r>
            <a:r>
              <a:rPr lang="en-US" dirty="0" smtClean="0"/>
              <a:t>3</a:t>
            </a:r>
            <a:r>
              <a:rPr lang="zh-CN" altLang="en-US" dirty="0" smtClean="0"/>
              <a:t>）激励标的应为境内居民企业的</a:t>
            </a:r>
            <a:r>
              <a:rPr lang="zh-CN" altLang="en-US" dirty="0" smtClean="0">
                <a:solidFill>
                  <a:srgbClr val="FF0000"/>
                </a:solidFill>
              </a:rPr>
              <a:t>本公司股权</a:t>
            </a:r>
            <a:r>
              <a:rPr lang="zh-CN" altLang="en-US" dirty="0" smtClean="0"/>
              <a:t>。股权奖励的标的可以是技术成果投资入股到其他境内居民企业所取得的股权。激励标的股票（权）包括通过增发、大股东直接让渡以及法律法规允许的其他合理方式授予激励对象的股票（权）</a:t>
            </a:r>
            <a:endParaRPr lang="en-US" altLang="zh-CN" dirty="0" smtClean="0"/>
          </a:p>
          <a:p>
            <a:r>
              <a:rPr lang="zh-CN" altLang="en-US" dirty="0" smtClean="0"/>
              <a:t>（</a:t>
            </a:r>
            <a:r>
              <a:rPr lang="en-US" altLang="zh-CN" dirty="0" smtClean="0"/>
              <a:t>4</a:t>
            </a:r>
            <a:r>
              <a:rPr lang="zh-CN" altLang="en-US" dirty="0" smtClean="0"/>
              <a:t>）激励对象应为公司董事会或股东（大）会决定的技术骨干和高级管理人员，激励对象人数累计不得超过本公司最近</a:t>
            </a:r>
            <a:r>
              <a:rPr lang="en-US" dirty="0" smtClean="0"/>
              <a:t>6</a:t>
            </a:r>
            <a:r>
              <a:rPr lang="zh-CN" altLang="en-US" dirty="0" smtClean="0"/>
              <a:t>个月在职职工平均人数的</a:t>
            </a:r>
            <a:r>
              <a:rPr lang="en-US" dirty="0" smtClean="0"/>
              <a:t>30%</a:t>
            </a:r>
            <a:endParaRPr lang="en-US" altLang="zh-CN" dirty="0" smtClean="0"/>
          </a:p>
          <a:p>
            <a:r>
              <a:rPr lang="zh-CN" altLang="en-US" dirty="0" smtClean="0"/>
              <a:t>本公司最近</a:t>
            </a:r>
            <a:r>
              <a:rPr lang="en-US" dirty="0" smtClean="0"/>
              <a:t>6</a:t>
            </a:r>
            <a:r>
              <a:rPr lang="zh-CN" altLang="en-US" dirty="0" smtClean="0"/>
              <a:t>个月在职职工平均人数，按照股票（权）期权行权、限制性股票解禁、股权奖励获得之上月起前</a:t>
            </a:r>
            <a:r>
              <a:rPr lang="en-US" dirty="0" smtClean="0"/>
              <a:t>6</a:t>
            </a:r>
            <a:r>
              <a:rPr lang="zh-CN" altLang="en-US" dirty="0" smtClean="0"/>
              <a:t>个月“工资薪金所得”项目全员全额扣缴明细申报的平均人数确定</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（十七）海洋工程结构物</a:t>
            </a:r>
            <a:endParaRPr lang="en-US" altLang="zh-CN" dirty="0" smtClean="0">
              <a:solidFill>
                <a:srgbClr val="002060"/>
              </a:solidFill>
            </a:endParaRPr>
          </a:p>
          <a:p>
            <a:r>
              <a:rPr lang="zh-CN" altLang="en-US" dirty="0" smtClean="0"/>
              <a:t>自</a:t>
            </a:r>
            <a:r>
              <a:rPr lang="en-US" dirty="0" smtClean="0"/>
              <a:t>2017</a:t>
            </a:r>
            <a:r>
              <a:rPr lang="zh-CN" altLang="en-US" dirty="0" smtClean="0"/>
              <a:t>年</a:t>
            </a:r>
            <a:r>
              <a:rPr lang="en-US" dirty="0" smtClean="0"/>
              <a:t>1</a:t>
            </a:r>
            <a:r>
              <a:rPr lang="zh-CN" altLang="en-US" dirty="0" smtClean="0"/>
              <a:t>月</a:t>
            </a:r>
            <a:r>
              <a:rPr lang="en-US" dirty="0" smtClean="0"/>
              <a:t>1</a:t>
            </a:r>
            <a:r>
              <a:rPr lang="zh-CN" altLang="en-US" dirty="0" smtClean="0"/>
              <a:t>日起，生产企业销售自产的海洋工程结构物，或者融资租赁企业及其设立的项目子公司、金融租赁公司及其设立的项目子公司购买并以融资租赁方式出租的国内生产企业生产的海洋工程结构物，应按规定缴纳增值税，不再适用</a:t>
            </a:r>
            <a:r>
              <a:rPr lang="en-US" altLang="zh-CN" dirty="0" smtClean="0"/>
              <a:t>《</a:t>
            </a:r>
            <a:r>
              <a:rPr lang="zh-CN" altLang="en-US" dirty="0" smtClean="0"/>
              <a:t>财政部国家税务总局关于出口货物劳务增值税和消费税政策的通知</a:t>
            </a:r>
            <a:r>
              <a:rPr lang="en-US" altLang="zh-CN" dirty="0" smtClean="0"/>
              <a:t>》</a:t>
            </a:r>
            <a:r>
              <a:rPr lang="zh-CN" altLang="en-US" dirty="0" smtClean="0"/>
              <a:t>（财税</a:t>
            </a:r>
            <a:r>
              <a:rPr lang="en-US" altLang="zh-CN" dirty="0" smtClean="0"/>
              <a:t>〔</a:t>
            </a:r>
            <a:r>
              <a:rPr lang="en-US" dirty="0" smtClean="0"/>
              <a:t>2012</a:t>
            </a:r>
            <a:r>
              <a:rPr lang="en-US" altLang="zh-CN" dirty="0" smtClean="0"/>
              <a:t>〕</a:t>
            </a:r>
            <a:r>
              <a:rPr lang="en-US" dirty="0" smtClean="0"/>
              <a:t>39</a:t>
            </a:r>
            <a:r>
              <a:rPr lang="zh-CN" altLang="en-US" dirty="0" smtClean="0"/>
              <a:t>号）或者</a:t>
            </a:r>
            <a:r>
              <a:rPr lang="en-US" altLang="zh-CN" dirty="0" smtClean="0"/>
              <a:t>《</a:t>
            </a:r>
            <a:r>
              <a:rPr lang="zh-CN" altLang="en-US" dirty="0" smtClean="0"/>
              <a:t>财政部国家税务总局关于在全国开展融资租赁货物出口退税政策试点的通知</a:t>
            </a:r>
            <a:r>
              <a:rPr lang="en-US" altLang="zh-CN" dirty="0" smtClean="0"/>
              <a:t>》</a:t>
            </a:r>
            <a:r>
              <a:rPr lang="zh-CN" altLang="en-US" dirty="0" smtClean="0"/>
              <a:t>（财税</a:t>
            </a:r>
            <a:r>
              <a:rPr lang="en-US" altLang="zh-CN" dirty="0" smtClean="0"/>
              <a:t>〔</a:t>
            </a:r>
            <a:r>
              <a:rPr lang="en-US" dirty="0" smtClean="0"/>
              <a:t>2014</a:t>
            </a:r>
            <a:r>
              <a:rPr lang="en-US" altLang="zh-CN" dirty="0" smtClean="0"/>
              <a:t>〕</a:t>
            </a:r>
            <a:r>
              <a:rPr lang="en-US" dirty="0" smtClean="0"/>
              <a:t>62</a:t>
            </a:r>
            <a:r>
              <a:rPr lang="zh-CN" altLang="en-US" dirty="0" smtClean="0"/>
              <a:t>号）规定的增值税出口退税政策，但购买方或者承租方为按实物征收增值税的中外合作油（气）田开采企业的除外</a:t>
            </a:r>
          </a:p>
          <a:p>
            <a:r>
              <a:rPr lang="en-US" dirty="0" smtClean="0"/>
              <a:t>2017</a:t>
            </a:r>
            <a:r>
              <a:rPr lang="zh-CN" altLang="en-US" dirty="0" smtClean="0"/>
              <a:t>年</a:t>
            </a:r>
            <a:r>
              <a:rPr lang="en-US" dirty="0" smtClean="0"/>
              <a:t>1</a:t>
            </a:r>
            <a:r>
              <a:rPr lang="zh-CN" altLang="en-US" dirty="0" smtClean="0"/>
              <a:t>月</a:t>
            </a:r>
            <a:r>
              <a:rPr lang="en-US" dirty="0" smtClean="0"/>
              <a:t>1</a:t>
            </a:r>
            <a:r>
              <a:rPr lang="zh-CN" altLang="en-US" dirty="0" smtClean="0"/>
              <a:t>日前签订的海洋工程结构物销售合同或者融资租赁合同</a:t>
            </a:r>
            <a:r>
              <a:rPr lang="en-US" dirty="0" smtClean="0"/>
              <a:t>,</a:t>
            </a:r>
            <a:r>
              <a:rPr lang="zh-CN" altLang="en-US" dirty="0" smtClean="0"/>
              <a:t>在合同到期前</a:t>
            </a:r>
            <a:r>
              <a:rPr lang="en-US" dirty="0" smtClean="0"/>
              <a:t>,</a:t>
            </a:r>
            <a:r>
              <a:rPr lang="zh-CN" altLang="en-US" dirty="0" smtClean="0"/>
              <a:t>可继续按现行相关出口退税政策执行</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t>（</a:t>
            </a:r>
            <a:r>
              <a:rPr lang="en-US" dirty="0" smtClean="0"/>
              <a:t>5</a:t>
            </a:r>
            <a:r>
              <a:rPr lang="zh-CN" altLang="en-US" dirty="0" smtClean="0"/>
              <a:t>）股票（权）期权自授予日起应持有满</a:t>
            </a:r>
            <a:r>
              <a:rPr lang="en-US" dirty="0" smtClean="0"/>
              <a:t>3</a:t>
            </a:r>
            <a:r>
              <a:rPr lang="zh-CN" altLang="en-US" dirty="0" smtClean="0"/>
              <a:t>年，且自行权日起持有满</a:t>
            </a:r>
            <a:r>
              <a:rPr lang="en-US" dirty="0" smtClean="0"/>
              <a:t>1</a:t>
            </a:r>
            <a:r>
              <a:rPr lang="zh-CN" altLang="en-US" dirty="0" smtClean="0"/>
              <a:t>年；限制性股票自授予日起应持有满</a:t>
            </a:r>
            <a:r>
              <a:rPr lang="en-US" dirty="0" smtClean="0"/>
              <a:t>3</a:t>
            </a:r>
            <a:r>
              <a:rPr lang="zh-CN" altLang="en-US" dirty="0" smtClean="0"/>
              <a:t>年，且解禁后持有满</a:t>
            </a:r>
            <a:r>
              <a:rPr lang="en-US" dirty="0" smtClean="0"/>
              <a:t>1</a:t>
            </a:r>
            <a:r>
              <a:rPr lang="zh-CN" altLang="en-US" dirty="0" smtClean="0"/>
              <a:t>年；股权奖励自获得奖励之日起应持有满</a:t>
            </a:r>
            <a:r>
              <a:rPr lang="en-US" dirty="0" smtClean="0"/>
              <a:t>3</a:t>
            </a:r>
            <a:r>
              <a:rPr lang="zh-CN" altLang="en-US" dirty="0" smtClean="0"/>
              <a:t>年。上述时间条件须在股权激励计划中列明</a:t>
            </a:r>
          </a:p>
          <a:p>
            <a:r>
              <a:rPr lang="zh-CN" altLang="en-US" dirty="0" smtClean="0"/>
              <a:t>（</a:t>
            </a:r>
            <a:r>
              <a:rPr lang="en-US" dirty="0" smtClean="0"/>
              <a:t>6</a:t>
            </a:r>
            <a:r>
              <a:rPr lang="zh-CN" altLang="en-US" dirty="0" smtClean="0"/>
              <a:t>）股票（权）期权自授予日至行权日的时间不得超过</a:t>
            </a:r>
            <a:r>
              <a:rPr lang="en-US" dirty="0" smtClean="0"/>
              <a:t>10</a:t>
            </a:r>
            <a:r>
              <a:rPr lang="zh-CN" altLang="en-US" dirty="0" smtClean="0"/>
              <a:t>年</a:t>
            </a:r>
          </a:p>
          <a:p>
            <a:r>
              <a:rPr lang="zh-CN" altLang="en-US" dirty="0" smtClean="0"/>
              <a:t>（</a:t>
            </a:r>
            <a:r>
              <a:rPr lang="en-US" dirty="0" smtClean="0"/>
              <a:t>7</a:t>
            </a:r>
            <a:r>
              <a:rPr lang="zh-CN" altLang="en-US" dirty="0" smtClean="0"/>
              <a:t>）实施股权奖励的公司及其奖励股权标的公司所属行业均不属于</a:t>
            </a:r>
            <a:r>
              <a:rPr lang="en-US" altLang="zh-CN" dirty="0" smtClean="0"/>
              <a:t>《</a:t>
            </a:r>
            <a:r>
              <a:rPr lang="zh-CN" altLang="en-US" dirty="0" smtClean="0"/>
              <a:t>股权奖励税收优惠政策限制性行业目录</a:t>
            </a:r>
            <a:r>
              <a:rPr lang="en-US" altLang="zh-CN" dirty="0" smtClean="0"/>
              <a:t>》</a:t>
            </a:r>
            <a:r>
              <a:rPr lang="zh-CN" altLang="en-US" dirty="0" smtClean="0"/>
              <a:t>范围。公司所属行业按公司上一纳税年度主营业务收入占比最高的行业确定</a:t>
            </a:r>
          </a:p>
          <a:p>
            <a:endParaRPr lang="zh-CN" altLang="en-US"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（二）对上市公司股票期权、限制性股票和股权奖励适当延长纳税期限</a:t>
            </a:r>
            <a:r>
              <a:rPr lang="zh-CN" altLang="en-US" dirty="0" smtClean="0"/>
              <a:t>（上市公司是指其股票在上海证券交易所、深圳证券交易所上市交易的股份有限公司）</a:t>
            </a:r>
            <a:endParaRPr lang="zh-CN" altLang="en-US" dirty="0" smtClean="0">
              <a:solidFill>
                <a:srgbClr val="002060"/>
              </a:solidFill>
            </a:endParaRPr>
          </a:p>
          <a:p>
            <a:r>
              <a:rPr lang="en-US" altLang="zh-CN" dirty="0" smtClean="0"/>
              <a:t>1.</a:t>
            </a:r>
            <a:r>
              <a:rPr lang="zh-CN" altLang="en-US" dirty="0" smtClean="0"/>
              <a:t>上市公司授予个人的股票期权、限制性股票和股权奖励，经向主管税务机关备案，个人可自股票期权行权、限制性股票解禁或取得股权奖励之日起，在不超过</a:t>
            </a:r>
            <a:r>
              <a:rPr lang="en-US" dirty="0" smtClean="0"/>
              <a:t>12</a:t>
            </a:r>
            <a:r>
              <a:rPr lang="zh-CN" altLang="en-US" dirty="0" smtClean="0"/>
              <a:t>个月的期限内缴纳个人所得税。</a:t>
            </a:r>
            <a:r>
              <a:rPr lang="en-US" altLang="zh-CN" dirty="0" smtClean="0"/>
              <a:t>《</a:t>
            </a:r>
            <a:r>
              <a:rPr lang="zh-CN" altLang="en-US" dirty="0" smtClean="0"/>
              <a:t>财政部 国家税务总局关于上市公司高管人员股票期权所得缴纳个人所得税有关问题的通知</a:t>
            </a:r>
            <a:r>
              <a:rPr lang="en-US" altLang="zh-CN" dirty="0" smtClean="0"/>
              <a:t>》</a:t>
            </a:r>
            <a:r>
              <a:rPr lang="zh-CN" altLang="en-US" dirty="0" smtClean="0"/>
              <a:t>（财税</a:t>
            </a:r>
            <a:r>
              <a:rPr lang="en-US" altLang="zh-CN" dirty="0" smtClean="0"/>
              <a:t>〔</a:t>
            </a:r>
            <a:r>
              <a:rPr lang="en-US" dirty="0" smtClean="0"/>
              <a:t>2009</a:t>
            </a:r>
            <a:r>
              <a:rPr lang="en-US" altLang="zh-CN" dirty="0" smtClean="0"/>
              <a:t>〕</a:t>
            </a:r>
            <a:r>
              <a:rPr lang="en-US" dirty="0" smtClean="0"/>
              <a:t>40</a:t>
            </a:r>
            <a:r>
              <a:rPr lang="zh-CN" altLang="en-US" dirty="0" smtClean="0"/>
              <a:t>号）自本通知施行之日起废止</a:t>
            </a:r>
          </a:p>
          <a:p>
            <a:r>
              <a:rPr lang="en-US" altLang="zh-CN" dirty="0" smtClean="0"/>
              <a:t>2.</a:t>
            </a:r>
            <a:r>
              <a:rPr lang="zh-CN" altLang="en-US" dirty="0" smtClean="0"/>
              <a:t>上市公司股票期权、限制性股票应纳税款的计算，继续按照</a:t>
            </a:r>
            <a:r>
              <a:rPr lang="en-US" altLang="zh-CN" dirty="0" smtClean="0"/>
              <a:t>《</a:t>
            </a:r>
            <a:r>
              <a:rPr lang="zh-CN" altLang="en-US" dirty="0" smtClean="0"/>
              <a:t>财政部 国家税务总局关于个人股票期权所得征收个人所得税问题的通知</a:t>
            </a:r>
            <a:r>
              <a:rPr lang="en-US" altLang="zh-CN" dirty="0" smtClean="0"/>
              <a:t>》</a:t>
            </a:r>
            <a:r>
              <a:rPr lang="zh-CN" altLang="en-US" dirty="0" smtClean="0"/>
              <a:t>（财税</a:t>
            </a:r>
            <a:r>
              <a:rPr lang="en-US" altLang="zh-CN" dirty="0" smtClean="0"/>
              <a:t>〔</a:t>
            </a:r>
            <a:r>
              <a:rPr lang="en-US" dirty="0" smtClean="0"/>
              <a:t>2005</a:t>
            </a:r>
            <a:r>
              <a:rPr lang="en-US" altLang="zh-CN" dirty="0" smtClean="0"/>
              <a:t>〕</a:t>
            </a:r>
            <a:r>
              <a:rPr lang="en-US" dirty="0" smtClean="0"/>
              <a:t>35</a:t>
            </a:r>
            <a:r>
              <a:rPr lang="zh-CN" altLang="en-US" dirty="0" smtClean="0"/>
              <a:t>号）、</a:t>
            </a:r>
            <a:r>
              <a:rPr lang="en-US" altLang="zh-CN" dirty="0" smtClean="0"/>
              <a:t>《</a:t>
            </a:r>
            <a:r>
              <a:rPr lang="zh-CN" altLang="en-US" dirty="0" smtClean="0"/>
              <a:t>财政部 国家税务总局关于股票增值权所得和限制性股票所得征收个人所得税有关问题的通知</a:t>
            </a:r>
            <a:r>
              <a:rPr lang="en-US" altLang="zh-CN" dirty="0" smtClean="0"/>
              <a:t>》</a:t>
            </a:r>
            <a:r>
              <a:rPr lang="zh-CN" altLang="en-US" dirty="0" smtClean="0"/>
              <a:t>（财税</a:t>
            </a:r>
            <a:r>
              <a:rPr lang="en-US" altLang="zh-CN" dirty="0" smtClean="0"/>
              <a:t>〔</a:t>
            </a:r>
            <a:r>
              <a:rPr lang="en-US" dirty="0" smtClean="0"/>
              <a:t>2009</a:t>
            </a:r>
            <a:r>
              <a:rPr lang="en-US" altLang="zh-CN" dirty="0" smtClean="0"/>
              <a:t>〕</a:t>
            </a:r>
            <a:r>
              <a:rPr lang="en-US" dirty="0" smtClean="0"/>
              <a:t>5</a:t>
            </a:r>
            <a:r>
              <a:rPr lang="zh-CN" altLang="en-US" dirty="0" smtClean="0"/>
              <a:t>号）、</a:t>
            </a:r>
            <a:r>
              <a:rPr lang="en-US" altLang="zh-CN" dirty="0" smtClean="0"/>
              <a:t>《</a:t>
            </a:r>
            <a:r>
              <a:rPr lang="zh-CN" altLang="en-US" dirty="0" smtClean="0"/>
              <a:t>国家税务总局关于股权激励有关个人所得税问题的通知</a:t>
            </a:r>
            <a:r>
              <a:rPr lang="en-US" altLang="zh-CN" dirty="0" smtClean="0"/>
              <a:t>》</a:t>
            </a:r>
            <a:r>
              <a:rPr lang="zh-CN" altLang="en-US" dirty="0" smtClean="0"/>
              <a:t>（国税函</a:t>
            </a:r>
            <a:r>
              <a:rPr lang="en-US" altLang="zh-CN" dirty="0" smtClean="0"/>
              <a:t>〔</a:t>
            </a:r>
            <a:r>
              <a:rPr lang="en-US" dirty="0" smtClean="0"/>
              <a:t>2009</a:t>
            </a:r>
            <a:r>
              <a:rPr lang="en-US" altLang="zh-CN" dirty="0" smtClean="0"/>
              <a:t>〕</a:t>
            </a:r>
            <a:r>
              <a:rPr lang="en-US" dirty="0" smtClean="0"/>
              <a:t>461</a:t>
            </a:r>
            <a:r>
              <a:rPr lang="zh-CN" altLang="en-US" dirty="0" smtClean="0"/>
              <a:t>号）等相关规定执行。股权奖励应纳税款的计算比照上述规定执行</a:t>
            </a:r>
          </a:p>
          <a:p>
            <a:pPr>
              <a:buNone/>
            </a:pPr>
            <a:endParaRPr lang="zh-CN" altLang="en-US"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（三）对技术成果投资入股实施选择性税收优惠政策</a:t>
            </a:r>
          </a:p>
          <a:p>
            <a:r>
              <a:rPr lang="en-US" altLang="zh-CN" dirty="0" smtClean="0"/>
              <a:t>1.</a:t>
            </a:r>
            <a:r>
              <a:rPr lang="zh-CN" altLang="en-US" dirty="0" smtClean="0"/>
              <a:t>企业或个人以技术成果投资入股到境内居民企业，被投资企业支付的对价全部为股票（权）的，企业或个人可选择继续按现行有关税收政策执行，也可选择适用递延纳税优惠政策</a:t>
            </a:r>
          </a:p>
          <a:p>
            <a:r>
              <a:rPr lang="zh-CN" altLang="en-US" dirty="0" smtClean="0"/>
              <a:t>选择技术成果投资入股递延纳税政策的，经向主管税务机关备案，投资入股当期可</a:t>
            </a:r>
            <a:r>
              <a:rPr lang="zh-CN" altLang="en-US" dirty="0" smtClean="0">
                <a:solidFill>
                  <a:srgbClr val="FF0000"/>
                </a:solidFill>
              </a:rPr>
              <a:t>暂不</a:t>
            </a:r>
            <a:r>
              <a:rPr lang="zh-CN" altLang="en-US" dirty="0" smtClean="0"/>
              <a:t>纳税，允许</a:t>
            </a:r>
            <a:r>
              <a:rPr lang="zh-CN" altLang="en-US" dirty="0" smtClean="0">
                <a:solidFill>
                  <a:srgbClr val="FF0000"/>
                </a:solidFill>
              </a:rPr>
              <a:t>递延至转让</a:t>
            </a:r>
            <a:r>
              <a:rPr lang="zh-CN" altLang="en-US" dirty="0" smtClean="0"/>
              <a:t>股权时，按股权转让收入减去技术成果原值和合理税费后的差额计算缴纳所得税</a:t>
            </a:r>
          </a:p>
          <a:p>
            <a:r>
              <a:rPr lang="zh-CN" altLang="en-US" dirty="0" smtClean="0"/>
              <a:t>企业选择适用递延纳税政策的，应当为实行查账征收的居民企业以技术成果所有权投资</a:t>
            </a:r>
            <a:endParaRPr lang="en-US" altLang="zh-CN" dirty="0" smtClean="0"/>
          </a:p>
          <a:p>
            <a:r>
              <a:rPr lang="zh-CN" altLang="en-US" dirty="0" smtClean="0"/>
              <a:t>企业适用递延纳税政策的，应在投资完成后首次预缴申报时，将相关内容填入</a:t>
            </a:r>
            <a:r>
              <a:rPr lang="en-US" altLang="zh-CN" dirty="0" smtClean="0"/>
              <a:t>《</a:t>
            </a:r>
            <a:r>
              <a:rPr lang="zh-CN" altLang="en-US" dirty="0" smtClean="0"/>
              <a:t>技术成果投资入股企业所得税递延纳税备案表</a:t>
            </a:r>
            <a:r>
              <a:rPr lang="en-US" altLang="zh-CN" dirty="0" smtClean="0"/>
              <a:t>》</a:t>
            </a:r>
            <a:endParaRPr lang="zh-CN" altLang="en-US"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企业或个人选择适用上述任一项政策，均允许</a:t>
            </a:r>
            <a:r>
              <a:rPr lang="zh-CN" altLang="en-US" dirty="0" smtClean="0">
                <a:solidFill>
                  <a:srgbClr val="FF0000"/>
                </a:solidFill>
              </a:rPr>
              <a:t>被投资企业</a:t>
            </a:r>
            <a:r>
              <a:rPr lang="zh-CN" altLang="en-US" dirty="0" smtClean="0"/>
              <a:t>按技术成果投资入股时的评估值入账并在企业所得税前摊销扣除</a:t>
            </a:r>
            <a:endParaRPr lang="en-US" altLang="zh-CN" dirty="0" smtClean="0"/>
          </a:p>
          <a:p>
            <a:r>
              <a:rPr lang="zh-CN" altLang="en-US" dirty="0" smtClean="0"/>
              <a:t>企业接受技术成果投资入股，技术成果评估值明显不合理的，主管税务机关有权进行调整</a:t>
            </a:r>
          </a:p>
          <a:p>
            <a:r>
              <a:rPr lang="en-US" altLang="zh-CN" dirty="0" smtClean="0"/>
              <a:t>3.</a:t>
            </a:r>
            <a:r>
              <a:rPr lang="zh-CN" altLang="en-US" dirty="0" smtClean="0"/>
              <a:t>技术成果是指专利技术（含国防专利）、计算机软件著作权、集成电路布图设计专有权、植物新品种权、生物医药新品种，以及科技部、财政部、国家税务总局确定的其他技术成果</a:t>
            </a:r>
          </a:p>
          <a:p>
            <a:r>
              <a:rPr lang="en-US" altLang="zh-CN" dirty="0" smtClean="0"/>
              <a:t>4.</a:t>
            </a:r>
            <a:r>
              <a:rPr lang="zh-CN" altLang="en-US" dirty="0" smtClean="0"/>
              <a:t>技术成果投资入股，是指纳税人将技术成果所有权让渡给被投资企业、取得该企业股票（权）的行为</a:t>
            </a:r>
          </a:p>
          <a:p>
            <a:endParaRPr lang="zh-CN" altLang="en-US"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002060"/>
                </a:solidFill>
              </a:rPr>
              <a:t>（四）相关政策</a:t>
            </a:r>
          </a:p>
          <a:p>
            <a:r>
              <a:rPr lang="en-US" altLang="zh-CN" dirty="0" smtClean="0"/>
              <a:t>1.</a:t>
            </a:r>
            <a:r>
              <a:rPr lang="zh-CN" altLang="en-US" dirty="0" smtClean="0"/>
              <a:t>个人从任职受雇企业以低于公平市场价格取得股票（权）的，凡不符合递延纳税条件，应在获得股票（权）时，对实际出资额低于公平市场价格的差额，按照“工资、薪金所得”项目，参照</a:t>
            </a:r>
            <a:r>
              <a:rPr lang="en-US" altLang="zh-CN" dirty="0" smtClean="0"/>
              <a:t>《</a:t>
            </a:r>
            <a:r>
              <a:rPr lang="zh-CN" altLang="en-US" dirty="0" smtClean="0"/>
              <a:t>财政部 国家税务总局关于个人股票期权所得征收个人所得税问题的通知</a:t>
            </a:r>
            <a:r>
              <a:rPr lang="en-US" altLang="zh-CN" dirty="0" smtClean="0"/>
              <a:t>》</a:t>
            </a:r>
            <a:r>
              <a:rPr lang="zh-CN" altLang="en-US" dirty="0" smtClean="0"/>
              <a:t>（财税</a:t>
            </a:r>
            <a:r>
              <a:rPr lang="en-US" altLang="zh-CN" dirty="0" smtClean="0"/>
              <a:t>〔</a:t>
            </a:r>
            <a:r>
              <a:rPr lang="en-US" dirty="0" smtClean="0"/>
              <a:t>2005</a:t>
            </a:r>
            <a:r>
              <a:rPr lang="en-US" altLang="zh-CN" dirty="0" smtClean="0"/>
              <a:t>〕</a:t>
            </a:r>
            <a:r>
              <a:rPr lang="en-US" dirty="0" smtClean="0"/>
              <a:t>35</a:t>
            </a:r>
            <a:r>
              <a:rPr lang="zh-CN" altLang="en-US" dirty="0" smtClean="0"/>
              <a:t>号）有关规定计算缴纳个人所得税</a:t>
            </a:r>
            <a:endParaRPr lang="en-US" altLang="zh-CN" dirty="0" smtClean="0"/>
          </a:p>
          <a:p>
            <a:r>
              <a:rPr lang="zh-CN" altLang="en-US" dirty="0" smtClean="0"/>
              <a:t>递延纳税期间，非上市公司情况发生变化，不再同时符合规定条件中第</a:t>
            </a:r>
            <a:r>
              <a:rPr lang="en-US" dirty="0" smtClean="0"/>
              <a:t>4</a:t>
            </a:r>
            <a:r>
              <a:rPr lang="zh-CN" altLang="en-US" dirty="0" smtClean="0"/>
              <a:t>至</a:t>
            </a:r>
            <a:r>
              <a:rPr lang="en-US" dirty="0" smtClean="0"/>
              <a:t>6</a:t>
            </a:r>
            <a:r>
              <a:rPr lang="zh-CN" altLang="en-US" dirty="0" smtClean="0"/>
              <a:t>项条件的（即人数比例、持有时间、行权期限），应于情况发生变化之次月</a:t>
            </a:r>
            <a:r>
              <a:rPr lang="en-US" dirty="0" smtClean="0"/>
              <a:t>15</a:t>
            </a:r>
            <a:r>
              <a:rPr lang="zh-CN" altLang="en-US" dirty="0" smtClean="0"/>
              <a:t>日内，上述规定计算缴纳个人所得税</a:t>
            </a:r>
            <a:endParaRPr lang="en-US" altLang="zh-CN" dirty="0" smtClean="0"/>
          </a:p>
          <a:p>
            <a:r>
              <a:rPr lang="zh-CN" altLang="en-US" dirty="0" smtClean="0"/>
              <a:t>员工以在一个公历月份中取得的股票（权）形式工资薪金所得为一次。员工取得符合条件、实行递延纳税政策的股权激励，与不符合递延纳税条件的股权激励分别计算</a:t>
            </a:r>
            <a:endParaRPr lang="en-US" altLang="zh-CN" dirty="0" smtClean="0"/>
          </a:p>
          <a:p>
            <a:r>
              <a:rPr lang="zh-CN" altLang="en-US" dirty="0" smtClean="0"/>
              <a:t>员工在一个纳税年度中多次取得不符合递延纳税条件的股票（权）形式工资薪金所得的，参照</a:t>
            </a:r>
            <a:r>
              <a:rPr lang="en-US" altLang="zh-CN" dirty="0" smtClean="0"/>
              <a:t>《</a:t>
            </a:r>
            <a:r>
              <a:rPr lang="zh-CN" altLang="en-US" dirty="0" smtClean="0"/>
              <a:t>国家税务总局关于个人股票期权所得缴纳个人所得税有关问题的补充通知</a:t>
            </a:r>
            <a:r>
              <a:rPr lang="en-US" altLang="zh-CN" dirty="0" smtClean="0"/>
              <a:t>》</a:t>
            </a:r>
            <a:r>
              <a:rPr lang="zh-CN" altLang="en-US" dirty="0" smtClean="0"/>
              <a:t>（国税函</a:t>
            </a:r>
            <a:r>
              <a:rPr lang="en-US" altLang="zh-CN" dirty="0" smtClean="0"/>
              <a:t>〔</a:t>
            </a:r>
            <a:r>
              <a:rPr lang="en-US" dirty="0" smtClean="0"/>
              <a:t>2006</a:t>
            </a:r>
            <a:r>
              <a:rPr lang="en-US" altLang="zh-CN" dirty="0" smtClean="0"/>
              <a:t>〕</a:t>
            </a:r>
            <a:r>
              <a:rPr lang="en-US" dirty="0" smtClean="0"/>
              <a:t>902</a:t>
            </a:r>
            <a:r>
              <a:rPr lang="zh-CN" altLang="en-US" dirty="0" smtClean="0"/>
              <a:t>号）第七条规定执行</a:t>
            </a:r>
            <a:r>
              <a:rPr lang="en-US" dirty="0" smtClean="0"/>
              <a:t/>
            </a:r>
            <a:br>
              <a:rPr lang="en-US" dirty="0" smtClean="0"/>
            </a:br>
            <a:endParaRPr lang="zh-CN" altLang="en-US" dirty="0" smtClean="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t>公平市场价格按以下方法确定：</a:t>
            </a:r>
            <a:endParaRPr lang="en-US" altLang="zh-CN" dirty="0" smtClean="0"/>
          </a:p>
          <a:p>
            <a:r>
              <a:rPr lang="en-US" dirty="0" smtClean="0"/>
              <a:t>1.</a:t>
            </a:r>
            <a:r>
              <a:rPr lang="zh-CN" altLang="en-US" dirty="0" smtClean="0"/>
              <a:t>上市公司股票的公平市场价格，按照取得股票当日的收盘价确定。取得股票当日为非交易日的，按照上一个交易日收盘价确定</a:t>
            </a:r>
            <a:endParaRPr lang="en-US" altLang="zh-CN" dirty="0" smtClean="0"/>
          </a:p>
          <a:p>
            <a:r>
              <a:rPr lang="en-US" dirty="0" smtClean="0"/>
              <a:t>2.</a:t>
            </a:r>
            <a:r>
              <a:rPr lang="zh-CN" altLang="en-US" dirty="0" smtClean="0"/>
              <a:t>非上市公司股票（权）的公平市场价格，依次按照净资产法、类比法和其他合理方法确定。净资产法按照取得股票（权）的上年末净资产确定</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个人因股权激励、技术成果投资入股取得股权后，非上市公司在境内上市的，处置递延纳税的股权时，按照现行限售股有关征税规定执行</a:t>
            </a:r>
          </a:p>
          <a:p>
            <a:r>
              <a:rPr lang="en-US" altLang="zh-CN" dirty="0" smtClean="0"/>
              <a:t>3.</a:t>
            </a:r>
            <a:r>
              <a:rPr lang="zh-CN" altLang="en-US" dirty="0" smtClean="0"/>
              <a:t>个人转让股权时，视同享受递延纳税优惠政策的股权优先转让。递延纳税的股权成本按照加权平均法计算，不与其他方式取得的股权成本合并计算</a:t>
            </a:r>
          </a:p>
          <a:p>
            <a:r>
              <a:rPr lang="en-US" altLang="zh-CN" dirty="0" smtClean="0"/>
              <a:t>4.</a:t>
            </a:r>
            <a:r>
              <a:rPr lang="zh-CN" altLang="en-US" dirty="0" smtClean="0"/>
              <a:t>持有</a:t>
            </a:r>
            <a:r>
              <a:rPr lang="zh-CN" altLang="en-US" dirty="0" smtClean="0">
                <a:solidFill>
                  <a:srgbClr val="FF0000"/>
                </a:solidFill>
              </a:rPr>
              <a:t>递延纳税的股权期间</a:t>
            </a:r>
            <a:r>
              <a:rPr lang="zh-CN" altLang="en-US" dirty="0" smtClean="0"/>
              <a:t>，因该股权产生的转增股本收入，以及以该递延纳税的股权再进行非货币性资产投资的，应在当期缴纳税款</a:t>
            </a:r>
          </a:p>
          <a:p>
            <a:endParaRPr lang="zh-CN" altLang="en-US"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（五）配套管理措施</a:t>
            </a:r>
          </a:p>
          <a:p>
            <a:r>
              <a:rPr lang="en-US" altLang="zh-CN" dirty="0" smtClean="0"/>
              <a:t>1.</a:t>
            </a:r>
            <a:r>
              <a:rPr lang="zh-CN" altLang="en-US" dirty="0" smtClean="0"/>
              <a:t>对股权激励或技术成果投资入股选择适用递延纳税政策的，企业应在规定期限内到主管税务机关办理备案手续。未办理备案手续的，不得享受本通知规定的递延纳税优惠政策</a:t>
            </a:r>
            <a:endParaRPr lang="en-US" altLang="zh-CN" dirty="0" smtClean="0"/>
          </a:p>
          <a:p>
            <a:r>
              <a:rPr lang="zh-CN" altLang="en-US" dirty="0" smtClean="0"/>
              <a:t>企业备案具体按以下规定执行：</a:t>
            </a:r>
            <a:endParaRPr lang="en-US" altLang="zh-CN" dirty="0" smtClean="0"/>
          </a:p>
          <a:p>
            <a:r>
              <a:rPr lang="zh-CN" altLang="en-US" dirty="0" smtClean="0"/>
              <a:t>（</a:t>
            </a:r>
            <a:r>
              <a:rPr lang="en-US" dirty="0" smtClean="0"/>
              <a:t>1</a:t>
            </a:r>
            <a:r>
              <a:rPr lang="zh-CN" altLang="en-US" dirty="0" smtClean="0"/>
              <a:t>）非上市公司实施符合条件的股权激励，个人选择递延纳税的，非上市公司应于股票（权）期权行权、限制性股票解禁、股权奖励获得之次月</a:t>
            </a:r>
            <a:r>
              <a:rPr lang="en-US" dirty="0" smtClean="0"/>
              <a:t>15</a:t>
            </a:r>
            <a:r>
              <a:rPr lang="zh-CN" altLang="en-US" dirty="0" smtClean="0"/>
              <a:t>日内，向主管税务机关报送</a:t>
            </a:r>
            <a:r>
              <a:rPr lang="en-US" altLang="zh-CN" dirty="0" smtClean="0"/>
              <a:t>《</a:t>
            </a:r>
            <a:r>
              <a:rPr lang="zh-CN" altLang="en-US" dirty="0" smtClean="0"/>
              <a:t>非上市公司股权激励个人所得税递延纳税备案表</a:t>
            </a:r>
            <a:r>
              <a:rPr lang="en-US" altLang="zh-CN" dirty="0" smtClean="0"/>
              <a:t>》</a:t>
            </a:r>
            <a:r>
              <a:rPr lang="zh-CN" altLang="en-US" dirty="0" smtClean="0"/>
              <a:t>、股权激励计划、董事会或股东大会决议、激励对象任职或从事技术工作情况说明等。实施股权奖励的企业同时报送本企业及其奖励股权标的企业上一纳税年度主营业务收入构成情况说明</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t>（</a:t>
            </a:r>
            <a:r>
              <a:rPr lang="en-US" dirty="0" smtClean="0"/>
              <a:t>2</a:t>
            </a:r>
            <a:r>
              <a:rPr lang="zh-CN" altLang="en-US" dirty="0" smtClean="0"/>
              <a:t>）上市公司实施股权激励，个人选择在不超过</a:t>
            </a:r>
            <a:r>
              <a:rPr lang="en-US" dirty="0" smtClean="0"/>
              <a:t>12</a:t>
            </a:r>
            <a:r>
              <a:rPr lang="zh-CN" altLang="en-US" dirty="0" smtClean="0"/>
              <a:t>个月期限内缴税的，上市公司应自股票期权行权、限制性股票解禁、股权奖励获得之次月</a:t>
            </a:r>
            <a:r>
              <a:rPr lang="en-US" dirty="0" smtClean="0"/>
              <a:t>15</a:t>
            </a:r>
            <a:r>
              <a:rPr lang="zh-CN" altLang="en-US" dirty="0" smtClean="0"/>
              <a:t>日内，向主管税务机关报送</a:t>
            </a:r>
            <a:r>
              <a:rPr lang="en-US" altLang="zh-CN" dirty="0" smtClean="0"/>
              <a:t>《</a:t>
            </a:r>
            <a:r>
              <a:rPr lang="zh-CN" altLang="en-US" dirty="0" smtClean="0"/>
              <a:t>上市公司股权激励个人所得税延期纳税备案表</a:t>
            </a:r>
            <a:r>
              <a:rPr lang="en-US" altLang="zh-CN" dirty="0" smtClean="0"/>
              <a:t>》</a:t>
            </a:r>
            <a:r>
              <a:rPr lang="zh-CN" altLang="en-US" dirty="0" smtClean="0"/>
              <a:t>。上市公司初次办理股权激励备案时，还应一并向主管税务机关报送股权激励计划、董事会或股东大会决议。</a:t>
            </a:r>
            <a:r>
              <a:rPr lang="en-US" dirty="0" smtClean="0"/>
              <a:t/>
            </a:r>
            <a:br>
              <a:rPr lang="en-US" dirty="0" smtClean="0"/>
            </a:br>
            <a:r>
              <a:rPr lang="zh-CN" altLang="en-US" dirty="0" smtClean="0"/>
              <a:t>（</a:t>
            </a:r>
            <a:r>
              <a:rPr lang="en-US" altLang="zh-CN" dirty="0" smtClean="0"/>
              <a:t>3</a:t>
            </a:r>
            <a:r>
              <a:rPr lang="zh-CN" altLang="en-US" dirty="0" smtClean="0"/>
              <a:t>）个人以技术成果投资入股境内公司并选择递延纳税的，被投资公司应于取得技术成果并支付股权之次月</a:t>
            </a:r>
            <a:r>
              <a:rPr lang="en-US" dirty="0" smtClean="0"/>
              <a:t>15</a:t>
            </a:r>
            <a:r>
              <a:rPr lang="zh-CN" altLang="en-US" dirty="0" smtClean="0"/>
              <a:t>日内，向主管税务机关报送</a:t>
            </a:r>
            <a:r>
              <a:rPr lang="en-US" altLang="zh-CN" dirty="0" smtClean="0"/>
              <a:t>《</a:t>
            </a:r>
            <a:r>
              <a:rPr lang="zh-CN" altLang="en-US" dirty="0" smtClean="0"/>
              <a:t>技术成果投资入股个人所得税递延纳税备案表</a:t>
            </a:r>
            <a:r>
              <a:rPr lang="en-US" altLang="zh-CN" dirty="0" smtClean="0"/>
              <a:t>》</a:t>
            </a:r>
            <a:r>
              <a:rPr lang="zh-CN" altLang="en-US" dirty="0" smtClean="0"/>
              <a:t>、技术成果相关证书或证明材料、技术成果投资入股协议、技术成果评估报告等资料</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normAutofit/>
          </a:bodyPr>
          <a:lstStyle/>
          <a:p>
            <a:r>
              <a:rPr lang="en-US" altLang="zh-CN" dirty="0" smtClean="0"/>
              <a:t>2.</a:t>
            </a:r>
            <a:r>
              <a:rPr lang="zh-CN" altLang="en-US" dirty="0" smtClean="0"/>
              <a:t>企业实施股权激励或个人以技术成果投资入股，以实施股权激励或取得技术成果的企业为个人所得税扣缴义务人。递延纳税期间，扣缴义务人应在每个纳税年度终了后向主管税务机关报告递延纳税有关情况</a:t>
            </a:r>
            <a:endParaRPr lang="en-US" altLang="zh-CN" dirty="0" smtClean="0"/>
          </a:p>
          <a:p>
            <a:r>
              <a:rPr lang="zh-CN" altLang="en-US" dirty="0" smtClean="0"/>
              <a:t>个人因非上市公司实施股权激励或以技术成果投资入股取得的股票（权），实行递延纳税期间，扣缴义务人应于每个纳税年度终了后</a:t>
            </a:r>
            <a:r>
              <a:rPr lang="en-US" dirty="0" smtClean="0"/>
              <a:t>30</a:t>
            </a:r>
            <a:r>
              <a:rPr lang="zh-CN" altLang="en-US" dirty="0" smtClean="0"/>
              <a:t>日内，向主管税务机关报送</a:t>
            </a:r>
            <a:r>
              <a:rPr lang="en-US" altLang="zh-CN" dirty="0" smtClean="0"/>
              <a:t>《</a:t>
            </a:r>
            <a:r>
              <a:rPr lang="zh-CN" altLang="en-US" dirty="0" smtClean="0"/>
              <a:t>个人所得税递延纳税情况年度报告表</a:t>
            </a:r>
            <a:r>
              <a:rPr lang="en-US" altLang="zh-CN" dirty="0" smtClean="0"/>
              <a:t>》</a:t>
            </a:r>
          </a:p>
          <a:p>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（十八）境外纳税人发生的不属于境内应税行为</a:t>
            </a:r>
            <a:endParaRPr lang="en-US" altLang="zh-CN" dirty="0" smtClean="0">
              <a:solidFill>
                <a:srgbClr val="002060"/>
              </a:solidFill>
            </a:endParaRPr>
          </a:p>
          <a:p>
            <a:r>
              <a:rPr lang="zh-CN" altLang="en-US" dirty="0" smtClean="0"/>
              <a:t>（</a:t>
            </a:r>
            <a:r>
              <a:rPr lang="en-US" altLang="zh-CN" dirty="0" smtClean="0"/>
              <a:t>36</a:t>
            </a:r>
            <a:r>
              <a:rPr lang="zh-CN" altLang="en-US" dirty="0" smtClean="0"/>
              <a:t>号文规定：境外单位或者个人向境内单位或个人销售完全在境外发生的服务、完全在境外使用的无形资产、出租完全地境外使用的有形动产）</a:t>
            </a:r>
            <a:endParaRPr lang="en-US" altLang="zh-CN" dirty="0" smtClean="0"/>
          </a:p>
          <a:p>
            <a:r>
              <a:rPr lang="zh-CN" altLang="en-US" dirty="0" smtClean="0"/>
              <a:t>境外单位或者个人发生的下列行为不属于在境内销售服务或者无形资产：</a:t>
            </a:r>
            <a:endParaRPr lang="en-US" altLang="zh-CN" dirty="0" smtClean="0"/>
          </a:p>
          <a:p>
            <a:r>
              <a:rPr lang="en-US" altLang="zh-CN" dirty="0" smtClean="0"/>
              <a:t>1.</a:t>
            </a:r>
            <a:r>
              <a:rPr lang="zh-CN" altLang="en-US" dirty="0" smtClean="0"/>
              <a:t>为出境的函件、包裹在境外提供的邮政服务、收派服务</a:t>
            </a:r>
            <a:endParaRPr lang="en-US" altLang="zh-CN" dirty="0" smtClean="0"/>
          </a:p>
          <a:p>
            <a:r>
              <a:rPr lang="en-US" altLang="zh-CN" dirty="0" smtClean="0"/>
              <a:t>2.</a:t>
            </a:r>
            <a:r>
              <a:rPr lang="zh-CN" altLang="en-US" dirty="0" smtClean="0"/>
              <a:t>向境内单位或者个人提供的工程施工地点在境外的建筑服务、工程监理服务</a:t>
            </a:r>
            <a:endParaRPr lang="en-US" altLang="zh-CN" dirty="0" smtClean="0"/>
          </a:p>
          <a:p>
            <a:r>
              <a:rPr lang="en-US" altLang="zh-CN" dirty="0" smtClean="0"/>
              <a:t>3.</a:t>
            </a:r>
            <a:r>
              <a:rPr lang="zh-CN" altLang="en-US" dirty="0" smtClean="0"/>
              <a:t>向境内单位或者个人提供的工程、矿产资源在境外的工程勘察勘探服务</a:t>
            </a:r>
            <a:endParaRPr lang="en-US" altLang="zh-CN" dirty="0" smtClean="0"/>
          </a:p>
          <a:p>
            <a:r>
              <a:rPr lang="en-US" altLang="zh-CN" dirty="0" smtClean="0"/>
              <a:t>4.</a:t>
            </a:r>
            <a:r>
              <a:rPr lang="zh-CN" altLang="en-US" dirty="0" smtClean="0"/>
              <a:t>向境内单位或者个人提供的会议展览地点在境外的会议展览服务 </a:t>
            </a:r>
            <a:endParaRPr lang="zh-CN" altLang="en-US"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个人所得税有关政策</a:t>
            </a:r>
            <a:endParaRPr lang="zh-CN" altLang="en-US" dirty="0"/>
          </a:p>
        </p:txBody>
      </p:sp>
      <p:sp>
        <p:nvSpPr>
          <p:cNvPr id="3" name="内容占位符 2"/>
          <p:cNvSpPr>
            <a:spLocks noGrp="1"/>
          </p:cNvSpPr>
          <p:nvPr>
            <p:ph idx="1"/>
          </p:nvPr>
        </p:nvSpPr>
        <p:spPr/>
        <p:txBody>
          <a:bodyPr/>
          <a:lstStyle/>
          <a:p>
            <a:r>
              <a:rPr lang="en-US" altLang="zh-CN" dirty="0" smtClean="0"/>
              <a:t>3.</a:t>
            </a:r>
            <a:r>
              <a:rPr lang="zh-CN" altLang="en-US" dirty="0" smtClean="0"/>
              <a:t>递延纳税股票（权）转让、办理纳税申报时，扣缴义务人、个人应向主管税务机关一并报送能够证明股票（权）转让价格、递延纳税股票（权）原值、合理税费的有关资料，具体包括转让协议、评估报告和相关票据等。资料不全或无法充分证明有关情况，造成计税依据偏低，又无正当理由的，主管税务机关可依据税收征管法有关规定进行核定</a:t>
            </a:r>
          </a:p>
          <a:p>
            <a:r>
              <a:rPr lang="en-US" altLang="zh-CN" dirty="0" smtClean="0"/>
              <a:t>4.</a:t>
            </a:r>
            <a:r>
              <a:rPr lang="zh-CN" altLang="en-US" dirty="0" smtClean="0"/>
              <a:t>工商部门应将企业股权变更信息及时与税务部门共享，暂不具备联网实时共享信息条件的，工商部门应在股权变更登记</a:t>
            </a:r>
            <a:r>
              <a:rPr lang="en-US" dirty="0" smtClean="0"/>
              <a:t>3</a:t>
            </a:r>
            <a:r>
              <a:rPr lang="zh-CN" altLang="en-US" dirty="0" smtClean="0"/>
              <a:t>个工作日内将信息与税务部门共享。</a:t>
            </a:r>
          </a:p>
          <a:p>
            <a:r>
              <a:rPr lang="zh-CN" altLang="en-US" dirty="0" smtClean="0"/>
              <a:t>自</a:t>
            </a:r>
            <a:r>
              <a:rPr lang="en-US" dirty="0" smtClean="0"/>
              <a:t>2016</a:t>
            </a:r>
            <a:r>
              <a:rPr lang="zh-CN" altLang="en-US" dirty="0" smtClean="0"/>
              <a:t>年</a:t>
            </a:r>
            <a:r>
              <a:rPr lang="en-US" dirty="0" smtClean="0"/>
              <a:t>9</a:t>
            </a:r>
            <a:r>
              <a:rPr lang="zh-CN" altLang="en-US" dirty="0" smtClean="0"/>
              <a:t>月</a:t>
            </a:r>
            <a:r>
              <a:rPr lang="en-US" dirty="0" smtClean="0"/>
              <a:t>1</a:t>
            </a:r>
            <a:r>
              <a:rPr lang="zh-CN" altLang="en-US" dirty="0" smtClean="0"/>
              <a:t>日起施行</a:t>
            </a:r>
          </a:p>
          <a:p>
            <a:endParaRPr lang="zh-CN" altLang="en-US"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营改增后土地增值税征管</a:t>
            </a:r>
            <a:endParaRPr lang="en-US" altLang="zh-CN" dirty="0" smtClean="0">
              <a:solidFill>
                <a:srgbClr val="FF0000"/>
              </a:solidFill>
            </a:endParaRPr>
          </a:p>
          <a:p>
            <a:r>
              <a:rPr lang="zh-CN" altLang="en-US" dirty="0" smtClean="0">
                <a:solidFill>
                  <a:srgbClr val="002060"/>
                </a:solidFill>
              </a:rPr>
              <a:t>（一）营改增后土地增值税应税收入确认</a:t>
            </a:r>
          </a:p>
          <a:p>
            <a:r>
              <a:rPr lang="zh-CN" altLang="en-US" dirty="0" smtClean="0"/>
              <a:t>营改增后，纳税人转让房地产的土地增值税应税收入不含增值税 </a:t>
            </a:r>
            <a:endParaRPr lang="en-US" altLang="zh-CN" dirty="0" smtClean="0"/>
          </a:p>
          <a:p>
            <a:r>
              <a:rPr lang="en-US" altLang="zh-CN" dirty="0" smtClean="0"/>
              <a:t>1.</a:t>
            </a:r>
            <a:r>
              <a:rPr lang="zh-CN" altLang="en-US" dirty="0" smtClean="0"/>
              <a:t>适用增值税一般计税方法的纳税人，其转让房地产的土地增值税应税收入不含增值税销项税额</a:t>
            </a:r>
            <a:endParaRPr lang="en-US" altLang="zh-CN" dirty="0" smtClean="0"/>
          </a:p>
          <a:p>
            <a:r>
              <a:rPr lang="en-US" altLang="zh-CN" dirty="0" smtClean="0"/>
              <a:t>2.</a:t>
            </a:r>
            <a:r>
              <a:rPr lang="zh-CN" altLang="en-US" dirty="0" smtClean="0"/>
              <a:t>适用简易计税方法的纳税人，其转让房地产的土地增值税应税收入不含增值税应纳税额。</a:t>
            </a:r>
          </a:p>
          <a:p>
            <a:r>
              <a:rPr lang="en-US" altLang="zh-CN" dirty="0" smtClean="0"/>
              <a:t>3.</a:t>
            </a:r>
            <a:r>
              <a:rPr lang="zh-CN" altLang="en-US" dirty="0" smtClean="0"/>
              <a:t> 土地增值税预征税款计算，房地产开发企业采取预收款方式销售自行开发的房地产项目的，可按照以下方法计算土地增值税预征计征依据：</a:t>
            </a:r>
            <a:r>
              <a:rPr lang="en-US" dirty="0" smtClean="0"/>
              <a:t> </a:t>
            </a:r>
            <a:endParaRPr lang="zh-CN" altLang="en-US" dirty="0" smtClean="0"/>
          </a:p>
          <a:p>
            <a:r>
              <a:rPr lang="zh-CN" altLang="en-US" dirty="0" smtClean="0"/>
              <a:t>土地增值税预征的计征依据</a:t>
            </a:r>
            <a:r>
              <a:rPr lang="en-US" dirty="0" smtClean="0"/>
              <a:t>=</a:t>
            </a:r>
            <a:r>
              <a:rPr lang="zh-CN" altLang="en-US" dirty="0" smtClean="0"/>
              <a:t>预收款</a:t>
            </a:r>
            <a:r>
              <a:rPr lang="en-US" dirty="0" smtClean="0"/>
              <a:t>-</a:t>
            </a:r>
            <a:r>
              <a:rPr lang="zh-CN" altLang="en-US" dirty="0" smtClean="0"/>
              <a:t>应预缴增值税税款</a:t>
            </a:r>
            <a:r>
              <a:rPr lang="en-US" dirty="0" smtClean="0"/>
              <a:t> </a:t>
            </a:r>
          </a:p>
          <a:p>
            <a:r>
              <a:rPr lang="zh-CN" altLang="en-US" dirty="0" smtClean="0"/>
              <a:t>应预缴增值税税款</a:t>
            </a:r>
            <a:r>
              <a:rPr lang="en-US" dirty="0" smtClean="0"/>
              <a:t> =</a:t>
            </a:r>
            <a:r>
              <a:rPr lang="zh-CN" altLang="en-US" dirty="0" smtClean="0"/>
              <a:t>预收款</a:t>
            </a:r>
            <a:r>
              <a:rPr lang="en-US" altLang="zh-CN" dirty="0" smtClean="0"/>
              <a:t>/</a:t>
            </a:r>
            <a:r>
              <a:rPr lang="zh-CN" altLang="en-US" dirty="0" smtClean="0"/>
              <a:t>（</a:t>
            </a:r>
            <a:r>
              <a:rPr lang="en-US" altLang="zh-CN" dirty="0" smtClean="0"/>
              <a:t>1+11%</a:t>
            </a:r>
            <a:r>
              <a:rPr lang="zh-CN" altLang="en-US" dirty="0" smtClean="0"/>
              <a:t>或</a:t>
            </a:r>
            <a:r>
              <a:rPr lang="en-US" altLang="zh-CN" dirty="0" smtClean="0"/>
              <a:t>5%</a:t>
            </a:r>
            <a:r>
              <a:rPr lang="zh-CN" altLang="en-US" dirty="0" smtClean="0"/>
              <a:t>）*</a:t>
            </a:r>
            <a:r>
              <a:rPr lang="en-US" altLang="zh-CN" dirty="0" smtClean="0"/>
              <a:t>3%</a:t>
            </a:r>
            <a:endParaRPr lang="zh-CN" altLang="en-US" dirty="0" smtClean="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（二）营改增后视同销售房地产应税收入确认</a:t>
            </a:r>
            <a:endParaRPr lang="en-US" altLang="zh-CN" dirty="0" smtClean="0">
              <a:solidFill>
                <a:srgbClr val="002060"/>
              </a:solidFill>
            </a:endParaRPr>
          </a:p>
          <a:p>
            <a:r>
              <a:rPr lang="zh-CN" altLang="en-US" dirty="0" smtClean="0"/>
              <a:t>纳税人将开发产品用于职工福利、奖励、对外投资、分配给股东或投资人、抵偿债务、换取其他单位和个人的非货币性资产等，发生所有权转移时应视同销售房地产，其收入应按照</a:t>
            </a:r>
            <a:r>
              <a:rPr lang="en-US" altLang="zh-CN" dirty="0" smtClean="0"/>
              <a:t>《</a:t>
            </a:r>
            <a:r>
              <a:rPr lang="zh-CN" altLang="en-US" dirty="0" smtClean="0"/>
              <a:t>国家税务总局关于房地产开发企业土地增值税清算管理有关问题的通知</a:t>
            </a:r>
            <a:r>
              <a:rPr lang="en-US" altLang="zh-CN" dirty="0" smtClean="0"/>
              <a:t>》</a:t>
            </a:r>
            <a:r>
              <a:rPr lang="zh-CN" altLang="en-US" dirty="0" smtClean="0"/>
              <a:t>（国税发</a:t>
            </a:r>
            <a:r>
              <a:rPr lang="en-US" altLang="zh-CN" dirty="0" smtClean="0"/>
              <a:t>〔</a:t>
            </a:r>
            <a:r>
              <a:rPr lang="en-US" dirty="0" smtClean="0"/>
              <a:t>2006</a:t>
            </a:r>
            <a:r>
              <a:rPr lang="en-US" altLang="zh-CN" dirty="0" smtClean="0"/>
              <a:t>〕</a:t>
            </a:r>
            <a:r>
              <a:rPr lang="en-US" dirty="0" smtClean="0"/>
              <a:t>187</a:t>
            </a:r>
            <a:r>
              <a:rPr lang="zh-CN" altLang="en-US" dirty="0" smtClean="0"/>
              <a:t>号）第三条规定执行。纳税人安置回迁户，其拆迁安置用房应税收入和扣除项目的确认，应按照</a:t>
            </a:r>
            <a:r>
              <a:rPr lang="en-US" altLang="zh-CN" dirty="0" smtClean="0"/>
              <a:t>《</a:t>
            </a:r>
            <a:r>
              <a:rPr lang="zh-CN" altLang="en-US" dirty="0" smtClean="0"/>
              <a:t>国家税务总局关于土地增值税清算有关问题的通知</a:t>
            </a:r>
            <a:r>
              <a:rPr lang="en-US" altLang="zh-CN" dirty="0" smtClean="0"/>
              <a:t>》</a:t>
            </a:r>
            <a:r>
              <a:rPr lang="zh-CN" altLang="en-US" dirty="0" smtClean="0"/>
              <a:t>（国税函</a:t>
            </a:r>
            <a:r>
              <a:rPr lang="en-US" altLang="zh-CN" dirty="0" smtClean="0"/>
              <a:t>〔</a:t>
            </a:r>
            <a:r>
              <a:rPr lang="en-US" dirty="0" smtClean="0"/>
              <a:t>2010</a:t>
            </a:r>
            <a:r>
              <a:rPr lang="en-US" altLang="zh-CN" dirty="0" smtClean="0"/>
              <a:t>〕</a:t>
            </a:r>
            <a:r>
              <a:rPr lang="en-US" dirty="0" smtClean="0"/>
              <a:t>220</a:t>
            </a:r>
            <a:r>
              <a:rPr lang="zh-CN" altLang="en-US" dirty="0" smtClean="0"/>
              <a:t>号）第六条规定执行</a:t>
            </a:r>
            <a:r>
              <a:rPr lang="en-US" dirty="0" smtClean="0"/>
              <a:t> </a:t>
            </a:r>
            <a:br>
              <a:rPr lang="en-US" dirty="0" smtClean="0"/>
            </a:br>
            <a:endParaRPr lang="zh-CN" altLang="en-US" dirty="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（三）与转让房地产有关的税金</a:t>
            </a:r>
            <a:endParaRPr lang="en-US" dirty="0" smtClean="0">
              <a:solidFill>
                <a:srgbClr val="002060"/>
              </a:solidFill>
            </a:endParaRPr>
          </a:p>
          <a:p>
            <a:r>
              <a:rPr lang="en-US" altLang="zh-CN" dirty="0" smtClean="0"/>
              <a:t>1.</a:t>
            </a:r>
            <a:r>
              <a:rPr lang="zh-CN" altLang="en-US" dirty="0" smtClean="0"/>
              <a:t>营改增后，计算土地增值税增值额的扣除项目中“与转让房地产有关的税金”不包括增值税</a:t>
            </a:r>
            <a:endParaRPr lang="en-US" altLang="zh-CN" dirty="0" smtClean="0"/>
          </a:p>
          <a:p>
            <a:r>
              <a:rPr lang="en-US" altLang="zh-CN" dirty="0" smtClean="0"/>
              <a:t>2.</a:t>
            </a:r>
            <a:r>
              <a:rPr lang="zh-CN" altLang="en-US" dirty="0" smtClean="0"/>
              <a:t>营改增后，房地产开发企业实际缴纳的城市维护建设税、教育费附加，凡能够按清算项目准确计算的，允许据实扣除。凡不能按清算项目准确计算的，则按该清算项目</a:t>
            </a:r>
            <a:r>
              <a:rPr lang="zh-CN" altLang="en-US" dirty="0" smtClean="0">
                <a:solidFill>
                  <a:srgbClr val="FF0000"/>
                </a:solidFill>
              </a:rPr>
              <a:t>预缴增值税时</a:t>
            </a:r>
            <a:r>
              <a:rPr lang="zh-CN" altLang="en-US" dirty="0" smtClean="0"/>
              <a:t>实际缴纳的城建税、教育费附加扣除</a:t>
            </a:r>
            <a:r>
              <a:rPr lang="en-US" dirty="0" smtClean="0"/>
              <a:t> </a:t>
            </a:r>
          </a:p>
          <a:p>
            <a:r>
              <a:rPr lang="zh-CN" altLang="en-US" dirty="0" smtClean="0"/>
              <a:t>其他转让房地产行为的城建税、教育费附加扣除比照上述规定执行</a:t>
            </a:r>
            <a:endParaRPr lang="en-US" altLang="zh-CN" dirty="0" smtClean="0"/>
          </a:p>
          <a:p>
            <a:r>
              <a:rPr lang="zh-CN" altLang="en-US" dirty="0" smtClean="0">
                <a:solidFill>
                  <a:srgbClr val="002060"/>
                </a:solidFill>
              </a:rPr>
              <a:t>（四）扣除项目或成本的确认</a:t>
            </a:r>
            <a:endParaRPr lang="en-US" altLang="zh-CN" dirty="0" smtClean="0">
              <a:solidFill>
                <a:srgbClr val="002060"/>
              </a:solidFill>
            </a:endParaRPr>
          </a:p>
          <a:p>
            <a:r>
              <a:rPr lang="en-US" altLang="zh-CN" dirty="0" smtClean="0"/>
              <a:t>《</a:t>
            </a:r>
            <a:r>
              <a:rPr lang="zh-CN" altLang="en-US" dirty="0" smtClean="0"/>
              <a:t>中华人民共和国土地增值税暂行条例</a:t>
            </a:r>
            <a:r>
              <a:rPr lang="en-US" altLang="zh-CN" dirty="0" smtClean="0"/>
              <a:t>》</a:t>
            </a:r>
            <a:r>
              <a:rPr lang="zh-CN" altLang="en-US" dirty="0" smtClean="0"/>
              <a:t>等规定的土地增值税扣除项目涉及的增值税进项税额，允许在销项税额中计算抵扣的，不计入扣除项目，不允许在销项税额中计算抵扣的，可以计入扣除项目 </a:t>
            </a:r>
            <a:endParaRPr lang="en-US" altLang="zh-CN" dirty="0" smtClean="0"/>
          </a:p>
          <a:p>
            <a:r>
              <a:rPr lang="zh-CN" altLang="en-US" dirty="0" smtClean="0">
                <a:solidFill>
                  <a:srgbClr val="FF0000"/>
                </a:solidFill>
              </a:rPr>
              <a:t>注：</a:t>
            </a:r>
            <a:r>
              <a:rPr lang="zh-CN" altLang="en-US" dirty="0" smtClean="0"/>
              <a:t>土地款扣额比照进项税额处理</a:t>
            </a:r>
            <a:endParaRPr lang="zh-CN" altLang="en-US" dirty="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（五）营改增前后土地增值税清算的计算</a:t>
            </a:r>
            <a:endParaRPr lang="en-US" altLang="zh-CN" dirty="0" smtClean="0">
              <a:solidFill>
                <a:srgbClr val="002060"/>
              </a:solidFill>
            </a:endParaRPr>
          </a:p>
          <a:p>
            <a:r>
              <a:rPr lang="zh-CN" altLang="en-US" dirty="0" smtClean="0"/>
              <a:t>房地产开发企业在营改增后进行房地产开发项目土地增值税清算时，按以下方法确定相关金额：</a:t>
            </a:r>
            <a:endParaRPr lang="en-US" dirty="0" smtClean="0"/>
          </a:p>
          <a:p>
            <a:r>
              <a:rPr lang="en-US" altLang="zh-CN" dirty="0" smtClean="0"/>
              <a:t>1.</a:t>
            </a:r>
            <a:r>
              <a:rPr lang="zh-CN" altLang="en-US" dirty="0" smtClean="0"/>
              <a:t>土地增值税应税收入</a:t>
            </a:r>
            <a:r>
              <a:rPr lang="en-US" dirty="0" smtClean="0"/>
              <a:t>=</a:t>
            </a:r>
            <a:r>
              <a:rPr lang="zh-CN" altLang="en-US" dirty="0" smtClean="0"/>
              <a:t>营改增前转让房地产取得的收入</a:t>
            </a:r>
            <a:r>
              <a:rPr lang="en-US" dirty="0" smtClean="0"/>
              <a:t>+</a:t>
            </a:r>
            <a:r>
              <a:rPr lang="zh-CN" altLang="en-US" dirty="0" smtClean="0"/>
              <a:t>营改增后转让房地产取得的不含增值税收入</a:t>
            </a:r>
            <a:r>
              <a:rPr lang="en-US" dirty="0" smtClean="0"/>
              <a:t> </a:t>
            </a:r>
          </a:p>
          <a:p>
            <a:r>
              <a:rPr lang="en-US" altLang="zh-CN" dirty="0" smtClean="0"/>
              <a:t>2.</a:t>
            </a:r>
            <a:r>
              <a:rPr lang="zh-CN" altLang="en-US" dirty="0" smtClean="0"/>
              <a:t>与转让房地产有关的税金</a:t>
            </a:r>
            <a:r>
              <a:rPr lang="en-US" dirty="0" smtClean="0"/>
              <a:t>=</a:t>
            </a:r>
            <a:r>
              <a:rPr lang="zh-CN" altLang="en-US" dirty="0" smtClean="0"/>
              <a:t>营改增前实际缴纳的营业税、城建税、教育费附加</a:t>
            </a:r>
            <a:r>
              <a:rPr lang="en-US" dirty="0" smtClean="0"/>
              <a:t>+</a:t>
            </a:r>
            <a:r>
              <a:rPr lang="zh-CN" altLang="en-US" dirty="0" smtClean="0"/>
              <a:t>营改增后允许扣除的城建税、教育费附加</a:t>
            </a:r>
            <a:r>
              <a:rPr lang="en-US" dirty="0" smtClean="0"/>
              <a:t> </a:t>
            </a:r>
          </a:p>
          <a:p>
            <a:r>
              <a:rPr lang="zh-CN" altLang="en-US" dirty="0" smtClean="0">
                <a:solidFill>
                  <a:srgbClr val="002060"/>
                </a:solidFill>
              </a:rPr>
              <a:t>（六）营改增后建筑安装工程费支出的发票确认</a:t>
            </a:r>
            <a:endParaRPr lang="en-US" altLang="zh-CN" dirty="0" smtClean="0">
              <a:solidFill>
                <a:srgbClr val="002060"/>
              </a:solidFill>
            </a:endParaRPr>
          </a:p>
          <a:p>
            <a:r>
              <a:rPr lang="zh-CN" altLang="en-US" dirty="0" smtClean="0"/>
              <a:t>营改增后，土地增值税纳税人接受建筑安装服务取得的增值税发票，应按照</a:t>
            </a:r>
            <a:r>
              <a:rPr lang="en-US" altLang="zh-CN" dirty="0" smtClean="0"/>
              <a:t>《</a:t>
            </a:r>
            <a:r>
              <a:rPr lang="zh-CN" altLang="en-US" dirty="0" smtClean="0"/>
              <a:t>国家税务总局关于全面推开营业税改征增值税试点有关税收征收管理事项的公告</a:t>
            </a:r>
            <a:r>
              <a:rPr lang="en-US" altLang="zh-CN" dirty="0" smtClean="0"/>
              <a:t>》</a:t>
            </a:r>
            <a:r>
              <a:rPr lang="zh-CN" altLang="en-US" dirty="0" smtClean="0"/>
              <a:t>（国家税务总局公告</a:t>
            </a:r>
            <a:r>
              <a:rPr lang="en-US" dirty="0" smtClean="0"/>
              <a:t>2016</a:t>
            </a:r>
            <a:r>
              <a:rPr lang="zh-CN" altLang="en-US" dirty="0" smtClean="0"/>
              <a:t>年第</a:t>
            </a:r>
            <a:r>
              <a:rPr lang="en-US" dirty="0" smtClean="0"/>
              <a:t>23</a:t>
            </a:r>
            <a:r>
              <a:rPr lang="zh-CN" altLang="en-US" dirty="0" smtClean="0"/>
              <a:t>号）规定，在发票的备注栏注明建筑服务发生地县（市、区）名称及项目名称，否则不得计入土地增值税扣除项目金额</a:t>
            </a:r>
            <a:endParaRPr lang="zh-CN" altLang="en-US" dirty="0"/>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（七）旧房转让时的扣除计算</a:t>
            </a:r>
            <a:endParaRPr lang="en-US" altLang="zh-CN" dirty="0" smtClean="0">
              <a:solidFill>
                <a:srgbClr val="002060"/>
              </a:solidFill>
            </a:endParaRPr>
          </a:p>
          <a:p>
            <a:r>
              <a:rPr lang="zh-CN" altLang="en-US" dirty="0" smtClean="0"/>
              <a:t>营改增后，纳税人转让旧房及建筑物，凡不能取得评估价格，但能提供购房发票的，</a:t>
            </a:r>
            <a:r>
              <a:rPr lang="en-US" altLang="zh-CN" dirty="0" smtClean="0"/>
              <a:t>《</a:t>
            </a:r>
            <a:r>
              <a:rPr lang="zh-CN" altLang="en-US" dirty="0" smtClean="0"/>
              <a:t>中华人民共和国土地增值税暂行条例</a:t>
            </a:r>
            <a:r>
              <a:rPr lang="en-US" altLang="zh-CN" dirty="0" smtClean="0"/>
              <a:t>》</a:t>
            </a:r>
            <a:r>
              <a:rPr lang="zh-CN" altLang="en-US" dirty="0" smtClean="0"/>
              <a:t>第六条第一、三项规定的扣除项目的金额按照下列方法计算：</a:t>
            </a:r>
            <a:endParaRPr lang="en-US" dirty="0" smtClean="0"/>
          </a:p>
          <a:p>
            <a:r>
              <a:rPr lang="en-US" altLang="zh-CN" dirty="0" smtClean="0"/>
              <a:t>1.</a:t>
            </a:r>
            <a:r>
              <a:rPr lang="zh-CN" altLang="en-US" dirty="0" smtClean="0"/>
              <a:t>提供的购房凭据为营改增前取得的营业税发票的，按照发票所载金额（不扣减营业税）并从购买年度起至转让年度止每年加计</a:t>
            </a:r>
            <a:r>
              <a:rPr lang="en-US" dirty="0" smtClean="0"/>
              <a:t>5%</a:t>
            </a:r>
            <a:r>
              <a:rPr lang="zh-CN" altLang="en-US" dirty="0" smtClean="0"/>
              <a:t>计算</a:t>
            </a:r>
            <a:endParaRPr lang="en-US" altLang="zh-CN" dirty="0" smtClean="0"/>
          </a:p>
          <a:p>
            <a:r>
              <a:rPr lang="en-US" altLang="zh-CN" dirty="0" smtClean="0"/>
              <a:t>2.</a:t>
            </a:r>
            <a:r>
              <a:rPr lang="zh-CN" altLang="en-US" dirty="0" smtClean="0"/>
              <a:t>提供的购房凭据为营改增后取得的增值税</a:t>
            </a:r>
            <a:r>
              <a:rPr lang="zh-CN" altLang="en-US" dirty="0" smtClean="0">
                <a:solidFill>
                  <a:srgbClr val="FF0000"/>
                </a:solidFill>
              </a:rPr>
              <a:t>普通发票</a:t>
            </a:r>
            <a:r>
              <a:rPr lang="zh-CN" altLang="en-US" dirty="0" smtClean="0"/>
              <a:t>的，按照发票所载</a:t>
            </a:r>
            <a:r>
              <a:rPr lang="zh-CN" altLang="en-US" dirty="0" smtClean="0">
                <a:solidFill>
                  <a:srgbClr val="FF0000"/>
                </a:solidFill>
              </a:rPr>
              <a:t>价税合计金额</a:t>
            </a:r>
            <a:r>
              <a:rPr lang="zh-CN" altLang="en-US" dirty="0" smtClean="0"/>
              <a:t>从购买年度起至转让年度止每年加计</a:t>
            </a:r>
            <a:r>
              <a:rPr lang="en-US" dirty="0" smtClean="0"/>
              <a:t>5%</a:t>
            </a:r>
            <a:r>
              <a:rPr lang="zh-CN" altLang="en-US" dirty="0" smtClean="0"/>
              <a:t>计算</a:t>
            </a:r>
            <a:endParaRPr lang="en-US" dirty="0" smtClean="0"/>
          </a:p>
          <a:p>
            <a:r>
              <a:rPr lang="en-US" altLang="zh-CN" dirty="0" smtClean="0"/>
              <a:t>3.</a:t>
            </a:r>
            <a:r>
              <a:rPr lang="zh-CN" altLang="en-US" dirty="0" smtClean="0"/>
              <a:t>提供的购房发票为营改增后取得的增值税</a:t>
            </a:r>
            <a:r>
              <a:rPr lang="zh-CN" altLang="en-US" dirty="0" smtClean="0">
                <a:solidFill>
                  <a:srgbClr val="FF0000"/>
                </a:solidFill>
              </a:rPr>
              <a:t>专用发票</a:t>
            </a:r>
            <a:r>
              <a:rPr lang="zh-CN" altLang="en-US" dirty="0" smtClean="0"/>
              <a:t>的，按照发票所载</a:t>
            </a:r>
            <a:r>
              <a:rPr lang="zh-CN" altLang="en-US" dirty="0" smtClean="0">
                <a:solidFill>
                  <a:srgbClr val="FF0000"/>
                </a:solidFill>
              </a:rPr>
              <a:t>不含增值税金额加上不允许抵扣</a:t>
            </a:r>
            <a:r>
              <a:rPr lang="zh-CN" altLang="en-US" dirty="0" smtClean="0"/>
              <a:t>的增值税进项税额之和，并从购买年度起至转让年度止每年加计</a:t>
            </a:r>
            <a:r>
              <a:rPr lang="en-US" dirty="0" smtClean="0"/>
              <a:t>5%</a:t>
            </a:r>
            <a:r>
              <a:rPr lang="zh-CN" altLang="en-US" dirty="0" smtClean="0"/>
              <a:t>计算</a:t>
            </a:r>
            <a:endParaRPr lang="zh-CN" altLang="en-US" dirty="0"/>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修订土地增值税纳税申报表</a:t>
            </a:r>
            <a:endParaRPr lang="en-US" altLang="zh-CN" dirty="0" smtClean="0">
              <a:solidFill>
                <a:srgbClr val="FF0000"/>
              </a:solidFill>
            </a:endParaRPr>
          </a:p>
          <a:p>
            <a:r>
              <a:rPr lang="zh-CN" altLang="en-US" dirty="0" smtClean="0">
                <a:solidFill>
                  <a:srgbClr val="002060"/>
                </a:solidFill>
              </a:rPr>
              <a:t>（一）增加</a:t>
            </a:r>
            <a:r>
              <a:rPr lang="en-US" altLang="zh-CN" dirty="0" smtClean="0">
                <a:solidFill>
                  <a:srgbClr val="002060"/>
                </a:solidFill>
              </a:rPr>
              <a:t>《</a:t>
            </a:r>
            <a:r>
              <a:rPr lang="zh-CN" altLang="en-US" dirty="0" smtClean="0">
                <a:solidFill>
                  <a:srgbClr val="002060"/>
                </a:solidFill>
              </a:rPr>
              <a:t>土地增值税项目登记表</a:t>
            </a:r>
            <a:r>
              <a:rPr lang="en-US" altLang="zh-CN" dirty="0" smtClean="0">
                <a:solidFill>
                  <a:srgbClr val="002060"/>
                </a:solidFill>
              </a:rPr>
              <a:t>》</a:t>
            </a:r>
          </a:p>
          <a:p>
            <a:r>
              <a:rPr lang="zh-CN" altLang="en-US" dirty="0" smtClean="0"/>
              <a:t>根据</a:t>
            </a:r>
            <a:r>
              <a:rPr lang="en-US" altLang="zh-CN" dirty="0" smtClean="0"/>
              <a:t>《</a:t>
            </a:r>
            <a:r>
              <a:rPr lang="zh-CN" altLang="en-US" dirty="0" smtClean="0"/>
              <a:t>国家税务总局关于印发</a:t>
            </a:r>
            <a:r>
              <a:rPr lang="en-US" altLang="zh-CN" dirty="0" smtClean="0"/>
              <a:t>〈</a:t>
            </a:r>
            <a:r>
              <a:rPr lang="zh-CN" altLang="en-US" dirty="0" smtClean="0"/>
              <a:t>土地增值税纳税申报表</a:t>
            </a:r>
            <a:r>
              <a:rPr lang="en-US" altLang="zh-CN" dirty="0" smtClean="0"/>
              <a:t>〉</a:t>
            </a:r>
            <a:r>
              <a:rPr lang="zh-CN" altLang="en-US" dirty="0" smtClean="0"/>
              <a:t>的通知</a:t>
            </a:r>
            <a:r>
              <a:rPr lang="en-US" altLang="zh-CN" dirty="0" smtClean="0"/>
              <a:t>》</a:t>
            </a:r>
            <a:r>
              <a:rPr lang="zh-CN" altLang="en-US" dirty="0" smtClean="0"/>
              <a:t>（国税发</a:t>
            </a:r>
            <a:r>
              <a:rPr lang="en-US" altLang="zh-CN" dirty="0" smtClean="0"/>
              <a:t>〔</a:t>
            </a:r>
            <a:r>
              <a:rPr lang="en-US" dirty="0" smtClean="0"/>
              <a:t>1995</a:t>
            </a:r>
            <a:r>
              <a:rPr lang="en-US" altLang="zh-CN" dirty="0" smtClean="0"/>
              <a:t>〕</a:t>
            </a:r>
            <a:r>
              <a:rPr lang="en-US" dirty="0" smtClean="0"/>
              <a:t>090</a:t>
            </a:r>
            <a:r>
              <a:rPr lang="zh-CN" altLang="en-US" dirty="0" smtClean="0"/>
              <a:t>号）规定，从事房地产开发的纳税人，应在取得土地使用权并获得房地产开发项目开工许可后，根据税务机关确定的时间，向主管税务机关报送</a:t>
            </a:r>
            <a:r>
              <a:rPr lang="en-US" altLang="zh-CN" dirty="0" smtClean="0"/>
              <a:t>《</a:t>
            </a:r>
            <a:r>
              <a:rPr lang="zh-CN" altLang="en-US" dirty="0" smtClean="0"/>
              <a:t>土地增值税项目登记表</a:t>
            </a:r>
            <a:r>
              <a:rPr lang="en-US" altLang="zh-CN" dirty="0" smtClean="0"/>
              <a:t>》</a:t>
            </a:r>
            <a:r>
              <a:rPr lang="zh-CN" altLang="en-US" dirty="0" smtClean="0"/>
              <a:t>，并在每次转让（预售）房地产时，依次填报表中规定栏目的内容</a:t>
            </a:r>
            <a:endParaRPr lang="en-US" altLang="zh-CN" dirty="0" smtClean="0"/>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（二）土地增值税纳税申报表单修订内容</a:t>
            </a:r>
            <a:endParaRPr lang="en-US" altLang="zh-CN" dirty="0" smtClean="0">
              <a:solidFill>
                <a:srgbClr val="002060"/>
              </a:solidFill>
            </a:endParaRPr>
          </a:p>
          <a:p>
            <a:r>
              <a:rPr lang="zh-CN" altLang="en-US" dirty="0" smtClean="0"/>
              <a:t>（</a:t>
            </a:r>
            <a:r>
              <a:rPr lang="en-US" altLang="zh-CN" dirty="0" smtClean="0"/>
              <a:t>1</a:t>
            </a:r>
            <a:r>
              <a:rPr lang="zh-CN" altLang="en-US" dirty="0" smtClean="0"/>
              <a:t>）根据</a:t>
            </a:r>
            <a:r>
              <a:rPr lang="en-US" altLang="zh-CN" dirty="0" smtClean="0"/>
              <a:t>《</a:t>
            </a:r>
            <a:r>
              <a:rPr lang="zh-CN" altLang="en-US" dirty="0" smtClean="0"/>
              <a:t>财政部 国家税务总局关于土地增值税一些具体问题规定的通知</a:t>
            </a:r>
            <a:r>
              <a:rPr lang="en-US" altLang="zh-CN" dirty="0" smtClean="0"/>
              <a:t>》</a:t>
            </a:r>
            <a:r>
              <a:rPr lang="zh-CN" altLang="en-US" dirty="0" smtClean="0"/>
              <a:t>（财税字</a:t>
            </a:r>
            <a:r>
              <a:rPr lang="en-US" altLang="zh-CN" dirty="0" smtClean="0"/>
              <a:t>〔</a:t>
            </a:r>
            <a:r>
              <a:rPr lang="en-US" dirty="0" smtClean="0"/>
              <a:t>1995</a:t>
            </a:r>
            <a:r>
              <a:rPr lang="en-US" altLang="zh-CN" dirty="0" smtClean="0"/>
              <a:t>〕</a:t>
            </a:r>
            <a:r>
              <a:rPr lang="en-US" dirty="0" smtClean="0"/>
              <a:t>48</a:t>
            </a:r>
            <a:r>
              <a:rPr lang="zh-CN" altLang="en-US" dirty="0" smtClean="0"/>
              <a:t>号）规定，在</a:t>
            </a:r>
            <a:r>
              <a:rPr lang="en-US" altLang="zh-CN" dirty="0" smtClean="0"/>
              <a:t>《</a:t>
            </a:r>
            <a:r>
              <a:rPr lang="zh-CN" altLang="en-US" dirty="0" smtClean="0"/>
              <a:t>土地增值税纳税申报表（二）</a:t>
            </a:r>
            <a:r>
              <a:rPr lang="en-US" altLang="zh-CN" dirty="0" smtClean="0"/>
              <a:t>》</a:t>
            </a:r>
            <a:r>
              <a:rPr lang="zh-CN" altLang="en-US" dirty="0" smtClean="0"/>
              <a:t>和</a:t>
            </a:r>
            <a:r>
              <a:rPr lang="en-US" altLang="zh-CN" dirty="0" smtClean="0"/>
              <a:t>《</a:t>
            </a:r>
            <a:r>
              <a:rPr lang="zh-CN" altLang="en-US" dirty="0" smtClean="0"/>
              <a:t>土地增值税纳税申报表（五）</a:t>
            </a:r>
            <a:r>
              <a:rPr lang="en-US" altLang="zh-CN" dirty="0" smtClean="0"/>
              <a:t>》</a:t>
            </a:r>
            <a:r>
              <a:rPr lang="zh-CN" altLang="en-US" dirty="0" smtClean="0"/>
              <a:t>中增加“代收费用”栏次</a:t>
            </a:r>
            <a:endParaRPr lang="en-US" altLang="zh-CN" dirty="0" smtClean="0"/>
          </a:p>
          <a:p>
            <a:r>
              <a:rPr lang="zh-CN" altLang="en-US" dirty="0" smtClean="0"/>
              <a:t>（</a:t>
            </a:r>
            <a:r>
              <a:rPr lang="en-US" altLang="zh-CN" dirty="0" smtClean="0"/>
              <a:t>2</a:t>
            </a:r>
            <a:r>
              <a:rPr lang="zh-CN" altLang="en-US" dirty="0" smtClean="0"/>
              <a:t>）根据</a:t>
            </a:r>
            <a:r>
              <a:rPr lang="en-US" altLang="zh-CN" dirty="0" smtClean="0"/>
              <a:t>《</a:t>
            </a:r>
            <a:r>
              <a:rPr lang="zh-CN" altLang="en-US" dirty="0" smtClean="0"/>
              <a:t>国家税务总局关于房地产开发企业土地增值税清算管理有关问题的通知</a:t>
            </a:r>
            <a:r>
              <a:rPr lang="en-US" altLang="zh-CN" dirty="0" smtClean="0"/>
              <a:t>》</a:t>
            </a:r>
            <a:r>
              <a:rPr lang="zh-CN" altLang="en-US" dirty="0" smtClean="0"/>
              <a:t>（国税发</a:t>
            </a:r>
            <a:r>
              <a:rPr lang="en-US" altLang="zh-CN" dirty="0" smtClean="0"/>
              <a:t>〔</a:t>
            </a:r>
            <a:r>
              <a:rPr lang="en-US" dirty="0" smtClean="0"/>
              <a:t>2006</a:t>
            </a:r>
            <a:r>
              <a:rPr lang="en-US" altLang="zh-CN" dirty="0" smtClean="0"/>
              <a:t>〕</a:t>
            </a:r>
            <a:r>
              <a:rPr lang="en-US" dirty="0" smtClean="0"/>
              <a:t>187</a:t>
            </a:r>
            <a:r>
              <a:rPr lang="zh-CN" altLang="en-US" dirty="0" smtClean="0"/>
              <a:t>号）和</a:t>
            </a:r>
            <a:r>
              <a:rPr lang="en-US" altLang="zh-CN" dirty="0" smtClean="0"/>
              <a:t>《</a:t>
            </a:r>
            <a:r>
              <a:rPr lang="zh-CN" altLang="en-US" dirty="0" smtClean="0"/>
              <a:t>国家税务总局关于印发</a:t>
            </a:r>
            <a:r>
              <a:rPr lang="en-US" altLang="zh-CN" dirty="0" smtClean="0"/>
              <a:t>〈</a:t>
            </a:r>
            <a:r>
              <a:rPr lang="zh-CN" altLang="en-US" dirty="0" smtClean="0"/>
              <a:t>土地增值税清算管理规程</a:t>
            </a:r>
            <a:r>
              <a:rPr lang="en-US" altLang="zh-CN" dirty="0" smtClean="0"/>
              <a:t>〉</a:t>
            </a:r>
            <a:r>
              <a:rPr lang="zh-CN" altLang="en-US" dirty="0" smtClean="0"/>
              <a:t>的通知</a:t>
            </a:r>
            <a:r>
              <a:rPr lang="en-US" altLang="zh-CN" dirty="0" smtClean="0"/>
              <a:t>》</a:t>
            </a:r>
            <a:r>
              <a:rPr lang="zh-CN" altLang="en-US" dirty="0" smtClean="0"/>
              <a:t>（国税发</a:t>
            </a:r>
            <a:r>
              <a:rPr lang="en-US" altLang="zh-CN" dirty="0" smtClean="0"/>
              <a:t>〔</a:t>
            </a:r>
            <a:r>
              <a:rPr lang="en-US" dirty="0" smtClean="0"/>
              <a:t>2009</a:t>
            </a:r>
            <a:r>
              <a:rPr lang="en-US" altLang="zh-CN" dirty="0" smtClean="0"/>
              <a:t>〕</a:t>
            </a:r>
            <a:r>
              <a:rPr lang="en-US" dirty="0" smtClean="0"/>
              <a:t>91</a:t>
            </a:r>
            <a:r>
              <a:rPr lang="zh-CN" altLang="en-US" dirty="0" smtClean="0"/>
              <a:t>号）规定，调整收入项目名称，在</a:t>
            </a:r>
            <a:r>
              <a:rPr lang="en-US" altLang="zh-CN" dirty="0" smtClean="0"/>
              <a:t>《</a:t>
            </a:r>
            <a:r>
              <a:rPr lang="zh-CN" altLang="en-US" dirty="0" smtClean="0"/>
              <a:t>土地增值税纳税申报表（一）</a:t>
            </a:r>
            <a:r>
              <a:rPr lang="en-US" altLang="zh-CN" dirty="0" smtClean="0"/>
              <a:t>》</a:t>
            </a:r>
            <a:r>
              <a:rPr lang="zh-CN" altLang="en-US" dirty="0" smtClean="0"/>
              <a:t>中增加“视同销售收入”数据列，在</a:t>
            </a:r>
            <a:r>
              <a:rPr lang="en-US" altLang="zh-CN" dirty="0" smtClean="0"/>
              <a:t>《</a:t>
            </a:r>
            <a:r>
              <a:rPr lang="zh-CN" altLang="en-US" dirty="0" smtClean="0"/>
              <a:t>土地增值税纳税申报表（二）</a:t>
            </a:r>
            <a:r>
              <a:rPr lang="en-US" altLang="zh-CN" dirty="0" smtClean="0"/>
              <a:t>》</a:t>
            </a:r>
            <a:r>
              <a:rPr lang="zh-CN" altLang="en-US" dirty="0" smtClean="0"/>
              <a:t>、</a:t>
            </a:r>
            <a:r>
              <a:rPr lang="en-US" altLang="zh-CN" dirty="0" smtClean="0"/>
              <a:t>《</a:t>
            </a:r>
            <a:r>
              <a:rPr lang="zh-CN" altLang="en-US" dirty="0" smtClean="0"/>
              <a:t>土地增值税纳税申报表（四）</a:t>
            </a:r>
            <a:r>
              <a:rPr lang="en-US" altLang="zh-CN" dirty="0" smtClean="0"/>
              <a:t>》</a:t>
            </a:r>
            <a:r>
              <a:rPr lang="zh-CN" altLang="en-US" dirty="0" smtClean="0"/>
              <a:t>、</a:t>
            </a:r>
            <a:r>
              <a:rPr lang="en-US" altLang="zh-CN" dirty="0" smtClean="0"/>
              <a:t>《</a:t>
            </a:r>
            <a:r>
              <a:rPr lang="zh-CN" altLang="en-US" dirty="0" smtClean="0"/>
              <a:t>土地增值税纳税申报表（五）</a:t>
            </a:r>
            <a:r>
              <a:rPr lang="en-US" altLang="zh-CN" dirty="0" smtClean="0"/>
              <a:t>》</a:t>
            </a:r>
            <a:r>
              <a:rPr lang="zh-CN" altLang="en-US" dirty="0" smtClean="0"/>
              <a:t>和</a:t>
            </a:r>
            <a:r>
              <a:rPr lang="en-US" altLang="zh-CN" dirty="0" smtClean="0"/>
              <a:t>《</a:t>
            </a:r>
            <a:r>
              <a:rPr lang="zh-CN" altLang="en-US" dirty="0" smtClean="0"/>
              <a:t>土地增值税纳税申报表（六）</a:t>
            </a:r>
            <a:r>
              <a:rPr lang="en-US" altLang="zh-CN" dirty="0" smtClean="0"/>
              <a:t>》</a:t>
            </a:r>
            <a:r>
              <a:rPr lang="zh-CN" altLang="en-US" dirty="0" smtClean="0"/>
              <a:t>中调整转让收入栏次，增加“视同销售收入”指标</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土地增值税有关政策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（三）宁波修订申报表</a:t>
            </a:r>
            <a:endParaRPr lang="en-US" altLang="zh-CN" dirty="0" smtClean="0">
              <a:solidFill>
                <a:srgbClr val="002060"/>
              </a:solidFill>
            </a:endParaRPr>
          </a:p>
          <a:p>
            <a:r>
              <a:rPr lang="zh-CN" altLang="en-US" dirty="0" smtClean="0"/>
              <a:t>就启用新的土地增值税纳税申报表公告如下：</a:t>
            </a:r>
          </a:p>
          <a:p>
            <a:r>
              <a:rPr lang="en-US" altLang="zh-CN" dirty="0" smtClean="0"/>
              <a:t>1.</a:t>
            </a:r>
            <a:r>
              <a:rPr lang="zh-CN" altLang="en-US" dirty="0" smtClean="0"/>
              <a:t>本次启用的纳税申报表包括：</a:t>
            </a:r>
            <a:r>
              <a:rPr lang="en-US" altLang="zh-CN" dirty="0" smtClean="0"/>
              <a:t>《</a:t>
            </a:r>
            <a:r>
              <a:rPr lang="zh-CN" altLang="en-US" dirty="0" smtClean="0"/>
              <a:t>土地增值税纳税申报表（一）（从事房地产开发的纳税人预征适用）</a:t>
            </a:r>
            <a:r>
              <a:rPr lang="en-US" altLang="zh-CN" dirty="0" smtClean="0"/>
              <a:t>》</a:t>
            </a:r>
            <a:r>
              <a:rPr lang="zh-CN" altLang="en-US" dirty="0" smtClean="0"/>
              <a:t>、</a:t>
            </a:r>
            <a:r>
              <a:rPr lang="en-US" altLang="zh-CN" dirty="0" smtClean="0"/>
              <a:t>《</a:t>
            </a:r>
            <a:r>
              <a:rPr lang="zh-CN" altLang="en-US" dirty="0" smtClean="0"/>
              <a:t>土地增值税纳税申报表（二）（从事房地产开发的纳税人清算适用）</a:t>
            </a:r>
            <a:r>
              <a:rPr lang="en-US" altLang="zh-CN" dirty="0" smtClean="0"/>
              <a:t>》</a:t>
            </a:r>
            <a:r>
              <a:rPr lang="zh-CN" altLang="en-US" dirty="0" smtClean="0"/>
              <a:t>、</a:t>
            </a:r>
            <a:r>
              <a:rPr lang="en-US" altLang="zh-CN" dirty="0" smtClean="0"/>
              <a:t>《</a:t>
            </a:r>
            <a:r>
              <a:rPr lang="zh-CN" altLang="en-US" dirty="0" smtClean="0"/>
              <a:t>土地增值税纳税申报表（三）（非从事房地产开发的纳税人适用）</a:t>
            </a:r>
            <a:r>
              <a:rPr lang="en-US" altLang="zh-CN" dirty="0" smtClean="0"/>
              <a:t>》</a:t>
            </a:r>
            <a:r>
              <a:rPr lang="zh-CN" altLang="en-US" dirty="0" smtClean="0"/>
              <a:t>、</a:t>
            </a:r>
            <a:r>
              <a:rPr lang="en-US" altLang="zh-CN" dirty="0" smtClean="0"/>
              <a:t>《</a:t>
            </a:r>
            <a:r>
              <a:rPr lang="zh-CN" altLang="en-US" dirty="0" smtClean="0"/>
              <a:t>土地增值税纳税申报表（四）（从事房地产开发的纳税人清算后尾盘销售适用）</a:t>
            </a:r>
            <a:r>
              <a:rPr lang="en-US" altLang="zh-CN" dirty="0" smtClean="0"/>
              <a:t>》</a:t>
            </a:r>
            <a:r>
              <a:rPr lang="zh-CN" altLang="en-US" dirty="0" smtClean="0"/>
              <a:t>、</a:t>
            </a:r>
            <a:r>
              <a:rPr lang="en-US" altLang="zh-CN" dirty="0" smtClean="0"/>
              <a:t>《</a:t>
            </a:r>
            <a:r>
              <a:rPr lang="zh-CN" altLang="en-US" dirty="0" smtClean="0"/>
              <a:t>清算后尾盘销售土地增值税扣除项目明细表</a:t>
            </a:r>
            <a:r>
              <a:rPr lang="en-US" altLang="zh-CN" dirty="0" smtClean="0"/>
              <a:t>》</a:t>
            </a:r>
            <a:r>
              <a:rPr lang="zh-CN" altLang="en-US" dirty="0" smtClean="0"/>
              <a:t>、</a:t>
            </a:r>
            <a:r>
              <a:rPr lang="en-US" altLang="zh-CN" dirty="0" smtClean="0"/>
              <a:t>《</a:t>
            </a:r>
            <a:r>
              <a:rPr lang="zh-CN" altLang="en-US" dirty="0" smtClean="0"/>
              <a:t>土地增值税纳税申报表（五）（从事房地产开发的纳税人清算方式为核定征收适用）</a:t>
            </a:r>
            <a:r>
              <a:rPr lang="en-US" altLang="zh-CN" dirty="0" smtClean="0"/>
              <a:t>》</a:t>
            </a:r>
            <a:r>
              <a:rPr lang="zh-CN" altLang="en-US" dirty="0" smtClean="0"/>
              <a:t>、</a:t>
            </a:r>
            <a:r>
              <a:rPr lang="en-US" altLang="zh-CN" dirty="0" smtClean="0"/>
              <a:t>《</a:t>
            </a:r>
            <a:r>
              <a:rPr lang="zh-CN" altLang="en-US" dirty="0" smtClean="0"/>
              <a:t>土地增值税纳税申报表（六）（纳税人整体转让在建工程适用）</a:t>
            </a:r>
            <a:r>
              <a:rPr lang="en-US" altLang="zh-CN" dirty="0" smtClean="0"/>
              <a:t>》</a:t>
            </a:r>
            <a:r>
              <a:rPr lang="zh-CN" altLang="en-US" dirty="0" smtClean="0"/>
              <a:t>、</a:t>
            </a:r>
            <a:r>
              <a:rPr lang="en-US" altLang="zh-CN" dirty="0" smtClean="0"/>
              <a:t>《</a:t>
            </a:r>
            <a:r>
              <a:rPr lang="zh-CN" altLang="en-US" dirty="0" smtClean="0"/>
              <a:t>土地增值税纳税申报表（七）（非从事房地产开发的纳税人核定征收适用）</a:t>
            </a:r>
            <a:r>
              <a:rPr lang="en-US" altLang="zh-CN" dirty="0" smtClean="0"/>
              <a:t>》</a:t>
            </a:r>
            <a:endParaRPr lang="zh-CN" altLang="en-US" dirty="0" smtClean="0"/>
          </a:p>
          <a:p>
            <a:r>
              <a:rPr lang="en-US" altLang="zh-CN" dirty="0" smtClean="0"/>
              <a:t>2.</a:t>
            </a:r>
            <a:r>
              <a:rPr lang="zh-CN" altLang="en-US" dirty="0" smtClean="0"/>
              <a:t>自</a:t>
            </a:r>
            <a:r>
              <a:rPr lang="en-US" dirty="0" smtClean="0"/>
              <a:t>2017</a:t>
            </a:r>
            <a:r>
              <a:rPr lang="zh-CN" altLang="en-US" dirty="0" smtClean="0"/>
              <a:t>年</a:t>
            </a:r>
            <a:r>
              <a:rPr lang="en-US" dirty="0" smtClean="0"/>
              <a:t>1</a:t>
            </a:r>
            <a:r>
              <a:rPr lang="zh-CN" altLang="en-US" dirty="0" smtClean="0"/>
              <a:t>月</a:t>
            </a:r>
            <a:r>
              <a:rPr lang="en-US" dirty="0" smtClean="0"/>
              <a:t>1</a:t>
            </a:r>
            <a:r>
              <a:rPr lang="zh-CN" altLang="en-US" dirty="0" smtClean="0"/>
              <a:t>日起施行。</a:t>
            </a:r>
            <a:r>
              <a:rPr lang="en-US" altLang="zh-CN" dirty="0" smtClean="0"/>
              <a:t>《</a:t>
            </a:r>
            <a:r>
              <a:rPr lang="zh-CN" altLang="en-US" dirty="0" smtClean="0"/>
              <a:t>宁波市地方税务局关于土地增值税若干政策问题的公告</a:t>
            </a:r>
            <a:r>
              <a:rPr lang="en-US" altLang="zh-CN" dirty="0" smtClean="0"/>
              <a:t>》</a:t>
            </a:r>
            <a:r>
              <a:rPr lang="zh-CN" altLang="en-US" dirty="0" smtClean="0"/>
              <a:t>（浙江省宁波市地方税务局公告</a:t>
            </a:r>
            <a:r>
              <a:rPr lang="en-US" dirty="0" smtClean="0"/>
              <a:t>2015</a:t>
            </a:r>
            <a:r>
              <a:rPr lang="zh-CN" altLang="en-US" dirty="0" smtClean="0"/>
              <a:t>年第</a:t>
            </a:r>
            <a:r>
              <a:rPr lang="en-US" dirty="0" smtClean="0"/>
              <a:t>1</a:t>
            </a:r>
            <a:r>
              <a:rPr lang="zh-CN" altLang="en-US" dirty="0" smtClean="0"/>
              <a:t>号）第二条及附件</a:t>
            </a:r>
            <a:r>
              <a:rPr lang="en-US" dirty="0" smtClean="0"/>
              <a:t>1</a:t>
            </a:r>
            <a:r>
              <a:rPr lang="zh-CN" altLang="en-US" dirty="0" smtClean="0"/>
              <a:t>、附件</a:t>
            </a:r>
            <a:r>
              <a:rPr lang="en-US" dirty="0" smtClean="0"/>
              <a:t>2</a:t>
            </a:r>
            <a:r>
              <a:rPr lang="zh-CN" altLang="en-US" dirty="0" smtClean="0"/>
              <a:t>、附件</a:t>
            </a:r>
            <a:r>
              <a:rPr lang="en-US" dirty="0" smtClean="0"/>
              <a:t>3</a:t>
            </a:r>
            <a:r>
              <a:rPr lang="zh-CN" altLang="en-US" dirty="0" smtClean="0"/>
              <a:t>同时废止。</a:t>
            </a:r>
          </a:p>
          <a:p>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公共租赁住房</a:t>
            </a:r>
            <a:endParaRPr lang="en-US" altLang="zh-CN" dirty="0" smtClean="0">
              <a:solidFill>
                <a:srgbClr val="FF0000"/>
              </a:solidFill>
            </a:endParaRPr>
          </a:p>
          <a:p>
            <a:r>
              <a:rPr lang="zh-CN" altLang="en-US" dirty="0" smtClean="0"/>
              <a:t>（一）对公共租赁住房</a:t>
            </a:r>
            <a:r>
              <a:rPr lang="zh-CN" altLang="en-US" dirty="0" smtClean="0">
                <a:solidFill>
                  <a:srgbClr val="FF0000"/>
                </a:solidFill>
              </a:rPr>
              <a:t>建设期间</a:t>
            </a:r>
            <a:r>
              <a:rPr lang="zh-CN" altLang="en-US" dirty="0" smtClean="0"/>
              <a:t>用地及公共租赁住房建成后占地免征城镇土地使用税。在其他住房项目中</a:t>
            </a:r>
            <a:r>
              <a:rPr lang="zh-CN" altLang="en-US" dirty="0" smtClean="0">
                <a:solidFill>
                  <a:srgbClr val="FF0000"/>
                </a:solidFill>
              </a:rPr>
              <a:t>配套建设</a:t>
            </a:r>
            <a:r>
              <a:rPr lang="zh-CN" altLang="en-US" dirty="0" smtClean="0"/>
              <a:t>公共租赁住房，依据政府部门出具的相关材料，按公共租赁住房建筑面积占总建筑面积的比例免征建设、管理公共租赁住房涉及的城镇土地使用税</a:t>
            </a:r>
          </a:p>
          <a:p>
            <a:r>
              <a:rPr lang="zh-CN" altLang="en-US" dirty="0" smtClean="0"/>
              <a:t>（二）对公共租赁住房经营管理单位免征建设、管理公共租赁住房涉及的印花税。在其他住房项目中</a:t>
            </a:r>
            <a:r>
              <a:rPr lang="zh-CN" altLang="en-US" dirty="0" smtClean="0">
                <a:solidFill>
                  <a:srgbClr val="FF0000"/>
                </a:solidFill>
              </a:rPr>
              <a:t>配套建设</a:t>
            </a:r>
            <a:r>
              <a:rPr lang="zh-CN" altLang="en-US" dirty="0" smtClean="0"/>
              <a:t>公共租赁住房，依据政府部门出具的相关材料，按公共租赁住房建筑面积占总建筑面积的比例免征建设、管理公共租赁住房涉及的印花税</a:t>
            </a:r>
          </a:p>
          <a:p>
            <a:r>
              <a:rPr lang="zh-CN" altLang="en-US" dirty="0" smtClean="0"/>
              <a:t>（三）对公共租赁住房经营管理单位购买住房作为公共租赁住房，免征契税、印花税；对公共租赁住房租赁双方免征签订租赁协议涉及的印花税。</a:t>
            </a:r>
          </a:p>
          <a:p>
            <a:r>
              <a:rPr lang="zh-CN" altLang="en-US" dirty="0" smtClean="0"/>
              <a:t>（四）对企事业单位、社会团体以及其他组织转让旧房作为公共租赁住房房源，且增值额未超过扣除项目金额</a:t>
            </a:r>
            <a:r>
              <a:rPr lang="en-US" dirty="0" smtClean="0"/>
              <a:t>20</a:t>
            </a:r>
            <a:r>
              <a:rPr lang="zh-CN" altLang="en-US" dirty="0" smtClean="0"/>
              <a:t>％的，免征土地增值税</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应税业务的处理</a:t>
            </a:r>
            <a:endParaRPr lang="en-US" altLang="zh-CN" dirty="0" smtClean="0">
              <a:solidFill>
                <a:srgbClr val="FF0000"/>
              </a:solidFill>
            </a:endParaRPr>
          </a:p>
          <a:p>
            <a:r>
              <a:rPr lang="zh-CN" altLang="en-US" dirty="0" smtClean="0">
                <a:solidFill>
                  <a:srgbClr val="002060"/>
                </a:solidFill>
              </a:rPr>
              <a:t>（一）再保险服务</a:t>
            </a:r>
            <a:r>
              <a:rPr lang="en-US" dirty="0" smtClean="0">
                <a:solidFill>
                  <a:srgbClr val="002060"/>
                </a:solidFill>
              </a:rPr>
              <a:t> </a:t>
            </a:r>
          </a:p>
          <a:p>
            <a:r>
              <a:rPr lang="en-US" altLang="zh-CN" dirty="0" smtClean="0"/>
              <a:t>1.</a:t>
            </a:r>
            <a:r>
              <a:rPr lang="zh-CN" altLang="en-US" dirty="0" smtClean="0"/>
              <a:t>境内保险公司向境外保险公司提供的完全在境外消费的再保险服务，免征增值税（跨境服务）</a:t>
            </a:r>
            <a:endParaRPr lang="en-US" altLang="zh-CN" dirty="0" smtClean="0"/>
          </a:p>
          <a:p>
            <a:r>
              <a:rPr lang="en-US" altLang="zh-CN" dirty="0" smtClean="0"/>
              <a:t>2.</a:t>
            </a:r>
            <a:r>
              <a:rPr lang="zh-CN" altLang="en-US" dirty="0" smtClean="0"/>
              <a:t>试点纳税人提供再保险服务（境内保险公司向境外保险公司提供的再保险服务除外），实行与原保险服务一致的增值税政策。再保险合同对应多个原保险合同的，所有原保险合同均适用免征增值税政策时，该再保险合同适用免征增值税政策。否则，该再保险合同应按规定缴纳增值税</a:t>
            </a:r>
            <a:endParaRPr lang="en-US" altLang="zh-CN" dirty="0" smtClean="0"/>
          </a:p>
          <a:p>
            <a:r>
              <a:rPr lang="zh-CN" altLang="en-US" dirty="0" smtClean="0"/>
              <a:t>原保险服务，是指保险分出方与投保人之间直接签订保险合同而建立保险关系的业务活动</a:t>
            </a:r>
            <a:r>
              <a:rPr lang="en-US" dirty="0" smtClean="0"/>
              <a:t/>
            </a:r>
            <a:br>
              <a:rPr lang="en-US" dirty="0" smtClean="0"/>
            </a:b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t>（五）企事业单位、社会团体以及其他组织捐赠住房作为公共租赁住房，符合税收法律法规规定的，对其公益性捐赠支出在年度利润总额</a:t>
            </a:r>
            <a:r>
              <a:rPr lang="en-US" dirty="0" smtClean="0"/>
              <a:t>12%</a:t>
            </a:r>
            <a:r>
              <a:rPr lang="zh-CN" altLang="en-US" dirty="0" smtClean="0"/>
              <a:t>以内的部分，准予在计算应纳税所得额时扣除</a:t>
            </a:r>
            <a:endParaRPr lang="en-US" altLang="zh-CN" dirty="0" smtClean="0"/>
          </a:p>
          <a:p>
            <a:r>
              <a:rPr lang="zh-CN" altLang="en-US" dirty="0" smtClean="0"/>
              <a:t>个人捐赠住房作为公共租赁住房，符合税收法律法规规定的，对其公益性捐赠支出未超过其申报的应纳税所得额</a:t>
            </a:r>
            <a:r>
              <a:rPr lang="en-US" dirty="0" smtClean="0"/>
              <a:t>30%</a:t>
            </a:r>
            <a:r>
              <a:rPr lang="zh-CN" altLang="en-US" dirty="0" smtClean="0"/>
              <a:t>的部分，准予从其应纳税所得额中扣除 </a:t>
            </a:r>
          </a:p>
          <a:p>
            <a:r>
              <a:rPr lang="zh-CN" altLang="en-US" dirty="0" smtClean="0"/>
              <a:t>（六）对符合地方政府规定条件的低收入住房保障家庭从地方政府领取的住房租赁补贴，免征个人所得税 </a:t>
            </a:r>
          </a:p>
          <a:p>
            <a:r>
              <a:rPr lang="zh-CN" altLang="en-US" dirty="0" smtClean="0"/>
              <a:t>（七）对公共租赁住房免征房产税。对经营公共租赁住房所取得的租金收入，免征营业税。公共租赁住房经营管理单位应单独核算公共租赁住房租金收入，未单独核算的，不得享受免征营业税、房产税优惠政策 </a:t>
            </a:r>
          </a:p>
          <a:p>
            <a:r>
              <a:rPr lang="zh-CN" altLang="en-US" dirty="0" smtClean="0"/>
              <a:t>执行期限为</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 </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科技企业孵化器税收政策</a:t>
            </a:r>
            <a:endParaRPr lang="en-US" altLang="zh-CN" dirty="0" smtClean="0">
              <a:solidFill>
                <a:srgbClr val="FF0000"/>
              </a:solidFill>
            </a:endParaRPr>
          </a:p>
          <a:p>
            <a:r>
              <a:rPr lang="zh-CN" altLang="en-US" dirty="0" smtClean="0"/>
              <a:t>（一）自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日，对符合条件的孵化器自用以及无偿或通过出租等方式提供给孵化企业使用的房产、土地，免征</a:t>
            </a:r>
            <a:r>
              <a:rPr lang="zh-CN" altLang="en-US" dirty="0" smtClean="0">
                <a:solidFill>
                  <a:srgbClr val="FF0000"/>
                </a:solidFill>
              </a:rPr>
              <a:t>房产税和城镇土地使用税</a:t>
            </a:r>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日，对其向孵化企业出租场地、房屋以及提供孵化服务的收入，免征营业税；在营业税改征增值税试点期间，对其向孵化企业出租场地、房屋以及提供孵化服务的收入，</a:t>
            </a:r>
            <a:r>
              <a:rPr lang="zh-CN" altLang="en-US" dirty="0" smtClean="0">
                <a:solidFill>
                  <a:srgbClr val="FF0000"/>
                </a:solidFill>
              </a:rPr>
              <a:t>免征增值税</a:t>
            </a:r>
          </a:p>
          <a:p>
            <a:r>
              <a:rPr lang="zh-CN" altLang="en-US" dirty="0" smtClean="0"/>
              <a:t>（二）符合非营利组织条件的孵化器的收入，按照企业所得税法及其实施条例和有关税收政策规定享受企业所得税优惠政策</a:t>
            </a:r>
          </a:p>
          <a:p>
            <a:endParaRPr lang="zh-CN" altLang="en-US" dirty="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国家大学科技园税收政策</a:t>
            </a:r>
            <a:endParaRPr lang="en-US" altLang="zh-CN" dirty="0" smtClean="0">
              <a:solidFill>
                <a:srgbClr val="FF0000"/>
              </a:solidFill>
            </a:endParaRPr>
          </a:p>
          <a:p>
            <a:r>
              <a:rPr lang="zh-CN" altLang="en-US" dirty="0" smtClean="0"/>
              <a:t>（一）自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日，对符合条件的科技园自用以及无偿或通过出租等方式提供给孵化企业使用的房产、土地，免征房产税和城镇土地使用税；自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日，对其向孵化企业出租场地、房屋以及提供孵化服务的收入，免征营业税；在营业税改征增值税试点期间，对其向孵化企业出租场地、房屋以及提供孵化服务的收入，免征增值税。</a:t>
            </a:r>
          </a:p>
          <a:p>
            <a:r>
              <a:rPr lang="zh-CN" altLang="en-US" dirty="0" smtClean="0"/>
              <a:t>（二）符合非营利组织条件的科技园的收入，按照企业所得税法及其实施条例和有关税收政策规定享受企业所得税优惠政策。</a:t>
            </a:r>
          </a:p>
          <a:p>
            <a:endParaRPr lang="zh-CN" altLang="en-US" dirty="0"/>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en-US" sz="2400" dirty="0" smtClean="0">
                <a:solidFill>
                  <a:srgbClr val="FF0000"/>
                </a:solidFill>
              </a:rPr>
              <a:t>四</a:t>
            </a:r>
            <a:r>
              <a:rPr lang="en-US" altLang="zh-CN" sz="2400" dirty="0" smtClean="0">
                <a:solidFill>
                  <a:srgbClr val="FF0000"/>
                </a:solidFill>
              </a:rPr>
              <a:t>.</a:t>
            </a:r>
            <a:r>
              <a:rPr lang="zh-CN" altLang="en-US" sz="2400" dirty="0" smtClean="0">
                <a:solidFill>
                  <a:srgbClr val="FF0000"/>
                </a:solidFill>
              </a:rPr>
              <a:t>“营改增”后的计税依据</a:t>
            </a:r>
            <a:endParaRPr lang="en-US" altLang="zh-CN" sz="2400" dirty="0" smtClean="0">
              <a:solidFill>
                <a:srgbClr val="FF0000"/>
              </a:solidFill>
            </a:endParaRPr>
          </a:p>
          <a:p>
            <a:r>
              <a:rPr lang="zh-CN" altLang="en-US" sz="2400" dirty="0" smtClean="0"/>
              <a:t>现将营业税改征增值税后契税、房产税、个人所得税计税依据有关问题明确如下：</a:t>
            </a:r>
            <a:endParaRPr lang="en-US" altLang="en-US" sz="2400" dirty="0" smtClean="0"/>
          </a:p>
          <a:p>
            <a:r>
              <a:rPr lang="zh-CN" altLang="en-US" sz="2400" dirty="0" smtClean="0"/>
              <a:t>（一）计征契税的成交价格不含增值税 </a:t>
            </a:r>
            <a:endParaRPr lang="en-US" altLang="en-US" sz="2400" dirty="0" smtClean="0"/>
          </a:p>
          <a:p>
            <a:r>
              <a:rPr lang="zh-CN" altLang="en-US" sz="2400" dirty="0" smtClean="0"/>
              <a:t>（二）房产出租的，计征房产税的租金收入不含增值税</a:t>
            </a:r>
            <a:endParaRPr lang="en-US" altLang="zh-CN" sz="2400" dirty="0" smtClean="0"/>
          </a:p>
          <a:p>
            <a:r>
              <a:rPr lang="zh-CN" altLang="en-US" sz="2400" dirty="0" smtClean="0"/>
              <a:t>（三）个人转让房屋的个人所得税应税收入不含增值税，其取得房屋时所支付价款中包含的增值税计入财产原值，计算转让所得时可扣除的税费不包括本次转让缴纳的增值税</a:t>
            </a:r>
            <a:endParaRPr lang="en-US" altLang="zh-CN" sz="2400" dirty="0" smtClean="0"/>
          </a:p>
          <a:p>
            <a:r>
              <a:rPr lang="zh-CN" altLang="en-US" sz="2400" dirty="0" smtClean="0"/>
              <a:t>个人出租房屋的个人所得税应税收入不含增值税，计算房屋出租所得可扣除的税费不包括本次出租缴纳的增值税。个人转租房屋的，其向房屋出租方支付的租金及增值税额，在计算转租所得时予以扣除</a:t>
            </a:r>
            <a:endParaRPr lang="en-US" altLang="zh-CN" sz="2400" dirty="0" smtClean="0"/>
          </a:p>
          <a:p>
            <a:r>
              <a:rPr lang="zh-CN" altLang="en-US" sz="2400" dirty="0" smtClean="0"/>
              <a:t>（四）免征增值税的，确定计税依据时，成交价格、租金收入、转让房地产取得的收入不扣减增值税额</a:t>
            </a:r>
            <a:endParaRPr lang="en-US" altLang="zh-CN" sz="2400" dirty="0" smtClean="0"/>
          </a:p>
          <a:p>
            <a:r>
              <a:rPr lang="zh-CN" altLang="en-US" sz="2400" dirty="0" smtClean="0"/>
              <a:t>（五）在计征上述税种时，税务机关核定的计税价格或收入不含增值税。</a:t>
            </a:r>
            <a:endParaRPr lang="en-US" altLang="en-US" sz="2400" dirty="0" smtClean="0"/>
          </a:p>
          <a:p>
            <a:r>
              <a:rPr lang="zh-CN" altLang="en-US" sz="2400" dirty="0" smtClean="0"/>
              <a:t>自</a:t>
            </a:r>
            <a:r>
              <a:rPr lang="en-US" altLang="en-US" sz="2400" dirty="0" smtClean="0"/>
              <a:t>2016</a:t>
            </a:r>
            <a:r>
              <a:rPr lang="zh-CN" altLang="en-US" sz="2400" dirty="0" smtClean="0"/>
              <a:t>年</a:t>
            </a:r>
            <a:r>
              <a:rPr lang="en-US" altLang="en-US" sz="2400" dirty="0" smtClean="0"/>
              <a:t>5</a:t>
            </a:r>
            <a:r>
              <a:rPr lang="zh-CN" altLang="en-US" sz="2400" dirty="0" smtClean="0"/>
              <a:t>月</a:t>
            </a:r>
            <a:r>
              <a:rPr lang="en-US" altLang="en-US" sz="2400" dirty="0" smtClean="0"/>
              <a:t>1</a:t>
            </a:r>
            <a:r>
              <a:rPr lang="zh-CN" altLang="en-US" sz="2400" dirty="0" smtClean="0"/>
              <a:t>日起执行</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a:xfrm>
            <a:off x="285720" y="928670"/>
            <a:ext cx="8858280" cy="5715040"/>
          </a:xfrm>
        </p:spPr>
        <p:txBody>
          <a:bodyPr>
            <a:normAutofit/>
          </a:bodyPr>
          <a:lstStyle/>
          <a:p>
            <a:r>
              <a:rPr lang="zh-CN" altLang="en-US" dirty="0" smtClean="0">
                <a:solidFill>
                  <a:srgbClr val="FF0000"/>
                </a:solidFill>
              </a:rPr>
              <a:t>五</a:t>
            </a:r>
            <a:r>
              <a:rPr lang="en-US" altLang="zh-CN" dirty="0" smtClean="0">
                <a:solidFill>
                  <a:srgbClr val="FF0000"/>
                </a:solidFill>
              </a:rPr>
              <a:t>.</a:t>
            </a:r>
            <a:r>
              <a:rPr lang="zh-CN" altLang="en-US" dirty="0" smtClean="0">
                <a:solidFill>
                  <a:srgbClr val="FF0000"/>
                </a:solidFill>
              </a:rPr>
              <a:t>个人保险代理人税收征管</a:t>
            </a:r>
            <a:endParaRPr lang="en-US" altLang="zh-CN" dirty="0" smtClean="0">
              <a:solidFill>
                <a:srgbClr val="FF0000"/>
              </a:solidFill>
            </a:endParaRPr>
          </a:p>
          <a:p>
            <a:r>
              <a:rPr lang="zh-CN" altLang="en-US" dirty="0" smtClean="0">
                <a:solidFill>
                  <a:srgbClr val="002060"/>
                </a:solidFill>
              </a:rPr>
              <a:t>（一）代征和代扣税费</a:t>
            </a:r>
            <a:endParaRPr lang="en-US" altLang="zh-CN" dirty="0" smtClean="0">
              <a:solidFill>
                <a:srgbClr val="002060"/>
              </a:solidFill>
            </a:endParaRPr>
          </a:p>
          <a:p>
            <a:r>
              <a:rPr lang="zh-CN" altLang="en-US" dirty="0" smtClean="0"/>
              <a:t>个人保险代理人为保险企业提供保险代理服务应当缴纳的增值税和城市维护建设税、教育费附加、地方教育附加，税务机关可以根据</a:t>
            </a:r>
            <a:r>
              <a:rPr lang="en-US" altLang="zh-CN" dirty="0" smtClean="0"/>
              <a:t>《</a:t>
            </a:r>
            <a:r>
              <a:rPr lang="zh-CN" altLang="en-US" dirty="0" smtClean="0"/>
              <a:t>国家税务总局关于发布</a:t>
            </a:r>
            <a:r>
              <a:rPr lang="en-US" altLang="zh-CN" dirty="0" smtClean="0"/>
              <a:t>〈</a:t>
            </a:r>
            <a:r>
              <a:rPr lang="zh-CN" altLang="en-US" dirty="0" smtClean="0"/>
              <a:t>委托代征管理办法</a:t>
            </a:r>
            <a:r>
              <a:rPr lang="en-US" altLang="zh-CN" dirty="0" smtClean="0"/>
              <a:t>〉</a:t>
            </a:r>
            <a:r>
              <a:rPr lang="zh-CN" altLang="en-US" dirty="0" smtClean="0"/>
              <a:t>的公告</a:t>
            </a:r>
            <a:r>
              <a:rPr lang="en-US" altLang="zh-CN" dirty="0" smtClean="0"/>
              <a:t>》</a:t>
            </a:r>
            <a:r>
              <a:rPr lang="zh-CN" altLang="en-US" dirty="0" smtClean="0"/>
              <a:t>（国家税务总局公告</a:t>
            </a:r>
            <a:r>
              <a:rPr lang="en-US" dirty="0" smtClean="0"/>
              <a:t>2013</a:t>
            </a:r>
            <a:r>
              <a:rPr lang="zh-CN" altLang="en-US" dirty="0" smtClean="0"/>
              <a:t>年第</a:t>
            </a:r>
            <a:r>
              <a:rPr lang="en-US" dirty="0" smtClean="0"/>
              <a:t>24</a:t>
            </a:r>
            <a:r>
              <a:rPr lang="zh-CN" altLang="en-US" dirty="0" smtClean="0"/>
              <a:t>号）的有关规定，委托保险企业代征</a:t>
            </a:r>
            <a:endParaRPr lang="en-US" altLang="zh-CN" dirty="0" smtClean="0"/>
          </a:p>
          <a:p>
            <a:r>
              <a:rPr lang="zh-CN" altLang="en-US" dirty="0" smtClean="0"/>
              <a:t>个人保险代理人为保险企业提供保险代理服务应当缴纳的个人所得税，由保险企业按照现行规定依法代扣代缴</a:t>
            </a:r>
            <a:endParaRPr lang="en-US" altLang="zh-CN" dirty="0" smtClean="0"/>
          </a:p>
          <a:p>
            <a:r>
              <a:rPr lang="zh-CN" altLang="en-US" dirty="0" smtClean="0">
                <a:solidFill>
                  <a:srgbClr val="002060"/>
                </a:solidFill>
              </a:rPr>
              <a:t>（二）个人所得税的计税依据</a:t>
            </a:r>
            <a:endParaRPr lang="en-US" altLang="zh-CN" dirty="0" smtClean="0">
              <a:solidFill>
                <a:srgbClr val="002060"/>
              </a:solidFill>
            </a:endParaRPr>
          </a:p>
          <a:p>
            <a:r>
              <a:rPr lang="zh-CN" altLang="en-US" dirty="0" smtClean="0"/>
              <a:t>个人保险代理人以其取得的佣金、奖励和劳务费等相关收入（以下简称“佣金收入”，不含增值税）减去地方税费附加及展业成本，按照规定计算个人所得税</a:t>
            </a:r>
            <a:endParaRPr lang="en-US" altLang="zh-CN" dirty="0" smtClean="0"/>
          </a:p>
          <a:p>
            <a:r>
              <a:rPr lang="zh-CN" altLang="en-US" dirty="0" smtClean="0"/>
              <a:t>展业成本，为佣金收入减去地方税费附加余额的</a:t>
            </a:r>
            <a:r>
              <a:rPr lang="en-US" dirty="0" smtClean="0"/>
              <a:t>40%</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（三）佣金等发票的汇总开具</a:t>
            </a:r>
            <a:endParaRPr lang="en-US" altLang="zh-CN" dirty="0" smtClean="0">
              <a:solidFill>
                <a:srgbClr val="002060"/>
              </a:solidFill>
            </a:endParaRPr>
          </a:p>
          <a:p>
            <a:r>
              <a:rPr lang="en-US" altLang="zh-CN" dirty="0" smtClean="0"/>
              <a:t>1.</a:t>
            </a:r>
            <a:r>
              <a:rPr lang="zh-CN" altLang="en-US" dirty="0" smtClean="0"/>
              <a:t>接受税务机关委托代征税款的保险企业，向个人保险代理人支付佣金费用后，可代个人保险代理人统一向主管国税机关申请汇总代开增值税普通发票或增值税专用发票</a:t>
            </a:r>
            <a:endParaRPr lang="zh-CN" altLang="en-US" dirty="0" smtClean="0">
              <a:solidFill>
                <a:srgbClr val="FF0000"/>
              </a:solidFill>
            </a:endParaRPr>
          </a:p>
          <a:p>
            <a:r>
              <a:rPr lang="en-US" altLang="zh-CN" dirty="0" smtClean="0"/>
              <a:t>2.</a:t>
            </a:r>
            <a:r>
              <a:rPr lang="zh-CN" altLang="en-US" dirty="0" smtClean="0"/>
              <a:t>保险企业代个人保险代理人申请汇总代开增值税发票时，应向主管国税机关出具个人保险代理人的姓名、身份证号码、联系方式、付款时间、付款金额、代征税款的详细清单</a:t>
            </a:r>
            <a:endParaRPr lang="en-US" altLang="zh-CN" dirty="0" smtClean="0"/>
          </a:p>
          <a:p>
            <a:r>
              <a:rPr lang="zh-CN" altLang="en-US" dirty="0" smtClean="0"/>
              <a:t>保险企业应将个人保险代理人的详细信息，作为代开增值税发票的清单，随发票入账</a:t>
            </a:r>
            <a:endParaRPr lang="en-US" altLang="zh-CN" dirty="0" smtClean="0"/>
          </a:p>
          <a:p>
            <a:r>
              <a:rPr lang="en-US" altLang="zh-CN" dirty="0" smtClean="0"/>
              <a:t>3.</a:t>
            </a:r>
            <a:r>
              <a:rPr lang="zh-CN" altLang="en-US" dirty="0" smtClean="0"/>
              <a:t>主管国税机关为个人保险代理人汇总代开增值税发票时，应在备注栏内注明“个人保险代理人汇总代开”字样</a:t>
            </a:r>
            <a:endParaRPr lang="en-US" altLang="zh-CN" dirty="0" smtClean="0"/>
          </a:p>
          <a:p>
            <a:r>
              <a:rPr lang="en-US" dirty="0" smtClean="0"/>
              <a:t/>
            </a:r>
            <a:br>
              <a:rPr lang="en-US" dirty="0" smtClean="0"/>
            </a:br>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（四）征收方法适用范围</a:t>
            </a:r>
            <a:endParaRPr lang="en-US" altLang="zh-CN" dirty="0" smtClean="0">
              <a:solidFill>
                <a:srgbClr val="002060"/>
              </a:solidFill>
            </a:endParaRPr>
          </a:p>
          <a:p>
            <a:r>
              <a:rPr lang="zh-CN" altLang="en-US" dirty="0" smtClean="0"/>
              <a:t>个人保险代理人，是指根据保险企业的委托，在保险企业授权范围内代为办理保险业务的自然人，不包括个体工商户</a:t>
            </a:r>
            <a:endParaRPr lang="en-US" altLang="zh-CN" dirty="0" smtClean="0"/>
          </a:p>
          <a:p>
            <a:r>
              <a:rPr lang="zh-CN" altLang="en-US" dirty="0" smtClean="0"/>
              <a:t>证券经纪人、信用卡和旅游等行业的个人代理人比照上述规定执行。信用卡、旅游等行业的个人代理人计算个人所得税时，不执行有关展业成本的规定</a:t>
            </a:r>
            <a:endParaRPr lang="en-US" altLang="zh-CN" dirty="0" smtClean="0"/>
          </a:p>
          <a:p>
            <a:r>
              <a:rPr lang="zh-CN" altLang="en-US" dirty="0" smtClean="0"/>
              <a:t>个人保险代理人和证券经纪人其他个人所得税问题，按照</a:t>
            </a:r>
            <a:r>
              <a:rPr lang="en-US" altLang="zh-CN" dirty="0" smtClean="0"/>
              <a:t>《</a:t>
            </a:r>
            <a:r>
              <a:rPr lang="zh-CN" altLang="en-US" dirty="0" smtClean="0"/>
              <a:t>国家税务总局关于保险营销员取得佣金收入征免个人所得税问题的通知</a:t>
            </a:r>
            <a:r>
              <a:rPr lang="en-US" altLang="zh-CN" dirty="0" smtClean="0"/>
              <a:t>》</a:t>
            </a:r>
            <a:r>
              <a:rPr lang="zh-CN" altLang="en-US" dirty="0" smtClean="0"/>
              <a:t>（国税函</a:t>
            </a:r>
            <a:r>
              <a:rPr lang="en-US" altLang="zh-CN" dirty="0" smtClean="0"/>
              <a:t>〔</a:t>
            </a:r>
            <a:r>
              <a:rPr lang="en-US" dirty="0" smtClean="0"/>
              <a:t>2006</a:t>
            </a:r>
            <a:r>
              <a:rPr lang="en-US" altLang="zh-CN" dirty="0" smtClean="0"/>
              <a:t>〕</a:t>
            </a:r>
            <a:r>
              <a:rPr lang="en-US" dirty="0" smtClean="0"/>
              <a:t>454</a:t>
            </a:r>
            <a:r>
              <a:rPr lang="zh-CN" altLang="en-US" dirty="0" smtClean="0"/>
              <a:t>号）、</a:t>
            </a:r>
            <a:r>
              <a:rPr lang="en-US" altLang="zh-CN" dirty="0" smtClean="0"/>
              <a:t>《</a:t>
            </a:r>
            <a:r>
              <a:rPr lang="zh-CN" altLang="en-US" dirty="0" smtClean="0"/>
              <a:t>国家税务总局关于证券经纪人佣金收入征收个人所得税问题的公告</a:t>
            </a:r>
            <a:r>
              <a:rPr lang="en-US" altLang="zh-CN" dirty="0" smtClean="0"/>
              <a:t>》</a:t>
            </a:r>
            <a:r>
              <a:rPr lang="zh-CN" altLang="en-US" dirty="0" smtClean="0"/>
              <a:t>（国家税务总局公告</a:t>
            </a:r>
            <a:r>
              <a:rPr lang="en-US" dirty="0" smtClean="0"/>
              <a:t>2012</a:t>
            </a:r>
            <a:r>
              <a:rPr lang="zh-CN" altLang="en-US" dirty="0" smtClean="0"/>
              <a:t>年第</a:t>
            </a:r>
            <a:r>
              <a:rPr lang="en-US" dirty="0" smtClean="0"/>
              <a:t>45</a:t>
            </a:r>
            <a:r>
              <a:rPr lang="zh-CN" altLang="en-US" dirty="0" smtClean="0"/>
              <a:t>号）执行</a:t>
            </a:r>
            <a:endParaRPr lang="zh-CN" altLang="en-US" dirty="0"/>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五</a:t>
            </a:r>
            <a:r>
              <a:rPr lang="en-US" altLang="zh-CN" dirty="0" smtClean="0">
                <a:solidFill>
                  <a:srgbClr val="FF0000"/>
                </a:solidFill>
              </a:rPr>
              <a:t>.</a:t>
            </a:r>
            <a:r>
              <a:rPr lang="zh-CN" altLang="en-US" dirty="0" smtClean="0">
                <a:solidFill>
                  <a:srgbClr val="FF0000"/>
                </a:solidFill>
              </a:rPr>
              <a:t>异地预缴增值税有关城市维护建设税和教育费附加政策</a:t>
            </a:r>
            <a:endParaRPr lang="en-US" altLang="zh-CN" dirty="0" smtClean="0">
              <a:solidFill>
                <a:srgbClr val="FF0000"/>
              </a:solidFill>
            </a:endParaRPr>
          </a:p>
          <a:p>
            <a:r>
              <a:rPr lang="zh-CN" altLang="en-US" dirty="0" smtClean="0"/>
              <a:t>（一）纳税人跨地区提供建筑服务、销售和出租不动产的，应在建筑服务发生地、不动产所在地预缴增值税时，以预缴增值税税额为计税依据，并按</a:t>
            </a:r>
            <a:r>
              <a:rPr lang="zh-CN" altLang="en-US" dirty="0" smtClean="0">
                <a:solidFill>
                  <a:srgbClr val="FF0000"/>
                </a:solidFill>
              </a:rPr>
              <a:t>预缴增值税所在地</a:t>
            </a:r>
            <a:r>
              <a:rPr lang="zh-CN" altLang="en-US" dirty="0" smtClean="0"/>
              <a:t>的城市维护建设税适用税率和教育费附加征收率</a:t>
            </a:r>
            <a:r>
              <a:rPr lang="zh-CN" altLang="en-US" dirty="0" smtClean="0">
                <a:solidFill>
                  <a:srgbClr val="FF0000"/>
                </a:solidFill>
              </a:rPr>
              <a:t>就地计算缴纳</a:t>
            </a:r>
            <a:r>
              <a:rPr lang="zh-CN" altLang="en-US" dirty="0" smtClean="0"/>
              <a:t>城市维护建设税和教育费附加</a:t>
            </a:r>
          </a:p>
          <a:p>
            <a:r>
              <a:rPr lang="zh-CN" altLang="en-US" dirty="0" smtClean="0"/>
              <a:t>（二）预缴增值税的纳税人在其机构所在地申报缴纳增值税时，以其</a:t>
            </a:r>
            <a:r>
              <a:rPr lang="zh-CN" altLang="en-US" dirty="0" smtClean="0">
                <a:solidFill>
                  <a:srgbClr val="FF0000"/>
                </a:solidFill>
              </a:rPr>
              <a:t>实际缴纳</a:t>
            </a:r>
            <a:r>
              <a:rPr lang="zh-CN" altLang="en-US" dirty="0" smtClean="0"/>
              <a:t>的增值税税额为计税依据，并</a:t>
            </a:r>
            <a:r>
              <a:rPr lang="zh-CN" altLang="en-US" dirty="0" smtClean="0">
                <a:solidFill>
                  <a:srgbClr val="FF0000"/>
                </a:solidFill>
              </a:rPr>
              <a:t>按机构所在地</a:t>
            </a:r>
            <a:r>
              <a:rPr lang="zh-CN" altLang="en-US" dirty="0" smtClean="0"/>
              <a:t>的城市维护建设税适用税率和教育费附加征收率就地计算缴纳城市维护建设税和教育费附加</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六</a:t>
            </a:r>
            <a:r>
              <a:rPr lang="en-US" altLang="zh-CN" dirty="0" smtClean="0">
                <a:solidFill>
                  <a:srgbClr val="FF0000"/>
                </a:solidFill>
              </a:rPr>
              <a:t>.</a:t>
            </a:r>
            <a:r>
              <a:rPr lang="zh-CN" altLang="en-US" dirty="0" smtClean="0">
                <a:solidFill>
                  <a:srgbClr val="FF0000"/>
                </a:solidFill>
              </a:rPr>
              <a:t>体育场馆房产税和城镇土地使用税</a:t>
            </a:r>
            <a:endParaRPr lang="en-US" altLang="zh-CN" dirty="0" smtClean="0">
              <a:solidFill>
                <a:srgbClr val="FF0000"/>
              </a:solidFill>
            </a:endParaRPr>
          </a:p>
          <a:p>
            <a:r>
              <a:rPr lang="zh-CN" altLang="en-US" dirty="0" smtClean="0"/>
              <a:t>（一）国家机关、军队、人民团体、财政补助事业单位、居民委员会、村民委员会拥有的体育场馆，用于体育活动的房产、土地，免征房产税和城镇土地使用税。</a:t>
            </a:r>
          </a:p>
          <a:p>
            <a:r>
              <a:rPr lang="zh-CN" altLang="en-US" dirty="0" smtClean="0"/>
              <a:t>（二）经费自理事业单位、体育社会团体、体育基金会、体育类民办非企业单位拥有并运营管理的体育场馆，同时符合下列条件的，其用于体育活动的房产、土地，免征房产税和城镇土地使用税：</a:t>
            </a:r>
          </a:p>
          <a:p>
            <a:r>
              <a:rPr lang="en-US" altLang="zh-CN" dirty="0" smtClean="0"/>
              <a:t>1.</a:t>
            </a:r>
            <a:r>
              <a:rPr lang="zh-CN" altLang="en-US" dirty="0" smtClean="0"/>
              <a:t>向社会开放，用于满足公众体育活动需要；</a:t>
            </a:r>
          </a:p>
          <a:p>
            <a:r>
              <a:rPr lang="en-US" altLang="zh-CN" dirty="0" smtClean="0"/>
              <a:t>2.</a:t>
            </a:r>
            <a:r>
              <a:rPr lang="zh-CN" altLang="en-US" dirty="0" smtClean="0"/>
              <a:t>体育场馆取得的收入主要用于场馆的维护、管理和事业发展；</a:t>
            </a:r>
          </a:p>
          <a:p>
            <a:r>
              <a:rPr lang="en-US" altLang="zh-CN" dirty="0" smtClean="0"/>
              <a:t>3.</a:t>
            </a:r>
            <a:r>
              <a:rPr lang="zh-CN" altLang="en-US" dirty="0" smtClean="0"/>
              <a:t>拥有体育场馆的体育社会团体、体育基金会及体育类民办非企业单位，除当年新设立或登记的以外，前一年度登记管理机关的检查结论为</a:t>
            </a:r>
            <a:r>
              <a:rPr lang="en-US" dirty="0" smtClean="0"/>
              <a:t>“</a:t>
            </a:r>
            <a:r>
              <a:rPr lang="zh-CN" altLang="en-US" dirty="0" smtClean="0"/>
              <a:t>合格</a:t>
            </a:r>
            <a:r>
              <a:rPr lang="en-US" dirty="0" smtClean="0"/>
              <a:t>”</a:t>
            </a:r>
            <a:r>
              <a:rPr lang="zh-CN" altLang="en-US" dirty="0" smtClean="0"/>
              <a:t>　</a:t>
            </a:r>
            <a:endParaRPr lang="en-US" altLang="zh-CN" dirty="0" smtClean="0"/>
          </a:p>
          <a:p>
            <a:r>
              <a:rPr lang="zh-CN" altLang="en-US" dirty="0" smtClean="0"/>
              <a:t>（三）企业拥有并运营管理的大型体育场馆，其用于体育活动的房产、土地，</a:t>
            </a:r>
            <a:r>
              <a:rPr lang="zh-CN" altLang="en-US" dirty="0" smtClean="0">
                <a:solidFill>
                  <a:srgbClr val="FF0000"/>
                </a:solidFill>
              </a:rPr>
              <a:t>减半</a:t>
            </a:r>
            <a:r>
              <a:rPr lang="zh-CN" altLang="en-US" dirty="0" smtClean="0"/>
              <a:t>征收房产税和城镇土地使用税。</a:t>
            </a:r>
            <a:endParaRPr lang="zh-CN" altLang="en-US" dirty="0"/>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t>体育场馆，是指用于运动训练、运动竞赛及身体锻炼的专业性场所</a:t>
            </a:r>
            <a:endParaRPr lang="en-US" altLang="zh-CN" dirty="0" smtClean="0"/>
          </a:p>
          <a:p>
            <a:r>
              <a:rPr lang="zh-CN" altLang="en-US" dirty="0" smtClean="0"/>
              <a:t>大型体育场馆，是指由各级人民政府或社会力量投资建设、向公众开放、达到</a:t>
            </a:r>
            <a:r>
              <a:rPr lang="en-US" altLang="zh-CN" dirty="0" smtClean="0"/>
              <a:t>《</a:t>
            </a:r>
            <a:r>
              <a:rPr lang="zh-CN" altLang="en-US" dirty="0" smtClean="0"/>
              <a:t>体育建筑设计规范</a:t>
            </a:r>
            <a:r>
              <a:rPr lang="en-US" altLang="zh-CN" dirty="0" smtClean="0"/>
              <a:t>》</a:t>
            </a:r>
            <a:r>
              <a:rPr lang="zh-CN" altLang="en-US" dirty="0" smtClean="0"/>
              <a:t>（</a:t>
            </a:r>
            <a:r>
              <a:rPr lang="en-US" dirty="0" smtClean="0"/>
              <a:t>JGJ 31-2003</a:t>
            </a:r>
            <a:r>
              <a:rPr lang="zh-CN" altLang="en-US" dirty="0" smtClean="0"/>
              <a:t>）有关规模规定的体育场（观众座位数</a:t>
            </a:r>
            <a:r>
              <a:rPr lang="en-US" dirty="0" smtClean="0"/>
              <a:t>20000</a:t>
            </a:r>
            <a:r>
              <a:rPr lang="zh-CN" altLang="en-US" dirty="0" smtClean="0"/>
              <a:t>座及以上），体育馆（观众座位数</a:t>
            </a:r>
            <a:r>
              <a:rPr lang="en-US" dirty="0" smtClean="0"/>
              <a:t>3000</a:t>
            </a:r>
            <a:r>
              <a:rPr lang="zh-CN" altLang="en-US" dirty="0" smtClean="0"/>
              <a:t>座及以上），游泳馆、跳水馆（观众座位数</a:t>
            </a:r>
            <a:r>
              <a:rPr lang="en-US" dirty="0" smtClean="0"/>
              <a:t>1500</a:t>
            </a:r>
            <a:r>
              <a:rPr lang="zh-CN" altLang="en-US" dirty="0" smtClean="0"/>
              <a:t>座及以上）等体育建筑</a:t>
            </a:r>
            <a:endParaRPr lang="en-US" altLang="zh-CN" dirty="0" smtClean="0"/>
          </a:p>
          <a:p>
            <a:r>
              <a:rPr lang="zh-CN" altLang="en-US" dirty="0" smtClean="0"/>
              <a:t>用于体育活动的房产、土地，是指运动场地，看台、辅助用房（包括观众用房、运动员用房、竞赛管理用房、新闻媒介用房、广播电视用房、技术设备用房和场馆运营用房等）及占地，以及场馆配套设施（包括通道、道路、广场、绿化等）</a:t>
            </a:r>
          </a:p>
          <a:p>
            <a:r>
              <a:rPr lang="zh-CN" altLang="en-US" dirty="0" smtClean="0"/>
              <a:t>　　</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t>（二）单用途商业预付卡（以下简称“单用途卡”）</a:t>
            </a:r>
            <a:endParaRPr lang="en-US" altLang="zh-CN" dirty="0" smtClean="0"/>
          </a:p>
          <a:p>
            <a:r>
              <a:rPr lang="zh-CN" altLang="en-US" dirty="0" smtClean="0"/>
              <a:t>按照以下规定执行：</a:t>
            </a:r>
            <a:endParaRPr lang="en-US" altLang="zh-CN" dirty="0" smtClean="0"/>
          </a:p>
          <a:p>
            <a:r>
              <a:rPr lang="en-US" altLang="zh-CN" dirty="0" smtClean="0"/>
              <a:t>1.</a:t>
            </a:r>
            <a:r>
              <a:rPr lang="zh-CN" altLang="en-US" dirty="0" smtClean="0"/>
              <a:t>单用途卡发卡企业或者售卡企业（以下统称“售卡方”）销售单用途卡，或者接受单用途卡持卡人充值取得的</a:t>
            </a:r>
            <a:r>
              <a:rPr lang="zh-CN" altLang="en-US" dirty="0" smtClean="0">
                <a:solidFill>
                  <a:srgbClr val="FF0000"/>
                </a:solidFill>
              </a:rPr>
              <a:t>预收资金</a:t>
            </a:r>
            <a:r>
              <a:rPr lang="zh-CN" altLang="en-US" dirty="0" smtClean="0"/>
              <a:t>，</a:t>
            </a:r>
            <a:r>
              <a:rPr lang="zh-CN" altLang="en-US" dirty="0" smtClean="0">
                <a:solidFill>
                  <a:srgbClr val="FF0000"/>
                </a:solidFill>
              </a:rPr>
              <a:t>不缴纳</a:t>
            </a:r>
            <a:r>
              <a:rPr lang="zh-CN" altLang="en-US" dirty="0" smtClean="0"/>
              <a:t>增值税。售卡方可按照的规定，向购卡人、充值人</a:t>
            </a:r>
            <a:r>
              <a:rPr lang="zh-CN" altLang="en-US" dirty="0" smtClean="0">
                <a:solidFill>
                  <a:srgbClr val="FF0000"/>
                </a:solidFill>
              </a:rPr>
              <a:t>开具</a:t>
            </a:r>
            <a:r>
              <a:rPr lang="zh-CN" altLang="en-US" dirty="0" smtClean="0"/>
              <a:t>增值税普通发票，</a:t>
            </a:r>
            <a:r>
              <a:rPr lang="zh-CN" altLang="en-US" dirty="0" smtClean="0">
                <a:solidFill>
                  <a:srgbClr val="FF0000"/>
                </a:solidFill>
              </a:rPr>
              <a:t>不得开具</a:t>
            </a:r>
            <a:r>
              <a:rPr lang="zh-CN" altLang="en-US" dirty="0" smtClean="0"/>
              <a:t>增值税专用发票</a:t>
            </a:r>
            <a:endParaRPr lang="en-US" altLang="zh-CN" dirty="0" smtClean="0"/>
          </a:p>
          <a:p>
            <a:r>
              <a:rPr lang="zh-CN" altLang="en-US" dirty="0" smtClean="0"/>
              <a:t>单用途卡，是指发卡企业按照国家有关规定发行的，仅限于在本企业、本企业所属集团或者同一品牌特许经营体系内兑付货物或者服务的预付凭证</a:t>
            </a:r>
            <a:endParaRPr lang="en-US" altLang="zh-CN" dirty="0" smtClean="0"/>
          </a:p>
          <a:p>
            <a:r>
              <a:rPr lang="zh-CN" altLang="en-US" dirty="0" smtClean="0"/>
              <a:t>发卡企业，是指按照国家有关规定发行单用途卡的企业。售卡企业，是指集团发卡企业或者品牌发卡企业指定的，承担单用途卡销售、充值、挂失、换卡、退卡等相关业务的本集团或同一品牌特许经营体系内的企业。</a:t>
            </a:r>
            <a:r>
              <a:rPr lang="en-US" dirty="0" smtClean="0"/>
              <a:t/>
            </a:r>
            <a:br>
              <a:rPr lang="en-US" dirty="0" smtClean="0"/>
            </a:br>
            <a:r>
              <a:rPr lang="zh-CN" altLang="en-US" dirty="0" smtClean="0"/>
              <a:t>　　</a:t>
            </a:r>
            <a:endParaRPr lang="zh-CN" altLang="en-US" dirty="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t>（四）享受上述税收优惠体育场馆的运动场地用于体育活动的天数不得低于全年自然天数的</a:t>
            </a:r>
            <a:r>
              <a:rPr lang="en-US" dirty="0" smtClean="0"/>
              <a:t>70%</a:t>
            </a:r>
          </a:p>
          <a:p>
            <a:r>
              <a:rPr lang="zh-CN" altLang="en-US" dirty="0" smtClean="0"/>
              <a:t>体育场馆辅助用房及配套设施用于非体育活动的部分，不得享受上述税收优惠。</a:t>
            </a:r>
          </a:p>
          <a:p>
            <a:r>
              <a:rPr lang="zh-CN" altLang="en-US" dirty="0" smtClean="0"/>
              <a:t>（五）高尔夫球、马术、汽车、卡丁车、摩托车的比赛场、训练场、练习场，除另有规定外，</a:t>
            </a:r>
            <a:r>
              <a:rPr lang="zh-CN" altLang="en-US" dirty="0" smtClean="0">
                <a:solidFill>
                  <a:srgbClr val="FF0000"/>
                </a:solidFill>
              </a:rPr>
              <a:t>不得享受</a:t>
            </a:r>
            <a:r>
              <a:rPr lang="zh-CN" altLang="en-US" dirty="0" smtClean="0"/>
              <a:t>房产税、城镇土地使用税优惠政策。各省、自治区、直辖市财政、税务部门可根据本地区情况适时增加不得享受优惠体育场馆的类型</a:t>
            </a:r>
            <a:endParaRPr lang="en-US" altLang="zh-CN" dirty="0" smtClean="0"/>
          </a:p>
          <a:p>
            <a:r>
              <a:rPr lang="zh-CN" altLang="en-US" dirty="0" smtClean="0"/>
              <a:t>符合上述减免税条件的纳税人，应当按照税收减免管理规定，持相关材料向主管税务机关办理减免税备案手续。</a:t>
            </a:r>
          </a:p>
          <a:p>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日起执行。</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七</a:t>
            </a:r>
            <a:r>
              <a:rPr lang="en-US" altLang="zh-CN" dirty="0" smtClean="0">
                <a:solidFill>
                  <a:srgbClr val="FF0000"/>
                </a:solidFill>
              </a:rPr>
              <a:t>.</a:t>
            </a:r>
            <a:r>
              <a:rPr lang="zh-CN" altLang="en-US" dirty="0" smtClean="0">
                <a:solidFill>
                  <a:srgbClr val="FF0000"/>
                </a:solidFill>
              </a:rPr>
              <a:t>批发市场 农贸市场房产税 城镇土地使用税</a:t>
            </a:r>
            <a:endParaRPr lang="en-US" altLang="zh-CN" dirty="0" smtClean="0">
              <a:solidFill>
                <a:srgbClr val="FF0000"/>
              </a:solidFill>
            </a:endParaRPr>
          </a:p>
          <a:p>
            <a:r>
              <a:rPr lang="zh-CN" altLang="en-US" dirty="0" smtClean="0"/>
              <a:t>（一）对</a:t>
            </a:r>
            <a:r>
              <a:rPr lang="zh-CN" altLang="en-US" dirty="0" smtClean="0">
                <a:solidFill>
                  <a:srgbClr val="FF0000"/>
                </a:solidFill>
              </a:rPr>
              <a:t>专门经营</a:t>
            </a:r>
            <a:r>
              <a:rPr lang="zh-CN" altLang="en-US" dirty="0" smtClean="0"/>
              <a:t>农产品的农产品批发市场、农贸市场使用（包括自有和承租，下同）的房产、土地，暂免征收房产税和城镇土地使用税。对</a:t>
            </a:r>
            <a:r>
              <a:rPr lang="zh-CN" altLang="en-US" dirty="0" smtClean="0">
                <a:solidFill>
                  <a:srgbClr val="FF0000"/>
                </a:solidFill>
              </a:rPr>
              <a:t>同时经营其他产品</a:t>
            </a:r>
            <a:r>
              <a:rPr lang="zh-CN" altLang="en-US" dirty="0" smtClean="0"/>
              <a:t>的农产品批发市场和农贸市场使用的房产、土地，按其他产品与农产品交易场地面积的比例确定征免房产税和城镇土地使用税</a:t>
            </a:r>
          </a:p>
          <a:p>
            <a:r>
              <a:rPr lang="zh-CN" altLang="en-US" dirty="0" smtClean="0"/>
              <a:t>农产品批发市场和农贸市场，是指经工商登记注册，供买卖双方进行农产品及其初加工品现货批发或零售交易的场所。农产品包括粮油、肉禽蛋、蔬菜、干鲜果品、水产品、调味品、棉麻、活畜、可食用的林产品以及由省、自治区、直辖市财税部门确定的其他可食用的农产品</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t>（二）享受上述税收优惠的房产、土地，是指农产品批发市场、农贸市场直接为农产品交易提供服务的房产、土地。农产品批发市场、农贸市场的行政办公区、生活区，以及商业餐饮娱乐等</a:t>
            </a:r>
            <a:r>
              <a:rPr lang="zh-CN" altLang="en-US" dirty="0" smtClean="0">
                <a:solidFill>
                  <a:srgbClr val="FF0000"/>
                </a:solidFill>
              </a:rPr>
              <a:t>非直接为农产品交易提供服务</a:t>
            </a:r>
            <a:r>
              <a:rPr lang="zh-CN" altLang="en-US" dirty="0" smtClean="0"/>
              <a:t>的房产、土地，不属于本通知规定的优惠范围</a:t>
            </a:r>
            <a:r>
              <a:rPr lang="en-US" dirty="0" smtClean="0"/>
              <a:t>,</a:t>
            </a:r>
            <a:r>
              <a:rPr lang="zh-CN" altLang="en-US" dirty="0" smtClean="0"/>
              <a:t>应按规定征收房产税和城镇土地使用税</a:t>
            </a:r>
            <a:endParaRPr lang="en-US" altLang="zh-CN" dirty="0" smtClean="0"/>
          </a:p>
          <a:p>
            <a:r>
              <a:rPr lang="zh-CN" altLang="en-US" dirty="0" smtClean="0"/>
              <a:t>（三）符合上述免税条件的企业需持相关材料向主管税务机关办理备案手续</a:t>
            </a:r>
            <a:endParaRPr lang="en-US" altLang="zh-CN" dirty="0" smtClean="0"/>
          </a:p>
          <a:p>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日执行</a:t>
            </a:r>
          </a:p>
          <a:p>
            <a:endParaRPr lang="zh-CN" altLang="en-US" dirty="0"/>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八</a:t>
            </a:r>
            <a:r>
              <a:rPr lang="en-US" altLang="zh-CN" dirty="0" smtClean="0">
                <a:solidFill>
                  <a:srgbClr val="FF0000"/>
                </a:solidFill>
              </a:rPr>
              <a:t>.</a:t>
            </a:r>
            <a:r>
              <a:rPr lang="zh-CN" altLang="en-US" dirty="0" smtClean="0">
                <a:solidFill>
                  <a:srgbClr val="FF0000"/>
                </a:solidFill>
              </a:rPr>
              <a:t>融资租赁合同的印花税</a:t>
            </a:r>
            <a:endParaRPr lang="en-US" altLang="zh-CN" dirty="0" smtClean="0">
              <a:solidFill>
                <a:srgbClr val="FF0000"/>
              </a:solidFill>
            </a:endParaRPr>
          </a:p>
          <a:p>
            <a:pPr fontAlgn="base" hangingPunct="0"/>
            <a:r>
              <a:rPr lang="zh-CN" altLang="en-US" dirty="0" smtClean="0"/>
              <a:t>（一）对开展融资租赁业务签订的融资租赁合同（含融资性售后回租），统一按照其所载明的租金总额依照</a:t>
            </a:r>
            <a:r>
              <a:rPr lang="en-US" dirty="0" smtClean="0"/>
              <a:t>“</a:t>
            </a:r>
            <a:r>
              <a:rPr lang="zh-CN" altLang="en-US" dirty="0" smtClean="0"/>
              <a:t>借款合同</a:t>
            </a:r>
            <a:r>
              <a:rPr lang="en-US" dirty="0" smtClean="0"/>
              <a:t>”</a:t>
            </a:r>
            <a:r>
              <a:rPr lang="zh-CN" altLang="en-US" dirty="0" smtClean="0"/>
              <a:t>税目，按万分之零点五的税率计税贴花</a:t>
            </a:r>
          </a:p>
          <a:p>
            <a:pPr fontAlgn="base" hangingPunct="0"/>
            <a:r>
              <a:rPr lang="zh-CN" altLang="en-US" dirty="0" smtClean="0"/>
              <a:t>（二）在融资性售后回租业务中，对承租人、出租人因</a:t>
            </a:r>
            <a:r>
              <a:rPr lang="zh-CN" altLang="en-US" dirty="0" smtClean="0">
                <a:solidFill>
                  <a:srgbClr val="FF0000"/>
                </a:solidFill>
              </a:rPr>
              <a:t>出售</a:t>
            </a:r>
            <a:r>
              <a:rPr lang="zh-CN" altLang="en-US" dirty="0" smtClean="0"/>
              <a:t>租赁资产及购回租赁资产所签订的合同，不征收印花税 </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九</a:t>
            </a:r>
            <a:r>
              <a:rPr lang="en-US" altLang="zh-CN" dirty="0" smtClean="0">
                <a:solidFill>
                  <a:srgbClr val="FF0000"/>
                </a:solidFill>
              </a:rPr>
              <a:t>.</a:t>
            </a:r>
            <a:r>
              <a:rPr lang="zh-CN" altLang="en-US" dirty="0" smtClean="0">
                <a:solidFill>
                  <a:srgbClr val="FF0000"/>
                </a:solidFill>
              </a:rPr>
              <a:t>水利基金</a:t>
            </a:r>
            <a:endParaRPr lang="en-US" altLang="zh-CN" dirty="0" smtClean="0">
              <a:solidFill>
                <a:srgbClr val="FF0000"/>
              </a:solidFill>
            </a:endParaRPr>
          </a:p>
          <a:p>
            <a:r>
              <a:rPr lang="zh-CN" altLang="en-US" dirty="0" smtClean="0"/>
              <a:t>自</a:t>
            </a:r>
            <a:r>
              <a:rPr lang="en-US" dirty="0" smtClean="0"/>
              <a:t>2016</a:t>
            </a:r>
            <a:r>
              <a:rPr lang="zh-CN" altLang="en-US" dirty="0" smtClean="0"/>
              <a:t>年</a:t>
            </a:r>
            <a:r>
              <a:rPr lang="en-US" dirty="0" smtClean="0"/>
              <a:t>4</a:t>
            </a:r>
            <a:r>
              <a:rPr lang="zh-CN" altLang="en-US" dirty="0" smtClean="0"/>
              <a:t>月</a:t>
            </a:r>
            <a:r>
              <a:rPr lang="en-US" dirty="0" smtClean="0"/>
              <a:t>1</a:t>
            </a:r>
            <a:r>
              <a:rPr lang="zh-CN" altLang="en-US" dirty="0" smtClean="0"/>
              <a:t>日（费款所属期）起，向企事业单位和个体经营者征收的地方水利建设基金按现有费率的</a:t>
            </a:r>
            <a:r>
              <a:rPr lang="en-US" dirty="0" smtClean="0"/>
              <a:t>70%</a:t>
            </a:r>
            <a:r>
              <a:rPr lang="zh-CN" altLang="en-US" dirty="0" smtClean="0"/>
              <a:t>征收。具体计征收入和征收标准如下：</a:t>
            </a:r>
          </a:p>
          <a:p>
            <a:r>
              <a:rPr lang="en-US" altLang="zh-CN" dirty="0" smtClean="0"/>
              <a:t>1.</a:t>
            </a:r>
            <a:r>
              <a:rPr lang="zh-CN" altLang="en-US" dirty="0" smtClean="0"/>
              <a:t>凡有销售收入或营业收入的企事业单位及个体经营者，按销售收入或营业收入的</a:t>
            </a:r>
            <a:r>
              <a:rPr lang="en-US" dirty="0" smtClean="0"/>
              <a:t>0.7</a:t>
            </a:r>
            <a:r>
              <a:rPr lang="en-US" altLang="zh-CN" dirty="0" smtClean="0"/>
              <a:t>‰</a:t>
            </a:r>
            <a:r>
              <a:rPr lang="zh-CN" altLang="en-US" dirty="0" smtClean="0"/>
              <a:t>计征地方水利建设基金；</a:t>
            </a:r>
          </a:p>
          <a:p>
            <a:r>
              <a:rPr lang="en-US" altLang="zh-CN" dirty="0" smtClean="0"/>
              <a:t>2.</a:t>
            </a:r>
            <a:r>
              <a:rPr lang="zh-CN" altLang="en-US" dirty="0" smtClean="0"/>
              <a:t>银行（含信用社）的利息收入按</a:t>
            </a:r>
            <a:r>
              <a:rPr lang="en-US" dirty="0" smtClean="0"/>
              <a:t>0.42</a:t>
            </a:r>
            <a:r>
              <a:rPr lang="en-US" altLang="zh-CN" dirty="0" smtClean="0"/>
              <a:t>‰</a:t>
            </a:r>
            <a:r>
              <a:rPr lang="zh-CN" altLang="en-US" dirty="0" smtClean="0"/>
              <a:t>，其他销售收入或营业收入按</a:t>
            </a:r>
            <a:r>
              <a:rPr lang="en-US" dirty="0" smtClean="0"/>
              <a:t>0.7</a:t>
            </a:r>
            <a:r>
              <a:rPr lang="en-US" altLang="zh-CN" dirty="0" smtClean="0"/>
              <a:t>‰</a:t>
            </a:r>
            <a:r>
              <a:rPr lang="zh-CN" altLang="en-US" dirty="0" smtClean="0"/>
              <a:t>计征地方水利建设基金；</a:t>
            </a:r>
          </a:p>
          <a:p>
            <a:r>
              <a:rPr lang="en-US" altLang="zh-CN" dirty="0" smtClean="0"/>
              <a:t>3.</a:t>
            </a:r>
            <a:r>
              <a:rPr lang="zh-CN" altLang="en-US" dirty="0" smtClean="0"/>
              <a:t>保险公司的保费收入按</a:t>
            </a:r>
            <a:r>
              <a:rPr lang="en-US" dirty="0" smtClean="0"/>
              <a:t>0.42</a:t>
            </a:r>
            <a:r>
              <a:rPr lang="en-US" altLang="zh-CN" dirty="0" smtClean="0"/>
              <a:t>‰</a:t>
            </a:r>
            <a:r>
              <a:rPr lang="zh-CN" altLang="en-US" dirty="0" smtClean="0"/>
              <a:t>，其他销售收入或营业收入按</a:t>
            </a:r>
            <a:r>
              <a:rPr lang="en-US" dirty="0" smtClean="0"/>
              <a:t>0.7</a:t>
            </a:r>
            <a:r>
              <a:rPr lang="en-US" altLang="zh-CN" dirty="0" smtClean="0"/>
              <a:t>‰</a:t>
            </a:r>
            <a:r>
              <a:rPr lang="zh-CN" altLang="en-US" dirty="0" smtClean="0"/>
              <a:t>计征地方水利建设基金；</a:t>
            </a:r>
          </a:p>
          <a:p>
            <a:r>
              <a:rPr lang="en-US" altLang="zh-CN" dirty="0" smtClean="0"/>
              <a:t>4.</a:t>
            </a:r>
            <a:r>
              <a:rPr lang="zh-CN" altLang="en-US" dirty="0" smtClean="0"/>
              <a:t>信托投资公司、证券公司、期货公司、金融租赁公司、财务公司等各类非银行金融机构，按业务收入的</a:t>
            </a:r>
            <a:r>
              <a:rPr lang="en-US" dirty="0" smtClean="0"/>
              <a:t>0.7</a:t>
            </a:r>
            <a:r>
              <a:rPr lang="en-US" altLang="zh-CN" dirty="0" smtClean="0"/>
              <a:t>‰</a:t>
            </a:r>
            <a:r>
              <a:rPr lang="zh-CN" altLang="en-US" dirty="0" smtClean="0"/>
              <a:t>计征地方水利建设基金</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FF0000"/>
                </a:solidFill>
              </a:rPr>
              <a:t>十</a:t>
            </a:r>
            <a:r>
              <a:rPr lang="en-US" altLang="zh-CN" dirty="0" smtClean="0">
                <a:solidFill>
                  <a:srgbClr val="FF0000"/>
                </a:solidFill>
              </a:rPr>
              <a:t>.</a:t>
            </a:r>
            <a:r>
              <a:rPr lang="zh-CN" altLang="en-US" dirty="0" smtClean="0">
                <a:solidFill>
                  <a:srgbClr val="FF0000"/>
                </a:solidFill>
              </a:rPr>
              <a:t>文化事业建设费</a:t>
            </a:r>
            <a:endParaRPr lang="en-US" altLang="zh-CN" dirty="0" smtClean="0">
              <a:solidFill>
                <a:srgbClr val="FF0000"/>
              </a:solidFill>
            </a:endParaRPr>
          </a:p>
          <a:p>
            <a:r>
              <a:rPr lang="zh-CN" altLang="en-US" dirty="0" smtClean="0">
                <a:solidFill>
                  <a:srgbClr val="002060"/>
                </a:solidFill>
              </a:rPr>
              <a:t>（一）缴费范围和缴纳义务人</a:t>
            </a:r>
            <a:endParaRPr lang="en-US" altLang="zh-CN" dirty="0" smtClean="0">
              <a:solidFill>
                <a:srgbClr val="002060"/>
              </a:solidFill>
            </a:endParaRPr>
          </a:p>
          <a:p>
            <a:r>
              <a:rPr lang="en-US" altLang="zh-CN" dirty="0" smtClean="0"/>
              <a:t>1.</a:t>
            </a:r>
            <a:r>
              <a:rPr lang="zh-CN" altLang="en-US" dirty="0" smtClean="0"/>
              <a:t>在中华人民共和国境内提供广告服务的广告媒介单位和户外广告经营单位</a:t>
            </a:r>
            <a:endParaRPr lang="en-US" altLang="zh-CN" dirty="0" smtClean="0"/>
          </a:p>
          <a:p>
            <a:pPr latinLnBrk="1"/>
            <a:r>
              <a:rPr lang="zh-CN" altLang="en-US" dirty="0" smtClean="0"/>
              <a:t>广告服务，是指</a:t>
            </a:r>
            <a:r>
              <a:rPr lang="en-US" altLang="zh-CN" dirty="0" smtClean="0"/>
              <a:t>《</a:t>
            </a:r>
            <a:r>
              <a:rPr lang="zh-CN" altLang="en-US" dirty="0" smtClean="0"/>
              <a:t>销售服务、无形资产、不动产注释</a:t>
            </a:r>
            <a:r>
              <a:rPr lang="en-US" altLang="zh-CN" dirty="0" smtClean="0"/>
              <a:t>》</a:t>
            </a:r>
            <a:r>
              <a:rPr lang="zh-CN" altLang="en-US" dirty="0" smtClean="0"/>
              <a:t>中“广告服务”范围内的服务</a:t>
            </a:r>
          </a:p>
          <a:p>
            <a:pPr latinLnBrk="1"/>
            <a:r>
              <a:rPr lang="zh-CN" altLang="en-US" dirty="0" smtClean="0"/>
              <a:t>广告媒介单位和户外广告经营单位，是指发布、播映、宣传、展示户外广告和其他广告的单位，以及从事广告代理服务的单位</a:t>
            </a:r>
          </a:p>
          <a:p>
            <a:r>
              <a:rPr lang="en-US" altLang="zh-CN" dirty="0" smtClean="0"/>
              <a:t>2.</a:t>
            </a:r>
            <a:r>
              <a:rPr lang="zh-CN" altLang="en-US" dirty="0" smtClean="0"/>
              <a:t>在中华人民共和国境内提供娱乐服务的单位和个人</a:t>
            </a:r>
            <a:endParaRPr lang="en-US" altLang="zh-CN" dirty="0" smtClean="0"/>
          </a:p>
          <a:p>
            <a:r>
              <a:rPr lang="zh-CN" altLang="en-US" dirty="0" smtClean="0"/>
              <a:t>娱乐服务，是指</a:t>
            </a:r>
            <a:r>
              <a:rPr lang="en-US" altLang="zh-CN" dirty="0" smtClean="0"/>
              <a:t>《</a:t>
            </a:r>
            <a:r>
              <a:rPr lang="zh-CN" altLang="en-US" dirty="0" smtClean="0"/>
              <a:t>销售服务、无形资产、不动产注释</a:t>
            </a:r>
            <a:r>
              <a:rPr lang="en-US" altLang="zh-CN" dirty="0" smtClean="0"/>
              <a:t>》</a:t>
            </a:r>
            <a:r>
              <a:rPr lang="zh-CN" altLang="en-US" dirty="0" smtClean="0"/>
              <a:t>中“娱乐服务”范围内的服务</a:t>
            </a:r>
            <a:endParaRPr lang="en-US" altLang="zh-CN" dirty="0" smtClean="0"/>
          </a:p>
          <a:p>
            <a:r>
              <a:rPr lang="zh-CN" altLang="en-US" dirty="0" smtClean="0">
                <a:solidFill>
                  <a:srgbClr val="002060"/>
                </a:solidFill>
              </a:rPr>
              <a:t>（二）扣缴义务 人</a:t>
            </a:r>
            <a:endParaRPr lang="en-US" altLang="zh-CN" dirty="0" smtClean="0">
              <a:solidFill>
                <a:srgbClr val="002060"/>
              </a:solidFill>
            </a:endParaRPr>
          </a:p>
          <a:p>
            <a:r>
              <a:rPr lang="zh-CN" altLang="en-US" dirty="0" smtClean="0"/>
              <a:t>中华人民共和国境外的广告媒介单位和户外广告经营单位在境内提供广告服务，在境内未设有经营机构的，以广告服务接受方为文化事业建设费的扣缴义务人</a:t>
            </a: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002060"/>
                </a:solidFill>
              </a:rPr>
              <a:t>（三）计费依据和费率</a:t>
            </a:r>
            <a:endParaRPr lang="en-US" altLang="zh-CN" dirty="0" smtClean="0">
              <a:solidFill>
                <a:srgbClr val="002060"/>
              </a:solidFill>
            </a:endParaRPr>
          </a:p>
          <a:p>
            <a:r>
              <a:rPr lang="en-US" altLang="zh-CN" dirty="0" smtClean="0"/>
              <a:t>1.</a:t>
            </a:r>
            <a:r>
              <a:rPr lang="zh-CN" altLang="en-US" dirty="0" smtClean="0"/>
              <a:t>缴纳文化建设费</a:t>
            </a:r>
            <a:endParaRPr lang="en-US" altLang="zh-CN" dirty="0" smtClean="0"/>
          </a:p>
          <a:p>
            <a:pPr latinLnBrk="1"/>
            <a:r>
              <a:rPr lang="zh-CN" altLang="en-US" dirty="0" smtClean="0"/>
              <a:t>缴纳义务人应按照提供广告服务或娱乐服务取得的计费销售额和</a:t>
            </a:r>
            <a:r>
              <a:rPr lang="en-US" altLang="zh-CN" dirty="0" smtClean="0"/>
              <a:t>3%</a:t>
            </a:r>
            <a:r>
              <a:rPr lang="zh-CN" altLang="en-US" dirty="0" smtClean="0"/>
              <a:t>的费率计算应缴费额，计算公式如下：</a:t>
            </a:r>
            <a:br>
              <a:rPr lang="zh-CN" altLang="en-US" dirty="0" smtClean="0"/>
            </a:br>
            <a:r>
              <a:rPr lang="zh-CN" altLang="en-US" dirty="0" smtClean="0"/>
              <a:t>应缴费额＝计费销售额</a:t>
            </a:r>
            <a:r>
              <a:rPr lang="en-US" altLang="zh-CN" dirty="0" smtClean="0"/>
              <a:t>×3%</a:t>
            </a:r>
            <a:br>
              <a:rPr lang="en-US" altLang="zh-CN" dirty="0" smtClean="0"/>
            </a:br>
            <a:r>
              <a:rPr lang="zh-CN" altLang="en-US" dirty="0" smtClean="0"/>
              <a:t>计费销售额</a:t>
            </a:r>
            <a:endParaRPr lang="en-US" altLang="zh-CN" dirty="0" smtClean="0"/>
          </a:p>
          <a:p>
            <a:pPr latinLnBrk="1"/>
            <a:r>
              <a:rPr lang="zh-CN" altLang="en-US" dirty="0" smtClean="0"/>
              <a:t>（</a:t>
            </a:r>
            <a:r>
              <a:rPr lang="en-US" altLang="zh-CN" dirty="0" smtClean="0"/>
              <a:t>1</a:t>
            </a:r>
            <a:r>
              <a:rPr lang="zh-CN" altLang="en-US" dirty="0" smtClean="0"/>
              <a:t>）广告服务：为缴纳义务人提供广告服务取得的全部含税价款和价外费用，减除支付给其他广告公司或广告发布者的含税广告发布费后的余额。</a:t>
            </a:r>
            <a:br>
              <a:rPr lang="zh-CN" altLang="en-US" dirty="0" smtClean="0"/>
            </a:br>
            <a:r>
              <a:rPr lang="zh-CN" altLang="en-US" dirty="0" smtClean="0"/>
              <a:t>缴纳义务人减除价款的，应当取得增值税专用发票或国家税务总局规定的其他合法有效凭证，否则，不得减除</a:t>
            </a:r>
            <a:endParaRPr lang="en-US" altLang="zh-CN" dirty="0" smtClean="0"/>
          </a:p>
          <a:p>
            <a:r>
              <a:rPr lang="zh-CN" altLang="en-US" dirty="0" smtClean="0"/>
              <a:t>（</a:t>
            </a:r>
            <a:r>
              <a:rPr lang="en-US" altLang="zh-CN" dirty="0" smtClean="0"/>
              <a:t>2</a:t>
            </a:r>
            <a:r>
              <a:rPr lang="zh-CN" altLang="en-US" dirty="0" smtClean="0"/>
              <a:t>）娱乐服务计费销售额，为缴纳义务人提供娱乐服务取得的全部含税价款和价外费用。</a:t>
            </a:r>
          </a:p>
          <a:p>
            <a:pPr latinLnBrk="1"/>
            <a:r>
              <a:rPr lang="en-US" altLang="zh-CN" dirty="0" smtClean="0"/>
              <a:t>2.</a:t>
            </a:r>
            <a:r>
              <a:rPr lang="zh-CN" altLang="en-US" dirty="0" smtClean="0"/>
              <a:t>扣缴文化建设 费</a:t>
            </a:r>
            <a:endParaRPr lang="en-US" altLang="zh-CN" dirty="0" smtClean="0"/>
          </a:p>
          <a:p>
            <a:pPr latinLnBrk="1"/>
            <a:r>
              <a:rPr lang="zh-CN" altLang="en-US" dirty="0" smtClean="0"/>
              <a:t>按规定扣缴文化事业建设费的，扣缴义务人应按下列公式计算应扣缴费额：</a:t>
            </a:r>
            <a:br>
              <a:rPr lang="zh-CN" altLang="en-US" dirty="0" smtClean="0"/>
            </a:br>
            <a:r>
              <a:rPr lang="zh-CN" altLang="en-US" dirty="0" smtClean="0"/>
              <a:t>应扣缴费额＝支付的广告服务</a:t>
            </a:r>
            <a:r>
              <a:rPr lang="zh-CN" altLang="en-US" dirty="0" smtClean="0">
                <a:solidFill>
                  <a:srgbClr val="FF0000"/>
                </a:solidFill>
              </a:rPr>
              <a:t>含税</a:t>
            </a:r>
            <a:r>
              <a:rPr lang="zh-CN" altLang="en-US" dirty="0" smtClean="0"/>
              <a:t>价款</a:t>
            </a:r>
            <a:r>
              <a:rPr lang="en-US" altLang="zh-CN" dirty="0" smtClean="0"/>
              <a:t>×</a:t>
            </a:r>
            <a:r>
              <a:rPr lang="zh-CN" altLang="en-US" dirty="0" smtClean="0"/>
              <a:t>费率</a:t>
            </a: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（四）缴纳义务发生时间、缴纳地点、缴纳期限和扣缴地点</a:t>
            </a:r>
            <a:endParaRPr lang="en-US" altLang="zh-CN" dirty="0" smtClean="0">
              <a:solidFill>
                <a:srgbClr val="002060"/>
              </a:solidFill>
            </a:endParaRPr>
          </a:p>
          <a:p>
            <a:r>
              <a:rPr lang="zh-CN" altLang="en-US" dirty="0" smtClean="0"/>
              <a:t>同增值税</a:t>
            </a:r>
            <a:endParaRPr lang="en-US" altLang="zh-CN" dirty="0" smtClean="0"/>
          </a:p>
          <a:p>
            <a:r>
              <a:rPr lang="zh-CN" altLang="en-US" dirty="0" smtClean="0">
                <a:solidFill>
                  <a:srgbClr val="002060"/>
                </a:solidFill>
              </a:rPr>
              <a:t>（五）增值税未达起征点</a:t>
            </a:r>
            <a:endParaRPr lang="en-US" altLang="zh-CN" dirty="0" smtClean="0">
              <a:solidFill>
                <a:srgbClr val="002060"/>
              </a:solidFill>
            </a:endParaRPr>
          </a:p>
          <a:p>
            <a:r>
              <a:rPr lang="zh-CN" altLang="en-US" dirty="0" smtClean="0"/>
              <a:t>未达到增值税起征点的缴纳义务人，免征文化事业建设费</a:t>
            </a:r>
            <a:endParaRPr lang="en-US" altLang="zh-CN" dirty="0" smtClean="0"/>
          </a:p>
          <a:p>
            <a:r>
              <a:rPr lang="zh-CN" altLang="en-US" dirty="0" smtClean="0"/>
              <a:t>增值税小规模纳税人中月销售额不超过</a:t>
            </a:r>
            <a:r>
              <a:rPr lang="en-US" altLang="zh-CN" dirty="0" smtClean="0"/>
              <a:t>2</a:t>
            </a:r>
            <a:r>
              <a:rPr lang="zh-CN" altLang="en-US" dirty="0" smtClean="0"/>
              <a:t>万元（按季纳税</a:t>
            </a:r>
            <a:r>
              <a:rPr lang="en-US" altLang="zh-CN" dirty="0" smtClean="0"/>
              <a:t>6</a:t>
            </a:r>
            <a:r>
              <a:rPr lang="zh-CN" altLang="en-US" dirty="0" smtClean="0"/>
              <a:t>万元）的企业和非企业性单位提供的应税服务，免征文化事业建设费。</a:t>
            </a:r>
            <a:br>
              <a:rPr lang="zh-CN" altLang="en-US" dirty="0" smtClean="0"/>
            </a:br>
            <a:r>
              <a:rPr lang="zh-CN" altLang="en-US" dirty="0" smtClean="0"/>
              <a:t>自</a:t>
            </a:r>
            <a:r>
              <a:rPr lang="en-US" altLang="zh-CN" dirty="0" smtClean="0"/>
              <a:t>2015</a:t>
            </a:r>
            <a:r>
              <a:rPr lang="zh-CN" altLang="en-US" dirty="0" smtClean="0"/>
              <a:t>年</a:t>
            </a:r>
            <a:r>
              <a:rPr lang="en-US" altLang="zh-CN" dirty="0" smtClean="0"/>
              <a:t>1</a:t>
            </a:r>
            <a:r>
              <a:rPr lang="zh-CN" altLang="en-US" dirty="0" smtClean="0"/>
              <a:t>月</a:t>
            </a:r>
            <a:r>
              <a:rPr lang="en-US" altLang="zh-CN" dirty="0" smtClean="0"/>
              <a:t>1</a:t>
            </a:r>
            <a:r>
              <a:rPr lang="zh-CN" altLang="en-US" dirty="0" smtClean="0"/>
              <a:t>日起至</a:t>
            </a:r>
            <a:r>
              <a:rPr lang="en-US" altLang="zh-CN" dirty="0" smtClean="0"/>
              <a:t>2017</a:t>
            </a:r>
            <a:r>
              <a:rPr lang="zh-CN" altLang="en-US" dirty="0" smtClean="0"/>
              <a:t>年</a:t>
            </a:r>
            <a:r>
              <a:rPr lang="en-US" altLang="zh-CN" dirty="0" smtClean="0"/>
              <a:t>12</a:t>
            </a:r>
            <a:r>
              <a:rPr lang="zh-CN" altLang="en-US" dirty="0" smtClean="0"/>
              <a:t>月</a:t>
            </a:r>
            <a:r>
              <a:rPr lang="en-US" altLang="zh-CN" dirty="0" smtClean="0"/>
              <a:t>31</a:t>
            </a:r>
            <a:r>
              <a:rPr lang="zh-CN" altLang="en-US" dirty="0" smtClean="0"/>
              <a:t>日，对按月纳税的月销售额不超过</a:t>
            </a:r>
            <a:r>
              <a:rPr lang="en-US" altLang="zh-CN" dirty="0" smtClean="0"/>
              <a:t>3</a:t>
            </a:r>
            <a:r>
              <a:rPr lang="zh-CN" altLang="en-US" dirty="0" smtClean="0"/>
              <a:t>万元（含</a:t>
            </a:r>
            <a:r>
              <a:rPr lang="en-US" altLang="zh-CN" dirty="0" smtClean="0"/>
              <a:t>3</a:t>
            </a:r>
            <a:r>
              <a:rPr lang="zh-CN" altLang="en-US" dirty="0" smtClean="0"/>
              <a:t>万元），以及按季纳税的季度销售额不超过</a:t>
            </a:r>
            <a:r>
              <a:rPr lang="en-US" altLang="zh-CN" dirty="0" smtClean="0"/>
              <a:t>9</a:t>
            </a:r>
            <a:r>
              <a:rPr lang="zh-CN" altLang="en-US" dirty="0" smtClean="0"/>
              <a:t>万元（含</a:t>
            </a:r>
            <a:r>
              <a:rPr lang="en-US" altLang="zh-CN" dirty="0" smtClean="0"/>
              <a:t>9</a:t>
            </a:r>
            <a:r>
              <a:rPr lang="zh-CN" altLang="en-US" dirty="0" smtClean="0"/>
              <a:t>万元 ）的缴纳义务人，免征文化事业建设费</a:t>
            </a:r>
            <a:endParaRPr lang="en-US" altLang="zh-CN" dirty="0" smtClean="0"/>
          </a:p>
          <a:p>
            <a:r>
              <a:rPr lang="zh-CN" altLang="en-US" dirty="0" smtClean="0">
                <a:solidFill>
                  <a:srgbClr val="002060"/>
                </a:solidFill>
              </a:rPr>
              <a:t>（六）征收机关</a:t>
            </a:r>
            <a:endParaRPr lang="en-US" altLang="zh-CN" dirty="0" smtClean="0">
              <a:solidFill>
                <a:srgbClr val="002060"/>
              </a:solidFill>
            </a:endParaRPr>
          </a:p>
          <a:p>
            <a:r>
              <a:rPr lang="zh-CN" altLang="en-US" dirty="0" smtClean="0"/>
              <a:t>营改增后的文化事业建设费，由国家税务局征收</a:t>
            </a: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十一</a:t>
            </a:r>
            <a:r>
              <a:rPr lang="en-US" altLang="zh-CN" dirty="0" smtClean="0">
                <a:solidFill>
                  <a:srgbClr val="FF0000"/>
                </a:solidFill>
              </a:rPr>
              <a:t>.</a:t>
            </a:r>
            <a:r>
              <a:rPr lang="zh-CN" altLang="en-US" dirty="0" smtClean="0">
                <a:solidFill>
                  <a:srgbClr val="FF0000"/>
                </a:solidFill>
              </a:rPr>
              <a:t>高校学生公寓和食堂有关税收政策</a:t>
            </a:r>
            <a:endParaRPr lang="en-US" altLang="zh-CN" dirty="0" smtClean="0">
              <a:solidFill>
                <a:srgbClr val="FF0000"/>
              </a:solidFill>
            </a:endParaRPr>
          </a:p>
          <a:p>
            <a:r>
              <a:rPr lang="zh-CN" altLang="en-US" dirty="0" smtClean="0"/>
              <a:t>（一）自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日，对高校学生公寓免征房产税；对与高校学生签订的高校学生公寓租赁合同，免征印花税 </a:t>
            </a:r>
          </a:p>
          <a:p>
            <a:r>
              <a:rPr lang="zh-CN" altLang="en-US" dirty="0" smtClean="0"/>
              <a:t>（二）对按照国家规定的收费标准向学生收取的高校学生公寓住宿费收入，自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日，免征营业税；自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日起，在营改增试点期间免征增值税 </a:t>
            </a:r>
          </a:p>
          <a:p>
            <a:r>
              <a:rPr lang="zh-CN" altLang="en-US" dirty="0" smtClean="0"/>
              <a:t>（三）对高校学生食堂为高校师生提供餐饮服务取得的收入，自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日，免征营业税；自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日起，在营改增试点期间免征增值税</a:t>
            </a:r>
            <a:endParaRPr lang="en-US" altLang="zh-CN" dirty="0" smtClean="0"/>
          </a:p>
          <a:p>
            <a:r>
              <a:rPr lang="zh-CN" altLang="en-US" dirty="0" smtClean="0"/>
              <a:t>文到之日前，已征的按照本通知规定应予免征的房产税和印花税，分别从纳税人以后应缴纳的房产税和印花税中抵减或者予以退还；已征的应予免征的营业税，予以退还；已征的应予免征的增值税，可抵减纳税人以后月份应缴纳的增值税或予以退还</a:t>
            </a:r>
            <a:endParaRPr lang="en-US" altLang="zh-CN"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十二</a:t>
            </a:r>
            <a:r>
              <a:rPr lang="en-US" altLang="zh-CN" dirty="0" smtClean="0">
                <a:solidFill>
                  <a:srgbClr val="FF0000"/>
                </a:solidFill>
              </a:rPr>
              <a:t>.</a:t>
            </a:r>
            <a:r>
              <a:rPr lang="zh-CN" altLang="en-US" dirty="0" smtClean="0">
                <a:solidFill>
                  <a:srgbClr val="FF0000"/>
                </a:solidFill>
              </a:rPr>
              <a:t>代开发票</a:t>
            </a:r>
            <a:endParaRPr lang="en-US" altLang="zh-CN" dirty="0" smtClean="0">
              <a:solidFill>
                <a:srgbClr val="FF0000"/>
              </a:solidFill>
            </a:endParaRPr>
          </a:p>
          <a:p>
            <a:r>
              <a:rPr lang="zh-CN" altLang="en-US" dirty="0" smtClean="0">
                <a:solidFill>
                  <a:srgbClr val="002060"/>
                </a:solidFill>
              </a:rPr>
              <a:t>（一）办理流程</a:t>
            </a:r>
            <a:r>
              <a:rPr lang="en-US" dirty="0" smtClean="0"/>
              <a:t/>
            </a:r>
            <a:br>
              <a:rPr lang="en-US" dirty="0" smtClean="0"/>
            </a:br>
            <a:r>
              <a:rPr lang="en-US" altLang="zh-CN" dirty="0" smtClean="0"/>
              <a:t>1.</a:t>
            </a:r>
            <a:r>
              <a:rPr lang="zh-CN" altLang="en-US" dirty="0" smtClean="0"/>
              <a:t>在地税局委托国税局代征税费的办税服务厅，纳税人按照以下次序办理：</a:t>
            </a:r>
            <a:endParaRPr lang="en-US" altLang="zh-CN" dirty="0" smtClean="0"/>
          </a:p>
          <a:p>
            <a:r>
              <a:rPr lang="zh-CN" altLang="en-US" dirty="0" smtClean="0"/>
              <a:t>（</a:t>
            </a:r>
            <a:r>
              <a:rPr lang="en-US" dirty="0" smtClean="0"/>
              <a:t>1</a:t>
            </a:r>
            <a:r>
              <a:rPr lang="zh-CN" altLang="en-US" dirty="0" smtClean="0"/>
              <a:t>）在国税局办税服务厅指定窗口：</a:t>
            </a:r>
            <a:endParaRPr lang="en-US" altLang="zh-CN" dirty="0" smtClean="0"/>
          </a:p>
          <a:p>
            <a:r>
              <a:rPr lang="en-US" altLang="zh-CN" dirty="0" smtClean="0"/>
              <a:t> </a:t>
            </a:r>
            <a:r>
              <a:rPr lang="zh-CN" altLang="en-US" dirty="0" smtClean="0"/>
              <a:t>提交</a:t>
            </a:r>
            <a:r>
              <a:rPr lang="en-US" altLang="zh-CN" dirty="0" smtClean="0"/>
              <a:t>《</a:t>
            </a:r>
            <a:r>
              <a:rPr lang="zh-CN" altLang="en-US" dirty="0" smtClean="0"/>
              <a:t>代开增值税发票缴纳税款申报单</a:t>
            </a:r>
            <a:r>
              <a:rPr lang="en-US" altLang="zh-CN" dirty="0" smtClean="0"/>
              <a:t>》</a:t>
            </a:r>
          </a:p>
          <a:p>
            <a:r>
              <a:rPr lang="zh-CN" altLang="en-US" dirty="0" smtClean="0"/>
              <a:t>自然人申请代开发票，提交身份证件及复印件</a:t>
            </a:r>
            <a:endParaRPr lang="en-US" altLang="zh-CN" dirty="0" smtClean="0"/>
          </a:p>
          <a:p>
            <a:r>
              <a:rPr lang="zh-CN" altLang="en-US" dirty="0" smtClean="0"/>
              <a:t>其他纳税人申请代开发票，提交加载统一社会信用代码的营业执照（或税务登记证或组织机构代码证）、经办人身份证件及复印件</a:t>
            </a:r>
            <a:endParaRPr lang="en-US" altLang="zh-CN" dirty="0" smtClean="0"/>
          </a:p>
          <a:p>
            <a:r>
              <a:rPr lang="zh-CN" altLang="en-US" dirty="0" smtClean="0"/>
              <a:t>（</a:t>
            </a:r>
            <a:r>
              <a:rPr lang="en-US" altLang="zh-CN" dirty="0" smtClean="0"/>
              <a:t>2</a:t>
            </a:r>
            <a:r>
              <a:rPr lang="zh-CN" altLang="en-US" dirty="0" smtClean="0"/>
              <a:t>）在同一窗口申报缴纳增值税等有关税费</a:t>
            </a:r>
            <a:endParaRPr lang="en-US" altLang="zh-CN" dirty="0" smtClean="0"/>
          </a:p>
          <a:p>
            <a:r>
              <a:rPr lang="zh-CN" altLang="en-US" dirty="0" smtClean="0"/>
              <a:t>（</a:t>
            </a:r>
            <a:r>
              <a:rPr lang="en-US" altLang="zh-CN" dirty="0" smtClean="0"/>
              <a:t>3</a:t>
            </a:r>
            <a:r>
              <a:rPr lang="zh-CN" altLang="en-US" dirty="0" smtClean="0"/>
              <a:t>）在同一窗口领取发票</a:t>
            </a:r>
            <a:r>
              <a:rPr lang="en-US" dirty="0" smtClean="0"/>
              <a:t/>
            </a:r>
            <a:br>
              <a:rPr lang="en-US" dirty="0" smtClean="0"/>
            </a:br>
            <a:endParaRPr lang="en-US" altLang="zh-CN"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solidFill>
                  <a:srgbClr val="FF0000"/>
                </a:solidFill>
              </a:rPr>
              <a:t>售卡方因</a:t>
            </a:r>
            <a:r>
              <a:rPr lang="zh-CN" altLang="en-US" dirty="0" smtClean="0"/>
              <a:t>发行或者销售单用途卡并办理相关资金收付结算业务取得的手续费、结算费、服务费、管理费等收入，应按照现行规定缴纳增值税</a:t>
            </a:r>
            <a:endParaRPr lang="en-US" dirty="0" smtClean="0"/>
          </a:p>
          <a:p>
            <a:r>
              <a:rPr lang="en-US" altLang="zh-CN" dirty="0" smtClean="0"/>
              <a:t>3.</a:t>
            </a:r>
            <a:r>
              <a:rPr lang="zh-CN" altLang="en-US" dirty="0" smtClean="0"/>
              <a:t>持卡人</a:t>
            </a:r>
            <a:r>
              <a:rPr lang="zh-CN" altLang="en-US" dirty="0" smtClean="0">
                <a:solidFill>
                  <a:srgbClr val="FF0000"/>
                </a:solidFill>
              </a:rPr>
              <a:t>使用</a:t>
            </a:r>
            <a:r>
              <a:rPr lang="zh-CN" altLang="en-US" dirty="0" smtClean="0"/>
              <a:t>单用途卡购买货物或服务时，货物或者服务的</a:t>
            </a:r>
            <a:r>
              <a:rPr lang="zh-CN" altLang="en-US" dirty="0" smtClean="0">
                <a:solidFill>
                  <a:srgbClr val="FF0000"/>
                </a:solidFill>
              </a:rPr>
              <a:t>销售方</a:t>
            </a:r>
            <a:r>
              <a:rPr lang="zh-CN" altLang="en-US" dirty="0" smtClean="0"/>
              <a:t>应按照现行规定缴纳增值税，且</a:t>
            </a:r>
            <a:r>
              <a:rPr lang="zh-CN" altLang="en-US" dirty="0" smtClean="0">
                <a:solidFill>
                  <a:srgbClr val="FF0000"/>
                </a:solidFill>
              </a:rPr>
              <a:t>不得</a:t>
            </a:r>
            <a:r>
              <a:rPr lang="zh-CN" altLang="en-US" dirty="0" smtClean="0"/>
              <a:t>向持卡人开具增值税发票</a:t>
            </a:r>
            <a:endParaRPr lang="en-US" altLang="zh-CN" dirty="0" smtClean="0"/>
          </a:p>
          <a:p>
            <a:r>
              <a:rPr lang="en-US" altLang="zh-CN" dirty="0" smtClean="0"/>
              <a:t>4.</a:t>
            </a:r>
            <a:r>
              <a:rPr lang="zh-CN" altLang="en-US" dirty="0" smtClean="0"/>
              <a:t> 销售方与售卡方不是同一个纳税人的，销售方在收到售卡方结算的销售款时，应向售卡方开具增值税普通发票，并在备注栏注明“收到预付卡结算款”，不得开具增值税专用发票</a:t>
            </a:r>
            <a:endParaRPr lang="en-US" altLang="zh-CN" dirty="0" smtClean="0"/>
          </a:p>
          <a:p>
            <a:r>
              <a:rPr lang="zh-CN" altLang="en-US" dirty="0" smtClean="0"/>
              <a:t>售卡方从销售方取得的增值税普通发票，作为其销售单用途卡或接受单用途卡充值取得预收资金不缴纳增值税的凭证，留存备查</a:t>
            </a:r>
          </a:p>
          <a:p>
            <a:endParaRPr lang="zh-CN" altLang="en-US" dirty="0"/>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在国税地税合作、共建的办税服务厅，纳税人按照以下次序办理：</a:t>
            </a:r>
            <a:endParaRPr lang="en-US" altLang="zh-CN" dirty="0" smtClean="0"/>
          </a:p>
          <a:p>
            <a:r>
              <a:rPr lang="zh-CN" altLang="en-US" dirty="0" smtClean="0"/>
              <a:t>（</a:t>
            </a:r>
            <a:r>
              <a:rPr lang="en-US" dirty="0" smtClean="0"/>
              <a:t>1</a:t>
            </a:r>
            <a:r>
              <a:rPr lang="zh-CN" altLang="en-US" dirty="0" smtClean="0"/>
              <a:t>）在办税服务厅国税指定窗口：</a:t>
            </a:r>
            <a:endParaRPr lang="en-US" altLang="zh-CN" dirty="0" smtClean="0"/>
          </a:p>
          <a:p>
            <a:r>
              <a:rPr lang="zh-CN" altLang="en-US" dirty="0" smtClean="0"/>
              <a:t>提交</a:t>
            </a:r>
            <a:r>
              <a:rPr lang="en-US" altLang="zh-CN" dirty="0" smtClean="0"/>
              <a:t>《</a:t>
            </a:r>
            <a:r>
              <a:rPr lang="zh-CN" altLang="en-US" dirty="0" smtClean="0"/>
              <a:t>代开增值税发票缴纳税款申报单</a:t>
            </a:r>
            <a:r>
              <a:rPr lang="en-US" altLang="zh-CN" dirty="0" smtClean="0"/>
              <a:t>》</a:t>
            </a:r>
          </a:p>
          <a:p>
            <a:r>
              <a:rPr lang="zh-CN" altLang="en-US" dirty="0" smtClean="0"/>
              <a:t>自然人申请代开发票，提交身份证件及复印件</a:t>
            </a:r>
            <a:endParaRPr lang="en-US" altLang="zh-CN" dirty="0" smtClean="0"/>
          </a:p>
          <a:p>
            <a:r>
              <a:rPr lang="zh-CN" altLang="en-US" dirty="0" smtClean="0"/>
              <a:t>其他纳税人申请代开发票，提交加载统一社会信用代码的营业执照（或税务登记证或组织机构代码证）、经办人身份证件及复印件</a:t>
            </a:r>
            <a:endParaRPr lang="en-US" altLang="zh-CN" dirty="0" smtClean="0"/>
          </a:p>
          <a:p>
            <a:r>
              <a:rPr lang="zh-CN" altLang="en-US" dirty="0" smtClean="0"/>
              <a:t>（</a:t>
            </a:r>
            <a:r>
              <a:rPr lang="en-US" dirty="0" smtClean="0"/>
              <a:t>2</a:t>
            </a:r>
            <a:r>
              <a:rPr lang="zh-CN" altLang="en-US" dirty="0" smtClean="0"/>
              <a:t>）在同一窗口缴纳增值税 </a:t>
            </a:r>
            <a:endParaRPr lang="en-US" altLang="zh-CN" dirty="0" smtClean="0"/>
          </a:p>
          <a:p>
            <a:r>
              <a:rPr lang="zh-CN" altLang="en-US" dirty="0" smtClean="0"/>
              <a:t>（</a:t>
            </a:r>
            <a:r>
              <a:rPr lang="en-US" dirty="0" smtClean="0"/>
              <a:t>3</a:t>
            </a:r>
            <a:r>
              <a:rPr lang="zh-CN" altLang="en-US" dirty="0" smtClean="0"/>
              <a:t>）到地税指定窗口申报缴纳有关税费</a:t>
            </a:r>
            <a:endParaRPr lang="en-US" altLang="zh-CN" dirty="0" smtClean="0"/>
          </a:p>
          <a:p>
            <a:r>
              <a:rPr lang="zh-CN" altLang="en-US" dirty="0" smtClean="0"/>
              <a:t>（</a:t>
            </a:r>
            <a:r>
              <a:rPr lang="en-US" dirty="0" smtClean="0"/>
              <a:t>4</a:t>
            </a:r>
            <a:r>
              <a:rPr lang="zh-CN" altLang="en-US" dirty="0" smtClean="0"/>
              <a:t>）到国税指定窗口凭相关缴纳税费证明领取发票</a:t>
            </a:r>
            <a:endParaRPr lang="zh-CN" altLang="en-US" dirty="0"/>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（二）代征地方税费</a:t>
            </a:r>
            <a:endParaRPr lang="en-US" altLang="zh-CN" dirty="0" smtClean="0">
              <a:solidFill>
                <a:srgbClr val="002060"/>
              </a:solidFill>
            </a:endParaRPr>
          </a:p>
          <a:p>
            <a:r>
              <a:rPr lang="en-US" altLang="zh-CN" dirty="0" smtClean="0"/>
              <a:t>1.</a:t>
            </a:r>
            <a:r>
              <a:rPr lang="zh-CN" altLang="en-US" dirty="0" smtClean="0"/>
              <a:t>基本原则</a:t>
            </a:r>
            <a:endParaRPr lang="en-US" altLang="zh-CN" dirty="0" smtClean="0"/>
          </a:p>
          <a:p>
            <a:r>
              <a:rPr lang="zh-CN" altLang="en-US" dirty="0" smtClean="0"/>
              <a:t>代开发票应当缴纳税款的，税务机关应严格执行先</a:t>
            </a:r>
            <a:r>
              <a:rPr lang="zh-CN" altLang="en-US" dirty="0" smtClean="0">
                <a:solidFill>
                  <a:srgbClr val="FF0000"/>
                </a:solidFill>
              </a:rPr>
              <a:t>征收税款、再代开发票</a:t>
            </a:r>
            <a:r>
              <a:rPr lang="zh-CN" altLang="en-US" dirty="0" smtClean="0"/>
              <a:t>的有关规定</a:t>
            </a:r>
            <a:endParaRPr lang="en-US" altLang="zh-CN" dirty="0" smtClean="0"/>
          </a:p>
          <a:p>
            <a:r>
              <a:rPr lang="en-US" altLang="zh-CN" dirty="0" smtClean="0"/>
              <a:t>2.</a:t>
            </a:r>
            <a:r>
              <a:rPr lang="zh-CN" altLang="en-US" dirty="0" smtClean="0"/>
              <a:t>征收方式</a:t>
            </a:r>
            <a:endParaRPr lang="en-US" altLang="zh-CN" dirty="0" smtClean="0"/>
          </a:p>
          <a:p>
            <a:r>
              <a:rPr lang="zh-CN" altLang="en-US" dirty="0" smtClean="0"/>
              <a:t>（</a:t>
            </a:r>
            <a:r>
              <a:rPr lang="en-US" altLang="zh-CN" dirty="0" smtClean="0"/>
              <a:t>1</a:t>
            </a:r>
            <a:r>
              <a:rPr lang="zh-CN" altLang="en-US" dirty="0" smtClean="0"/>
              <a:t>）地税机关直接征收。对已实现国税、地税办税服务厅互设窗口，或者国税与地税共建办税服务厅、共驻政务服务中心等合作办税模式的地区，地税机关应在办税服务厅设置专职岗位，负责征收国税机关代开发票环节涉及的地方税费</a:t>
            </a:r>
            <a:endParaRPr lang="en-US" altLang="zh-CN" dirty="0" smtClean="0"/>
          </a:p>
          <a:p>
            <a:r>
              <a:rPr lang="zh-CN" altLang="en-US" dirty="0" smtClean="0"/>
              <a:t>（</a:t>
            </a:r>
            <a:r>
              <a:rPr lang="en-US" altLang="zh-CN" dirty="0" smtClean="0"/>
              <a:t>2</a:t>
            </a:r>
            <a:r>
              <a:rPr lang="zh-CN" altLang="en-US" dirty="0" smtClean="0"/>
              <a:t>）委托国税机关代征。对暂未实现上述国税、地税合作办税模式的地区，地税机关应委托国税机关在代开发票环节代征地方税费</a:t>
            </a:r>
            <a:r>
              <a:rPr lang="en-US" altLang="en-US" dirty="0" smtClean="0"/>
              <a:t/>
            </a:r>
            <a:br>
              <a:rPr lang="en-US" altLang="en-US" dirty="0" smtClean="0"/>
            </a:br>
            <a:endParaRPr lang="zh-CN" altLang="en-US" dirty="0" smtClean="0"/>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3.</a:t>
            </a:r>
            <a:r>
              <a:rPr lang="zh-CN" altLang="en-US" dirty="0" smtClean="0"/>
              <a:t>具体事项</a:t>
            </a:r>
            <a:endParaRPr lang="en-US" altLang="zh-CN" dirty="0" smtClean="0"/>
          </a:p>
          <a:p>
            <a:r>
              <a:rPr lang="zh-CN" altLang="en-US" dirty="0" smtClean="0"/>
              <a:t>（</a:t>
            </a:r>
            <a:r>
              <a:rPr lang="en-US" altLang="zh-CN" dirty="0" smtClean="0"/>
              <a:t>1</a:t>
            </a:r>
            <a:r>
              <a:rPr lang="zh-CN" altLang="en-US" dirty="0" smtClean="0"/>
              <a:t>）代征范围</a:t>
            </a:r>
            <a:endParaRPr lang="en-US" altLang="zh-CN" dirty="0" smtClean="0"/>
          </a:p>
          <a:p>
            <a:r>
              <a:rPr lang="zh-CN" altLang="en-US" dirty="0" smtClean="0"/>
              <a:t>委托国税机关代征的，国税机关应当在代开发票环节征收增值税，并同时按规定代征城市维护建设税、教育费附加、地方教育附加、个人所得税（有扣缴义务人的除外）以及跨地区经营建筑企业项目部的企业所得税</a:t>
            </a:r>
            <a:endParaRPr lang="en-US" altLang="zh-CN" dirty="0" smtClean="0"/>
          </a:p>
          <a:p>
            <a:r>
              <a:rPr lang="zh-CN" altLang="en-US" dirty="0" smtClean="0"/>
              <a:t>有条件的地区，经省国税机关、地税机关协商，国税机关在代开发票环节可为地税机关代征资源税、印花税及其他非税收入，代征范围需及时向社会公告</a:t>
            </a:r>
            <a:endParaRPr lang="en-US" altLang="zh-CN" dirty="0" smtClean="0"/>
          </a:p>
          <a:p>
            <a:r>
              <a:rPr lang="zh-CN" altLang="en-US" dirty="0" smtClean="0"/>
              <a:t>（</a:t>
            </a:r>
            <a:r>
              <a:rPr lang="en-US" altLang="zh-CN" dirty="0" smtClean="0"/>
              <a:t>2</a:t>
            </a:r>
            <a:r>
              <a:rPr lang="zh-CN" altLang="en-US" dirty="0" smtClean="0"/>
              <a:t>）票证使用及税款退库</a:t>
            </a:r>
            <a:endParaRPr lang="en-US" altLang="zh-CN" dirty="0" smtClean="0"/>
          </a:p>
          <a:p>
            <a:r>
              <a:rPr lang="zh-CN" altLang="en-US" dirty="0" smtClean="0"/>
              <a:t>委托国税机关代征的，国税机关、地税机关应在</a:t>
            </a:r>
            <a:r>
              <a:rPr lang="en-US" altLang="zh-CN" dirty="0" smtClean="0"/>
              <a:t>《</a:t>
            </a:r>
            <a:r>
              <a:rPr lang="zh-CN" altLang="en-US" dirty="0" smtClean="0"/>
              <a:t>委托代征协议书</a:t>
            </a:r>
            <a:r>
              <a:rPr lang="en-US" altLang="zh-CN" dirty="0" smtClean="0"/>
              <a:t>》</a:t>
            </a:r>
            <a:r>
              <a:rPr lang="zh-CN" altLang="en-US" dirty="0" smtClean="0"/>
              <a:t>中明确税款解缴、税收票证使用等事项</a:t>
            </a:r>
            <a:endParaRPr lang="en-US" altLang="zh-CN" dirty="0" smtClean="0"/>
          </a:p>
          <a:p>
            <a:r>
              <a:rPr lang="zh-CN" altLang="en-US" dirty="0" smtClean="0"/>
              <a:t>国税机关为纳税人代开发票，如果发生作废或者销货退回需开具红字发票等情形涉及税款退库的，国税机关、地税机关应按照有关规定为纳税人做好税款退库事宜</a:t>
            </a:r>
            <a:endParaRPr lang="en-US" altLang="zh-CN" dirty="0" smtClean="0"/>
          </a:p>
          <a:p>
            <a:r>
              <a:rPr lang="zh-CN" altLang="en-US" dirty="0" smtClean="0"/>
              <a:t>（</a:t>
            </a:r>
            <a:r>
              <a:rPr lang="en-US" altLang="zh-CN" dirty="0" smtClean="0"/>
              <a:t>3</a:t>
            </a:r>
            <a:r>
              <a:rPr lang="zh-CN" altLang="en-US" dirty="0" smtClean="0"/>
              <a:t>）情况反馈</a:t>
            </a:r>
            <a:endParaRPr lang="en-US" altLang="zh-CN" dirty="0" smtClean="0"/>
          </a:p>
          <a:p>
            <a:r>
              <a:rPr lang="zh-CN" altLang="en-US" dirty="0" smtClean="0"/>
              <a:t>纳税人拒绝接受国税机关代征税款的，国税机关应当及时告知委托方地税机关，由地税机关根据法律、法规的规定予以处理</a:t>
            </a:r>
            <a:endParaRPr lang="zh-CN" altLang="en-US" dirty="0"/>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十三</a:t>
            </a:r>
            <a:r>
              <a:rPr lang="en-US" altLang="zh-CN" dirty="0" smtClean="0">
                <a:solidFill>
                  <a:srgbClr val="FF0000"/>
                </a:solidFill>
              </a:rPr>
              <a:t>.</a:t>
            </a:r>
            <a:r>
              <a:rPr lang="zh-CN" altLang="en-US" dirty="0" smtClean="0">
                <a:solidFill>
                  <a:srgbClr val="FF0000"/>
                </a:solidFill>
              </a:rPr>
              <a:t>优化</a:t>
            </a:r>
            <a:r>
              <a:rPr lang="en-US" altLang="zh-CN" dirty="0" smtClean="0">
                <a:solidFill>
                  <a:srgbClr val="FF0000"/>
                </a:solidFill>
              </a:rPr>
              <a:t>《</a:t>
            </a:r>
            <a:r>
              <a:rPr lang="zh-CN" altLang="en-US" dirty="0" smtClean="0">
                <a:solidFill>
                  <a:srgbClr val="FF0000"/>
                </a:solidFill>
              </a:rPr>
              <a:t>外出经营活动税收管理证明</a:t>
            </a:r>
            <a:r>
              <a:rPr lang="en-US" altLang="zh-CN" dirty="0" smtClean="0">
                <a:solidFill>
                  <a:srgbClr val="FF0000"/>
                </a:solidFill>
              </a:rPr>
              <a:t>》</a:t>
            </a:r>
            <a:r>
              <a:rPr lang="zh-CN" altLang="en-US" dirty="0" smtClean="0">
                <a:solidFill>
                  <a:srgbClr val="FF0000"/>
                </a:solidFill>
              </a:rPr>
              <a:t>相关制度和办理程序</a:t>
            </a:r>
            <a:endParaRPr lang="en-US" altLang="zh-CN" dirty="0" smtClean="0">
              <a:solidFill>
                <a:srgbClr val="FF0000"/>
              </a:solidFill>
            </a:endParaRPr>
          </a:p>
          <a:p>
            <a:r>
              <a:rPr lang="zh-CN" altLang="en-US" dirty="0" smtClean="0">
                <a:solidFill>
                  <a:srgbClr val="002060"/>
                </a:solidFill>
              </a:rPr>
              <a:t>（一）创新</a:t>
            </a:r>
            <a:r>
              <a:rPr lang="en-US" altLang="zh-CN" dirty="0" smtClean="0">
                <a:solidFill>
                  <a:srgbClr val="002060"/>
                </a:solidFill>
              </a:rPr>
              <a:t>《</a:t>
            </a:r>
            <a:r>
              <a:rPr lang="zh-CN" altLang="en-US" dirty="0" smtClean="0">
                <a:solidFill>
                  <a:srgbClr val="002060"/>
                </a:solidFill>
              </a:rPr>
              <a:t>外管证</a:t>
            </a:r>
            <a:r>
              <a:rPr lang="en-US" altLang="zh-CN" dirty="0" smtClean="0">
                <a:solidFill>
                  <a:srgbClr val="002060"/>
                </a:solidFill>
              </a:rPr>
              <a:t>》</a:t>
            </a:r>
            <a:r>
              <a:rPr lang="zh-CN" altLang="en-US" dirty="0" smtClean="0">
                <a:solidFill>
                  <a:srgbClr val="002060"/>
                </a:solidFill>
              </a:rPr>
              <a:t>管理制度</a:t>
            </a:r>
          </a:p>
          <a:p>
            <a:r>
              <a:rPr lang="en-US" altLang="zh-CN" dirty="0" smtClean="0"/>
              <a:t>1.</a:t>
            </a:r>
            <a:r>
              <a:rPr lang="zh-CN" altLang="en-US" dirty="0" smtClean="0"/>
              <a:t>改进</a:t>
            </a:r>
            <a:r>
              <a:rPr lang="en-US" altLang="zh-CN" dirty="0" smtClean="0"/>
              <a:t>《</a:t>
            </a:r>
            <a:r>
              <a:rPr lang="zh-CN" altLang="en-US" dirty="0" smtClean="0"/>
              <a:t>外管证</a:t>
            </a:r>
            <a:r>
              <a:rPr lang="en-US" altLang="zh-CN" dirty="0" smtClean="0"/>
              <a:t>》</a:t>
            </a:r>
            <a:r>
              <a:rPr lang="zh-CN" altLang="en-US" dirty="0" smtClean="0"/>
              <a:t>开具范围界定。纳税人跨省税务机关管辖区域（以下简称跨省）经营的，应按规定开具</a:t>
            </a:r>
            <a:r>
              <a:rPr lang="en-US" altLang="zh-CN" dirty="0" smtClean="0"/>
              <a:t>《</a:t>
            </a:r>
            <a:r>
              <a:rPr lang="zh-CN" altLang="en-US" dirty="0" smtClean="0"/>
              <a:t>外管证</a:t>
            </a:r>
            <a:r>
              <a:rPr lang="en-US" altLang="zh-CN" dirty="0" smtClean="0"/>
              <a:t>》</a:t>
            </a:r>
            <a:r>
              <a:rPr lang="en-US" dirty="0" smtClean="0"/>
              <a:t>;</a:t>
            </a:r>
            <a:r>
              <a:rPr lang="zh-CN" altLang="en-US" dirty="0" smtClean="0"/>
              <a:t>纳税人在省税务机关管辖区域内跨县（市）经营的，是否开具</a:t>
            </a:r>
            <a:r>
              <a:rPr lang="en-US" altLang="zh-CN" dirty="0" smtClean="0"/>
              <a:t>《</a:t>
            </a:r>
            <a:r>
              <a:rPr lang="zh-CN" altLang="en-US" dirty="0" smtClean="0"/>
              <a:t>外管证</a:t>
            </a:r>
            <a:r>
              <a:rPr lang="en-US" altLang="zh-CN" dirty="0" smtClean="0"/>
              <a:t>》</a:t>
            </a:r>
            <a:r>
              <a:rPr lang="zh-CN" altLang="en-US" dirty="0" smtClean="0"/>
              <a:t>由省税务机关自行确定</a:t>
            </a:r>
          </a:p>
          <a:p>
            <a:r>
              <a:rPr lang="en-US" altLang="zh-CN" dirty="0" smtClean="0"/>
              <a:t>2.</a:t>
            </a:r>
            <a:r>
              <a:rPr lang="zh-CN" altLang="en-US" dirty="0" smtClean="0"/>
              <a:t>探索外出经营税收管理信息化。省税务机关管辖区域内跨县（市）经营需要开具</a:t>
            </a:r>
            <a:r>
              <a:rPr lang="en-US" altLang="zh-CN" dirty="0" smtClean="0"/>
              <a:t>《</a:t>
            </a:r>
            <a:r>
              <a:rPr lang="zh-CN" altLang="en-US" dirty="0" smtClean="0"/>
              <a:t>外管证</a:t>
            </a:r>
            <a:r>
              <a:rPr lang="en-US" altLang="zh-CN" dirty="0" smtClean="0"/>
              <a:t>》</a:t>
            </a:r>
            <a:r>
              <a:rPr lang="zh-CN" altLang="en-US" dirty="0" smtClean="0"/>
              <a:t>的，税务机关应积极推进网上办税服务厅建设，受理纳税人的网上申请，为其开具电子</a:t>
            </a:r>
            <a:r>
              <a:rPr lang="en-US" altLang="zh-CN" dirty="0" smtClean="0"/>
              <a:t>《</a:t>
            </a:r>
            <a:r>
              <a:rPr lang="zh-CN" altLang="en-US" dirty="0" smtClean="0"/>
              <a:t>外管证</a:t>
            </a:r>
            <a:r>
              <a:rPr lang="en-US" altLang="zh-CN" dirty="0" smtClean="0"/>
              <a:t>》</a:t>
            </a:r>
            <a:r>
              <a:rPr lang="zh-CN" altLang="en-US" dirty="0" smtClean="0"/>
              <a:t>；通过网络及时向经营地税务机关推送相关信息。在此前提下，探索取消电子</a:t>
            </a:r>
            <a:r>
              <a:rPr lang="en-US" altLang="zh-CN" dirty="0" smtClean="0"/>
              <a:t>《</a:t>
            </a:r>
            <a:r>
              <a:rPr lang="zh-CN" altLang="en-US" dirty="0" smtClean="0"/>
              <a:t>外管证</a:t>
            </a:r>
            <a:r>
              <a:rPr lang="en-US" altLang="zh-CN" dirty="0" smtClean="0"/>
              <a:t>》</a:t>
            </a:r>
            <a:r>
              <a:rPr lang="zh-CN" altLang="en-US" dirty="0" smtClean="0"/>
              <a:t>纸质打印和经营地报验登记</a:t>
            </a:r>
          </a:p>
          <a:p>
            <a:r>
              <a:rPr lang="en-US" altLang="zh-CN" dirty="0" smtClean="0"/>
              <a:t>3.</a:t>
            </a:r>
            <a:r>
              <a:rPr lang="zh-CN" altLang="en-US" dirty="0" smtClean="0"/>
              <a:t>延长建筑安装行业纳税人</a:t>
            </a:r>
            <a:r>
              <a:rPr lang="en-US" altLang="zh-CN" dirty="0" smtClean="0"/>
              <a:t>《</a:t>
            </a:r>
            <a:r>
              <a:rPr lang="zh-CN" altLang="en-US" dirty="0" smtClean="0"/>
              <a:t>外管证</a:t>
            </a:r>
            <a:r>
              <a:rPr lang="en-US" altLang="zh-CN" dirty="0" smtClean="0"/>
              <a:t>》</a:t>
            </a:r>
            <a:r>
              <a:rPr lang="zh-CN" altLang="en-US" dirty="0" smtClean="0"/>
              <a:t>有效期限。</a:t>
            </a:r>
            <a:r>
              <a:rPr lang="en-US" altLang="zh-CN" dirty="0" smtClean="0"/>
              <a:t>《</a:t>
            </a:r>
            <a:r>
              <a:rPr lang="zh-CN" altLang="en-US" dirty="0" smtClean="0"/>
              <a:t>外管证</a:t>
            </a:r>
            <a:r>
              <a:rPr lang="en-US" altLang="zh-CN" dirty="0" smtClean="0"/>
              <a:t>》</a:t>
            </a:r>
            <a:r>
              <a:rPr lang="zh-CN" altLang="en-US" dirty="0" smtClean="0"/>
              <a:t>有效期限一般不超过</a:t>
            </a:r>
            <a:r>
              <a:rPr lang="en-US" dirty="0" smtClean="0"/>
              <a:t>180</a:t>
            </a:r>
            <a:r>
              <a:rPr lang="zh-CN" altLang="en-US" dirty="0" smtClean="0"/>
              <a:t>天，但建筑安装行业纳税人项目合同期限超过</a:t>
            </a:r>
            <a:r>
              <a:rPr lang="en-US" dirty="0" smtClean="0"/>
              <a:t>180</a:t>
            </a:r>
            <a:r>
              <a:rPr lang="zh-CN" altLang="en-US" dirty="0" smtClean="0"/>
              <a:t>天的，</a:t>
            </a:r>
            <a:r>
              <a:rPr lang="zh-CN" altLang="en-US" dirty="0" smtClean="0">
                <a:solidFill>
                  <a:srgbClr val="FF0000"/>
                </a:solidFill>
              </a:rPr>
              <a:t>按照合同期限</a:t>
            </a:r>
            <a:r>
              <a:rPr lang="zh-CN" altLang="en-US" dirty="0" smtClean="0"/>
              <a:t>确定有效期限</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（二）优化</a:t>
            </a:r>
            <a:r>
              <a:rPr lang="en-US" altLang="zh-CN" dirty="0" smtClean="0">
                <a:solidFill>
                  <a:srgbClr val="002060"/>
                </a:solidFill>
              </a:rPr>
              <a:t>《</a:t>
            </a:r>
            <a:r>
              <a:rPr lang="zh-CN" altLang="en-US" dirty="0" smtClean="0">
                <a:solidFill>
                  <a:srgbClr val="002060"/>
                </a:solidFill>
              </a:rPr>
              <a:t>外管证</a:t>
            </a:r>
            <a:r>
              <a:rPr lang="en-US" altLang="zh-CN" dirty="0" smtClean="0">
                <a:solidFill>
                  <a:srgbClr val="002060"/>
                </a:solidFill>
              </a:rPr>
              <a:t>》</a:t>
            </a:r>
            <a:r>
              <a:rPr lang="zh-CN" altLang="en-US" dirty="0" smtClean="0">
                <a:solidFill>
                  <a:srgbClr val="002060"/>
                </a:solidFill>
              </a:rPr>
              <a:t>办理程序</a:t>
            </a:r>
          </a:p>
          <a:p>
            <a:r>
              <a:rPr lang="en-US" altLang="zh-CN" dirty="0" smtClean="0"/>
              <a:t>1.《</a:t>
            </a:r>
            <a:r>
              <a:rPr lang="zh-CN" altLang="en-US" dirty="0" smtClean="0"/>
              <a:t>外管证</a:t>
            </a:r>
            <a:r>
              <a:rPr lang="en-US" altLang="zh-CN" dirty="0" smtClean="0"/>
              <a:t>》</a:t>
            </a:r>
            <a:r>
              <a:rPr lang="zh-CN" altLang="en-US" dirty="0" smtClean="0"/>
              <a:t>的开具</a:t>
            </a:r>
            <a:endParaRPr lang="en-US" altLang="zh-CN" dirty="0" smtClean="0"/>
          </a:p>
          <a:p>
            <a:r>
              <a:rPr lang="zh-CN" altLang="en-US" dirty="0" smtClean="0"/>
              <a:t>（</a:t>
            </a:r>
            <a:r>
              <a:rPr lang="en-US" dirty="0" smtClean="0"/>
              <a:t>1</a:t>
            </a:r>
            <a:r>
              <a:rPr lang="zh-CN" altLang="en-US" dirty="0" smtClean="0"/>
              <a:t>）</a:t>
            </a:r>
            <a:r>
              <a:rPr lang="en-US" dirty="0" smtClean="0"/>
              <a:t>“</a:t>
            </a:r>
            <a:r>
              <a:rPr lang="zh-CN" altLang="en-US" dirty="0" smtClean="0"/>
              <a:t>一地一证</a:t>
            </a:r>
            <a:r>
              <a:rPr lang="en-US" dirty="0" smtClean="0"/>
              <a:t>”</a:t>
            </a:r>
            <a:r>
              <a:rPr lang="zh-CN" altLang="en-US" dirty="0" smtClean="0"/>
              <a:t>。从事生产、经营的纳税人跨省从事生产、经营活动的，应当在外出生产经营之前，到机构所在地主管税务机关开具</a:t>
            </a:r>
            <a:r>
              <a:rPr lang="en-US" altLang="zh-CN" dirty="0" smtClean="0"/>
              <a:t>《</a:t>
            </a:r>
            <a:r>
              <a:rPr lang="zh-CN" altLang="en-US" dirty="0" smtClean="0"/>
              <a:t>外管证</a:t>
            </a:r>
            <a:r>
              <a:rPr lang="en-US" altLang="zh-CN" dirty="0" smtClean="0"/>
              <a:t>》</a:t>
            </a:r>
            <a:r>
              <a:rPr lang="zh-CN" altLang="en-US" dirty="0" smtClean="0"/>
              <a:t>。税务机关按照</a:t>
            </a:r>
            <a:r>
              <a:rPr lang="en-US" dirty="0" smtClean="0"/>
              <a:t>“</a:t>
            </a:r>
            <a:r>
              <a:rPr lang="zh-CN" altLang="en-US" dirty="0" smtClean="0"/>
              <a:t>一地一证</a:t>
            </a:r>
            <a:r>
              <a:rPr lang="en-US" dirty="0" smtClean="0"/>
              <a:t>”</a:t>
            </a:r>
            <a:r>
              <a:rPr lang="zh-CN" altLang="en-US" dirty="0" smtClean="0"/>
              <a:t>的原则，发放</a:t>
            </a:r>
            <a:r>
              <a:rPr lang="en-US" altLang="zh-CN" dirty="0" smtClean="0"/>
              <a:t>《</a:t>
            </a:r>
            <a:r>
              <a:rPr lang="zh-CN" altLang="en-US" dirty="0" smtClean="0"/>
              <a:t>外管证</a:t>
            </a:r>
            <a:r>
              <a:rPr lang="en-US" altLang="zh-CN" dirty="0" smtClean="0"/>
              <a:t>》</a:t>
            </a:r>
            <a:r>
              <a:rPr lang="zh-CN" altLang="en-US" dirty="0" smtClean="0"/>
              <a:t> </a:t>
            </a:r>
          </a:p>
          <a:p>
            <a:r>
              <a:rPr lang="zh-CN" altLang="en-US" dirty="0" smtClean="0"/>
              <a:t>（</a:t>
            </a:r>
            <a:r>
              <a:rPr lang="en-US" altLang="zh-CN" dirty="0" smtClean="0"/>
              <a:t>2</a:t>
            </a:r>
            <a:r>
              <a:rPr lang="zh-CN" altLang="en-US" dirty="0" smtClean="0"/>
              <a:t>）简化资料报送。一般情况下，纳税人办理</a:t>
            </a:r>
            <a:r>
              <a:rPr lang="en-US" altLang="zh-CN" dirty="0" smtClean="0"/>
              <a:t>《</a:t>
            </a:r>
            <a:r>
              <a:rPr lang="zh-CN" altLang="en-US" dirty="0" smtClean="0"/>
              <a:t>外管证</a:t>
            </a:r>
            <a:r>
              <a:rPr lang="en-US" altLang="zh-CN" dirty="0" smtClean="0"/>
              <a:t>》</a:t>
            </a:r>
            <a:r>
              <a:rPr lang="zh-CN" altLang="en-US" dirty="0" smtClean="0"/>
              <a:t>时只需提供税务登记证件副本或者加盖纳税人印章的副本首页复印件（实行实名办税的纳税人，可不提供上述证件）；从事建筑安装的纳税人另需提供外出经营合同（原件或复印件，没有合同或合同内容不全的，提供外出经营活动情况说明） </a:t>
            </a:r>
          </a:p>
          <a:p>
            <a:r>
              <a:rPr lang="zh-CN" altLang="en-US" dirty="0" smtClean="0"/>
              <a:t>（</a:t>
            </a:r>
            <a:r>
              <a:rPr lang="en-US" altLang="zh-CN" dirty="0" smtClean="0"/>
              <a:t>3</a:t>
            </a:r>
            <a:r>
              <a:rPr lang="zh-CN" altLang="en-US" dirty="0" smtClean="0"/>
              <a:t>）即时办理。纳税人提交资料齐全、符合法定形式的，税务机关应即时开具</a:t>
            </a:r>
            <a:r>
              <a:rPr lang="en-US" altLang="zh-CN" dirty="0" smtClean="0"/>
              <a:t>《</a:t>
            </a:r>
            <a:r>
              <a:rPr lang="zh-CN" altLang="en-US" dirty="0" smtClean="0"/>
              <a:t>外管证</a:t>
            </a:r>
            <a:r>
              <a:rPr lang="en-US" altLang="zh-CN" dirty="0" smtClean="0"/>
              <a:t>》</a:t>
            </a:r>
            <a:r>
              <a:rPr lang="zh-CN" altLang="en-US" dirty="0" smtClean="0"/>
              <a:t>（可使用业务专用章）</a:t>
            </a: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normAutofit/>
          </a:bodyPr>
          <a:lstStyle/>
          <a:p>
            <a:r>
              <a:rPr lang="en-US" altLang="zh-CN" dirty="0" smtClean="0"/>
              <a:t>2.《</a:t>
            </a:r>
            <a:r>
              <a:rPr lang="zh-CN" altLang="en-US" dirty="0" smtClean="0"/>
              <a:t>外管证</a:t>
            </a:r>
            <a:r>
              <a:rPr lang="en-US" altLang="zh-CN" dirty="0" smtClean="0"/>
              <a:t>》</a:t>
            </a:r>
            <a:r>
              <a:rPr lang="zh-CN" altLang="en-US" dirty="0" smtClean="0"/>
              <a:t>的报验登记</a:t>
            </a:r>
          </a:p>
          <a:p>
            <a:r>
              <a:rPr lang="zh-CN" altLang="en-US" dirty="0" smtClean="0"/>
              <a:t>（</a:t>
            </a:r>
            <a:r>
              <a:rPr lang="en-US" altLang="zh-CN" dirty="0" smtClean="0"/>
              <a:t>1</a:t>
            </a:r>
            <a:r>
              <a:rPr lang="zh-CN" altLang="en-US" dirty="0" smtClean="0"/>
              <a:t>）纳税人应当自</a:t>
            </a:r>
            <a:r>
              <a:rPr lang="en-US" altLang="zh-CN" dirty="0" smtClean="0"/>
              <a:t>《</a:t>
            </a:r>
            <a:r>
              <a:rPr lang="zh-CN" altLang="en-US" dirty="0" smtClean="0"/>
              <a:t>外管证</a:t>
            </a:r>
            <a:r>
              <a:rPr lang="en-US" altLang="zh-CN" dirty="0" smtClean="0"/>
              <a:t>》</a:t>
            </a:r>
            <a:r>
              <a:rPr lang="zh-CN" altLang="en-US" dirty="0" smtClean="0"/>
              <a:t>签发之日起</a:t>
            </a:r>
            <a:r>
              <a:rPr lang="en-US" dirty="0" smtClean="0"/>
              <a:t>30</a:t>
            </a:r>
            <a:r>
              <a:rPr lang="zh-CN" altLang="en-US" dirty="0" smtClean="0"/>
              <a:t>日内，持</a:t>
            </a:r>
            <a:r>
              <a:rPr lang="en-US" altLang="zh-CN" dirty="0" smtClean="0"/>
              <a:t>《</a:t>
            </a:r>
            <a:r>
              <a:rPr lang="zh-CN" altLang="en-US" dirty="0" smtClean="0"/>
              <a:t>外管证</a:t>
            </a:r>
            <a:r>
              <a:rPr lang="en-US" altLang="zh-CN" dirty="0" smtClean="0"/>
              <a:t>》</a:t>
            </a:r>
            <a:r>
              <a:rPr lang="zh-CN" altLang="en-US" dirty="0" smtClean="0"/>
              <a:t>向经营地税务机关报验登记，并接受经营地税务机关的管理。纳税人以</a:t>
            </a:r>
            <a:r>
              <a:rPr lang="en-US" altLang="zh-CN" dirty="0" smtClean="0"/>
              <a:t>《</a:t>
            </a:r>
            <a:r>
              <a:rPr lang="zh-CN" altLang="en-US" dirty="0" smtClean="0"/>
              <a:t>外管证</a:t>
            </a:r>
            <a:r>
              <a:rPr lang="en-US" altLang="zh-CN" dirty="0" smtClean="0"/>
              <a:t>》</a:t>
            </a:r>
            <a:r>
              <a:rPr lang="zh-CN" altLang="en-US" dirty="0" smtClean="0"/>
              <a:t>上注明的纳税人识别号，在经营地税务机关办理税务事项</a:t>
            </a:r>
          </a:p>
          <a:p>
            <a:r>
              <a:rPr lang="zh-CN" altLang="en-US" dirty="0" smtClean="0"/>
              <a:t>（</a:t>
            </a:r>
            <a:r>
              <a:rPr lang="en-US" altLang="zh-CN" dirty="0" smtClean="0"/>
              <a:t>2</a:t>
            </a:r>
            <a:r>
              <a:rPr lang="zh-CN" altLang="en-US" dirty="0" smtClean="0"/>
              <a:t>）报验登记时应提供</a:t>
            </a:r>
            <a:r>
              <a:rPr lang="en-US" altLang="zh-CN" dirty="0" smtClean="0"/>
              <a:t>《</a:t>
            </a:r>
            <a:r>
              <a:rPr lang="zh-CN" altLang="en-US" dirty="0" smtClean="0"/>
              <a:t>外管证</a:t>
            </a:r>
            <a:r>
              <a:rPr lang="en-US" altLang="zh-CN" dirty="0" smtClean="0"/>
              <a:t>》</a:t>
            </a:r>
            <a:r>
              <a:rPr lang="zh-CN" altLang="en-US" dirty="0" smtClean="0"/>
              <a:t>，建筑安装行业纳税人另需提供外出经营合同复印件或外出经营活动情况说明</a:t>
            </a:r>
          </a:p>
          <a:p>
            <a:r>
              <a:rPr lang="zh-CN" altLang="en-US" dirty="0" smtClean="0"/>
              <a:t>（</a:t>
            </a:r>
            <a:r>
              <a:rPr lang="en-US" altLang="zh-CN" dirty="0" smtClean="0"/>
              <a:t>3</a:t>
            </a:r>
            <a:r>
              <a:rPr lang="zh-CN" altLang="en-US" dirty="0" smtClean="0"/>
              <a:t>）营改增之前地税机关开具的</a:t>
            </a:r>
            <a:r>
              <a:rPr lang="en-US" altLang="zh-CN" dirty="0" smtClean="0"/>
              <a:t>《</a:t>
            </a:r>
            <a:r>
              <a:rPr lang="zh-CN" altLang="en-US" dirty="0" smtClean="0"/>
              <a:t>外管证</a:t>
            </a:r>
            <a:r>
              <a:rPr lang="en-US" altLang="zh-CN" dirty="0" smtClean="0"/>
              <a:t>》</a:t>
            </a:r>
            <a:r>
              <a:rPr lang="zh-CN" altLang="en-US" dirty="0" smtClean="0"/>
              <a:t>仍在有效期限内的，国税机关应予以受理，进行报验登记</a:t>
            </a: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其他税费有关政策</a:t>
            </a:r>
            <a:endParaRPr lang="zh-CN" altLang="en-US" dirty="0"/>
          </a:p>
        </p:txBody>
      </p:sp>
      <p:sp>
        <p:nvSpPr>
          <p:cNvPr id="3" name="内容占位符 2"/>
          <p:cNvSpPr>
            <a:spLocks noGrp="1"/>
          </p:cNvSpPr>
          <p:nvPr>
            <p:ph idx="1"/>
          </p:nvPr>
        </p:nvSpPr>
        <p:spPr/>
        <p:txBody>
          <a:bodyPr/>
          <a:lstStyle/>
          <a:p>
            <a:r>
              <a:rPr lang="en-US" altLang="zh-CN" dirty="0" smtClean="0"/>
              <a:t>3.《</a:t>
            </a:r>
            <a:r>
              <a:rPr lang="zh-CN" altLang="en-US" dirty="0" smtClean="0"/>
              <a:t>外管证</a:t>
            </a:r>
            <a:r>
              <a:rPr lang="en-US" altLang="zh-CN" dirty="0" smtClean="0"/>
              <a:t>》</a:t>
            </a:r>
            <a:r>
              <a:rPr lang="zh-CN" altLang="en-US" dirty="0" smtClean="0"/>
              <a:t>的核销</a:t>
            </a:r>
          </a:p>
          <a:p>
            <a:r>
              <a:rPr lang="zh-CN" altLang="en-US" dirty="0" smtClean="0"/>
              <a:t>（</a:t>
            </a:r>
            <a:r>
              <a:rPr lang="en-US" dirty="0" smtClean="0"/>
              <a:t>1</a:t>
            </a:r>
            <a:r>
              <a:rPr lang="zh-CN" altLang="en-US" dirty="0" smtClean="0"/>
              <a:t>）纳税人外出经营活动结束，应当向经营地税务机关填报</a:t>
            </a:r>
            <a:r>
              <a:rPr lang="en-US" altLang="zh-CN" dirty="0" smtClean="0"/>
              <a:t>《</a:t>
            </a:r>
            <a:r>
              <a:rPr lang="zh-CN" altLang="en-US" dirty="0" smtClean="0"/>
              <a:t>外出经营活动情况申报表</a:t>
            </a:r>
            <a:r>
              <a:rPr lang="en-US" altLang="zh-CN" dirty="0" smtClean="0"/>
              <a:t>》</a:t>
            </a:r>
            <a:r>
              <a:rPr lang="zh-CN" altLang="en-US" dirty="0" smtClean="0"/>
              <a:t>，并结清税款</a:t>
            </a:r>
          </a:p>
          <a:p>
            <a:r>
              <a:rPr lang="zh-CN" altLang="en-US" dirty="0" smtClean="0"/>
              <a:t>（</a:t>
            </a:r>
            <a:r>
              <a:rPr lang="en-US" altLang="zh-CN" dirty="0" smtClean="0"/>
              <a:t>2</a:t>
            </a:r>
            <a:r>
              <a:rPr lang="zh-CN" altLang="en-US" dirty="0" smtClean="0"/>
              <a:t>）经营地税务机关核对资料，发现纳税人存在欠缴税款、多缴（包括预缴、应退未退）税款等未办结事项的，及时制发</a:t>
            </a:r>
            <a:r>
              <a:rPr lang="en-US" altLang="zh-CN" dirty="0" smtClean="0"/>
              <a:t>《</a:t>
            </a:r>
            <a:r>
              <a:rPr lang="zh-CN" altLang="en-US" dirty="0" smtClean="0"/>
              <a:t>税务事项通知书</a:t>
            </a:r>
            <a:r>
              <a:rPr lang="en-US" altLang="zh-CN" dirty="0" smtClean="0"/>
              <a:t>》</a:t>
            </a:r>
            <a:r>
              <a:rPr lang="zh-CN" altLang="en-US" dirty="0" smtClean="0"/>
              <a:t>，通知纳税人办理。纳税人不存在未办结事项的，经营地税务机关核销报验登记，在</a:t>
            </a:r>
            <a:r>
              <a:rPr lang="en-US" altLang="zh-CN" dirty="0" smtClean="0"/>
              <a:t>《</a:t>
            </a:r>
            <a:r>
              <a:rPr lang="zh-CN" altLang="en-US" dirty="0" smtClean="0"/>
              <a:t>外管证</a:t>
            </a:r>
            <a:r>
              <a:rPr lang="en-US" altLang="zh-CN" dirty="0" smtClean="0"/>
              <a:t>》</a:t>
            </a:r>
            <a:r>
              <a:rPr lang="zh-CN" altLang="en-US" dirty="0" smtClean="0"/>
              <a:t>上签署意见（可使用业务专用章）</a:t>
            </a:r>
          </a:p>
          <a:p>
            <a:r>
              <a:rPr lang="en-US" altLang="zh-CN" dirty="0" smtClean="0"/>
              <a:t>4.</a:t>
            </a:r>
            <a:r>
              <a:rPr lang="zh-CN" altLang="en-US" dirty="0" smtClean="0"/>
              <a:t>其他事项</a:t>
            </a:r>
          </a:p>
          <a:p>
            <a:r>
              <a:rPr lang="zh-CN" altLang="en-US" dirty="0" smtClean="0"/>
              <a:t>异地不动产转让和租赁业务不适用外出经营活动税收管理相关制度规定</a:t>
            </a:r>
          </a:p>
          <a:p>
            <a:endParaRPr lang="zh-CN" altLang="en-US" dirty="0"/>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9144000" cy="6858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800" b="1" smtClean="0">
                <a:solidFill>
                  <a:srgbClr val="FFFF00"/>
                </a:solidFill>
                <a:ea typeface="华文行楷" pitchFamily="2" charset="-122"/>
              </a:rPr>
              <a:t>新     </a:t>
            </a:r>
            <a:r>
              <a:rPr lang="zh-CN" altLang="en-US" sz="4800" b="1" dirty="0" smtClean="0">
                <a:solidFill>
                  <a:srgbClr val="FFFF00"/>
                </a:solidFill>
                <a:ea typeface="华文行楷" pitchFamily="2" charset="-122"/>
              </a:rPr>
              <a:t>春    快     乐</a:t>
            </a:r>
            <a:endParaRPr lang="en-US" altLang="zh-CN" sz="4800" b="1" dirty="0" smtClean="0">
              <a:solidFill>
                <a:srgbClr val="FFFF00"/>
              </a:solidFill>
              <a:ea typeface="华文行楷" pitchFamily="2" charset="-122"/>
            </a:endParaRPr>
          </a:p>
          <a:p>
            <a:pPr algn="ctr"/>
            <a:r>
              <a:rPr lang="zh-CN" altLang="en-US" sz="4800" b="1" dirty="0" smtClean="0">
                <a:solidFill>
                  <a:srgbClr val="FFFF00"/>
                </a:solidFill>
                <a:ea typeface="华文行楷" pitchFamily="2" charset="-122"/>
              </a:rPr>
              <a:t>安康、心舒、财进、幸福、如意</a:t>
            </a:r>
            <a:endParaRPr lang="en-US" altLang="zh-CN" sz="4800" b="1" dirty="0" smtClean="0">
              <a:solidFill>
                <a:srgbClr val="FFFF00"/>
              </a:solidFill>
              <a:ea typeface="华文行楷" pitchFamily="2" charset="-122"/>
            </a:endParaRPr>
          </a:p>
          <a:p>
            <a:pPr algn="ctr"/>
            <a:endParaRPr lang="en-US" altLang="zh-CN" sz="4800" b="1" dirty="0" smtClean="0">
              <a:solidFill>
                <a:srgbClr val="FFFF00"/>
              </a:solidFill>
              <a:ea typeface="华文行楷" pitchFamily="2" charset="-122"/>
            </a:endParaRPr>
          </a:p>
          <a:p>
            <a:pPr algn="ctr"/>
            <a:endParaRPr lang="en-US" altLang="zh-CN" sz="4800" b="1" dirty="0" smtClean="0">
              <a:solidFill>
                <a:srgbClr val="FFFF00"/>
              </a:solidFill>
              <a:ea typeface="华文行楷" pitchFamily="2"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（三）支付机构预付卡（以下称“多用途卡”）</a:t>
            </a:r>
            <a:endParaRPr lang="en-US" altLang="zh-CN" dirty="0" smtClean="0">
              <a:solidFill>
                <a:srgbClr val="002060"/>
              </a:solidFill>
            </a:endParaRPr>
          </a:p>
          <a:p>
            <a:r>
              <a:rPr lang="zh-CN" altLang="en-US" dirty="0" smtClean="0"/>
              <a:t>按照以下规定执行：</a:t>
            </a:r>
            <a:endParaRPr lang="en-US" dirty="0" smtClean="0"/>
          </a:p>
          <a:p>
            <a:r>
              <a:rPr lang="en-US" altLang="zh-CN" dirty="0" smtClean="0"/>
              <a:t>1.</a:t>
            </a:r>
            <a:r>
              <a:rPr lang="zh-CN" altLang="en-US" dirty="0" smtClean="0"/>
              <a:t>支付机构</a:t>
            </a:r>
            <a:r>
              <a:rPr lang="zh-CN" altLang="en-US" dirty="0" smtClean="0">
                <a:solidFill>
                  <a:srgbClr val="FF0000"/>
                </a:solidFill>
              </a:rPr>
              <a:t>销售</a:t>
            </a:r>
            <a:r>
              <a:rPr lang="zh-CN" altLang="en-US" dirty="0" smtClean="0"/>
              <a:t>多用途卡取得的等值人民币资金，或者接受多用途卡持卡人</a:t>
            </a:r>
            <a:r>
              <a:rPr lang="zh-CN" altLang="en-US" dirty="0" smtClean="0">
                <a:solidFill>
                  <a:srgbClr val="FF0000"/>
                </a:solidFill>
              </a:rPr>
              <a:t>充值</a:t>
            </a:r>
            <a:r>
              <a:rPr lang="zh-CN" altLang="en-US" dirty="0" smtClean="0"/>
              <a:t>取得的充值资金，不缴纳增值税。支付机构可按照规定，向购卡人、充值人</a:t>
            </a:r>
            <a:r>
              <a:rPr lang="zh-CN" altLang="en-US" dirty="0" smtClean="0">
                <a:solidFill>
                  <a:srgbClr val="FF0000"/>
                </a:solidFill>
              </a:rPr>
              <a:t>开具</a:t>
            </a:r>
            <a:r>
              <a:rPr lang="zh-CN" altLang="en-US" dirty="0" smtClean="0"/>
              <a:t>增值税普通发票，</a:t>
            </a:r>
            <a:r>
              <a:rPr lang="zh-CN" altLang="en-US" dirty="0" smtClean="0">
                <a:solidFill>
                  <a:srgbClr val="FF0000"/>
                </a:solidFill>
              </a:rPr>
              <a:t>不得</a:t>
            </a:r>
            <a:r>
              <a:rPr lang="zh-CN" altLang="en-US" dirty="0" smtClean="0"/>
              <a:t>开具增值税专用发票</a:t>
            </a:r>
            <a:endParaRPr lang="en-US" altLang="zh-CN" dirty="0" smtClean="0"/>
          </a:p>
          <a:p>
            <a:r>
              <a:rPr lang="zh-CN" altLang="en-US" dirty="0" smtClean="0"/>
              <a:t>支付机构，是指取得中国人民银行核发的</a:t>
            </a:r>
            <a:r>
              <a:rPr lang="en-US" altLang="zh-CN" dirty="0" smtClean="0"/>
              <a:t>《</a:t>
            </a:r>
            <a:r>
              <a:rPr lang="zh-CN" altLang="en-US" dirty="0" smtClean="0"/>
              <a:t>支付业务许可证</a:t>
            </a:r>
            <a:r>
              <a:rPr lang="en-US" altLang="zh-CN" dirty="0" smtClean="0"/>
              <a:t>》</a:t>
            </a:r>
            <a:r>
              <a:rPr lang="zh-CN" altLang="en-US" dirty="0" smtClean="0"/>
              <a:t>，获准办理“预付卡发行与受理”业务的发卡机构和获准办理“预付卡受理”业务的受理机构</a:t>
            </a:r>
            <a:endParaRPr lang="en-US" altLang="zh-CN" dirty="0" smtClean="0"/>
          </a:p>
          <a:p>
            <a:r>
              <a:rPr lang="zh-CN" altLang="en-US" dirty="0" smtClean="0"/>
              <a:t>多用途卡，是指发卡机构以特定载体和形式发行的，可在发卡机构之外购买货物或服务的预付价值</a:t>
            </a: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solidFill>
                  <a:srgbClr val="FF0000"/>
                </a:solidFill>
              </a:rPr>
              <a:t>支付机构</a:t>
            </a:r>
            <a:r>
              <a:rPr lang="zh-CN" altLang="en-US" dirty="0" smtClean="0"/>
              <a:t>因发行或者受理多用途卡并办理相关资金收付结算业务取得的手续费、结算费、服务费、管理费等收入，应按照现行规定缴纳增值税</a:t>
            </a:r>
            <a:endParaRPr lang="en-US" dirty="0" smtClean="0"/>
          </a:p>
          <a:p>
            <a:r>
              <a:rPr lang="en-US" altLang="zh-CN" dirty="0" smtClean="0"/>
              <a:t>3.</a:t>
            </a:r>
            <a:r>
              <a:rPr lang="zh-CN" altLang="en-US" dirty="0" smtClean="0"/>
              <a:t>持卡人</a:t>
            </a:r>
            <a:r>
              <a:rPr lang="zh-CN" altLang="en-US" dirty="0" smtClean="0">
                <a:solidFill>
                  <a:srgbClr val="FF0000"/>
                </a:solidFill>
              </a:rPr>
              <a:t>使用</a:t>
            </a:r>
            <a:r>
              <a:rPr lang="zh-CN" altLang="en-US" dirty="0" smtClean="0"/>
              <a:t>多用途卡，向与支付机构签署合作协议的特约商户购买货物或服务，特约商户应按照现行规定缴纳增值税，且</a:t>
            </a:r>
            <a:r>
              <a:rPr lang="zh-CN" altLang="en-US" dirty="0" smtClean="0">
                <a:solidFill>
                  <a:srgbClr val="FF0000"/>
                </a:solidFill>
              </a:rPr>
              <a:t>不得</a:t>
            </a:r>
            <a:r>
              <a:rPr lang="zh-CN" altLang="en-US" dirty="0" smtClean="0"/>
              <a:t>向持卡人开具增值税发票</a:t>
            </a:r>
            <a:endParaRPr lang="en-US" altLang="zh-CN" dirty="0" smtClean="0"/>
          </a:p>
          <a:p>
            <a:r>
              <a:rPr lang="en-US" altLang="zh-CN" dirty="0" smtClean="0"/>
              <a:t>4.</a:t>
            </a:r>
            <a:r>
              <a:rPr lang="zh-CN" altLang="en-US" dirty="0" smtClean="0"/>
              <a:t>特约商户收到支付机构结算的销售款时，应向支付机构开具增值税普通发票，并在备注栏注明“收到预付卡结算款”，不得开具增值税专用发票</a:t>
            </a:r>
            <a:endParaRPr lang="en-US" dirty="0" smtClean="0"/>
          </a:p>
          <a:p>
            <a:r>
              <a:rPr lang="zh-CN" altLang="en-US" dirty="0" smtClean="0"/>
              <a:t>支付机构从特约商户取得的增值税普通发票，作为其销售多用途卡或接受多用途卡充值取得预收资金不缴纳增值税的凭证，留存备查</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提纲</a:t>
            </a:r>
            <a:endParaRPr lang="zh-CN" altLang="en-US" dirty="0"/>
          </a:p>
        </p:txBody>
      </p:sp>
      <p:sp>
        <p:nvSpPr>
          <p:cNvPr id="3" name="内容占位符 2"/>
          <p:cNvSpPr>
            <a:spLocks noGrp="1"/>
          </p:cNvSpPr>
          <p:nvPr>
            <p:ph idx="1"/>
          </p:nvPr>
        </p:nvSpPr>
        <p:spPr/>
        <p:txBody>
          <a:bodyPr/>
          <a:lstStyle/>
          <a:p>
            <a:r>
              <a:rPr lang="zh-CN" altLang="en-US" dirty="0" smtClean="0"/>
              <a:t>一</a:t>
            </a:r>
            <a:r>
              <a:rPr lang="en-US" altLang="zh-CN" dirty="0" smtClean="0"/>
              <a:t>.</a:t>
            </a:r>
            <a:r>
              <a:rPr lang="zh-CN" altLang="en-US" dirty="0" smtClean="0"/>
              <a:t>“营改增”政策完善和调整</a:t>
            </a:r>
            <a:endParaRPr lang="en-US" altLang="zh-CN" dirty="0" smtClean="0"/>
          </a:p>
          <a:p>
            <a:r>
              <a:rPr lang="zh-CN" altLang="en-US" dirty="0" smtClean="0"/>
              <a:t>二</a:t>
            </a:r>
            <a:r>
              <a:rPr lang="en-US" altLang="zh-CN" dirty="0" smtClean="0"/>
              <a:t>.</a:t>
            </a:r>
            <a:r>
              <a:rPr lang="zh-CN" altLang="en-US" dirty="0" smtClean="0"/>
              <a:t>其他增值税有关政策</a:t>
            </a:r>
            <a:endParaRPr lang="en-US" altLang="zh-CN" dirty="0" smtClean="0"/>
          </a:p>
          <a:p>
            <a:r>
              <a:rPr lang="zh-CN" altLang="en-US" dirty="0" smtClean="0"/>
              <a:t>三</a:t>
            </a:r>
            <a:r>
              <a:rPr lang="en-US" altLang="zh-CN" dirty="0" smtClean="0"/>
              <a:t>.</a:t>
            </a:r>
            <a:r>
              <a:rPr lang="zh-CN" altLang="en-US" dirty="0" smtClean="0"/>
              <a:t>增值税会计处理</a:t>
            </a:r>
            <a:endParaRPr lang="en-US" altLang="zh-CN" dirty="0" smtClean="0"/>
          </a:p>
          <a:p>
            <a:r>
              <a:rPr lang="zh-CN" altLang="en-US" dirty="0" smtClean="0"/>
              <a:t>四</a:t>
            </a:r>
            <a:r>
              <a:rPr lang="en-US" altLang="zh-CN" dirty="0" smtClean="0"/>
              <a:t>.</a:t>
            </a:r>
            <a:r>
              <a:rPr lang="zh-CN" altLang="en-US" dirty="0" smtClean="0"/>
              <a:t>消费税有关政策</a:t>
            </a:r>
            <a:endParaRPr lang="en-US" altLang="zh-CN" dirty="0" smtClean="0"/>
          </a:p>
          <a:p>
            <a:r>
              <a:rPr lang="zh-CN" altLang="en-US" dirty="0" smtClean="0"/>
              <a:t>五</a:t>
            </a:r>
            <a:r>
              <a:rPr lang="en-US" altLang="zh-CN" dirty="0" smtClean="0"/>
              <a:t>.</a:t>
            </a:r>
            <a:r>
              <a:rPr lang="zh-CN" altLang="en-US" dirty="0" smtClean="0"/>
              <a:t>企业所得税有关政策</a:t>
            </a:r>
            <a:endParaRPr lang="en-US" altLang="zh-CN" dirty="0" smtClean="0"/>
          </a:p>
          <a:p>
            <a:r>
              <a:rPr lang="zh-CN" altLang="en-US" dirty="0" smtClean="0"/>
              <a:t>六</a:t>
            </a:r>
            <a:r>
              <a:rPr lang="en-US" altLang="zh-CN" dirty="0" smtClean="0"/>
              <a:t>.</a:t>
            </a:r>
            <a:r>
              <a:rPr lang="zh-CN" altLang="en-US" dirty="0" smtClean="0"/>
              <a:t>个人所得税有关政策</a:t>
            </a:r>
            <a:endParaRPr lang="en-US" altLang="zh-CN" dirty="0" smtClean="0"/>
          </a:p>
          <a:p>
            <a:r>
              <a:rPr lang="zh-CN" altLang="en-US" dirty="0" smtClean="0"/>
              <a:t>七</a:t>
            </a:r>
            <a:r>
              <a:rPr lang="en-US" altLang="zh-CN" dirty="0" smtClean="0"/>
              <a:t>.</a:t>
            </a:r>
            <a:r>
              <a:rPr lang="zh-CN" altLang="en-US" dirty="0" smtClean="0"/>
              <a:t>土地增值税有关政策</a:t>
            </a:r>
            <a:endParaRPr lang="en-US" altLang="zh-CN" dirty="0" smtClean="0"/>
          </a:p>
          <a:p>
            <a:r>
              <a:rPr lang="zh-CN" altLang="en-US" dirty="0" smtClean="0"/>
              <a:t>八</a:t>
            </a:r>
            <a:r>
              <a:rPr lang="en-US" altLang="zh-CN" dirty="0" smtClean="0"/>
              <a:t>.</a:t>
            </a:r>
            <a:r>
              <a:rPr lang="zh-CN" altLang="en-US" dirty="0" smtClean="0"/>
              <a:t>其他税费有关政策</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（四）限售股的买入价</a:t>
            </a:r>
            <a:endParaRPr lang="en-US" altLang="zh-CN" dirty="0" smtClean="0">
              <a:solidFill>
                <a:srgbClr val="002060"/>
              </a:solidFill>
            </a:endParaRPr>
          </a:p>
          <a:p>
            <a:r>
              <a:rPr lang="zh-CN" altLang="en-US" dirty="0" smtClean="0"/>
              <a:t>明确限售股应按“金融商品转让”缴纳增值税</a:t>
            </a:r>
            <a:endParaRPr lang="en-US" altLang="zh-CN" dirty="0" smtClean="0"/>
          </a:p>
          <a:p>
            <a:r>
              <a:rPr lang="zh-CN" altLang="en-US" dirty="0" smtClean="0"/>
              <a:t>单位将其持有的限售股在解禁流通后对外转让的，按照以下规定确定买入价：</a:t>
            </a:r>
            <a:endParaRPr lang="en-US" dirty="0" smtClean="0"/>
          </a:p>
          <a:p>
            <a:r>
              <a:rPr lang="en-US" altLang="zh-CN" dirty="0" smtClean="0"/>
              <a:t>1.</a:t>
            </a:r>
            <a:r>
              <a:rPr lang="zh-CN" altLang="en-US" dirty="0" smtClean="0"/>
              <a:t>上市公司实施</a:t>
            </a:r>
            <a:r>
              <a:rPr lang="zh-CN" altLang="en-US" dirty="0" smtClean="0">
                <a:solidFill>
                  <a:srgbClr val="FF0000"/>
                </a:solidFill>
              </a:rPr>
              <a:t>股权分置</a:t>
            </a:r>
            <a:r>
              <a:rPr lang="zh-CN" altLang="en-US" dirty="0" smtClean="0"/>
              <a:t>改革时，在股票复牌之前形成的原非流通股股份，以及股票复牌首日至解禁日期间由上述股份孳生的送、转股，以该上市公司完成股权分置改革后股票</a:t>
            </a:r>
            <a:r>
              <a:rPr lang="zh-CN" altLang="en-US" dirty="0" smtClean="0">
                <a:solidFill>
                  <a:srgbClr val="FF0000"/>
                </a:solidFill>
              </a:rPr>
              <a:t>复牌首日的开盘价</a:t>
            </a:r>
            <a:r>
              <a:rPr lang="zh-CN" altLang="en-US" dirty="0" smtClean="0"/>
              <a:t>为买入价</a:t>
            </a:r>
            <a:endParaRPr lang="en-US" dirty="0" smtClean="0"/>
          </a:p>
          <a:p>
            <a:r>
              <a:rPr lang="en-US" altLang="zh-CN" dirty="0" smtClean="0"/>
              <a:t>2.</a:t>
            </a:r>
            <a:r>
              <a:rPr lang="zh-CN" altLang="en-US" dirty="0" smtClean="0"/>
              <a:t>公司</a:t>
            </a:r>
            <a:r>
              <a:rPr lang="zh-CN" altLang="en-US" dirty="0" smtClean="0">
                <a:solidFill>
                  <a:srgbClr val="FF0000"/>
                </a:solidFill>
              </a:rPr>
              <a:t>首次公开发行</a:t>
            </a:r>
            <a:r>
              <a:rPr lang="zh-CN" altLang="en-US" dirty="0" smtClean="0"/>
              <a:t>股票并上市形成的限售股，以及上市首日至解禁日期间由上述股份孳生的送、转股，以该上市公司股票首次公开发行（</a:t>
            </a:r>
            <a:r>
              <a:rPr lang="en-US" dirty="0" smtClean="0"/>
              <a:t>IPO</a:t>
            </a:r>
            <a:r>
              <a:rPr lang="zh-CN" altLang="en-US" dirty="0" smtClean="0"/>
              <a:t>）的</a:t>
            </a:r>
            <a:r>
              <a:rPr lang="zh-CN" altLang="en-US" dirty="0" smtClean="0">
                <a:solidFill>
                  <a:srgbClr val="FF0000"/>
                </a:solidFill>
              </a:rPr>
              <a:t>发行价为</a:t>
            </a:r>
            <a:r>
              <a:rPr lang="zh-CN" altLang="en-US" dirty="0" smtClean="0"/>
              <a:t>买入价</a:t>
            </a:r>
            <a:endParaRPr lang="en-US" dirty="0" smtClean="0"/>
          </a:p>
          <a:p>
            <a:r>
              <a:rPr lang="en-US" altLang="zh-CN" dirty="0" smtClean="0"/>
              <a:t>3.</a:t>
            </a:r>
            <a:r>
              <a:rPr lang="zh-CN" altLang="en-US" dirty="0" smtClean="0"/>
              <a:t>因上市公司实施</a:t>
            </a:r>
            <a:r>
              <a:rPr lang="zh-CN" altLang="en-US" dirty="0" smtClean="0">
                <a:solidFill>
                  <a:srgbClr val="FF0000"/>
                </a:solidFill>
              </a:rPr>
              <a:t>重大资产重组</a:t>
            </a:r>
            <a:r>
              <a:rPr lang="zh-CN" altLang="en-US" dirty="0" smtClean="0"/>
              <a:t>形成的限售股，以及股票复牌首日至解禁日期间由上述股份孳生的送、转股，以该上市公司因重大资产重组股票</a:t>
            </a:r>
            <a:r>
              <a:rPr lang="zh-CN" altLang="en-US" dirty="0" smtClean="0">
                <a:solidFill>
                  <a:srgbClr val="FF0000"/>
                </a:solidFill>
              </a:rPr>
              <a:t>停牌前一交易日的收盘价</a:t>
            </a:r>
            <a:r>
              <a:rPr lang="zh-CN" altLang="en-US" dirty="0" smtClean="0"/>
              <a:t>为买入价</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 五）银行计息收入</a:t>
            </a:r>
            <a:endParaRPr lang="en-US" altLang="zh-CN" dirty="0" smtClean="0">
              <a:solidFill>
                <a:srgbClr val="002060"/>
              </a:solidFill>
            </a:endParaRPr>
          </a:p>
          <a:p>
            <a:r>
              <a:rPr lang="zh-CN" altLang="en-US" dirty="0" smtClean="0"/>
              <a:t>银行提供贷款服务按期计收利息的，结息日当日计收的全部利息收入，均应计入结息日所属期的销售额，按照现行规定计算缴纳增值税</a:t>
            </a:r>
            <a:endParaRPr lang="en-US" altLang="zh-CN" dirty="0" smtClean="0"/>
          </a:p>
          <a:p>
            <a:r>
              <a:rPr lang="zh-CN" altLang="en-US" dirty="0" smtClean="0">
                <a:solidFill>
                  <a:srgbClr val="002060"/>
                </a:solidFill>
              </a:rPr>
              <a:t>（六）扣押质押金、保证金</a:t>
            </a:r>
            <a:endParaRPr lang="en-US" altLang="zh-CN" dirty="0" smtClean="0">
              <a:solidFill>
                <a:srgbClr val="002060"/>
              </a:solidFill>
            </a:endParaRPr>
          </a:p>
          <a:p>
            <a:r>
              <a:rPr lang="zh-CN" altLang="en-US" dirty="0" smtClean="0"/>
              <a:t>纳税人提供建筑服务，被工程发包方从应支付的工程款中扣押的质押金、保证金，未开具发票的，以纳税人实际收到质押金、保证金的当天为纳税义务发生时间</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（九）考试费收入</a:t>
            </a:r>
            <a:endParaRPr lang="en-US" altLang="zh-CN" dirty="0" smtClean="0">
              <a:solidFill>
                <a:srgbClr val="002060"/>
              </a:solidFill>
            </a:endParaRPr>
          </a:p>
          <a:p>
            <a:r>
              <a:rPr lang="en-US" altLang="zh-CN" dirty="0" smtClean="0"/>
              <a:t>1.</a:t>
            </a:r>
            <a:r>
              <a:rPr lang="zh-CN" altLang="en-US" dirty="0" smtClean="0"/>
              <a:t>境外单位通过教育部考试中心及其直属单位在境内开展考试，教育部考试中心及其直属单位应以取得的考试费收入扣除支付给境外单位考试费后的余额为销售额，按提供“教育辅助服务”缴纳增值税</a:t>
            </a:r>
            <a:endParaRPr lang="en-US" altLang="zh-CN" dirty="0" smtClean="0"/>
          </a:p>
          <a:p>
            <a:r>
              <a:rPr lang="en-US" altLang="zh-CN" dirty="0" smtClean="0"/>
              <a:t>2.</a:t>
            </a:r>
            <a:r>
              <a:rPr lang="zh-CN" altLang="en-US" dirty="0" smtClean="0"/>
              <a:t>教育部考试中心及其直属单位就代为收取并支付给境外单位的考试费统一扣缴增值税</a:t>
            </a:r>
            <a:endParaRPr lang="en-US" altLang="zh-CN" dirty="0" smtClean="0"/>
          </a:p>
          <a:p>
            <a:r>
              <a:rPr lang="en-US" altLang="zh-CN" dirty="0" smtClean="0"/>
              <a:t>3.</a:t>
            </a:r>
            <a:r>
              <a:rPr lang="zh-CN" altLang="en-US" dirty="0" smtClean="0"/>
              <a:t>教育部考试中心及其直属单位代为收取并支付给境外单位的考试费，不得开具增值税专用发票，可以开具增值税普通发票</a:t>
            </a:r>
            <a:r>
              <a:rPr lang="en-US" dirty="0" smtClean="0"/>
              <a:t> </a:t>
            </a:r>
            <a:br>
              <a:rPr lang="en-US" dirty="0" smtClean="0"/>
            </a:br>
            <a:r>
              <a:rPr lang="zh-CN" altLang="en-US" dirty="0" smtClean="0"/>
              <a:t>　　</a:t>
            </a:r>
          </a:p>
          <a:p>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（十）签证代理</a:t>
            </a:r>
            <a:endParaRPr lang="en-US" altLang="zh-CN" dirty="0" smtClean="0">
              <a:solidFill>
                <a:srgbClr val="002060"/>
              </a:solidFill>
            </a:endParaRPr>
          </a:p>
          <a:p>
            <a:r>
              <a:rPr lang="zh-CN" altLang="en-US" dirty="0" smtClean="0"/>
              <a:t>纳税人提供签证代理服务，以取得的全部价款和价外费用，扣除向服务接受方收取并代为支付给外交部和外国驻华使（领）馆的签证费、认证费后的余额为销售额</a:t>
            </a:r>
            <a:endParaRPr lang="en-US" altLang="zh-CN" dirty="0" smtClean="0"/>
          </a:p>
          <a:p>
            <a:r>
              <a:rPr lang="zh-CN" altLang="en-US" dirty="0" smtClean="0"/>
              <a:t>向服务接受方收取并代为支付的签证费、认证费，不得开具增值税专用发票，可以开具增值税普通发票</a:t>
            </a:r>
            <a:endParaRPr lang="en-US" altLang="zh-CN" dirty="0" smtClean="0"/>
          </a:p>
          <a:p>
            <a:r>
              <a:rPr lang="zh-CN" altLang="en-US" dirty="0" smtClean="0">
                <a:solidFill>
                  <a:srgbClr val="002060"/>
                </a:solidFill>
              </a:rPr>
              <a:t>（十一）代理进口</a:t>
            </a:r>
            <a:endParaRPr lang="en-US" altLang="zh-CN" dirty="0" smtClean="0">
              <a:solidFill>
                <a:srgbClr val="002060"/>
              </a:solidFill>
            </a:endParaRPr>
          </a:p>
          <a:p>
            <a:r>
              <a:rPr lang="zh-CN" altLang="en-US" dirty="0" smtClean="0"/>
              <a:t>纳税人代理进口按规定</a:t>
            </a:r>
            <a:r>
              <a:rPr lang="zh-CN" altLang="en-US" dirty="0" smtClean="0">
                <a:solidFill>
                  <a:srgbClr val="FF0000"/>
                </a:solidFill>
              </a:rPr>
              <a:t>免征进口增值税的货物</a:t>
            </a:r>
            <a:r>
              <a:rPr lang="zh-CN" altLang="en-US" dirty="0" smtClean="0"/>
              <a:t>，其销售额不包括向委托方收取并代为支付的货款</a:t>
            </a:r>
            <a:endParaRPr lang="en-US" altLang="zh-CN" dirty="0" smtClean="0"/>
          </a:p>
          <a:p>
            <a:r>
              <a:rPr lang="zh-CN" altLang="en-US" dirty="0" smtClean="0"/>
              <a:t>向委托方收取并代为支付的款项，不得开具增值税专用发票，可以开具增值税普通发票</a:t>
            </a:r>
            <a:r>
              <a:rPr lang="en-US" dirty="0" smtClean="0"/>
              <a:t/>
            </a:r>
            <a:br>
              <a:rPr lang="en-US" dirty="0" smtClean="0"/>
            </a:br>
            <a:r>
              <a:rPr lang="zh-CN" altLang="en-US" dirty="0" smtClean="0">
                <a:solidFill>
                  <a:srgbClr val="002060"/>
                </a:solidFill>
              </a:rPr>
              <a:t>（十二）旅游服务的扣税凭证</a:t>
            </a:r>
            <a:endParaRPr lang="en-US" altLang="zh-CN" dirty="0" smtClean="0">
              <a:solidFill>
                <a:srgbClr val="002060"/>
              </a:solidFill>
            </a:endParaRPr>
          </a:p>
          <a:p>
            <a:r>
              <a:rPr lang="zh-CN" altLang="en-US" dirty="0" smtClean="0"/>
              <a:t>纳税人提供旅游服务，将火车票、飞机票等交通费发票原件交付给旅游服务购买方而无法收回的，以</a:t>
            </a:r>
            <a:r>
              <a:rPr lang="zh-CN" altLang="en-US" dirty="0" smtClean="0">
                <a:solidFill>
                  <a:srgbClr val="FF0000"/>
                </a:solidFill>
              </a:rPr>
              <a:t>交通费发票复印件</a:t>
            </a:r>
            <a:r>
              <a:rPr lang="zh-CN" altLang="en-US" dirty="0" smtClean="0"/>
              <a:t>作为差额扣除凭证</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（十二）转让不动产的差额扣除</a:t>
            </a:r>
            <a:endParaRPr lang="en-US" altLang="zh-CN" dirty="0" smtClean="0">
              <a:solidFill>
                <a:srgbClr val="002060"/>
              </a:solidFill>
            </a:endParaRPr>
          </a:p>
          <a:p>
            <a:r>
              <a:rPr lang="en-US" altLang="zh-CN" dirty="0" smtClean="0"/>
              <a:t>1.</a:t>
            </a:r>
            <a:r>
              <a:rPr lang="zh-CN" altLang="en-US" dirty="0" smtClean="0"/>
              <a:t>纳税人转让不动产，按照有关规定差额缴纳增值税的，如因丢失等原因</a:t>
            </a:r>
            <a:r>
              <a:rPr lang="zh-CN" altLang="en-US" dirty="0" smtClean="0">
                <a:solidFill>
                  <a:srgbClr val="FF0000"/>
                </a:solidFill>
              </a:rPr>
              <a:t>无法提供</a:t>
            </a:r>
            <a:r>
              <a:rPr lang="zh-CN" altLang="en-US" dirty="0" smtClean="0"/>
              <a:t>取得不动产时的发票，可向税务机关提供其他能</a:t>
            </a:r>
            <a:r>
              <a:rPr lang="zh-CN" altLang="en-US" dirty="0" smtClean="0">
                <a:solidFill>
                  <a:srgbClr val="FF0000"/>
                </a:solidFill>
              </a:rPr>
              <a:t>证明契税</a:t>
            </a:r>
            <a:r>
              <a:rPr lang="zh-CN" altLang="en-US" dirty="0" smtClean="0"/>
              <a:t>计税金额的完税凭证等资料，进行差额扣除</a:t>
            </a:r>
            <a:r>
              <a:rPr lang="en-US" dirty="0" smtClean="0"/>
              <a:t/>
            </a:r>
            <a:br>
              <a:rPr lang="en-US" dirty="0" smtClean="0"/>
            </a:br>
            <a:r>
              <a:rPr lang="en-US" altLang="zh-CN" dirty="0" smtClean="0"/>
              <a:t>2.</a:t>
            </a:r>
            <a:r>
              <a:rPr lang="zh-CN" altLang="en-US" dirty="0" smtClean="0"/>
              <a:t>纳税人以契税计税金额进行差额扣除的，按照下列公式计算增值税应纳税额：</a:t>
            </a:r>
            <a:r>
              <a:rPr lang="en-US" dirty="0" smtClean="0"/>
              <a:t/>
            </a:r>
            <a:br>
              <a:rPr lang="en-US" dirty="0" smtClean="0"/>
            </a:br>
            <a:r>
              <a:rPr lang="zh-CN" altLang="en-US" dirty="0" smtClean="0"/>
              <a:t>（</a:t>
            </a:r>
            <a:r>
              <a:rPr lang="en-US" altLang="zh-CN" dirty="0" smtClean="0"/>
              <a:t>1</a:t>
            </a:r>
            <a:r>
              <a:rPr lang="zh-CN" altLang="en-US" dirty="0" smtClean="0"/>
              <a:t>）</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日及以前缴纳契税的</a:t>
            </a:r>
            <a:r>
              <a:rPr lang="en-US" dirty="0" smtClean="0"/>
              <a:t/>
            </a:r>
            <a:br>
              <a:rPr lang="en-US" dirty="0" smtClean="0"/>
            </a:br>
            <a:r>
              <a:rPr lang="zh-CN" altLang="en-US" dirty="0" smtClean="0"/>
              <a:t>增值税应纳税额</a:t>
            </a:r>
            <a:r>
              <a:rPr lang="en-US" dirty="0" smtClean="0"/>
              <a:t>=</a:t>
            </a:r>
            <a:r>
              <a:rPr lang="zh-CN" altLang="en-US" dirty="0" smtClean="0"/>
              <a:t>［全部交易价格（含增值税）</a:t>
            </a:r>
            <a:r>
              <a:rPr lang="en-US" dirty="0" smtClean="0"/>
              <a:t>-</a:t>
            </a:r>
            <a:r>
              <a:rPr lang="zh-CN" altLang="en-US" dirty="0" smtClean="0"/>
              <a:t>契税计税金额（含营业税）］</a:t>
            </a:r>
            <a:r>
              <a:rPr lang="en-US" altLang="zh-CN" dirty="0" smtClean="0"/>
              <a:t>÷</a:t>
            </a:r>
            <a:r>
              <a:rPr lang="zh-CN" altLang="en-US" dirty="0" smtClean="0"/>
              <a:t>（</a:t>
            </a:r>
            <a:r>
              <a:rPr lang="en-US" dirty="0" smtClean="0"/>
              <a:t>1+5%</a:t>
            </a:r>
            <a:r>
              <a:rPr lang="zh-CN" altLang="en-US" dirty="0" smtClean="0"/>
              <a:t>）</a:t>
            </a:r>
            <a:r>
              <a:rPr lang="en-US" altLang="zh-CN" dirty="0" smtClean="0"/>
              <a:t>×</a:t>
            </a:r>
            <a:r>
              <a:rPr lang="en-US" dirty="0" smtClean="0"/>
              <a:t>5%</a:t>
            </a:r>
            <a:br>
              <a:rPr lang="en-US" dirty="0" smtClean="0"/>
            </a:br>
            <a:r>
              <a:rPr lang="zh-CN" altLang="en-US" dirty="0" smtClean="0"/>
              <a:t>（</a:t>
            </a:r>
            <a:r>
              <a:rPr lang="en-US" altLang="zh-CN" dirty="0" smtClean="0"/>
              <a:t>2</a:t>
            </a:r>
            <a:r>
              <a:rPr lang="zh-CN" altLang="en-US" dirty="0" smtClean="0"/>
              <a:t>）</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日及以后缴纳契税的</a:t>
            </a:r>
            <a:r>
              <a:rPr lang="en-US" dirty="0" smtClean="0"/>
              <a:t/>
            </a:r>
            <a:br>
              <a:rPr lang="en-US" dirty="0" smtClean="0"/>
            </a:br>
            <a:r>
              <a:rPr lang="zh-CN" altLang="en-US" dirty="0" smtClean="0"/>
              <a:t>增值税应纳税额</a:t>
            </a:r>
            <a:r>
              <a:rPr lang="en-US" dirty="0" smtClean="0"/>
              <a:t>=</a:t>
            </a:r>
            <a:r>
              <a:rPr lang="zh-CN" altLang="en-US" dirty="0" smtClean="0"/>
              <a:t>［全部交易价格（含增值税）</a:t>
            </a:r>
            <a:r>
              <a:rPr lang="en-US" altLang="zh-CN" dirty="0" smtClean="0"/>
              <a:t>÷</a:t>
            </a:r>
            <a:r>
              <a:rPr lang="zh-CN" altLang="en-US" dirty="0" smtClean="0"/>
              <a:t>（</a:t>
            </a:r>
            <a:r>
              <a:rPr lang="en-US" dirty="0" smtClean="0"/>
              <a:t>1+5%</a:t>
            </a:r>
            <a:r>
              <a:rPr lang="zh-CN" altLang="en-US" dirty="0" smtClean="0"/>
              <a:t>）</a:t>
            </a:r>
            <a:r>
              <a:rPr lang="en-US" dirty="0" smtClean="0"/>
              <a:t>-</a:t>
            </a:r>
            <a:r>
              <a:rPr lang="zh-CN" altLang="en-US" dirty="0" smtClean="0"/>
              <a:t>契税计税金额（不含增值税）］</a:t>
            </a:r>
            <a:r>
              <a:rPr lang="en-US" altLang="zh-CN" dirty="0" smtClean="0"/>
              <a:t>×</a:t>
            </a:r>
            <a:r>
              <a:rPr lang="en-US" dirty="0" smtClean="0"/>
              <a:t>5%</a:t>
            </a:r>
            <a:br>
              <a:rPr lang="en-US" dirty="0" smtClean="0"/>
            </a:br>
            <a:r>
              <a:rPr lang="en-US" altLang="zh-CN" dirty="0" smtClean="0"/>
              <a:t>3.</a:t>
            </a:r>
            <a:r>
              <a:rPr lang="zh-CN" altLang="en-US" dirty="0" smtClean="0"/>
              <a:t>纳税人同时保留取得不动产时的发票和其他能证明契税计税金额的完税凭证等资料的，应当凭发票进行差额扣除</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（十三）资管产品运营</a:t>
            </a:r>
            <a:endParaRPr lang="en-US" altLang="zh-CN" dirty="0" smtClean="0">
              <a:solidFill>
                <a:srgbClr val="002060"/>
              </a:solidFill>
            </a:endParaRPr>
          </a:p>
          <a:p>
            <a:r>
              <a:rPr lang="zh-CN" altLang="en-US" dirty="0" smtClean="0"/>
              <a:t>资管产品运营过程中发生的增值税应税行为，以资管产品管理人为增值税纳税人</a:t>
            </a:r>
            <a:endParaRPr lang="en-US" altLang="zh-CN" dirty="0" smtClean="0"/>
          </a:p>
          <a:p>
            <a:r>
              <a:rPr lang="en-US" altLang="zh-CN" dirty="0" smtClean="0"/>
              <a:t>2017</a:t>
            </a:r>
            <a:r>
              <a:rPr lang="zh-CN" altLang="en-US" dirty="0" smtClean="0"/>
              <a:t>年</a:t>
            </a:r>
            <a:r>
              <a:rPr lang="en-US" altLang="zh-CN" dirty="0" smtClean="0"/>
              <a:t>7</a:t>
            </a:r>
            <a:r>
              <a:rPr lang="zh-CN" altLang="en-US" dirty="0" smtClean="0"/>
              <a:t>月</a:t>
            </a:r>
            <a:r>
              <a:rPr lang="en-US" altLang="zh-CN" dirty="0" smtClean="0"/>
              <a:t>1</a:t>
            </a:r>
            <a:r>
              <a:rPr lang="zh-CN" altLang="en-US" dirty="0" smtClean="0"/>
              <a:t>日（含）以后，资管产品运营过程中发生的增值税应税行为，以资管产品管理人为增值税纳税人，按照现行规定缴纳增值税</a:t>
            </a:r>
            <a:endParaRPr lang="en-US" altLang="zh-CN" dirty="0" smtClean="0"/>
          </a:p>
          <a:p>
            <a:r>
              <a:rPr lang="zh-CN" altLang="en-US" dirty="0" smtClean="0"/>
              <a:t>对资管产品在</a:t>
            </a:r>
            <a:r>
              <a:rPr lang="en-US" altLang="zh-CN" dirty="0" smtClean="0"/>
              <a:t>2017</a:t>
            </a:r>
            <a:r>
              <a:rPr lang="zh-CN" altLang="en-US" dirty="0" smtClean="0"/>
              <a:t>年</a:t>
            </a:r>
            <a:r>
              <a:rPr lang="en-US" altLang="zh-CN" dirty="0" smtClean="0"/>
              <a:t>7</a:t>
            </a:r>
            <a:r>
              <a:rPr lang="zh-CN" altLang="en-US" dirty="0" smtClean="0"/>
              <a:t>月</a:t>
            </a:r>
            <a:r>
              <a:rPr lang="en-US" altLang="zh-CN" dirty="0" smtClean="0"/>
              <a:t>1</a:t>
            </a:r>
            <a:r>
              <a:rPr lang="zh-CN" altLang="en-US" dirty="0" smtClean="0"/>
              <a:t>日前运营过程中发生的增值税应税行为，未缴纳增值税的，不再缴纳；已缴纳增值税的，已纳税额从资管产品管理人以后月份的增值税应纳税额中抵减</a:t>
            </a:r>
            <a:endParaRPr lang="en-US" altLang="zh-CN" dirty="0" smtClean="0"/>
          </a:p>
          <a:p>
            <a:r>
              <a:rPr lang="zh-CN" altLang="en-US" dirty="0" smtClean="0"/>
              <a:t>资管产品运营过程中发生增值税应税行为的具体征收管理办法，由国家税务总局另行制定</a:t>
            </a:r>
          </a:p>
          <a:p>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FF0000"/>
                </a:solidFill>
              </a:rPr>
              <a:t>资管产品</a:t>
            </a:r>
            <a:endParaRPr lang="en-US" altLang="zh-CN" dirty="0" smtClean="0">
              <a:solidFill>
                <a:srgbClr val="FF0000"/>
              </a:solidFill>
            </a:endParaRPr>
          </a:p>
          <a:p>
            <a:r>
              <a:rPr lang="zh-CN" altLang="en-US" dirty="0" smtClean="0"/>
              <a:t>资管产品是资产管理类产品的简称，比较常见的包括基金公司发行的基金产品、信托公司的信托计划、银行提供的投资理财产品等。简单说，资产管理的实质就是受人之托，代人理财。各类资管产品中，受投资人委托管理资管产品的基金公司、信托公司、银行等就是资管产品的管理人</a:t>
            </a:r>
            <a:endParaRPr lang="en-US" altLang="zh-CN" dirty="0" smtClean="0"/>
          </a:p>
          <a:p>
            <a:r>
              <a:rPr lang="zh-CN" altLang="en-US" dirty="0" smtClean="0">
                <a:solidFill>
                  <a:srgbClr val="FF0000"/>
                </a:solidFill>
              </a:rPr>
              <a:t>资管产品的运行过程中发生的应税行为</a:t>
            </a:r>
            <a:endParaRPr lang="en-US" altLang="zh-CN" dirty="0" smtClean="0">
              <a:solidFill>
                <a:srgbClr val="FF0000"/>
              </a:solidFill>
            </a:endParaRPr>
          </a:p>
          <a:p>
            <a:r>
              <a:rPr lang="en-US" altLang="zh-CN" dirty="0" smtClean="0"/>
              <a:t>1.</a:t>
            </a:r>
            <a:r>
              <a:rPr lang="zh-CN" altLang="en-US" dirty="0" smtClean="0"/>
              <a:t>因管理资管产品而固定收取的管理费（服务费），应按照“直接收费金融服务”缴纳增值税</a:t>
            </a:r>
            <a:endParaRPr lang="en-US" altLang="zh-CN" dirty="0" smtClean="0"/>
          </a:p>
          <a:p>
            <a:r>
              <a:rPr lang="en-US" altLang="zh-CN" dirty="0" smtClean="0"/>
              <a:t>2.</a:t>
            </a:r>
            <a:r>
              <a:rPr lang="zh-CN" altLang="en-US" dirty="0" smtClean="0"/>
              <a:t>运用资管产品资产发放贷款取得利息收入，应按照“贷款服务”缴纳增值税</a:t>
            </a:r>
            <a:endParaRPr lang="en-US" altLang="zh-CN" dirty="0" smtClean="0"/>
          </a:p>
          <a:p>
            <a:r>
              <a:rPr lang="en-US" altLang="zh-CN" dirty="0" smtClean="0"/>
              <a:t>3.</a:t>
            </a:r>
            <a:r>
              <a:rPr lang="zh-CN" altLang="en-US" dirty="0" smtClean="0"/>
              <a:t>运用资管产品资产进行投资等，则应根据取得收益的性质，判断其是否发生增值税应税行为</a:t>
            </a:r>
            <a:endParaRPr lang="en-US" altLang="zh-CN" dirty="0" smtClean="0"/>
          </a:p>
          <a:p>
            <a:r>
              <a:rPr lang="zh-CN" altLang="en-US" dirty="0" smtClean="0"/>
              <a:t>（</a:t>
            </a:r>
            <a:r>
              <a:rPr lang="en-US" altLang="zh-CN" dirty="0" smtClean="0"/>
              <a:t>1</a:t>
            </a:r>
            <a:r>
              <a:rPr lang="zh-CN" altLang="en-US" dirty="0" smtClean="0"/>
              <a:t>）进行投资；（</a:t>
            </a:r>
            <a:r>
              <a:rPr lang="en-US" altLang="zh-CN" dirty="0" smtClean="0"/>
              <a:t>2</a:t>
            </a:r>
            <a:r>
              <a:rPr lang="zh-CN" altLang="en-US" dirty="0" smtClean="0"/>
              <a:t>）金融商品转让 ；（</a:t>
            </a:r>
            <a:r>
              <a:rPr lang="en-US" altLang="zh-CN" dirty="0" smtClean="0"/>
              <a:t>3</a:t>
            </a:r>
            <a:r>
              <a:rPr lang="zh-CN" altLang="en-US" dirty="0" smtClean="0"/>
              <a:t>）金融机构存款；（</a:t>
            </a:r>
            <a:r>
              <a:rPr lang="en-US" altLang="zh-CN" dirty="0" smtClean="0"/>
              <a:t>4</a:t>
            </a:r>
            <a:r>
              <a:rPr lang="zh-CN" altLang="en-US" dirty="0" smtClean="0"/>
              <a:t>）购入金融商品持有到期；（</a:t>
            </a:r>
            <a:r>
              <a:rPr lang="en-US" altLang="zh-CN" dirty="0" smtClean="0"/>
              <a:t>5</a:t>
            </a:r>
            <a:r>
              <a:rPr lang="zh-CN" altLang="en-US" dirty="0" smtClean="0"/>
              <a:t>）购买保本或非保本金融商品的收益等</a:t>
            </a:r>
            <a:endParaRPr lang="en-US" altLang="zh-CN" dirty="0" smtClean="0"/>
          </a:p>
          <a:p>
            <a:endParaRPr lang="en-US" altLang="zh-CN"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（十四）金融商品转让“营改增”前负差</a:t>
            </a:r>
            <a:endParaRPr lang="en-US" altLang="zh-CN" dirty="0" smtClean="0">
              <a:solidFill>
                <a:srgbClr val="002060"/>
              </a:solidFill>
            </a:endParaRPr>
          </a:p>
          <a:p>
            <a:r>
              <a:rPr lang="zh-CN" altLang="en-US" dirty="0" smtClean="0"/>
              <a:t>纳税人</a:t>
            </a:r>
            <a:r>
              <a:rPr lang="en-US" dirty="0" smtClean="0"/>
              <a:t>2016</a:t>
            </a:r>
            <a:r>
              <a:rPr lang="zh-CN" altLang="en-US" dirty="0" smtClean="0"/>
              <a:t>年</a:t>
            </a:r>
            <a:r>
              <a:rPr lang="en-US" dirty="0" smtClean="0"/>
              <a:t>1-4</a:t>
            </a:r>
            <a:r>
              <a:rPr lang="zh-CN" altLang="en-US" dirty="0" smtClean="0"/>
              <a:t>月份转让金融商品出现的负差，可结转下一纳税期，与</a:t>
            </a:r>
            <a:r>
              <a:rPr lang="en-US" dirty="0" smtClean="0"/>
              <a:t>2016</a:t>
            </a:r>
            <a:r>
              <a:rPr lang="zh-CN" altLang="en-US" dirty="0" smtClean="0"/>
              <a:t>年</a:t>
            </a:r>
            <a:r>
              <a:rPr lang="en-US" dirty="0" smtClean="0"/>
              <a:t>5-12</a:t>
            </a:r>
            <a:r>
              <a:rPr lang="zh-CN" altLang="en-US" dirty="0" smtClean="0"/>
              <a:t>月份转让金融商品销售额相抵</a:t>
            </a: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（十五）房地产开发项目的抵减销售额</a:t>
            </a:r>
            <a:endParaRPr lang="en-US" altLang="zh-CN" dirty="0" smtClean="0">
              <a:solidFill>
                <a:srgbClr val="002060"/>
              </a:solidFill>
            </a:endParaRPr>
          </a:p>
          <a:p>
            <a:r>
              <a:rPr lang="en-US" altLang="zh-CN" dirty="0" smtClean="0"/>
              <a:t>1.</a:t>
            </a:r>
            <a:r>
              <a:rPr lang="zh-CN" altLang="en-US" dirty="0" smtClean="0"/>
              <a:t>抵减销售额的范围</a:t>
            </a:r>
            <a:endParaRPr lang="en-US" altLang="zh-CN" dirty="0" smtClean="0"/>
          </a:p>
          <a:p>
            <a:r>
              <a:rPr lang="zh-CN" altLang="en-US" dirty="0" smtClean="0"/>
              <a:t>（</a:t>
            </a:r>
            <a:r>
              <a:rPr lang="en-US" altLang="zh-CN" dirty="0" smtClean="0"/>
              <a:t>1</a:t>
            </a:r>
            <a:r>
              <a:rPr lang="zh-CN" altLang="en-US" dirty="0" smtClean="0"/>
              <a:t>）</a:t>
            </a:r>
            <a:r>
              <a:rPr lang="en-US" dirty="0" smtClean="0"/>
              <a:t>“</a:t>
            </a:r>
            <a:r>
              <a:rPr lang="zh-CN" altLang="en-US" dirty="0" smtClean="0"/>
              <a:t>向政府部门支付的土地价款</a:t>
            </a:r>
            <a:r>
              <a:rPr lang="en-US" dirty="0" smtClean="0"/>
              <a:t>”</a:t>
            </a:r>
            <a:r>
              <a:rPr lang="zh-CN" altLang="en-US" dirty="0" smtClean="0"/>
              <a:t>，包括土地受让人</a:t>
            </a:r>
            <a:r>
              <a:rPr lang="zh-CN" altLang="en-US" dirty="0" smtClean="0">
                <a:solidFill>
                  <a:srgbClr val="FF0000"/>
                </a:solidFill>
              </a:rPr>
              <a:t>向政府部门支付</a:t>
            </a:r>
            <a:r>
              <a:rPr lang="zh-CN" altLang="en-US" dirty="0" smtClean="0"/>
              <a:t>的征地和拆迁补偿费用、土地前期开发费用和土地出让收益等</a:t>
            </a:r>
            <a:endParaRPr lang="en-US" altLang="zh-CN" dirty="0" smtClean="0"/>
          </a:p>
          <a:p>
            <a:r>
              <a:rPr lang="zh-CN" altLang="en-US" dirty="0" smtClean="0"/>
              <a:t>（</a:t>
            </a:r>
            <a:r>
              <a:rPr lang="en-US" altLang="zh-CN" dirty="0" smtClean="0"/>
              <a:t>2</a:t>
            </a:r>
            <a:r>
              <a:rPr lang="zh-CN" altLang="en-US" dirty="0" smtClean="0"/>
              <a:t>）房地产开发企业中的一般纳税人销售其开发的房地产项目（选择简易计税方法的房地产老项目除外），在取得土地时</a:t>
            </a:r>
            <a:r>
              <a:rPr lang="zh-CN" altLang="en-US" dirty="0" smtClean="0">
                <a:solidFill>
                  <a:srgbClr val="FF0000"/>
                </a:solidFill>
              </a:rPr>
              <a:t>向其他单位或个人</a:t>
            </a:r>
            <a:r>
              <a:rPr lang="zh-CN" altLang="en-US" dirty="0" smtClean="0"/>
              <a:t>支付的拆迁补偿费用也允许在计算销售额时扣除。纳税人按上述规定扣除拆迁补偿费用时，应提供拆迁协议、拆迁双方支付和取得拆迁补偿费用凭证等能够证明拆迁补偿费用真实性的材料</a:t>
            </a:r>
            <a:endParaRPr lang="en-US" altLang="zh-CN" dirty="0" smtClean="0"/>
          </a:p>
          <a:p>
            <a:r>
              <a:rPr lang="zh-CN" altLang="en-US" dirty="0" smtClean="0"/>
              <a:t>允许在计算销售额时扣除但未扣除的，从</a:t>
            </a:r>
            <a:r>
              <a:rPr lang="en-US" dirty="0" smtClean="0"/>
              <a:t>2016</a:t>
            </a:r>
            <a:r>
              <a:rPr lang="zh-CN" altLang="en-US" dirty="0" smtClean="0"/>
              <a:t>年</a:t>
            </a:r>
            <a:r>
              <a:rPr lang="en-US" dirty="0" smtClean="0"/>
              <a:t>12</a:t>
            </a:r>
            <a:r>
              <a:rPr lang="zh-CN" altLang="en-US" dirty="0" smtClean="0"/>
              <a:t>月份（税款所属期）起按照现行规定计算扣除</a:t>
            </a:r>
            <a:endParaRPr lang="en-US" altLang="zh-CN" dirty="0" smtClean="0"/>
          </a:p>
          <a:p>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项目公司的扣额</a:t>
            </a:r>
            <a:endParaRPr lang="en-US" altLang="zh-CN" dirty="0" smtClean="0"/>
          </a:p>
          <a:p>
            <a:r>
              <a:rPr lang="zh-CN" altLang="en-US" dirty="0" smtClean="0"/>
              <a:t>房地产开发企业（包括多个房地产开发企业组成的联合体）受让土地向政府部门支付土地价款后，设立项目公司对该受让土地进行开发，同时符合下列条件的，可由项目公司按规定扣除房地产开发企业向政府部门支付的土地价款</a:t>
            </a:r>
            <a:endParaRPr lang="en-US" altLang="zh-CN" dirty="0" smtClean="0"/>
          </a:p>
          <a:p>
            <a:r>
              <a:rPr lang="zh-CN" altLang="en-US" dirty="0" smtClean="0"/>
              <a:t>（</a:t>
            </a:r>
            <a:r>
              <a:rPr lang="en-US" altLang="zh-CN" dirty="0" smtClean="0"/>
              <a:t>1</a:t>
            </a:r>
            <a:r>
              <a:rPr lang="zh-CN" altLang="en-US" dirty="0" smtClean="0"/>
              <a:t>）房地产开发企业、项目公司、政府部门三方签订变更协议或补充合同，将土地受让人</a:t>
            </a:r>
            <a:r>
              <a:rPr lang="zh-CN" altLang="en-US" dirty="0" smtClean="0">
                <a:solidFill>
                  <a:srgbClr val="FF0000"/>
                </a:solidFill>
              </a:rPr>
              <a:t>变更</a:t>
            </a:r>
            <a:r>
              <a:rPr lang="zh-CN" altLang="en-US" dirty="0" smtClean="0"/>
              <a:t>为项目公司</a:t>
            </a:r>
            <a:endParaRPr lang="en-US" altLang="zh-CN" dirty="0" smtClean="0"/>
          </a:p>
          <a:p>
            <a:r>
              <a:rPr lang="zh-CN" altLang="en-US" dirty="0" smtClean="0"/>
              <a:t>（</a:t>
            </a:r>
            <a:r>
              <a:rPr lang="en-US" altLang="zh-CN" dirty="0" smtClean="0"/>
              <a:t>2</a:t>
            </a:r>
            <a:r>
              <a:rPr lang="zh-CN" altLang="en-US" dirty="0" smtClean="0"/>
              <a:t>）政府部门出让土地的用途、规划等条件不变的情况下，签署变更协议或补充合同时，土地</a:t>
            </a:r>
            <a:r>
              <a:rPr lang="zh-CN" altLang="en-US" dirty="0" smtClean="0">
                <a:solidFill>
                  <a:srgbClr val="FF0000"/>
                </a:solidFill>
              </a:rPr>
              <a:t>价款总额</a:t>
            </a:r>
            <a:r>
              <a:rPr lang="zh-CN" altLang="en-US" dirty="0" smtClean="0"/>
              <a:t>不变</a:t>
            </a:r>
            <a:endParaRPr lang="en-US" altLang="zh-CN" dirty="0" smtClean="0"/>
          </a:p>
          <a:p>
            <a:r>
              <a:rPr lang="zh-CN" altLang="en-US" dirty="0" smtClean="0"/>
              <a:t>（</a:t>
            </a:r>
            <a:r>
              <a:rPr lang="en-US" altLang="zh-CN" dirty="0" smtClean="0"/>
              <a:t>3</a:t>
            </a:r>
            <a:r>
              <a:rPr lang="zh-CN" altLang="en-US" dirty="0" smtClean="0"/>
              <a:t>）项目公司的</a:t>
            </a:r>
            <a:r>
              <a:rPr lang="zh-CN" altLang="en-US" dirty="0" smtClean="0">
                <a:solidFill>
                  <a:srgbClr val="FF0000"/>
                </a:solidFill>
              </a:rPr>
              <a:t>全部股权</a:t>
            </a:r>
            <a:r>
              <a:rPr lang="zh-CN" altLang="en-US" dirty="0" smtClean="0"/>
              <a:t>由受让土地的房地产开发企业持有 </a:t>
            </a:r>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增值税一般纳税人资格登记</a:t>
            </a:r>
            <a:endParaRPr lang="en-US" altLang="zh-CN" dirty="0" smtClean="0">
              <a:solidFill>
                <a:srgbClr val="FF0000"/>
              </a:solidFill>
            </a:endParaRPr>
          </a:p>
          <a:p>
            <a:r>
              <a:rPr lang="zh-CN" altLang="en-US" dirty="0" smtClean="0"/>
              <a:t>仍分为必须登记、申请登记、选择登记和不能登记（仅自然人）四类</a:t>
            </a:r>
            <a:endParaRPr lang="en-US" altLang="zh-CN" dirty="0" smtClean="0"/>
          </a:p>
          <a:p>
            <a:r>
              <a:rPr lang="zh-CN" altLang="en-US" dirty="0" smtClean="0">
                <a:solidFill>
                  <a:srgbClr val="002060"/>
                </a:solidFill>
              </a:rPr>
              <a:t>（一）必须登记年销售额的确定</a:t>
            </a:r>
            <a:endParaRPr lang="en-US" altLang="zh-CN" dirty="0" smtClean="0">
              <a:solidFill>
                <a:srgbClr val="002060"/>
              </a:solidFill>
            </a:endParaRPr>
          </a:p>
          <a:p>
            <a:r>
              <a:rPr lang="en-US" altLang="zh-CN" dirty="0" smtClean="0"/>
              <a:t>1.</a:t>
            </a:r>
            <a:r>
              <a:rPr lang="zh-CN" altLang="en-US" dirty="0" smtClean="0"/>
              <a:t>年销售为</a:t>
            </a:r>
            <a:r>
              <a:rPr lang="en-US" altLang="zh-CN" dirty="0" smtClean="0"/>
              <a:t>500</a:t>
            </a:r>
            <a:r>
              <a:rPr lang="zh-CN" altLang="en-US" dirty="0" smtClean="0"/>
              <a:t>万元</a:t>
            </a:r>
            <a:endParaRPr lang="en-US" altLang="zh-CN" dirty="0" smtClean="0"/>
          </a:p>
          <a:p>
            <a:r>
              <a:rPr lang="zh-CN" altLang="en-US" dirty="0" smtClean="0"/>
              <a:t>（</a:t>
            </a:r>
            <a:r>
              <a:rPr lang="en-US" altLang="zh-CN" dirty="0" smtClean="0"/>
              <a:t>1</a:t>
            </a:r>
            <a:r>
              <a:rPr lang="zh-CN" altLang="en-US" dirty="0" smtClean="0"/>
              <a:t>）营改增试点实施前销售服务、无形资产或者不动产（以下简称应税行为）的年应税销售额超过</a:t>
            </a:r>
            <a:r>
              <a:rPr lang="en-US" dirty="0" smtClean="0"/>
              <a:t>500</a:t>
            </a:r>
            <a:r>
              <a:rPr lang="zh-CN" altLang="en-US" dirty="0" smtClean="0"/>
              <a:t>万元的试点纳税人</a:t>
            </a:r>
            <a:endParaRPr lang="en-US" altLang="zh-CN" dirty="0" smtClean="0"/>
          </a:p>
          <a:p>
            <a:r>
              <a:rPr lang="zh-CN" altLang="en-US" dirty="0" smtClean="0"/>
              <a:t>按以下公式换算：</a:t>
            </a:r>
            <a:r>
              <a:rPr lang="en-US" dirty="0" smtClean="0"/>
              <a:t/>
            </a:r>
            <a:br>
              <a:rPr lang="en-US" dirty="0" smtClean="0"/>
            </a:br>
            <a:r>
              <a:rPr lang="zh-CN" altLang="en-US" dirty="0" smtClean="0"/>
              <a:t>应税行为年应税销售额</a:t>
            </a:r>
            <a:r>
              <a:rPr lang="en-US" dirty="0" smtClean="0"/>
              <a:t>=</a:t>
            </a:r>
            <a:r>
              <a:rPr lang="zh-CN" altLang="en-US" dirty="0" smtClean="0">
                <a:solidFill>
                  <a:srgbClr val="FF0000"/>
                </a:solidFill>
              </a:rPr>
              <a:t>连续不超过</a:t>
            </a:r>
            <a:r>
              <a:rPr lang="en-US" dirty="0" smtClean="0">
                <a:solidFill>
                  <a:srgbClr val="FF0000"/>
                </a:solidFill>
              </a:rPr>
              <a:t>12</a:t>
            </a:r>
            <a:r>
              <a:rPr lang="zh-CN" altLang="en-US" dirty="0" smtClean="0">
                <a:solidFill>
                  <a:srgbClr val="FF0000"/>
                </a:solidFill>
              </a:rPr>
              <a:t>个月</a:t>
            </a:r>
            <a:r>
              <a:rPr lang="zh-CN" altLang="en-US" dirty="0" smtClean="0"/>
              <a:t>应税行为营业额合计</a:t>
            </a:r>
            <a:r>
              <a:rPr lang="en-US" altLang="zh-CN" dirty="0" smtClean="0"/>
              <a:t>÷</a:t>
            </a:r>
            <a:r>
              <a:rPr lang="zh-CN" altLang="en-US" dirty="0" smtClean="0"/>
              <a:t>（</a:t>
            </a:r>
            <a:r>
              <a:rPr lang="en-US" dirty="0" smtClean="0"/>
              <a:t>1+3</a:t>
            </a:r>
            <a:r>
              <a:rPr lang="zh-CN" altLang="en-US" dirty="0" smtClean="0"/>
              <a:t>％）</a:t>
            </a:r>
            <a:endParaRPr lang="en-US" altLang="zh-CN" dirty="0" smtClean="0"/>
          </a:p>
          <a:p>
            <a:r>
              <a:rPr lang="zh-CN" altLang="en-US" dirty="0" smtClean="0"/>
              <a:t>按照现行营业税规定差额征收营业税的试点纳税人，其应税行为营业额按未扣除之前的营业额计算</a:t>
            </a:r>
            <a:endParaRPr lang="en-US" altLang="zh-CN" dirty="0" smtClean="0"/>
          </a:p>
          <a:p>
            <a:r>
              <a:rPr lang="zh-CN" altLang="en-US" dirty="0" smtClean="0"/>
              <a:t>（</a:t>
            </a:r>
            <a:r>
              <a:rPr lang="en-US" altLang="zh-CN" dirty="0" smtClean="0"/>
              <a:t>2</a:t>
            </a:r>
            <a:r>
              <a:rPr lang="zh-CN" altLang="en-US" dirty="0" smtClean="0"/>
              <a:t>）试点实施后，按照营改增有关规定，应税行为有扣除项目的试点纳税人，其应税行为年应税销售额按未扣除之前的销售额计算</a:t>
            </a:r>
            <a:endParaRPr lang="en-US" altLang="zh-CN"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3.</a:t>
            </a:r>
            <a:r>
              <a:rPr lang="zh-CN" altLang="en-US" dirty="0" smtClean="0"/>
              <a:t>分摊口径</a:t>
            </a:r>
            <a:endParaRPr lang="en-US" altLang="zh-CN" dirty="0" smtClean="0"/>
          </a:p>
          <a:p>
            <a:r>
              <a:rPr lang="en-US" altLang="zh-CN" dirty="0" smtClean="0"/>
              <a:t>《</a:t>
            </a:r>
            <a:r>
              <a:rPr lang="zh-CN" altLang="en-US" dirty="0" smtClean="0"/>
              <a:t>国家税务总局关于发布</a:t>
            </a:r>
            <a:r>
              <a:rPr lang="en-US" altLang="zh-CN" dirty="0" smtClean="0"/>
              <a:t>〈</a:t>
            </a:r>
            <a:r>
              <a:rPr lang="zh-CN" altLang="en-US" dirty="0" smtClean="0"/>
              <a:t>房地产开发企业销售自行开发的房地产项目增值税征收管理暂行办法</a:t>
            </a:r>
            <a:r>
              <a:rPr lang="en-US" altLang="zh-CN" dirty="0" smtClean="0"/>
              <a:t>〉</a:t>
            </a:r>
            <a:r>
              <a:rPr lang="zh-CN" altLang="en-US" dirty="0" smtClean="0"/>
              <a:t>的公告</a:t>
            </a:r>
            <a:r>
              <a:rPr lang="en-US" altLang="zh-CN" dirty="0" smtClean="0"/>
              <a:t>》</a:t>
            </a:r>
            <a:r>
              <a:rPr lang="zh-CN" altLang="en-US" dirty="0" smtClean="0"/>
              <a:t>（国家税务总局公告</a:t>
            </a:r>
            <a:r>
              <a:rPr lang="en-US" dirty="0" smtClean="0"/>
              <a:t>2016</a:t>
            </a:r>
            <a:r>
              <a:rPr lang="zh-CN" altLang="en-US" dirty="0" smtClean="0"/>
              <a:t>年第</a:t>
            </a:r>
            <a:r>
              <a:rPr lang="en-US" dirty="0" smtClean="0"/>
              <a:t>18</a:t>
            </a:r>
            <a:r>
              <a:rPr lang="zh-CN" altLang="en-US" dirty="0" smtClean="0"/>
              <a:t>号）第五条中，“当期销售房地产项目建筑面积”“房地产项目可供销售建筑面积”，是指计容积率地上建筑面积，</a:t>
            </a:r>
            <a:r>
              <a:rPr lang="zh-CN" altLang="en-US" dirty="0" smtClean="0">
                <a:solidFill>
                  <a:srgbClr val="FF0000"/>
                </a:solidFill>
              </a:rPr>
              <a:t>不包括地下车位建筑面积</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（十六）无偿赠与资料</a:t>
            </a:r>
            <a:endParaRPr lang="en-US" altLang="zh-CN" dirty="0" smtClean="0">
              <a:solidFill>
                <a:srgbClr val="002060"/>
              </a:solidFill>
            </a:endParaRPr>
          </a:p>
          <a:p>
            <a:r>
              <a:rPr lang="zh-CN" altLang="en-US" dirty="0" smtClean="0"/>
              <a:t>纳税人办理无偿赠与或受赠不动产免征增值税的手续，按照</a:t>
            </a:r>
            <a:r>
              <a:rPr lang="en-US" altLang="zh-CN" dirty="0" smtClean="0"/>
              <a:t>《</a:t>
            </a:r>
            <a:r>
              <a:rPr lang="zh-CN" altLang="en-US" dirty="0" smtClean="0"/>
              <a:t>国家税务总局关于进一步简化和规范个人无偿赠与或受赠不动产免征营业税、个人所得税所需证明资料的公告</a:t>
            </a:r>
            <a:r>
              <a:rPr lang="en-US" altLang="zh-CN" dirty="0" smtClean="0"/>
              <a:t>》</a:t>
            </a:r>
            <a:r>
              <a:rPr lang="zh-CN" altLang="en-US" dirty="0" smtClean="0"/>
              <a:t>（国家税务总局公告</a:t>
            </a:r>
            <a:r>
              <a:rPr lang="en-US" dirty="0" smtClean="0"/>
              <a:t>2015</a:t>
            </a:r>
            <a:r>
              <a:rPr lang="zh-CN" altLang="en-US" dirty="0" smtClean="0"/>
              <a:t>年第</a:t>
            </a:r>
            <a:r>
              <a:rPr lang="en-US" dirty="0" smtClean="0"/>
              <a:t>75</a:t>
            </a:r>
            <a:r>
              <a:rPr lang="zh-CN" altLang="en-US" dirty="0" smtClean="0"/>
              <a:t>号，以下称</a:t>
            </a:r>
            <a:r>
              <a:rPr lang="en-US" altLang="zh-CN" dirty="0" smtClean="0"/>
              <a:t>《</a:t>
            </a:r>
            <a:r>
              <a:rPr lang="zh-CN" altLang="en-US" dirty="0" smtClean="0"/>
              <a:t>公告</a:t>
            </a:r>
            <a:r>
              <a:rPr lang="en-US" altLang="zh-CN" dirty="0" smtClean="0"/>
              <a:t>》</a:t>
            </a:r>
            <a:r>
              <a:rPr lang="zh-CN" altLang="en-US" dirty="0" smtClean="0"/>
              <a:t>）的规定执行。</a:t>
            </a:r>
            <a:r>
              <a:rPr lang="en-US" altLang="zh-CN" dirty="0" smtClean="0"/>
              <a:t>《</a:t>
            </a:r>
            <a:r>
              <a:rPr lang="zh-CN" altLang="en-US" dirty="0" smtClean="0"/>
              <a:t>公告</a:t>
            </a:r>
            <a:r>
              <a:rPr lang="en-US" altLang="zh-CN" dirty="0" smtClean="0"/>
              <a:t>》</a:t>
            </a:r>
            <a:r>
              <a:rPr lang="zh-CN" altLang="en-US" dirty="0" smtClean="0"/>
              <a:t>第一条第（四）项第</a:t>
            </a:r>
            <a:r>
              <a:rPr lang="en-US" dirty="0" smtClean="0"/>
              <a:t>2</a:t>
            </a:r>
            <a:r>
              <a:rPr lang="zh-CN" altLang="en-US" dirty="0" smtClean="0"/>
              <a:t>目“经公证的能够证明有权继承或接受遗赠的证明资料原件及复印件”，修改为“有权继承或接受遗赠的证明资料原件及复印件”</a:t>
            </a:r>
            <a:endParaRPr lang="en-US" altLang="zh-CN" dirty="0" smtClean="0"/>
          </a:p>
          <a:p>
            <a:r>
              <a:rPr lang="zh-CN" altLang="en-US" dirty="0" smtClean="0">
                <a:solidFill>
                  <a:srgbClr val="002060"/>
                </a:solidFill>
              </a:rPr>
              <a:t>（十七）不动产免租</a:t>
            </a:r>
            <a:endParaRPr lang="en-US" altLang="zh-CN" dirty="0" smtClean="0">
              <a:solidFill>
                <a:srgbClr val="002060"/>
              </a:solidFill>
            </a:endParaRPr>
          </a:p>
          <a:p>
            <a:r>
              <a:rPr lang="zh-CN" altLang="en-US" dirty="0" smtClean="0"/>
              <a:t>纳税人出租不动产，租赁合同中约定免租期的，</a:t>
            </a:r>
            <a:r>
              <a:rPr lang="zh-CN" altLang="en-US" dirty="0" smtClean="0">
                <a:solidFill>
                  <a:srgbClr val="FF0000"/>
                </a:solidFill>
              </a:rPr>
              <a:t>不属于</a:t>
            </a:r>
            <a:r>
              <a:rPr lang="en-US" altLang="zh-CN" dirty="0" smtClean="0"/>
              <a:t>《</a:t>
            </a:r>
            <a:r>
              <a:rPr lang="zh-CN" altLang="en-US" dirty="0" smtClean="0"/>
              <a:t>营业税改征增值税试点实施办法</a:t>
            </a:r>
            <a:r>
              <a:rPr lang="en-US" altLang="zh-CN" dirty="0" smtClean="0"/>
              <a:t>》</a:t>
            </a:r>
            <a:r>
              <a:rPr lang="zh-CN" altLang="en-US" dirty="0" smtClean="0"/>
              <a:t>（财税</a:t>
            </a:r>
            <a:r>
              <a:rPr lang="en-US" altLang="zh-CN" dirty="0" smtClean="0"/>
              <a:t>〔</a:t>
            </a:r>
            <a:r>
              <a:rPr lang="en-US" dirty="0" smtClean="0"/>
              <a:t>2016</a:t>
            </a:r>
            <a:r>
              <a:rPr lang="en-US" altLang="zh-CN" dirty="0" smtClean="0"/>
              <a:t>〕</a:t>
            </a:r>
            <a:r>
              <a:rPr lang="en-US" dirty="0" smtClean="0"/>
              <a:t>36</a:t>
            </a:r>
            <a:r>
              <a:rPr lang="zh-CN" altLang="en-US" dirty="0" smtClean="0"/>
              <a:t>号文件印发）第十四条规定的视同销售服务</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四</a:t>
            </a:r>
            <a:r>
              <a:rPr lang="en-US" altLang="zh-CN" dirty="0" smtClean="0">
                <a:solidFill>
                  <a:srgbClr val="FF0000"/>
                </a:solidFill>
              </a:rPr>
              <a:t>.</a:t>
            </a:r>
            <a:r>
              <a:rPr lang="zh-CN" altLang="en-US" dirty="0" smtClean="0">
                <a:solidFill>
                  <a:srgbClr val="FF0000"/>
                </a:solidFill>
              </a:rPr>
              <a:t>选择简易计税法</a:t>
            </a:r>
            <a:endParaRPr lang="en-US" altLang="zh-CN" dirty="0" smtClean="0">
              <a:solidFill>
                <a:srgbClr val="FF0000"/>
              </a:solidFill>
            </a:endParaRPr>
          </a:p>
          <a:p>
            <a:r>
              <a:rPr lang="zh-CN" altLang="en-US" dirty="0" smtClean="0"/>
              <a:t>除财税</a:t>
            </a:r>
            <a:r>
              <a:rPr lang="en-US" altLang="zh-CN" dirty="0" smtClean="0"/>
              <a:t>【2016】36</a:t>
            </a:r>
            <a:r>
              <a:rPr lang="zh-CN" altLang="en-US" dirty="0" smtClean="0"/>
              <a:t>号外，新增特定应税行为可选择简易计税方法</a:t>
            </a:r>
            <a:endParaRPr lang="en-US" altLang="zh-CN" dirty="0" smtClean="0"/>
          </a:p>
          <a:p>
            <a:endParaRPr lang="zh-CN" altLang="en-US" dirty="0" smtClean="0"/>
          </a:p>
        </p:txBody>
      </p:sp>
      <p:graphicFrame>
        <p:nvGraphicFramePr>
          <p:cNvPr id="4" name="表格 3"/>
          <p:cNvGraphicFramePr>
            <a:graphicFrameLocks noGrp="1"/>
          </p:cNvGraphicFramePr>
          <p:nvPr/>
        </p:nvGraphicFramePr>
        <p:xfrm>
          <a:off x="571472" y="1857364"/>
          <a:ext cx="8286808" cy="3737576"/>
        </p:xfrm>
        <a:graphic>
          <a:graphicData uri="http://schemas.openxmlformats.org/drawingml/2006/table">
            <a:tbl>
              <a:tblPr firstRow="1" bandRow="1">
                <a:tableStyleId>{5C22544A-7EE6-4342-B048-85BDC9FD1C3A}</a:tableStyleId>
              </a:tblPr>
              <a:tblGrid>
                <a:gridCol w="3071834"/>
                <a:gridCol w="5214974"/>
              </a:tblGrid>
              <a:tr h="405716">
                <a:tc>
                  <a:txBody>
                    <a:bodyPr/>
                    <a:lstStyle/>
                    <a:p>
                      <a:r>
                        <a:rPr lang="zh-CN" altLang="en-US" sz="1800" b="1" i="0" kern="1200" baseline="0" dirty="0" smtClean="0">
                          <a:solidFill>
                            <a:schemeClr val="tx1"/>
                          </a:solidFill>
                          <a:latin typeface="+mn-lt"/>
                          <a:ea typeface="华文中宋" pitchFamily="2" charset="-122"/>
                          <a:cs typeface="+mn-cs"/>
                        </a:rPr>
                        <a:t>可选择的应税行为</a:t>
                      </a:r>
                    </a:p>
                  </a:txBody>
                  <a:tcPr>
                    <a:solidFill>
                      <a:schemeClr val="tx2">
                        <a:lumMod val="20000"/>
                        <a:lumOff val="8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具体规定及征收率</a:t>
                      </a:r>
                    </a:p>
                  </a:txBody>
                  <a:tcPr>
                    <a:solidFill>
                      <a:schemeClr val="tx2">
                        <a:lumMod val="20000"/>
                        <a:lumOff val="80000"/>
                      </a:schemeClr>
                    </a:solidFill>
                  </a:tcPr>
                </a:tc>
              </a:tr>
              <a:tr h="665852">
                <a:tc>
                  <a:txBody>
                    <a:bodyPr/>
                    <a:lstStyle/>
                    <a:p>
                      <a:r>
                        <a:rPr lang="zh-CN" altLang="en-US" sz="1800" b="1" i="0" kern="1200" baseline="0" dirty="0" smtClean="0">
                          <a:solidFill>
                            <a:schemeClr val="tx1"/>
                          </a:solidFill>
                          <a:latin typeface="+mn-lt"/>
                          <a:ea typeface="华文中宋" pitchFamily="2" charset="-122"/>
                          <a:cs typeface="+mn-cs"/>
                        </a:rPr>
                        <a:t>原一级公路等通行费</a:t>
                      </a:r>
                    </a:p>
                  </a:txBody>
                  <a:tcPr>
                    <a:solidFill>
                      <a:schemeClr val="tx2">
                        <a:lumMod val="20000"/>
                        <a:lumOff val="8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一般纳税人收取试点前开工的一级公路、二级公路、桥、闸通行费，</a:t>
                      </a:r>
                      <a:r>
                        <a:rPr lang="zh-CN" altLang="en-US" sz="1800" b="1" i="0" kern="1200" baseline="0" dirty="0" smtClean="0">
                          <a:solidFill>
                            <a:srgbClr val="FF0000"/>
                          </a:solidFill>
                          <a:latin typeface="+mn-lt"/>
                          <a:ea typeface="华文中宋" pitchFamily="2" charset="-122"/>
                          <a:cs typeface="+mn-cs"/>
                        </a:rPr>
                        <a:t>按</a:t>
                      </a:r>
                      <a:r>
                        <a:rPr lang="en-US" altLang="en-US" sz="1800" b="1" i="0" kern="1200" baseline="0" dirty="0" smtClean="0">
                          <a:solidFill>
                            <a:srgbClr val="FF0000"/>
                          </a:solidFill>
                          <a:latin typeface="+mn-lt"/>
                          <a:ea typeface="华文中宋" pitchFamily="2" charset="-122"/>
                          <a:cs typeface="+mn-cs"/>
                        </a:rPr>
                        <a:t>5%</a:t>
                      </a:r>
                      <a:r>
                        <a:rPr lang="zh-CN" altLang="en-US" sz="1800" b="1" i="0" kern="1200" baseline="0" dirty="0" smtClean="0">
                          <a:solidFill>
                            <a:schemeClr val="tx1"/>
                          </a:solidFill>
                          <a:latin typeface="+mn-lt"/>
                          <a:ea typeface="华文中宋" pitchFamily="2" charset="-122"/>
                          <a:cs typeface="+mn-cs"/>
                        </a:rPr>
                        <a:t>的征收率</a:t>
                      </a:r>
                    </a:p>
                  </a:txBody>
                  <a:tcPr>
                    <a:solidFill>
                      <a:schemeClr val="tx2">
                        <a:lumMod val="20000"/>
                        <a:lumOff val="80000"/>
                      </a:schemeClr>
                    </a:solidFill>
                  </a:tcPr>
                </a:tc>
              </a:tr>
              <a:tr h="405716">
                <a:tc>
                  <a:txBody>
                    <a:bodyPr/>
                    <a:lstStyle/>
                    <a:p>
                      <a:r>
                        <a:rPr kumimoji="0" lang="zh-CN" altLang="en-US" sz="1800" b="1" i="0" kern="1200" baseline="0" dirty="0" smtClean="0">
                          <a:solidFill>
                            <a:schemeClr val="tx1"/>
                          </a:solidFill>
                          <a:latin typeface="华文中宋" pitchFamily="2" charset="-122"/>
                          <a:ea typeface="华文中宋" pitchFamily="2" charset="-122"/>
                          <a:cs typeface="+mn-cs"/>
                        </a:rPr>
                        <a:t>原土地使用权转让</a:t>
                      </a:r>
                      <a:endParaRPr lang="zh-CN" altLang="en-US" sz="18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r>
                        <a:rPr kumimoji="0" lang="zh-CN" altLang="en-US" sz="1800" b="1" i="0" kern="1200" baseline="0" dirty="0" smtClean="0">
                          <a:solidFill>
                            <a:schemeClr val="tx1"/>
                          </a:solidFill>
                          <a:latin typeface="华文中宋" pitchFamily="2" charset="-122"/>
                          <a:ea typeface="华文中宋" pitchFamily="2" charset="-122"/>
                          <a:cs typeface="+mn-cs"/>
                        </a:rPr>
                        <a:t>转让</a:t>
                      </a:r>
                      <a:r>
                        <a:rPr kumimoji="0" lang="en-US" altLang="zh-CN" sz="1800" b="1" i="0" kern="1200" baseline="0" dirty="0" smtClean="0">
                          <a:solidFill>
                            <a:schemeClr val="tx1"/>
                          </a:solidFill>
                          <a:latin typeface="华文中宋" pitchFamily="2" charset="-122"/>
                          <a:ea typeface="华文中宋" pitchFamily="2" charset="-122"/>
                          <a:cs typeface="+mn-cs"/>
                        </a:rPr>
                        <a:t>2016</a:t>
                      </a:r>
                      <a:r>
                        <a:rPr kumimoji="0" lang="zh-CN" altLang="zh-CN" sz="1800" b="1" i="0" kern="1200" baseline="0" dirty="0" smtClean="0">
                          <a:solidFill>
                            <a:schemeClr val="tx1"/>
                          </a:solidFill>
                          <a:latin typeface="华文中宋" pitchFamily="2" charset="-122"/>
                          <a:ea typeface="华文中宋" pitchFamily="2" charset="-122"/>
                          <a:cs typeface="+mn-cs"/>
                        </a:rPr>
                        <a:t>年</a:t>
                      </a:r>
                      <a:r>
                        <a:rPr kumimoji="0" lang="en-US" altLang="zh-CN" sz="1800" b="1" i="0" kern="1200" baseline="0" dirty="0" smtClean="0">
                          <a:solidFill>
                            <a:schemeClr val="tx1"/>
                          </a:solidFill>
                          <a:latin typeface="华文中宋" pitchFamily="2" charset="-122"/>
                          <a:ea typeface="华文中宋" pitchFamily="2" charset="-122"/>
                          <a:cs typeface="+mn-cs"/>
                        </a:rPr>
                        <a:t>4</a:t>
                      </a:r>
                      <a:r>
                        <a:rPr kumimoji="0" lang="zh-CN" altLang="zh-CN" sz="1800" b="1" i="0" kern="1200" baseline="0" dirty="0" smtClean="0">
                          <a:solidFill>
                            <a:schemeClr val="tx1"/>
                          </a:solidFill>
                          <a:latin typeface="华文中宋" pitchFamily="2" charset="-122"/>
                          <a:ea typeface="华文中宋" pitchFamily="2" charset="-122"/>
                          <a:cs typeface="+mn-cs"/>
                        </a:rPr>
                        <a:t>月</a:t>
                      </a:r>
                      <a:r>
                        <a:rPr kumimoji="0" lang="en-US" altLang="zh-CN" sz="1800" b="1" i="0" kern="1200" baseline="0" dirty="0" smtClean="0">
                          <a:solidFill>
                            <a:schemeClr val="tx1"/>
                          </a:solidFill>
                          <a:latin typeface="华文中宋" pitchFamily="2" charset="-122"/>
                          <a:ea typeface="华文中宋" pitchFamily="2" charset="-122"/>
                          <a:cs typeface="+mn-cs"/>
                        </a:rPr>
                        <a:t>30</a:t>
                      </a:r>
                      <a:r>
                        <a:rPr kumimoji="0" lang="zh-CN" altLang="zh-CN" sz="1800" b="1" i="0" kern="1200" baseline="0" dirty="0" smtClean="0">
                          <a:solidFill>
                            <a:schemeClr val="tx1"/>
                          </a:solidFill>
                          <a:latin typeface="华文中宋" pitchFamily="2" charset="-122"/>
                          <a:ea typeface="华文中宋" pitchFamily="2" charset="-122"/>
                          <a:cs typeface="+mn-cs"/>
                        </a:rPr>
                        <a:t>日前</a:t>
                      </a:r>
                      <a:r>
                        <a:rPr kumimoji="0" lang="zh-CN" altLang="en-US" sz="1800" b="1" i="0" kern="1200" baseline="0" dirty="0" smtClean="0">
                          <a:solidFill>
                            <a:schemeClr val="tx1"/>
                          </a:solidFill>
                          <a:latin typeface="华文中宋" pitchFamily="2" charset="-122"/>
                          <a:ea typeface="华文中宋" pitchFamily="2" charset="-122"/>
                          <a:cs typeface="+mn-cs"/>
                        </a:rPr>
                        <a:t>取得的土地使用权，可</a:t>
                      </a:r>
                      <a:r>
                        <a:rPr kumimoji="0" lang="zh-CN" altLang="en-US" sz="1800" b="1" i="0" kern="1200" baseline="0" dirty="0" smtClean="0">
                          <a:solidFill>
                            <a:srgbClr val="FF0000"/>
                          </a:solidFill>
                          <a:latin typeface="华文中宋" pitchFamily="2" charset="-122"/>
                          <a:ea typeface="华文中宋" pitchFamily="2" charset="-122"/>
                          <a:cs typeface="+mn-cs"/>
                        </a:rPr>
                        <a:t>扣除并按</a:t>
                      </a:r>
                      <a:r>
                        <a:rPr kumimoji="0" lang="en-US" altLang="zh-CN" sz="1800" b="1" i="0" kern="1200" baseline="0" dirty="0" smtClean="0">
                          <a:solidFill>
                            <a:srgbClr val="FF0000"/>
                          </a:solidFill>
                          <a:latin typeface="华文中宋" pitchFamily="2" charset="-122"/>
                          <a:ea typeface="华文中宋" pitchFamily="2" charset="-122"/>
                          <a:cs typeface="+mn-cs"/>
                        </a:rPr>
                        <a:t>5%</a:t>
                      </a:r>
                      <a:r>
                        <a:rPr kumimoji="0" lang="zh-CN" altLang="zh-CN" sz="1800" b="1" i="0" kern="1200" baseline="0" dirty="0" smtClean="0">
                          <a:solidFill>
                            <a:schemeClr val="tx1"/>
                          </a:solidFill>
                          <a:latin typeface="华文中宋" pitchFamily="2" charset="-122"/>
                          <a:ea typeface="华文中宋" pitchFamily="2" charset="-122"/>
                          <a:cs typeface="+mn-cs"/>
                        </a:rPr>
                        <a:t>的征收率</a:t>
                      </a:r>
                      <a:endParaRPr lang="zh-CN" altLang="en-US" sz="18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r>
              <a:tr h="431492">
                <a:tc>
                  <a:txBody>
                    <a:bodyPr/>
                    <a:lstStyle/>
                    <a:p>
                      <a:r>
                        <a:rPr kumimoji="0" lang="zh-CN" altLang="en-US" sz="1800" b="1" i="0" kern="1200" baseline="0" dirty="0" smtClean="0">
                          <a:solidFill>
                            <a:schemeClr val="tx1"/>
                          </a:solidFill>
                          <a:latin typeface="华文中宋" pitchFamily="2" charset="-122"/>
                          <a:ea typeface="华文中宋" pitchFamily="2" charset="-122"/>
                          <a:cs typeface="+mn-cs"/>
                        </a:rPr>
                        <a:t>劳务派遣服务（安保服务）</a:t>
                      </a:r>
                      <a:endParaRPr lang="zh-CN" altLang="en-US" sz="18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差额且简易按</a:t>
                      </a:r>
                      <a:r>
                        <a:rPr kumimoji="0" lang="en-US" altLang="zh-CN" sz="1800" b="1" i="0" kern="1200" baseline="0" dirty="0" smtClean="0">
                          <a:solidFill>
                            <a:srgbClr val="FF0000"/>
                          </a:solidFill>
                          <a:latin typeface="华文中宋" pitchFamily="2" charset="-122"/>
                          <a:ea typeface="华文中宋" pitchFamily="2" charset="-122"/>
                          <a:cs typeface="+mn-cs"/>
                        </a:rPr>
                        <a:t>5%</a:t>
                      </a:r>
                      <a:r>
                        <a:rPr kumimoji="0" lang="zh-CN" altLang="en-US" sz="1800" b="1" i="0" kern="1200" baseline="0" dirty="0" smtClean="0">
                          <a:solidFill>
                            <a:srgbClr val="FF0000"/>
                          </a:solidFill>
                          <a:latin typeface="华文中宋" pitchFamily="2" charset="-122"/>
                          <a:ea typeface="华文中宋" pitchFamily="2" charset="-122"/>
                          <a:cs typeface="+mn-cs"/>
                        </a:rPr>
                        <a:t>征收率</a:t>
                      </a:r>
                      <a:r>
                        <a:rPr kumimoji="0" lang="zh-CN" altLang="en-US" sz="1800" b="1" i="0" kern="1200" baseline="0" dirty="0" smtClean="0">
                          <a:solidFill>
                            <a:schemeClr val="tx1"/>
                          </a:solidFill>
                          <a:latin typeface="华文中宋" pitchFamily="2" charset="-122"/>
                          <a:ea typeface="华文中宋" pitchFamily="2" charset="-122"/>
                          <a:cs typeface="+mn-cs"/>
                        </a:rPr>
                        <a:t>（含小规模纳税人）</a:t>
                      </a:r>
                    </a:p>
                  </a:txBody>
                  <a:tcPr>
                    <a:solidFill>
                      <a:schemeClr val="tx2">
                        <a:lumMod val="20000"/>
                        <a:lumOff val="80000"/>
                      </a:schemeClr>
                    </a:solidFill>
                  </a:tcPr>
                </a:tc>
              </a:tr>
              <a:tr h="405716">
                <a:tc>
                  <a:txBody>
                    <a:bodyPr/>
                    <a:lstStyle/>
                    <a:p>
                      <a:r>
                        <a:rPr kumimoji="0" lang="zh-CN" altLang="en-US" sz="1800" b="1" i="0" kern="1200" baseline="0" dirty="0" smtClean="0">
                          <a:solidFill>
                            <a:schemeClr val="tx1"/>
                          </a:solidFill>
                          <a:latin typeface="华文中宋" pitchFamily="2" charset="-122"/>
                          <a:ea typeface="华文中宋" pitchFamily="2" charset="-122"/>
                          <a:cs typeface="+mn-cs"/>
                        </a:rPr>
                        <a:t>人力资源外包服务（经纪）</a:t>
                      </a:r>
                      <a:endParaRPr lang="zh-CN" altLang="en-US" sz="18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收取服务费按</a:t>
                      </a:r>
                      <a:r>
                        <a:rPr kumimoji="0" lang="en-US" altLang="zh-CN" sz="1800" b="1" i="0" kern="1200" baseline="0" dirty="0" smtClean="0">
                          <a:solidFill>
                            <a:srgbClr val="FF0000"/>
                          </a:solidFill>
                          <a:latin typeface="华文中宋" pitchFamily="2" charset="-122"/>
                          <a:ea typeface="华文中宋" pitchFamily="2" charset="-122"/>
                          <a:cs typeface="+mn-cs"/>
                        </a:rPr>
                        <a:t>5%</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r h="405716">
                <a:tc>
                  <a:txBody>
                    <a:bodyPr/>
                    <a:lstStyle/>
                    <a:p>
                      <a:r>
                        <a:rPr lang="zh-CN" altLang="en-US" sz="1800" b="1" i="0" kern="1200" baseline="0" dirty="0" smtClean="0">
                          <a:solidFill>
                            <a:schemeClr val="tx1"/>
                          </a:solidFill>
                          <a:latin typeface="+mn-lt"/>
                          <a:ea typeface="华文中宋" pitchFamily="2" charset="-122"/>
                          <a:cs typeface="+mn-cs"/>
                        </a:rPr>
                        <a:t>不动产经营租赁</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kern="1200" baseline="0" dirty="0" smtClean="0">
                          <a:solidFill>
                            <a:schemeClr val="tx1"/>
                          </a:solidFill>
                          <a:latin typeface="华文中宋" pitchFamily="2" charset="-122"/>
                          <a:ea typeface="华文中宋" pitchFamily="2" charset="-122"/>
                          <a:cs typeface="+mn-cs"/>
                        </a:rPr>
                        <a:t>1.</a:t>
                      </a:r>
                      <a:r>
                        <a:rPr kumimoji="0" lang="zh-CN" altLang="en-US" sz="1800" b="1" i="0" kern="1200" baseline="0" dirty="0" smtClean="0">
                          <a:solidFill>
                            <a:schemeClr val="tx1"/>
                          </a:solidFill>
                          <a:latin typeface="华文中宋" pitchFamily="2" charset="-122"/>
                          <a:ea typeface="华文中宋" pitchFamily="2" charset="-122"/>
                          <a:cs typeface="+mn-cs"/>
                        </a:rPr>
                        <a:t>一般纳税房地产企业出租自行开发的房地产老项目，</a:t>
                      </a:r>
                      <a:r>
                        <a:rPr kumimoji="0" lang="zh-CN" altLang="en-US" sz="1800" b="1" i="0" kern="1200" baseline="0" dirty="0" smtClean="0">
                          <a:solidFill>
                            <a:srgbClr val="FF0000"/>
                          </a:solidFill>
                          <a:latin typeface="华文中宋" pitchFamily="2" charset="-122"/>
                          <a:ea typeface="华文中宋" pitchFamily="2" charset="-122"/>
                          <a:cs typeface="+mn-cs"/>
                        </a:rPr>
                        <a:t>可按</a:t>
                      </a:r>
                      <a:r>
                        <a:rPr kumimoji="0" lang="en-US" altLang="zh-CN" sz="1800" b="1" i="0" kern="1200" baseline="0" dirty="0" smtClean="0">
                          <a:solidFill>
                            <a:srgbClr val="FF0000"/>
                          </a:solidFill>
                          <a:latin typeface="华文中宋" pitchFamily="2" charset="-122"/>
                          <a:ea typeface="华文中宋" pitchFamily="2" charset="-122"/>
                          <a:cs typeface="+mn-cs"/>
                        </a:rPr>
                        <a:t>5%</a:t>
                      </a:r>
                      <a:r>
                        <a:rPr kumimoji="0" lang="zh-CN" altLang="en-US" sz="1800" b="1" i="0" kern="1200" baseline="0" dirty="0" smtClean="0">
                          <a:solidFill>
                            <a:schemeClr val="tx1"/>
                          </a:solidFill>
                          <a:latin typeface="华文中宋" pitchFamily="2" charset="-122"/>
                          <a:ea typeface="华文中宋" pitchFamily="2" charset="-122"/>
                          <a:cs typeface="+mn-cs"/>
                        </a:rPr>
                        <a:t>征收率</a:t>
                      </a:r>
                      <a:endParaRPr kumimoji="0" lang="en-US" altLang="zh-CN" sz="1800" b="1" i="0" kern="1200" baseline="0" dirty="0" smtClean="0">
                        <a:solidFill>
                          <a:schemeClr val="tx1"/>
                        </a:solidFill>
                        <a:latin typeface="华文中宋" pitchFamily="2" charset="-122"/>
                        <a:ea typeface="华文中宋" pitchFamily="2" charset="-122"/>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kern="1200" baseline="0" dirty="0" smtClean="0">
                          <a:solidFill>
                            <a:schemeClr val="tx1"/>
                          </a:solidFill>
                          <a:latin typeface="华文中宋" pitchFamily="2" charset="-122"/>
                          <a:ea typeface="华文中宋" pitchFamily="2" charset="-122"/>
                          <a:cs typeface="+mn-cs"/>
                        </a:rPr>
                        <a:t>2.</a:t>
                      </a:r>
                      <a:r>
                        <a:rPr kumimoji="0" lang="zh-CN" altLang="en-US" sz="1800" b="1" i="0" kern="1200" baseline="0" dirty="0" smtClean="0">
                          <a:solidFill>
                            <a:schemeClr val="tx1"/>
                          </a:solidFill>
                          <a:latin typeface="华文中宋" pitchFamily="2" charset="-122"/>
                          <a:ea typeface="华文中宋" pitchFamily="2" charset="-122"/>
                          <a:cs typeface="+mn-cs"/>
                        </a:rPr>
                        <a:t>小规模房地产企业，出租自行开发的房地产项目，可</a:t>
                      </a:r>
                      <a:r>
                        <a:rPr kumimoji="0" lang="zh-CN" altLang="en-US" sz="1800" b="1" i="0" kern="1200" baseline="0" dirty="0" smtClean="0">
                          <a:solidFill>
                            <a:srgbClr val="FF0000"/>
                          </a:solidFill>
                          <a:latin typeface="华文中宋" pitchFamily="2" charset="-122"/>
                          <a:ea typeface="华文中宋" pitchFamily="2" charset="-122"/>
                          <a:cs typeface="+mn-cs"/>
                        </a:rPr>
                        <a:t>按</a:t>
                      </a:r>
                      <a:r>
                        <a:rPr kumimoji="0" lang="en-US" altLang="zh-CN" sz="1800" b="1" i="0" kern="1200" baseline="0" dirty="0" smtClean="0">
                          <a:solidFill>
                            <a:srgbClr val="FF0000"/>
                          </a:solidFill>
                          <a:latin typeface="华文中宋" pitchFamily="2" charset="-122"/>
                          <a:ea typeface="华文中宋" pitchFamily="2" charset="-122"/>
                          <a:cs typeface="+mn-cs"/>
                        </a:rPr>
                        <a:t>5%</a:t>
                      </a:r>
                      <a:r>
                        <a:rPr kumimoji="0" lang="zh-CN" altLang="en-US" sz="1800" b="1" i="0" kern="1200" baseline="0" dirty="0" smtClean="0">
                          <a:solidFill>
                            <a:schemeClr val="tx1"/>
                          </a:solidFill>
                          <a:latin typeface="华文中宋" pitchFamily="2" charset="-122"/>
                          <a:ea typeface="华文中宋" pitchFamily="2" charset="-122"/>
                          <a:cs typeface="+mn-cs"/>
                        </a:rPr>
                        <a:t>征收率</a:t>
                      </a:r>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endParaRPr lang="zh-CN" altLang="en-US" dirty="0" smtClean="0"/>
          </a:p>
        </p:txBody>
      </p:sp>
      <p:graphicFrame>
        <p:nvGraphicFramePr>
          <p:cNvPr id="4" name="表格 3"/>
          <p:cNvGraphicFramePr>
            <a:graphicFrameLocks noGrp="1"/>
          </p:cNvGraphicFramePr>
          <p:nvPr/>
        </p:nvGraphicFramePr>
        <p:xfrm>
          <a:off x="214282" y="928670"/>
          <a:ext cx="8286808" cy="3491620"/>
        </p:xfrm>
        <a:graphic>
          <a:graphicData uri="http://schemas.openxmlformats.org/drawingml/2006/table">
            <a:tbl>
              <a:tblPr firstRow="1" bandRow="1">
                <a:tableStyleId>{5C22544A-7EE6-4342-B048-85BDC9FD1C3A}</a:tableStyleId>
              </a:tblPr>
              <a:tblGrid>
                <a:gridCol w="3071834"/>
                <a:gridCol w="5214974"/>
              </a:tblGrid>
              <a:tr h="405716">
                <a:tc>
                  <a:txBody>
                    <a:bodyPr/>
                    <a:lstStyle/>
                    <a:p>
                      <a:r>
                        <a:rPr lang="zh-CN" altLang="en-US" sz="1800" b="1" i="0" kern="1200" baseline="0" dirty="0" smtClean="0">
                          <a:solidFill>
                            <a:schemeClr val="tx1"/>
                          </a:solidFill>
                          <a:latin typeface="+mn-lt"/>
                          <a:ea typeface="华文中宋" pitchFamily="2" charset="-122"/>
                          <a:cs typeface="+mn-cs"/>
                        </a:rPr>
                        <a:t>可选择的应税行为</a:t>
                      </a:r>
                    </a:p>
                  </a:txBody>
                  <a:tcPr>
                    <a:solidFill>
                      <a:schemeClr val="tx2">
                        <a:lumMod val="20000"/>
                        <a:lumOff val="8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具体规定及征收率</a:t>
                      </a:r>
                    </a:p>
                  </a:txBody>
                  <a:tcPr>
                    <a:solidFill>
                      <a:schemeClr val="tx2">
                        <a:lumMod val="20000"/>
                        <a:lumOff val="80000"/>
                      </a:schemeClr>
                    </a:solidFill>
                  </a:tcPr>
                </a:tc>
              </a:tr>
              <a:tr h="4057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非学历教育服务</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收取服务费可</a:t>
                      </a:r>
                      <a:r>
                        <a:rPr kumimoji="0" lang="en-US" altLang="zh-CN" sz="1800" b="1" i="0" kern="1200" baseline="0" dirty="0" smtClean="0">
                          <a:solidFill>
                            <a:srgbClr val="FF0000"/>
                          </a:solidFill>
                          <a:latin typeface="华文中宋" pitchFamily="2" charset="-122"/>
                          <a:ea typeface="华文中宋" pitchFamily="2" charset="-122"/>
                          <a:cs typeface="+mn-cs"/>
                        </a:rPr>
                        <a:t>3%</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r h="4057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教育辅助服务</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收取服务费可</a:t>
                      </a:r>
                      <a:r>
                        <a:rPr kumimoji="0" lang="en-US" altLang="zh-CN" sz="1800" b="1" i="0" kern="1200" baseline="0" dirty="0" smtClean="0">
                          <a:solidFill>
                            <a:srgbClr val="FF0000"/>
                          </a:solidFill>
                          <a:latin typeface="华文中宋" pitchFamily="2" charset="-122"/>
                          <a:ea typeface="华文中宋" pitchFamily="2" charset="-122"/>
                          <a:cs typeface="+mn-cs"/>
                        </a:rPr>
                        <a:t>3%</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r h="4057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物业管理服务中收取自来水</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rgbClr val="FF0000"/>
                          </a:solidFill>
                          <a:latin typeface="华文中宋" pitchFamily="2" charset="-122"/>
                          <a:ea typeface="华文中宋" pitchFamily="2" charset="-122"/>
                          <a:cs typeface="+mn-cs"/>
                        </a:rPr>
                        <a:t>差额按</a:t>
                      </a:r>
                      <a:r>
                        <a:rPr kumimoji="0" lang="en-US" altLang="zh-CN" sz="1800" b="1" i="0" kern="1200" baseline="0" dirty="0" smtClean="0">
                          <a:solidFill>
                            <a:srgbClr val="FF0000"/>
                          </a:solidFill>
                          <a:latin typeface="华文中宋" pitchFamily="2" charset="-122"/>
                          <a:ea typeface="华文中宋" pitchFamily="2" charset="-122"/>
                          <a:cs typeface="+mn-cs"/>
                        </a:rPr>
                        <a:t>3%</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r h="405716">
                <a:tc>
                  <a:txBody>
                    <a:bodyPr/>
                    <a:lstStyle/>
                    <a:p>
                      <a:r>
                        <a:rPr kumimoji="0" lang="zh-CN" altLang="en-US" sz="1800" b="1" i="0" kern="1200" baseline="0" dirty="0" smtClean="0">
                          <a:solidFill>
                            <a:schemeClr val="tx1"/>
                          </a:solidFill>
                          <a:latin typeface="华文中宋" pitchFamily="2" charset="-122"/>
                          <a:ea typeface="华文中宋" pitchFamily="2" charset="-122"/>
                          <a:cs typeface="+mn-cs"/>
                        </a:rPr>
                        <a:t>金融服务（涉农等特殊）</a:t>
                      </a:r>
                    </a:p>
                  </a:txBody>
                  <a:tcPr>
                    <a:solidFill>
                      <a:schemeClr val="tx2">
                        <a:lumMod val="20000"/>
                        <a:lumOff val="80000"/>
                      </a:schemeClr>
                    </a:solidFill>
                  </a:tcPr>
                </a:tc>
                <a:tc>
                  <a:txBody>
                    <a:bodyPr/>
                    <a:lstStyle/>
                    <a:p>
                      <a:pPr marL="0" algn="l" defTabSz="914400" rtl="0" eaLnBrk="1" latinLnBrk="0" hangingPunct="1"/>
                      <a:r>
                        <a:rPr kumimoji="0" lang="zh-CN" altLang="en-US" sz="1800" b="1" i="0" kern="1200" baseline="0" dirty="0" smtClean="0">
                          <a:solidFill>
                            <a:srgbClr val="FF0000"/>
                          </a:solidFill>
                          <a:latin typeface="华文中宋" pitchFamily="2" charset="-122"/>
                          <a:ea typeface="华文中宋" pitchFamily="2" charset="-122"/>
                          <a:cs typeface="+mn-cs"/>
                        </a:rPr>
                        <a:t>可按</a:t>
                      </a:r>
                      <a:r>
                        <a:rPr kumimoji="0" lang="en-US" altLang="zh-CN" sz="1800" b="1" i="0" kern="1200" baseline="0" dirty="0" smtClean="0">
                          <a:solidFill>
                            <a:srgbClr val="FF0000"/>
                          </a:solidFill>
                          <a:latin typeface="华文中宋" pitchFamily="2" charset="-122"/>
                          <a:ea typeface="华文中宋" pitchFamily="2" charset="-122"/>
                          <a:cs typeface="+mn-cs"/>
                        </a:rPr>
                        <a:t>3%</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r h="405716">
                <a:tc>
                  <a:txBody>
                    <a:bodyPr/>
                    <a:lstStyle/>
                    <a:p>
                      <a:r>
                        <a:rPr kumimoji="0" lang="zh-CN" altLang="en-US" sz="1800" b="1" i="0" kern="1200" baseline="0" dirty="0" smtClean="0">
                          <a:solidFill>
                            <a:srgbClr val="FF0000"/>
                          </a:solidFill>
                          <a:latin typeface="华文中宋" pitchFamily="2" charset="-122"/>
                          <a:ea typeface="华文中宋" pitchFamily="2" charset="-122"/>
                          <a:cs typeface="+mn-cs"/>
                        </a:rPr>
                        <a:t>非企业性单位</a:t>
                      </a:r>
                      <a:r>
                        <a:rPr kumimoji="0" lang="zh-CN" altLang="en-US" sz="1800" b="1" i="0" kern="1200" baseline="0" dirty="0" smtClean="0">
                          <a:solidFill>
                            <a:schemeClr val="tx1"/>
                          </a:solidFill>
                          <a:latin typeface="华文中宋" pitchFamily="2" charset="-122"/>
                          <a:ea typeface="华文中宋" pitchFamily="2" charset="-122"/>
                          <a:cs typeface="+mn-cs"/>
                        </a:rPr>
                        <a:t>中的一般纳税人提供的研发和技术服务、信息技术服务、鉴证咨询服务，以及销售技术、著作权等无形资产</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1800" b="1" i="0" kern="1200" baseline="0" dirty="0" smtClean="0">
                          <a:solidFill>
                            <a:schemeClr val="tx1"/>
                          </a:solidFill>
                          <a:latin typeface="华文中宋" pitchFamily="2" charset="-122"/>
                          <a:ea typeface="华文中宋" pitchFamily="2" charset="-122"/>
                          <a:cs typeface="+mn-cs"/>
                        </a:rPr>
                        <a:t>收取服务费可</a:t>
                      </a:r>
                      <a:r>
                        <a:rPr kumimoji="0" lang="en-US" altLang="zh-CN" sz="1800" b="1" i="0" kern="1200" baseline="0" dirty="0" smtClean="0">
                          <a:solidFill>
                            <a:srgbClr val="FF0000"/>
                          </a:solidFill>
                          <a:latin typeface="华文中宋" pitchFamily="2" charset="-122"/>
                          <a:ea typeface="华文中宋" pitchFamily="2" charset="-122"/>
                          <a:cs typeface="+mn-cs"/>
                        </a:rPr>
                        <a:t>3%</a:t>
                      </a:r>
                      <a:r>
                        <a:rPr kumimoji="0" lang="zh-CN" altLang="en-US" sz="1800" b="1" i="0" kern="1200" baseline="0" dirty="0" smtClean="0">
                          <a:solidFill>
                            <a:srgbClr val="FF0000"/>
                          </a:solidFill>
                          <a:latin typeface="华文中宋" pitchFamily="2" charset="-122"/>
                          <a:ea typeface="华文中宋" pitchFamily="2" charset="-122"/>
                          <a:cs typeface="+mn-cs"/>
                        </a:rPr>
                        <a:t>征收率</a:t>
                      </a:r>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五</a:t>
            </a:r>
            <a:r>
              <a:rPr lang="en-US" altLang="zh-CN" dirty="0" smtClean="0">
                <a:solidFill>
                  <a:srgbClr val="FF0000"/>
                </a:solidFill>
              </a:rPr>
              <a:t>.</a:t>
            </a:r>
            <a:r>
              <a:rPr lang="zh-CN" altLang="en-US" dirty="0" smtClean="0">
                <a:solidFill>
                  <a:srgbClr val="FF0000"/>
                </a:solidFill>
              </a:rPr>
              <a:t>进项税额抵扣</a:t>
            </a:r>
            <a:endParaRPr lang="en-US" altLang="zh-CN" dirty="0" smtClean="0">
              <a:solidFill>
                <a:srgbClr val="FF0000"/>
              </a:solidFill>
            </a:endParaRPr>
          </a:p>
          <a:p>
            <a:r>
              <a:rPr lang="zh-CN" altLang="en-US" dirty="0" smtClean="0">
                <a:solidFill>
                  <a:srgbClr val="002060"/>
                </a:solidFill>
              </a:rPr>
              <a:t>（一）收费公路通行费</a:t>
            </a:r>
            <a:endParaRPr lang="en-US" altLang="zh-CN" dirty="0" smtClean="0">
              <a:solidFill>
                <a:srgbClr val="002060"/>
              </a:solidFill>
            </a:endParaRPr>
          </a:p>
          <a:p>
            <a:r>
              <a:rPr lang="en-US" altLang="zh-CN" dirty="0" smtClean="0"/>
              <a:t>1.</a:t>
            </a:r>
            <a:r>
              <a:rPr lang="zh-CN" altLang="en-US" dirty="0" smtClean="0"/>
              <a:t>一般纳税人支付的道路、桥、闸通行费，暂凭取得的通行费发票（不含财政票据，下同）上注明的收费金额按照下列公式计算可抵扣的进项税额：</a:t>
            </a:r>
          </a:p>
          <a:p>
            <a:r>
              <a:rPr lang="zh-CN" altLang="en-US" dirty="0" smtClean="0"/>
              <a:t>（</a:t>
            </a:r>
            <a:r>
              <a:rPr lang="en-US" altLang="zh-CN" dirty="0" smtClean="0"/>
              <a:t>1</a:t>
            </a:r>
            <a:r>
              <a:rPr lang="zh-CN" altLang="en-US" dirty="0" smtClean="0"/>
              <a:t>）高速公路通行费可抵扣进项税额</a:t>
            </a:r>
            <a:r>
              <a:rPr lang="en-US" dirty="0" smtClean="0"/>
              <a:t>=</a:t>
            </a:r>
            <a:r>
              <a:rPr lang="zh-CN" altLang="en-US" dirty="0" smtClean="0"/>
              <a:t>高速公路通行费发票上注明的金额</a:t>
            </a:r>
            <a:r>
              <a:rPr lang="en-US" altLang="zh-CN" dirty="0" smtClean="0"/>
              <a:t>÷</a:t>
            </a:r>
            <a:r>
              <a:rPr lang="zh-CN" altLang="en-US" dirty="0" smtClean="0"/>
              <a:t>（</a:t>
            </a:r>
            <a:r>
              <a:rPr lang="en-US" dirty="0" smtClean="0"/>
              <a:t>1+3%</a:t>
            </a:r>
            <a:r>
              <a:rPr lang="zh-CN" altLang="en-US" dirty="0" smtClean="0"/>
              <a:t>）</a:t>
            </a:r>
            <a:r>
              <a:rPr lang="en-US" altLang="zh-CN" dirty="0" smtClean="0"/>
              <a:t>×</a:t>
            </a:r>
            <a:r>
              <a:rPr lang="en-US" dirty="0" smtClean="0"/>
              <a:t>3%</a:t>
            </a:r>
            <a:endParaRPr lang="zh-CN" altLang="en-US" dirty="0" smtClean="0"/>
          </a:p>
          <a:p>
            <a:r>
              <a:rPr lang="zh-CN" altLang="en-US" dirty="0" smtClean="0"/>
              <a:t>（</a:t>
            </a:r>
            <a:r>
              <a:rPr lang="en-US" altLang="zh-CN" dirty="0" smtClean="0"/>
              <a:t>2</a:t>
            </a:r>
            <a:r>
              <a:rPr lang="zh-CN" altLang="en-US" dirty="0" smtClean="0"/>
              <a:t>）一级公路、二级公路、桥、闸通行费可抵扣进项税额</a:t>
            </a:r>
            <a:r>
              <a:rPr lang="en-US" dirty="0" smtClean="0"/>
              <a:t>=</a:t>
            </a:r>
            <a:r>
              <a:rPr lang="zh-CN" altLang="en-US" dirty="0" smtClean="0"/>
              <a:t>一级公路、二级公路、桥、闸通行费发票上注明的金额</a:t>
            </a:r>
            <a:r>
              <a:rPr lang="en-US" altLang="zh-CN" dirty="0" smtClean="0"/>
              <a:t>÷</a:t>
            </a:r>
            <a:r>
              <a:rPr lang="zh-CN" altLang="en-US" dirty="0" smtClean="0"/>
              <a:t>（</a:t>
            </a:r>
            <a:r>
              <a:rPr lang="en-US" dirty="0" smtClean="0"/>
              <a:t>1+5%</a:t>
            </a:r>
            <a:r>
              <a:rPr lang="zh-CN" altLang="en-US" dirty="0" smtClean="0"/>
              <a:t>）</a:t>
            </a:r>
            <a:r>
              <a:rPr lang="en-US" altLang="zh-CN" dirty="0" smtClean="0"/>
              <a:t>×</a:t>
            </a:r>
            <a:r>
              <a:rPr lang="en-US" dirty="0" smtClean="0"/>
              <a:t>5%</a:t>
            </a:r>
            <a:endParaRPr lang="zh-CN" altLang="en-US" dirty="0" smtClean="0"/>
          </a:p>
          <a:p>
            <a:r>
              <a:rPr lang="zh-CN" altLang="en-US" dirty="0" smtClean="0"/>
              <a:t>通行费，是指有关单位依法或者依规设立并收取的过路、过桥和过闸费用</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t>政府还贷公路是指是由县级以上地方人民政府交通主管部门利用贷款或者向企业、个人集资建设的公路。宁波交通投资控股有限公司所属的</a:t>
            </a:r>
            <a:r>
              <a:rPr lang="zh-CN" altLang="en-US" dirty="0" smtClean="0">
                <a:solidFill>
                  <a:srgbClr val="FF0000"/>
                </a:solidFill>
              </a:rPr>
              <a:t>象山港公路大桥及接线和穿山至好思房公路</a:t>
            </a:r>
            <a:r>
              <a:rPr lang="zh-CN" altLang="en-US" dirty="0" smtClean="0"/>
              <a:t>属政府还贷公路，按照</a:t>
            </a:r>
            <a:r>
              <a:rPr lang="en-US" altLang="zh-CN" dirty="0" smtClean="0"/>
              <a:t>《</a:t>
            </a:r>
            <a:r>
              <a:rPr lang="zh-CN" altLang="en-US" dirty="0" smtClean="0"/>
              <a:t>收费公路管理条例</a:t>
            </a:r>
            <a:r>
              <a:rPr lang="en-US" altLang="zh-CN" dirty="0" smtClean="0"/>
              <a:t>》</a:t>
            </a:r>
            <a:r>
              <a:rPr lang="zh-CN" altLang="en-US" dirty="0" smtClean="0"/>
              <a:t>（国务院令</a:t>
            </a:r>
            <a:r>
              <a:rPr lang="en-US" altLang="zh-CN" dirty="0" smtClean="0"/>
              <a:t>417</a:t>
            </a:r>
            <a:r>
              <a:rPr lang="zh-CN" altLang="en-US" dirty="0" smtClean="0"/>
              <a:t>号）规定，其通行费收费标准经浙江省人民政府审核批准，使用浙江省财政厅监制的通行费票据，车辆通行费收入存入财政专户。因此，对该政府还贷公路收取的车辆通行费收入作为增值税不征税收入，不征收增值税</a:t>
            </a:r>
          </a:p>
          <a:p>
            <a:endParaRPr lang="zh-CN"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002060"/>
                </a:solidFill>
              </a:rPr>
              <a:t>（二）增值税专用发票的进项税额认证</a:t>
            </a:r>
            <a:endParaRPr lang="en-US" altLang="zh-CN" dirty="0" smtClean="0">
              <a:solidFill>
                <a:srgbClr val="002060"/>
              </a:solidFill>
            </a:endParaRPr>
          </a:p>
          <a:p>
            <a:r>
              <a:rPr lang="en-US" altLang="zh-CN" dirty="0" smtClean="0"/>
              <a:t>1.</a:t>
            </a:r>
            <a:r>
              <a:rPr lang="zh-CN" altLang="en-US" dirty="0" smtClean="0"/>
              <a:t>分类逐步改到税务机关或远程扫描认证，改为登录本省增值税发票查询平台，查询、选择、确认</a:t>
            </a:r>
            <a:endParaRPr lang="en-US" altLang="zh-CN" dirty="0" smtClean="0"/>
          </a:p>
          <a:p>
            <a:r>
              <a:rPr lang="en-US" altLang="zh-CN" dirty="0" smtClean="0"/>
              <a:t>2.</a:t>
            </a:r>
            <a:r>
              <a:rPr lang="zh-CN" altLang="en-US" dirty="0" smtClean="0"/>
              <a:t>从</a:t>
            </a:r>
            <a:r>
              <a:rPr lang="en-US" altLang="zh-CN" dirty="0" smtClean="0"/>
              <a:t>2016</a:t>
            </a:r>
            <a:r>
              <a:rPr lang="zh-CN" altLang="en-US" dirty="0" smtClean="0"/>
              <a:t>年</a:t>
            </a:r>
            <a:r>
              <a:rPr lang="en-US" altLang="zh-CN" dirty="0" smtClean="0"/>
              <a:t>6</a:t>
            </a:r>
            <a:r>
              <a:rPr lang="zh-CN" altLang="en-US" dirty="0" smtClean="0"/>
              <a:t>月起，认证的最后时限，由当月最后</a:t>
            </a:r>
            <a:r>
              <a:rPr lang="en-US" dirty="0" smtClean="0"/>
              <a:t>1</a:t>
            </a:r>
            <a:r>
              <a:rPr lang="zh-CN" altLang="en-US" dirty="0" smtClean="0"/>
              <a:t>日延长至次月纳税申报期结束前</a:t>
            </a:r>
            <a:r>
              <a:rPr lang="en-US" dirty="0" smtClean="0"/>
              <a:t>2</a:t>
            </a:r>
            <a:r>
              <a:rPr lang="zh-CN" altLang="en-US" dirty="0" smtClean="0"/>
              <a:t>日</a:t>
            </a:r>
          </a:p>
        </p:txBody>
      </p:sp>
      <p:graphicFrame>
        <p:nvGraphicFramePr>
          <p:cNvPr id="4" name="表格 3"/>
          <p:cNvGraphicFramePr>
            <a:graphicFrameLocks noGrp="1"/>
          </p:cNvGraphicFramePr>
          <p:nvPr/>
        </p:nvGraphicFramePr>
        <p:xfrm>
          <a:off x="928662" y="2928934"/>
          <a:ext cx="6858048" cy="3019428"/>
        </p:xfrm>
        <a:graphic>
          <a:graphicData uri="http://schemas.openxmlformats.org/drawingml/2006/table">
            <a:tbl>
              <a:tblPr firstRow="1" bandRow="1">
                <a:tableStyleId>{5C22544A-7EE6-4342-B048-85BDC9FD1C3A}</a:tableStyleId>
              </a:tblPr>
              <a:tblGrid>
                <a:gridCol w="2786082"/>
                <a:gridCol w="4071966"/>
              </a:tblGrid>
              <a:tr h="428628">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纳税 人类型</a:t>
                      </a:r>
                    </a:p>
                  </a:txBody>
                  <a:tcPr>
                    <a:solidFill>
                      <a:schemeClr val="tx2">
                        <a:lumMod val="20000"/>
                        <a:lumOff val="80000"/>
                      </a:schemeClr>
                    </a:solidFill>
                  </a:tcPr>
                </a:tc>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查询平台认证开始时间</a:t>
                      </a:r>
                    </a:p>
                  </a:txBody>
                  <a:tcPr>
                    <a:solidFill>
                      <a:schemeClr val="tx2">
                        <a:lumMod val="20000"/>
                        <a:lumOff val="80000"/>
                      </a:schemeClr>
                    </a:solidFill>
                  </a:tcPr>
                </a:tc>
              </a:tr>
              <a:tr h="370840">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纳税信用等级</a:t>
                      </a:r>
                      <a:r>
                        <a:rPr lang="en-US" altLang="zh-CN" sz="2000" b="1" i="0" kern="1200" baseline="0" dirty="0" smtClean="0">
                          <a:solidFill>
                            <a:schemeClr val="tx1"/>
                          </a:solidFill>
                          <a:latin typeface="+mn-lt"/>
                          <a:ea typeface="华文中宋" pitchFamily="2" charset="-122"/>
                          <a:cs typeface="+mn-cs"/>
                        </a:rPr>
                        <a:t>A</a:t>
                      </a:r>
                      <a:endParaRPr lang="zh-CN" altLang="en-US"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algn="l" defTabSz="914400" rtl="0" eaLnBrk="1" latinLnBrk="0" hangingPunct="1"/>
                      <a:r>
                        <a:rPr lang="en-US" altLang="zh-CN" sz="2000" b="1" i="0" kern="1200" baseline="0" dirty="0" smtClean="0">
                          <a:solidFill>
                            <a:schemeClr val="tx1"/>
                          </a:solidFill>
                          <a:latin typeface="+mn-lt"/>
                          <a:ea typeface="华文中宋" pitchFamily="2" charset="-122"/>
                          <a:cs typeface="+mn-cs"/>
                        </a:rPr>
                        <a:t>2016</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3</a:t>
                      </a:r>
                      <a:r>
                        <a:rPr lang="zh-CN" altLang="en-US" sz="2000" b="1" i="0" kern="1200" baseline="0" dirty="0" smtClean="0">
                          <a:solidFill>
                            <a:schemeClr val="tx1"/>
                          </a:solidFill>
                          <a:latin typeface="+mn-lt"/>
                          <a:ea typeface="华文中宋" pitchFamily="2" charset="-122"/>
                          <a:cs typeface="+mn-cs"/>
                        </a:rPr>
                        <a:t>月</a:t>
                      </a:r>
                      <a:r>
                        <a:rPr lang="en-US" altLang="zh-CN" sz="2000" b="1" i="0" kern="1200" baseline="0" dirty="0" smtClean="0">
                          <a:solidFill>
                            <a:schemeClr val="tx1"/>
                          </a:solidFill>
                          <a:latin typeface="+mn-lt"/>
                          <a:ea typeface="华文中宋" pitchFamily="2" charset="-122"/>
                          <a:cs typeface="+mn-cs"/>
                        </a:rPr>
                        <a:t>1</a:t>
                      </a:r>
                      <a:r>
                        <a:rPr lang="zh-CN" altLang="en-US" sz="2000" b="1" i="0" kern="1200" baseline="0" dirty="0" smtClean="0">
                          <a:solidFill>
                            <a:schemeClr val="tx1"/>
                          </a:solidFill>
                          <a:latin typeface="+mn-lt"/>
                          <a:ea typeface="华文中宋" pitchFamily="2" charset="-122"/>
                          <a:cs typeface="+mn-cs"/>
                        </a:rPr>
                        <a:t>日起</a:t>
                      </a:r>
                    </a:p>
                  </a:txBody>
                  <a:tcPr>
                    <a:solidFill>
                      <a:schemeClr val="tx2">
                        <a:lumMod val="20000"/>
                        <a:lumOff val="80000"/>
                      </a:schemeClr>
                    </a:solidFill>
                  </a:tcPr>
                </a:tc>
              </a:tr>
              <a:tr h="370840">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纳税信用等级</a:t>
                      </a:r>
                      <a:r>
                        <a:rPr lang="en-US" altLang="zh-CN" sz="2000" b="1" i="0" kern="1200" baseline="0" dirty="0" smtClean="0">
                          <a:solidFill>
                            <a:schemeClr val="tx1"/>
                          </a:solidFill>
                          <a:latin typeface="+mn-lt"/>
                          <a:ea typeface="华文中宋" pitchFamily="2" charset="-122"/>
                          <a:cs typeface="+mn-cs"/>
                        </a:rPr>
                        <a:t>B</a:t>
                      </a:r>
                      <a:endParaRPr lang="zh-CN" altLang="en-US"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000" b="1" i="0" kern="1200" baseline="0" dirty="0" smtClean="0">
                          <a:solidFill>
                            <a:schemeClr val="tx1"/>
                          </a:solidFill>
                          <a:latin typeface="+mn-lt"/>
                          <a:ea typeface="华文中宋" pitchFamily="2" charset="-122"/>
                          <a:cs typeface="+mn-cs"/>
                        </a:rPr>
                        <a:t>2016</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5</a:t>
                      </a:r>
                      <a:r>
                        <a:rPr lang="zh-CN" altLang="en-US" sz="2000" b="1" i="0" kern="1200" baseline="0" dirty="0" smtClean="0">
                          <a:solidFill>
                            <a:schemeClr val="tx1"/>
                          </a:solidFill>
                          <a:latin typeface="+mn-lt"/>
                          <a:ea typeface="华文中宋" pitchFamily="2" charset="-122"/>
                          <a:cs typeface="+mn-cs"/>
                        </a:rPr>
                        <a:t>月</a:t>
                      </a:r>
                      <a:r>
                        <a:rPr lang="en-US" altLang="zh-CN" sz="2000" b="1" i="0" kern="1200" baseline="0" dirty="0" smtClean="0">
                          <a:solidFill>
                            <a:schemeClr val="tx1"/>
                          </a:solidFill>
                          <a:latin typeface="+mn-lt"/>
                          <a:ea typeface="华文中宋" pitchFamily="2" charset="-122"/>
                          <a:cs typeface="+mn-cs"/>
                        </a:rPr>
                        <a:t>1</a:t>
                      </a:r>
                      <a:r>
                        <a:rPr lang="zh-CN" altLang="en-US" sz="2000" b="1" i="0" kern="1200" baseline="0" dirty="0" smtClean="0">
                          <a:solidFill>
                            <a:schemeClr val="tx1"/>
                          </a:solidFill>
                          <a:latin typeface="+mn-lt"/>
                          <a:ea typeface="华文中宋" pitchFamily="2" charset="-122"/>
                          <a:cs typeface="+mn-cs"/>
                        </a:rPr>
                        <a:t>日起</a:t>
                      </a:r>
                    </a:p>
                  </a:txBody>
                  <a:tcPr>
                    <a:solidFill>
                      <a:schemeClr val="tx2">
                        <a:lumMod val="20000"/>
                        <a:lumOff val="80000"/>
                      </a:schemeClr>
                    </a:solidFill>
                  </a:tcPr>
                </a:tc>
              </a:tr>
              <a:tr h="370840">
                <a:tc>
                  <a:txBody>
                    <a:bodyPr/>
                    <a:lstStyle/>
                    <a:p>
                      <a:pPr marL="0" algn="l" defTabSz="914400" rtl="0" eaLnBrk="1" latinLnBrk="0" hangingPunct="1"/>
                      <a:r>
                        <a:rPr lang="zh-CN" altLang="zh-CN" sz="2000" b="1" i="0" kern="1200" baseline="0" dirty="0" smtClean="0">
                          <a:solidFill>
                            <a:schemeClr val="tx1"/>
                          </a:solidFill>
                          <a:latin typeface="+mn-lt"/>
                          <a:ea typeface="华文中宋" pitchFamily="2" charset="-122"/>
                          <a:cs typeface="+mn-cs"/>
                        </a:rPr>
                        <a:t>新纳入营改增试点</a:t>
                      </a:r>
                      <a:endParaRPr lang="zh-CN" altLang="en-US"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algn="l" defTabSz="914400" rtl="0" eaLnBrk="1" latinLnBrk="0" hangingPunct="1"/>
                      <a:r>
                        <a:rPr lang="en-US" altLang="zh-CN" sz="2000" b="1" i="0" kern="1200" baseline="0" dirty="0" smtClean="0">
                          <a:solidFill>
                            <a:schemeClr val="tx1"/>
                          </a:solidFill>
                          <a:latin typeface="+mn-lt"/>
                          <a:ea typeface="华文中宋" pitchFamily="2" charset="-122"/>
                          <a:cs typeface="+mn-cs"/>
                        </a:rPr>
                        <a:t>2016</a:t>
                      </a:r>
                      <a:r>
                        <a:rPr lang="zh-CN" altLang="zh-CN"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5</a:t>
                      </a:r>
                      <a:r>
                        <a:rPr lang="zh-CN" altLang="zh-CN" sz="2000" b="1" i="0" kern="1200" baseline="0" dirty="0" smtClean="0">
                          <a:solidFill>
                            <a:schemeClr val="tx1"/>
                          </a:solidFill>
                          <a:latin typeface="+mn-lt"/>
                          <a:ea typeface="华文中宋" pitchFamily="2" charset="-122"/>
                          <a:cs typeface="+mn-cs"/>
                        </a:rPr>
                        <a:t>月至</a:t>
                      </a:r>
                      <a:r>
                        <a:rPr lang="en-US" altLang="zh-CN" sz="2000" b="1" i="0" kern="1200" baseline="0" dirty="0" smtClean="0">
                          <a:solidFill>
                            <a:schemeClr val="tx1"/>
                          </a:solidFill>
                          <a:latin typeface="+mn-lt"/>
                          <a:ea typeface="华文中宋" pitchFamily="2" charset="-122"/>
                          <a:cs typeface="+mn-cs"/>
                        </a:rPr>
                        <a:t>7</a:t>
                      </a:r>
                      <a:r>
                        <a:rPr lang="zh-CN" altLang="zh-CN" sz="2000" b="1" i="0" kern="1200" baseline="0" dirty="0" smtClean="0">
                          <a:solidFill>
                            <a:schemeClr val="tx1"/>
                          </a:solidFill>
                          <a:latin typeface="+mn-lt"/>
                          <a:ea typeface="华文中宋" pitchFamily="2" charset="-122"/>
                          <a:cs typeface="+mn-cs"/>
                        </a:rPr>
                        <a:t>月期间</a:t>
                      </a:r>
                      <a:endParaRPr lang="en-US" altLang="zh-CN" sz="2000" b="1" i="0" kern="1200" baseline="0" dirty="0" smtClean="0">
                        <a:solidFill>
                          <a:schemeClr val="tx1"/>
                        </a:solidFill>
                        <a:latin typeface="+mn-lt"/>
                        <a:ea typeface="华文中宋" pitchFamily="2" charset="-122"/>
                        <a:cs typeface="+mn-cs"/>
                      </a:endParaRPr>
                    </a:p>
                    <a:p>
                      <a:pPr marL="0" algn="l" defTabSz="914400" rtl="0" eaLnBrk="1" latinLnBrk="0" hangingPunct="1"/>
                      <a:r>
                        <a:rPr lang="en-US" altLang="zh-CN" sz="2000" b="1" i="0" kern="1200" baseline="0" dirty="0" smtClean="0">
                          <a:solidFill>
                            <a:schemeClr val="tx1"/>
                          </a:solidFill>
                          <a:latin typeface="+mn-lt"/>
                          <a:ea typeface="华文中宋" pitchFamily="2" charset="-122"/>
                          <a:cs typeface="+mn-cs"/>
                        </a:rPr>
                        <a:t>2016</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8</a:t>
                      </a:r>
                      <a:r>
                        <a:rPr lang="zh-CN" altLang="en-US" sz="2000" b="1" i="0" kern="1200" baseline="0" dirty="0" smtClean="0">
                          <a:solidFill>
                            <a:schemeClr val="tx1"/>
                          </a:solidFill>
                          <a:latin typeface="+mn-lt"/>
                          <a:ea typeface="华文中宋" pitchFamily="2" charset="-122"/>
                          <a:cs typeface="+mn-cs"/>
                        </a:rPr>
                        <a:t>月起按纳税信用等级（延长到</a:t>
                      </a:r>
                      <a:r>
                        <a:rPr lang="en-US" altLang="zh-CN" sz="2000" b="1" i="0" kern="1200" baseline="0" dirty="0" smtClean="0">
                          <a:solidFill>
                            <a:schemeClr val="tx1"/>
                          </a:solidFill>
                          <a:latin typeface="+mn-lt"/>
                          <a:ea typeface="华文中宋" pitchFamily="2" charset="-122"/>
                          <a:cs typeface="+mn-cs"/>
                        </a:rPr>
                        <a:t>2017</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4</a:t>
                      </a:r>
                      <a:r>
                        <a:rPr lang="zh-CN" altLang="en-US" sz="2000" b="1" i="0" kern="1200" baseline="0" dirty="0" smtClean="0">
                          <a:solidFill>
                            <a:schemeClr val="tx1"/>
                          </a:solidFill>
                          <a:latin typeface="+mn-lt"/>
                          <a:ea typeface="华文中宋" pitchFamily="2" charset="-122"/>
                          <a:cs typeface="+mn-cs"/>
                        </a:rPr>
                        <a:t>月</a:t>
                      </a:r>
                      <a:r>
                        <a:rPr lang="en-US" altLang="zh-CN" sz="2000" b="1" i="0" kern="1200" baseline="0" dirty="0" smtClean="0">
                          <a:solidFill>
                            <a:schemeClr val="tx1"/>
                          </a:solidFill>
                          <a:latin typeface="+mn-lt"/>
                          <a:ea typeface="华文中宋" pitchFamily="2" charset="-122"/>
                          <a:cs typeface="+mn-cs"/>
                        </a:rPr>
                        <a:t>30</a:t>
                      </a:r>
                      <a:r>
                        <a:rPr lang="zh-CN" altLang="en-US" sz="2000" b="1" i="0" kern="1200" baseline="0" dirty="0" smtClean="0">
                          <a:solidFill>
                            <a:schemeClr val="tx1"/>
                          </a:solidFill>
                          <a:latin typeface="+mn-lt"/>
                          <a:ea typeface="华文中宋" pitchFamily="2" charset="-122"/>
                          <a:cs typeface="+mn-cs"/>
                        </a:rPr>
                        <a:t>日前）</a:t>
                      </a:r>
                      <a:endParaRPr lang="en-US" altLang="zh-CN"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r>
              <a:tr h="370840">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尚未进行纳税信用评级</a:t>
                      </a:r>
                    </a:p>
                  </a:txBody>
                  <a:tcPr>
                    <a:solidFill>
                      <a:schemeClr val="tx2">
                        <a:lumMod val="20000"/>
                        <a:lumOff val="80000"/>
                      </a:schemeClr>
                    </a:solidFill>
                  </a:tcPr>
                </a:tc>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在</a:t>
                      </a:r>
                      <a:r>
                        <a:rPr lang="en-US" altLang="zh-CN" sz="2000" b="1" i="0" kern="1200" baseline="0" dirty="0" smtClean="0">
                          <a:solidFill>
                            <a:schemeClr val="tx1"/>
                          </a:solidFill>
                          <a:latin typeface="+mn-lt"/>
                          <a:ea typeface="华文中宋" pitchFamily="2" charset="-122"/>
                          <a:cs typeface="+mn-cs"/>
                        </a:rPr>
                        <a:t>2017</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4</a:t>
                      </a:r>
                      <a:r>
                        <a:rPr lang="zh-CN" altLang="en-US" sz="2000" b="1" i="0" kern="1200" baseline="0" dirty="0" smtClean="0">
                          <a:solidFill>
                            <a:schemeClr val="tx1"/>
                          </a:solidFill>
                          <a:latin typeface="+mn-lt"/>
                          <a:ea typeface="华文中宋" pitchFamily="2" charset="-122"/>
                          <a:cs typeface="+mn-cs"/>
                        </a:rPr>
                        <a:t>月</a:t>
                      </a:r>
                      <a:r>
                        <a:rPr lang="en-US" altLang="zh-CN" sz="2000" b="1" i="0" kern="1200" baseline="0" dirty="0" smtClean="0">
                          <a:solidFill>
                            <a:schemeClr val="tx1"/>
                          </a:solidFill>
                          <a:latin typeface="+mn-lt"/>
                          <a:ea typeface="华文中宋" pitchFamily="2" charset="-122"/>
                          <a:cs typeface="+mn-cs"/>
                        </a:rPr>
                        <a:t>30</a:t>
                      </a:r>
                      <a:r>
                        <a:rPr lang="zh-CN" altLang="en-US" sz="2000" b="1" i="0" kern="1200" baseline="0" dirty="0" smtClean="0">
                          <a:solidFill>
                            <a:schemeClr val="tx1"/>
                          </a:solidFill>
                          <a:latin typeface="+mn-lt"/>
                          <a:ea typeface="华文中宋" pitchFamily="2" charset="-122"/>
                          <a:cs typeface="+mn-cs"/>
                        </a:rPr>
                        <a:t>日前</a:t>
                      </a:r>
                      <a:endParaRPr lang="en-US" altLang="zh-CN"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r>
              <a:tr h="370840">
                <a:tc>
                  <a:txBody>
                    <a:bodyPr/>
                    <a:lstStyle/>
                    <a:p>
                      <a:pPr marL="0" algn="l" defTabSz="914400" rtl="0" eaLnBrk="1" latinLnBrk="0" hangingPunct="1"/>
                      <a:r>
                        <a:rPr lang="zh-CN" altLang="en-US" sz="2000" b="1" i="0" kern="1200" baseline="0" dirty="0" smtClean="0">
                          <a:solidFill>
                            <a:schemeClr val="tx1"/>
                          </a:solidFill>
                          <a:latin typeface="+mn-lt"/>
                          <a:ea typeface="华文中宋" pitchFamily="2" charset="-122"/>
                          <a:cs typeface="+mn-cs"/>
                        </a:rPr>
                        <a:t>纳税信用等级</a:t>
                      </a:r>
                      <a:r>
                        <a:rPr lang="en-US" altLang="zh-CN" sz="2000" b="1" i="0" kern="1200" baseline="0" dirty="0" smtClean="0">
                          <a:solidFill>
                            <a:schemeClr val="tx1"/>
                          </a:solidFill>
                          <a:latin typeface="+mn-lt"/>
                          <a:ea typeface="华文中宋" pitchFamily="2" charset="-122"/>
                          <a:cs typeface="+mn-cs"/>
                        </a:rPr>
                        <a:t>C</a:t>
                      </a:r>
                      <a:endParaRPr lang="zh-CN" altLang="en-US"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a:txBody>
                    <a:bodyPr/>
                    <a:lstStyle/>
                    <a:p>
                      <a:pPr marL="0" algn="l" defTabSz="914400" rtl="0" eaLnBrk="1" latinLnBrk="0" hangingPunct="1"/>
                      <a:r>
                        <a:rPr lang="en-US" altLang="zh-CN" sz="2000" b="1" i="0" kern="1200" baseline="0" dirty="0" smtClean="0">
                          <a:solidFill>
                            <a:schemeClr val="tx1"/>
                          </a:solidFill>
                          <a:latin typeface="+mn-lt"/>
                          <a:ea typeface="华文中宋" pitchFamily="2" charset="-122"/>
                          <a:cs typeface="+mn-cs"/>
                        </a:rPr>
                        <a:t>2016</a:t>
                      </a:r>
                      <a:r>
                        <a:rPr lang="zh-CN" altLang="en-US" sz="2000" b="1" i="0" kern="1200" baseline="0" dirty="0" smtClean="0">
                          <a:solidFill>
                            <a:schemeClr val="tx1"/>
                          </a:solidFill>
                          <a:latin typeface="+mn-lt"/>
                          <a:ea typeface="华文中宋" pitchFamily="2" charset="-122"/>
                          <a:cs typeface="+mn-cs"/>
                        </a:rPr>
                        <a:t>年</a:t>
                      </a:r>
                      <a:r>
                        <a:rPr lang="en-US" altLang="zh-CN" sz="2000" b="1" i="0" kern="1200" baseline="0" dirty="0" smtClean="0">
                          <a:solidFill>
                            <a:schemeClr val="tx1"/>
                          </a:solidFill>
                          <a:latin typeface="+mn-lt"/>
                          <a:ea typeface="华文中宋" pitchFamily="2" charset="-122"/>
                          <a:cs typeface="+mn-cs"/>
                        </a:rPr>
                        <a:t>12</a:t>
                      </a:r>
                      <a:r>
                        <a:rPr lang="zh-CN" altLang="en-US" sz="2000" b="1" i="0" kern="1200" baseline="0" dirty="0" smtClean="0">
                          <a:solidFill>
                            <a:schemeClr val="tx1"/>
                          </a:solidFill>
                          <a:latin typeface="+mn-lt"/>
                          <a:ea typeface="华文中宋" pitchFamily="2" charset="-122"/>
                          <a:cs typeface="+mn-cs"/>
                        </a:rPr>
                        <a:t>月</a:t>
                      </a:r>
                      <a:r>
                        <a:rPr lang="en-US" altLang="zh-CN" sz="2000" b="1" i="0" kern="1200" baseline="0" dirty="0" smtClean="0">
                          <a:solidFill>
                            <a:schemeClr val="tx1"/>
                          </a:solidFill>
                          <a:latin typeface="+mn-lt"/>
                          <a:ea typeface="华文中宋" pitchFamily="2" charset="-122"/>
                          <a:cs typeface="+mn-cs"/>
                        </a:rPr>
                        <a:t>1</a:t>
                      </a:r>
                      <a:r>
                        <a:rPr lang="zh-CN" altLang="en-US" sz="2000" b="1" i="0" kern="1200" baseline="0" dirty="0" smtClean="0">
                          <a:solidFill>
                            <a:schemeClr val="tx1"/>
                          </a:solidFill>
                          <a:latin typeface="+mn-lt"/>
                          <a:ea typeface="华文中宋" pitchFamily="2" charset="-122"/>
                          <a:cs typeface="+mn-cs"/>
                        </a:rPr>
                        <a:t>日起</a:t>
                      </a:r>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（三）留抵税额</a:t>
            </a:r>
            <a:endParaRPr lang="en-US" altLang="zh-CN" dirty="0" smtClean="0">
              <a:solidFill>
                <a:srgbClr val="002060"/>
              </a:solidFill>
            </a:endParaRPr>
          </a:p>
          <a:p>
            <a:r>
              <a:rPr lang="en-US" altLang="zh-CN" dirty="0" smtClean="0"/>
              <a:t>1.《</a:t>
            </a:r>
            <a:r>
              <a:rPr lang="zh-CN" altLang="en-US" dirty="0" smtClean="0"/>
              <a:t>国家税务总局关于全面推开营业税改征增值税试点后增值税纳税申报有关事项的公告</a:t>
            </a:r>
            <a:r>
              <a:rPr lang="en-US" altLang="zh-CN" dirty="0" smtClean="0"/>
              <a:t>》</a:t>
            </a:r>
            <a:r>
              <a:rPr lang="zh-CN" altLang="en-US" dirty="0" smtClean="0"/>
              <a:t>（国家税务总局公告</a:t>
            </a:r>
            <a:r>
              <a:rPr lang="en-US" dirty="0" smtClean="0"/>
              <a:t>2016</a:t>
            </a:r>
            <a:r>
              <a:rPr lang="zh-CN" altLang="en-US" dirty="0" smtClean="0"/>
              <a:t>年第</a:t>
            </a:r>
            <a:r>
              <a:rPr lang="en-US" dirty="0" smtClean="0"/>
              <a:t>13</a:t>
            </a:r>
            <a:r>
              <a:rPr lang="zh-CN" altLang="en-US" dirty="0" smtClean="0"/>
              <a:t>号）附件</a:t>
            </a:r>
            <a:r>
              <a:rPr lang="en-US" dirty="0" smtClean="0"/>
              <a:t>1</a:t>
            </a:r>
            <a:r>
              <a:rPr lang="en-US" altLang="zh-CN" dirty="0" smtClean="0"/>
              <a:t>《</a:t>
            </a:r>
            <a:r>
              <a:rPr lang="zh-CN" altLang="en-US" dirty="0" smtClean="0"/>
              <a:t>增值税纳税申报表（一般纳税人适用）</a:t>
            </a:r>
            <a:r>
              <a:rPr lang="en-US" altLang="zh-CN" dirty="0" smtClean="0"/>
              <a:t>》</a:t>
            </a:r>
            <a:r>
              <a:rPr lang="zh-CN" altLang="en-US" dirty="0" smtClean="0"/>
              <a:t>（以下称“申报表主表”）第</a:t>
            </a:r>
            <a:r>
              <a:rPr lang="en-US" dirty="0" smtClean="0"/>
              <a:t>13</a:t>
            </a:r>
            <a:r>
              <a:rPr lang="zh-CN" altLang="en-US" dirty="0" smtClean="0"/>
              <a:t>栏“上期留抵税额”“一般项目”列“本年累计”和第</a:t>
            </a:r>
            <a:r>
              <a:rPr lang="en-US" dirty="0" smtClean="0"/>
              <a:t>20</a:t>
            </a:r>
            <a:r>
              <a:rPr lang="zh-CN" altLang="en-US" dirty="0" smtClean="0"/>
              <a:t>栏“期末留抵税额”“一般项目”列“本年累计”栏次停止使用，不再填报数据</a:t>
            </a:r>
            <a:endParaRPr lang="en-US" dirty="0" smtClean="0"/>
          </a:p>
          <a:p>
            <a:r>
              <a:rPr lang="en-US" altLang="zh-CN" dirty="0" smtClean="0"/>
              <a:t>2.</a:t>
            </a:r>
            <a:r>
              <a:rPr lang="zh-CN" altLang="en-US" dirty="0" smtClean="0"/>
              <a:t>本公告发布前，申报表主表第</a:t>
            </a:r>
            <a:r>
              <a:rPr lang="en-US" dirty="0" smtClean="0"/>
              <a:t>20</a:t>
            </a:r>
            <a:r>
              <a:rPr lang="zh-CN" altLang="en-US" dirty="0" smtClean="0"/>
              <a:t>栏“期末留抵税额”“一般项目”列“本年累计”中有余额的增值税一般纳税人，在本公告发布之日起的第一个纳税申报期，将余额一次性转入第</a:t>
            </a:r>
            <a:r>
              <a:rPr lang="en-US" dirty="0" smtClean="0"/>
              <a:t>13</a:t>
            </a:r>
            <a:r>
              <a:rPr lang="zh-CN" altLang="en-US" dirty="0" smtClean="0"/>
              <a:t>栏“上期留抵税额”“一般项目”列“本月数”中</a:t>
            </a:r>
            <a:endParaRPr lang="en-US" altLang="zh-CN" dirty="0" smtClean="0"/>
          </a:p>
          <a:p>
            <a:r>
              <a:rPr lang="zh-CN" altLang="en-US" dirty="0" smtClean="0"/>
              <a:t>自</a:t>
            </a:r>
            <a:r>
              <a:rPr lang="en-US" dirty="0" smtClean="0"/>
              <a:t>2016</a:t>
            </a:r>
            <a:r>
              <a:rPr lang="zh-CN" altLang="en-US" dirty="0" smtClean="0"/>
              <a:t>年</a:t>
            </a:r>
            <a:r>
              <a:rPr lang="en-US" dirty="0" smtClean="0"/>
              <a:t>12</a:t>
            </a:r>
            <a:r>
              <a:rPr lang="zh-CN" altLang="en-US" dirty="0" smtClean="0"/>
              <a:t>月</a:t>
            </a:r>
            <a:r>
              <a:rPr lang="en-US" dirty="0" smtClean="0"/>
              <a:t>1</a:t>
            </a:r>
            <a:r>
              <a:rPr lang="zh-CN" altLang="en-US" dirty="0" smtClean="0"/>
              <a:t>日起施行</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六</a:t>
            </a:r>
            <a:r>
              <a:rPr lang="en-US" altLang="zh-CN" dirty="0" smtClean="0">
                <a:solidFill>
                  <a:srgbClr val="FF0000"/>
                </a:solidFill>
              </a:rPr>
              <a:t>.</a:t>
            </a:r>
            <a:r>
              <a:rPr lang="zh-CN" altLang="en-US" dirty="0" smtClean="0">
                <a:solidFill>
                  <a:srgbClr val="FF0000"/>
                </a:solidFill>
              </a:rPr>
              <a:t>增值税发票</a:t>
            </a:r>
            <a:endParaRPr lang="en-US" altLang="zh-CN" dirty="0" smtClean="0">
              <a:solidFill>
                <a:srgbClr val="FF0000"/>
              </a:solidFill>
            </a:endParaRPr>
          </a:p>
          <a:p>
            <a:r>
              <a:rPr lang="zh-CN" altLang="en-US" dirty="0" smtClean="0">
                <a:solidFill>
                  <a:srgbClr val="002060"/>
                </a:solidFill>
              </a:rPr>
              <a:t>（一）增值税发票种类及使用范围</a:t>
            </a:r>
            <a:endParaRPr lang="en-US" altLang="zh-CN" dirty="0" smtClean="0">
              <a:solidFill>
                <a:srgbClr val="002060"/>
              </a:solidFill>
            </a:endParaRPr>
          </a:p>
          <a:p>
            <a:endParaRPr lang="zh-CN" altLang="en-US" dirty="0"/>
          </a:p>
        </p:txBody>
      </p:sp>
      <p:graphicFrame>
        <p:nvGraphicFramePr>
          <p:cNvPr id="4" name="表格 3"/>
          <p:cNvGraphicFramePr>
            <a:graphicFrameLocks noGrp="1"/>
          </p:cNvGraphicFramePr>
          <p:nvPr/>
        </p:nvGraphicFramePr>
        <p:xfrm>
          <a:off x="500034" y="1785926"/>
          <a:ext cx="8001056" cy="4419600"/>
        </p:xfrm>
        <a:graphic>
          <a:graphicData uri="http://schemas.openxmlformats.org/drawingml/2006/table">
            <a:tbl>
              <a:tblPr firstRow="1" bandRow="1">
                <a:tableStyleId>{5C22544A-7EE6-4342-B048-85BDC9FD1C3A}</a:tableStyleId>
              </a:tblPr>
              <a:tblGrid>
                <a:gridCol w="2000264"/>
                <a:gridCol w="2786082"/>
                <a:gridCol w="3214710"/>
              </a:tblGrid>
              <a:tr h="304889">
                <a:tc rowSpan="2">
                  <a:txBody>
                    <a:bodyPr/>
                    <a:lstStyle/>
                    <a:p>
                      <a:r>
                        <a:rPr lang="zh-CN" altLang="en-US" sz="2000" b="1" i="0" kern="1200" baseline="0" dirty="0" smtClean="0">
                          <a:solidFill>
                            <a:schemeClr val="tx1"/>
                          </a:solidFill>
                          <a:latin typeface="+mn-lt"/>
                          <a:ea typeface="华文中宋" pitchFamily="2" charset="-122"/>
                          <a:cs typeface="+mn-cs"/>
                        </a:rPr>
                        <a:t>纳税人性质</a:t>
                      </a:r>
                    </a:p>
                  </a:txBody>
                  <a:tcPr>
                    <a:solidFill>
                      <a:schemeClr val="tx2">
                        <a:lumMod val="20000"/>
                        <a:lumOff val="80000"/>
                      </a:schemeClr>
                    </a:solidFill>
                  </a:tcPr>
                </a:tc>
                <a:tc gridSpan="2">
                  <a:txBody>
                    <a:bodyPr/>
                    <a:lstStyle/>
                    <a:p>
                      <a:r>
                        <a:rPr lang="zh-CN" altLang="en-US" sz="2000" b="1" i="0" kern="1200" baseline="0" dirty="0" smtClean="0">
                          <a:solidFill>
                            <a:schemeClr val="tx1"/>
                          </a:solidFill>
                          <a:latin typeface="+mn-lt"/>
                          <a:ea typeface="华文中宋" pitchFamily="2" charset="-122"/>
                          <a:cs typeface="+mn-cs"/>
                        </a:rPr>
                        <a:t>增值税发票种类</a:t>
                      </a:r>
                    </a:p>
                  </a:txBody>
                  <a:tcPr>
                    <a:solidFill>
                      <a:schemeClr val="tx2">
                        <a:lumMod val="20000"/>
                        <a:lumOff val="80000"/>
                      </a:schemeClr>
                    </a:solidFill>
                  </a:tcPr>
                </a:tc>
                <a:tc hMerge="1">
                  <a:txBody>
                    <a:bodyPr/>
                    <a:lstStyle/>
                    <a:p>
                      <a:endParaRPr lang="zh-CN" altLang="en-US" dirty="0"/>
                    </a:p>
                  </a:txBody>
                  <a:tcPr>
                    <a:solidFill>
                      <a:schemeClr val="tx2">
                        <a:lumMod val="20000"/>
                        <a:lumOff val="80000"/>
                      </a:schemeClr>
                    </a:solidFill>
                  </a:tcPr>
                </a:tc>
              </a:tr>
              <a:tr h="304889">
                <a:tc vMerge="1">
                  <a:txBody>
                    <a:bodyPr/>
                    <a:lstStyle/>
                    <a:p>
                      <a:endParaRPr lang="zh-CN" altLang="en-US"/>
                    </a:p>
                  </a:txBody>
                  <a:tcPr/>
                </a:tc>
                <a:tc>
                  <a:txBody>
                    <a:bodyPr/>
                    <a:lstStyle/>
                    <a:p>
                      <a:r>
                        <a:rPr lang="zh-CN" altLang="en-US" sz="2000" b="1" i="0" kern="1200" baseline="0" dirty="0" smtClean="0">
                          <a:solidFill>
                            <a:schemeClr val="tx1"/>
                          </a:solidFill>
                          <a:latin typeface="+mn-lt"/>
                          <a:ea typeface="华文中宋" pitchFamily="2" charset="-122"/>
                          <a:cs typeface="+mn-cs"/>
                        </a:rPr>
                        <a:t>专用发票</a:t>
                      </a:r>
                    </a:p>
                  </a:txBody>
                  <a:tcPr>
                    <a:solidFill>
                      <a:schemeClr val="tx2">
                        <a:lumMod val="20000"/>
                        <a:lumOff val="80000"/>
                      </a:schemeClr>
                    </a:solidFill>
                  </a:tcPr>
                </a:tc>
                <a:tc>
                  <a:txBody>
                    <a:bodyPr/>
                    <a:lstStyle/>
                    <a:p>
                      <a:r>
                        <a:rPr lang="zh-CN" altLang="en-US" sz="2000" b="1" i="0" kern="1200" baseline="0" dirty="0" smtClean="0">
                          <a:solidFill>
                            <a:schemeClr val="tx1"/>
                          </a:solidFill>
                          <a:latin typeface="+mn-lt"/>
                          <a:ea typeface="华文中宋" pitchFamily="2" charset="-122"/>
                          <a:cs typeface="+mn-cs"/>
                        </a:rPr>
                        <a:t>普通发票</a:t>
                      </a:r>
                    </a:p>
                  </a:txBody>
                  <a:tcPr>
                    <a:solidFill>
                      <a:schemeClr val="tx2">
                        <a:lumMod val="20000"/>
                        <a:lumOff val="80000"/>
                      </a:schemeClr>
                    </a:solidFill>
                  </a:tcPr>
                </a:tc>
              </a:tr>
              <a:tr h="386445">
                <a:tc>
                  <a:txBody>
                    <a:bodyPr/>
                    <a:lstStyle/>
                    <a:p>
                      <a:r>
                        <a:rPr lang="zh-CN" altLang="en-US" sz="2000" b="1" i="0" kern="1200" baseline="0" dirty="0" smtClean="0">
                          <a:solidFill>
                            <a:schemeClr val="tx1"/>
                          </a:solidFill>
                          <a:latin typeface="+mn-lt"/>
                          <a:ea typeface="华文中宋" pitchFamily="2" charset="-122"/>
                          <a:cs typeface="+mn-cs"/>
                        </a:rPr>
                        <a:t>一般纳税人</a:t>
                      </a:r>
                    </a:p>
                  </a:txBody>
                  <a:tcPr>
                    <a:solidFill>
                      <a:schemeClr val="tx2">
                        <a:lumMod val="20000"/>
                        <a:lumOff val="80000"/>
                      </a:schemeClr>
                    </a:solidFill>
                  </a:tcPr>
                </a:tc>
                <a:tc>
                  <a:txBody>
                    <a:bodyPr/>
                    <a:lstStyle/>
                    <a:p>
                      <a:r>
                        <a:rPr lang="zh-CN" altLang="en-US" sz="2000" b="1" i="0" kern="1200" baseline="0" dirty="0" smtClean="0">
                          <a:solidFill>
                            <a:schemeClr val="tx1"/>
                          </a:solidFill>
                          <a:latin typeface="+mn-lt"/>
                          <a:ea typeface="华文中宋" pitchFamily="2" charset="-122"/>
                          <a:cs typeface="+mn-cs"/>
                        </a:rPr>
                        <a:t>自行开具：增值税专用发票 </a:t>
                      </a:r>
                    </a:p>
                  </a:txBody>
                  <a:tcPr>
                    <a:solidFill>
                      <a:schemeClr val="tx2">
                        <a:lumMod val="20000"/>
                        <a:lumOff val="80000"/>
                      </a:schemeClr>
                    </a:solidFill>
                  </a:tcPr>
                </a:tc>
                <a:tc rowSpan="3">
                  <a:txBody>
                    <a:bodyPr/>
                    <a:lstStyle/>
                    <a:p>
                      <a:r>
                        <a:rPr lang="zh-CN" altLang="en-US" sz="2000" b="1" i="0" kern="1200" baseline="0" dirty="0" smtClean="0">
                          <a:solidFill>
                            <a:schemeClr val="tx1"/>
                          </a:solidFill>
                          <a:latin typeface="+mn-lt"/>
                          <a:ea typeface="华文中宋" pitchFamily="2" charset="-122"/>
                          <a:cs typeface="+mn-cs"/>
                        </a:rPr>
                        <a:t>自行开具：增值税普通发票、机动车销售统一发票增值税电子普通发票</a:t>
                      </a:r>
                      <a:endParaRPr lang="en-US" altLang="zh-CN" sz="2000" b="1" i="0" kern="1200" baseline="0" dirty="0" smtClean="0">
                        <a:solidFill>
                          <a:schemeClr val="tx1"/>
                        </a:solidFill>
                        <a:latin typeface="+mn-lt"/>
                        <a:ea typeface="华文中宋" pitchFamily="2" charset="-122"/>
                        <a:cs typeface="+mn-cs"/>
                      </a:endParaRPr>
                    </a:p>
                    <a:p>
                      <a:r>
                        <a:rPr lang="zh-CN" altLang="en-US" sz="2000" b="1" i="0" kern="1200" baseline="0" dirty="0" smtClean="0">
                          <a:solidFill>
                            <a:schemeClr val="tx1"/>
                          </a:solidFill>
                          <a:latin typeface="+mn-lt"/>
                          <a:ea typeface="华文中宋" pitchFamily="2" charset="-122"/>
                          <a:cs typeface="+mn-cs"/>
                        </a:rPr>
                        <a:t>卷式发票、门票、过路（过桥）费发票、定额发票、客运发票和二手车销售统一发票（继续使用）</a:t>
                      </a:r>
                    </a:p>
                  </a:txBody>
                  <a:tcPr>
                    <a:solidFill>
                      <a:schemeClr val="tx2">
                        <a:lumMod val="20000"/>
                        <a:lumOff val="80000"/>
                      </a:schemeClr>
                    </a:solidFill>
                  </a:tcPr>
                </a:tc>
              </a:tr>
              <a:tr h="386445">
                <a:tc>
                  <a:txBody>
                    <a:bodyPr/>
                    <a:lstStyle/>
                    <a:p>
                      <a:r>
                        <a:rPr lang="zh-CN" altLang="en-US" sz="2000" b="1" i="0" kern="1200" baseline="0" dirty="0" smtClean="0">
                          <a:solidFill>
                            <a:schemeClr val="tx1"/>
                          </a:solidFill>
                          <a:latin typeface="+mn-lt"/>
                          <a:ea typeface="华文中宋" pitchFamily="2" charset="-122"/>
                          <a:cs typeface="+mn-cs"/>
                        </a:rPr>
                        <a:t>小规模纳税人 （非试点住宿业）</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b="1" i="0" kern="1200" baseline="0" dirty="0" smtClean="0">
                          <a:solidFill>
                            <a:schemeClr val="tx1"/>
                          </a:solidFill>
                          <a:latin typeface="+mn-lt"/>
                          <a:ea typeface="华文中宋" pitchFamily="2" charset="-122"/>
                          <a:cs typeface="+mn-cs"/>
                        </a:rPr>
                        <a:t>税务机关代开：增值税专用发票 </a:t>
                      </a:r>
                    </a:p>
                    <a:p>
                      <a:endParaRPr lang="zh-CN" altLang="en-US" sz="2000" b="1" i="0" kern="1200" baseline="0" dirty="0" smtClean="0">
                        <a:solidFill>
                          <a:schemeClr val="tx1"/>
                        </a:solidFill>
                        <a:latin typeface="+mn-lt"/>
                        <a:ea typeface="华文中宋" pitchFamily="2" charset="-122"/>
                        <a:cs typeface="+mn-cs"/>
                      </a:endParaRPr>
                    </a:p>
                  </a:txBody>
                  <a:tcPr>
                    <a:solidFill>
                      <a:schemeClr val="tx2">
                        <a:lumMod val="20000"/>
                        <a:lumOff val="80000"/>
                      </a:schemeClr>
                    </a:solidFill>
                  </a:tcPr>
                </a:tc>
                <a:tc vMerge="1">
                  <a:txBody>
                    <a:bodyPr/>
                    <a:lstStyle/>
                    <a:p>
                      <a:endParaRPr lang="zh-CN" altLang="en-US"/>
                    </a:p>
                  </a:txBody>
                  <a:tcPr>
                    <a:solidFill>
                      <a:schemeClr val="tx2">
                        <a:lumMod val="20000"/>
                        <a:lumOff val="80000"/>
                      </a:schemeClr>
                    </a:solidFill>
                  </a:tcPr>
                </a:tc>
              </a:tr>
              <a:tr h="3864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b="1" i="0" kern="1200" baseline="0" dirty="0" smtClean="0">
                          <a:solidFill>
                            <a:schemeClr val="tx1"/>
                          </a:solidFill>
                          <a:latin typeface="+mn-lt"/>
                          <a:ea typeface="华文中宋" pitchFamily="2" charset="-122"/>
                          <a:cs typeface="+mn-cs"/>
                        </a:rPr>
                        <a:t>小规模纳税人 （</a:t>
                      </a:r>
                      <a:r>
                        <a:rPr lang="en-US" altLang="zh-CN" sz="2000" b="1" i="0" kern="1200" baseline="0" dirty="0" smtClean="0">
                          <a:solidFill>
                            <a:schemeClr val="tx1"/>
                          </a:solidFill>
                          <a:latin typeface="+mn-lt"/>
                          <a:ea typeface="华文中宋" pitchFamily="2" charset="-122"/>
                          <a:cs typeface="+mn-cs"/>
                        </a:rPr>
                        <a:t>91</a:t>
                      </a:r>
                      <a:r>
                        <a:rPr lang="zh-CN" altLang="en-US" sz="2000" b="1" i="0" kern="1200" baseline="0" dirty="0" smtClean="0">
                          <a:solidFill>
                            <a:schemeClr val="tx1"/>
                          </a:solidFill>
                          <a:latin typeface="+mn-lt"/>
                          <a:ea typeface="华文中宋" pitchFamily="2" charset="-122"/>
                          <a:cs typeface="+mn-cs"/>
                        </a:rPr>
                        <a:t>个城市的试点住宿业），超过起征点</a:t>
                      </a:r>
                    </a:p>
                  </a:txBody>
                  <a:tcPr>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b="1" i="0" kern="1200" baseline="0" dirty="0" smtClean="0">
                          <a:solidFill>
                            <a:schemeClr val="tx1"/>
                          </a:solidFill>
                          <a:latin typeface="+mn-lt"/>
                          <a:ea typeface="华文中宋" pitchFamily="2" charset="-122"/>
                          <a:cs typeface="+mn-cs"/>
                        </a:rPr>
                        <a:t>自行开具：增值税专用发票 </a:t>
                      </a:r>
                      <a:endParaRPr lang="en-US" altLang="zh-CN" sz="2000" b="1" i="0" kern="1200" baseline="0" dirty="0" smtClean="0">
                        <a:solidFill>
                          <a:schemeClr val="tx1"/>
                        </a:solidFill>
                        <a:latin typeface="+mn-lt"/>
                        <a:ea typeface="华文中宋" pitchFamily="2" charset="-122"/>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000" b="1" i="0" kern="1200" baseline="0" dirty="0" smtClean="0">
                          <a:solidFill>
                            <a:schemeClr val="tx1"/>
                          </a:solidFill>
                          <a:latin typeface="+mn-lt"/>
                          <a:ea typeface="华文中宋" pitchFamily="2" charset="-122"/>
                          <a:cs typeface="+mn-cs"/>
                        </a:rPr>
                        <a:t>1.</a:t>
                      </a:r>
                      <a:r>
                        <a:rPr lang="zh-CN" altLang="en-US" sz="2000" b="1" i="0" kern="1200" baseline="0" dirty="0" smtClean="0">
                          <a:solidFill>
                            <a:schemeClr val="tx1"/>
                          </a:solidFill>
                          <a:latin typeface="+mn-lt"/>
                          <a:ea typeface="华文中宋" pitchFamily="2" charset="-122"/>
                          <a:cs typeface="+mn-cs"/>
                        </a:rPr>
                        <a:t>最高开票限额不超过一万元</a:t>
                      </a:r>
                      <a:endParaRPr lang="en-US" altLang="zh-CN" sz="2000" b="1" i="0" kern="1200" baseline="0" dirty="0" smtClean="0">
                        <a:solidFill>
                          <a:schemeClr val="tx1"/>
                        </a:solidFill>
                        <a:latin typeface="+mn-lt"/>
                        <a:ea typeface="华文中宋" pitchFamily="2" charset="-122"/>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000" b="1" i="0" kern="1200" baseline="0" dirty="0" smtClean="0">
                          <a:solidFill>
                            <a:schemeClr val="tx1"/>
                          </a:solidFill>
                          <a:latin typeface="+mn-lt"/>
                          <a:ea typeface="华文中宋" pitchFamily="2" charset="-122"/>
                          <a:cs typeface="+mn-cs"/>
                        </a:rPr>
                        <a:t>2.</a:t>
                      </a:r>
                      <a:r>
                        <a:rPr lang="zh-CN" altLang="en-US" sz="2000" b="1" i="0" kern="1200" baseline="0" dirty="0" smtClean="0">
                          <a:solidFill>
                            <a:schemeClr val="tx1"/>
                          </a:solidFill>
                          <a:latin typeface="+mn-lt"/>
                          <a:ea typeface="华文中宋" pitchFamily="2" charset="-122"/>
                          <a:cs typeface="+mn-cs"/>
                        </a:rPr>
                        <a:t>按征收率</a:t>
                      </a:r>
                      <a:r>
                        <a:rPr lang="en-US" altLang="zh-CN" sz="2000" b="1" i="0" kern="1200" baseline="0" dirty="0" smtClean="0">
                          <a:solidFill>
                            <a:schemeClr val="tx1"/>
                          </a:solidFill>
                          <a:latin typeface="+mn-lt"/>
                          <a:ea typeface="华文中宋" pitchFamily="2" charset="-122"/>
                          <a:cs typeface="+mn-cs"/>
                        </a:rPr>
                        <a:t>3%</a:t>
                      </a:r>
                      <a:r>
                        <a:rPr lang="zh-CN" altLang="en-US" sz="2000" b="1" i="0" kern="1200" baseline="0" dirty="0" smtClean="0">
                          <a:solidFill>
                            <a:schemeClr val="tx1"/>
                          </a:solidFill>
                          <a:latin typeface="+mn-lt"/>
                          <a:ea typeface="华文中宋" pitchFamily="2" charset="-122"/>
                          <a:cs typeface="+mn-cs"/>
                        </a:rPr>
                        <a:t>或</a:t>
                      </a:r>
                      <a:r>
                        <a:rPr lang="en-US" altLang="zh-CN" sz="2000" b="1" i="0" kern="1200" baseline="0" dirty="0" smtClean="0">
                          <a:solidFill>
                            <a:schemeClr val="tx1"/>
                          </a:solidFill>
                          <a:latin typeface="+mn-lt"/>
                          <a:ea typeface="华文中宋" pitchFamily="2" charset="-122"/>
                          <a:cs typeface="+mn-cs"/>
                        </a:rPr>
                        <a:t>5%</a:t>
                      </a:r>
                      <a:r>
                        <a:rPr lang="zh-CN" altLang="en-US" sz="2000" b="1" i="0" kern="1200" baseline="0" dirty="0" smtClean="0">
                          <a:solidFill>
                            <a:schemeClr val="tx1"/>
                          </a:solidFill>
                          <a:latin typeface="+mn-lt"/>
                          <a:ea typeface="华文中宋" pitchFamily="2" charset="-122"/>
                          <a:cs typeface="+mn-cs"/>
                        </a:rPr>
                        <a:t>征收率开票</a:t>
                      </a:r>
                    </a:p>
                  </a:txBody>
                  <a:tcPr>
                    <a:solidFill>
                      <a:schemeClr val="tx2">
                        <a:lumMod val="20000"/>
                        <a:lumOff val="80000"/>
                      </a:schemeClr>
                    </a:solidFill>
                  </a:tcPr>
                </a:tc>
                <a:tc vMerge="1">
                  <a:txBody>
                    <a:bodyPr/>
                    <a:lstStyle/>
                    <a:p>
                      <a:endParaRPr lang="zh-CN" altLang="en-US"/>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1.</a:t>
            </a:r>
            <a:r>
              <a:rPr lang="zh-CN" altLang="en-US" dirty="0" smtClean="0"/>
              <a:t>采取汇总纳税的金融机构，省、自治区所辖地市以下分支机构可以使用地市级机构统一领取的增值税专用发票、增值税普通发票、增值税电子普通发票；直辖市、计划单列市所辖区县及以下分支机构可以使用直辖市、计划单列市机构统一领取的增值税专用发票、增值税普通发票、增值税电子普通发票</a:t>
            </a:r>
            <a:endParaRPr lang="en-US" altLang="zh-CN" dirty="0" smtClean="0"/>
          </a:p>
          <a:p>
            <a:r>
              <a:rPr lang="en-US" altLang="zh-CN" dirty="0" smtClean="0"/>
              <a:t>2.</a:t>
            </a:r>
            <a:r>
              <a:rPr lang="zh-CN" altLang="en-US" dirty="0" smtClean="0"/>
              <a:t> 国税机关、地税机关使用新系统代开增值税专用发票和增值税普通发票。代开增值税专用发票使用六联票，代开增值税普通发票使用五联票</a:t>
            </a:r>
            <a:endParaRPr lang="en-US" dirty="0" smtClean="0"/>
          </a:p>
          <a:p>
            <a:r>
              <a:rPr lang="en-US" altLang="zh-CN" dirty="0" smtClean="0"/>
              <a:t>3.</a:t>
            </a:r>
            <a:r>
              <a:rPr lang="zh-CN" altLang="en-US" dirty="0" smtClean="0"/>
              <a:t>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日起，地税机关不再向试点纳税人发放发票。试点纳税人已领取地税机关印制的发票以及印有本单位名称的发票，可继续使用至</a:t>
            </a:r>
            <a:r>
              <a:rPr lang="en-US" dirty="0" smtClean="0"/>
              <a:t>2016</a:t>
            </a:r>
            <a:r>
              <a:rPr lang="zh-CN" altLang="en-US" dirty="0" smtClean="0"/>
              <a:t>年</a:t>
            </a:r>
            <a:r>
              <a:rPr lang="en-US" dirty="0" smtClean="0"/>
              <a:t>6</a:t>
            </a:r>
            <a:r>
              <a:rPr lang="zh-CN" altLang="en-US" dirty="0" smtClean="0"/>
              <a:t>月</a:t>
            </a:r>
            <a:r>
              <a:rPr lang="en-US" dirty="0" smtClean="0"/>
              <a:t>30</a:t>
            </a:r>
            <a:r>
              <a:rPr lang="zh-CN" altLang="en-US" dirty="0" smtClean="0"/>
              <a:t>日，特殊情况经省国税局确定，可适当延长使用期限，最迟不超过</a:t>
            </a:r>
            <a:r>
              <a:rPr lang="en-US" dirty="0" smtClean="0"/>
              <a:t>2016</a:t>
            </a:r>
            <a:r>
              <a:rPr lang="zh-CN" altLang="en-US" dirty="0" smtClean="0"/>
              <a:t>年</a:t>
            </a:r>
            <a:r>
              <a:rPr lang="en-US" dirty="0" smtClean="0"/>
              <a:t>8</a:t>
            </a:r>
            <a:r>
              <a:rPr lang="zh-CN" altLang="en-US" dirty="0" smtClean="0"/>
              <a:t>月</a:t>
            </a:r>
            <a:r>
              <a:rPr lang="en-US" dirty="0" smtClean="0"/>
              <a:t>31</a:t>
            </a:r>
            <a:r>
              <a:rPr lang="zh-CN" altLang="en-US" dirty="0" smtClean="0"/>
              <a:t>日</a:t>
            </a:r>
            <a:endParaRPr lang="en-US" altLang="zh-CN" dirty="0" smtClean="0"/>
          </a:p>
          <a:p>
            <a:r>
              <a:rPr lang="en-US" altLang="zh-CN" dirty="0" smtClean="0"/>
              <a:t>4.</a:t>
            </a:r>
            <a:r>
              <a:rPr lang="zh-CN" altLang="en-US" dirty="0" smtClean="0"/>
              <a:t>纳税人在地税机关已申报营业税未开具发票，</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日以后需要补开发票的，可于</a:t>
            </a:r>
            <a:r>
              <a:rPr lang="en-US" dirty="0" smtClean="0">
                <a:solidFill>
                  <a:srgbClr val="FF0000"/>
                </a:solidFill>
              </a:rPr>
              <a:t>2016</a:t>
            </a:r>
            <a:r>
              <a:rPr lang="zh-CN" altLang="en-US" dirty="0" smtClean="0">
                <a:solidFill>
                  <a:srgbClr val="FF0000"/>
                </a:solidFill>
              </a:rPr>
              <a:t>年</a:t>
            </a:r>
            <a:r>
              <a:rPr lang="en-US" dirty="0" smtClean="0">
                <a:solidFill>
                  <a:srgbClr val="FF0000"/>
                </a:solidFill>
              </a:rPr>
              <a:t>12</a:t>
            </a:r>
            <a:r>
              <a:rPr lang="zh-CN" altLang="en-US" dirty="0" smtClean="0">
                <a:solidFill>
                  <a:srgbClr val="FF0000"/>
                </a:solidFill>
              </a:rPr>
              <a:t>月</a:t>
            </a:r>
            <a:r>
              <a:rPr lang="en-US" dirty="0" smtClean="0">
                <a:solidFill>
                  <a:srgbClr val="FF0000"/>
                </a:solidFill>
              </a:rPr>
              <a:t>31</a:t>
            </a:r>
            <a:r>
              <a:rPr lang="zh-CN" altLang="en-US" dirty="0" smtClean="0">
                <a:solidFill>
                  <a:srgbClr val="FF0000"/>
                </a:solidFill>
              </a:rPr>
              <a:t>日前</a:t>
            </a:r>
            <a:r>
              <a:rPr lang="zh-CN" altLang="en-US" dirty="0" smtClean="0"/>
              <a:t>开具增值税普通发票（税务总局另有规定的除外）</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t>（</a:t>
            </a:r>
            <a:r>
              <a:rPr lang="en-US" altLang="zh-CN" dirty="0" smtClean="0"/>
              <a:t>3</a:t>
            </a:r>
            <a:r>
              <a:rPr lang="zh-CN" altLang="en-US" dirty="0" smtClean="0"/>
              <a:t>）偶然发生的转让不动产</a:t>
            </a:r>
            <a:endParaRPr lang="en-US" altLang="zh-CN" dirty="0" smtClean="0"/>
          </a:p>
          <a:p>
            <a:r>
              <a:rPr lang="zh-CN" altLang="en-US" dirty="0" smtClean="0"/>
              <a:t>试点纳税人偶然发生的转让不动产的营业额，不计入应税行为年应税销售额</a:t>
            </a:r>
          </a:p>
          <a:p>
            <a:r>
              <a:rPr lang="zh-CN" altLang="en-US" dirty="0" smtClean="0"/>
              <a:t>增值税小规模纳税人偶然发生的转让不动产的销售额，不计入应税行为年应税销售额</a:t>
            </a:r>
            <a:endParaRPr lang="en-US" altLang="zh-CN" dirty="0" smtClean="0"/>
          </a:p>
          <a:p>
            <a:r>
              <a:rPr lang="zh-CN" altLang="en-US" dirty="0" smtClean="0">
                <a:solidFill>
                  <a:srgbClr val="002060"/>
                </a:solidFill>
              </a:rPr>
              <a:t>（二）兼营“营改增”应税行为的登记</a:t>
            </a:r>
            <a:endParaRPr lang="en-US" altLang="zh-CN" dirty="0" smtClean="0">
              <a:solidFill>
                <a:srgbClr val="002060"/>
              </a:solidFill>
            </a:endParaRPr>
          </a:p>
          <a:p>
            <a:r>
              <a:rPr lang="zh-CN" altLang="en-US" dirty="0" smtClean="0"/>
              <a:t>试点纳税人兼有销售货物、提供加工修理修配劳务和应税行为的，应税货物及劳务销售额与应税行为销售额分别计算，</a:t>
            </a:r>
            <a:r>
              <a:rPr lang="zh-CN" altLang="en-US" dirty="0" smtClean="0">
                <a:solidFill>
                  <a:srgbClr val="FF0000"/>
                </a:solidFill>
              </a:rPr>
              <a:t>分别适用</a:t>
            </a:r>
            <a:r>
              <a:rPr lang="zh-CN" altLang="en-US" dirty="0" smtClean="0"/>
              <a:t>增值税一般纳税人资格登记标准（但只一个超过标准，即必须登记）</a:t>
            </a:r>
            <a:endParaRPr lang="en-US" altLang="zh-CN" dirty="0" smtClean="0"/>
          </a:p>
          <a:p>
            <a:r>
              <a:rPr lang="zh-CN" altLang="en-US" dirty="0" smtClean="0">
                <a:solidFill>
                  <a:srgbClr val="002060"/>
                </a:solidFill>
              </a:rPr>
              <a:t>（三）选择登记</a:t>
            </a:r>
            <a:endParaRPr lang="en-US" altLang="zh-CN" dirty="0" smtClean="0">
              <a:solidFill>
                <a:srgbClr val="002060"/>
              </a:solidFill>
            </a:endParaRPr>
          </a:p>
          <a:p>
            <a:r>
              <a:rPr lang="zh-CN" altLang="en-US" dirty="0" smtClean="0"/>
              <a:t>兼有销售货物、提供加工修理修配劳务和应税行为，年应税销售额超过财政部、国家税务总局规定标准且不经常发生销售货物、提供加工修理修配劳务和应税行为的单位和个体工商户可选择按照小规模纳税人纳税</a:t>
            </a: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5.</a:t>
            </a:r>
            <a:r>
              <a:rPr lang="zh-CN" altLang="en-US" dirty="0" smtClean="0"/>
              <a:t>试点小规模住宿业</a:t>
            </a:r>
            <a:endParaRPr lang="en-US" altLang="zh-CN" dirty="0" smtClean="0"/>
          </a:p>
          <a:p>
            <a:r>
              <a:rPr lang="zh-CN" altLang="en-US" dirty="0" smtClean="0"/>
              <a:t>全面开展住宿业小规模纳税人自行开具增值税专用发票试点。月销售额超过</a:t>
            </a:r>
            <a:r>
              <a:rPr lang="en-US" dirty="0" smtClean="0"/>
              <a:t>3</a:t>
            </a:r>
            <a:r>
              <a:rPr lang="zh-CN" altLang="en-US" dirty="0" smtClean="0"/>
              <a:t>万元（或季销售额超过</a:t>
            </a:r>
            <a:r>
              <a:rPr lang="en-US" dirty="0" smtClean="0"/>
              <a:t>9</a:t>
            </a:r>
            <a:r>
              <a:rPr lang="zh-CN" altLang="en-US" dirty="0" smtClean="0"/>
              <a:t>万元）的住宿业小规模纳税人提供住宿服务、销售货物或发生</a:t>
            </a:r>
            <a:r>
              <a:rPr lang="zh-CN" altLang="en-US" dirty="0" smtClean="0">
                <a:solidFill>
                  <a:srgbClr val="FF0000"/>
                </a:solidFill>
              </a:rPr>
              <a:t>其他应税行为</a:t>
            </a:r>
            <a:r>
              <a:rPr lang="zh-CN" altLang="en-US" dirty="0" smtClean="0"/>
              <a:t>，需要开具增值税专用发票的，可以通过增值税发票管理新系统自行开具，主管国税机关不再为其代开</a:t>
            </a:r>
            <a:endParaRPr lang="en-US" altLang="zh-CN" dirty="0" smtClean="0"/>
          </a:p>
          <a:p>
            <a:r>
              <a:rPr lang="zh-CN" altLang="en-US" dirty="0" smtClean="0"/>
              <a:t>住宿业小规模纳税人销售其取得的不动产，需要开具增值税专用发票的，仍须向地税机关申请代开</a:t>
            </a:r>
            <a:endParaRPr lang="en-US" altLang="zh-CN" dirty="0" smtClean="0"/>
          </a:p>
          <a:p>
            <a:r>
              <a:rPr lang="zh-CN" altLang="en-US" dirty="0" smtClean="0"/>
              <a:t>住宿业小规模纳税人自行开具增值税专用发票应缴纳的税款，应在规定的纳税申报期内，向主管税务机关申报纳税。在填写增值税纳税申报表时，应将当期开具专用发票的销售额，按照</a:t>
            </a:r>
            <a:r>
              <a:rPr lang="en-US" dirty="0" smtClean="0"/>
              <a:t>3%</a:t>
            </a:r>
            <a:r>
              <a:rPr lang="zh-CN" altLang="en-US" dirty="0" smtClean="0"/>
              <a:t>和</a:t>
            </a:r>
            <a:r>
              <a:rPr lang="en-US" dirty="0" smtClean="0"/>
              <a:t>5%</a:t>
            </a:r>
            <a:r>
              <a:rPr lang="zh-CN" altLang="en-US" dirty="0" smtClean="0"/>
              <a:t>的征收率，分别填写在</a:t>
            </a:r>
            <a:r>
              <a:rPr lang="en-US" altLang="zh-CN" dirty="0" smtClean="0"/>
              <a:t>《</a:t>
            </a:r>
            <a:r>
              <a:rPr lang="zh-CN" altLang="en-US" dirty="0" smtClean="0"/>
              <a:t>增值税纳税申报表</a:t>
            </a:r>
            <a:r>
              <a:rPr lang="en-US" altLang="zh-CN" dirty="0" smtClean="0"/>
              <a:t>》</a:t>
            </a:r>
            <a:r>
              <a:rPr lang="zh-CN" altLang="en-US" dirty="0" smtClean="0"/>
              <a:t>（小规模纳税人适用）第</a:t>
            </a:r>
            <a:r>
              <a:rPr lang="en-US" dirty="0" smtClean="0"/>
              <a:t>2</a:t>
            </a:r>
            <a:r>
              <a:rPr lang="zh-CN" altLang="en-US" dirty="0" smtClean="0"/>
              <a:t>栏和第</a:t>
            </a:r>
            <a:r>
              <a:rPr lang="en-US" dirty="0" smtClean="0"/>
              <a:t>5</a:t>
            </a:r>
            <a:r>
              <a:rPr lang="zh-CN" altLang="en-US" dirty="0" smtClean="0"/>
              <a:t>栏“</a:t>
            </a:r>
            <a:r>
              <a:rPr lang="zh-CN" altLang="en-US" dirty="0" smtClean="0">
                <a:solidFill>
                  <a:srgbClr val="FF0000"/>
                </a:solidFill>
              </a:rPr>
              <a:t>税务机关代开</a:t>
            </a:r>
            <a:r>
              <a:rPr lang="zh-CN" altLang="en-US" dirty="0" smtClean="0"/>
              <a:t>的增值税专用发票不含税销售额”的“本期数”相应栏次中</a:t>
            </a:r>
            <a:endParaRPr lang="zh-CN"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6.</a:t>
            </a:r>
            <a:r>
              <a:rPr lang="zh-CN" altLang="en-US" dirty="0" smtClean="0"/>
              <a:t>分类管理领用次数</a:t>
            </a:r>
            <a:endParaRPr lang="en-US" altLang="zh-CN" dirty="0" smtClean="0"/>
          </a:p>
          <a:p>
            <a:r>
              <a:rPr lang="zh-CN" altLang="en-US" dirty="0" smtClean="0"/>
              <a:t>纳税信用</a:t>
            </a:r>
            <a:r>
              <a:rPr lang="en-US" dirty="0" smtClean="0"/>
              <a:t>A</a:t>
            </a:r>
            <a:r>
              <a:rPr lang="zh-CN" altLang="en-US" dirty="0" smtClean="0"/>
              <a:t>级的纳税人可一次领取不超过</a:t>
            </a:r>
            <a:r>
              <a:rPr lang="en-US" dirty="0" smtClean="0"/>
              <a:t>3</a:t>
            </a:r>
            <a:r>
              <a:rPr lang="zh-CN" altLang="en-US" dirty="0" smtClean="0"/>
              <a:t>个月的增值税发票用量，纳税信用</a:t>
            </a:r>
            <a:r>
              <a:rPr lang="en-US" dirty="0" smtClean="0"/>
              <a:t>B</a:t>
            </a:r>
            <a:r>
              <a:rPr lang="zh-CN" altLang="en-US" dirty="0" smtClean="0"/>
              <a:t>级的纳税人可一次领取不超过</a:t>
            </a:r>
            <a:r>
              <a:rPr lang="en-US" dirty="0" smtClean="0"/>
              <a:t>2</a:t>
            </a:r>
            <a:r>
              <a:rPr lang="zh-CN" altLang="en-US" dirty="0" smtClean="0"/>
              <a:t>个月的增值税发票用量</a:t>
            </a:r>
            <a:endParaRPr lang="en-US" altLang="zh-CN" dirty="0" smtClean="0"/>
          </a:p>
          <a:p>
            <a:r>
              <a:rPr lang="zh-CN" altLang="en-US" dirty="0" smtClean="0"/>
              <a:t>以上两类纳税人生产经营情况发生变化，需要调整增值税发票用量，手续齐全的，按照规定即时办理</a:t>
            </a:r>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002060"/>
                </a:solidFill>
              </a:rPr>
              <a:t>（二）增值税发票开具</a:t>
            </a:r>
            <a:endParaRPr lang="en-US" altLang="zh-CN" dirty="0" smtClean="0">
              <a:solidFill>
                <a:srgbClr val="002060"/>
              </a:solidFill>
            </a:endParaRPr>
          </a:p>
          <a:p>
            <a:r>
              <a:rPr lang="en-US" altLang="zh-CN" dirty="0" smtClean="0"/>
              <a:t>1.</a:t>
            </a:r>
            <a:r>
              <a:rPr lang="zh-CN" altLang="en-US" dirty="0" smtClean="0"/>
              <a:t>选择编码开具增值税发票</a:t>
            </a:r>
            <a:endParaRPr lang="en-US" altLang="zh-CN" dirty="0" smtClean="0"/>
          </a:p>
          <a:p>
            <a:r>
              <a:rPr lang="zh-CN" altLang="en-US" dirty="0" smtClean="0"/>
              <a:t>税务总局编写了</a:t>
            </a:r>
            <a:r>
              <a:rPr lang="en-US" altLang="zh-CN" dirty="0" smtClean="0"/>
              <a:t>《</a:t>
            </a:r>
            <a:r>
              <a:rPr lang="zh-CN" altLang="en-US" dirty="0" smtClean="0"/>
              <a:t>商品和服务税收分类与编码（试行）</a:t>
            </a:r>
            <a:r>
              <a:rPr lang="en-US" altLang="zh-CN" dirty="0" smtClean="0"/>
              <a:t>》</a:t>
            </a:r>
            <a:r>
              <a:rPr lang="zh-CN" altLang="en-US" dirty="0" smtClean="0"/>
              <a:t>，并在新系统中增加了编码相关功能。自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日起，纳入新系统推行范围的试点纳税人及新办增值税纳税人，应使用新系统选择相应的编码开具增值税发票。北京市、上海市、江苏省和广东省已使用编码的纳税人，应于</a:t>
            </a:r>
            <a:r>
              <a:rPr lang="en-US" dirty="0" smtClean="0"/>
              <a:t>5</a:t>
            </a:r>
            <a:r>
              <a:rPr lang="zh-CN" altLang="en-US" dirty="0" smtClean="0"/>
              <a:t>月</a:t>
            </a:r>
            <a:r>
              <a:rPr lang="en-US" dirty="0" smtClean="0"/>
              <a:t>1</a:t>
            </a:r>
            <a:r>
              <a:rPr lang="zh-CN" altLang="en-US" dirty="0" smtClean="0"/>
              <a:t>日前完成开票软件升级。</a:t>
            </a:r>
            <a:r>
              <a:rPr lang="en-US" dirty="0" smtClean="0"/>
              <a:t>5</a:t>
            </a:r>
            <a:r>
              <a:rPr lang="zh-CN" altLang="en-US" dirty="0" smtClean="0"/>
              <a:t>月</a:t>
            </a:r>
            <a:r>
              <a:rPr lang="en-US" dirty="0" smtClean="0"/>
              <a:t>1</a:t>
            </a:r>
            <a:r>
              <a:rPr lang="zh-CN" altLang="en-US" dirty="0" smtClean="0"/>
              <a:t>日前已使用新系统的纳税人，应于</a:t>
            </a:r>
            <a:r>
              <a:rPr lang="en-US" dirty="0" smtClean="0"/>
              <a:t>8</a:t>
            </a:r>
            <a:r>
              <a:rPr lang="zh-CN" altLang="en-US" dirty="0" smtClean="0"/>
              <a:t>月</a:t>
            </a:r>
            <a:r>
              <a:rPr lang="en-US" dirty="0" smtClean="0"/>
              <a:t>1</a:t>
            </a:r>
            <a:r>
              <a:rPr lang="zh-CN" altLang="en-US" dirty="0" smtClean="0"/>
              <a:t>日前完成开票软件升级</a:t>
            </a:r>
            <a:endParaRPr lang="en-US" altLang="zh-CN" dirty="0" smtClean="0"/>
          </a:p>
          <a:p>
            <a:r>
              <a:rPr lang="zh-CN" altLang="en-US" dirty="0" smtClean="0"/>
              <a:t>（</a:t>
            </a:r>
            <a:r>
              <a:rPr lang="en-US" altLang="zh-CN" dirty="0" smtClean="0"/>
              <a:t>9</a:t>
            </a:r>
            <a:r>
              <a:rPr lang="zh-CN" altLang="en-US" dirty="0" smtClean="0"/>
              <a:t>月</a:t>
            </a:r>
            <a:r>
              <a:rPr lang="en-US" altLang="zh-CN" dirty="0" smtClean="0"/>
              <a:t>1</a:t>
            </a:r>
            <a:r>
              <a:rPr lang="zh-CN" altLang="en-US" dirty="0" smtClean="0"/>
              <a:t>日起）</a:t>
            </a:r>
            <a:r>
              <a:rPr lang="zh-CN" altLang="en-US" dirty="0" smtClean="0">
                <a:solidFill>
                  <a:srgbClr val="FF0000"/>
                </a:solidFill>
              </a:rPr>
              <a:t>增加</a:t>
            </a:r>
            <a:r>
              <a:rPr lang="en-US" dirty="0" smtClean="0">
                <a:solidFill>
                  <a:srgbClr val="FF0000"/>
                </a:solidFill>
              </a:rPr>
              <a:t>6</a:t>
            </a:r>
            <a:r>
              <a:rPr lang="zh-CN" altLang="en-US" dirty="0" smtClean="0"/>
              <a:t>“未发生销售行为的不征税项目”，用于纳税人收取款项但未发生销售货物、应税劳务、服务、无形资产或不动产的情形</a:t>
            </a:r>
            <a:endParaRPr lang="en-US" altLang="zh-CN" dirty="0" smtClean="0"/>
          </a:p>
          <a:p>
            <a:r>
              <a:rPr lang="zh-CN" altLang="en-US" dirty="0" smtClean="0"/>
              <a:t>“未发生销售行为的不征税项目”下设</a:t>
            </a:r>
            <a:r>
              <a:rPr lang="en-US" dirty="0" smtClean="0"/>
              <a:t>601</a:t>
            </a:r>
            <a:r>
              <a:rPr lang="zh-CN" altLang="en-US" dirty="0" smtClean="0"/>
              <a:t>“预付卡销售和充值”、</a:t>
            </a:r>
            <a:r>
              <a:rPr lang="en-US" dirty="0" smtClean="0"/>
              <a:t>602</a:t>
            </a:r>
            <a:r>
              <a:rPr lang="zh-CN" altLang="en-US" dirty="0" smtClean="0"/>
              <a:t>“销售自行开发的房地产项目预收款”、</a:t>
            </a:r>
            <a:r>
              <a:rPr lang="en-US" dirty="0" smtClean="0"/>
              <a:t>603</a:t>
            </a:r>
            <a:r>
              <a:rPr lang="zh-CN" altLang="en-US" dirty="0" smtClean="0"/>
              <a:t>“已申报缴纳营业税未开票补开票”</a:t>
            </a:r>
            <a:endParaRPr lang="en-US" altLang="zh-CN" dirty="0" smtClean="0"/>
          </a:p>
          <a:p>
            <a:r>
              <a:rPr lang="zh-CN" altLang="en-US" dirty="0" smtClean="0"/>
              <a:t>使用“未发生销售行为的不征税项目”编码，发票税率栏应填写“不征税”，</a:t>
            </a:r>
            <a:r>
              <a:rPr lang="zh-CN" altLang="en-US" dirty="0" smtClean="0">
                <a:solidFill>
                  <a:srgbClr val="FF0000"/>
                </a:solidFill>
              </a:rPr>
              <a:t>不得开具增值税专用发票</a:t>
            </a:r>
            <a:r>
              <a:rPr lang="en-US" dirty="0" smtClean="0"/>
              <a:t/>
            </a:r>
            <a:br>
              <a:rPr lang="en-US" dirty="0" smtClean="0"/>
            </a:br>
            <a:endParaRPr lang="en-US" altLang="zh-CN"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dirty="0" smtClean="0"/>
              <a:t>2.</a:t>
            </a:r>
            <a:r>
              <a:rPr lang="zh-CN" altLang="en-US" dirty="0" smtClean="0"/>
              <a:t>差额开票</a:t>
            </a:r>
            <a:endParaRPr lang="en-US" altLang="zh-CN" dirty="0" smtClean="0"/>
          </a:p>
          <a:p>
            <a:r>
              <a:rPr lang="zh-CN" altLang="en-US" dirty="0" smtClean="0"/>
              <a:t>按照现行政策规定适用差额征税办法缴纳增值税，且不得全额开具增值税发票的（财政部、税务总局另有规定的除外），纳税人自行开具或者税务机关代开增值税发票时，通过</a:t>
            </a:r>
            <a:r>
              <a:rPr lang="zh-CN" altLang="en-US" dirty="0" smtClean="0">
                <a:solidFill>
                  <a:srgbClr val="FF0000"/>
                </a:solidFill>
              </a:rPr>
              <a:t>新系统中差额</a:t>
            </a:r>
            <a:r>
              <a:rPr lang="zh-CN" altLang="en-US" dirty="0" smtClean="0"/>
              <a:t>征税开票功能，录入含税销售额（或含税评估额）和扣除额，系统自动计算税额和不含税金额，备注栏自动打印“差额征税”字样，发票开具不应与其他应税行为混开</a:t>
            </a:r>
            <a:endParaRPr lang="en-US" altLang="zh-CN" dirty="0" smtClean="0"/>
          </a:p>
          <a:p>
            <a:r>
              <a:rPr lang="zh-CN" altLang="en-US" dirty="0" smtClean="0">
                <a:solidFill>
                  <a:srgbClr val="FF0000"/>
                </a:solidFill>
              </a:rPr>
              <a:t>注：</a:t>
            </a:r>
            <a:r>
              <a:rPr lang="zh-CN" altLang="en-US" dirty="0" smtClean="0"/>
              <a:t>开具差额增值税</a:t>
            </a:r>
            <a:r>
              <a:rPr lang="zh-CN" altLang="en-US" dirty="0" smtClean="0">
                <a:solidFill>
                  <a:srgbClr val="FF0000"/>
                </a:solidFill>
              </a:rPr>
              <a:t>专用发票</a:t>
            </a:r>
            <a:r>
              <a:rPr lang="zh-CN" altLang="en-US" dirty="0" smtClean="0"/>
              <a:t>时，仅指扣除部分不能抵扣的，对于建筑服务简易计税法的分包、房地产开发企业的土地款部分扣除，不宜采取差额开票</a:t>
            </a:r>
          </a:p>
          <a:p>
            <a:endParaRPr lang="zh-CN" alt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en-US" dirty="0" smtClean="0"/>
              <a:t>3.</a:t>
            </a:r>
            <a:r>
              <a:rPr lang="zh-CN" altLang="en-US" dirty="0" smtClean="0"/>
              <a:t>备注栏的使用</a:t>
            </a:r>
            <a:endParaRPr lang="en-US" altLang="zh-CN" dirty="0" smtClean="0"/>
          </a:p>
          <a:p>
            <a:r>
              <a:rPr lang="zh-CN" altLang="en-US" dirty="0" smtClean="0"/>
              <a:t>（</a:t>
            </a:r>
            <a:r>
              <a:rPr lang="en-US" altLang="zh-CN" dirty="0" smtClean="0"/>
              <a:t>1</a:t>
            </a:r>
            <a:r>
              <a:rPr lang="zh-CN" altLang="en-US" dirty="0" smtClean="0"/>
              <a:t>）提供建筑服务，纳税人自行开具或者税务机关代开增值税发票时，应在发票的备注栏注明建筑服务</a:t>
            </a:r>
            <a:r>
              <a:rPr lang="zh-CN" altLang="en-US" dirty="0" smtClean="0">
                <a:solidFill>
                  <a:srgbClr val="FF0000"/>
                </a:solidFill>
              </a:rPr>
              <a:t>发生地县（市、区）名称及项目名称</a:t>
            </a:r>
            <a:endParaRPr lang="en-US" altLang="zh-CN" dirty="0" smtClean="0">
              <a:solidFill>
                <a:srgbClr val="FF0000"/>
              </a:solidFill>
            </a:endParaRPr>
          </a:p>
          <a:p>
            <a:r>
              <a:rPr lang="zh-CN" altLang="en-US" dirty="0" smtClean="0"/>
              <a:t>（</a:t>
            </a:r>
            <a:r>
              <a:rPr lang="en-US" altLang="zh-CN" dirty="0" smtClean="0"/>
              <a:t>2.</a:t>
            </a:r>
            <a:r>
              <a:rPr lang="zh-CN" altLang="en-US" dirty="0" smtClean="0"/>
              <a:t>）销售不动产，纳税人自行开具或者税务机关代开增值税发票时，应在发票“货物或应税劳务、服务名称”栏填写不动产名称及房屋产权证书号码（无房屋产权证书的可不填写），“单位”栏填写面积单位，备注栏注明不动产的详细地址</a:t>
            </a:r>
            <a:endParaRPr lang="en-US" altLang="zh-CN" dirty="0" smtClean="0"/>
          </a:p>
          <a:p>
            <a:r>
              <a:rPr lang="zh-CN" altLang="en-US" dirty="0" smtClean="0"/>
              <a:t>（</a:t>
            </a:r>
            <a:r>
              <a:rPr lang="en-US" altLang="zh-CN" dirty="0" smtClean="0"/>
              <a:t>3</a:t>
            </a:r>
            <a:r>
              <a:rPr lang="zh-CN" altLang="en-US" dirty="0" smtClean="0"/>
              <a:t>）出租不动产，纳税人自行开具或者税务机关代开增值税发票时，应在备注栏注明不动产的详细地址。</a:t>
            </a:r>
            <a:r>
              <a:rPr lang="en-US" dirty="0" smtClean="0"/>
              <a:t/>
            </a:r>
            <a:br>
              <a:rPr lang="en-US" dirty="0" smtClean="0"/>
            </a:br>
            <a:r>
              <a:rPr lang="zh-CN" altLang="en-US" dirty="0" smtClean="0"/>
              <a:t>　　</a:t>
            </a:r>
            <a:endParaRPr lang="zh-CN" altLang="en-US" dirty="0" smtClean="0">
              <a:solidFill>
                <a:srgbClr val="002060"/>
              </a:solidFill>
            </a:endParaRPr>
          </a:p>
          <a:p>
            <a:endParaRPr lang="zh-CN"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4.</a:t>
            </a:r>
            <a:r>
              <a:rPr lang="zh-CN" altLang="en-US" dirty="0" smtClean="0"/>
              <a:t>个人出租住房的开票</a:t>
            </a:r>
            <a:endParaRPr lang="en-US" altLang="zh-CN" dirty="0" smtClean="0"/>
          </a:p>
          <a:p>
            <a:r>
              <a:rPr lang="zh-CN" altLang="en-US" dirty="0" smtClean="0"/>
              <a:t>个人出租住房适用优惠政策减按</a:t>
            </a:r>
            <a:r>
              <a:rPr lang="en-US" dirty="0" smtClean="0"/>
              <a:t>1.5%</a:t>
            </a:r>
            <a:r>
              <a:rPr lang="zh-CN" altLang="en-US" dirty="0" smtClean="0"/>
              <a:t>征收，纳税人自行开具或者税务机关代开增值税发票时，通过新系统中征收率减按</a:t>
            </a:r>
            <a:r>
              <a:rPr lang="en-US" dirty="0" smtClean="0"/>
              <a:t>1.5%</a:t>
            </a:r>
            <a:r>
              <a:rPr lang="zh-CN" altLang="en-US" dirty="0" smtClean="0"/>
              <a:t>征收开票功能，录入含税销售额，系统自动计算税额和不含税金额，发票开具不应与其他应税行为混开。</a:t>
            </a:r>
            <a:r>
              <a:rPr lang="en-US" dirty="0" smtClean="0"/>
              <a:t/>
            </a:r>
            <a:br>
              <a:rPr lang="en-US" dirty="0" smtClean="0"/>
            </a:br>
            <a:r>
              <a:rPr lang="en-US" altLang="zh-CN" dirty="0" smtClean="0"/>
              <a:t>5.</a:t>
            </a:r>
            <a:r>
              <a:rPr lang="zh-CN" altLang="en-US" dirty="0" smtClean="0"/>
              <a:t>税务机关代开发票</a:t>
            </a:r>
            <a:endParaRPr lang="en-US" altLang="zh-CN" dirty="0" smtClean="0"/>
          </a:p>
          <a:p>
            <a:r>
              <a:rPr lang="zh-CN" altLang="en-US" dirty="0" smtClean="0"/>
              <a:t>（</a:t>
            </a:r>
            <a:r>
              <a:rPr lang="en-US" altLang="zh-CN" dirty="0" smtClean="0"/>
              <a:t>1</a:t>
            </a:r>
            <a:r>
              <a:rPr lang="zh-CN" altLang="en-US" dirty="0" smtClean="0"/>
              <a:t>）税务机关代开增值税发票时，“销售方开户行及账号”栏填写税收完税凭证字轨及号码或系统税票号码（免税代开增值税普通发票可不填写）</a:t>
            </a:r>
            <a:endParaRPr lang="en-US" altLang="zh-CN" dirty="0" smtClean="0"/>
          </a:p>
          <a:p>
            <a:r>
              <a:rPr lang="zh-CN" altLang="en-US" dirty="0" smtClean="0"/>
              <a:t>（</a:t>
            </a:r>
            <a:r>
              <a:rPr lang="en-US" altLang="zh-CN" dirty="0" smtClean="0"/>
              <a:t>2</a:t>
            </a:r>
            <a:r>
              <a:rPr lang="zh-CN" altLang="en-US" dirty="0" smtClean="0"/>
              <a:t>）国税机关为跨县（市、区）提供不动产经营租赁服务、建筑服务的小规模纳税人（不包括其他个人），代开增值税发票时，在发票备注栏中自动打印“</a:t>
            </a:r>
            <a:r>
              <a:rPr lang="en-US" dirty="0" smtClean="0"/>
              <a:t>YD</a:t>
            </a:r>
            <a:r>
              <a:rPr lang="zh-CN" altLang="en-US" dirty="0" smtClean="0"/>
              <a:t>”字样。</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6.</a:t>
            </a:r>
            <a:r>
              <a:rPr lang="zh-CN" altLang="en-US" dirty="0" smtClean="0"/>
              <a:t>保险机构代收车船税开具增值税发票</a:t>
            </a:r>
            <a:endParaRPr lang="en-US" altLang="zh-CN" dirty="0" smtClean="0"/>
          </a:p>
          <a:p>
            <a:r>
              <a:rPr lang="zh-CN" altLang="en-US" dirty="0" smtClean="0"/>
              <a:t>保险机构作为车船税扣缴义务人，在代收车船税并开具增值税发票时，应在增值税发票备注栏中注明代收车船税税款信息。具体包括：保险单号、税款所属期（详细至月）、代收车船税金额、滞纳金金额、金额合计等。该增值税发票可作为纳税人缴纳车船税及滞纳金的会计核算原始凭证</a:t>
            </a:r>
            <a:endParaRPr lang="en-US" altLang="zh-CN" dirty="0" smtClean="0"/>
          </a:p>
          <a:p>
            <a:r>
              <a:rPr lang="en-US" altLang="zh-CN" dirty="0" smtClean="0"/>
              <a:t>7.</a:t>
            </a:r>
            <a:r>
              <a:rPr lang="zh-CN" altLang="en-US" dirty="0" smtClean="0"/>
              <a:t>保险企业代保险代理人向汇总代开增值税发票</a:t>
            </a:r>
            <a:endParaRPr lang="en-US" altLang="zh-CN" dirty="0" smtClean="0"/>
          </a:p>
          <a:p>
            <a:r>
              <a:rPr lang="zh-CN" altLang="en-US" dirty="0" smtClean="0"/>
              <a:t>接受税务机关委托代征税款的保险企业，向个人保险代理人支付佣金费用后，可代个人保险代理人统一向主管国税机关申请汇总代开增值税普通发票或增值税专用发票</a:t>
            </a:r>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8.</a:t>
            </a:r>
            <a:r>
              <a:rPr lang="zh-CN" altLang="en-US" dirty="0" smtClean="0"/>
              <a:t>单用途卡或多用途卡的发票开具</a:t>
            </a:r>
            <a:endParaRPr lang="en-US" altLang="zh-CN" dirty="0" smtClean="0"/>
          </a:p>
          <a:p>
            <a:r>
              <a:rPr lang="zh-CN" altLang="en-US" dirty="0" smtClean="0"/>
              <a:t>（</a:t>
            </a:r>
            <a:r>
              <a:rPr lang="en-US" altLang="zh-CN" dirty="0" smtClean="0"/>
              <a:t>1</a:t>
            </a:r>
            <a:r>
              <a:rPr lang="zh-CN" altLang="en-US" dirty="0" smtClean="0"/>
              <a:t>）销售卡或充值时：只能开具增值税普通发票；</a:t>
            </a:r>
            <a:r>
              <a:rPr lang="en-US" altLang="zh-CN" dirty="0" smtClean="0"/>
              <a:t>《</a:t>
            </a:r>
            <a:r>
              <a:rPr lang="zh-CN" altLang="en-US" dirty="0" smtClean="0"/>
              <a:t>商品和服务税收分类与编码（试行）</a:t>
            </a:r>
            <a:r>
              <a:rPr lang="en-US" altLang="zh-CN" dirty="0" smtClean="0"/>
              <a:t>》</a:t>
            </a:r>
            <a:r>
              <a:rPr lang="zh-CN" altLang="en-US" dirty="0" smtClean="0"/>
              <a:t>为“未发生销售行为的不征税项目”</a:t>
            </a:r>
            <a:r>
              <a:rPr lang="en-US" altLang="zh-CN" dirty="0" smtClean="0"/>
              <a:t>——</a:t>
            </a:r>
            <a:r>
              <a:rPr lang="zh-CN" altLang="en-US" dirty="0" smtClean="0"/>
              <a:t>下设的</a:t>
            </a:r>
            <a:r>
              <a:rPr lang="en-US" dirty="0" smtClean="0"/>
              <a:t>601</a:t>
            </a:r>
            <a:r>
              <a:rPr lang="zh-CN" altLang="en-US" dirty="0" smtClean="0"/>
              <a:t>“预付卡销售和充值”</a:t>
            </a:r>
            <a:endParaRPr lang="en-US" altLang="zh-CN" dirty="0" smtClean="0"/>
          </a:p>
          <a:p>
            <a:r>
              <a:rPr lang="zh-CN" altLang="en-US" dirty="0" smtClean="0"/>
              <a:t>（</a:t>
            </a:r>
            <a:r>
              <a:rPr lang="en-US" altLang="zh-CN" dirty="0" smtClean="0"/>
              <a:t>2</a:t>
            </a:r>
            <a:r>
              <a:rPr lang="zh-CN" altLang="en-US" dirty="0" smtClean="0"/>
              <a:t>）与销售卡人或者支付机构结算时：只能开具增值税普通发票；在备注栏注明“收到预付卡结算款”</a:t>
            </a:r>
            <a:endParaRPr lang="en-US" altLang="zh-CN" dirty="0" smtClean="0"/>
          </a:p>
          <a:p>
            <a:r>
              <a:rPr lang="zh-CN" altLang="en-US" dirty="0" smtClean="0">
                <a:solidFill>
                  <a:srgbClr val="FF0000"/>
                </a:solidFill>
              </a:rPr>
              <a:t>注：</a:t>
            </a:r>
            <a:r>
              <a:rPr lang="zh-CN" altLang="en-US" dirty="0" smtClean="0"/>
              <a:t>销售行为发生时</a:t>
            </a:r>
            <a:endParaRPr lang="en-US" altLang="zh-CN" dirty="0" smtClean="0"/>
          </a:p>
          <a:p>
            <a:r>
              <a:rPr lang="zh-CN" altLang="en-US" dirty="0" smtClean="0"/>
              <a:t>若销售卡人与销售方为同一纳税人</a:t>
            </a:r>
            <a:r>
              <a:rPr lang="en-US" altLang="zh-CN" dirty="0" smtClean="0"/>
              <a:t>——</a:t>
            </a:r>
            <a:r>
              <a:rPr lang="zh-CN" altLang="en-US" dirty="0" smtClean="0"/>
              <a:t>不再开发票</a:t>
            </a:r>
            <a:endParaRPr lang="en-US" altLang="zh-CN" dirty="0" smtClean="0"/>
          </a:p>
          <a:p>
            <a:r>
              <a:rPr lang="zh-CN" altLang="en-US" dirty="0" smtClean="0"/>
              <a:t>销售卡人与销售方为不同纳税人（销售卡人或支付机构）</a:t>
            </a:r>
            <a:r>
              <a:rPr lang="en-US" altLang="zh-CN" dirty="0" smtClean="0"/>
              <a:t>——</a:t>
            </a:r>
            <a:r>
              <a:rPr lang="zh-CN" altLang="en-US" dirty="0" smtClean="0"/>
              <a:t>开具结算的普通发票</a:t>
            </a:r>
            <a:endParaRPr lang="en-US" altLang="zh-CN" dirty="0" smtClean="0"/>
          </a:p>
          <a:p>
            <a:r>
              <a:rPr lang="zh-CN" altLang="en-US" dirty="0" smtClean="0"/>
              <a:t>（</a:t>
            </a:r>
            <a:r>
              <a:rPr lang="en-US" altLang="zh-CN" dirty="0" smtClean="0"/>
              <a:t>3</a:t>
            </a:r>
            <a:r>
              <a:rPr lang="zh-CN" altLang="en-US" dirty="0" smtClean="0"/>
              <a:t>）售卡人的手续费等，属于其业务收入（经纪代理业），按规定开具发票</a:t>
            </a:r>
            <a:endParaRPr lang="zh-CN"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9.</a:t>
            </a:r>
            <a:r>
              <a:rPr lang="zh-CN" altLang="en-US" dirty="0" smtClean="0"/>
              <a:t>共保业务</a:t>
            </a:r>
            <a:endParaRPr lang="en-US" altLang="zh-CN" dirty="0" smtClean="0"/>
          </a:p>
          <a:p>
            <a:r>
              <a:rPr lang="zh-CN" altLang="en-US" dirty="0" smtClean="0"/>
              <a:t>保险公司开展共保业务时，按照以下规定开具增值税发票：</a:t>
            </a:r>
            <a:endParaRPr lang="en-US" altLang="zh-CN" dirty="0" smtClean="0"/>
          </a:p>
          <a:p>
            <a:r>
              <a:rPr lang="zh-CN" altLang="en-US" dirty="0" smtClean="0"/>
              <a:t>（</a:t>
            </a:r>
            <a:r>
              <a:rPr lang="en-US" altLang="zh-CN" dirty="0" smtClean="0"/>
              <a:t>1</a:t>
            </a:r>
            <a:r>
              <a:rPr lang="zh-CN" altLang="en-US" dirty="0" smtClean="0"/>
              <a:t>）主承保人与投保人签订保险合同并全额收取保费，然后再与其他共保人签订共保协议并支付共保保费的，由主承保人向投保人全额开具发票，其他共保人向主承保人开具发票</a:t>
            </a:r>
            <a:endParaRPr lang="en-US" altLang="zh-CN" dirty="0" smtClean="0"/>
          </a:p>
          <a:p>
            <a:r>
              <a:rPr lang="zh-CN" altLang="en-US" dirty="0" smtClean="0"/>
              <a:t>（</a:t>
            </a:r>
            <a:r>
              <a:rPr lang="en-US" altLang="zh-CN" dirty="0" smtClean="0"/>
              <a:t>2</a:t>
            </a:r>
            <a:r>
              <a:rPr lang="zh-CN" altLang="en-US" dirty="0" smtClean="0"/>
              <a:t>）主承保人和其他共保人共同与投保人签订保险合同并分别收取保费的，由主承保人和其他共保人分别就各自获得的保费收入向投保人开具发票</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en-US" altLang="zh-CN" dirty="0" smtClean="0"/>
              <a:t>10.</a:t>
            </a:r>
            <a:r>
              <a:rPr lang="zh-CN" altLang="en-US" dirty="0" smtClean="0"/>
              <a:t>房地产开发项目的发票开具</a:t>
            </a:r>
            <a:r>
              <a:rPr lang="zh-CN" altLang="en-US" dirty="0" smtClean="0">
                <a:solidFill>
                  <a:srgbClr val="FF0000"/>
                </a:solidFill>
              </a:rPr>
              <a:t>（宁波）</a:t>
            </a:r>
            <a:endParaRPr lang="en-US" altLang="zh-CN" dirty="0" smtClean="0">
              <a:solidFill>
                <a:srgbClr val="FF0000"/>
              </a:solidFill>
            </a:endParaRPr>
          </a:p>
          <a:p>
            <a:r>
              <a:rPr lang="zh-CN" altLang="en-US" dirty="0" smtClean="0"/>
              <a:t>（</a:t>
            </a:r>
            <a:r>
              <a:rPr lang="en-US" altLang="zh-CN" dirty="0" smtClean="0"/>
              <a:t>1</a:t>
            </a:r>
            <a:r>
              <a:rPr lang="zh-CN" altLang="en-US" dirty="0" smtClean="0"/>
              <a:t>）发票开具衔接 </a:t>
            </a:r>
          </a:p>
          <a:p>
            <a:r>
              <a:rPr lang="en-US" altLang="zh-CN" dirty="0" smtClean="0"/>
              <a:t>A.</a:t>
            </a:r>
            <a:r>
              <a:rPr lang="zh-CN" altLang="en-US" dirty="0" smtClean="0"/>
              <a:t>纳税人销售自行开发的房产（以下简称房产）在</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日前已</a:t>
            </a:r>
            <a:r>
              <a:rPr lang="zh-CN" altLang="en-US" dirty="0" smtClean="0">
                <a:solidFill>
                  <a:srgbClr val="FF0000"/>
                </a:solidFill>
              </a:rPr>
              <a:t>预收购房款</a:t>
            </a:r>
            <a:r>
              <a:rPr lang="zh-CN" altLang="en-US" dirty="0" smtClean="0"/>
              <a:t>，已开具</a:t>
            </a:r>
            <a:r>
              <a:rPr lang="en-US" altLang="zh-CN" dirty="0" smtClean="0"/>
              <a:t>《</a:t>
            </a:r>
            <a:r>
              <a:rPr lang="zh-CN" altLang="en-US" dirty="0" smtClean="0"/>
              <a:t>销售不动产统一发票</a:t>
            </a:r>
            <a:r>
              <a:rPr lang="en-US" altLang="zh-CN" dirty="0" smtClean="0"/>
              <a:t>》</a:t>
            </a:r>
            <a:r>
              <a:rPr lang="zh-CN" altLang="en-US" dirty="0" smtClean="0"/>
              <a:t>的，</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日后房产交付时，原则上按</a:t>
            </a:r>
            <a:r>
              <a:rPr lang="zh-CN" altLang="en-US" dirty="0" smtClean="0">
                <a:solidFill>
                  <a:srgbClr val="FF0000"/>
                </a:solidFill>
              </a:rPr>
              <a:t>结算余额</a:t>
            </a:r>
            <a:r>
              <a:rPr lang="zh-CN" altLang="en-US" dirty="0" smtClean="0"/>
              <a:t>开具增值税发票，并在备注栏中注明“面积、单价、不动产总价”，同时注明“购房款已结清”字样。</a:t>
            </a:r>
          </a:p>
          <a:p>
            <a:r>
              <a:rPr lang="en-US" altLang="zh-CN" dirty="0" smtClean="0"/>
              <a:t>B.</a:t>
            </a:r>
            <a:r>
              <a:rPr lang="zh-CN" altLang="en-US" dirty="0" smtClean="0"/>
              <a:t>纳税人在</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日前销售房产已按购房款开具</a:t>
            </a:r>
            <a:r>
              <a:rPr lang="en-US" altLang="zh-CN" dirty="0" smtClean="0"/>
              <a:t>《</a:t>
            </a:r>
            <a:r>
              <a:rPr lang="zh-CN" altLang="en-US" dirty="0" smtClean="0"/>
              <a:t>销售不动产统一发票</a:t>
            </a:r>
            <a:r>
              <a:rPr lang="en-US" altLang="zh-CN" dirty="0" smtClean="0"/>
              <a:t>》</a:t>
            </a:r>
            <a:r>
              <a:rPr lang="zh-CN" altLang="en-US" dirty="0" smtClean="0"/>
              <a:t>，</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日后房产交付时，原则上按</a:t>
            </a:r>
            <a:r>
              <a:rPr lang="zh-CN" altLang="en-US" dirty="0" smtClean="0">
                <a:solidFill>
                  <a:srgbClr val="FF0000"/>
                </a:solidFill>
              </a:rPr>
              <a:t>结算余额</a:t>
            </a:r>
            <a:r>
              <a:rPr lang="zh-CN" altLang="en-US" dirty="0" smtClean="0"/>
              <a:t>开具增值税发票（包括红字发票），发票开具要求同上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（四）辅导期管理</a:t>
            </a:r>
            <a:endParaRPr lang="en-US" altLang="zh-CN" dirty="0" smtClean="0">
              <a:solidFill>
                <a:srgbClr val="002060"/>
              </a:solidFill>
            </a:endParaRPr>
          </a:p>
          <a:p>
            <a:r>
              <a:rPr lang="zh-CN" altLang="en-US" dirty="0" smtClean="0"/>
              <a:t>试点纳税人在办理增值税一般纳税人资格登记后，发生增值税偷税、骗取出口退税和虚开增值税扣税凭证等行为的，主管国税机关可以对其实行</a:t>
            </a:r>
            <a:r>
              <a:rPr lang="en-US" dirty="0" smtClean="0"/>
              <a:t>6</a:t>
            </a:r>
            <a:r>
              <a:rPr lang="zh-CN" altLang="en-US" dirty="0" smtClean="0"/>
              <a:t>个月的纳税辅导期管理</a:t>
            </a:r>
            <a:endParaRPr lang="en-US" altLang="zh-CN" dirty="0" smtClean="0"/>
          </a:p>
          <a:p>
            <a:r>
              <a:rPr lang="zh-CN" altLang="en-US" dirty="0" smtClean="0">
                <a:solidFill>
                  <a:srgbClr val="FF0000"/>
                </a:solidFill>
              </a:rPr>
              <a:t>辅导期管理</a:t>
            </a:r>
            <a:endParaRPr lang="en-US" altLang="zh-CN" dirty="0" smtClean="0">
              <a:solidFill>
                <a:srgbClr val="FF0000"/>
              </a:solidFill>
            </a:endParaRPr>
          </a:p>
          <a:p>
            <a:r>
              <a:rPr lang="en-US" altLang="zh-CN" dirty="0" smtClean="0"/>
              <a:t>1.</a:t>
            </a:r>
            <a:r>
              <a:rPr lang="zh-CN" altLang="en-US" dirty="0" smtClean="0"/>
              <a:t>增值税专用发票申领：限额、限量</a:t>
            </a:r>
            <a:endParaRPr lang="en-US" altLang="zh-CN" dirty="0" smtClean="0"/>
          </a:p>
          <a:p>
            <a:r>
              <a:rPr lang="en-US" altLang="zh-CN" dirty="0" smtClean="0"/>
              <a:t>2.</a:t>
            </a:r>
            <a:r>
              <a:rPr lang="zh-CN" altLang="en-US" dirty="0" smtClean="0"/>
              <a:t>当月增加申领：先预缴、再申领</a:t>
            </a:r>
            <a:endParaRPr lang="en-US" altLang="zh-CN" dirty="0" smtClean="0"/>
          </a:p>
          <a:p>
            <a:r>
              <a:rPr lang="en-US" altLang="zh-CN" dirty="0" smtClean="0"/>
              <a:t>3.</a:t>
            </a:r>
            <a:r>
              <a:rPr lang="zh-CN" altLang="en-US" dirty="0" smtClean="0"/>
              <a:t>进项税额先比对后抵扣</a:t>
            </a:r>
            <a:endParaRPr lang="zh-CN" alt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C.</a:t>
            </a:r>
            <a:r>
              <a:rPr lang="zh-CN" altLang="en-US" dirty="0" smtClean="0"/>
              <a:t>纳税人销售房产在</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日前收取预收购房款或购房款，已开具</a:t>
            </a:r>
            <a:r>
              <a:rPr lang="en-US" altLang="zh-CN" dirty="0" smtClean="0"/>
              <a:t>《</a:t>
            </a:r>
            <a:r>
              <a:rPr lang="zh-CN" altLang="en-US" dirty="0" smtClean="0"/>
              <a:t>销售不动产统一发票</a:t>
            </a:r>
            <a:r>
              <a:rPr lang="en-US" altLang="zh-CN" dirty="0" smtClean="0"/>
              <a:t>》</a:t>
            </a:r>
            <a:r>
              <a:rPr lang="zh-CN" altLang="en-US" dirty="0" smtClean="0"/>
              <a:t>，但</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日后房产交付时，购房者因特殊原因需更名重新开具发票的，纳税人须收回原</a:t>
            </a:r>
            <a:r>
              <a:rPr lang="en-US" altLang="zh-CN" dirty="0" smtClean="0"/>
              <a:t>《</a:t>
            </a:r>
            <a:r>
              <a:rPr lang="zh-CN" altLang="en-US" dirty="0" smtClean="0"/>
              <a:t>销售不动产统一发票</a:t>
            </a:r>
            <a:r>
              <a:rPr lang="en-US" altLang="zh-CN" dirty="0" smtClean="0"/>
              <a:t>》</a:t>
            </a:r>
            <a:r>
              <a:rPr lang="zh-CN" altLang="en-US" dirty="0" smtClean="0"/>
              <a:t>冲红后，再开具增值税普通发票，且</a:t>
            </a:r>
            <a:r>
              <a:rPr lang="zh-CN" altLang="en-US" dirty="0" smtClean="0">
                <a:solidFill>
                  <a:srgbClr val="FF0000"/>
                </a:solidFill>
              </a:rPr>
              <a:t>不得开具</a:t>
            </a:r>
            <a:r>
              <a:rPr lang="zh-CN" altLang="en-US" dirty="0" smtClean="0"/>
              <a:t>增值税专用发票 </a:t>
            </a:r>
          </a:p>
          <a:p>
            <a:r>
              <a:rPr lang="en-US" altLang="zh-CN" dirty="0" smtClean="0"/>
              <a:t>D.</a:t>
            </a:r>
            <a:r>
              <a:rPr lang="zh-CN" altLang="en-US" dirty="0" smtClean="0"/>
              <a:t>纳税人销售自行开发停车位，参照上述规定处理。</a:t>
            </a:r>
          </a:p>
          <a:p>
            <a:r>
              <a:rPr lang="en-US" altLang="zh-CN" dirty="0" smtClean="0"/>
              <a:t>E.</a:t>
            </a:r>
            <a:r>
              <a:rPr lang="zh-CN" altLang="en-US" dirty="0" smtClean="0"/>
              <a:t>纳税人</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日前收取的预收购房款，已向地税缴纳了营业税但未开具地税</a:t>
            </a:r>
            <a:r>
              <a:rPr lang="en-US" altLang="zh-CN" dirty="0" smtClean="0"/>
              <a:t>《</a:t>
            </a:r>
            <a:r>
              <a:rPr lang="zh-CN" altLang="en-US" dirty="0" smtClean="0"/>
              <a:t>销售不动产统一发票</a:t>
            </a:r>
            <a:r>
              <a:rPr lang="en-US" altLang="zh-CN" dirty="0" smtClean="0"/>
              <a:t>》</a:t>
            </a:r>
            <a:r>
              <a:rPr lang="zh-CN" altLang="en-US" dirty="0" smtClean="0"/>
              <a:t>的，可以开具增值税普通发票，</a:t>
            </a:r>
            <a:r>
              <a:rPr lang="zh-CN" altLang="en-US" dirty="0" smtClean="0">
                <a:solidFill>
                  <a:srgbClr val="FF0000"/>
                </a:solidFill>
              </a:rPr>
              <a:t>不得开具</a:t>
            </a:r>
            <a:r>
              <a:rPr lang="zh-CN" altLang="en-US" dirty="0" smtClean="0"/>
              <a:t>增值税专用发票 </a:t>
            </a:r>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t>（</a:t>
            </a:r>
            <a:r>
              <a:rPr lang="en-US" altLang="zh-CN" dirty="0" smtClean="0"/>
              <a:t>2</a:t>
            </a:r>
            <a:r>
              <a:rPr lang="zh-CN" altLang="en-US" dirty="0" smtClean="0"/>
              <a:t>）营改增后销售房产开具发票</a:t>
            </a:r>
          </a:p>
          <a:p>
            <a:r>
              <a:rPr lang="en-US" altLang="zh-CN" dirty="0" smtClean="0"/>
              <a:t>A.</a:t>
            </a:r>
            <a:r>
              <a:rPr lang="zh-CN" altLang="en-US" dirty="0" smtClean="0"/>
              <a:t>纳税人销售房产时，收取的预售定金、诚意金等，不得开具增值税发票 </a:t>
            </a:r>
          </a:p>
          <a:p>
            <a:r>
              <a:rPr lang="en-US" altLang="zh-CN" dirty="0" smtClean="0"/>
              <a:t>B.</a:t>
            </a:r>
            <a:r>
              <a:rPr lang="zh-CN" altLang="en-US" dirty="0" smtClean="0"/>
              <a:t>纳税人销售房产</a:t>
            </a:r>
            <a:r>
              <a:rPr lang="zh-CN" altLang="en-US" dirty="0" smtClean="0">
                <a:solidFill>
                  <a:srgbClr val="FF0000"/>
                </a:solidFill>
              </a:rPr>
              <a:t>预收购房款</a:t>
            </a:r>
            <a:r>
              <a:rPr lang="zh-CN" altLang="en-US" dirty="0" smtClean="0"/>
              <a:t>时，可开具增值税</a:t>
            </a:r>
            <a:r>
              <a:rPr lang="zh-CN" altLang="en-US" dirty="0" smtClean="0">
                <a:solidFill>
                  <a:srgbClr val="FF0000"/>
                </a:solidFill>
              </a:rPr>
              <a:t>普通发票</a:t>
            </a:r>
            <a:r>
              <a:rPr lang="zh-CN" altLang="en-US" dirty="0" smtClean="0"/>
              <a:t>，同时应在发票“货物或应税劳务、服务名称”栏填写不动产名称，“单位”栏填写面积单位，“数量”、“单价”栏暂不填写，“金额”栏填写预收款</a:t>
            </a:r>
            <a:r>
              <a:rPr lang="en-US" dirty="0" smtClean="0"/>
              <a:t>/</a:t>
            </a:r>
            <a:r>
              <a:rPr lang="zh-CN" altLang="en-US" dirty="0" smtClean="0"/>
              <a:t>（</a:t>
            </a:r>
            <a:r>
              <a:rPr lang="en-US" dirty="0" smtClean="0"/>
              <a:t>1+</a:t>
            </a:r>
            <a:r>
              <a:rPr lang="zh-CN" altLang="en-US" dirty="0" smtClean="0"/>
              <a:t>税率或征收率），“税率”栏填写税率或征收率，“税额”栏填写金额与税率或征收率的计算值，“备注栏”注明不动产的详细地址：具体街道、栋号、门牌号，同时注明“预收购房款”字样</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C.</a:t>
            </a:r>
            <a:r>
              <a:rPr lang="zh-CN" altLang="en-US" dirty="0" smtClean="0"/>
              <a:t>房产交付时，收回预收款时开具的增值税普通发票并冲红，同时开具全额的增值税发票。购房者需要增值税专用发票的，可按规定开具</a:t>
            </a:r>
            <a:r>
              <a:rPr lang="zh-CN" altLang="en-US" dirty="0" smtClean="0">
                <a:solidFill>
                  <a:srgbClr val="FF0000"/>
                </a:solidFill>
              </a:rPr>
              <a:t>全额的增值税专用发票 </a:t>
            </a:r>
          </a:p>
          <a:p>
            <a:r>
              <a:rPr lang="en-US" altLang="zh-CN" dirty="0" smtClean="0"/>
              <a:t>D.</a:t>
            </a:r>
            <a:r>
              <a:rPr lang="zh-CN" altLang="en-US" dirty="0" smtClean="0"/>
              <a:t>纳税人销售停车位的参照上述规定办理。</a:t>
            </a:r>
          </a:p>
          <a:p>
            <a:r>
              <a:rPr lang="en-US" altLang="zh-CN" dirty="0" smtClean="0"/>
              <a:t>E.</a:t>
            </a:r>
            <a:r>
              <a:rPr lang="zh-CN" altLang="en-US" dirty="0" smtClean="0"/>
              <a:t>纳税人向消费者个人销售房产及销售免征增值税房产项目的，不得开具增值税专用发票。</a:t>
            </a:r>
          </a:p>
          <a:p>
            <a:r>
              <a:rPr lang="zh-CN" altLang="en-US" dirty="0" smtClean="0"/>
              <a:t>两位以上购房者的，可将共有人的姓名填列在“购买方名称”栏，也可在备注栏中注明共有人姓名 </a:t>
            </a:r>
          </a:p>
          <a:p>
            <a:endParaRPr lang="zh-CN" alt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（三）红字增值税发票开具</a:t>
            </a:r>
            <a:endParaRPr lang="en-US" altLang="zh-CN" dirty="0" smtClean="0">
              <a:solidFill>
                <a:srgbClr val="002060"/>
              </a:solidFill>
            </a:endParaRPr>
          </a:p>
          <a:p>
            <a:r>
              <a:rPr lang="en-US" altLang="zh-CN" dirty="0" smtClean="0"/>
              <a:t>1.</a:t>
            </a:r>
            <a:r>
              <a:rPr lang="zh-CN" altLang="en-US" dirty="0" smtClean="0"/>
              <a:t>一般纳税人开具增值税专用发票后，发生销货退回、开票有误、应税服务中止等情形但</a:t>
            </a:r>
            <a:r>
              <a:rPr lang="zh-CN" altLang="en-US" dirty="0" smtClean="0">
                <a:solidFill>
                  <a:srgbClr val="FF0000"/>
                </a:solidFill>
              </a:rPr>
              <a:t>不符合发票作废条件</a:t>
            </a:r>
            <a:r>
              <a:rPr lang="zh-CN" altLang="en-US" dirty="0" smtClean="0"/>
              <a:t>，或者因销货部分退回及发生销售折让，需要开具红字专用发票的</a:t>
            </a:r>
            <a:endParaRPr lang="en-US" altLang="zh-CN" dirty="0" smtClean="0"/>
          </a:p>
          <a:p>
            <a:endParaRPr lang="zh-CN" altLang="en-US" dirty="0">
              <a:solidFill>
                <a:srgbClr val="002060"/>
              </a:solidFill>
            </a:endParaRPr>
          </a:p>
        </p:txBody>
      </p:sp>
      <p:graphicFrame>
        <p:nvGraphicFramePr>
          <p:cNvPr id="4" name="表格 3"/>
          <p:cNvGraphicFramePr>
            <a:graphicFrameLocks noGrp="1"/>
          </p:cNvGraphicFramePr>
          <p:nvPr/>
        </p:nvGraphicFramePr>
        <p:xfrm>
          <a:off x="357158" y="2571744"/>
          <a:ext cx="8143930" cy="2824798"/>
        </p:xfrm>
        <a:graphic>
          <a:graphicData uri="http://schemas.openxmlformats.org/drawingml/2006/table">
            <a:tbl>
              <a:tblPr firstRow="1" bandRow="1">
                <a:tableStyleId>{5C22544A-7EE6-4342-B048-85BDC9FD1C3A}</a:tableStyleId>
              </a:tblPr>
              <a:tblGrid>
                <a:gridCol w="1628786"/>
                <a:gridCol w="1628786"/>
                <a:gridCol w="1628786"/>
                <a:gridCol w="1900252"/>
                <a:gridCol w="1357320"/>
              </a:tblGrid>
              <a:tr h="203280">
                <a:tc rowSpan="2">
                  <a:txBody>
                    <a:bodyPr/>
                    <a:lstStyle/>
                    <a:p>
                      <a:r>
                        <a:rPr lang="zh-CN" altLang="en-US" sz="1800" b="1" i="0" kern="1200" baseline="0" dirty="0" smtClean="0">
                          <a:solidFill>
                            <a:schemeClr val="tx1"/>
                          </a:solidFill>
                          <a:latin typeface="+mn-lt"/>
                          <a:ea typeface="华文中宋" pitchFamily="2" charset="-122"/>
                          <a:cs typeface="+mn-cs"/>
                        </a:rPr>
                        <a:t>开具专票交付</a:t>
                      </a:r>
                    </a:p>
                  </a:txBody>
                  <a:tcPr>
                    <a:solidFill>
                      <a:schemeClr val="tx2">
                        <a:lumMod val="40000"/>
                        <a:lumOff val="60000"/>
                      </a:schemeClr>
                    </a:solidFill>
                  </a:tcPr>
                </a:tc>
                <a:tc rowSpan="2">
                  <a:txBody>
                    <a:bodyPr/>
                    <a:lstStyle/>
                    <a:p>
                      <a:r>
                        <a:rPr lang="zh-CN" altLang="en-US" sz="1800" b="1" i="0" kern="1200" baseline="0" dirty="0" smtClean="0">
                          <a:solidFill>
                            <a:schemeClr val="tx1"/>
                          </a:solidFill>
                          <a:latin typeface="+mn-lt"/>
                          <a:ea typeface="华文中宋" pitchFamily="2" charset="-122"/>
                          <a:cs typeface="+mn-cs"/>
                        </a:rPr>
                        <a:t>是否申报抵扣</a:t>
                      </a:r>
                    </a:p>
                  </a:txBody>
                  <a:tcPr>
                    <a:solidFill>
                      <a:schemeClr val="tx2">
                        <a:lumMod val="40000"/>
                        <a:lumOff val="60000"/>
                      </a:schemeClr>
                    </a:solidFill>
                  </a:tcPr>
                </a:tc>
                <a:tc gridSpan="2">
                  <a:txBody>
                    <a:bodyPr/>
                    <a:lstStyle/>
                    <a:p>
                      <a:r>
                        <a:rPr lang="zh-CN" altLang="en-US" sz="1800" b="1" i="0" kern="1200" baseline="0" dirty="0" smtClean="0">
                          <a:solidFill>
                            <a:schemeClr val="tx1"/>
                          </a:solidFill>
                          <a:latin typeface="+mn-lt"/>
                          <a:ea typeface="华文中宋" pitchFamily="2" charset="-122"/>
                          <a:cs typeface="+mn-cs"/>
                        </a:rPr>
                        <a:t>开具红字增值税专用发票信息表</a:t>
                      </a:r>
                    </a:p>
                  </a:txBody>
                  <a:tcPr>
                    <a:solidFill>
                      <a:schemeClr val="tx2">
                        <a:lumMod val="40000"/>
                        <a:lumOff val="60000"/>
                      </a:schemeClr>
                    </a:solidFill>
                  </a:tcPr>
                </a:tc>
                <a:tc hMerge="1">
                  <a:txBody>
                    <a:bodyPr/>
                    <a:lstStyle/>
                    <a:p>
                      <a:endParaRPr lang="zh-CN" altLang="en-US" sz="1800" b="1" i="0" kern="1200" baseline="0" dirty="0" smtClean="0">
                        <a:solidFill>
                          <a:schemeClr val="tx1"/>
                        </a:solidFill>
                        <a:latin typeface="+mn-lt"/>
                        <a:ea typeface="华文中宋" pitchFamily="2" charset="-122"/>
                        <a:cs typeface="+mn-cs"/>
                      </a:endParaRPr>
                    </a:p>
                  </a:txBody>
                  <a:tcPr>
                    <a:solidFill>
                      <a:schemeClr val="tx2">
                        <a:lumMod val="40000"/>
                        <a:lumOff val="60000"/>
                      </a:schemeClr>
                    </a:solidFill>
                  </a:tcPr>
                </a:tc>
                <a:tc rowSpan="2">
                  <a:txBody>
                    <a:bodyPr/>
                    <a:lstStyle/>
                    <a:p>
                      <a:r>
                        <a:rPr lang="zh-CN" altLang="en-US" sz="1800" b="1" i="0" kern="1200" baseline="0" dirty="0" smtClean="0">
                          <a:solidFill>
                            <a:schemeClr val="tx1"/>
                          </a:solidFill>
                          <a:latin typeface="+mn-lt"/>
                          <a:ea typeface="华文中宋" pitchFamily="2" charset="-122"/>
                          <a:cs typeface="+mn-cs"/>
                        </a:rPr>
                        <a:t>进项税额转出</a:t>
                      </a:r>
                    </a:p>
                  </a:txBody>
                  <a:tcPr>
                    <a:solidFill>
                      <a:schemeClr val="tx2">
                        <a:lumMod val="40000"/>
                        <a:lumOff val="60000"/>
                      </a:schemeClr>
                    </a:solidFill>
                  </a:tcPr>
                </a:tc>
              </a:tr>
              <a:tr h="203280">
                <a:tc vMerge="1">
                  <a:txBody>
                    <a:bodyPr/>
                    <a:lstStyle/>
                    <a:p>
                      <a:endParaRPr lang="zh-CN" altLang="en-US"/>
                    </a:p>
                  </a:txBody>
                  <a:tcPr/>
                </a:tc>
                <a:tc vMerge="1">
                  <a:txBody>
                    <a:bodyPr/>
                    <a:lstStyle/>
                    <a:p>
                      <a:endParaRPr lang="zh-CN" altLang="en-US"/>
                    </a:p>
                  </a:txBody>
                  <a:tcPr/>
                </a:tc>
                <a:tc>
                  <a:txBody>
                    <a:bodyPr/>
                    <a:lstStyle/>
                    <a:p>
                      <a:r>
                        <a:rPr lang="zh-CN" altLang="en-US" sz="1800" b="1" i="0" kern="1200" baseline="0" dirty="0" smtClean="0">
                          <a:solidFill>
                            <a:schemeClr val="tx1"/>
                          </a:solidFill>
                          <a:latin typeface="+mn-lt"/>
                          <a:ea typeface="华文中宋" pitchFamily="2" charset="-122"/>
                          <a:cs typeface="+mn-cs"/>
                        </a:rPr>
                        <a:t>填开上传人</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对应蓝字信息</a:t>
                      </a:r>
                    </a:p>
                  </a:txBody>
                  <a:tcPr>
                    <a:solidFill>
                      <a:schemeClr val="tx2">
                        <a:lumMod val="40000"/>
                        <a:lumOff val="60000"/>
                      </a:schemeClr>
                    </a:solidFill>
                  </a:tcPr>
                </a:tc>
                <a:tc vMerge="1">
                  <a:txBody>
                    <a:bodyPr/>
                    <a:lstStyle/>
                    <a:p>
                      <a:endParaRPr lang="zh-CN" altLang="en-US"/>
                    </a:p>
                  </a:txBody>
                  <a:tcPr/>
                </a:tc>
              </a:tr>
              <a:tr h="406559">
                <a:tc rowSpan="3">
                  <a:txBody>
                    <a:bodyPr/>
                    <a:lstStyle/>
                    <a:p>
                      <a:r>
                        <a:rPr lang="zh-CN" altLang="en-US" sz="1800" b="1" i="0" kern="1200" baseline="0" dirty="0" smtClean="0">
                          <a:solidFill>
                            <a:schemeClr val="tx1"/>
                          </a:solidFill>
                          <a:latin typeface="+mn-lt"/>
                          <a:ea typeface="华文中宋" pitchFamily="2" charset="-122"/>
                          <a:cs typeface="+mn-cs"/>
                        </a:rPr>
                        <a:t>已交购买方</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已申报抵扣</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购买方</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不填写 </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应转出</a:t>
                      </a:r>
                    </a:p>
                  </a:txBody>
                  <a:tcPr>
                    <a:solidFill>
                      <a:schemeClr val="tx2">
                        <a:lumMod val="40000"/>
                        <a:lumOff val="60000"/>
                      </a:schemeClr>
                    </a:solidFill>
                  </a:tcPr>
                </a:tc>
              </a:tr>
              <a:tr h="406559">
                <a:tc vMerge="1">
                  <a:txBody>
                    <a:bodyPr/>
                    <a:lstStyle/>
                    <a:p>
                      <a:endParaRPr lang="zh-CN" altLang="en-US" sz="1800" b="1" i="0" kern="1200" baseline="0" dirty="0" smtClean="0">
                        <a:solidFill>
                          <a:schemeClr val="tx1"/>
                        </a:solidFill>
                        <a:latin typeface="+mn-lt"/>
                        <a:ea typeface="华文中宋" pitchFamily="2" charset="-122"/>
                        <a:cs typeface="+mn-cs"/>
                      </a:endParaRP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未申报抵扣但无法退回</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购买方</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填写 </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不转出</a:t>
                      </a:r>
                    </a:p>
                  </a:txBody>
                  <a:tcPr>
                    <a:solidFill>
                      <a:schemeClr val="tx2">
                        <a:lumMod val="40000"/>
                        <a:lumOff val="60000"/>
                      </a:schemeClr>
                    </a:solidFill>
                  </a:tcPr>
                </a:tc>
              </a:tr>
              <a:tr h="406559">
                <a:tc vMerge="1">
                  <a:txBody>
                    <a:bodyPr/>
                    <a:lstStyle/>
                    <a:p>
                      <a:endParaRPr lang="zh-CN" altLang="en-US" sz="1800" b="1" i="0" kern="1200" baseline="0" dirty="0" smtClean="0">
                        <a:solidFill>
                          <a:schemeClr val="tx1"/>
                        </a:solidFill>
                        <a:latin typeface="+mn-lt"/>
                        <a:ea typeface="华文中宋" pitchFamily="2" charset="-122"/>
                        <a:cs typeface="+mn-cs"/>
                      </a:endParaRP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未申报抵扣并退回</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销售方</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填写 </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不转出</a:t>
                      </a:r>
                    </a:p>
                  </a:txBody>
                  <a:tcPr>
                    <a:solidFill>
                      <a:schemeClr val="tx2">
                        <a:lumMod val="40000"/>
                        <a:lumOff val="60000"/>
                      </a:schemeClr>
                    </a:solidFill>
                  </a:tcPr>
                </a:tc>
              </a:tr>
              <a:tr h="406559">
                <a:tc>
                  <a:txBody>
                    <a:bodyPr/>
                    <a:lstStyle/>
                    <a:p>
                      <a:r>
                        <a:rPr lang="zh-CN" altLang="en-US" sz="1800" b="1" i="0" kern="1200" baseline="0" dirty="0" smtClean="0">
                          <a:solidFill>
                            <a:schemeClr val="tx1"/>
                          </a:solidFill>
                          <a:latin typeface="+mn-lt"/>
                          <a:ea typeface="华文中宋" pitchFamily="2" charset="-122"/>
                          <a:cs typeface="+mn-cs"/>
                        </a:rPr>
                        <a:t>未交购买方</a:t>
                      </a:r>
                    </a:p>
                  </a:txBody>
                  <a:tcPr>
                    <a:solidFill>
                      <a:schemeClr val="tx2">
                        <a:lumMod val="40000"/>
                        <a:lumOff val="60000"/>
                      </a:schemeClr>
                    </a:solidFill>
                  </a:tcPr>
                </a:tc>
                <a:tc>
                  <a:txBody>
                    <a:bodyPr/>
                    <a:lstStyle/>
                    <a:p>
                      <a:r>
                        <a:rPr lang="en-US" altLang="zh-CN" sz="1800" b="1" i="0" kern="1200" baseline="0" dirty="0" smtClean="0">
                          <a:solidFill>
                            <a:schemeClr val="tx1"/>
                          </a:solidFill>
                          <a:latin typeface="+mn-lt"/>
                          <a:ea typeface="华文中宋" pitchFamily="2" charset="-122"/>
                          <a:cs typeface="+mn-cs"/>
                        </a:rPr>
                        <a:t>——</a:t>
                      </a:r>
                      <a:endParaRPr lang="zh-CN" altLang="en-US" sz="1800" b="1" i="0" kern="1200" baseline="0" dirty="0" smtClean="0">
                        <a:solidFill>
                          <a:schemeClr val="tx1"/>
                        </a:solidFill>
                        <a:latin typeface="+mn-lt"/>
                        <a:ea typeface="华文中宋" pitchFamily="2" charset="-122"/>
                        <a:cs typeface="+mn-cs"/>
                      </a:endParaRP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销售方</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填写</a:t>
                      </a:r>
                    </a:p>
                  </a:txBody>
                  <a:tcPr>
                    <a:solidFill>
                      <a:schemeClr val="tx2">
                        <a:lumMod val="40000"/>
                        <a:lumOff val="60000"/>
                      </a:schemeClr>
                    </a:solidFill>
                  </a:tcPr>
                </a:tc>
                <a:tc>
                  <a:txBody>
                    <a:bodyPr/>
                    <a:lstStyle/>
                    <a:p>
                      <a:r>
                        <a:rPr lang="zh-CN" altLang="en-US" sz="1800" b="1" i="0" kern="1200" baseline="0" dirty="0" smtClean="0">
                          <a:solidFill>
                            <a:schemeClr val="tx1"/>
                          </a:solidFill>
                          <a:latin typeface="+mn-lt"/>
                          <a:ea typeface="华文中宋" pitchFamily="2" charset="-122"/>
                          <a:cs typeface="+mn-cs"/>
                        </a:rPr>
                        <a:t>不转出</a:t>
                      </a:r>
                    </a:p>
                  </a:txBody>
                  <a:tcPr>
                    <a:solidFill>
                      <a:schemeClr val="tx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t>（</a:t>
            </a:r>
            <a:r>
              <a:rPr lang="en-US" altLang="zh-CN" dirty="0" smtClean="0"/>
              <a:t>1</a:t>
            </a:r>
            <a:r>
              <a:rPr lang="zh-CN" altLang="en-US" dirty="0" smtClean="0"/>
              <a:t>）主管税务机关通过网络接收纳税人上传的</a:t>
            </a:r>
            <a:r>
              <a:rPr lang="en-US" altLang="zh-CN" dirty="0" smtClean="0"/>
              <a:t>《</a:t>
            </a:r>
            <a:r>
              <a:rPr lang="zh-CN" altLang="en-US" dirty="0" smtClean="0"/>
              <a:t>信息表</a:t>
            </a:r>
            <a:r>
              <a:rPr lang="en-US" altLang="zh-CN" dirty="0" smtClean="0"/>
              <a:t>》</a:t>
            </a:r>
            <a:r>
              <a:rPr lang="zh-CN" altLang="en-US" dirty="0" smtClean="0"/>
              <a:t>，系统自动校验通过后，生成带有“红字发票信息表编号”的</a:t>
            </a:r>
            <a:r>
              <a:rPr lang="en-US" altLang="zh-CN" dirty="0" smtClean="0"/>
              <a:t>《</a:t>
            </a:r>
            <a:r>
              <a:rPr lang="zh-CN" altLang="en-US" dirty="0" smtClean="0"/>
              <a:t>信息表</a:t>
            </a:r>
            <a:r>
              <a:rPr lang="en-US" altLang="zh-CN" dirty="0" smtClean="0"/>
              <a:t>》</a:t>
            </a:r>
            <a:r>
              <a:rPr lang="zh-CN" altLang="en-US" dirty="0" smtClean="0"/>
              <a:t>，并将信息同步至纳税人端系统中</a:t>
            </a:r>
            <a:endParaRPr lang="en-US" altLang="zh-CN" dirty="0" smtClean="0"/>
          </a:p>
          <a:p>
            <a:r>
              <a:rPr lang="zh-CN" altLang="en-US" dirty="0" smtClean="0"/>
              <a:t>（</a:t>
            </a:r>
            <a:r>
              <a:rPr lang="en-US" altLang="zh-CN" dirty="0" smtClean="0"/>
              <a:t>2</a:t>
            </a:r>
            <a:r>
              <a:rPr lang="zh-CN" altLang="en-US" dirty="0" smtClean="0"/>
              <a:t>）销售方凭税务机关系统校验通过的</a:t>
            </a:r>
            <a:r>
              <a:rPr lang="en-US" altLang="zh-CN" dirty="0" smtClean="0"/>
              <a:t>《</a:t>
            </a:r>
            <a:r>
              <a:rPr lang="zh-CN" altLang="en-US" dirty="0" smtClean="0"/>
              <a:t>信息表</a:t>
            </a:r>
            <a:r>
              <a:rPr lang="en-US" altLang="zh-CN" dirty="0" smtClean="0"/>
              <a:t>》</a:t>
            </a:r>
            <a:r>
              <a:rPr lang="zh-CN" altLang="en-US" dirty="0" smtClean="0"/>
              <a:t>开具红字专用发票，在新系统中以销项负数开具。红字专用发票应与</a:t>
            </a:r>
            <a:r>
              <a:rPr lang="en-US" altLang="zh-CN" dirty="0" smtClean="0"/>
              <a:t>《</a:t>
            </a:r>
            <a:r>
              <a:rPr lang="zh-CN" altLang="en-US" dirty="0" smtClean="0"/>
              <a:t>信息表</a:t>
            </a:r>
            <a:r>
              <a:rPr lang="en-US" altLang="zh-CN" dirty="0" smtClean="0"/>
              <a:t>》</a:t>
            </a:r>
            <a:r>
              <a:rPr lang="zh-CN" altLang="en-US" dirty="0" smtClean="0"/>
              <a:t>一一对应</a:t>
            </a:r>
            <a:endParaRPr lang="en-US" altLang="zh-CN" dirty="0" smtClean="0"/>
          </a:p>
          <a:p>
            <a:r>
              <a:rPr lang="zh-CN" altLang="en-US" dirty="0" smtClean="0"/>
              <a:t>（</a:t>
            </a:r>
            <a:r>
              <a:rPr lang="en-US" altLang="zh-CN" dirty="0" smtClean="0"/>
              <a:t>3</a:t>
            </a:r>
            <a:r>
              <a:rPr lang="zh-CN" altLang="en-US" dirty="0" smtClean="0"/>
              <a:t>）纳税人也可凭</a:t>
            </a:r>
            <a:r>
              <a:rPr lang="en-US" altLang="zh-CN" dirty="0" smtClean="0"/>
              <a:t>《</a:t>
            </a:r>
            <a:r>
              <a:rPr lang="zh-CN" altLang="en-US" dirty="0" smtClean="0"/>
              <a:t>信息表</a:t>
            </a:r>
            <a:r>
              <a:rPr lang="en-US" altLang="zh-CN" dirty="0" smtClean="0"/>
              <a:t>》</a:t>
            </a:r>
            <a:r>
              <a:rPr lang="zh-CN" altLang="en-US" dirty="0" smtClean="0"/>
              <a:t>电子信息或纸质资料到税务机关对</a:t>
            </a:r>
            <a:r>
              <a:rPr lang="en-US" altLang="zh-CN" dirty="0" smtClean="0"/>
              <a:t>《</a:t>
            </a:r>
            <a:r>
              <a:rPr lang="zh-CN" altLang="en-US" dirty="0" smtClean="0"/>
              <a:t>信息表</a:t>
            </a:r>
            <a:r>
              <a:rPr lang="en-US" altLang="zh-CN" dirty="0" smtClean="0"/>
              <a:t>》</a:t>
            </a:r>
            <a:r>
              <a:rPr lang="zh-CN" altLang="en-US" dirty="0" smtClean="0"/>
              <a:t>内容进行系统校验</a:t>
            </a:r>
            <a:r>
              <a:rPr lang="en-US" dirty="0" smtClean="0"/>
              <a:t> </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税务机关为小规模纳税人代开专用发票，需要开具红字专用发票的，按照一般纳税人开具红字专用发票的方法处理。</a:t>
            </a:r>
            <a:r>
              <a:rPr lang="en-US" dirty="0" smtClean="0"/>
              <a:t> </a:t>
            </a:r>
            <a:endParaRPr lang="zh-CN" altLang="en-US" dirty="0" smtClean="0"/>
          </a:p>
          <a:p>
            <a:r>
              <a:rPr lang="en-US" altLang="zh-CN" dirty="0" smtClean="0"/>
              <a:t>3.</a:t>
            </a:r>
            <a:r>
              <a:rPr lang="zh-CN" altLang="en-US" dirty="0" smtClean="0"/>
              <a:t>纳税人需要开具红字增值税普通发票的，可以在所对应的蓝字发票金额范围内开具多份红字发票。红字机动车销售统一发票需与原蓝字机动车销售统一发票一一对应</a:t>
            </a:r>
          </a:p>
          <a:p>
            <a:r>
              <a:rPr lang="en-US" altLang="zh-CN" dirty="0" smtClean="0"/>
              <a:t>4.</a:t>
            </a:r>
            <a:r>
              <a:rPr lang="zh-CN" altLang="en-US" dirty="0" smtClean="0"/>
              <a:t>按照</a:t>
            </a:r>
            <a:r>
              <a:rPr lang="en-US" altLang="zh-CN" dirty="0" smtClean="0"/>
              <a:t>《</a:t>
            </a:r>
            <a:r>
              <a:rPr lang="zh-CN" altLang="en-US" dirty="0" smtClean="0"/>
              <a:t>国家税务总局关于纳税人认定或登记为一般纳税人前进项税额抵扣问题的公告</a:t>
            </a:r>
            <a:r>
              <a:rPr lang="en-US" altLang="zh-CN" dirty="0" smtClean="0"/>
              <a:t>》</a:t>
            </a:r>
            <a:r>
              <a:rPr lang="zh-CN" altLang="en-US" dirty="0" smtClean="0"/>
              <a:t>（国家税务总局公告</a:t>
            </a:r>
            <a:r>
              <a:rPr lang="en-US" dirty="0" smtClean="0"/>
              <a:t>2015</a:t>
            </a:r>
            <a:r>
              <a:rPr lang="zh-CN" altLang="en-US" dirty="0" smtClean="0"/>
              <a:t>年第</a:t>
            </a:r>
            <a:r>
              <a:rPr lang="en-US" dirty="0" smtClean="0"/>
              <a:t>59</a:t>
            </a:r>
            <a:r>
              <a:rPr lang="zh-CN" altLang="en-US" dirty="0" smtClean="0"/>
              <a:t>号）的规定，需要开具红字专用发票的，按照本公告规定执行</a:t>
            </a:r>
            <a:r>
              <a:rPr lang="en-US" altLang="zh-CN" dirty="0" smtClean="0"/>
              <a:t>【</a:t>
            </a:r>
            <a:r>
              <a:rPr lang="zh-CN" altLang="en-US" dirty="0" smtClean="0"/>
              <a:t>未发生销售行为的普通发票抵开专用 发票</a:t>
            </a:r>
            <a:r>
              <a:rPr lang="en-US" altLang="zh-CN" dirty="0" smtClean="0"/>
              <a:t>】</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（四）走逃</a:t>
            </a:r>
            <a:r>
              <a:rPr lang="en-US" dirty="0" smtClean="0">
                <a:solidFill>
                  <a:srgbClr val="002060"/>
                </a:solidFill>
              </a:rPr>
              <a:t>(</a:t>
            </a:r>
            <a:r>
              <a:rPr lang="zh-CN" altLang="en-US" dirty="0" smtClean="0">
                <a:solidFill>
                  <a:srgbClr val="002060"/>
                </a:solidFill>
              </a:rPr>
              <a:t>失联）企业开具增值税专用发票</a:t>
            </a:r>
            <a:endParaRPr lang="en-US" altLang="zh-CN" dirty="0" smtClean="0">
              <a:solidFill>
                <a:srgbClr val="002060"/>
              </a:solidFill>
            </a:endParaRPr>
          </a:p>
          <a:p>
            <a:r>
              <a:rPr lang="en-US" altLang="zh-CN" dirty="0" smtClean="0"/>
              <a:t>1.</a:t>
            </a:r>
            <a:r>
              <a:rPr lang="zh-CN" altLang="en-US" dirty="0" smtClean="0"/>
              <a:t>走逃（失联）企业的判定</a:t>
            </a:r>
            <a:endParaRPr lang="en-US" altLang="zh-CN" dirty="0" smtClean="0"/>
          </a:p>
          <a:p>
            <a:r>
              <a:rPr lang="zh-CN" altLang="en-US" dirty="0" smtClean="0"/>
              <a:t>走逃（失联）企业，是指不履行税收义务并脱离税务机关监管的企业</a:t>
            </a:r>
            <a:endParaRPr lang="en-US" altLang="zh-CN" dirty="0" smtClean="0"/>
          </a:p>
          <a:p>
            <a:r>
              <a:rPr lang="zh-CN" altLang="en-US" dirty="0" smtClean="0"/>
              <a:t>根据税务登记管理有关规定，税务机关通过实地调查、电话查询、涉税事项办理核查以及其他征管手段，仍对企业和企业相关人员查无下落的，或虽然可以联系到企业代理记账、报税人员等，但其并不知情也不能联系到企业实际控制人的，可以判定该企业为走逃（失联）企业</a:t>
            </a: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走逃（失联）企业开具增值税专用发票的处理</a:t>
            </a:r>
            <a:endParaRPr lang="en-US" altLang="zh-CN" dirty="0" smtClean="0"/>
          </a:p>
          <a:p>
            <a:r>
              <a:rPr lang="zh-CN" altLang="en-US" dirty="0" smtClean="0"/>
              <a:t>（</a:t>
            </a:r>
            <a:r>
              <a:rPr lang="en-US" altLang="zh-CN" dirty="0" smtClean="0"/>
              <a:t>1</a:t>
            </a:r>
            <a:r>
              <a:rPr lang="zh-CN" altLang="en-US" dirty="0" smtClean="0"/>
              <a:t>）走逃（失联）企业</a:t>
            </a:r>
            <a:r>
              <a:rPr lang="zh-CN" altLang="en-US" dirty="0" smtClean="0">
                <a:solidFill>
                  <a:srgbClr val="FF0000"/>
                </a:solidFill>
              </a:rPr>
              <a:t>存续经营期间</a:t>
            </a:r>
            <a:r>
              <a:rPr lang="zh-CN" altLang="en-US" dirty="0" smtClean="0"/>
              <a:t>发生下列情形之一的，所对应属期开具的增值税专用发票列入异常增值税扣税凭证（以下简称“异常凭证”）范围</a:t>
            </a:r>
            <a:endParaRPr lang="en-US" altLang="zh-CN" dirty="0" smtClean="0"/>
          </a:p>
          <a:p>
            <a:r>
              <a:rPr lang="en-US" altLang="zh-CN" dirty="0" smtClean="0"/>
              <a:t>A.</a:t>
            </a:r>
            <a:r>
              <a:rPr lang="zh-CN" altLang="en-US" dirty="0" smtClean="0"/>
              <a:t>商贸企业购进、销售货物名称严重背离的；生产企业无实际生产加工能力且无委托加工，或生产能耗与销售情况严重不符，或购进货物并不能直接生产其销售的货物且无委托加工的</a:t>
            </a:r>
            <a:endParaRPr lang="en-US" altLang="zh-CN" dirty="0" smtClean="0"/>
          </a:p>
          <a:p>
            <a:r>
              <a:rPr lang="en-US" dirty="0" smtClean="0"/>
              <a:t>B.</a:t>
            </a:r>
            <a:r>
              <a:rPr lang="zh-CN" altLang="en-US" dirty="0" smtClean="0"/>
              <a:t>直接走逃失踪不纳税申报，或虽然申报但通过填列增值税纳税申报表相关栏次，规避税务机关审核比对，进行虚假申报的</a:t>
            </a:r>
            <a:r>
              <a:rPr lang="en-US" altLang="zh-CN" dirty="0" smtClean="0"/>
              <a:t> </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t>（</a:t>
            </a:r>
            <a:r>
              <a:rPr lang="en-US" altLang="zh-CN" dirty="0" smtClean="0"/>
              <a:t>2</a:t>
            </a:r>
            <a:r>
              <a:rPr lang="zh-CN" altLang="en-US" dirty="0" smtClean="0"/>
              <a:t>）增值税一般纳税人取得异常凭证，尚未申报抵扣或申报出口退税的，暂不允许抵扣或办理退税；已经申报抵扣的，一律先作进项税额转出；已经办理出口退税的，税务机关可按照异常凭证所涉及的退税额对该企业其他已审核通过的应退税款暂缓办理出口退税，无其他应退税款或应退税款小于涉及退税额的，可由出口企业提供差额部分的担保。经核实，符合现行增值税进项税额抵扣或出口退税相关规定的，企业可继续申报抵扣，或解除担保并继续办理出口退税</a:t>
            </a:r>
            <a:endParaRPr lang="en-US" altLang="zh-CN" dirty="0" smtClean="0"/>
          </a:p>
          <a:p>
            <a:r>
              <a:rPr lang="zh-CN" altLang="en-US" dirty="0" smtClean="0"/>
              <a:t>（</a:t>
            </a:r>
            <a:r>
              <a:rPr lang="en-US" altLang="zh-CN" dirty="0" smtClean="0"/>
              <a:t>3</a:t>
            </a:r>
            <a:r>
              <a:rPr lang="zh-CN" altLang="en-US" dirty="0" smtClean="0"/>
              <a:t>）异常凭证由开具方主管税务机关推送至接受方所在地税务机关进行处理，具体操作规程另行明确</a:t>
            </a:r>
            <a:endParaRPr lang="zh-CN" alt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（五）被盗、丢失增值税专用发票</a:t>
            </a:r>
            <a:endParaRPr lang="en-US" altLang="zh-CN" dirty="0" smtClean="0">
              <a:solidFill>
                <a:srgbClr val="002060"/>
              </a:solidFill>
            </a:endParaRPr>
          </a:p>
          <a:p>
            <a:r>
              <a:rPr lang="zh-CN" altLang="en-US" dirty="0" smtClean="0"/>
              <a:t>为方便纳税人，税务总局决定取消纳税人的增值税专用发票发生被盗、丢失时必须统一在</a:t>
            </a:r>
            <a:r>
              <a:rPr lang="en-US" altLang="zh-CN" dirty="0" smtClean="0"/>
              <a:t>《</a:t>
            </a:r>
            <a:r>
              <a:rPr lang="zh-CN" altLang="en-US" dirty="0" smtClean="0"/>
              <a:t>中国税务报</a:t>
            </a:r>
            <a:r>
              <a:rPr lang="en-US" altLang="zh-CN" dirty="0" smtClean="0"/>
              <a:t>》</a:t>
            </a:r>
            <a:r>
              <a:rPr lang="zh-CN" altLang="en-US" dirty="0" smtClean="0"/>
              <a:t>上刊登“遗失声明”的规定</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征税范围的界定</a:t>
            </a:r>
            <a:endParaRPr lang="en-US" altLang="zh-CN" dirty="0" smtClean="0">
              <a:solidFill>
                <a:srgbClr val="FF0000"/>
              </a:solidFill>
            </a:endParaRPr>
          </a:p>
          <a:p>
            <a:r>
              <a:rPr lang="zh-CN" altLang="en-US" dirty="0" smtClean="0">
                <a:solidFill>
                  <a:srgbClr val="002060"/>
                </a:solidFill>
              </a:rPr>
              <a:t>（一）属于金融同业往来利息收入（免征增值税，除原明确外）</a:t>
            </a:r>
            <a:endParaRPr lang="en-US" altLang="zh-CN" dirty="0" smtClean="0">
              <a:solidFill>
                <a:srgbClr val="002060"/>
              </a:solidFill>
            </a:endParaRPr>
          </a:p>
          <a:p>
            <a:r>
              <a:rPr lang="zh-CN" altLang="en-US" dirty="0" smtClean="0"/>
              <a:t>金融机构开展下列业务取得的利息收入，属于</a:t>
            </a:r>
            <a:r>
              <a:rPr lang="en-US" altLang="zh-CN" dirty="0" smtClean="0"/>
              <a:t>《</a:t>
            </a:r>
            <a:r>
              <a:rPr lang="zh-CN" altLang="en-US" dirty="0" smtClean="0"/>
              <a:t>营业税改征增值税试点过渡政策的规定</a:t>
            </a:r>
            <a:r>
              <a:rPr lang="en-US" altLang="zh-CN" dirty="0" smtClean="0"/>
              <a:t>》</a:t>
            </a:r>
            <a:r>
              <a:rPr lang="zh-CN" altLang="en-US" dirty="0" smtClean="0"/>
              <a:t>（财税</a:t>
            </a:r>
            <a:r>
              <a:rPr lang="en-US" altLang="zh-CN" dirty="0" smtClean="0"/>
              <a:t>﹝</a:t>
            </a:r>
            <a:r>
              <a:rPr lang="en-US" dirty="0" smtClean="0"/>
              <a:t>2016</a:t>
            </a:r>
            <a:r>
              <a:rPr lang="en-US" altLang="zh-CN" dirty="0" smtClean="0"/>
              <a:t>﹞</a:t>
            </a:r>
            <a:r>
              <a:rPr lang="en-US" dirty="0" smtClean="0"/>
              <a:t>36</a:t>
            </a:r>
            <a:r>
              <a:rPr lang="zh-CN" altLang="en-US" dirty="0" smtClean="0"/>
              <a:t>号，以下简称</a:t>
            </a:r>
            <a:r>
              <a:rPr lang="en-US" altLang="zh-CN" dirty="0" smtClean="0"/>
              <a:t>《</a:t>
            </a:r>
            <a:r>
              <a:rPr lang="zh-CN" altLang="en-US" dirty="0" smtClean="0"/>
              <a:t>过渡政策的规定</a:t>
            </a:r>
            <a:r>
              <a:rPr lang="en-US" altLang="zh-CN" dirty="0" smtClean="0"/>
              <a:t>》</a:t>
            </a:r>
            <a:r>
              <a:rPr lang="zh-CN" altLang="en-US" dirty="0" smtClean="0"/>
              <a:t>）第一条第（二十三）项所称的金融同业往来利息收入</a:t>
            </a:r>
            <a:endParaRPr lang="en-US" altLang="zh-CN" dirty="0" smtClean="0">
              <a:solidFill>
                <a:srgbClr val="002060"/>
              </a:solidFill>
            </a:endParaRPr>
          </a:p>
          <a:p>
            <a:r>
              <a:rPr lang="en-US" altLang="zh-CN" dirty="0" smtClean="0"/>
              <a:t>1.</a:t>
            </a:r>
            <a:r>
              <a:rPr lang="zh-CN" altLang="en-US" dirty="0" smtClean="0"/>
              <a:t>质押式买入返售金融商品</a:t>
            </a:r>
            <a:endParaRPr lang="en-US" altLang="zh-CN" dirty="0" smtClean="0"/>
          </a:p>
          <a:p>
            <a:r>
              <a:rPr lang="zh-CN" altLang="en-US" dirty="0" smtClean="0"/>
              <a:t>质押式买入返售金融商品，是指交易双方进行的以债券等金融商品为权利质押的一种短期资金融通业务</a:t>
            </a:r>
            <a:endParaRPr lang="en-US" altLang="zh-CN" dirty="0" smtClean="0"/>
          </a:p>
          <a:p>
            <a:r>
              <a:rPr lang="en-US" altLang="zh-CN" dirty="0" smtClean="0"/>
              <a:t>2.</a:t>
            </a:r>
            <a:r>
              <a:rPr lang="zh-CN" altLang="en-US" dirty="0" smtClean="0"/>
              <a:t>持有政策性金融债券</a:t>
            </a:r>
            <a:endParaRPr lang="en-US" altLang="zh-CN" dirty="0" smtClean="0"/>
          </a:p>
          <a:p>
            <a:r>
              <a:rPr lang="zh-CN" altLang="en-US" dirty="0" smtClean="0"/>
              <a:t>政策性金融债券，是指开发性、政策性金融机构发行的债券</a:t>
            </a:r>
            <a:endParaRPr lang="en-US" altLang="zh-CN" dirty="0" smtClean="0"/>
          </a:p>
          <a:p>
            <a:r>
              <a:rPr lang="en-US" altLang="zh-CN" dirty="0" smtClean="0"/>
              <a:t>3.</a:t>
            </a:r>
            <a:r>
              <a:rPr lang="zh-CN" altLang="en-US" dirty="0" smtClean="0"/>
              <a:t>同业存款。</a:t>
            </a:r>
          </a:p>
          <a:p>
            <a:r>
              <a:rPr lang="zh-CN" altLang="en-US" dirty="0" smtClean="0"/>
              <a:t>同业存款，是指金融机构之间开展的同业资金存入与存出业务，其中资金存入方仅为具有吸收存款资格的金融机构</a:t>
            </a:r>
            <a:endParaRPr lang="en-US" altLang="zh-CN" dirty="0" smtClean="0"/>
          </a:p>
          <a:p>
            <a:r>
              <a:rPr lang="en-US" altLang="zh-CN" dirty="0" smtClean="0"/>
              <a:t>4.</a:t>
            </a:r>
            <a:r>
              <a:rPr lang="zh-CN" altLang="en-US" dirty="0" smtClean="0"/>
              <a:t>同业借款</a:t>
            </a:r>
            <a:endParaRPr lang="en-US" altLang="zh-CN" dirty="0" smtClean="0"/>
          </a:p>
          <a:p>
            <a:r>
              <a:rPr lang="zh-CN" altLang="en-US" dirty="0" smtClean="0"/>
              <a:t>同业借款，是指法律法规赋予此项业务范围的金融机构开展的同业资金借出和借入业务。此条款所称</a:t>
            </a:r>
            <a:r>
              <a:rPr lang="en-US" dirty="0" smtClean="0"/>
              <a:t>“</a:t>
            </a:r>
            <a:r>
              <a:rPr lang="zh-CN" altLang="en-US" dirty="0" smtClean="0"/>
              <a:t>法律法规赋予此项业务范围的金融机构</a:t>
            </a:r>
            <a:r>
              <a:rPr lang="en-US" dirty="0" smtClean="0"/>
              <a:t>”</a:t>
            </a:r>
            <a:r>
              <a:rPr lang="zh-CN" altLang="en-US" dirty="0" smtClean="0"/>
              <a:t>主要是指农村信用社之间以及在金融机构营业执照列示的业务范围中有反映为</a:t>
            </a:r>
            <a:r>
              <a:rPr lang="en-US" dirty="0" smtClean="0"/>
              <a:t>“</a:t>
            </a:r>
            <a:r>
              <a:rPr lang="zh-CN" altLang="en-US" dirty="0" smtClean="0"/>
              <a:t>向金融机构借款</a:t>
            </a:r>
            <a:r>
              <a:rPr lang="en-US" dirty="0" smtClean="0"/>
              <a:t>”</a:t>
            </a:r>
            <a:r>
              <a:rPr lang="zh-CN" altLang="en-US" dirty="0" smtClean="0"/>
              <a:t>业务的金融机构</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七</a:t>
            </a:r>
            <a:r>
              <a:rPr lang="en-US" altLang="zh-CN" dirty="0" smtClean="0">
                <a:solidFill>
                  <a:srgbClr val="FF0000"/>
                </a:solidFill>
              </a:rPr>
              <a:t>.</a:t>
            </a:r>
            <a:r>
              <a:rPr lang="zh-CN" altLang="en-US" dirty="0" smtClean="0">
                <a:solidFill>
                  <a:srgbClr val="FF0000"/>
                </a:solidFill>
              </a:rPr>
              <a:t>跨境应税行为</a:t>
            </a:r>
            <a:endParaRPr lang="en-US" altLang="zh-CN" dirty="0" smtClean="0">
              <a:solidFill>
                <a:srgbClr val="FF0000"/>
              </a:solidFill>
            </a:endParaRPr>
          </a:p>
          <a:p>
            <a:r>
              <a:rPr lang="zh-CN" altLang="en-US" dirty="0" smtClean="0">
                <a:solidFill>
                  <a:srgbClr val="002060"/>
                </a:solidFill>
              </a:rPr>
              <a:t>（一）跨境应税行为界定</a:t>
            </a:r>
            <a:endParaRPr lang="en-US" altLang="zh-CN" dirty="0" smtClean="0">
              <a:solidFill>
                <a:srgbClr val="002060"/>
              </a:solidFill>
            </a:endParaRPr>
          </a:p>
          <a:p>
            <a:r>
              <a:rPr lang="zh-CN" altLang="en-US" dirty="0" smtClean="0"/>
              <a:t>是境内纳税人在境外或为境外纳税人提供的应税行为</a:t>
            </a:r>
            <a:endParaRPr lang="en-US" altLang="zh-CN" dirty="0" smtClean="0"/>
          </a:p>
          <a:p>
            <a:r>
              <a:rPr lang="zh-CN" altLang="en-US" dirty="0" smtClean="0"/>
              <a:t>境外纳税人为境内提供的应税行为，不属于跨境应税行为</a:t>
            </a:r>
            <a:endParaRPr lang="en-US" altLang="zh-CN" dirty="0" smtClean="0"/>
          </a:p>
          <a:p>
            <a:r>
              <a:rPr lang="zh-CN" altLang="en-US" dirty="0" smtClean="0">
                <a:solidFill>
                  <a:srgbClr val="002060"/>
                </a:solidFill>
              </a:rPr>
              <a:t>（二）跨境应税行为增值税政策综述</a:t>
            </a:r>
            <a:endParaRPr lang="en-US" altLang="zh-CN" dirty="0" smtClean="0">
              <a:solidFill>
                <a:srgbClr val="002060"/>
              </a:solidFill>
            </a:endParaRPr>
          </a:p>
          <a:p>
            <a:r>
              <a:rPr lang="zh-CN" altLang="en-US" dirty="0" smtClean="0"/>
              <a:t>分别采取零税率（出口退税）、免税和征税</a:t>
            </a:r>
            <a:endParaRPr lang="en-US" altLang="zh-CN" dirty="0" smtClean="0"/>
          </a:p>
          <a:p>
            <a:r>
              <a:rPr lang="zh-CN" altLang="en-US" dirty="0" smtClean="0"/>
              <a:t>其中零税率的为国际运输、航天运输和提供完全在境外消费的研发设计等服务；上述服务若不符合零税率的，则给予免税；</a:t>
            </a:r>
            <a:endParaRPr lang="en-US" altLang="zh-CN" dirty="0" smtClean="0"/>
          </a:p>
          <a:p>
            <a:r>
              <a:rPr lang="zh-CN" altLang="en-US" dirty="0" smtClean="0"/>
              <a:t>免税的跨境服务有项目和条件规定，并按规定要求备案和报送资料</a:t>
            </a:r>
            <a:endParaRPr lang="en-US" altLang="zh-CN" dirty="0" smtClean="0"/>
          </a:p>
          <a:p>
            <a:r>
              <a:rPr lang="zh-CN" altLang="en-US" dirty="0" smtClean="0">
                <a:solidFill>
                  <a:srgbClr val="002060"/>
                </a:solidFill>
              </a:rPr>
              <a:t>（三）跨境应税行为的具体内容及管理（略）</a:t>
            </a:r>
            <a:endParaRPr lang="en-US" altLang="zh-CN" dirty="0" smtClean="0">
              <a:solidFill>
                <a:srgbClr val="002060"/>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八</a:t>
            </a:r>
            <a:r>
              <a:rPr lang="en-US" altLang="zh-CN" dirty="0" smtClean="0">
                <a:solidFill>
                  <a:srgbClr val="FF0000"/>
                </a:solidFill>
              </a:rPr>
              <a:t>.</a:t>
            </a:r>
            <a:r>
              <a:rPr lang="zh-CN" altLang="en-US" dirty="0" smtClean="0">
                <a:solidFill>
                  <a:srgbClr val="FF0000"/>
                </a:solidFill>
              </a:rPr>
              <a:t>境外提供服务</a:t>
            </a:r>
            <a:endParaRPr lang="en-US" altLang="zh-CN" dirty="0" smtClean="0">
              <a:solidFill>
                <a:srgbClr val="FF0000"/>
              </a:solidFill>
            </a:endParaRPr>
          </a:p>
          <a:p>
            <a:r>
              <a:rPr lang="zh-CN" altLang="en-US" dirty="0" smtClean="0">
                <a:solidFill>
                  <a:srgbClr val="002060"/>
                </a:solidFill>
              </a:rPr>
              <a:t>（一）免税备案</a:t>
            </a:r>
            <a:endParaRPr lang="en-US" altLang="zh-CN" dirty="0" smtClean="0">
              <a:solidFill>
                <a:srgbClr val="002060"/>
              </a:solidFill>
            </a:endParaRPr>
          </a:p>
          <a:p>
            <a:r>
              <a:rPr lang="en-US" altLang="zh-CN" dirty="0" smtClean="0"/>
              <a:t>1.</a:t>
            </a:r>
            <a:r>
              <a:rPr lang="zh-CN" altLang="en-US" dirty="0" smtClean="0"/>
              <a:t>境内的单位和个人为施工地点在境外的工程项目提供</a:t>
            </a:r>
            <a:r>
              <a:rPr lang="zh-CN" altLang="en-US" dirty="0" smtClean="0">
                <a:solidFill>
                  <a:srgbClr val="FF0000"/>
                </a:solidFill>
              </a:rPr>
              <a:t>建筑服务</a:t>
            </a:r>
            <a:r>
              <a:rPr lang="zh-CN" altLang="en-US" dirty="0" smtClean="0"/>
              <a:t>，按照</a:t>
            </a:r>
            <a:r>
              <a:rPr lang="en-US" altLang="zh-CN" dirty="0" smtClean="0"/>
              <a:t>《</a:t>
            </a:r>
            <a:r>
              <a:rPr lang="zh-CN" altLang="en-US" dirty="0" smtClean="0"/>
              <a:t>国家税务总局关于发布</a:t>
            </a:r>
            <a:r>
              <a:rPr lang="en-US" altLang="zh-CN" dirty="0" smtClean="0"/>
              <a:t>〈</a:t>
            </a:r>
            <a:r>
              <a:rPr lang="zh-CN" altLang="en-US" dirty="0" smtClean="0"/>
              <a:t>营业税改征增值税跨境应税行为增值税免税管理办法（试行）</a:t>
            </a:r>
            <a:r>
              <a:rPr lang="en-US" altLang="zh-CN" dirty="0" smtClean="0"/>
              <a:t>〉</a:t>
            </a:r>
            <a:r>
              <a:rPr lang="zh-CN" altLang="en-US" dirty="0" smtClean="0"/>
              <a:t>的公告</a:t>
            </a:r>
            <a:r>
              <a:rPr lang="en-US" altLang="zh-CN" dirty="0" smtClean="0"/>
              <a:t>》</a:t>
            </a:r>
            <a:r>
              <a:rPr lang="zh-CN" altLang="en-US" dirty="0" smtClean="0"/>
              <a:t>（国家税务总局公告</a:t>
            </a:r>
            <a:r>
              <a:rPr lang="en-US" dirty="0" smtClean="0"/>
              <a:t>2016</a:t>
            </a:r>
            <a:r>
              <a:rPr lang="zh-CN" altLang="en-US" dirty="0" smtClean="0"/>
              <a:t>年第</a:t>
            </a:r>
            <a:r>
              <a:rPr lang="en-US" dirty="0" smtClean="0"/>
              <a:t>29</a:t>
            </a:r>
            <a:r>
              <a:rPr lang="zh-CN" altLang="en-US" dirty="0" smtClean="0"/>
              <a:t>号）规定办理免税备案手续时，凡与发包方签订的建筑合同注明</a:t>
            </a:r>
            <a:r>
              <a:rPr lang="zh-CN" altLang="en-US" dirty="0" smtClean="0">
                <a:solidFill>
                  <a:srgbClr val="FF0000"/>
                </a:solidFill>
              </a:rPr>
              <a:t>施工地点在境外的</a:t>
            </a:r>
            <a:r>
              <a:rPr lang="zh-CN" altLang="en-US" dirty="0" smtClean="0"/>
              <a:t>，可不再提供工程项目在境外的其他证明材料</a:t>
            </a:r>
            <a:endParaRPr lang="en-US" altLang="zh-CN"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境内的单位和个人在境外提供</a:t>
            </a:r>
            <a:r>
              <a:rPr lang="zh-CN" altLang="en-US" dirty="0" smtClean="0">
                <a:solidFill>
                  <a:srgbClr val="FF0000"/>
                </a:solidFill>
              </a:rPr>
              <a:t>旅游服务，</a:t>
            </a:r>
            <a:r>
              <a:rPr lang="zh-CN" altLang="en-US" dirty="0" smtClean="0"/>
              <a:t>按照国家税务总局公告</a:t>
            </a:r>
            <a:r>
              <a:rPr lang="en-US" dirty="0" smtClean="0"/>
              <a:t>2016</a:t>
            </a:r>
            <a:r>
              <a:rPr lang="zh-CN" altLang="en-US" dirty="0" smtClean="0"/>
              <a:t>年第</a:t>
            </a:r>
            <a:r>
              <a:rPr lang="en-US" dirty="0" smtClean="0"/>
              <a:t>29</a:t>
            </a:r>
            <a:r>
              <a:rPr lang="zh-CN" altLang="en-US" dirty="0" smtClean="0"/>
              <a:t>号规定办理免税备案手续时，以下列</a:t>
            </a:r>
            <a:r>
              <a:rPr lang="zh-CN" altLang="en-US" dirty="0" smtClean="0">
                <a:solidFill>
                  <a:srgbClr val="FF0000"/>
                </a:solidFill>
              </a:rPr>
              <a:t>材料之一</a:t>
            </a:r>
            <a:r>
              <a:rPr lang="zh-CN" altLang="en-US" dirty="0" smtClean="0"/>
              <a:t>作为服务地点在境外的证明材料：</a:t>
            </a:r>
            <a:r>
              <a:rPr lang="en-US" dirty="0" smtClean="0"/>
              <a:t> </a:t>
            </a:r>
          </a:p>
          <a:p>
            <a:r>
              <a:rPr lang="zh-CN" altLang="en-US" dirty="0" smtClean="0"/>
              <a:t>（</a:t>
            </a:r>
            <a:r>
              <a:rPr lang="en-US" altLang="zh-CN" dirty="0" smtClean="0"/>
              <a:t>1</a:t>
            </a:r>
            <a:r>
              <a:rPr lang="zh-CN" altLang="en-US" dirty="0" smtClean="0"/>
              <a:t>）旅游服务提供方派业务人员随同出境的，出境业务人员的出境证件首页及出境记录页复印件</a:t>
            </a:r>
            <a:endParaRPr lang="en-US" altLang="zh-CN" dirty="0" smtClean="0"/>
          </a:p>
          <a:p>
            <a:r>
              <a:rPr lang="zh-CN" altLang="en-US" dirty="0" smtClean="0"/>
              <a:t>出境业务人员超过</a:t>
            </a:r>
            <a:r>
              <a:rPr lang="en-US" dirty="0" smtClean="0"/>
              <a:t>2</a:t>
            </a:r>
            <a:r>
              <a:rPr lang="zh-CN" altLang="en-US" dirty="0" smtClean="0"/>
              <a:t>人的，只需提供其中</a:t>
            </a:r>
            <a:r>
              <a:rPr lang="en-US" dirty="0" smtClean="0"/>
              <a:t>2</a:t>
            </a:r>
            <a:r>
              <a:rPr lang="zh-CN" altLang="en-US" dirty="0" smtClean="0"/>
              <a:t>人的出境证件复印件</a:t>
            </a:r>
            <a:r>
              <a:rPr lang="en-US" altLang="zh-CN" dirty="0" smtClean="0"/>
              <a:t> </a:t>
            </a:r>
          </a:p>
          <a:p>
            <a:r>
              <a:rPr lang="zh-CN" altLang="en-US" dirty="0" smtClean="0"/>
              <a:t>（</a:t>
            </a:r>
            <a:r>
              <a:rPr lang="en-US" altLang="zh-CN" dirty="0" smtClean="0"/>
              <a:t>2</a:t>
            </a:r>
            <a:r>
              <a:rPr lang="zh-CN" altLang="en-US" dirty="0" smtClean="0"/>
              <a:t>）旅游服务购买方的出境证件首页及出境记录页复印件</a:t>
            </a:r>
            <a:r>
              <a:rPr lang="en-US" altLang="zh-CN" dirty="0" smtClean="0"/>
              <a:t> </a:t>
            </a:r>
          </a:p>
          <a:p>
            <a:r>
              <a:rPr lang="zh-CN" altLang="en-US" dirty="0" smtClean="0"/>
              <a:t>旅游服务购买方超过</a:t>
            </a:r>
            <a:r>
              <a:rPr lang="en-US" dirty="0" smtClean="0"/>
              <a:t>2</a:t>
            </a:r>
            <a:r>
              <a:rPr lang="zh-CN" altLang="en-US" dirty="0" smtClean="0"/>
              <a:t>人的，只需提供其中</a:t>
            </a:r>
            <a:r>
              <a:rPr lang="en-US" dirty="0" smtClean="0"/>
              <a:t>2</a:t>
            </a:r>
            <a:r>
              <a:rPr lang="zh-CN" altLang="en-US" dirty="0" smtClean="0"/>
              <a:t>人的出境证件复印件</a:t>
            </a:r>
            <a:endParaRPr lang="en-US" altLang="zh-CN" dirty="0" smtClean="0"/>
          </a:p>
          <a:p>
            <a:r>
              <a:rPr lang="en-US" altLang="zh-CN" dirty="0" smtClean="0"/>
              <a:t>3.</a:t>
            </a:r>
            <a:r>
              <a:rPr lang="zh-CN" altLang="en-US" dirty="0" smtClean="0"/>
              <a:t>享受</a:t>
            </a:r>
            <a:r>
              <a:rPr lang="zh-CN" altLang="en-US" dirty="0" smtClean="0">
                <a:solidFill>
                  <a:srgbClr val="FF0000"/>
                </a:solidFill>
              </a:rPr>
              <a:t>国际运输服务</a:t>
            </a:r>
            <a:r>
              <a:rPr lang="zh-CN" altLang="en-US" dirty="0" smtClean="0"/>
              <a:t>免征增值税政策的</a:t>
            </a:r>
            <a:r>
              <a:rPr lang="zh-CN" altLang="en-US" dirty="0" smtClean="0">
                <a:solidFill>
                  <a:srgbClr val="FF0000"/>
                </a:solidFill>
              </a:rPr>
              <a:t>境外单位和个人</a:t>
            </a:r>
            <a:r>
              <a:rPr lang="zh-CN" altLang="en-US" dirty="0" smtClean="0"/>
              <a:t>，到主管税务机关办理免税备案时，提交的备案资料包括：</a:t>
            </a:r>
            <a:r>
              <a:rPr lang="en-US" dirty="0" smtClean="0"/>
              <a:t> </a:t>
            </a:r>
          </a:p>
          <a:p>
            <a:r>
              <a:rPr lang="zh-CN" altLang="en-US" dirty="0" smtClean="0"/>
              <a:t>（</a:t>
            </a:r>
            <a:r>
              <a:rPr lang="en-US" altLang="zh-CN" dirty="0" smtClean="0"/>
              <a:t>1</a:t>
            </a:r>
            <a:r>
              <a:rPr lang="zh-CN" altLang="en-US" dirty="0" smtClean="0"/>
              <a:t>）关于纳税人基本情况和业务介绍的说明</a:t>
            </a:r>
            <a:endParaRPr lang="en-US" altLang="zh-CN" dirty="0" smtClean="0"/>
          </a:p>
          <a:p>
            <a:r>
              <a:rPr lang="zh-CN" altLang="en-US" dirty="0" smtClean="0"/>
              <a:t>（</a:t>
            </a:r>
            <a:r>
              <a:rPr lang="en-US" altLang="zh-CN" dirty="0" smtClean="0"/>
              <a:t>2</a:t>
            </a:r>
            <a:r>
              <a:rPr lang="zh-CN" altLang="en-US" dirty="0" smtClean="0"/>
              <a:t>）依据的税收协定或国际运输协定复印件</a:t>
            </a:r>
            <a:r>
              <a:rPr lang="en-US" altLang="zh-CN" dirty="0" smtClean="0"/>
              <a:t> </a:t>
            </a:r>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九</a:t>
            </a:r>
            <a:r>
              <a:rPr lang="en-US" altLang="zh-CN" dirty="0" smtClean="0">
                <a:solidFill>
                  <a:srgbClr val="FF0000"/>
                </a:solidFill>
              </a:rPr>
              <a:t>.</a:t>
            </a:r>
            <a:r>
              <a:rPr lang="zh-CN" altLang="en-US" dirty="0" smtClean="0">
                <a:solidFill>
                  <a:srgbClr val="FF0000"/>
                </a:solidFill>
              </a:rPr>
              <a:t>小微企业享受优惠</a:t>
            </a:r>
            <a:endParaRPr lang="en-US" altLang="zh-CN" dirty="0" smtClean="0">
              <a:solidFill>
                <a:srgbClr val="FF0000"/>
              </a:solidFill>
            </a:endParaRPr>
          </a:p>
          <a:p>
            <a:r>
              <a:rPr lang="en-US" altLang="zh-CN" dirty="0" smtClean="0"/>
              <a:t>1.</a:t>
            </a:r>
            <a:r>
              <a:rPr lang="zh-CN" altLang="en-US" dirty="0" smtClean="0"/>
              <a:t>增值税小规模纳税人应分别核算销售货物，提供加工、修理修配劳务的销售额，和销售服务、无形资产的销售额。增值税小规模纳税人销售货物，提供加工、修理修配劳务月销售额不超过</a:t>
            </a:r>
            <a:r>
              <a:rPr lang="en-US" dirty="0" smtClean="0"/>
              <a:t>3</a:t>
            </a:r>
            <a:r>
              <a:rPr lang="zh-CN" altLang="en-US" dirty="0" smtClean="0"/>
              <a:t>万元（按季纳税</a:t>
            </a:r>
            <a:r>
              <a:rPr lang="en-US" dirty="0" smtClean="0"/>
              <a:t>9</a:t>
            </a:r>
            <a:r>
              <a:rPr lang="zh-CN" altLang="en-US" dirty="0" smtClean="0"/>
              <a:t>万元），销售服务、无形资产月销售额不超过</a:t>
            </a:r>
            <a:r>
              <a:rPr lang="en-US" dirty="0" smtClean="0"/>
              <a:t>3</a:t>
            </a:r>
            <a:r>
              <a:rPr lang="zh-CN" altLang="en-US" dirty="0" smtClean="0"/>
              <a:t>万元（按季纳税</a:t>
            </a:r>
            <a:r>
              <a:rPr lang="en-US" dirty="0" smtClean="0"/>
              <a:t>9</a:t>
            </a:r>
            <a:r>
              <a:rPr lang="zh-CN" altLang="en-US" dirty="0" smtClean="0"/>
              <a:t>万元）的，自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日起至</a:t>
            </a:r>
            <a:r>
              <a:rPr lang="en-US" dirty="0" smtClean="0"/>
              <a:t>2017</a:t>
            </a:r>
            <a:r>
              <a:rPr lang="zh-CN" altLang="en-US" dirty="0" smtClean="0"/>
              <a:t>年</a:t>
            </a:r>
            <a:r>
              <a:rPr lang="en-US" dirty="0" smtClean="0"/>
              <a:t>12</a:t>
            </a:r>
            <a:r>
              <a:rPr lang="zh-CN" altLang="en-US" dirty="0" smtClean="0"/>
              <a:t>月</a:t>
            </a:r>
            <a:r>
              <a:rPr lang="en-US" dirty="0" smtClean="0"/>
              <a:t>31</a:t>
            </a:r>
            <a:r>
              <a:rPr lang="zh-CN" altLang="en-US" dirty="0" smtClean="0"/>
              <a:t>日，可</a:t>
            </a:r>
            <a:r>
              <a:rPr lang="zh-CN" altLang="en-US" dirty="0" smtClean="0">
                <a:solidFill>
                  <a:srgbClr val="FF0000"/>
                </a:solidFill>
              </a:rPr>
              <a:t>分别</a:t>
            </a:r>
            <a:r>
              <a:rPr lang="zh-CN" altLang="en-US" dirty="0" smtClean="0"/>
              <a:t>享受小微企业暂免征收增值税优惠政策</a:t>
            </a:r>
            <a:endParaRPr lang="en-US" altLang="zh-CN" dirty="0" smtClean="0"/>
          </a:p>
          <a:p>
            <a:r>
              <a:rPr lang="en-US" altLang="zh-CN" dirty="0" smtClean="0"/>
              <a:t>2.</a:t>
            </a:r>
            <a:r>
              <a:rPr lang="zh-CN" altLang="en-US" dirty="0" smtClean="0"/>
              <a:t>适用增值税差额征收政策的增值税小规模纳税人，以</a:t>
            </a:r>
            <a:r>
              <a:rPr lang="zh-CN" altLang="en-US" dirty="0" smtClean="0">
                <a:solidFill>
                  <a:srgbClr val="FF0000"/>
                </a:solidFill>
              </a:rPr>
              <a:t>差额前</a:t>
            </a:r>
            <a:r>
              <a:rPr lang="zh-CN" altLang="en-US" dirty="0" smtClean="0"/>
              <a:t>的销售额确定是否可以享受</a:t>
            </a:r>
            <a:r>
              <a:rPr lang="en-US" dirty="0" smtClean="0"/>
              <a:t>3</a:t>
            </a:r>
            <a:r>
              <a:rPr lang="zh-CN" altLang="en-US" dirty="0" smtClean="0"/>
              <a:t>万元（按季纳税</a:t>
            </a:r>
            <a:r>
              <a:rPr lang="en-US" dirty="0" smtClean="0"/>
              <a:t>9</a:t>
            </a:r>
            <a:r>
              <a:rPr lang="zh-CN" altLang="en-US" dirty="0" smtClean="0"/>
              <a:t>万元）以下免征增值税政策</a:t>
            </a:r>
            <a:endParaRPr lang="en-US" altLang="zh-CN" dirty="0" smtClean="0"/>
          </a:p>
          <a:p>
            <a:r>
              <a:rPr lang="en-US" dirty="0" smtClean="0"/>
              <a:t>3.</a:t>
            </a:r>
            <a:r>
              <a:rPr lang="zh-CN" altLang="en-US" dirty="0" smtClean="0"/>
              <a:t>按季纳税申报的增值税小规模纳税人，实际经营期不足一个季度的，以实际经营月份计算当期可享受小微企业免征增值税政策的销售额度</a:t>
            </a:r>
            <a:endParaRPr lang="en-US" altLang="zh-CN"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en-US" altLang="zh-CN" dirty="0" smtClean="0"/>
              <a:t>4.</a:t>
            </a:r>
            <a:r>
              <a:rPr lang="zh-CN" altLang="en-US" dirty="0" smtClean="0"/>
              <a:t>其他个人采取</a:t>
            </a:r>
            <a:r>
              <a:rPr lang="zh-CN" altLang="en-US" dirty="0" smtClean="0">
                <a:solidFill>
                  <a:srgbClr val="FF0000"/>
                </a:solidFill>
              </a:rPr>
              <a:t>预收款形式</a:t>
            </a:r>
            <a:r>
              <a:rPr lang="zh-CN" altLang="en-US" dirty="0" smtClean="0"/>
              <a:t>出租不动产，取得的预收租金收入，可在预收款对应的租赁期内平均分摊，分摊后的月租金收入不超过</a:t>
            </a:r>
            <a:r>
              <a:rPr lang="en-US" dirty="0" smtClean="0"/>
              <a:t>3</a:t>
            </a:r>
            <a:r>
              <a:rPr lang="zh-CN" altLang="en-US" dirty="0" smtClean="0"/>
              <a:t>万元的，可享受小微企业免征增值税优惠政策</a:t>
            </a:r>
            <a:endParaRPr lang="en-US" altLang="zh-CN" dirty="0" smtClean="0"/>
          </a:p>
          <a:p>
            <a:r>
              <a:rPr lang="zh-CN" altLang="en-US" dirty="0" smtClean="0"/>
              <a:t>其他个人采取</a:t>
            </a:r>
            <a:r>
              <a:rPr lang="zh-CN" altLang="en-US" dirty="0" smtClean="0">
                <a:solidFill>
                  <a:srgbClr val="FF0000"/>
                </a:solidFill>
              </a:rPr>
              <a:t>一次性收取租金</a:t>
            </a:r>
            <a:r>
              <a:rPr lang="zh-CN" altLang="en-US" dirty="0" smtClean="0"/>
              <a:t>的形式出租不动产，取得的租金收入可在租金对应的租赁期内平均分摊，分摊后的月租金收入不超过</a:t>
            </a:r>
            <a:r>
              <a:rPr lang="en-US" dirty="0" smtClean="0"/>
              <a:t>3</a:t>
            </a:r>
            <a:r>
              <a:rPr lang="zh-CN" altLang="en-US" dirty="0" smtClean="0"/>
              <a:t>万元的，可享受小微企业免征增值税优惠政策</a:t>
            </a:r>
          </a:p>
          <a:p>
            <a:endParaRPr lang="zh-CN" alt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销售兽用生物制品的增值税</a:t>
            </a:r>
            <a:endParaRPr lang="en-US" altLang="zh-CN" dirty="0" smtClean="0">
              <a:solidFill>
                <a:srgbClr val="FF0000"/>
              </a:solidFill>
            </a:endParaRPr>
          </a:p>
          <a:p>
            <a:r>
              <a:rPr lang="zh-CN" altLang="en-US" dirty="0" smtClean="0"/>
              <a:t>（一）属于增值税一般纳税人的兽用药品经营企业销售兽用生物制品，可以选择简易办法按照兽用生物制品销售额和</a:t>
            </a:r>
            <a:r>
              <a:rPr lang="en-US" dirty="0" smtClean="0"/>
              <a:t>3%</a:t>
            </a:r>
            <a:r>
              <a:rPr lang="zh-CN" altLang="en-US" dirty="0" smtClean="0"/>
              <a:t>的征收率计算缴纳增值税</a:t>
            </a:r>
            <a:endParaRPr lang="en-US" altLang="zh-CN" dirty="0" smtClean="0"/>
          </a:p>
          <a:p>
            <a:r>
              <a:rPr lang="zh-CN" altLang="en-US" dirty="0" smtClean="0"/>
              <a:t>兽用药品经营企业，是指取得兽医行政管理部门颁发的</a:t>
            </a:r>
            <a:r>
              <a:rPr lang="en-US" altLang="zh-CN" dirty="0" smtClean="0"/>
              <a:t>《</a:t>
            </a:r>
            <a:r>
              <a:rPr lang="zh-CN" altLang="en-US" dirty="0" smtClean="0"/>
              <a:t>兽药经营许可证</a:t>
            </a:r>
            <a:r>
              <a:rPr lang="en-US" altLang="zh-CN" dirty="0" smtClean="0"/>
              <a:t>》</a:t>
            </a:r>
            <a:r>
              <a:rPr lang="zh-CN" altLang="en-US" dirty="0" smtClean="0"/>
              <a:t>，获准从事兽用生物制品经营的兽用药品批发和零售企业。</a:t>
            </a:r>
          </a:p>
          <a:p>
            <a:r>
              <a:rPr lang="zh-CN" altLang="en-US" dirty="0" smtClean="0"/>
              <a:t>（二）属于增值税一般纳税人的兽用药品经营企业销售兽用生物制品，选择简易办法计算缴纳增值税的，</a:t>
            </a:r>
            <a:r>
              <a:rPr lang="en-US" dirty="0" smtClean="0"/>
              <a:t>36</a:t>
            </a:r>
            <a:r>
              <a:rPr lang="zh-CN" altLang="en-US" dirty="0" smtClean="0"/>
              <a:t>个月内不得变更计税方法。</a:t>
            </a:r>
          </a:p>
          <a:p>
            <a:r>
              <a:rPr lang="zh-CN" altLang="en-US" dirty="0" smtClean="0"/>
              <a:t>自</a:t>
            </a:r>
            <a:r>
              <a:rPr lang="en-US" dirty="0" smtClean="0"/>
              <a:t>2016</a:t>
            </a:r>
            <a:r>
              <a:rPr lang="zh-CN" altLang="en-US" dirty="0" smtClean="0"/>
              <a:t>年</a:t>
            </a:r>
            <a:r>
              <a:rPr lang="en-US" dirty="0" smtClean="0"/>
              <a:t>4</a:t>
            </a:r>
            <a:r>
              <a:rPr lang="zh-CN" altLang="en-US" dirty="0" smtClean="0"/>
              <a:t>月</a:t>
            </a:r>
            <a:r>
              <a:rPr lang="en-US" dirty="0" smtClean="0"/>
              <a:t>1</a:t>
            </a:r>
            <a:r>
              <a:rPr lang="zh-CN" altLang="en-US" dirty="0" smtClean="0"/>
              <a:t>日起施行 </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促进残疾人就业增值税优惠政策</a:t>
            </a:r>
            <a:endParaRPr lang="en-US" altLang="zh-CN" dirty="0" smtClean="0">
              <a:solidFill>
                <a:srgbClr val="FF0000"/>
              </a:solidFill>
            </a:endParaRPr>
          </a:p>
          <a:p>
            <a:r>
              <a:rPr lang="zh-CN" altLang="en-US" dirty="0" smtClean="0">
                <a:solidFill>
                  <a:srgbClr val="002060"/>
                </a:solidFill>
              </a:rPr>
              <a:t>（一）优惠规定</a:t>
            </a:r>
            <a:endParaRPr lang="en-US" altLang="zh-CN" dirty="0" smtClean="0">
              <a:solidFill>
                <a:srgbClr val="002060"/>
              </a:solidFill>
            </a:endParaRPr>
          </a:p>
          <a:p>
            <a:r>
              <a:rPr lang="zh-CN" altLang="en-US" dirty="0" smtClean="0"/>
              <a:t>对安置残疾人的单位和个体工商户（以下称纳税人），实行由税务机关按纳税人安置残疾人的人数，</a:t>
            </a:r>
            <a:r>
              <a:rPr lang="zh-CN" altLang="en-US" dirty="0" smtClean="0">
                <a:solidFill>
                  <a:srgbClr val="FF0000"/>
                </a:solidFill>
              </a:rPr>
              <a:t>限额即征即退</a:t>
            </a:r>
            <a:r>
              <a:rPr lang="zh-CN" altLang="en-US" dirty="0" smtClean="0"/>
              <a:t>增值税的办法 </a:t>
            </a:r>
            <a:endParaRPr lang="en-US" altLang="zh-CN" dirty="0" smtClean="0"/>
          </a:p>
          <a:p>
            <a:r>
              <a:rPr lang="zh-CN" altLang="en-US" dirty="0" smtClean="0"/>
              <a:t>安置的每位残疾人</a:t>
            </a:r>
            <a:r>
              <a:rPr lang="zh-CN" altLang="en-US" dirty="0" smtClean="0">
                <a:solidFill>
                  <a:srgbClr val="FF0000"/>
                </a:solidFill>
              </a:rPr>
              <a:t>每月可退还</a:t>
            </a:r>
            <a:r>
              <a:rPr lang="zh-CN" altLang="en-US" dirty="0" smtClean="0"/>
              <a:t>的增值税具体限额，由县级以上税务机关根据纳税人所在区县（含县级市、旗，下同）适用的经省（含自治区、直辖市、计划单列市，下同）人民政府批准的月</a:t>
            </a:r>
            <a:r>
              <a:rPr lang="zh-CN" altLang="en-US" dirty="0" smtClean="0">
                <a:solidFill>
                  <a:srgbClr val="FF0000"/>
                </a:solidFill>
              </a:rPr>
              <a:t>最低工资标准的</a:t>
            </a:r>
            <a:r>
              <a:rPr lang="en-US" dirty="0" smtClean="0">
                <a:solidFill>
                  <a:srgbClr val="FF0000"/>
                </a:solidFill>
              </a:rPr>
              <a:t>4</a:t>
            </a:r>
            <a:r>
              <a:rPr lang="zh-CN" altLang="en-US" dirty="0" smtClean="0">
                <a:solidFill>
                  <a:srgbClr val="FF0000"/>
                </a:solidFill>
              </a:rPr>
              <a:t>倍</a:t>
            </a:r>
            <a:r>
              <a:rPr lang="zh-CN" altLang="en-US" dirty="0" smtClean="0"/>
              <a:t>确定</a:t>
            </a: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normAutofit fontScale="92500"/>
          </a:bodyPr>
          <a:lstStyle/>
          <a:p>
            <a:r>
              <a:rPr lang="zh-CN" altLang="en-US" dirty="0" smtClean="0">
                <a:solidFill>
                  <a:srgbClr val="002060"/>
                </a:solidFill>
              </a:rPr>
              <a:t>（二）优惠政策条件 </a:t>
            </a:r>
          </a:p>
          <a:p>
            <a:r>
              <a:rPr lang="en-US" altLang="zh-CN" dirty="0" smtClean="0"/>
              <a:t>1.</a:t>
            </a:r>
            <a:r>
              <a:rPr lang="zh-CN" altLang="en-US" dirty="0" smtClean="0"/>
              <a:t>纳税人（除盲人按摩机构外）月安置的残疾人占在职职工人数的比例不低于</a:t>
            </a:r>
            <a:r>
              <a:rPr lang="en-US" dirty="0" smtClean="0"/>
              <a:t>25%</a:t>
            </a:r>
            <a:r>
              <a:rPr lang="zh-CN" altLang="en-US" dirty="0" smtClean="0"/>
              <a:t>（含</a:t>
            </a:r>
            <a:r>
              <a:rPr lang="en-US" dirty="0" smtClean="0"/>
              <a:t>25%</a:t>
            </a:r>
            <a:r>
              <a:rPr lang="zh-CN" altLang="en-US" dirty="0" smtClean="0"/>
              <a:t>），并且安置的残疾人人数不少于</a:t>
            </a:r>
            <a:r>
              <a:rPr lang="en-US" dirty="0" smtClean="0"/>
              <a:t>10</a:t>
            </a:r>
            <a:r>
              <a:rPr lang="zh-CN" altLang="en-US" dirty="0" smtClean="0"/>
              <a:t>人（含</a:t>
            </a:r>
            <a:r>
              <a:rPr lang="en-US" dirty="0" smtClean="0"/>
              <a:t>10</a:t>
            </a:r>
            <a:r>
              <a:rPr lang="zh-CN" altLang="en-US" dirty="0" smtClean="0"/>
              <a:t>人）</a:t>
            </a:r>
            <a:endParaRPr lang="en-US" altLang="zh-CN" dirty="0" smtClean="0"/>
          </a:p>
          <a:p>
            <a:r>
              <a:rPr lang="zh-CN" altLang="en-US" dirty="0" smtClean="0"/>
              <a:t>盲人按摩机构月安置的残疾人占在职职工人数的比例不低于</a:t>
            </a:r>
            <a:r>
              <a:rPr lang="en-US" dirty="0" smtClean="0"/>
              <a:t>25%</a:t>
            </a:r>
            <a:r>
              <a:rPr lang="zh-CN" altLang="en-US" dirty="0" smtClean="0"/>
              <a:t>（含</a:t>
            </a:r>
            <a:r>
              <a:rPr lang="en-US" dirty="0" smtClean="0"/>
              <a:t>25%</a:t>
            </a:r>
            <a:r>
              <a:rPr lang="zh-CN" altLang="en-US" dirty="0" smtClean="0"/>
              <a:t>），并且安置的残疾人人数不少于</a:t>
            </a:r>
            <a:r>
              <a:rPr lang="en-US" dirty="0" smtClean="0"/>
              <a:t>5</a:t>
            </a:r>
            <a:r>
              <a:rPr lang="zh-CN" altLang="en-US" dirty="0" smtClean="0"/>
              <a:t>人（含</a:t>
            </a:r>
            <a:r>
              <a:rPr lang="en-US" dirty="0" smtClean="0"/>
              <a:t>5</a:t>
            </a:r>
            <a:r>
              <a:rPr lang="zh-CN" altLang="en-US" dirty="0" smtClean="0"/>
              <a:t>人）</a:t>
            </a:r>
            <a:endParaRPr lang="en-US" altLang="zh-CN" dirty="0" smtClean="0"/>
          </a:p>
          <a:p>
            <a:r>
              <a:rPr lang="zh-CN" altLang="en-US" dirty="0" smtClean="0"/>
              <a:t>特殊教育学校举办的企业，只要符合上述规定的条件，即可享受。这类企业在计算残疾人人数时可将在企业上岗工作的特殊教育学校的全日制在校学生计算在内，在计算企业在职职工人数时也要将上述学生计算在内</a:t>
            </a:r>
          </a:p>
          <a:p>
            <a:r>
              <a:rPr lang="en-US" altLang="zh-CN" dirty="0" smtClean="0"/>
              <a:t>2.</a:t>
            </a:r>
            <a:r>
              <a:rPr lang="zh-CN" altLang="en-US" dirty="0" smtClean="0"/>
              <a:t>依法与安置的每位残疾人签订了一年以上（含一年）的劳动合同或服务协议</a:t>
            </a:r>
          </a:p>
          <a:p>
            <a:r>
              <a:rPr lang="en-US" altLang="zh-CN" dirty="0" smtClean="0"/>
              <a:t>3.</a:t>
            </a:r>
            <a:r>
              <a:rPr lang="zh-CN" altLang="en-US" dirty="0" smtClean="0"/>
              <a:t>为安置的每位残疾人按月足额缴纳了基本养老保险、基本医疗保险、失业保险、工伤保险和生育保险等社会保险</a:t>
            </a:r>
            <a:r>
              <a:rPr lang="en-US" altLang="zh-CN" dirty="0" smtClean="0"/>
              <a:t> </a:t>
            </a:r>
            <a:endParaRPr lang="zh-CN" altLang="en-US" dirty="0" smtClean="0"/>
          </a:p>
          <a:p>
            <a:r>
              <a:rPr lang="en-US" altLang="zh-CN" dirty="0" smtClean="0"/>
              <a:t>4.</a:t>
            </a:r>
            <a:r>
              <a:rPr lang="zh-CN" altLang="en-US" dirty="0" smtClean="0"/>
              <a:t>通过银行等金融机构向安置的每位残疾人，按月支付了不低于纳税人所在区县适用的经省人民政府批准的月最低工资标准的工资</a:t>
            </a:r>
            <a:endParaRPr lang="en-US" altLang="zh-CN" dirty="0" smtClean="0"/>
          </a:p>
          <a:p>
            <a:r>
              <a:rPr lang="zh-CN" altLang="en-US" dirty="0" smtClean="0"/>
              <a:t>纳税人中纳税信用等级为税务机关评定的</a:t>
            </a:r>
            <a:r>
              <a:rPr lang="en-US" dirty="0" smtClean="0"/>
              <a:t>C</a:t>
            </a:r>
            <a:r>
              <a:rPr lang="zh-CN" altLang="en-US" dirty="0" smtClean="0"/>
              <a:t>级或</a:t>
            </a:r>
            <a:r>
              <a:rPr lang="en-US" dirty="0" smtClean="0"/>
              <a:t>D</a:t>
            </a:r>
            <a:r>
              <a:rPr lang="zh-CN" altLang="en-US" dirty="0" smtClean="0"/>
              <a:t>级的，不得享受</a:t>
            </a:r>
            <a:endParaRPr lang="zh-CN" alt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（三）享受优惠的增值税款范围</a:t>
            </a:r>
            <a:endParaRPr lang="en-US" altLang="zh-CN" dirty="0" smtClean="0">
              <a:solidFill>
                <a:srgbClr val="002060"/>
              </a:solidFill>
            </a:endParaRPr>
          </a:p>
          <a:p>
            <a:r>
              <a:rPr lang="zh-CN" altLang="en-US" dirty="0" smtClean="0"/>
              <a:t>增值税优惠政策仅适用于生产销售货物，提供加工、修理修配劳务，以及提供营改增现代服务和生活服务税目（不含文化体育服务和娱乐服务）范围的服务取得的收入之和，占其增值税收入的比例达到</a:t>
            </a:r>
            <a:r>
              <a:rPr lang="en-US" dirty="0" smtClean="0"/>
              <a:t>50%</a:t>
            </a:r>
            <a:r>
              <a:rPr lang="zh-CN" altLang="en-US" dirty="0" smtClean="0"/>
              <a:t>的纳税人，但</a:t>
            </a:r>
            <a:r>
              <a:rPr lang="zh-CN" altLang="en-US" dirty="0" smtClean="0">
                <a:solidFill>
                  <a:srgbClr val="FF0000"/>
                </a:solidFill>
              </a:rPr>
              <a:t>不适用</a:t>
            </a:r>
            <a:r>
              <a:rPr lang="zh-CN" altLang="en-US" dirty="0" smtClean="0"/>
              <a:t>于上述纳税人直接销售外购货物（包括商品批发和零售）以及销售委托加工的货物取得的收入</a:t>
            </a:r>
          </a:p>
          <a:p>
            <a:r>
              <a:rPr lang="zh-CN" altLang="en-US" dirty="0" smtClean="0"/>
              <a:t>纳税人应当分别核算享受税收优惠政策和不得享受税收优惠政策业务的销售额，不能分别核算的，不得享受本通知规定的优惠政策</a:t>
            </a:r>
            <a:endParaRPr lang="en-US" altLang="zh-CN" dirty="0" smtClean="0"/>
          </a:p>
          <a:p>
            <a:r>
              <a:rPr lang="zh-CN" altLang="en-US" dirty="0" smtClean="0"/>
              <a:t>（四）优惠起止时间</a:t>
            </a:r>
            <a:endParaRPr lang="en-US" altLang="zh-CN" dirty="0" smtClean="0"/>
          </a:p>
          <a:p>
            <a:r>
              <a:rPr lang="zh-CN" altLang="en-US" dirty="0" smtClean="0"/>
              <a:t>纳税人新安置的残疾人从签订劳动合同并缴纳社会保险的次月起计算，其他职工从录用的次月起计算；安置的残疾人和其他职工减少的，从减少当月计算</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（五）即征即退处理</a:t>
            </a:r>
            <a:endParaRPr lang="en-US" altLang="zh-CN" dirty="0" smtClean="0">
              <a:solidFill>
                <a:srgbClr val="002060"/>
              </a:solidFill>
            </a:endParaRPr>
          </a:p>
          <a:p>
            <a:r>
              <a:rPr lang="zh-CN" altLang="en-US" dirty="0" smtClean="0"/>
              <a:t>纳税人按照纳税期限向主管国税机关申请退还增值税</a:t>
            </a:r>
            <a:endParaRPr lang="en-US" altLang="zh-CN" dirty="0" smtClean="0"/>
          </a:p>
          <a:p>
            <a:r>
              <a:rPr lang="zh-CN" altLang="en-US" dirty="0" smtClean="0"/>
              <a:t>本纳税期已交增值税额不足退还的，可在本纳税年度内以前纳税期已交增值税扣除已退增值税的余额中退还，仍不足退还的可结转本纳税年度内以后纳税期退还，但</a:t>
            </a:r>
            <a:r>
              <a:rPr lang="zh-CN" altLang="en-US" dirty="0" smtClean="0">
                <a:solidFill>
                  <a:srgbClr val="FF0000"/>
                </a:solidFill>
              </a:rPr>
              <a:t>不得结转</a:t>
            </a:r>
            <a:r>
              <a:rPr lang="zh-CN" altLang="en-US" dirty="0" smtClean="0"/>
              <a:t>以后年度退还</a:t>
            </a:r>
            <a:endParaRPr lang="en-US" altLang="zh-CN" dirty="0" smtClean="0"/>
          </a:p>
          <a:p>
            <a:r>
              <a:rPr lang="zh-CN" altLang="en-US" dirty="0" smtClean="0"/>
              <a:t>年度已缴增值税额小于或等于年度应退税额的，退税额为年度已缴增值税额；年度已缴增值税额大于年度应退税额的，退税额为年度应退税额</a:t>
            </a:r>
            <a:endParaRPr lang="en-US" altLang="zh-CN" dirty="0" smtClean="0"/>
          </a:p>
          <a:p>
            <a:r>
              <a:rPr lang="zh-CN" altLang="en-US" dirty="0" smtClean="0"/>
              <a:t>纳税期限不为按月的，只能对其符合条件的月份退还增值税</a:t>
            </a:r>
            <a:endParaRPr lang="en-US" altLang="zh-CN" dirty="0" smtClean="0"/>
          </a:p>
          <a:p>
            <a:endParaRPr lang="zh-CN" alt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normAutofit/>
          </a:bodyPr>
          <a:lstStyle/>
          <a:p>
            <a:r>
              <a:rPr lang="en-US" altLang="zh-CN" dirty="0" smtClean="0"/>
              <a:t>5.</a:t>
            </a:r>
            <a:r>
              <a:rPr lang="zh-CN" altLang="en-US" dirty="0" smtClean="0"/>
              <a:t>同业代付</a:t>
            </a:r>
            <a:endParaRPr lang="en-US" altLang="zh-CN" dirty="0" smtClean="0"/>
          </a:p>
          <a:p>
            <a:r>
              <a:rPr lang="zh-CN" altLang="en-US" dirty="0" smtClean="0"/>
              <a:t>同业代付，是指商业银行（受托方）接受金融机构（委托方）的委托向企业客户付款，委托方在约定还款日偿还代付款项本息的资金融通行为</a:t>
            </a:r>
            <a:endParaRPr lang="en-US" altLang="zh-CN" dirty="0" smtClean="0"/>
          </a:p>
          <a:p>
            <a:r>
              <a:rPr lang="en-US" altLang="zh-CN" dirty="0" smtClean="0"/>
              <a:t>6.</a:t>
            </a:r>
            <a:r>
              <a:rPr lang="zh-CN" altLang="en-US" dirty="0" smtClean="0"/>
              <a:t>买断式买入返售金融商品</a:t>
            </a:r>
            <a:endParaRPr lang="en-US" altLang="zh-CN" dirty="0" smtClean="0"/>
          </a:p>
          <a:p>
            <a:r>
              <a:rPr lang="zh-CN" altLang="en-US" dirty="0" smtClean="0"/>
              <a:t>买断式买入返售金融商品，是指金融商品持有人（正回购方）将债券等金融商品卖给债券购买方（逆回购方）的同时，交易双方约定在未来某一日期，正回购方再以约定价格从逆回购方买回相等数量同种债券等金融商品的交易行为</a:t>
            </a:r>
            <a:endParaRPr lang="en-US" altLang="zh-CN" dirty="0" smtClean="0"/>
          </a:p>
          <a:p>
            <a:r>
              <a:rPr lang="en-US" altLang="zh-CN" dirty="0" smtClean="0"/>
              <a:t>7.</a:t>
            </a:r>
            <a:r>
              <a:rPr lang="zh-CN" altLang="en-US" dirty="0" smtClean="0"/>
              <a:t>持有金融债券</a:t>
            </a:r>
            <a:endParaRPr lang="en-US" altLang="zh-CN" dirty="0" smtClean="0"/>
          </a:p>
          <a:p>
            <a:r>
              <a:rPr lang="zh-CN" altLang="en-US" dirty="0" smtClean="0"/>
              <a:t>金融债券，是指依法在中华人民共和国境内设立的金融机构法人在全国银行间和交易所债券市场发行的、按约定还本付息的有价证券</a:t>
            </a:r>
            <a:endParaRPr lang="en-US" altLang="zh-CN" dirty="0" smtClean="0"/>
          </a:p>
          <a:p>
            <a:r>
              <a:rPr lang="en-US" altLang="zh-CN" dirty="0" smtClean="0"/>
              <a:t>8.</a:t>
            </a:r>
            <a:r>
              <a:rPr lang="zh-CN" altLang="en-US" dirty="0" smtClean="0"/>
              <a:t>同业存单</a:t>
            </a:r>
            <a:endParaRPr lang="en-US" altLang="zh-CN" dirty="0" smtClean="0"/>
          </a:p>
          <a:p>
            <a:r>
              <a:rPr lang="zh-CN" altLang="en-US" dirty="0" smtClean="0"/>
              <a:t>同业存单，是指银行业存款类金融机构法人在全国银行间市场上发行的记账式定期存款凭证</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（六）其他优惠交叉</a:t>
            </a:r>
            <a:endParaRPr lang="en-US" altLang="zh-CN" dirty="0" smtClean="0">
              <a:solidFill>
                <a:srgbClr val="002060"/>
              </a:solidFill>
            </a:endParaRPr>
          </a:p>
          <a:p>
            <a:r>
              <a:rPr lang="zh-CN" altLang="en-US" dirty="0" smtClean="0"/>
              <a:t>如果既适用促进残疾人就业增值税优惠政策，又适用重点群体、退役士兵、随军家属、军转干部等支持就业的增值税优惠政策的，纳税人可自行选择适用的优惠政策，但不能累加执行。一经选定，</a:t>
            </a:r>
            <a:r>
              <a:rPr lang="en-US" dirty="0" smtClean="0"/>
              <a:t>36</a:t>
            </a:r>
            <a:r>
              <a:rPr lang="zh-CN" altLang="en-US" dirty="0" smtClean="0"/>
              <a:t>个月内不得变更</a:t>
            </a:r>
            <a:endParaRPr lang="zh-CN" alt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继续执行光伏发电增值税政策</a:t>
            </a:r>
            <a:endParaRPr lang="en-US" altLang="zh-CN" dirty="0" smtClean="0">
              <a:solidFill>
                <a:srgbClr val="FF0000"/>
              </a:solidFill>
            </a:endParaRPr>
          </a:p>
          <a:p>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2018</a:t>
            </a:r>
            <a:r>
              <a:rPr lang="zh-CN" altLang="en-US" dirty="0" smtClean="0"/>
              <a:t>年</a:t>
            </a:r>
            <a:r>
              <a:rPr lang="en-US" dirty="0" smtClean="0"/>
              <a:t>12</a:t>
            </a:r>
            <a:r>
              <a:rPr lang="zh-CN" altLang="en-US" dirty="0" smtClean="0"/>
              <a:t>月</a:t>
            </a:r>
            <a:r>
              <a:rPr lang="en-US" dirty="0" smtClean="0"/>
              <a:t>31</a:t>
            </a:r>
            <a:r>
              <a:rPr lang="zh-CN" altLang="en-US" dirty="0" smtClean="0"/>
              <a:t>日，对纳税人销售自产的利用太阳能生产的电力产品，实行增值税即征即退</a:t>
            </a:r>
            <a:r>
              <a:rPr lang="en-US" dirty="0" smtClean="0"/>
              <a:t>50%</a:t>
            </a:r>
            <a:r>
              <a:rPr lang="zh-CN" altLang="en-US" dirty="0" smtClean="0"/>
              <a:t>的政策。文到之日前，已征的按本通知规定应予退还的增值税，可抵减纳税人以后月份应缴纳的增值税或予以退还</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其他增值税有关政策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四</a:t>
            </a:r>
            <a:r>
              <a:rPr lang="en-US" altLang="zh-CN" dirty="0" smtClean="0">
                <a:solidFill>
                  <a:srgbClr val="FF0000"/>
                </a:solidFill>
              </a:rPr>
              <a:t>.</a:t>
            </a:r>
            <a:r>
              <a:rPr lang="zh-CN" altLang="en-US" dirty="0" smtClean="0">
                <a:solidFill>
                  <a:srgbClr val="FF0000"/>
                </a:solidFill>
              </a:rPr>
              <a:t>中央与地方的增值税收入划分</a:t>
            </a:r>
            <a:endParaRPr lang="en-US" altLang="zh-CN" dirty="0" smtClean="0">
              <a:solidFill>
                <a:srgbClr val="FF0000"/>
              </a:solidFill>
            </a:endParaRPr>
          </a:p>
          <a:p>
            <a:r>
              <a:rPr lang="zh-CN" altLang="en-US" dirty="0" smtClean="0">
                <a:solidFill>
                  <a:srgbClr val="002060"/>
                </a:solidFill>
              </a:rPr>
              <a:t>（一）主要内容</a:t>
            </a:r>
            <a:endParaRPr lang="en-US" dirty="0" smtClean="0">
              <a:solidFill>
                <a:srgbClr val="002060"/>
              </a:solidFill>
            </a:endParaRPr>
          </a:p>
          <a:p>
            <a:r>
              <a:rPr lang="en-US" altLang="zh-CN" dirty="0" smtClean="0"/>
              <a:t>1.</a:t>
            </a:r>
            <a:r>
              <a:rPr lang="zh-CN" altLang="en-US" dirty="0" smtClean="0"/>
              <a:t>以</a:t>
            </a:r>
            <a:r>
              <a:rPr lang="en-US" dirty="0" smtClean="0"/>
              <a:t>2014</a:t>
            </a:r>
            <a:r>
              <a:rPr lang="zh-CN" altLang="en-US" dirty="0" smtClean="0"/>
              <a:t>年为基数核定中央返还和地方上缴基数</a:t>
            </a:r>
            <a:endParaRPr lang="en-US" altLang="zh-CN" dirty="0" smtClean="0"/>
          </a:p>
          <a:p>
            <a:r>
              <a:rPr lang="en-US" altLang="zh-CN" dirty="0" smtClean="0"/>
              <a:t>2.</a:t>
            </a:r>
            <a:r>
              <a:rPr lang="zh-CN" altLang="en-US" dirty="0" smtClean="0"/>
              <a:t>所有</a:t>
            </a:r>
            <a:r>
              <a:rPr lang="zh-CN" altLang="en-US" dirty="0" smtClean="0">
                <a:solidFill>
                  <a:srgbClr val="FF0000"/>
                </a:solidFill>
              </a:rPr>
              <a:t>行业企业</a:t>
            </a:r>
            <a:r>
              <a:rPr lang="zh-CN" altLang="en-US" dirty="0" smtClean="0"/>
              <a:t>缴纳的增值税均纳入中央和地方共享范围</a:t>
            </a:r>
            <a:endParaRPr lang="en-US" altLang="zh-CN" dirty="0" smtClean="0"/>
          </a:p>
          <a:p>
            <a:r>
              <a:rPr lang="en-US" altLang="zh-CN" dirty="0" smtClean="0"/>
              <a:t>3.</a:t>
            </a:r>
            <a:r>
              <a:rPr lang="zh-CN" altLang="en-US" dirty="0" smtClean="0"/>
              <a:t>中央分享增值税的</a:t>
            </a:r>
            <a:r>
              <a:rPr lang="en-US" dirty="0" smtClean="0">
                <a:solidFill>
                  <a:srgbClr val="FF0000"/>
                </a:solidFill>
              </a:rPr>
              <a:t>50%</a:t>
            </a:r>
            <a:endParaRPr lang="en-US" dirty="0" smtClean="0"/>
          </a:p>
          <a:p>
            <a:r>
              <a:rPr lang="en-US" altLang="zh-CN" dirty="0" smtClean="0"/>
              <a:t>4.</a:t>
            </a:r>
            <a:r>
              <a:rPr lang="zh-CN" altLang="en-US" dirty="0" smtClean="0"/>
              <a:t>地方按税收缴纳地分享增值税的</a:t>
            </a:r>
            <a:r>
              <a:rPr lang="en-US" dirty="0" smtClean="0"/>
              <a:t>50%</a:t>
            </a:r>
            <a:endParaRPr lang="en-US" altLang="zh-CN" dirty="0" smtClean="0"/>
          </a:p>
          <a:p>
            <a:r>
              <a:rPr lang="en-US" dirty="0" smtClean="0"/>
              <a:t>5.</a:t>
            </a:r>
            <a:r>
              <a:rPr lang="zh-CN" altLang="en-US" dirty="0" smtClean="0"/>
              <a:t>中央上划收入通过税收返还方式给地方，确保地方既有财力不变</a:t>
            </a:r>
            <a:endParaRPr lang="en-US" altLang="zh-CN" dirty="0" smtClean="0"/>
          </a:p>
          <a:p>
            <a:r>
              <a:rPr lang="en-US" altLang="zh-CN" dirty="0" smtClean="0"/>
              <a:t>6.</a:t>
            </a:r>
            <a:r>
              <a:rPr lang="zh-CN" altLang="en-US" dirty="0" smtClean="0"/>
              <a:t>中央集中的收入增量通过均衡性转移支付分配给地方，主要用于加大对中西部地区的支持力度。</a:t>
            </a:r>
            <a:r>
              <a:rPr lang="en-US" dirty="0" smtClean="0"/>
              <a:t/>
            </a:r>
            <a:br>
              <a:rPr lang="en-US" dirty="0" smtClean="0"/>
            </a:br>
            <a:r>
              <a:rPr lang="zh-CN" altLang="en-US" dirty="0" smtClean="0">
                <a:solidFill>
                  <a:srgbClr val="002060"/>
                </a:solidFill>
              </a:rPr>
              <a:t>（二）实施时间和过渡期限</a:t>
            </a:r>
            <a:endParaRPr lang="en-US" dirty="0" smtClean="0">
              <a:solidFill>
                <a:srgbClr val="002060"/>
              </a:solidFill>
            </a:endParaRPr>
          </a:p>
          <a:p>
            <a:r>
              <a:rPr lang="zh-CN" altLang="en-US" dirty="0" smtClean="0"/>
              <a:t>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日起执行。过渡期暂定</a:t>
            </a:r>
            <a:r>
              <a:rPr lang="en-US" dirty="0" smtClean="0"/>
              <a:t>2-3</a:t>
            </a:r>
            <a:r>
              <a:rPr lang="zh-CN" altLang="en-US" dirty="0" smtClean="0"/>
              <a:t>年，届时根据中央与地方事权和支出责任划分、地方税体系建设等改革进展情况，研究是否适当调整</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会计科目及专栏设置</a:t>
            </a:r>
            <a:endParaRPr lang="en-US" altLang="zh-CN" dirty="0" smtClean="0">
              <a:solidFill>
                <a:srgbClr val="FF0000"/>
              </a:solidFill>
            </a:endParaRPr>
          </a:p>
          <a:p>
            <a:r>
              <a:rPr lang="en-US" altLang="zh-CN" dirty="0" smtClean="0"/>
              <a:t>1.</a:t>
            </a:r>
            <a:r>
              <a:rPr lang="zh-CN" altLang="en-US" dirty="0" smtClean="0"/>
              <a:t>增值税一般纳税人应当在</a:t>
            </a:r>
            <a:r>
              <a:rPr lang="en-US" dirty="0" smtClean="0"/>
              <a:t>“</a:t>
            </a:r>
            <a:r>
              <a:rPr lang="zh-CN" altLang="en-US" dirty="0" smtClean="0"/>
              <a:t>应交税费</a:t>
            </a:r>
            <a:r>
              <a:rPr lang="en-US" dirty="0" smtClean="0"/>
              <a:t>”</a:t>
            </a:r>
            <a:r>
              <a:rPr lang="zh-CN" altLang="en-US" dirty="0" smtClean="0"/>
              <a:t>科目下设置</a:t>
            </a:r>
            <a:r>
              <a:rPr lang="en-US" dirty="0" smtClean="0"/>
              <a:t>“</a:t>
            </a:r>
            <a:r>
              <a:rPr lang="zh-CN" altLang="en-US" dirty="0" smtClean="0"/>
              <a:t>应交增值税</a:t>
            </a:r>
            <a:r>
              <a:rPr lang="en-US" dirty="0" smtClean="0"/>
              <a:t>”</a:t>
            </a:r>
            <a:r>
              <a:rPr lang="zh-CN" altLang="en-US" dirty="0" smtClean="0"/>
              <a:t>、</a:t>
            </a:r>
            <a:r>
              <a:rPr lang="en-US" dirty="0" smtClean="0"/>
              <a:t>“</a:t>
            </a:r>
            <a:r>
              <a:rPr lang="zh-CN" altLang="en-US" dirty="0" smtClean="0"/>
              <a:t>未交增值税</a:t>
            </a:r>
            <a:r>
              <a:rPr lang="en-US" dirty="0" smtClean="0"/>
              <a:t>”</a:t>
            </a:r>
            <a:r>
              <a:rPr lang="zh-CN" altLang="en-US" dirty="0" smtClean="0"/>
              <a:t>、</a:t>
            </a:r>
            <a:r>
              <a:rPr lang="en-US" dirty="0" smtClean="0"/>
              <a:t>“</a:t>
            </a:r>
            <a:r>
              <a:rPr lang="zh-CN" altLang="en-US" dirty="0" smtClean="0"/>
              <a:t>预交增值税</a:t>
            </a:r>
            <a:r>
              <a:rPr lang="en-US" dirty="0" smtClean="0"/>
              <a:t>”</a:t>
            </a:r>
            <a:r>
              <a:rPr lang="zh-CN" altLang="en-US" dirty="0" smtClean="0"/>
              <a:t>、</a:t>
            </a:r>
            <a:r>
              <a:rPr lang="en-US" dirty="0" smtClean="0"/>
              <a:t>“</a:t>
            </a:r>
            <a:r>
              <a:rPr lang="zh-CN" altLang="en-US" dirty="0" smtClean="0"/>
              <a:t>待抵扣进项税额</a:t>
            </a:r>
            <a:r>
              <a:rPr lang="en-US" dirty="0" smtClean="0"/>
              <a:t>”</a:t>
            </a:r>
            <a:r>
              <a:rPr lang="zh-CN" altLang="en-US" dirty="0" smtClean="0"/>
              <a:t>、</a:t>
            </a:r>
            <a:r>
              <a:rPr lang="en-US" dirty="0" smtClean="0"/>
              <a:t>“</a:t>
            </a:r>
            <a:r>
              <a:rPr lang="zh-CN" altLang="en-US" dirty="0" smtClean="0"/>
              <a:t>待认证进项税额</a:t>
            </a:r>
            <a:r>
              <a:rPr lang="en-US" dirty="0" smtClean="0"/>
              <a:t>”</a:t>
            </a:r>
            <a:r>
              <a:rPr lang="zh-CN" altLang="en-US" dirty="0" smtClean="0"/>
              <a:t>、</a:t>
            </a:r>
            <a:r>
              <a:rPr lang="en-US" dirty="0" smtClean="0"/>
              <a:t>“</a:t>
            </a:r>
            <a:r>
              <a:rPr lang="zh-CN" altLang="en-US" dirty="0" smtClean="0"/>
              <a:t>待转销项税额</a:t>
            </a:r>
            <a:r>
              <a:rPr lang="en-US" dirty="0" smtClean="0"/>
              <a:t>”</a:t>
            </a:r>
            <a:r>
              <a:rPr lang="zh-CN" altLang="en-US" dirty="0" smtClean="0"/>
              <a:t>、</a:t>
            </a:r>
            <a:r>
              <a:rPr lang="en-US" dirty="0" smtClean="0"/>
              <a:t>“</a:t>
            </a:r>
            <a:r>
              <a:rPr lang="zh-CN" altLang="en-US" dirty="0" smtClean="0"/>
              <a:t>增值税留抵税额</a:t>
            </a:r>
            <a:r>
              <a:rPr lang="en-US" dirty="0" smtClean="0"/>
              <a:t>”</a:t>
            </a:r>
            <a:r>
              <a:rPr lang="zh-CN" altLang="en-US" dirty="0" smtClean="0"/>
              <a:t>、</a:t>
            </a:r>
            <a:r>
              <a:rPr lang="en-US" dirty="0" smtClean="0"/>
              <a:t>“</a:t>
            </a:r>
            <a:r>
              <a:rPr lang="zh-CN" altLang="en-US" dirty="0" smtClean="0"/>
              <a:t>简易计税</a:t>
            </a:r>
            <a:r>
              <a:rPr lang="en-US" dirty="0" smtClean="0"/>
              <a:t>”</a:t>
            </a:r>
            <a:r>
              <a:rPr lang="zh-CN" altLang="en-US" dirty="0" smtClean="0"/>
              <a:t>、</a:t>
            </a:r>
            <a:r>
              <a:rPr lang="en-US" dirty="0" smtClean="0"/>
              <a:t>“</a:t>
            </a:r>
            <a:r>
              <a:rPr lang="zh-CN" altLang="en-US" dirty="0" smtClean="0"/>
              <a:t>转让金融商品应交增值税</a:t>
            </a:r>
            <a:r>
              <a:rPr lang="en-US" dirty="0" smtClean="0"/>
              <a:t>”</a:t>
            </a:r>
            <a:r>
              <a:rPr lang="zh-CN" altLang="en-US" dirty="0" smtClean="0"/>
              <a:t>、</a:t>
            </a:r>
            <a:r>
              <a:rPr lang="en-US" dirty="0" smtClean="0"/>
              <a:t>“</a:t>
            </a:r>
            <a:r>
              <a:rPr lang="zh-CN" altLang="en-US" dirty="0" smtClean="0"/>
              <a:t>代扣代交增值税</a:t>
            </a:r>
            <a:r>
              <a:rPr lang="en-US" dirty="0" smtClean="0"/>
              <a:t>”</a:t>
            </a:r>
            <a:r>
              <a:rPr lang="zh-CN" altLang="en-US" dirty="0" smtClean="0"/>
              <a:t>等明细科目</a:t>
            </a:r>
            <a:endParaRPr lang="en-US" altLang="zh-CN" dirty="0" smtClean="0"/>
          </a:p>
          <a:p>
            <a:r>
              <a:rPr lang="zh-CN" altLang="en-US" dirty="0" smtClean="0">
                <a:solidFill>
                  <a:srgbClr val="FF0000"/>
                </a:solidFill>
              </a:rPr>
              <a:t>新增：</a:t>
            </a:r>
            <a:r>
              <a:rPr lang="en-US" dirty="0" smtClean="0"/>
              <a:t>“</a:t>
            </a:r>
            <a:r>
              <a:rPr lang="zh-CN" altLang="en-US" dirty="0" smtClean="0"/>
              <a:t>预交增值税</a:t>
            </a:r>
            <a:r>
              <a:rPr lang="en-US" dirty="0" smtClean="0"/>
              <a:t>”</a:t>
            </a:r>
            <a:r>
              <a:rPr lang="zh-CN" altLang="en-US" dirty="0" smtClean="0"/>
              <a:t>、</a:t>
            </a:r>
            <a:r>
              <a:rPr lang="en-US" dirty="0" smtClean="0"/>
              <a:t>“</a:t>
            </a:r>
            <a:r>
              <a:rPr lang="zh-CN" altLang="en-US" dirty="0" smtClean="0"/>
              <a:t>待认证进项税额</a:t>
            </a:r>
            <a:r>
              <a:rPr lang="en-US" dirty="0" smtClean="0"/>
              <a:t>”</a:t>
            </a:r>
            <a:r>
              <a:rPr lang="zh-CN" altLang="en-US" dirty="0" smtClean="0"/>
              <a:t>、</a:t>
            </a:r>
            <a:r>
              <a:rPr lang="en-US" dirty="0" smtClean="0"/>
              <a:t>“</a:t>
            </a:r>
            <a:r>
              <a:rPr lang="zh-CN" altLang="en-US" dirty="0" smtClean="0"/>
              <a:t>待转销项税额</a:t>
            </a:r>
            <a:r>
              <a:rPr lang="en-US" dirty="0" smtClean="0"/>
              <a:t>”</a:t>
            </a:r>
            <a:r>
              <a:rPr lang="zh-CN" altLang="en-US" dirty="0" smtClean="0"/>
              <a:t>、</a:t>
            </a:r>
            <a:r>
              <a:rPr lang="en-US" dirty="0" smtClean="0"/>
              <a:t>“</a:t>
            </a:r>
            <a:r>
              <a:rPr lang="zh-CN" altLang="en-US" dirty="0" smtClean="0"/>
              <a:t>增值税留抵税额</a:t>
            </a:r>
            <a:r>
              <a:rPr lang="en-US" dirty="0" smtClean="0"/>
              <a:t>”</a:t>
            </a:r>
            <a:r>
              <a:rPr lang="zh-CN" altLang="en-US" dirty="0" smtClean="0"/>
              <a:t>、</a:t>
            </a:r>
            <a:r>
              <a:rPr lang="en-US" dirty="0" smtClean="0"/>
              <a:t>“</a:t>
            </a:r>
            <a:r>
              <a:rPr lang="zh-CN" altLang="en-US" dirty="0" smtClean="0"/>
              <a:t>简易计税</a:t>
            </a:r>
            <a:r>
              <a:rPr lang="en-US" dirty="0" smtClean="0"/>
              <a:t>”</a:t>
            </a:r>
            <a:r>
              <a:rPr lang="zh-CN" altLang="en-US" dirty="0" smtClean="0"/>
              <a:t>、</a:t>
            </a:r>
            <a:r>
              <a:rPr lang="en-US" dirty="0" smtClean="0"/>
              <a:t>“</a:t>
            </a:r>
            <a:r>
              <a:rPr lang="zh-CN" altLang="en-US" dirty="0" smtClean="0"/>
              <a:t>转让金融商品应交增值税</a:t>
            </a:r>
            <a:r>
              <a:rPr lang="en-US" dirty="0" smtClean="0"/>
              <a:t>”</a:t>
            </a:r>
            <a:r>
              <a:rPr lang="zh-CN" altLang="en-US" dirty="0" smtClean="0"/>
              <a:t>、</a:t>
            </a:r>
            <a:r>
              <a:rPr lang="en-US" dirty="0" smtClean="0"/>
              <a:t>“</a:t>
            </a:r>
            <a:r>
              <a:rPr lang="zh-CN" altLang="en-US" dirty="0" smtClean="0"/>
              <a:t>代扣代交增值税</a:t>
            </a:r>
            <a:r>
              <a:rPr lang="en-US" dirty="0" smtClean="0"/>
              <a:t>” </a:t>
            </a:r>
            <a:r>
              <a:rPr lang="zh-CN" altLang="en-US" dirty="0" smtClean="0"/>
              <a:t>等明细科目</a:t>
            </a:r>
            <a:endParaRPr lang="en-US" altLang="zh-CN" dirty="0" smtClean="0"/>
          </a:p>
          <a:p>
            <a:r>
              <a:rPr lang="en-US" dirty="0" smtClean="0"/>
              <a:t>2.</a:t>
            </a:r>
            <a:r>
              <a:rPr lang="zh-CN" altLang="en-US" dirty="0" smtClean="0"/>
              <a:t>小规模纳税人只需在</a:t>
            </a:r>
            <a:r>
              <a:rPr lang="en-US" dirty="0" smtClean="0"/>
              <a:t>“</a:t>
            </a:r>
            <a:r>
              <a:rPr lang="zh-CN" altLang="en-US" dirty="0" smtClean="0"/>
              <a:t>应交税费</a:t>
            </a:r>
            <a:r>
              <a:rPr lang="en-US" dirty="0" smtClean="0"/>
              <a:t>”</a:t>
            </a:r>
            <a:r>
              <a:rPr lang="zh-CN" altLang="en-US" dirty="0" smtClean="0"/>
              <a:t>科目下设置</a:t>
            </a:r>
            <a:r>
              <a:rPr lang="en-US" dirty="0" smtClean="0"/>
              <a:t>“</a:t>
            </a:r>
            <a:r>
              <a:rPr lang="zh-CN" altLang="en-US" dirty="0" smtClean="0"/>
              <a:t>应交增值税</a:t>
            </a:r>
            <a:r>
              <a:rPr lang="en-US" dirty="0" smtClean="0"/>
              <a:t>”</a:t>
            </a:r>
            <a:r>
              <a:rPr lang="zh-CN" altLang="en-US" dirty="0" smtClean="0"/>
              <a:t>明细科目，不需要设置上述专栏及除</a:t>
            </a:r>
            <a:r>
              <a:rPr lang="en-US" dirty="0" smtClean="0"/>
              <a:t>“</a:t>
            </a:r>
            <a:r>
              <a:rPr lang="zh-CN" altLang="en-US" dirty="0" smtClean="0"/>
              <a:t>转让金融商品应交增值税</a:t>
            </a:r>
            <a:r>
              <a:rPr lang="en-US" dirty="0" smtClean="0"/>
              <a:t>”</a:t>
            </a:r>
            <a:r>
              <a:rPr lang="zh-CN" altLang="en-US" dirty="0" smtClean="0"/>
              <a:t>、</a:t>
            </a:r>
            <a:r>
              <a:rPr lang="en-US" dirty="0" smtClean="0"/>
              <a:t>“</a:t>
            </a:r>
            <a:r>
              <a:rPr lang="zh-CN" altLang="en-US" dirty="0" smtClean="0"/>
              <a:t>代扣代交增值税</a:t>
            </a:r>
            <a:r>
              <a:rPr lang="en-US" dirty="0" smtClean="0"/>
              <a:t>”</a:t>
            </a:r>
            <a:r>
              <a:rPr lang="zh-CN" altLang="en-US" dirty="0" smtClean="0"/>
              <a:t>外的明细科目</a:t>
            </a:r>
            <a:endParaRPr lang="en-US" altLang="zh-CN" dirty="0" smtClean="0"/>
          </a:p>
          <a:p>
            <a:r>
              <a:rPr lang="zh-CN" altLang="en-US" dirty="0" smtClean="0">
                <a:solidFill>
                  <a:srgbClr val="FF0000"/>
                </a:solidFill>
              </a:rPr>
              <a:t>注：</a:t>
            </a:r>
            <a:r>
              <a:rPr lang="zh-CN" altLang="en-US" dirty="0" smtClean="0"/>
              <a:t>预交及销售额（或税额）抵减，通过“应交税费</a:t>
            </a:r>
            <a:r>
              <a:rPr lang="en-US" altLang="zh-CN" dirty="0" smtClean="0"/>
              <a:t>——</a:t>
            </a:r>
            <a:r>
              <a:rPr lang="zh-CN" altLang="en-US" dirty="0" smtClean="0"/>
              <a:t>应交增值税”借、贷方实现</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t>（一）增值税一般纳税人应在</a:t>
            </a:r>
            <a:r>
              <a:rPr lang="en-US" dirty="0" smtClean="0"/>
              <a:t>“</a:t>
            </a:r>
            <a:r>
              <a:rPr lang="zh-CN" altLang="en-US" dirty="0" smtClean="0"/>
              <a:t>应交增值税</a:t>
            </a:r>
            <a:r>
              <a:rPr lang="en-US" dirty="0" smtClean="0"/>
              <a:t>”</a:t>
            </a:r>
            <a:r>
              <a:rPr lang="zh-CN" altLang="en-US" dirty="0" smtClean="0"/>
              <a:t>明细账内设置</a:t>
            </a:r>
            <a:r>
              <a:rPr lang="en-US" dirty="0" smtClean="0"/>
              <a:t>“</a:t>
            </a:r>
            <a:r>
              <a:rPr lang="zh-CN" altLang="en-US" dirty="0" smtClean="0"/>
              <a:t>进项税额</a:t>
            </a:r>
            <a:r>
              <a:rPr lang="en-US" dirty="0" smtClean="0"/>
              <a:t>”</a:t>
            </a:r>
            <a:r>
              <a:rPr lang="zh-CN" altLang="en-US" dirty="0" smtClean="0"/>
              <a:t>、</a:t>
            </a:r>
            <a:r>
              <a:rPr lang="en-US" dirty="0" smtClean="0"/>
              <a:t>“</a:t>
            </a:r>
            <a:r>
              <a:rPr lang="zh-CN" altLang="en-US" dirty="0" smtClean="0"/>
              <a:t>销项税额抵减</a:t>
            </a:r>
            <a:r>
              <a:rPr lang="en-US" dirty="0" smtClean="0"/>
              <a:t>”</a:t>
            </a:r>
            <a:r>
              <a:rPr lang="zh-CN" altLang="en-US" dirty="0" smtClean="0"/>
              <a:t>、</a:t>
            </a:r>
            <a:r>
              <a:rPr lang="en-US" dirty="0" smtClean="0"/>
              <a:t>“</a:t>
            </a:r>
            <a:r>
              <a:rPr lang="zh-CN" altLang="en-US" dirty="0" smtClean="0"/>
              <a:t>已交税金</a:t>
            </a:r>
            <a:r>
              <a:rPr lang="en-US" dirty="0" smtClean="0"/>
              <a:t>”</a:t>
            </a:r>
            <a:r>
              <a:rPr lang="zh-CN" altLang="en-US" dirty="0" smtClean="0"/>
              <a:t>、</a:t>
            </a:r>
            <a:r>
              <a:rPr lang="en-US" dirty="0" smtClean="0"/>
              <a:t>“</a:t>
            </a:r>
            <a:r>
              <a:rPr lang="zh-CN" altLang="en-US" dirty="0" smtClean="0"/>
              <a:t>转出未交增值税</a:t>
            </a:r>
            <a:r>
              <a:rPr lang="en-US" dirty="0" smtClean="0"/>
              <a:t>”</a:t>
            </a:r>
            <a:r>
              <a:rPr lang="zh-CN" altLang="en-US" dirty="0" smtClean="0"/>
              <a:t>、</a:t>
            </a:r>
            <a:r>
              <a:rPr lang="en-US" dirty="0" smtClean="0"/>
              <a:t>“</a:t>
            </a:r>
            <a:r>
              <a:rPr lang="zh-CN" altLang="en-US" dirty="0" smtClean="0"/>
              <a:t>减免税款</a:t>
            </a:r>
            <a:r>
              <a:rPr lang="en-US" dirty="0" smtClean="0"/>
              <a:t>”</a:t>
            </a:r>
            <a:r>
              <a:rPr lang="zh-CN" altLang="en-US" dirty="0" smtClean="0"/>
              <a:t>、</a:t>
            </a:r>
            <a:r>
              <a:rPr lang="en-US" dirty="0" smtClean="0"/>
              <a:t>“</a:t>
            </a:r>
            <a:r>
              <a:rPr lang="zh-CN" altLang="en-US" dirty="0" smtClean="0"/>
              <a:t>出口抵减内销产品应纳税额</a:t>
            </a:r>
            <a:r>
              <a:rPr lang="en-US" dirty="0" smtClean="0"/>
              <a:t>”</a:t>
            </a:r>
            <a:r>
              <a:rPr lang="zh-CN" altLang="en-US" dirty="0" smtClean="0"/>
              <a:t>、</a:t>
            </a:r>
            <a:r>
              <a:rPr lang="en-US" dirty="0" smtClean="0"/>
              <a:t>“</a:t>
            </a:r>
            <a:r>
              <a:rPr lang="zh-CN" altLang="en-US" dirty="0" smtClean="0"/>
              <a:t>销项税额</a:t>
            </a:r>
            <a:r>
              <a:rPr lang="en-US" dirty="0" smtClean="0"/>
              <a:t>”</a:t>
            </a:r>
            <a:r>
              <a:rPr lang="zh-CN" altLang="en-US" dirty="0" smtClean="0"/>
              <a:t>、</a:t>
            </a:r>
            <a:r>
              <a:rPr lang="en-US" dirty="0" smtClean="0"/>
              <a:t>“</a:t>
            </a:r>
            <a:r>
              <a:rPr lang="zh-CN" altLang="en-US" dirty="0" smtClean="0"/>
              <a:t>出口退税</a:t>
            </a:r>
            <a:r>
              <a:rPr lang="en-US" dirty="0" smtClean="0"/>
              <a:t>”</a:t>
            </a:r>
            <a:r>
              <a:rPr lang="zh-CN" altLang="en-US" dirty="0" smtClean="0"/>
              <a:t>、</a:t>
            </a:r>
            <a:r>
              <a:rPr lang="en-US" dirty="0" smtClean="0"/>
              <a:t>“</a:t>
            </a:r>
            <a:r>
              <a:rPr lang="zh-CN" altLang="en-US" dirty="0" smtClean="0"/>
              <a:t>进项税额转出</a:t>
            </a:r>
            <a:r>
              <a:rPr lang="en-US" dirty="0" smtClean="0"/>
              <a:t>”</a:t>
            </a:r>
            <a:r>
              <a:rPr lang="zh-CN" altLang="en-US" dirty="0" smtClean="0"/>
              <a:t>、</a:t>
            </a:r>
            <a:r>
              <a:rPr lang="en-US" dirty="0" smtClean="0"/>
              <a:t>“</a:t>
            </a:r>
            <a:r>
              <a:rPr lang="zh-CN" altLang="en-US" dirty="0" smtClean="0"/>
              <a:t>转出多交增值税</a:t>
            </a:r>
            <a:r>
              <a:rPr lang="en-US" dirty="0" smtClean="0"/>
              <a:t>”</a:t>
            </a:r>
            <a:r>
              <a:rPr lang="zh-CN" altLang="en-US" dirty="0" smtClean="0"/>
              <a:t>等专栏</a:t>
            </a:r>
            <a:endParaRPr lang="en-US" altLang="zh-CN" dirty="0" smtClean="0"/>
          </a:p>
          <a:p>
            <a:r>
              <a:rPr lang="zh-CN" altLang="en-US" dirty="0" smtClean="0"/>
              <a:t>注：“营改增抵减销项税额”</a:t>
            </a:r>
            <a:r>
              <a:rPr lang="zh-CN" altLang="en-US" dirty="0" smtClean="0">
                <a:solidFill>
                  <a:srgbClr val="FF0000"/>
                </a:solidFill>
              </a:rPr>
              <a:t>改为</a:t>
            </a:r>
            <a:r>
              <a:rPr lang="zh-CN" altLang="en-US" dirty="0" smtClean="0"/>
              <a:t>“销项税额抵减”转栏</a:t>
            </a:r>
            <a:endParaRPr lang="en-US" altLang="zh-CN" dirty="0" smtClean="0"/>
          </a:p>
          <a:p>
            <a:r>
              <a:rPr lang="zh-CN" altLang="en-US" dirty="0" smtClean="0"/>
              <a:t>（二） </a:t>
            </a:r>
            <a:r>
              <a:rPr lang="en-US" dirty="0" smtClean="0"/>
              <a:t>“</a:t>
            </a:r>
            <a:r>
              <a:rPr lang="zh-CN" altLang="en-US" dirty="0" smtClean="0"/>
              <a:t>未交增值税</a:t>
            </a:r>
            <a:r>
              <a:rPr lang="en-US" dirty="0" smtClean="0"/>
              <a:t>”</a:t>
            </a:r>
            <a:r>
              <a:rPr lang="zh-CN" altLang="en-US" dirty="0" smtClean="0"/>
              <a:t>明细科目，核算一般纳税人月度终了从</a:t>
            </a:r>
            <a:r>
              <a:rPr lang="en-US" dirty="0" smtClean="0"/>
              <a:t>“</a:t>
            </a:r>
            <a:r>
              <a:rPr lang="zh-CN" altLang="en-US" dirty="0" smtClean="0"/>
              <a:t>应交增值税</a:t>
            </a:r>
            <a:r>
              <a:rPr lang="en-US" dirty="0" smtClean="0"/>
              <a:t>”</a:t>
            </a:r>
            <a:r>
              <a:rPr lang="zh-CN" altLang="en-US" dirty="0" smtClean="0"/>
              <a:t>或</a:t>
            </a:r>
            <a:r>
              <a:rPr lang="en-US" dirty="0" smtClean="0"/>
              <a:t>“</a:t>
            </a:r>
            <a:r>
              <a:rPr lang="zh-CN" altLang="en-US" dirty="0" smtClean="0"/>
              <a:t>预交增值税</a:t>
            </a:r>
            <a:r>
              <a:rPr lang="en-US" dirty="0" smtClean="0"/>
              <a:t>”</a:t>
            </a:r>
            <a:r>
              <a:rPr lang="zh-CN" altLang="en-US" dirty="0" smtClean="0"/>
              <a:t>明细科目转入当月应交未交、多交或预缴的增值税额，以及当月交纳以前期间未交的增值税额</a:t>
            </a:r>
            <a:endParaRPr lang="en-US" altLang="zh-CN" dirty="0" smtClean="0"/>
          </a:p>
          <a:p>
            <a:r>
              <a:rPr lang="zh-CN" altLang="en-US" dirty="0" smtClean="0"/>
              <a:t>注：简易计税办法单列；预交税款新增</a:t>
            </a:r>
            <a:endParaRPr lang="en-US" altLang="zh-CN" dirty="0" smtClean="0"/>
          </a:p>
          <a:p>
            <a:r>
              <a:rPr lang="zh-CN" altLang="en-US" dirty="0" smtClean="0"/>
              <a:t>（三）</a:t>
            </a:r>
            <a:r>
              <a:rPr lang="en-US" dirty="0" smtClean="0"/>
              <a:t>“</a:t>
            </a:r>
            <a:r>
              <a:rPr lang="zh-CN" altLang="en-US" dirty="0" smtClean="0"/>
              <a:t>预交增值税</a:t>
            </a:r>
            <a:r>
              <a:rPr lang="en-US" dirty="0" smtClean="0"/>
              <a:t>”</a:t>
            </a:r>
            <a:r>
              <a:rPr lang="zh-CN" altLang="en-US" dirty="0" smtClean="0"/>
              <a:t>明细科目，核算一般纳税人转让不动产、提供不动产经营租赁服务、提供建筑服务、采用预收款方式销售自行开发的房地产项目等，以及其他按现行增值税制度规定应预缴的增值税额</a:t>
            </a:r>
            <a:endParaRPr lang="en-US" altLang="zh-CN" dirty="0" smtClean="0"/>
          </a:p>
          <a:p>
            <a:r>
              <a:rPr lang="zh-CN" altLang="en-US" dirty="0" smtClean="0"/>
              <a:t>有别于“应交税费</a:t>
            </a:r>
            <a:r>
              <a:rPr lang="en-US" altLang="zh-CN" dirty="0" smtClean="0"/>
              <a:t>——</a:t>
            </a:r>
            <a:r>
              <a:rPr lang="zh-CN" altLang="en-US" dirty="0" smtClean="0"/>
              <a:t>应交增值税（已交税金）”专栏</a:t>
            </a:r>
            <a:endParaRPr lang="zh-CN" alt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a:bodyPr>
          <a:lstStyle/>
          <a:p>
            <a:r>
              <a:rPr lang="zh-CN" altLang="en-US" dirty="0" smtClean="0"/>
              <a:t>（四）</a:t>
            </a:r>
            <a:r>
              <a:rPr lang="en-US" dirty="0" smtClean="0"/>
              <a:t>“</a:t>
            </a:r>
            <a:r>
              <a:rPr lang="zh-CN" altLang="en-US" dirty="0" smtClean="0"/>
              <a:t>待抵扣进项税额</a:t>
            </a:r>
            <a:r>
              <a:rPr lang="en-US" dirty="0" smtClean="0"/>
              <a:t>”</a:t>
            </a:r>
            <a:r>
              <a:rPr lang="zh-CN" altLang="en-US" dirty="0" smtClean="0"/>
              <a:t>明细科目，核算一般纳税人已取得增值税扣税凭证并经税务机关认证，按照现行增值税制度规定准予以后期间从销项税额中抵扣的进项税额</a:t>
            </a:r>
            <a:endParaRPr lang="en-US" altLang="zh-CN" dirty="0" smtClean="0"/>
          </a:p>
          <a:p>
            <a:r>
              <a:rPr lang="zh-CN" altLang="en-US" dirty="0" smtClean="0"/>
              <a:t>包括：一般纳税人自</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日后取得并按固定资产核算的不动产或者</a:t>
            </a:r>
            <a:r>
              <a:rPr lang="en-US" dirty="0" smtClean="0"/>
              <a:t>2016</a:t>
            </a:r>
            <a:r>
              <a:rPr lang="zh-CN" altLang="en-US" dirty="0" smtClean="0"/>
              <a:t>年</a:t>
            </a:r>
            <a:r>
              <a:rPr lang="en-US" dirty="0" smtClean="0"/>
              <a:t>5</a:t>
            </a:r>
            <a:r>
              <a:rPr lang="zh-CN" altLang="en-US" dirty="0" smtClean="0"/>
              <a:t>月</a:t>
            </a:r>
            <a:r>
              <a:rPr lang="en-US" dirty="0" smtClean="0"/>
              <a:t>1</a:t>
            </a:r>
            <a:r>
              <a:rPr lang="zh-CN" altLang="en-US" dirty="0" smtClean="0"/>
              <a:t>日后取得的不动产在建工程，按现行增值税制度规定准予以后期间从销项税额中抵扣的进项税额；实行纳税辅导期管理的一般纳税人取得的尚未交叉稽核比对的增值税扣税凭证上注明或计算的进项税额</a:t>
            </a:r>
            <a:endParaRPr lang="en-US" altLang="zh-CN" dirty="0" smtClean="0"/>
          </a:p>
          <a:p>
            <a:r>
              <a:rPr lang="zh-CN" altLang="en-US" dirty="0" smtClean="0"/>
              <a:t>（五）</a:t>
            </a:r>
            <a:r>
              <a:rPr lang="en-US" dirty="0" smtClean="0"/>
              <a:t>“</a:t>
            </a:r>
            <a:r>
              <a:rPr lang="zh-CN" altLang="en-US" dirty="0" smtClean="0"/>
              <a:t>待认证进项税额</a:t>
            </a:r>
            <a:r>
              <a:rPr lang="en-US" dirty="0" smtClean="0"/>
              <a:t>”</a:t>
            </a:r>
            <a:r>
              <a:rPr lang="zh-CN" altLang="en-US" dirty="0" smtClean="0"/>
              <a:t>明细科目，核算一般纳税人由于未经税务机关认证而不得从当期销项税额中抵扣的进项税额。</a:t>
            </a:r>
            <a:endParaRPr lang="en-US" altLang="zh-CN" dirty="0" smtClean="0"/>
          </a:p>
          <a:p>
            <a:r>
              <a:rPr lang="zh-CN" altLang="en-US" dirty="0" smtClean="0"/>
              <a:t>包括：一般纳税人已取得增值税扣税凭证、按照现行增值税制度规定准予从销项税额中抵扣，但尚未经税务机关认证的进项税额；一般纳税人已申请稽核但尚未取得稽核相符结果的海关缴款书进项税额</a:t>
            </a:r>
            <a:endParaRPr lang="zh-CN" alt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（六）</a:t>
            </a:r>
            <a:r>
              <a:rPr lang="en-US" dirty="0" smtClean="0"/>
              <a:t>“</a:t>
            </a:r>
            <a:r>
              <a:rPr lang="zh-CN" altLang="en-US" dirty="0" smtClean="0"/>
              <a:t>待转销项税额</a:t>
            </a:r>
            <a:r>
              <a:rPr lang="en-US" dirty="0" smtClean="0"/>
              <a:t>”</a:t>
            </a:r>
            <a:r>
              <a:rPr lang="zh-CN" altLang="en-US" dirty="0" smtClean="0"/>
              <a:t>明细科目，核算一般纳税人销售货物、加工修理修配劳务、服务、无形资产或不动产，已确认相关收入（或利得）但尚未发生增值税纳税义务而需于以后期间确认为销项税额的增值税额</a:t>
            </a:r>
            <a:endParaRPr lang="en-US" dirty="0" smtClean="0"/>
          </a:p>
          <a:p>
            <a:r>
              <a:rPr lang="zh-CN" altLang="en-US" dirty="0" smtClean="0"/>
              <a:t>（七）</a:t>
            </a:r>
            <a:r>
              <a:rPr lang="en-US" dirty="0" smtClean="0"/>
              <a:t>“</a:t>
            </a:r>
            <a:r>
              <a:rPr lang="zh-CN" altLang="en-US" dirty="0" smtClean="0"/>
              <a:t>增值税留抵税额</a:t>
            </a:r>
            <a:r>
              <a:rPr lang="en-US" dirty="0" smtClean="0"/>
              <a:t>”</a:t>
            </a:r>
            <a:r>
              <a:rPr lang="zh-CN" altLang="en-US" dirty="0" smtClean="0"/>
              <a:t>明细科目，核算兼有销售服务、无形资产或者不动产的原增值税一般纳税人，截止到纳入营改增</a:t>
            </a:r>
            <a:r>
              <a:rPr lang="zh-CN" altLang="en-US" dirty="0" smtClean="0">
                <a:solidFill>
                  <a:srgbClr val="FF0000"/>
                </a:solidFill>
              </a:rPr>
              <a:t>试点之日</a:t>
            </a:r>
            <a:r>
              <a:rPr lang="zh-CN" altLang="en-US" dirty="0" smtClean="0"/>
              <a:t>前的增值税期末留抵税额按照现行增值税制度规定不得从销售服务、无形资产或不动产的销项税额中抵扣的增值税留抵税额</a:t>
            </a:r>
            <a:endParaRPr lang="en-US" altLang="zh-CN" dirty="0" smtClean="0"/>
          </a:p>
          <a:p>
            <a:r>
              <a:rPr lang="zh-CN" altLang="en-US" dirty="0" smtClean="0"/>
              <a:t>（八）</a:t>
            </a:r>
            <a:r>
              <a:rPr lang="en-US" dirty="0" smtClean="0"/>
              <a:t>“</a:t>
            </a:r>
            <a:r>
              <a:rPr lang="zh-CN" altLang="en-US" dirty="0" smtClean="0"/>
              <a:t>简易计税</a:t>
            </a:r>
            <a:r>
              <a:rPr lang="en-US" dirty="0" smtClean="0"/>
              <a:t>”</a:t>
            </a:r>
            <a:r>
              <a:rPr lang="zh-CN" altLang="en-US" dirty="0" smtClean="0"/>
              <a:t>明细科目，核算一般纳税人采用简易计税方法发生的增值税计提、扣减、预缴、缴纳等业务</a:t>
            </a:r>
            <a:endParaRPr lang="en-US" altLang="zh-CN" dirty="0" smtClean="0"/>
          </a:p>
          <a:p>
            <a:r>
              <a:rPr lang="zh-CN" altLang="en-US" dirty="0" smtClean="0">
                <a:solidFill>
                  <a:srgbClr val="FF0000"/>
                </a:solidFill>
              </a:rPr>
              <a:t>单列，</a:t>
            </a:r>
            <a:r>
              <a:rPr lang="zh-CN" altLang="en-US" dirty="0" smtClean="0"/>
              <a:t>不再通过“应交税费</a:t>
            </a:r>
            <a:r>
              <a:rPr lang="en-US" altLang="zh-CN" dirty="0" smtClean="0"/>
              <a:t>——</a:t>
            </a:r>
            <a:r>
              <a:rPr lang="zh-CN" altLang="en-US" dirty="0" smtClean="0"/>
              <a:t>未缴增值税”</a:t>
            </a:r>
            <a:endParaRPr lang="en-US" altLang="zh-CN" dirty="0" smtClean="0"/>
          </a:p>
          <a:p>
            <a:r>
              <a:rPr lang="zh-CN" altLang="en-US" dirty="0" smtClean="0"/>
              <a:t>（九）</a:t>
            </a:r>
            <a:r>
              <a:rPr lang="en-US" dirty="0" smtClean="0"/>
              <a:t>“</a:t>
            </a:r>
            <a:r>
              <a:rPr lang="zh-CN" altLang="en-US" dirty="0" smtClean="0"/>
              <a:t>转让金融商品应交增值税</a:t>
            </a:r>
            <a:r>
              <a:rPr lang="en-US" dirty="0" smtClean="0"/>
              <a:t>”</a:t>
            </a:r>
            <a:r>
              <a:rPr lang="zh-CN" altLang="en-US" dirty="0" smtClean="0"/>
              <a:t>明细科目，核算增值税纳税人转让金融商品发生的增值税额</a:t>
            </a:r>
            <a:endParaRPr lang="en-US" altLang="zh-CN" dirty="0" smtClean="0"/>
          </a:p>
          <a:p>
            <a:r>
              <a:rPr lang="zh-CN" altLang="en-US" dirty="0" smtClean="0">
                <a:solidFill>
                  <a:srgbClr val="FF0000"/>
                </a:solidFill>
              </a:rPr>
              <a:t>单列，不核算</a:t>
            </a:r>
            <a:r>
              <a:rPr lang="zh-CN" altLang="en-US" dirty="0" smtClean="0"/>
              <a:t>销项税额和抵减，不通过“应交税费</a:t>
            </a:r>
            <a:r>
              <a:rPr lang="en-US" altLang="zh-CN" dirty="0" smtClean="0"/>
              <a:t>——</a:t>
            </a:r>
            <a:r>
              <a:rPr lang="zh-CN" altLang="en-US" dirty="0" smtClean="0"/>
              <a:t>未缴增值税” </a:t>
            </a:r>
            <a:endParaRPr lang="en-US" altLang="zh-CN" dirty="0" smtClean="0"/>
          </a:p>
          <a:p>
            <a:r>
              <a:rPr lang="zh-CN" altLang="en-US" dirty="0" smtClean="0"/>
              <a:t>（十）</a:t>
            </a:r>
            <a:r>
              <a:rPr lang="en-US" dirty="0" smtClean="0"/>
              <a:t>“</a:t>
            </a:r>
            <a:r>
              <a:rPr lang="zh-CN" altLang="en-US" dirty="0" smtClean="0"/>
              <a:t>代扣代交增值税</a:t>
            </a:r>
            <a:r>
              <a:rPr lang="en-US" dirty="0" smtClean="0"/>
              <a:t>”</a:t>
            </a:r>
            <a:r>
              <a:rPr lang="zh-CN" altLang="en-US" dirty="0" smtClean="0"/>
              <a:t>明细科目，核算纳税人购进在境内未设经营机构的境外单位或个人在境内的应税行为代扣代缴的增值税</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一般纳税人增值税核算会计科目关系图</a:t>
            </a:r>
            <a:endParaRPr lang="en-US" altLang="zh-CN" dirty="0" smtClean="0">
              <a:solidFill>
                <a:srgbClr val="FF0000"/>
              </a:solidFill>
            </a:endParaRPr>
          </a:p>
          <a:p>
            <a:endParaRPr lang="zh-CN" altLang="en-US" dirty="0">
              <a:solidFill>
                <a:srgbClr val="FF0000"/>
              </a:solidFill>
            </a:endParaRPr>
          </a:p>
        </p:txBody>
      </p:sp>
      <p:graphicFrame>
        <p:nvGraphicFramePr>
          <p:cNvPr id="4" name="表格 3"/>
          <p:cNvGraphicFramePr>
            <a:graphicFrameLocks noGrp="1"/>
          </p:cNvGraphicFramePr>
          <p:nvPr/>
        </p:nvGraphicFramePr>
        <p:xfrm>
          <a:off x="357160" y="1428736"/>
          <a:ext cx="8572560" cy="5354938"/>
        </p:xfrm>
        <a:graphic>
          <a:graphicData uri="http://schemas.openxmlformats.org/drawingml/2006/table">
            <a:tbl>
              <a:tblPr firstRow="1" bandRow="1">
                <a:tableStyleId>{5C22544A-7EE6-4342-B048-85BDC9FD1C3A}</a:tableStyleId>
              </a:tblPr>
              <a:tblGrid>
                <a:gridCol w="1143006"/>
                <a:gridCol w="1071570"/>
                <a:gridCol w="357192"/>
                <a:gridCol w="1714512"/>
                <a:gridCol w="1714512"/>
                <a:gridCol w="285750"/>
                <a:gridCol w="1071570"/>
                <a:gridCol w="1214448"/>
              </a:tblGrid>
              <a:tr h="367666">
                <a:tc gridSpan="2">
                  <a:txBody>
                    <a:bodyPr/>
                    <a:lstStyle/>
                    <a:p>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待抵扣进项税额</a:t>
                      </a:r>
                      <a:r>
                        <a:rPr lang="en-US" sz="1600" b="1" kern="1200" dirty="0" smtClean="0">
                          <a:solidFill>
                            <a:schemeClr val="lt1"/>
                          </a:solidFill>
                          <a:latin typeface="+mn-lt"/>
                          <a:ea typeface="+mn-ea"/>
                          <a:cs typeface="+mn-cs"/>
                        </a:rPr>
                        <a:t>”</a:t>
                      </a:r>
                      <a:endParaRPr lang="zh-CN" altLang="en-US" sz="1600" dirty="0"/>
                    </a:p>
                  </a:txBody>
                  <a:tcPr/>
                </a:tc>
                <a:tc hMerge="1">
                  <a:txBody>
                    <a:bodyPr/>
                    <a:lstStyle/>
                    <a:p>
                      <a:endParaRPr lang="zh-CN" altLang="en-US" dirty="0"/>
                    </a:p>
                  </a:txBody>
                  <a:tcPr/>
                </a:tc>
                <a:tc rowSpan="8">
                  <a:txBody>
                    <a:bodyPr/>
                    <a:lstStyle/>
                    <a:p>
                      <a:endParaRPr lang="zh-CN" altLang="en-US" sz="1600" dirty="0"/>
                    </a:p>
                  </a:txBody>
                  <a:tcPr/>
                </a:tc>
                <a:tc gridSpan="2">
                  <a:txBody>
                    <a:bodyPr/>
                    <a:lstStyle/>
                    <a:p>
                      <a:r>
                        <a:rPr lang="zh-CN" altLang="en-US" sz="1600" dirty="0" smtClean="0"/>
                        <a:t>应交税费</a:t>
                      </a:r>
                      <a:r>
                        <a:rPr lang="en-US" altLang="zh-CN" sz="1600" dirty="0" smtClean="0"/>
                        <a:t>——</a:t>
                      </a:r>
                      <a:r>
                        <a:rPr lang="zh-CN" altLang="en-US" sz="1600" dirty="0" smtClean="0"/>
                        <a:t>应交增值税</a:t>
                      </a:r>
                      <a:endParaRPr lang="zh-CN" altLang="en-US" sz="1600" dirty="0"/>
                    </a:p>
                  </a:txBody>
                  <a:tcPr/>
                </a:tc>
                <a:tc hMerge="1">
                  <a:txBody>
                    <a:bodyPr/>
                    <a:lstStyle/>
                    <a:p>
                      <a:endParaRPr lang="zh-CN" altLang="en-US" sz="1600" dirty="0"/>
                    </a:p>
                  </a:txBody>
                  <a:tcPr/>
                </a:tc>
                <a:tc rowSpan="8">
                  <a:txBody>
                    <a:bodyPr/>
                    <a:lstStyle/>
                    <a:p>
                      <a:endParaRPr lang="zh-CN" altLang="en-US" sz="1600" b="1" i="0" kern="1200" baseline="0" dirty="0" smtClean="0">
                        <a:solidFill>
                          <a:schemeClr val="dk1"/>
                        </a:solidFill>
                        <a:latin typeface="+mn-lt"/>
                        <a:ea typeface="+mn-ea"/>
                        <a:cs typeface="+mn-cs"/>
                      </a:endParaRPr>
                    </a:p>
                  </a:txBody>
                  <a:tcPr/>
                </a:tc>
                <a:tc gridSpan="2">
                  <a:txBody>
                    <a:bodyPr/>
                    <a:lstStyle/>
                    <a:p>
                      <a:r>
                        <a:rPr lang="zh-CN" altLang="en-US" sz="1600" dirty="0" smtClean="0"/>
                        <a:t>应交税费</a:t>
                      </a:r>
                      <a:r>
                        <a:rPr lang="en-US" altLang="zh-CN" sz="1600" dirty="0" smtClean="0"/>
                        <a:t>——</a:t>
                      </a:r>
                      <a:r>
                        <a:rPr lang="zh-CN" altLang="en-US" sz="1600" dirty="0" smtClean="0"/>
                        <a:t>未交增值税</a:t>
                      </a:r>
                      <a:endParaRPr lang="zh-CN" altLang="en-US" sz="1600" dirty="0"/>
                    </a:p>
                  </a:txBody>
                  <a:tcPr/>
                </a:tc>
                <a:tc hMerge="1">
                  <a:txBody>
                    <a:bodyPr/>
                    <a:lstStyle/>
                    <a:p>
                      <a:endParaRPr lang="zh-CN" altLang="en-US" sz="1600" dirty="0"/>
                    </a:p>
                  </a:txBody>
                  <a:tcPr/>
                </a:tc>
              </a:tr>
              <a:tr h="735332">
                <a:tc>
                  <a:txBody>
                    <a:bodyPr/>
                    <a:lstStyle/>
                    <a:p>
                      <a:r>
                        <a:rPr lang="zh-CN" altLang="en-US" sz="1600" b="1" i="0" baseline="0" dirty="0" smtClean="0"/>
                        <a:t>待抵时</a:t>
                      </a:r>
                      <a:endParaRPr lang="zh-CN" altLang="en-US" sz="1600" b="1" i="0" baseline="0" dirty="0"/>
                    </a:p>
                  </a:txBody>
                  <a:tcPr>
                    <a:solidFill>
                      <a:schemeClr val="accent1"/>
                    </a:solidFill>
                  </a:tcPr>
                </a:tc>
                <a:tc>
                  <a:txBody>
                    <a:bodyPr/>
                    <a:lstStyle/>
                    <a:p>
                      <a:r>
                        <a:rPr lang="zh-CN" altLang="en-US" sz="1600" b="1" i="0" baseline="0" dirty="0" smtClean="0"/>
                        <a:t>准予抵时</a:t>
                      </a:r>
                      <a:endParaRPr lang="zh-CN" altLang="en-US" sz="1600" b="1" i="0" baseline="0" dirty="0"/>
                    </a:p>
                  </a:txBody>
                  <a:tcPr>
                    <a:solidFill>
                      <a:schemeClr val="accent1"/>
                    </a:solidFill>
                  </a:tcPr>
                </a:tc>
                <a:tc vMerge="1">
                  <a:txBody>
                    <a:bodyPr/>
                    <a:lstStyle/>
                    <a:p>
                      <a:endParaRPr lang="zh-CN" altLang="en-US" dirty="0"/>
                    </a:p>
                  </a:txBody>
                  <a:tcPr>
                    <a:solidFill>
                      <a:schemeClr val="accent1"/>
                    </a:solidFill>
                  </a:tcPr>
                </a:tc>
                <a:tc rowSpan="3">
                  <a:txBody>
                    <a:bodyPr/>
                    <a:lstStyle/>
                    <a:p>
                      <a:pPr marL="0" algn="l" defTabSz="914400" rtl="0" eaLnBrk="1" latinLnBrk="0" hangingPunct="1"/>
                      <a:r>
                        <a:rPr lang="en-US" altLang="zh-CN" sz="1600" b="1" i="0" kern="1200" baseline="0" dirty="0" smtClean="0">
                          <a:solidFill>
                            <a:schemeClr val="dk1"/>
                          </a:solidFill>
                          <a:latin typeface="+mn-lt"/>
                          <a:ea typeface="+mn-ea"/>
                          <a:cs typeface="+mn-cs"/>
                        </a:rPr>
                        <a:t>1.</a:t>
                      </a:r>
                      <a:r>
                        <a:rPr lang="zh-CN" altLang="en-US" sz="1600" b="1" i="0" kern="1200" baseline="0" dirty="0" smtClean="0">
                          <a:solidFill>
                            <a:schemeClr val="dk1"/>
                          </a:solidFill>
                          <a:latin typeface="+mn-lt"/>
                          <a:ea typeface="+mn-ea"/>
                          <a:cs typeface="+mn-cs"/>
                        </a:rPr>
                        <a:t>进项税额</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2.</a:t>
                      </a:r>
                      <a:r>
                        <a:rPr lang="zh-CN" altLang="en-US" sz="1600" b="1" i="0" kern="1200" baseline="0" dirty="0" smtClean="0">
                          <a:solidFill>
                            <a:schemeClr val="dk1"/>
                          </a:solidFill>
                          <a:latin typeface="+mn-lt"/>
                          <a:ea typeface="+mn-ea"/>
                          <a:cs typeface="+mn-cs"/>
                        </a:rPr>
                        <a:t>销项税额抵减</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3.</a:t>
                      </a:r>
                      <a:r>
                        <a:rPr lang="zh-CN" altLang="en-US" sz="1600" b="1" i="0" kern="1200" baseline="0" dirty="0" smtClean="0">
                          <a:solidFill>
                            <a:schemeClr val="dk1"/>
                          </a:solidFill>
                          <a:latin typeface="+mn-lt"/>
                          <a:ea typeface="+mn-ea"/>
                          <a:cs typeface="+mn-cs"/>
                        </a:rPr>
                        <a:t>已交税金</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4.</a:t>
                      </a:r>
                      <a:r>
                        <a:rPr lang="zh-CN" altLang="en-US" sz="1600" b="1" i="0" kern="1200" baseline="0" dirty="0" smtClean="0">
                          <a:solidFill>
                            <a:schemeClr val="dk1"/>
                          </a:solidFill>
                          <a:latin typeface="+mn-lt"/>
                          <a:ea typeface="+mn-ea"/>
                          <a:cs typeface="+mn-cs"/>
                        </a:rPr>
                        <a:t>减免税款</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5.</a:t>
                      </a:r>
                      <a:r>
                        <a:rPr lang="zh-CN" altLang="en-US" sz="1600" b="1" i="0" kern="1200" baseline="0" dirty="0" smtClean="0">
                          <a:solidFill>
                            <a:schemeClr val="dk1"/>
                          </a:solidFill>
                          <a:latin typeface="+mn-lt"/>
                          <a:ea typeface="+mn-ea"/>
                          <a:cs typeface="+mn-cs"/>
                        </a:rPr>
                        <a:t>出口抵减内销产品应纳税额</a:t>
                      </a:r>
                    </a:p>
                  </a:txBody>
                  <a:tcPr>
                    <a:solidFill>
                      <a:schemeClr val="accent1"/>
                    </a:solidFill>
                  </a:tcPr>
                </a:tc>
                <a:tc rowSpan="3">
                  <a:txBody>
                    <a:bodyPr/>
                    <a:lstStyle/>
                    <a:p>
                      <a:pPr marL="0" algn="l" defTabSz="914400" rtl="0" eaLnBrk="1" latinLnBrk="0" hangingPunct="1"/>
                      <a:r>
                        <a:rPr lang="en-US" altLang="zh-CN" sz="1600" b="1" i="0" kern="1200" baseline="0" dirty="0" smtClean="0">
                          <a:solidFill>
                            <a:schemeClr val="dk1"/>
                          </a:solidFill>
                          <a:latin typeface="+mn-lt"/>
                          <a:ea typeface="+mn-ea"/>
                          <a:cs typeface="+mn-cs"/>
                        </a:rPr>
                        <a:t>1.</a:t>
                      </a:r>
                      <a:r>
                        <a:rPr lang="zh-CN" altLang="en-US" sz="1600" b="1" i="0" kern="1200" baseline="0" dirty="0" smtClean="0">
                          <a:solidFill>
                            <a:schemeClr val="dk1"/>
                          </a:solidFill>
                          <a:latin typeface="+mn-lt"/>
                          <a:ea typeface="+mn-ea"/>
                          <a:cs typeface="+mn-cs"/>
                        </a:rPr>
                        <a:t>销项税额</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2.</a:t>
                      </a:r>
                      <a:r>
                        <a:rPr lang="zh-CN" altLang="en-US" sz="1600" b="1" i="0" kern="1200" baseline="0" dirty="0" smtClean="0">
                          <a:solidFill>
                            <a:schemeClr val="dk1"/>
                          </a:solidFill>
                          <a:latin typeface="+mn-lt"/>
                          <a:ea typeface="+mn-ea"/>
                          <a:cs typeface="+mn-cs"/>
                        </a:rPr>
                        <a:t>进项税额转出</a:t>
                      </a:r>
                      <a:endParaRPr lang="en-US" altLang="zh-CN" sz="1600" b="1" i="0" kern="1200" baseline="0" dirty="0" smtClean="0">
                        <a:solidFill>
                          <a:schemeClr val="dk1"/>
                        </a:solidFill>
                        <a:latin typeface="+mn-lt"/>
                        <a:ea typeface="+mn-ea"/>
                        <a:cs typeface="+mn-cs"/>
                      </a:endParaRPr>
                    </a:p>
                    <a:p>
                      <a:pPr marL="0" algn="l" defTabSz="914400" rtl="0" eaLnBrk="1" latinLnBrk="0" hangingPunct="1"/>
                      <a:r>
                        <a:rPr lang="en-US" altLang="zh-CN" sz="1600" b="1" i="0" kern="1200" baseline="0" dirty="0" smtClean="0">
                          <a:solidFill>
                            <a:schemeClr val="dk1"/>
                          </a:solidFill>
                          <a:latin typeface="+mn-lt"/>
                          <a:ea typeface="+mn-ea"/>
                          <a:cs typeface="+mn-cs"/>
                        </a:rPr>
                        <a:t>3.</a:t>
                      </a:r>
                      <a:r>
                        <a:rPr lang="zh-CN" altLang="en-US" sz="1600" b="1" i="0" kern="1200" baseline="0" dirty="0" smtClean="0">
                          <a:solidFill>
                            <a:schemeClr val="dk1"/>
                          </a:solidFill>
                          <a:latin typeface="+mn-lt"/>
                          <a:ea typeface="+mn-ea"/>
                          <a:cs typeface="+mn-cs"/>
                        </a:rPr>
                        <a:t>出口退税</a:t>
                      </a:r>
                    </a:p>
                  </a:txBody>
                  <a:tcPr>
                    <a:solidFill>
                      <a:schemeClr val="accent1"/>
                    </a:solidFill>
                  </a:tcPr>
                </a:tc>
                <a:tc vMerge="1">
                  <a:txBody>
                    <a:bodyPr/>
                    <a:lstStyle/>
                    <a:p>
                      <a:endParaRPr lang="zh-CN" altLang="en-US" sz="1600" dirty="0"/>
                    </a:p>
                  </a:txBody>
                  <a:tcPr>
                    <a:solidFill>
                      <a:schemeClr val="accent1"/>
                    </a:solidFill>
                  </a:tcPr>
                </a:tc>
                <a:tc>
                  <a:txBody>
                    <a:bodyPr/>
                    <a:lstStyle/>
                    <a:p>
                      <a:r>
                        <a:rPr lang="zh-CN" altLang="en-US" sz="1600" b="1" i="0" kern="1200" baseline="0" dirty="0" smtClean="0">
                          <a:solidFill>
                            <a:schemeClr val="dk1"/>
                          </a:solidFill>
                          <a:latin typeface="+mn-lt"/>
                          <a:ea typeface="+mn-ea"/>
                          <a:cs typeface="+mn-cs"/>
                        </a:rPr>
                        <a:t>转入多缴</a:t>
                      </a:r>
                      <a:endParaRPr lang="en-US" altLang="zh-CN" sz="1600" b="1" i="0" kern="1200" baseline="0" dirty="0" smtClean="0">
                        <a:solidFill>
                          <a:schemeClr val="dk1"/>
                        </a:solidFill>
                        <a:latin typeface="+mn-lt"/>
                        <a:ea typeface="+mn-ea"/>
                        <a:cs typeface="+mn-cs"/>
                      </a:endParaRPr>
                    </a:p>
                    <a:p>
                      <a:r>
                        <a:rPr lang="zh-CN" altLang="en-US" sz="1600" b="1" i="0" kern="1200" baseline="0" dirty="0" smtClean="0">
                          <a:solidFill>
                            <a:schemeClr val="dk1"/>
                          </a:solidFill>
                          <a:latin typeface="+mn-lt"/>
                          <a:ea typeface="+mn-ea"/>
                          <a:cs typeface="+mn-cs"/>
                        </a:rPr>
                        <a:t>预缴抵缴</a:t>
                      </a:r>
                      <a:endParaRPr lang="en-US" altLang="zh-CN" sz="1600" b="1" i="0" kern="1200" baseline="0" dirty="0" smtClean="0">
                        <a:solidFill>
                          <a:schemeClr val="dk1"/>
                        </a:solidFill>
                        <a:latin typeface="+mn-lt"/>
                        <a:ea typeface="+mn-ea"/>
                        <a:cs typeface="+mn-cs"/>
                      </a:endParaRPr>
                    </a:p>
                    <a:p>
                      <a:r>
                        <a:rPr lang="zh-CN" altLang="en-US" sz="1600" b="1" i="0" kern="1200" baseline="0" dirty="0" smtClean="0">
                          <a:solidFill>
                            <a:schemeClr val="dk1"/>
                          </a:solidFill>
                          <a:latin typeface="+mn-lt"/>
                          <a:ea typeface="+mn-ea"/>
                          <a:cs typeface="+mn-cs"/>
                        </a:rPr>
                        <a:t>缴纳税款</a:t>
                      </a:r>
                    </a:p>
                  </a:txBody>
                  <a:tcPr>
                    <a:solidFill>
                      <a:schemeClr val="accent1"/>
                    </a:solidFill>
                  </a:tcPr>
                </a:tc>
                <a:tc>
                  <a:txBody>
                    <a:bodyPr/>
                    <a:lstStyle/>
                    <a:p>
                      <a:r>
                        <a:rPr lang="zh-CN" altLang="en-US" sz="1600" b="1" i="0" kern="1200" baseline="0" dirty="0" smtClean="0">
                          <a:solidFill>
                            <a:schemeClr val="dk1"/>
                          </a:solidFill>
                          <a:latin typeface="+mn-lt"/>
                          <a:ea typeface="+mn-ea"/>
                          <a:cs typeface="+mn-cs"/>
                        </a:rPr>
                        <a:t>转入应交</a:t>
                      </a:r>
                      <a:endParaRPr lang="en-US" altLang="zh-CN" sz="1600" b="1" i="0" kern="1200" baseline="0" dirty="0" smtClean="0">
                        <a:solidFill>
                          <a:schemeClr val="dk1"/>
                        </a:solidFill>
                        <a:latin typeface="+mn-lt"/>
                        <a:ea typeface="+mn-ea"/>
                        <a:cs typeface="+mn-cs"/>
                      </a:endParaRPr>
                    </a:p>
                    <a:p>
                      <a:r>
                        <a:rPr lang="zh-CN" altLang="en-US" sz="1600" b="1" i="0" kern="1200" baseline="0" dirty="0" smtClean="0">
                          <a:solidFill>
                            <a:schemeClr val="dk1"/>
                          </a:solidFill>
                          <a:latin typeface="+mn-lt"/>
                          <a:ea typeface="+mn-ea"/>
                          <a:cs typeface="+mn-cs"/>
                        </a:rPr>
                        <a:t>退还多交</a:t>
                      </a:r>
                    </a:p>
                  </a:txBody>
                  <a:tcPr>
                    <a:solidFill>
                      <a:schemeClr val="accent1"/>
                    </a:solidFill>
                  </a:tcPr>
                </a:tc>
              </a:tr>
              <a:tr h="36766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待认证进项税额</a:t>
                      </a:r>
                      <a:r>
                        <a:rPr lang="en-US" sz="1600" b="1" kern="1200" dirty="0" smtClean="0">
                          <a:solidFill>
                            <a:schemeClr val="lt1"/>
                          </a:solidFill>
                          <a:latin typeface="+mn-lt"/>
                          <a:ea typeface="+mn-ea"/>
                          <a:cs typeface="+mn-cs"/>
                        </a:rPr>
                        <a:t>”</a:t>
                      </a:r>
                      <a:endParaRPr lang="zh-CN" altLang="en-US" sz="1600" dirty="0" smtClean="0"/>
                    </a:p>
                  </a:txBody>
                  <a:tcPr>
                    <a:solidFill>
                      <a:schemeClr val="accent1"/>
                    </a:solidFill>
                  </a:tcPr>
                </a:tc>
                <a:tc hMerge="1">
                  <a:txBody>
                    <a:bodyPr/>
                    <a:lstStyle/>
                    <a:p>
                      <a:endParaRPr lang="zh-CN" altLang="en-US" dirty="0"/>
                    </a:p>
                  </a:txBody>
                  <a:tcPr>
                    <a:solidFill>
                      <a:schemeClr val="accent1"/>
                    </a:solidFill>
                  </a:tcPr>
                </a:tc>
                <a:tc vMerge="1">
                  <a:txBody>
                    <a:bodyPr/>
                    <a:lstStyle/>
                    <a:p>
                      <a:endParaRPr lang="zh-CN" altLang="en-US" dirty="0"/>
                    </a:p>
                  </a:txBody>
                  <a:tcPr>
                    <a:solidFill>
                      <a:schemeClr val="accent1"/>
                    </a:solidFill>
                  </a:tcPr>
                </a:tc>
                <a:tc vMerge="1">
                  <a:txBody>
                    <a:bodyPr/>
                    <a:lstStyle/>
                    <a:p>
                      <a:endParaRPr lang="zh-CN" altLang="en-US" sz="1600"/>
                    </a:p>
                  </a:txBody>
                  <a:tcPr>
                    <a:solidFill>
                      <a:schemeClr val="accent1"/>
                    </a:solidFill>
                  </a:tcPr>
                </a:tc>
                <a:tc vMerge="1">
                  <a:txBody>
                    <a:bodyPr/>
                    <a:lstStyle/>
                    <a:p>
                      <a:endParaRPr lang="zh-CN" altLang="en-US" sz="1600" b="1" kern="1200" dirty="0" smtClean="0">
                        <a:solidFill>
                          <a:schemeClr val="lt1"/>
                        </a:solidFill>
                        <a:latin typeface="+mn-lt"/>
                        <a:ea typeface="+mn-ea"/>
                        <a:cs typeface="+mn-cs"/>
                      </a:endParaRPr>
                    </a:p>
                  </a:txBody>
                  <a:tcPr>
                    <a:solidFill>
                      <a:schemeClr val="accent1"/>
                    </a:solidFill>
                  </a:tcPr>
                </a:tc>
                <a:tc vMerge="1">
                  <a:txBody>
                    <a:bodyPr/>
                    <a:lstStyle/>
                    <a:p>
                      <a:endParaRPr lang="zh-CN" altLang="en-US" sz="1600" dirty="0"/>
                    </a:p>
                  </a:txBody>
                  <a:tcPr>
                    <a:solidFill>
                      <a:schemeClr val="accent1"/>
                    </a:solidFill>
                  </a:tcPr>
                </a:tc>
                <a:tc gridSpan="2">
                  <a:txBody>
                    <a:bodyPr/>
                    <a:lstStyle/>
                    <a:p>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简易计税</a:t>
                      </a:r>
                    </a:p>
                  </a:txBody>
                  <a:tcPr>
                    <a:solidFill>
                      <a:schemeClr val="accent1"/>
                    </a:solidFill>
                  </a:tcPr>
                </a:tc>
                <a:tc hMerge="1">
                  <a:txBody>
                    <a:bodyPr/>
                    <a:lstStyle/>
                    <a:p>
                      <a:endParaRPr lang="zh-CN" altLang="en-US" sz="1600" dirty="0"/>
                    </a:p>
                  </a:txBody>
                  <a:tcPr>
                    <a:solidFill>
                      <a:schemeClr val="accent1"/>
                    </a:solidFill>
                  </a:tcPr>
                </a:tc>
              </a:tr>
              <a:tr h="735332">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待认证时</a:t>
                      </a:r>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认证并准予抵提</a:t>
                      </a:r>
                    </a:p>
                  </a:txBody>
                  <a:tcPr>
                    <a:solidFill>
                      <a:schemeClr val="accent1"/>
                    </a:solidFill>
                  </a:tcPr>
                </a:tc>
                <a:tc vMerge="1">
                  <a:txBody>
                    <a:bodyPr/>
                    <a:lstStyle/>
                    <a:p>
                      <a:endParaRPr lang="zh-CN" altLang="en-US" dirty="0"/>
                    </a:p>
                  </a:txBody>
                  <a:tcPr>
                    <a:solidFill>
                      <a:schemeClr val="accent1"/>
                    </a:solidFill>
                  </a:tcPr>
                </a:tc>
                <a:tc vMerge="1">
                  <a:txBody>
                    <a:bodyPr/>
                    <a:lstStyle/>
                    <a:p>
                      <a:endParaRPr lang="zh-CN" altLang="en-US" sz="1600"/>
                    </a:p>
                  </a:txBody>
                  <a:tcPr>
                    <a:solidFill>
                      <a:schemeClr val="accent1"/>
                    </a:solidFill>
                  </a:tcPr>
                </a:tc>
                <a:tc vMerge="1">
                  <a:txBody>
                    <a:bodyPr/>
                    <a:lstStyle/>
                    <a:p>
                      <a:endParaRPr lang="zh-CN" altLang="en-US" sz="1600" b="1" kern="1200" dirty="0" smtClean="0">
                        <a:solidFill>
                          <a:schemeClr val="lt1"/>
                        </a:solidFill>
                        <a:latin typeface="+mn-lt"/>
                        <a:ea typeface="+mn-ea"/>
                        <a:cs typeface="+mn-cs"/>
                      </a:endParaRPr>
                    </a:p>
                  </a:txBody>
                  <a:tcPr>
                    <a:solidFill>
                      <a:schemeClr val="accent1"/>
                    </a:solidFill>
                  </a:tcPr>
                </a:tc>
                <a:tc vMerge="1">
                  <a:txBody>
                    <a:bodyPr/>
                    <a:lstStyle/>
                    <a:p>
                      <a:endParaRPr lang="zh-CN" altLang="en-US" sz="1600" dirty="0"/>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缴纳时</a:t>
                      </a:r>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计提时</a:t>
                      </a:r>
                    </a:p>
                  </a:txBody>
                  <a:tcPr>
                    <a:solidFill>
                      <a:schemeClr val="accent1"/>
                    </a:solidFill>
                  </a:tcPr>
                </a:tc>
              </a:tr>
              <a:tr h="36766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增值税留抵税额</a:t>
                      </a:r>
                      <a:r>
                        <a:rPr lang="en-US" sz="1600" b="1" kern="1200" dirty="0" smtClean="0">
                          <a:solidFill>
                            <a:schemeClr val="lt1"/>
                          </a:solidFill>
                          <a:latin typeface="+mn-lt"/>
                          <a:ea typeface="+mn-ea"/>
                          <a:cs typeface="+mn-cs"/>
                        </a:rPr>
                        <a:t>”</a:t>
                      </a:r>
                      <a:endParaRPr lang="zh-CN" altLang="en-US" sz="1600" dirty="0" smtClean="0"/>
                    </a:p>
                  </a:txBody>
                  <a:tcPr>
                    <a:solidFill>
                      <a:schemeClr val="accent1"/>
                    </a:solidFill>
                  </a:tcPr>
                </a:tc>
                <a:tc hMerge="1">
                  <a:txBody>
                    <a:bodyPr/>
                    <a:lstStyle/>
                    <a:p>
                      <a:endParaRPr lang="zh-CN" altLang="en-US" dirty="0"/>
                    </a:p>
                  </a:txBody>
                  <a:tcPr>
                    <a:solidFill>
                      <a:schemeClr val="accent1"/>
                    </a:solidFill>
                  </a:tcPr>
                </a:tc>
                <a:tc vMerge="1">
                  <a:txBody>
                    <a:bodyPr/>
                    <a:lstStyle/>
                    <a:p>
                      <a:endParaRPr lang="zh-CN" altLang="en-US" dirty="0"/>
                    </a:p>
                  </a:txBody>
                  <a:tcPr>
                    <a:solidFill>
                      <a:schemeClr val="accent1"/>
                    </a:solidFill>
                  </a:tcPr>
                </a:tc>
                <a:tc>
                  <a:txBody>
                    <a:bodyPr/>
                    <a:lstStyle/>
                    <a:p>
                      <a:r>
                        <a:rPr lang="zh-CN" altLang="en-US" sz="1600" b="1" kern="1200" dirty="0" smtClean="0">
                          <a:solidFill>
                            <a:schemeClr val="lt1"/>
                          </a:solidFill>
                          <a:latin typeface="+mn-lt"/>
                          <a:ea typeface="+mn-ea"/>
                          <a:cs typeface="+mn-cs"/>
                        </a:rPr>
                        <a:t>转出未交增值税</a:t>
                      </a:r>
                    </a:p>
                  </a:txBody>
                  <a:tcPr>
                    <a:solidFill>
                      <a:schemeClr val="accent1"/>
                    </a:solidFill>
                  </a:tcPr>
                </a:tc>
                <a:tc>
                  <a:txBody>
                    <a:bodyPr/>
                    <a:lstStyle/>
                    <a:p>
                      <a:r>
                        <a:rPr lang="zh-CN" altLang="en-US" sz="1600" b="1" kern="1200" dirty="0" smtClean="0">
                          <a:solidFill>
                            <a:schemeClr val="lt1"/>
                          </a:solidFill>
                          <a:latin typeface="+mn-lt"/>
                          <a:ea typeface="+mn-ea"/>
                          <a:cs typeface="+mn-cs"/>
                        </a:rPr>
                        <a:t>转出多交增值税</a:t>
                      </a:r>
                    </a:p>
                  </a:txBody>
                  <a:tcPr>
                    <a:solidFill>
                      <a:schemeClr val="accent1"/>
                    </a:solidFill>
                  </a:tcPr>
                </a:tc>
                <a:tc vMerge="1">
                  <a:txBody>
                    <a:bodyPr/>
                    <a:lstStyle/>
                    <a:p>
                      <a:endParaRPr lang="zh-CN" altLang="en-US" sz="1600" dirty="0"/>
                    </a:p>
                  </a:txBody>
                  <a:tcPr>
                    <a:solidFill>
                      <a:schemeClr val="accent1"/>
                    </a:solidFill>
                  </a:tcPr>
                </a:tc>
                <a:tc gridSpan="2">
                  <a:txBody>
                    <a:bodyPr/>
                    <a:lstStyle/>
                    <a:p>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转让金融商品应交增值税</a:t>
                      </a:r>
                    </a:p>
                  </a:txBody>
                  <a:tcPr>
                    <a:solidFill>
                      <a:schemeClr val="accent1"/>
                    </a:solidFill>
                  </a:tcPr>
                </a:tc>
                <a:tc hMerge="1">
                  <a:txBody>
                    <a:bodyPr/>
                    <a:lstStyle/>
                    <a:p>
                      <a:endParaRPr lang="zh-CN" altLang="en-US" sz="1600" dirty="0"/>
                    </a:p>
                  </a:txBody>
                  <a:tcPr>
                    <a:solidFill>
                      <a:schemeClr val="accent1"/>
                    </a:solidFill>
                  </a:tcPr>
                </a:tc>
              </a:tr>
              <a:tr h="657206">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不予抵时</a:t>
                      </a:r>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准予抵时</a:t>
                      </a:r>
                    </a:p>
                  </a:txBody>
                  <a:tcPr>
                    <a:solidFill>
                      <a:schemeClr val="accent1"/>
                    </a:solidFill>
                  </a:tcPr>
                </a:tc>
                <a:tc vMerge="1">
                  <a:txBody>
                    <a:bodyPr/>
                    <a:lstStyle/>
                    <a:p>
                      <a:endParaRPr lang="zh-CN" altLang="en-US" dirty="0"/>
                    </a:p>
                  </a:txBody>
                  <a:tcPr>
                    <a:solidFill>
                      <a:schemeClr val="accent1"/>
                    </a:solidFill>
                  </a:tcPr>
                </a:tc>
                <a:tc>
                  <a:txBody>
                    <a:bodyPr/>
                    <a:lstStyle/>
                    <a:p>
                      <a:r>
                        <a:rPr lang="zh-CN" altLang="en-US" sz="1600" b="1" kern="1200" dirty="0" smtClean="0">
                          <a:solidFill>
                            <a:schemeClr val="lt1"/>
                          </a:solidFill>
                          <a:latin typeface="+mn-lt"/>
                          <a:ea typeface="+mn-ea"/>
                          <a:cs typeface="+mn-cs"/>
                        </a:rPr>
                        <a:t>留抵税额</a:t>
                      </a:r>
                    </a:p>
                  </a:txBody>
                  <a:tcPr>
                    <a:solidFill>
                      <a:schemeClr val="accent1"/>
                    </a:solidFill>
                  </a:tcPr>
                </a:tc>
                <a:tc>
                  <a:txBody>
                    <a:bodyPr/>
                    <a:lstStyle/>
                    <a:p>
                      <a:endParaRPr lang="zh-CN" altLang="en-US" sz="1600" b="1" kern="1200" dirty="0" smtClean="0">
                        <a:solidFill>
                          <a:schemeClr val="lt1"/>
                        </a:solidFill>
                        <a:latin typeface="+mn-lt"/>
                        <a:ea typeface="+mn-ea"/>
                        <a:cs typeface="+mn-cs"/>
                      </a:endParaRPr>
                    </a:p>
                  </a:txBody>
                  <a:tcPr>
                    <a:solidFill>
                      <a:schemeClr val="accent1"/>
                    </a:solidFill>
                  </a:tcPr>
                </a:tc>
                <a:tc vMerge="1">
                  <a:txBody>
                    <a:bodyPr/>
                    <a:lstStyle/>
                    <a:p>
                      <a:endParaRPr lang="zh-CN" altLang="en-US" sz="1600" dirty="0"/>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缴纳时</a:t>
                      </a:r>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计提时</a:t>
                      </a:r>
                    </a:p>
                  </a:txBody>
                  <a:tcPr>
                    <a:solidFill>
                      <a:schemeClr val="accent1"/>
                    </a:solidFill>
                  </a:tcPr>
                </a:tc>
              </a:tr>
              <a:tr h="36766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待转销项税额</a:t>
                      </a:r>
                      <a:r>
                        <a:rPr lang="en-US" sz="1600" b="1" kern="1200" dirty="0" smtClean="0">
                          <a:solidFill>
                            <a:schemeClr val="lt1"/>
                          </a:solidFill>
                          <a:latin typeface="+mn-lt"/>
                          <a:ea typeface="+mn-ea"/>
                          <a:cs typeface="+mn-cs"/>
                        </a:rPr>
                        <a:t>”</a:t>
                      </a:r>
                      <a:endParaRPr lang="zh-CN" altLang="en-US" sz="1600" dirty="0" smtClean="0"/>
                    </a:p>
                  </a:txBody>
                  <a:tcPr>
                    <a:solidFill>
                      <a:schemeClr val="accent1"/>
                    </a:solidFill>
                  </a:tcPr>
                </a:tc>
                <a:tc hMerge="1">
                  <a:txBody>
                    <a:bodyPr/>
                    <a:lstStyle/>
                    <a:p>
                      <a:endParaRPr lang="zh-CN" altLang="en-US" dirty="0"/>
                    </a:p>
                  </a:txBody>
                  <a:tcPr>
                    <a:solidFill>
                      <a:schemeClr val="accent1"/>
                    </a:solidFill>
                  </a:tcPr>
                </a:tc>
                <a:tc vMerge="1">
                  <a:txBody>
                    <a:bodyPr/>
                    <a:lstStyle/>
                    <a:p>
                      <a:endParaRPr lang="zh-CN" altLang="en-US" dirty="0"/>
                    </a:p>
                  </a:txBody>
                  <a:tcPr>
                    <a:solidFill>
                      <a:schemeClr val="accent1"/>
                    </a:solidFill>
                  </a:tcPr>
                </a:tc>
                <a:tc gridSpan="2">
                  <a:txBody>
                    <a:bodyPr/>
                    <a:lstStyle/>
                    <a:p>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预交增值税</a:t>
                      </a:r>
                    </a:p>
                  </a:txBody>
                  <a:tcPr>
                    <a:solidFill>
                      <a:schemeClr val="accent1"/>
                    </a:solidFill>
                  </a:tcPr>
                </a:tc>
                <a:tc hMerge="1">
                  <a:txBody>
                    <a:bodyPr/>
                    <a:lstStyle/>
                    <a:p>
                      <a:endParaRPr lang="zh-CN" altLang="en-US" sz="1600" b="1" kern="1200" dirty="0" smtClean="0">
                        <a:solidFill>
                          <a:schemeClr val="lt1"/>
                        </a:solidFill>
                        <a:latin typeface="+mn-lt"/>
                        <a:ea typeface="+mn-ea"/>
                        <a:cs typeface="+mn-cs"/>
                      </a:endParaRPr>
                    </a:p>
                  </a:txBody>
                  <a:tcPr>
                    <a:solidFill>
                      <a:schemeClr val="accent1"/>
                    </a:solidFill>
                  </a:tcPr>
                </a:tc>
                <a:tc vMerge="1">
                  <a:txBody>
                    <a:bodyPr/>
                    <a:lstStyle/>
                    <a:p>
                      <a:endParaRPr lang="zh-CN" altLang="en-US" sz="1600" dirty="0"/>
                    </a:p>
                  </a:txBody>
                  <a:tcPr>
                    <a:solidFill>
                      <a:schemeClr val="accent1"/>
                    </a:solidFill>
                  </a:tcPr>
                </a:tc>
                <a:tc gridSpan="2">
                  <a:txBody>
                    <a:bodyPr/>
                    <a:lstStyle/>
                    <a:p>
                      <a:r>
                        <a:rPr lang="zh-CN" altLang="en-US" sz="1600" b="1" kern="1200" dirty="0" smtClean="0">
                          <a:solidFill>
                            <a:schemeClr val="lt1"/>
                          </a:solidFill>
                          <a:latin typeface="+mn-lt"/>
                          <a:ea typeface="+mn-ea"/>
                          <a:cs typeface="+mn-cs"/>
                        </a:rPr>
                        <a:t>应交税费</a:t>
                      </a:r>
                      <a:r>
                        <a:rPr lang="en-US" altLang="zh-CN" sz="1600" b="1" kern="1200" dirty="0" smtClean="0">
                          <a:solidFill>
                            <a:schemeClr val="lt1"/>
                          </a:solidFill>
                          <a:latin typeface="+mn-lt"/>
                          <a:ea typeface="+mn-ea"/>
                          <a:cs typeface="+mn-cs"/>
                        </a:rPr>
                        <a:t>——</a:t>
                      </a:r>
                      <a:r>
                        <a:rPr lang="zh-CN" altLang="en-US" sz="1600" b="1" kern="1200" dirty="0" smtClean="0">
                          <a:solidFill>
                            <a:schemeClr val="lt1"/>
                          </a:solidFill>
                          <a:latin typeface="+mn-lt"/>
                          <a:ea typeface="+mn-ea"/>
                          <a:cs typeface="+mn-cs"/>
                        </a:rPr>
                        <a:t>代扣代交增值税</a:t>
                      </a:r>
                    </a:p>
                  </a:txBody>
                  <a:tcPr>
                    <a:solidFill>
                      <a:schemeClr val="accent1"/>
                    </a:solidFill>
                  </a:tcPr>
                </a:tc>
                <a:tc hMerge="1">
                  <a:txBody>
                    <a:bodyPr/>
                    <a:lstStyle/>
                    <a:p>
                      <a:endParaRPr lang="zh-CN" altLang="en-US" sz="1600" dirty="0"/>
                    </a:p>
                  </a:txBody>
                  <a:tcPr>
                    <a:solidFill>
                      <a:schemeClr val="accent1"/>
                    </a:solidFill>
                  </a:tcPr>
                </a:tc>
              </a:tr>
              <a:tr h="735332">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未实现纳税义务时</a:t>
                      </a:r>
                    </a:p>
                  </a:txBody>
                  <a:tcPr>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b="1" i="0" kern="1200" baseline="0" dirty="0" smtClean="0">
                          <a:solidFill>
                            <a:schemeClr val="dk1"/>
                          </a:solidFill>
                          <a:latin typeface="+mn-lt"/>
                          <a:ea typeface="+mn-ea"/>
                          <a:cs typeface="+mn-cs"/>
                        </a:rPr>
                        <a:t>未实现纳税义务时</a:t>
                      </a:r>
                    </a:p>
                    <a:p>
                      <a:pPr marL="0" algn="l" defTabSz="914400" rtl="0" eaLnBrk="1" latinLnBrk="0" hangingPunct="1"/>
                      <a:endParaRPr lang="zh-CN" altLang="en-US" sz="1600" b="1" i="0" kern="1200" baseline="0" dirty="0" smtClean="0">
                        <a:solidFill>
                          <a:schemeClr val="dk1"/>
                        </a:solidFill>
                        <a:latin typeface="+mn-lt"/>
                        <a:ea typeface="+mn-ea"/>
                        <a:cs typeface="+mn-cs"/>
                      </a:endParaRPr>
                    </a:p>
                  </a:txBody>
                  <a:tcPr>
                    <a:solidFill>
                      <a:schemeClr val="accent1"/>
                    </a:solidFill>
                  </a:tcPr>
                </a:tc>
                <a:tc vMerge="1">
                  <a:txBody>
                    <a:bodyPr/>
                    <a:lstStyle/>
                    <a:p>
                      <a:endParaRPr lang="zh-CN" altLang="en-US" dirty="0"/>
                    </a:p>
                  </a:txBody>
                  <a:tcPr/>
                </a:tc>
                <a:tc>
                  <a:txBody>
                    <a:bodyPr/>
                    <a:lstStyle/>
                    <a:p>
                      <a:r>
                        <a:rPr lang="zh-CN" altLang="en-US" sz="1600" b="1" i="0" kern="1200" baseline="0" dirty="0" smtClean="0">
                          <a:solidFill>
                            <a:schemeClr val="dk1"/>
                          </a:solidFill>
                          <a:latin typeface="+mn-lt"/>
                          <a:ea typeface="+mn-ea"/>
                          <a:cs typeface="+mn-cs"/>
                        </a:rPr>
                        <a:t>预交时</a:t>
                      </a:r>
                    </a:p>
                  </a:txBody>
                  <a:tcPr>
                    <a:solidFill>
                      <a:schemeClr val="accent1"/>
                    </a:solidFill>
                  </a:tcPr>
                </a:tc>
                <a:tc>
                  <a:txBody>
                    <a:bodyPr/>
                    <a:lstStyle/>
                    <a:p>
                      <a:r>
                        <a:rPr lang="zh-CN" altLang="en-US" sz="1600" b="1" i="0" kern="1200" baseline="0" dirty="0" smtClean="0">
                          <a:solidFill>
                            <a:schemeClr val="dk1"/>
                          </a:solidFill>
                          <a:latin typeface="+mn-lt"/>
                          <a:ea typeface="+mn-ea"/>
                          <a:cs typeface="+mn-cs"/>
                        </a:rPr>
                        <a:t>抵应交增值税时</a:t>
                      </a:r>
                    </a:p>
                  </a:txBody>
                  <a:tcPr>
                    <a:solidFill>
                      <a:schemeClr val="accent1"/>
                    </a:solidFill>
                  </a:tcPr>
                </a:tc>
                <a:tc vMerge="1">
                  <a:txBody>
                    <a:bodyPr/>
                    <a:lstStyle/>
                    <a:p>
                      <a:endParaRPr lang="zh-CN" altLang="en-US" sz="1600" dirty="0"/>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缴纳时</a:t>
                      </a:r>
                    </a:p>
                  </a:txBody>
                  <a:tcPr>
                    <a:solidFill>
                      <a:schemeClr val="accent1"/>
                    </a:solidFill>
                  </a:tcPr>
                </a:tc>
                <a:tc>
                  <a:txBody>
                    <a:bodyPr/>
                    <a:lstStyle/>
                    <a:p>
                      <a:pPr marL="0" algn="l" defTabSz="914400" rtl="0" eaLnBrk="1" latinLnBrk="0" hangingPunct="1"/>
                      <a:r>
                        <a:rPr lang="zh-CN" altLang="en-US" sz="1600" b="1" i="0" kern="1200" baseline="0" dirty="0" smtClean="0">
                          <a:solidFill>
                            <a:schemeClr val="dk1"/>
                          </a:solidFill>
                          <a:latin typeface="+mn-lt"/>
                          <a:ea typeface="+mn-ea"/>
                          <a:cs typeface="+mn-cs"/>
                        </a:rPr>
                        <a:t>扣缴时</a:t>
                      </a:r>
                    </a:p>
                  </a:txBody>
                  <a:tcPr>
                    <a:solidFill>
                      <a:schemeClr val="accent1"/>
                    </a:solidFill>
                  </a:tcPr>
                </a:tc>
              </a:tr>
            </a:tbl>
          </a:graphicData>
        </a:graphic>
      </p:graphicFrame>
      <p:cxnSp>
        <p:nvCxnSpPr>
          <p:cNvPr id="6" name="直接箭头连接符 5"/>
          <p:cNvCxnSpPr/>
          <p:nvPr/>
        </p:nvCxnSpPr>
        <p:spPr>
          <a:xfrm flipV="1">
            <a:off x="2357422" y="2214554"/>
            <a:ext cx="642942" cy="14287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rot="5400000" flipH="1" flipV="1">
            <a:off x="1964513" y="2678901"/>
            <a:ext cx="1428760" cy="64294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rot="5400000" flipH="1" flipV="1">
            <a:off x="1321571" y="3393281"/>
            <a:ext cx="2714644" cy="64294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rot="5400000" flipH="1" flipV="1">
            <a:off x="1357290" y="3071810"/>
            <a:ext cx="4214842" cy="250033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V="1">
            <a:off x="4500562" y="2357430"/>
            <a:ext cx="3357586" cy="192882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rot="5400000" flipH="1" flipV="1">
            <a:off x="5464975" y="2821777"/>
            <a:ext cx="2071702" cy="10001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flipV="1">
            <a:off x="2285984" y="3714752"/>
            <a:ext cx="5643602" cy="278608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rot="5400000" flipH="1" flipV="1">
            <a:off x="4607719" y="3536157"/>
            <a:ext cx="3643338" cy="157163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 特殊业务的增值税账务处理</a:t>
            </a:r>
            <a:endParaRPr lang="en-US" altLang="zh-CN" dirty="0" smtClean="0">
              <a:solidFill>
                <a:srgbClr val="FF0000"/>
              </a:solidFill>
            </a:endParaRPr>
          </a:p>
          <a:p>
            <a:r>
              <a:rPr lang="zh-CN" altLang="en-US" dirty="0" smtClean="0">
                <a:solidFill>
                  <a:srgbClr val="002060"/>
                </a:solidFill>
              </a:rPr>
              <a:t>（一）待抵扣进项税额</a:t>
            </a:r>
            <a:endParaRPr lang="en-US" altLang="zh-CN" dirty="0" smtClean="0">
              <a:solidFill>
                <a:srgbClr val="002060"/>
              </a:solidFill>
            </a:endParaRPr>
          </a:p>
          <a:p>
            <a:r>
              <a:rPr lang="zh-CN" altLang="en-US" dirty="0" smtClean="0"/>
              <a:t>不动产的进项税额、辅导期纳税人认证</a:t>
            </a:r>
            <a:endParaRPr lang="en-US" altLang="zh-CN" dirty="0" smtClean="0"/>
          </a:p>
          <a:p>
            <a:r>
              <a:rPr lang="zh-CN" altLang="en-US" dirty="0" smtClean="0"/>
              <a:t>两个阶段：</a:t>
            </a:r>
            <a:r>
              <a:rPr lang="en-US" altLang="zh-CN" dirty="0" smtClean="0"/>
              <a:t>1.</a:t>
            </a:r>
            <a:r>
              <a:rPr lang="zh-CN" altLang="en-US" dirty="0" smtClean="0"/>
              <a:t>待抵扣时；</a:t>
            </a:r>
            <a:r>
              <a:rPr lang="en-US" altLang="zh-CN" dirty="0" smtClean="0"/>
              <a:t>2.</a:t>
            </a:r>
            <a:r>
              <a:rPr lang="zh-CN" altLang="en-US" dirty="0" smtClean="0"/>
              <a:t>准予抵扣时</a:t>
            </a:r>
            <a:endParaRPr lang="en-US" altLang="zh-CN" dirty="0" smtClean="0"/>
          </a:p>
          <a:p>
            <a:r>
              <a:rPr lang="en-US" altLang="zh-CN" dirty="0" smtClean="0"/>
              <a:t>【</a:t>
            </a:r>
            <a:r>
              <a:rPr lang="zh-CN" altLang="en-US" dirty="0" smtClean="0"/>
              <a:t>案例</a:t>
            </a:r>
            <a:r>
              <a:rPr lang="en-US" altLang="zh-CN" dirty="0" smtClean="0"/>
              <a:t>】</a:t>
            </a:r>
            <a:r>
              <a:rPr lang="zh-CN" altLang="en-US" dirty="0" smtClean="0"/>
              <a:t>购置不动产取得增值税专用发票，金额</a:t>
            </a:r>
            <a:r>
              <a:rPr lang="en-US" altLang="zh-CN" dirty="0" smtClean="0"/>
              <a:t>200</a:t>
            </a:r>
            <a:r>
              <a:rPr lang="zh-CN" altLang="en-US" dirty="0" smtClean="0"/>
              <a:t>万元；税额</a:t>
            </a:r>
            <a:r>
              <a:rPr lang="en-US" altLang="zh-CN" dirty="0" smtClean="0"/>
              <a:t>22</a:t>
            </a:r>
            <a:r>
              <a:rPr lang="zh-CN" altLang="en-US" dirty="0" smtClean="0"/>
              <a:t>万元</a:t>
            </a:r>
            <a:endParaRPr lang="en-US" altLang="zh-CN" dirty="0" smtClean="0"/>
          </a:p>
          <a:p>
            <a:r>
              <a:rPr lang="en-US" altLang="zh-CN" dirty="0" smtClean="0"/>
              <a:t>1.</a:t>
            </a:r>
            <a:r>
              <a:rPr lang="zh-CN" altLang="en-US" dirty="0" smtClean="0"/>
              <a:t>购置时，允许抵扣</a:t>
            </a:r>
            <a:r>
              <a:rPr lang="en-US" altLang="zh-CN" dirty="0" smtClean="0"/>
              <a:t>60%</a:t>
            </a:r>
          </a:p>
          <a:p>
            <a:r>
              <a:rPr lang="zh-CN" altLang="en-US" dirty="0" smtClean="0"/>
              <a:t>借：固定资产等    </a:t>
            </a:r>
            <a:r>
              <a:rPr lang="en-US" altLang="zh-CN" dirty="0" smtClean="0"/>
              <a:t>200</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应交增值税（进项税额）</a:t>
            </a:r>
            <a:r>
              <a:rPr lang="en-US" altLang="zh-CN" dirty="0" smtClean="0"/>
              <a:t>13.2</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待抵扣进项税额                     </a:t>
            </a:r>
            <a:r>
              <a:rPr lang="en-US" altLang="zh-CN" dirty="0" smtClean="0"/>
              <a:t>8.8</a:t>
            </a:r>
            <a:r>
              <a:rPr lang="zh-CN" altLang="en-US" dirty="0" smtClean="0"/>
              <a:t>万元</a:t>
            </a:r>
            <a:endParaRPr lang="en-US" altLang="zh-CN" dirty="0" smtClean="0"/>
          </a:p>
          <a:p>
            <a:r>
              <a:rPr lang="en-US" altLang="zh-CN" dirty="0" smtClean="0"/>
              <a:t>     </a:t>
            </a:r>
            <a:r>
              <a:rPr lang="zh-CN" altLang="en-US" dirty="0" smtClean="0"/>
              <a:t>贷：银行存款等                                                  </a:t>
            </a:r>
            <a:r>
              <a:rPr lang="en-US" altLang="zh-CN" dirty="0" smtClean="0"/>
              <a:t>222</a:t>
            </a:r>
            <a:r>
              <a:rPr lang="zh-CN" altLang="en-US" dirty="0" smtClean="0"/>
              <a:t>万元</a:t>
            </a:r>
            <a:endParaRPr lang="en-US" altLang="zh-CN" dirty="0" smtClean="0"/>
          </a:p>
          <a:p>
            <a:r>
              <a:rPr lang="en-US" altLang="zh-CN" dirty="0" smtClean="0"/>
              <a:t>2.</a:t>
            </a:r>
            <a:r>
              <a:rPr lang="zh-CN" altLang="en-US" dirty="0" smtClean="0"/>
              <a:t>第</a:t>
            </a:r>
            <a:r>
              <a:rPr lang="en-US" altLang="zh-CN" dirty="0" smtClean="0"/>
              <a:t>13</a:t>
            </a:r>
            <a:r>
              <a:rPr lang="zh-CN" altLang="en-US" dirty="0" smtClean="0"/>
              <a:t>个月后，允许抵扣</a:t>
            </a:r>
            <a:endParaRPr lang="en-US" altLang="zh-CN" dirty="0" smtClean="0"/>
          </a:p>
          <a:p>
            <a:r>
              <a:rPr lang="zh-CN" altLang="en-US" dirty="0" smtClean="0"/>
              <a:t>借：应交税费</a:t>
            </a:r>
            <a:r>
              <a:rPr lang="en-US" altLang="zh-CN" dirty="0" smtClean="0"/>
              <a:t>——</a:t>
            </a:r>
            <a:r>
              <a:rPr lang="zh-CN" altLang="en-US" dirty="0" smtClean="0"/>
              <a:t>应交增值税（进项税额）</a:t>
            </a:r>
            <a:r>
              <a:rPr lang="en-US" altLang="zh-CN" dirty="0" smtClean="0"/>
              <a:t>   8.8</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待抵扣进项税额                     </a:t>
            </a:r>
            <a:r>
              <a:rPr lang="en-US" altLang="zh-CN" dirty="0" smtClean="0"/>
              <a:t>8.8</a:t>
            </a:r>
            <a:r>
              <a:rPr lang="zh-CN" altLang="en-US" dirty="0" smtClean="0"/>
              <a:t>万元</a:t>
            </a:r>
            <a:endParaRPr lang="en-US" altLang="zh-CN" dirty="0" smtClean="0"/>
          </a:p>
          <a:p>
            <a:pPr>
              <a:buNone/>
            </a:pPr>
            <a:endParaRPr lang="zh-CN" alt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fontScale="92500"/>
          </a:bodyPr>
          <a:lstStyle/>
          <a:p>
            <a:r>
              <a:rPr lang="zh-CN" altLang="en-US" dirty="0" smtClean="0">
                <a:solidFill>
                  <a:srgbClr val="002060"/>
                </a:solidFill>
              </a:rPr>
              <a:t>（二）待认证进项税额</a:t>
            </a:r>
            <a:endParaRPr lang="en-US" altLang="zh-CN" dirty="0" smtClean="0">
              <a:solidFill>
                <a:srgbClr val="002060"/>
              </a:solidFill>
            </a:endParaRPr>
          </a:p>
          <a:p>
            <a:r>
              <a:rPr lang="zh-CN" altLang="en-US" dirty="0" smtClean="0"/>
              <a:t>购进未认证（海关专用完税证未取得相符信息）；认证通过（可抵扣或不可抵扣）</a:t>
            </a:r>
            <a:endParaRPr lang="en-US" altLang="zh-CN" dirty="0" smtClean="0"/>
          </a:p>
          <a:p>
            <a:r>
              <a:rPr lang="en-US" altLang="zh-CN" dirty="0" smtClean="0"/>
              <a:t>【</a:t>
            </a:r>
            <a:r>
              <a:rPr lang="zh-CN" altLang="en-US" dirty="0" smtClean="0"/>
              <a:t>案例</a:t>
            </a:r>
            <a:r>
              <a:rPr lang="en-US" altLang="zh-CN" dirty="0" smtClean="0"/>
              <a:t>】</a:t>
            </a:r>
            <a:r>
              <a:rPr lang="zh-CN" altLang="en-US" dirty="0" smtClean="0"/>
              <a:t>购置材料取得增值税专用 发票，价款</a:t>
            </a:r>
            <a:r>
              <a:rPr lang="en-US" altLang="zh-CN" dirty="0" smtClean="0"/>
              <a:t>10</a:t>
            </a:r>
            <a:r>
              <a:rPr lang="zh-CN" altLang="en-US" dirty="0" smtClean="0"/>
              <a:t>万元，税额</a:t>
            </a:r>
            <a:r>
              <a:rPr lang="en-US" altLang="zh-CN" dirty="0" smtClean="0"/>
              <a:t>1.7</a:t>
            </a:r>
            <a:r>
              <a:rPr lang="zh-CN" altLang="en-US" dirty="0" smtClean="0"/>
              <a:t>万元</a:t>
            </a:r>
            <a:endParaRPr lang="en-US" altLang="zh-CN" dirty="0" smtClean="0"/>
          </a:p>
          <a:p>
            <a:r>
              <a:rPr lang="en-US" altLang="zh-CN" dirty="0" smtClean="0"/>
              <a:t>1.</a:t>
            </a:r>
            <a:r>
              <a:rPr lang="zh-CN" altLang="en-US" dirty="0" smtClean="0"/>
              <a:t>未认证</a:t>
            </a:r>
            <a:endParaRPr lang="en-US" altLang="zh-CN" dirty="0" smtClean="0"/>
          </a:p>
          <a:p>
            <a:r>
              <a:rPr lang="zh-CN" altLang="en-US" dirty="0" smtClean="0"/>
              <a:t>借：原材料等                          </a:t>
            </a:r>
            <a:r>
              <a:rPr lang="en-US" altLang="zh-CN" dirty="0" smtClean="0"/>
              <a:t>10</a:t>
            </a:r>
            <a:r>
              <a:rPr lang="zh-CN" altLang="en-US" dirty="0" smtClean="0"/>
              <a:t>万元</a:t>
            </a:r>
            <a:endParaRPr lang="en-US" altLang="zh-CN" dirty="0" smtClean="0"/>
          </a:p>
          <a:p>
            <a:r>
              <a:rPr lang="en-US" altLang="zh-CN" dirty="0" smtClean="0"/>
              <a:t>        </a:t>
            </a:r>
            <a:r>
              <a:rPr lang="zh-CN" altLang="en-US" dirty="0" smtClean="0"/>
              <a:t> 应交税费</a:t>
            </a:r>
            <a:r>
              <a:rPr lang="en-US" altLang="zh-CN" dirty="0" smtClean="0"/>
              <a:t>——</a:t>
            </a:r>
            <a:r>
              <a:rPr lang="zh-CN" altLang="en-US" dirty="0" smtClean="0"/>
              <a:t>待认证进项税额       </a:t>
            </a:r>
            <a:r>
              <a:rPr lang="en-US" altLang="zh-CN" dirty="0" smtClean="0"/>
              <a:t>1.7</a:t>
            </a:r>
            <a:r>
              <a:rPr lang="zh-CN" altLang="en-US" dirty="0" smtClean="0"/>
              <a:t>万元</a:t>
            </a:r>
            <a:endParaRPr lang="en-US" altLang="zh-CN" dirty="0" smtClean="0"/>
          </a:p>
          <a:p>
            <a:r>
              <a:rPr lang="en-US" altLang="zh-CN" dirty="0" smtClean="0"/>
              <a:t>        </a:t>
            </a:r>
            <a:r>
              <a:rPr lang="zh-CN" altLang="en-US" dirty="0" smtClean="0"/>
              <a:t>贷：银行存款                                    </a:t>
            </a:r>
            <a:r>
              <a:rPr lang="en-US" altLang="zh-CN" dirty="0" smtClean="0"/>
              <a:t>11.7</a:t>
            </a:r>
            <a:r>
              <a:rPr lang="zh-CN" altLang="en-US" dirty="0" smtClean="0"/>
              <a:t>万元</a:t>
            </a:r>
            <a:endParaRPr lang="en-US" altLang="zh-CN" dirty="0" smtClean="0"/>
          </a:p>
          <a:p>
            <a:r>
              <a:rPr lang="en-US" altLang="zh-CN" dirty="0" smtClean="0"/>
              <a:t>2.</a:t>
            </a:r>
            <a:r>
              <a:rPr lang="zh-CN" altLang="en-US" dirty="0" smtClean="0"/>
              <a:t>认证相符（允许抵扣）</a:t>
            </a:r>
            <a:endParaRPr lang="en-US" altLang="zh-CN" dirty="0" smtClean="0"/>
          </a:p>
          <a:p>
            <a:r>
              <a:rPr lang="zh-CN" altLang="en-US" dirty="0" smtClean="0"/>
              <a:t>借：应交税费</a:t>
            </a:r>
            <a:r>
              <a:rPr lang="en-US" altLang="zh-CN" dirty="0" smtClean="0"/>
              <a:t>——</a:t>
            </a:r>
            <a:r>
              <a:rPr lang="zh-CN" altLang="en-US" dirty="0" smtClean="0"/>
              <a:t>应交增值税 （进项税额）   </a:t>
            </a:r>
            <a:r>
              <a:rPr lang="en-US" altLang="zh-CN" dirty="0" smtClean="0"/>
              <a:t>1.7</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待认证进项税额                 </a:t>
            </a:r>
            <a:r>
              <a:rPr lang="en-US" altLang="zh-CN" dirty="0" smtClean="0"/>
              <a:t>1.7</a:t>
            </a:r>
            <a:r>
              <a:rPr lang="zh-CN" altLang="en-US" dirty="0" smtClean="0"/>
              <a:t>万元</a:t>
            </a:r>
            <a:endParaRPr lang="en-US" altLang="zh-CN" dirty="0" smtClean="0"/>
          </a:p>
          <a:p>
            <a:r>
              <a:rPr lang="en-US" altLang="zh-CN" dirty="0" smtClean="0"/>
              <a:t>3.</a:t>
            </a:r>
            <a:r>
              <a:rPr lang="zh-CN" altLang="en-US" dirty="0" smtClean="0"/>
              <a:t>认证相符（但</a:t>
            </a:r>
            <a:r>
              <a:rPr lang="en-US" altLang="zh-CN" dirty="0" smtClean="0"/>
              <a:t>I</a:t>
            </a:r>
            <a:r>
              <a:rPr lang="zh-CN" altLang="en-US" dirty="0" smtClean="0"/>
              <a:t>不允许抵扣）</a:t>
            </a:r>
            <a:endParaRPr lang="en-US" altLang="zh-CN" dirty="0" smtClean="0"/>
          </a:p>
          <a:p>
            <a:r>
              <a:rPr lang="zh-CN" altLang="en-US" dirty="0" smtClean="0"/>
              <a:t>先作上述分录后，再作</a:t>
            </a:r>
            <a:endParaRPr lang="en-US" altLang="zh-CN" dirty="0" smtClean="0"/>
          </a:p>
          <a:p>
            <a:r>
              <a:rPr lang="zh-CN" altLang="en-US" dirty="0" smtClean="0"/>
              <a:t>借：原材料等                                   </a:t>
            </a:r>
            <a:r>
              <a:rPr lang="en-US" altLang="zh-CN" dirty="0" smtClean="0"/>
              <a:t>1.7</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应交增值税 （进项税额转出）   </a:t>
            </a:r>
            <a:r>
              <a:rPr lang="en-US" altLang="zh-CN" dirty="0" smtClean="0"/>
              <a:t>1.7</a:t>
            </a:r>
            <a:r>
              <a:rPr lang="zh-CN" altLang="en-US" dirty="0" smtClean="0"/>
              <a:t>万元</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（二）属于资金往来业务</a:t>
            </a:r>
            <a:endParaRPr lang="en-US" altLang="zh-CN" dirty="0" smtClean="0">
              <a:solidFill>
                <a:srgbClr val="002060"/>
              </a:solidFill>
            </a:endParaRPr>
          </a:p>
          <a:p>
            <a:r>
              <a:rPr lang="zh-CN" altLang="en-US" dirty="0" smtClean="0"/>
              <a:t>商业银行购买央行票据、与央行开展货币掉期和货币互存等业务属于</a:t>
            </a:r>
            <a:r>
              <a:rPr lang="en-US" altLang="zh-CN" dirty="0" smtClean="0"/>
              <a:t>《</a:t>
            </a:r>
            <a:r>
              <a:rPr lang="zh-CN" altLang="en-US" dirty="0" smtClean="0"/>
              <a:t>过渡政策的规定</a:t>
            </a:r>
            <a:r>
              <a:rPr lang="en-US" altLang="zh-CN" dirty="0" smtClean="0"/>
              <a:t>》</a:t>
            </a:r>
            <a:r>
              <a:rPr lang="zh-CN" altLang="en-US" dirty="0" smtClean="0"/>
              <a:t>第一条第（二十三）款第</a:t>
            </a:r>
            <a:r>
              <a:rPr lang="en-US" dirty="0" smtClean="0"/>
              <a:t>1</a:t>
            </a:r>
            <a:r>
              <a:rPr lang="zh-CN" altLang="en-US" dirty="0" smtClean="0"/>
              <a:t>项所称的金融机构与人民银行所发生的资金往来业务</a:t>
            </a:r>
          </a:p>
          <a:p>
            <a:r>
              <a:rPr lang="zh-CN" altLang="en-US" dirty="0" smtClean="0">
                <a:solidFill>
                  <a:srgbClr val="002060"/>
                </a:solidFill>
              </a:rPr>
              <a:t>（三）属于银行联行往来业务</a:t>
            </a:r>
            <a:endParaRPr lang="en-US" altLang="zh-CN" dirty="0" smtClean="0">
              <a:solidFill>
                <a:srgbClr val="002060"/>
              </a:solidFill>
            </a:endParaRPr>
          </a:p>
          <a:p>
            <a:r>
              <a:rPr lang="zh-CN" altLang="en-US" dirty="0" smtClean="0"/>
              <a:t>境内银行与其境外的总机构、母公司之间，以及境内银行与其境外的分支机构、全资子公司之间的资金往来业务属于</a:t>
            </a:r>
            <a:r>
              <a:rPr lang="en-US" altLang="zh-CN" dirty="0" smtClean="0"/>
              <a:t>《</a:t>
            </a:r>
            <a:r>
              <a:rPr lang="zh-CN" altLang="en-US" dirty="0" smtClean="0"/>
              <a:t>过渡政策的规定</a:t>
            </a:r>
            <a:r>
              <a:rPr lang="en-US" altLang="zh-CN" dirty="0" smtClean="0"/>
              <a:t>》</a:t>
            </a:r>
            <a:r>
              <a:rPr lang="zh-CN" altLang="en-US" dirty="0" smtClean="0"/>
              <a:t>第一条第（二十三）款第</a:t>
            </a:r>
            <a:r>
              <a:rPr lang="en-US" dirty="0" smtClean="0"/>
              <a:t>2</a:t>
            </a:r>
            <a:r>
              <a:rPr lang="zh-CN" altLang="en-US" dirty="0" smtClean="0"/>
              <a:t>项所称的银行联行往来业务</a:t>
            </a:r>
          </a:p>
          <a:p>
            <a:r>
              <a:rPr lang="zh-CN" altLang="en-US" dirty="0" smtClean="0">
                <a:solidFill>
                  <a:srgbClr val="002060"/>
                </a:solidFill>
              </a:rPr>
              <a:t>（四）属于免税金融商品转让收入</a:t>
            </a:r>
          </a:p>
          <a:p>
            <a:r>
              <a:rPr lang="zh-CN" altLang="en-US" dirty="0" smtClean="0"/>
              <a:t>人民币合格境外投资者（</a:t>
            </a:r>
            <a:r>
              <a:rPr lang="en-US" dirty="0" smtClean="0"/>
              <a:t>RQFII</a:t>
            </a:r>
            <a:r>
              <a:rPr lang="zh-CN" altLang="en-US" dirty="0" smtClean="0"/>
              <a:t>）委托境内公司在我国从事证券买卖业务，以及经人民银行认可的境外机构投资银行间本币市场取得的收入属于</a:t>
            </a:r>
            <a:r>
              <a:rPr lang="en-US" altLang="zh-CN" dirty="0" smtClean="0"/>
              <a:t>《</a:t>
            </a:r>
            <a:r>
              <a:rPr lang="zh-CN" altLang="en-US" dirty="0" smtClean="0"/>
              <a:t>过渡政策的规定</a:t>
            </a:r>
            <a:r>
              <a:rPr lang="en-US" altLang="zh-CN" dirty="0" smtClean="0"/>
              <a:t>》</a:t>
            </a:r>
            <a:r>
              <a:rPr lang="zh-CN" altLang="en-US" dirty="0" smtClean="0"/>
              <a:t>第一条第（二十二）款所称的金融商品转让收入</a:t>
            </a:r>
            <a:endParaRPr lang="en-US" altLang="zh-CN" dirty="0" smtClean="0"/>
          </a:p>
          <a:p>
            <a:r>
              <a:rPr lang="zh-CN" altLang="en-US" dirty="0" smtClean="0"/>
              <a:t>银行间本币市场包括货币市场、债券市场以及衍生品市场</a:t>
            </a:r>
          </a:p>
          <a:p>
            <a:endParaRPr lang="zh-CN" alt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dirty="0" smtClean="0">
                <a:solidFill>
                  <a:srgbClr val="002060"/>
                </a:solidFill>
              </a:rPr>
              <a:t>（三）待转销项税额</a:t>
            </a:r>
            <a:endParaRPr lang="en-US" altLang="zh-CN" dirty="0" smtClean="0">
              <a:solidFill>
                <a:srgbClr val="002060"/>
              </a:solidFill>
            </a:endParaRPr>
          </a:p>
          <a:p>
            <a:r>
              <a:rPr lang="zh-CN" altLang="en-US" dirty="0" smtClean="0"/>
              <a:t>会计制度确认收入或利得的时点早于按照增值税制度确认增值税纳税义务发生时点的</a:t>
            </a:r>
            <a:endParaRPr lang="en-US" altLang="zh-CN" dirty="0" smtClean="0"/>
          </a:p>
          <a:p>
            <a:r>
              <a:rPr lang="zh-CN" altLang="en-US" dirty="0" smtClean="0"/>
              <a:t>会计确认时；纳税义务发生时</a:t>
            </a:r>
            <a:endParaRPr lang="en-US" altLang="zh-CN" dirty="0" smtClean="0"/>
          </a:p>
          <a:p>
            <a:r>
              <a:rPr lang="en-US" altLang="zh-CN" dirty="0" smtClean="0"/>
              <a:t>【</a:t>
            </a:r>
            <a:r>
              <a:rPr lang="zh-CN" altLang="en-US" dirty="0" smtClean="0"/>
              <a:t>案例</a:t>
            </a:r>
            <a:r>
              <a:rPr lang="en-US" altLang="zh-CN" dirty="0" smtClean="0"/>
              <a:t>】</a:t>
            </a:r>
            <a:r>
              <a:rPr lang="zh-CN" altLang="en-US" dirty="0" smtClean="0"/>
              <a:t>某项业务会计上已确认收入</a:t>
            </a:r>
            <a:r>
              <a:rPr lang="en-US" altLang="zh-CN" dirty="0" smtClean="0"/>
              <a:t>30</a:t>
            </a:r>
            <a:r>
              <a:rPr lang="zh-CN" altLang="en-US" dirty="0" smtClean="0"/>
              <a:t>万元（税率 为</a:t>
            </a:r>
            <a:r>
              <a:rPr lang="en-US" altLang="zh-CN" dirty="0" smtClean="0"/>
              <a:t>6%</a:t>
            </a:r>
            <a:r>
              <a:rPr lang="zh-CN" altLang="en-US" dirty="0" smtClean="0"/>
              <a:t>或征收率为</a:t>
            </a:r>
            <a:r>
              <a:rPr lang="en-US" altLang="zh-CN" dirty="0" smtClean="0"/>
              <a:t>3%</a:t>
            </a:r>
            <a:r>
              <a:rPr lang="zh-CN" altLang="en-US" dirty="0" smtClean="0"/>
              <a:t>），纳税义务发生于后</a:t>
            </a:r>
            <a:endParaRPr lang="en-US" altLang="zh-CN" dirty="0" smtClean="0"/>
          </a:p>
          <a:p>
            <a:r>
              <a:rPr lang="en-US" altLang="zh-CN" dirty="0" smtClean="0"/>
              <a:t>1.</a:t>
            </a:r>
            <a:r>
              <a:rPr lang="zh-CN" altLang="en-US" dirty="0" smtClean="0"/>
              <a:t>会计确认收入时</a:t>
            </a:r>
            <a:endParaRPr lang="en-US" altLang="zh-CN" dirty="0" smtClean="0"/>
          </a:p>
          <a:p>
            <a:r>
              <a:rPr lang="zh-CN" altLang="en-US" dirty="0" smtClean="0"/>
              <a:t>借：应收账款               </a:t>
            </a:r>
            <a:r>
              <a:rPr lang="en-US" altLang="zh-CN" dirty="0" smtClean="0"/>
              <a:t>31.8</a:t>
            </a:r>
            <a:r>
              <a:rPr lang="zh-CN" altLang="en-US" dirty="0" smtClean="0"/>
              <a:t>万元（或</a:t>
            </a:r>
            <a:r>
              <a:rPr lang="en-US" altLang="zh-CN" dirty="0" smtClean="0"/>
              <a:t>30.9</a:t>
            </a:r>
            <a:r>
              <a:rPr lang="zh-CN" altLang="en-US" dirty="0" smtClean="0"/>
              <a:t>万元）</a:t>
            </a:r>
            <a:endParaRPr lang="en-US" altLang="zh-CN" dirty="0" smtClean="0"/>
          </a:p>
          <a:p>
            <a:r>
              <a:rPr lang="en-US" altLang="zh-CN" dirty="0" smtClean="0"/>
              <a:t>       </a:t>
            </a:r>
            <a:r>
              <a:rPr lang="zh-CN" altLang="en-US" dirty="0" smtClean="0"/>
              <a:t>贷：主营业务收入                     </a:t>
            </a:r>
            <a:r>
              <a:rPr lang="en-US" altLang="zh-CN" dirty="0" smtClean="0"/>
              <a:t>30</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待转销项税额     </a:t>
            </a:r>
            <a:r>
              <a:rPr lang="en-US" altLang="zh-CN" dirty="0" smtClean="0"/>
              <a:t>1.8</a:t>
            </a:r>
            <a:r>
              <a:rPr lang="zh-CN" altLang="en-US" dirty="0" smtClean="0"/>
              <a:t>万元（或</a:t>
            </a:r>
            <a:r>
              <a:rPr lang="en-US" altLang="zh-CN" dirty="0" smtClean="0"/>
              <a:t>0.9</a:t>
            </a:r>
            <a:r>
              <a:rPr lang="zh-CN" altLang="en-US" dirty="0" smtClean="0"/>
              <a:t>万元）    </a:t>
            </a:r>
            <a:endParaRPr lang="en-US" altLang="zh-CN" dirty="0" smtClean="0"/>
          </a:p>
          <a:p>
            <a:r>
              <a:rPr lang="en-US" altLang="zh-CN" dirty="0" smtClean="0"/>
              <a:t>2.</a:t>
            </a:r>
            <a:r>
              <a:rPr lang="zh-CN" altLang="en-US" dirty="0" smtClean="0"/>
              <a:t>纳税义务发生时</a:t>
            </a:r>
            <a:endParaRPr lang="en-US" altLang="zh-CN" dirty="0" smtClean="0"/>
          </a:p>
          <a:p>
            <a:r>
              <a:rPr lang="zh-CN" altLang="en-US" dirty="0" smtClean="0"/>
              <a:t>（</a:t>
            </a:r>
            <a:r>
              <a:rPr lang="en-US" altLang="zh-CN" dirty="0" smtClean="0"/>
              <a:t>1</a:t>
            </a:r>
            <a:r>
              <a:rPr lang="zh-CN" altLang="en-US" dirty="0" smtClean="0"/>
              <a:t>）一般计税法</a:t>
            </a:r>
            <a:endParaRPr lang="en-US" altLang="zh-CN" dirty="0" smtClean="0"/>
          </a:p>
          <a:p>
            <a:r>
              <a:rPr lang="zh-CN" altLang="en-US" dirty="0" smtClean="0"/>
              <a:t>借：应交税费</a:t>
            </a:r>
            <a:r>
              <a:rPr lang="en-US" altLang="zh-CN" dirty="0" smtClean="0"/>
              <a:t>——</a:t>
            </a:r>
            <a:r>
              <a:rPr lang="zh-CN" altLang="en-US" dirty="0" smtClean="0"/>
              <a:t>待转销项税额     </a:t>
            </a:r>
            <a:r>
              <a:rPr lang="en-US" altLang="zh-CN" dirty="0" smtClean="0"/>
              <a:t>1.8</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应交增值税（转销项税额 ）  </a:t>
            </a:r>
            <a:r>
              <a:rPr lang="en-US" altLang="zh-CN" dirty="0" smtClean="0"/>
              <a:t>1.8</a:t>
            </a:r>
            <a:r>
              <a:rPr lang="zh-CN" altLang="en-US" dirty="0" smtClean="0"/>
              <a:t>万元</a:t>
            </a:r>
            <a:endParaRPr lang="en-US" altLang="zh-CN" dirty="0" smtClean="0"/>
          </a:p>
          <a:p>
            <a:r>
              <a:rPr lang="zh-CN" altLang="en-US" dirty="0" smtClean="0"/>
              <a:t>（</a:t>
            </a:r>
            <a:r>
              <a:rPr lang="en-US" altLang="zh-CN" dirty="0" smtClean="0"/>
              <a:t>2</a:t>
            </a:r>
            <a:r>
              <a:rPr lang="zh-CN" altLang="en-US" dirty="0" smtClean="0"/>
              <a:t>）简易计税法</a:t>
            </a:r>
            <a:endParaRPr lang="en-US" altLang="zh-CN" dirty="0" smtClean="0"/>
          </a:p>
          <a:p>
            <a:r>
              <a:rPr lang="zh-CN" altLang="en-US" dirty="0" smtClean="0"/>
              <a:t>借：应交税费</a:t>
            </a:r>
            <a:r>
              <a:rPr lang="en-US" altLang="zh-CN" dirty="0" smtClean="0"/>
              <a:t>——</a:t>
            </a:r>
            <a:r>
              <a:rPr lang="zh-CN" altLang="en-US" dirty="0" smtClean="0"/>
              <a:t>待转销项税额     </a:t>
            </a:r>
            <a:r>
              <a:rPr lang="en-US" altLang="zh-CN" dirty="0" smtClean="0"/>
              <a:t>0.9</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简易计税               </a:t>
            </a:r>
            <a:r>
              <a:rPr lang="en-US" altLang="zh-CN" dirty="0" smtClean="0"/>
              <a:t>0.9</a:t>
            </a:r>
            <a:r>
              <a:rPr lang="zh-CN" altLang="en-US" dirty="0" smtClean="0"/>
              <a:t>万元</a:t>
            </a:r>
            <a:endParaRPr lang="en-US" altLang="zh-CN" dirty="0" smtClean="0"/>
          </a:p>
          <a:p>
            <a:pPr>
              <a:buNone/>
            </a:pPr>
            <a:endParaRPr lang="zh-CN" altLang="en-US" dirty="0">
              <a:solidFill>
                <a:srgbClr val="002060"/>
              </a:solidFill>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（四）销项税额（应纳税额）抵减</a:t>
            </a:r>
            <a:endParaRPr lang="en-US" altLang="zh-CN" dirty="0" smtClean="0">
              <a:solidFill>
                <a:srgbClr val="002060"/>
              </a:solidFill>
            </a:endParaRPr>
          </a:p>
          <a:p>
            <a:r>
              <a:rPr lang="en-US" altLang="zh-CN" dirty="0" smtClean="0"/>
              <a:t>1.</a:t>
            </a:r>
            <a:r>
              <a:rPr lang="zh-CN" altLang="en-US" dirty="0" smtClean="0"/>
              <a:t>一般计税法的销售额抵减</a:t>
            </a:r>
            <a:endParaRPr lang="en-US" altLang="zh-CN" dirty="0" smtClean="0"/>
          </a:p>
          <a:p>
            <a:r>
              <a:rPr lang="en-US" altLang="zh-CN" dirty="0" smtClean="0"/>
              <a:t>【</a:t>
            </a:r>
            <a:r>
              <a:rPr lang="zh-CN" altLang="en-US" dirty="0" smtClean="0"/>
              <a:t>案例</a:t>
            </a:r>
            <a:r>
              <a:rPr lang="en-US" altLang="zh-CN" dirty="0" smtClean="0"/>
              <a:t>】</a:t>
            </a:r>
            <a:r>
              <a:rPr lang="zh-CN" altLang="en-US" dirty="0" smtClean="0"/>
              <a:t>旅游服务收入</a:t>
            </a:r>
            <a:r>
              <a:rPr lang="en-US" altLang="zh-CN" dirty="0" smtClean="0"/>
              <a:t>106</a:t>
            </a:r>
            <a:r>
              <a:rPr lang="zh-CN" altLang="en-US" dirty="0" smtClean="0"/>
              <a:t>万元，代旅客代付费用合计</a:t>
            </a:r>
            <a:r>
              <a:rPr lang="en-US" altLang="zh-CN" dirty="0" smtClean="0"/>
              <a:t>84.8</a:t>
            </a:r>
            <a:r>
              <a:rPr lang="zh-CN" altLang="en-US" dirty="0" smtClean="0"/>
              <a:t>万元，支付接团旅游公司接团费用</a:t>
            </a:r>
            <a:r>
              <a:rPr lang="en-US" altLang="zh-CN" dirty="0" smtClean="0"/>
              <a:t>10.6</a:t>
            </a:r>
            <a:r>
              <a:rPr lang="zh-CN" altLang="en-US" dirty="0" smtClean="0"/>
              <a:t>万元</a:t>
            </a:r>
            <a:endParaRPr lang="en-US" altLang="zh-CN" dirty="0" smtClean="0"/>
          </a:p>
          <a:p>
            <a:r>
              <a:rPr lang="zh-CN" altLang="en-US" dirty="0" smtClean="0"/>
              <a:t>（</a:t>
            </a:r>
            <a:r>
              <a:rPr lang="en-US" altLang="zh-CN" dirty="0" smtClean="0"/>
              <a:t>1</a:t>
            </a:r>
            <a:r>
              <a:rPr lang="zh-CN" altLang="en-US" dirty="0" smtClean="0"/>
              <a:t>）取得收入</a:t>
            </a:r>
            <a:endParaRPr lang="en-US" altLang="zh-CN" dirty="0" smtClean="0"/>
          </a:p>
          <a:p>
            <a:r>
              <a:rPr lang="zh-CN" altLang="en-US" dirty="0" smtClean="0"/>
              <a:t>借：银行存款         </a:t>
            </a:r>
            <a:r>
              <a:rPr lang="en-US" altLang="zh-CN" dirty="0" smtClean="0"/>
              <a:t>106</a:t>
            </a:r>
            <a:r>
              <a:rPr lang="zh-CN" altLang="en-US" dirty="0" smtClean="0"/>
              <a:t>万元</a:t>
            </a:r>
            <a:endParaRPr lang="en-US" altLang="zh-CN" dirty="0" smtClean="0"/>
          </a:p>
          <a:p>
            <a:r>
              <a:rPr lang="en-US" altLang="zh-CN" dirty="0" smtClean="0"/>
              <a:t>        </a:t>
            </a:r>
            <a:r>
              <a:rPr lang="zh-CN" altLang="en-US" dirty="0" smtClean="0"/>
              <a:t>贷：主营业务收入        </a:t>
            </a:r>
            <a:r>
              <a:rPr lang="en-US" altLang="zh-CN" dirty="0" smtClean="0"/>
              <a:t>100</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应交增值税（销项税额）    </a:t>
            </a:r>
            <a:r>
              <a:rPr lang="en-US" altLang="zh-CN" dirty="0" smtClean="0"/>
              <a:t>6</a:t>
            </a:r>
            <a:r>
              <a:rPr lang="zh-CN" altLang="en-US" dirty="0" smtClean="0"/>
              <a:t>万元</a:t>
            </a:r>
            <a:endParaRPr lang="en-US" altLang="zh-CN" dirty="0" smtClean="0"/>
          </a:p>
          <a:p>
            <a:r>
              <a:rPr lang="zh-CN" altLang="en-US" dirty="0" smtClean="0"/>
              <a:t>（</a:t>
            </a:r>
            <a:r>
              <a:rPr lang="en-US" altLang="zh-CN" dirty="0" smtClean="0"/>
              <a:t>2</a:t>
            </a:r>
            <a:r>
              <a:rPr lang="zh-CN" altLang="en-US" dirty="0" smtClean="0"/>
              <a:t>）支付费用</a:t>
            </a:r>
            <a:endParaRPr lang="en-US" altLang="zh-CN" dirty="0" smtClean="0"/>
          </a:p>
          <a:p>
            <a:r>
              <a:rPr lang="zh-CN" altLang="en-US" dirty="0" smtClean="0"/>
              <a:t>借：主营业务成本      </a:t>
            </a:r>
            <a:r>
              <a:rPr lang="en-US" altLang="zh-CN" dirty="0" smtClean="0"/>
              <a:t>90</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应交增值税（销项税额抵减）</a:t>
            </a:r>
            <a:r>
              <a:rPr lang="en-US" altLang="zh-CN" dirty="0" smtClean="0"/>
              <a:t>5.4</a:t>
            </a:r>
            <a:r>
              <a:rPr lang="zh-CN" altLang="en-US" dirty="0" smtClean="0"/>
              <a:t>万元</a:t>
            </a:r>
            <a:endParaRPr lang="en-US" altLang="zh-CN" dirty="0" smtClean="0"/>
          </a:p>
          <a:p>
            <a:r>
              <a:rPr lang="en-US" altLang="zh-CN" dirty="0" smtClean="0"/>
              <a:t>       </a:t>
            </a:r>
            <a:r>
              <a:rPr lang="zh-CN" altLang="en-US" dirty="0" smtClean="0"/>
              <a:t>贷：银行存款等                                                       </a:t>
            </a:r>
            <a:r>
              <a:rPr lang="en-US" altLang="zh-CN" dirty="0" smtClean="0"/>
              <a:t>95.4</a:t>
            </a:r>
            <a:r>
              <a:rPr lang="zh-CN" altLang="en-US" dirty="0" smtClean="0"/>
              <a:t>万元         </a:t>
            </a:r>
            <a:endParaRPr lang="zh-CN" alt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en-US" altLang="zh-CN" dirty="0" smtClean="0"/>
              <a:t>2.</a:t>
            </a:r>
            <a:r>
              <a:rPr lang="zh-CN" altLang="en-US" dirty="0" smtClean="0"/>
              <a:t>简易计税法的抵减</a:t>
            </a:r>
            <a:endParaRPr lang="en-US" altLang="zh-CN" dirty="0" smtClean="0"/>
          </a:p>
          <a:p>
            <a:r>
              <a:rPr lang="en-US" altLang="zh-CN" dirty="0" smtClean="0"/>
              <a:t>【</a:t>
            </a:r>
            <a:r>
              <a:rPr lang="zh-CN" altLang="en-US" dirty="0" smtClean="0"/>
              <a:t>案例</a:t>
            </a:r>
            <a:r>
              <a:rPr lang="en-US" altLang="zh-CN" dirty="0" smtClean="0"/>
              <a:t>】</a:t>
            </a:r>
            <a:r>
              <a:rPr lang="zh-CN" altLang="en-US" dirty="0" smtClean="0"/>
              <a:t>建筑服务取得收入</a:t>
            </a:r>
            <a:r>
              <a:rPr lang="en-US" altLang="zh-CN" dirty="0" smtClean="0"/>
              <a:t>206</a:t>
            </a:r>
            <a:r>
              <a:rPr lang="zh-CN" altLang="en-US" dirty="0" smtClean="0"/>
              <a:t>万元，选择简易计税法，支付分包支出</a:t>
            </a:r>
            <a:r>
              <a:rPr lang="en-US" altLang="zh-CN" dirty="0" smtClean="0"/>
              <a:t>51.5</a:t>
            </a:r>
            <a:r>
              <a:rPr lang="zh-CN" altLang="en-US" dirty="0" smtClean="0"/>
              <a:t>万元</a:t>
            </a:r>
            <a:endParaRPr lang="en-US" altLang="zh-CN" dirty="0" smtClean="0"/>
          </a:p>
          <a:p>
            <a:r>
              <a:rPr lang="zh-CN" altLang="en-US" dirty="0" smtClean="0"/>
              <a:t>（</a:t>
            </a:r>
            <a:r>
              <a:rPr lang="en-US" altLang="zh-CN" dirty="0" smtClean="0"/>
              <a:t>1</a:t>
            </a:r>
            <a:r>
              <a:rPr lang="zh-CN" altLang="en-US" dirty="0" smtClean="0"/>
              <a:t>）取得收入时</a:t>
            </a:r>
            <a:endParaRPr lang="en-US" altLang="zh-CN" dirty="0" smtClean="0"/>
          </a:p>
          <a:p>
            <a:r>
              <a:rPr lang="zh-CN" altLang="en-US" dirty="0" smtClean="0"/>
              <a:t>借：银行存款                     </a:t>
            </a:r>
            <a:r>
              <a:rPr lang="en-US" altLang="zh-CN" dirty="0" smtClean="0"/>
              <a:t>206</a:t>
            </a:r>
            <a:r>
              <a:rPr lang="zh-CN" altLang="en-US" dirty="0" smtClean="0"/>
              <a:t>万元</a:t>
            </a:r>
            <a:endParaRPr lang="en-US" altLang="zh-CN" dirty="0" smtClean="0"/>
          </a:p>
          <a:p>
            <a:r>
              <a:rPr lang="en-US" altLang="zh-CN" dirty="0" smtClean="0"/>
              <a:t>     </a:t>
            </a:r>
            <a:r>
              <a:rPr lang="zh-CN" altLang="en-US" dirty="0" smtClean="0"/>
              <a:t>贷：主营业务收入          </a:t>
            </a:r>
            <a:r>
              <a:rPr lang="en-US" altLang="zh-CN" dirty="0" smtClean="0"/>
              <a:t>200</a:t>
            </a:r>
            <a:r>
              <a:rPr lang="zh-CN" altLang="en-US" dirty="0" smtClean="0"/>
              <a:t>万元</a:t>
            </a:r>
            <a:endParaRPr lang="en-US" altLang="zh-CN" dirty="0" smtClean="0"/>
          </a:p>
          <a:p>
            <a:r>
              <a:rPr lang="en-US" altLang="zh-CN" dirty="0" smtClean="0"/>
              <a:t>                </a:t>
            </a:r>
            <a:r>
              <a:rPr lang="zh-CN" altLang="en-US" dirty="0" smtClean="0"/>
              <a:t>应交税费 </a:t>
            </a:r>
            <a:r>
              <a:rPr lang="en-US" altLang="zh-CN" dirty="0" smtClean="0"/>
              <a:t>——</a:t>
            </a:r>
            <a:r>
              <a:rPr lang="zh-CN" altLang="en-US" dirty="0" smtClean="0"/>
              <a:t>简易计税       </a:t>
            </a:r>
            <a:r>
              <a:rPr lang="en-US" altLang="zh-CN" dirty="0" smtClean="0"/>
              <a:t>6</a:t>
            </a:r>
            <a:r>
              <a:rPr lang="zh-CN" altLang="en-US" dirty="0" smtClean="0"/>
              <a:t>万元</a:t>
            </a:r>
            <a:endParaRPr lang="en-US" altLang="zh-CN" dirty="0" smtClean="0"/>
          </a:p>
          <a:p>
            <a:r>
              <a:rPr lang="zh-CN" altLang="en-US" dirty="0" smtClean="0"/>
              <a:t>（</a:t>
            </a:r>
            <a:r>
              <a:rPr lang="en-US" altLang="zh-CN" dirty="0" smtClean="0"/>
              <a:t>2</a:t>
            </a:r>
            <a:r>
              <a:rPr lang="zh-CN" altLang="en-US" dirty="0" smtClean="0"/>
              <a:t>）支付分包款</a:t>
            </a:r>
            <a:endParaRPr lang="en-US" altLang="zh-CN" dirty="0" smtClean="0"/>
          </a:p>
          <a:p>
            <a:r>
              <a:rPr lang="zh-CN" altLang="en-US" dirty="0" smtClean="0"/>
              <a:t>借：主营业务成本           </a:t>
            </a:r>
            <a:r>
              <a:rPr lang="en-US" altLang="zh-CN" dirty="0" smtClean="0"/>
              <a:t>50</a:t>
            </a:r>
            <a:r>
              <a:rPr lang="zh-CN" altLang="en-US" dirty="0" smtClean="0"/>
              <a:t>万元</a:t>
            </a:r>
            <a:endParaRPr lang="en-US" altLang="zh-CN" dirty="0" smtClean="0"/>
          </a:p>
          <a:p>
            <a:r>
              <a:rPr lang="en-US" altLang="zh-CN" dirty="0" smtClean="0"/>
              <a:t>          </a:t>
            </a:r>
            <a:r>
              <a:rPr lang="zh-CN" altLang="en-US" dirty="0" smtClean="0"/>
              <a:t>应交税费</a:t>
            </a:r>
            <a:r>
              <a:rPr lang="en-US" altLang="zh-CN" dirty="0" smtClean="0"/>
              <a:t>——</a:t>
            </a:r>
            <a:r>
              <a:rPr lang="zh-CN" altLang="en-US" dirty="0" smtClean="0"/>
              <a:t>简易计税      </a:t>
            </a:r>
            <a:r>
              <a:rPr lang="en-US" altLang="zh-CN" dirty="0" smtClean="0"/>
              <a:t>1.5</a:t>
            </a:r>
            <a:r>
              <a:rPr lang="zh-CN" altLang="en-US" dirty="0" smtClean="0"/>
              <a:t>万元</a:t>
            </a:r>
            <a:endParaRPr lang="en-US" altLang="zh-CN" dirty="0" smtClean="0"/>
          </a:p>
          <a:p>
            <a:r>
              <a:rPr lang="en-US" altLang="zh-CN" dirty="0" smtClean="0"/>
              <a:t>     </a:t>
            </a:r>
            <a:r>
              <a:rPr lang="zh-CN" altLang="en-US" dirty="0" smtClean="0"/>
              <a:t>贷：银行存款                                  </a:t>
            </a:r>
            <a:r>
              <a:rPr lang="en-US" altLang="zh-CN" dirty="0" smtClean="0"/>
              <a:t>51.5</a:t>
            </a:r>
            <a:r>
              <a:rPr lang="zh-CN" altLang="en-US" dirty="0" smtClean="0"/>
              <a:t>万元</a:t>
            </a:r>
            <a:endParaRPr lang="zh-CN" alt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（五）金融商品转让</a:t>
            </a:r>
            <a:endParaRPr lang="en-US" altLang="zh-CN" dirty="0" smtClean="0">
              <a:solidFill>
                <a:srgbClr val="002060"/>
              </a:solidFill>
            </a:endParaRPr>
          </a:p>
          <a:p>
            <a:r>
              <a:rPr lang="zh-CN" altLang="en-US" dirty="0" smtClean="0"/>
              <a:t>应纳或应抵税额均计入“应交税费</a:t>
            </a:r>
            <a:r>
              <a:rPr lang="en-US" altLang="zh-CN" dirty="0" smtClean="0"/>
              <a:t>——</a:t>
            </a:r>
            <a:r>
              <a:rPr lang="zh-CN" altLang="en-US" dirty="0" smtClean="0"/>
              <a:t>转让金融商品应交增值税”</a:t>
            </a:r>
            <a:endParaRPr lang="en-US" altLang="zh-CN" dirty="0" smtClean="0"/>
          </a:p>
          <a:p>
            <a:r>
              <a:rPr lang="en-US" altLang="zh-CN" dirty="0" smtClean="0"/>
              <a:t>1.</a:t>
            </a:r>
            <a:r>
              <a:rPr lang="zh-CN" altLang="en-US" dirty="0" smtClean="0"/>
              <a:t>卖出价大于买入价</a:t>
            </a:r>
            <a:endParaRPr lang="en-US" altLang="zh-CN" dirty="0" smtClean="0"/>
          </a:p>
          <a:p>
            <a:r>
              <a:rPr lang="en-US" altLang="zh-CN" dirty="0" smtClean="0"/>
              <a:t>【</a:t>
            </a:r>
            <a:r>
              <a:rPr lang="zh-CN" altLang="en-US" dirty="0" smtClean="0"/>
              <a:t>案例</a:t>
            </a:r>
            <a:r>
              <a:rPr lang="en-US" altLang="zh-CN" dirty="0" smtClean="0"/>
              <a:t>】</a:t>
            </a:r>
            <a:r>
              <a:rPr lang="zh-CN" altLang="en-US" dirty="0" smtClean="0"/>
              <a:t>一般纳税 人，金融商品转让取得入</a:t>
            </a:r>
            <a:r>
              <a:rPr lang="en-US" altLang="zh-CN" dirty="0" smtClean="0"/>
              <a:t>106</a:t>
            </a:r>
            <a:r>
              <a:rPr lang="zh-CN" altLang="en-US" dirty="0" smtClean="0"/>
              <a:t>万元，买入价</a:t>
            </a:r>
            <a:r>
              <a:rPr lang="en-US" altLang="zh-CN" dirty="0" smtClean="0"/>
              <a:t>84.8</a:t>
            </a:r>
            <a:r>
              <a:rPr lang="zh-CN" altLang="en-US" dirty="0" smtClean="0"/>
              <a:t>万元</a:t>
            </a:r>
            <a:endParaRPr lang="en-US" altLang="zh-CN" dirty="0" smtClean="0"/>
          </a:p>
          <a:p>
            <a:r>
              <a:rPr lang="zh-CN" altLang="en-US" dirty="0" smtClean="0"/>
              <a:t>借：投资收益                                           </a:t>
            </a:r>
            <a:r>
              <a:rPr lang="en-US" altLang="zh-CN" dirty="0" smtClean="0"/>
              <a:t>1.2</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转让金融商品应交增值税          </a:t>
            </a:r>
            <a:r>
              <a:rPr lang="en-US" altLang="zh-CN" dirty="0" smtClean="0"/>
              <a:t>1.2</a:t>
            </a:r>
            <a:r>
              <a:rPr lang="zh-CN" altLang="en-US" dirty="0" smtClean="0"/>
              <a:t>万元</a:t>
            </a:r>
            <a:endParaRPr lang="en-US" altLang="zh-CN" dirty="0" smtClean="0"/>
          </a:p>
          <a:p>
            <a:r>
              <a:rPr lang="en-US" altLang="zh-CN" dirty="0" smtClean="0"/>
              <a:t>2.</a:t>
            </a:r>
            <a:r>
              <a:rPr lang="zh-CN" altLang="en-US" dirty="0" smtClean="0"/>
              <a:t>买入价大于卖出</a:t>
            </a:r>
            <a:endParaRPr lang="en-US" altLang="zh-CN" dirty="0" smtClean="0"/>
          </a:p>
          <a:p>
            <a:r>
              <a:rPr lang="en-US" altLang="zh-CN" dirty="0" smtClean="0"/>
              <a:t>【</a:t>
            </a:r>
            <a:r>
              <a:rPr lang="zh-CN" altLang="en-US" dirty="0" smtClean="0"/>
              <a:t>案例</a:t>
            </a:r>
            <a:r>
              <a:rPr lang="en-US" altLang="zh-CN" dirty="0" smtClean="0"/>
              <a:t>】</a:t>
            </a:r>
            <a:r>
              <a:rPr lang="zh-CN" altLang="en-US" dirty="0" smtClean="0"/>
              <a:t>一般纳税 人，金融商品转让取得入</a:t>
            </a:r>
            <a:r>
              <a:rPr lang="en-US" altLang="zh-CN" dirty="0" smtClean="0"/>
              <a:t>84.8</a:t>
            </a:r>
            <a:r>
              <a:rPr lang="zh-CN" altLang="en-US" dirty="0" smtClean="0"/>
              <a:t>万元，买入价</a:t>
            </a:r>
            <a:r>
              <a:rPr lang="en-US" altLang="zh-CN" dirty="0" smtClean="0"/>
              <a:t>106</a:t>
            </a:r>
            <a:r>
              <a:rPr lang="zh-CN" altLang="en-US" dirty="0" smtClean="0"/>
              <a:t>万元</a:t>
            </a:r>
            <a:endParaRPr lang="en-US" altLang="zh-CN" dirty="0" smtClean="0"/>
          </a:p>
          <a:p>
            <a:r>
              <a:rPr lang="zh-CN" altLang="en-US" dirty="0" smtClean="0"/>
              <a:t>借：应交税费</a:t>
            </a:r>
            <a:r>
              <a:rPr lang="en-US" altLang="zh-CN" dirty="0" smtClean="0"/>
              <a:t>——</a:t>
            </a:r>
            <a:r>
              <a:rPr lang="zh-CN" altLang="en-US" dirty="0" smtClean="0"/>
              <a:t>转让金融商品应交增值税  </a:t>
            </a:r>
            <a:r>
              <a:rPr lang="en-US" altLang="zh-CN" dirty="0" smtClean="0"/>
              <a:t>1.2</a:t>
            </a:r>
            <a:r>
              <a:rPr lang="zh-CN" altLang="en-US" dirty="0" smtClean="0"/>
              <a:t>万元</a:t>
            </a:r>
            <a:endParaRPr lang="en-US" altLang="zh-CN" dirty="0" smtClean="0"/>
          </a:p>
          <a:p>
            <a:r>
              <a:rPr lang="en-US" altLang="zh-CN" dirty="0" smtClean="0"/>
              <a:t>      </a:t>
            </a:r>
            <a:r>
              <a:rPr lang="zh-CN" altLang="en-US" dirty="0" smtClean="0"/>
              <a:t>贷：投资收益                                                      </a:t>
            </a:r>
            <a:r>
              <a:rPr lang="en-US" altLang="zh-CN" dirty="0" smtClean="0"/>
              <a:t>1.2</a:t>
            </a:r>
            <a:r>
              <a:rPr lang="zh-CN" altLang="en-US" dirty="0" smtClean="0"/>
              <a:t>万元</a:t>
            </a:r>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002060"/>
                </a:solidFill>
              </a:rPr>
              <a:t>（六）预交增值税</a:t>
            </a:r>
            <a:endParaRPr lang="en-US" altLang="zh-CN" dirty="0" smtClean="0">
              <a:solidFill>
                <a:srgbClr val="002060"/>
              </a:solidFill>
            </a:endParaRPr>
          </a:p>
          <a:p>
            <a:r>
              <a:rPr lang="zh-CN" altLang="en-US" dirty="0" smtClean="0"/>
              <a:t>有预缴、抵缴两阶段；有一般和简易两方法</a:t>
            </a:r>
            <a:endParaRPr lang="en-US" altLang="zh-CN" dirty="0" smtClean="0"/>
          </a:p>
          <a:p>
            <a:r>
              <a:rPr lang="en-US" altLang="zh-CN" dirty="0" smtClean="0"/>
              <a:t>1.</a:t>
            </a:r>
            <a:r>
              <a:rPr lang="zh-CN" altLang="en-US" dirty="0" smtClean="0"/>
              <a:t>一般计税法</a:t>
            </a:r>
            <a:endParaRPr lang="en-US" altLang="zh-CN" dirty="0" smtClean="0"/>
          </a:p>
          <a:p>
            <a:r>
              <a:rPr lang="zh-CN" altLang="en-US" dirty="0" smtClean="0"/>
              <a:t>预缴时</a:t>
            </a:r>
            <a:endParaRPr lang="en-US" altLang="zh-CN" dirty="0" smtClean="0"/>
          </a:p>
          <a:p>
            <a:r>
              <a:rPr lang="en-US" altLang="zh-CN" dirty="0" smtClean="0"/>
              <a:t>【</a:t>
            </a:r>
            <a:r>
              <a:rPr lang="zh-CN" altLang="en-US" dirty="0" smtClean="0"/>
              <a:t>案例</a:t>
            </a:r>
            <a:r>
              <a:rPr lang="en-US" altLang="zh-CN" dirty="0" smtClean="0"/>
              <a:t>】</a:t>
            </a:r>
            <a:r>
              <a:rPr lang="zh-CN" altLang="en-US" dirty="0" smtClean="0"/>
              <a:t>建筑企业系一般纳税人，在外省提供建筑服务采取一般计税方法。</a:t>
            </a:r>
            <a:r>
              <a:rPr lang="en-US" dirty="0" smtClean="0"/>
              <a:t>2016</a:t>
            </a:r>
            <a:r>
              <a:rPr lang="zh-CN" altLang="en-US" dirty="0" smtClean="0"/>
              <a:t>年</a:t>
            </a:r>
            <a:r>
              <a:rPr lang="en-US" dirty="0" smtClean="0"/>
              <a:t>12</a:t>
            </a:r>
            <a:r>
              <a:rPr lang="zh-CN" altLang="en-US" dirty="0" smtClean="0"/>
              <a:t>月收取工程进度款</a:t>
            </a:r>
            <a:r>
              <a:rPr lang="en-US" dirty="0" smtClean="0"/>
              <a:t>1143.3</a:t>
            </a:r>
            <a:r>
              <a:rPr lang="zh-CN" altLang="en-US" dirty="0" smtClean="0"/>
              <a:t>万元，当月取得分包企业开具的增值税专用发票载明价款</a:t>
            </a:r>
            <a:r>
              <a:rPr lang="en-US" dirty="0" smtClean="0"/>
              <a:t>600</a:t>
            </a:r>
            <a:r>
              <a:rPr lang="zh-CN" altLang="en-US" dirty="0" smtClean="0"/>
              <a:t>万元</a:t>
            </a:r>
            <a:r>
              <a:rPr lang="en-US" dirty="0" smtClean="0"/>
              <a:t>,</a:t>
            </a:r>
            <a:r>
              <a:rPr lang="zh-CN" altLang="en-US" dirty="0" smtClean="0"/>
              <a:t>税额</a:t>
            </a:r>
            <a:r>
              <a:rPr lang="en-US" dirty="0" smtClean="0"/>
              <a:t>66</a:t>
            </a:r>
            <a:r>
              <a:rPr lang="zh-CN" altLang="en-US" dirty="0" smtClean="0"/>
              <a:t>万元。当月按规定向建筑施工地预缴了增值税</a:t>
            </a:r>
            <a:endParaRPr lang="en-US" altLang="zh-CN" dirty="0" smtClean="0"/>
          </a:p>
          <a:p>
            <a:r>
              <a:rPr lang="zh-CN" altLang="en-US" dirty="0" smtClean="0"/>
              <a:t>（</a:t>
            </a:r>
            <a:r>
              <a:rPr lang="en-US" dirty="0" smtClean="0"/>
              <a:t>1</a:t>
            </a:r>
            <a:r>
              <a:rPr lang="zh-CN" altLang="en-US" dirty="0" smtClean="0"/>
              <a:t>）预缴的增值税会计处理为：</a:t>
            </a:r>
          </a:p>
          <a:p>
            <a:r>
              <a:rPr lang="zh-CN" altLang="en-US" dirty="0" smtClean="0"/>
              <a:t>借：应交税费</a:t>
            </a:r>
            <a:r>
              <a:rPr lang="en-US" altLang="zh-CN" dirty="0" smtClean="0"/>
              <a:t>——</a:t>
            </a:r>
            <a:r>
              <a:rPr lang="zh-CN" altLang="en-US" dirty="0" smtClean="0"/>
              <a:t>预交增值税</a:t>
            </a:r>
            <a:r>
              <a:rPr lang="en-US" dirty="0" smtClean="0"/>
              <a:t>   8.6</a:t>
            </a:r>
            <a:r>
              <a:rPr lang="zh-CN" altLang="en-US" dirty="0" smtClean="0"/>
              <a:t>万元</a:t>
            </a:r>
          </a:p>
          <a:p>
            <a:r>
              <a:rPr lang="en-US" dirty="0" smtClean="0"/>
              <a:t>   </a:t>
            </a:r>
            <a:r>
              <a:rPr lang="zh-CN" altLang="en-US" dirty="0" smtClean="0"/>
              <a:t>贷：银行存款</a:t>
            </a:r>
            <a:r>
              <a:rPr lang="en-US" dirty="0" smtClean="0"/>
              <a:t>               8.6</a:t>
            </a:r>
            <a:r>
              <a:rPr lang="zh-CN" altLang="en-US" dirty="0" smtClean="0"/>
              <a:t>万元</a:t>
            </a:r>
            <a:endParaRPr lang="en-US" altLang="zh-CN" dirty="0" smtClean="0"/>
          </a:p>
          <a:p>
            <a:r>
              <a:rPr lang="zh-CN" altLang="en-US" dirty="0" smtClean="0"/>
              <a:t>（</a:t>
            </a:r>
            <a:r>
              <a:rPr lang="en-US" dirty="0" smtClean="0"/>
              <a:t>2</a:t>
            </a:r>
            <a:r>
              <a:rPr lang="zh-CN" altLang="en-US" dirty="0" smtClean="0"/>
              <a:t>）支付分包款的会计处理</a:t>
            </a:r>
          </a:p>
          <a:p>
            <a:r>
              <a:rPr lang="zh-CN" altLang="en-US" dirty="0" smtClean="0"/>
              <a:t>借：主营业务成本（或施工成本）</a:t>
            </a:r>
            <a:r>
              <a:rPr lang="en-US" dirty="0" smtClean="0"/>
              <a:t>     600</a:t>
            </a:r>
            <a:r>
              <a:rPr lang="zh-CN" altLang="en-US" dirty="0" smtClean="0"/>
              <a:t>万元</a:t>
            </a:r>
          </a:p>
          <a:p>
            <a:r>
              <a:rPr lang="zh-CN" altLang="en-US" dirty="0" smtClean="0"/>
              <a:t>         应交税费</a:t>
            </a:r>
            <a:r>
              <a:rPr lang="en-US" altLang="zh-CN" dirty="0" smtClean="0"/>
              <a:t>——</a:t>
            </a:r>
            <a:r>
              <a:rPr lang="zh-CN" altLang="en-US" dirty="0" smtClean="0"/>
              <a:t>应交增值税</a:t>
            </a:r>
            <a:r>
              <a:rPr lang="en-US" dirty="0" smtClean="0"/>
              <a:t>(</a:t>
            </a:r>
            <a:r>
              <a:rPr lang="zh-CN" altLang="en-US" dirty="0" smtClean="0"/>
              <a:t>进项税额</a:t>
            </a:r>
            <a:r>
              <a:rPr lang="en-US" dirty="0" smtClean="0"/>
              <a:t>)         66</a:t>
            </a:r>
            <a:r>
              <a:rPr lang="zh-CN" altLang="en-US" dirty="0" smtClean="0"/>
              <a:t>万元</a:t>
            </a:r>
          </a:p>
          <a:p>
            <a:r>
              <a:rPr lang="zh-CN" altLang="en-US" dirty="0" smtClean="0"/>
              <a:t>        贷：银行存款</a:t>
            </a:r>
            <a:r>
              <a:rPr lang="en-US" dirty="0" smtClean="0"/>
              <a:t>                   666</a:t>
            </a:r>
            <a:r>
              <a:rPr lang="zh-CN" altLang="en-US" dirty="0" smtClean="0"/>
              <a:t>万元</a:t>
            </a:r>
          </a:p>
          <a:p>
            <a:endParaRPr lang="en-US" altLang="zh-CN" dirty="0"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t>（</a:t>
            </a:r>
            <a:r>
              <a:rPr lang="en-US" dirty="0" smtClean="0"/>
              <a:t>3</a:t>
            </a:r>
            <a:r>
              <a:rPr lang="zh-CN" altLang="en-US" dirty="0" smtClean="0"/>
              <a:t>）销售实现时的增值税会计处理</a:t>
            </a:r>
          </a:p>
          <a:p>
            <a:r>
              <a:rPr lang="zh-CN" altLang="en-US" dirty="0" smtClean="0"/>
              <a:t>借：银行存款</a:t>
            </a:r>
            <a:r>
              <a:rPr lang="en-US" dirty="0" smtClean="0"/>
              <a:t>                    1143.3</a:t>
            </a:r>
            <a:r>
              <a:rPr lang="zh-CN" altLang="en-US" dirty="0" smtClean="0"/>
              <a:t>万元</a:t>
            </a:r>
          </a:p>
          <a:p>
            <a:r>
              <a:rPr lang="en-US" dirty="0" smtClean="0"/>
              <a:t>   </a:t>
            </a:r>
            <a:r>
              <a:rPr lang="zh-CN" altLang="en-US" dirty="0" smtClean="0"/>
              <a:t>贷：主营业务收入</a:t>
            </a:r>
            <a:r>
              <a:rPr lang="en-US" dirty="0" smtClean="0"/>
              <a:t>               1030</a:t>
            </a:r>
            <a:r>
              <a:rPr lang="zh-CN" altLang="en-US" dirty="0" smtClean="0"/>
              <a:t>万元</a:t>
            </a:r>
          </a:p>
          <a:p>
            <a:r>
              <a:rPr lang="en-US" dirty="0" smtClean="0"/>
              <a:t>        </a:t>
            </a:r>
            <a:r>
              <a:rPr lang="zh-CN" altLang="en-US" dirty="0" smtClean="0"/>
              <a:t>应交税费</a:t>
            </a:r>
            <a:r>
              <a:rPr lang="en-US" altLang="zh-CN" dirty="0" smtClean="0"/>
              <a:t>——</a:t>
            </a:r>
            <a:r>
              <a:rPr lang="zh-CN" altLang="en-US" dirty="0" smtClean="0"/>
              <a:t>应交增值税</a:t>
            </a:r>
            <a:r>
              <a:rPr lang="en-US" dirty="0" smtClean="0"/>
              <a:t>(</a:t>
            </a:r>
            <a:r>
              <a:rPr lang="zh-CN" altLang="en-US" dirty="0" smtClean="0"/>
              <a:t>销项税额</a:t>
            </a:r>
            <a:r>
              <a:rPr lang="en-US" dirty="0" smtClean="0"/>
              <a:t>)      113.3</a:t>
            </a:r>
            <a:r>
              <a:rPr lang="zh-CN" altLang="en-US" dirty="0" smtClean="0"/>
              <a:t>万元</a:t>
            </a:r>
            <a:endParaRPr lang="en-US" altLang="zh-CN" dirty="0" smtClean="0"/>
          </a:p>
          <a:p>
            <a:r>
              <a:rPr lang="zh-CN" altLang="en-US" dirty="0" smtClean="0"/>
              <a:t>若当月纳税申报时，能够全额抵缴</a:t>
            </a:r>
            <a:endParaRPr lang="en-US" altLang="zh-CN" dirty="0" smtClean="0"/>
          </a:p>
          <a:p>
            <a:r>
              <a:rPr lang="zh-CN" altLang="en-US" dirty="0" smtClean="0"/>
              <a:t>结转当月“应交税费</a:t>
            </a:r>
            <a:r>
              <a:rPr lang="en-US" altLang="zh-CN" dirty="0" smtClean="0"/>
              <a:t>——</a:t>
            </a:r>
            <a:r>
              <a:rPr lang="zh-CN" altLang="en-US" dirty="0" smtClean="0"/>
              <a:t>应交增值税”账面余额（假定</a:t>
            </a:r>
            <a:r>
              <a:rPr lang="en-US" altLang="zh-CN" dirty="0" smtClean="0"/>
              <a:t>30</a:t>
            </a:r>
            <a:r>
              <a:rPr lang="zh-CN" altLang="en-US" dirty="0" smtClean="0"/>
              <a:t>万元）</a:t>
            </a:r>
            <a:endParaRPr lang="en-US" altLang="zh-CN" dirty="0" smtClean="0"/>
          </a:p>
          <a:p>
            <a:r>
              <a:rPr lang="zh-CN" altLang="en-US" dirty="0" smtClean="0"/>
              <a:t>借：应交税费</a:t>
            </a:r>
            <a:r>
              <a:rPr lang="en-US" altLang="zh-CN" dirty="0" smtClean="0"/>
              <a:t>——</a:t>
            </a:r>
            <a:r>
              <a:rPr lang="zh-CN" altLang="en-US" dirty="0" smtClean="0"/>
              <a:t>应交增值税（转出未交增值税）  </a:t>
            </a:r>
            <a:r>
              <a:rPr lang="en-US" altLang="zh-CN" dirty="0" smtClean="0"/>
              <a:t>30</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未交增值税        </a:t>
            </a:r>
            <a:r>
              <a:rPr lang="en-US" altLang="zh-CN" dirty="0" smtClean="0"/>
              <a:t>30</a:t>
            </a:r>
            <a:r>
              <a:rPr lang="zh-CN" altLang="en-US" dirty="0" smtClean="0"/>
              <a:t>万元</a:t>
            </a:r>
            <a:r>
              <a:rPr lang="en-US" altLang="zh-CN" dirty="0" smtClean="0"/>
              <a:t>     </a:t>
            </a:r>
          </a:p>
          <a:p>
            <a:r>
              <a:rPr lang="zh-CN" altLang="en-US" dirty="0" smtClean="0"/>
              <a:t>抵缴预交增值税</a:t>
            </a:r>
            <a:endParaRPr lang="en-US" altLang="zh-CN" dirty="0" smtClean="0"/>
          </a:p>
          <a:p>
            <a:r>
              <a:rPr lang="zh-CN" altLang="en-US" dirty="0" smtClean="0"/>
              <a:t>借：应交税费</a:t>
            </a:r>
            <a:r>
              <a:rPr lang="en-US" altLang="zh-CN" dirty="0" smtClean="0"/>
              <a:t>——</a:t>
            </a:r>
            <a:r>
              <a:rPr lang="zh-CN" altLang="en-US" dirty="0" smtClean="0"/>
              <a:t>未交增值税        </a:t>
            </a:r>
            <a:r>
              <a:rPr lang="en-US" altLang="zh-CN" dirty="0" smtClean="0"/>
              <a:t>8.6</a:t>
            </a:r>
            <a:r>
              <a:rPr lang="zh-CN" altLang="en-US" dirty="0" smtClean="0"/>
              <a:t>万元</a:t>
            </a:r>
            <a:endParaRPr lang="en-US" altLang="zh-CN" dirty="0" smtClean="0"/>
          </a:p>
          <a:p>
            <a:r>
              <a:rPr lang="en-US" altLang="zh-CN" dirty="0" smtClean="0"/>
              <a:t>    </a:t>
            </a:r>
            <a:r>
              <a:rPr lang="zh-CN" altLang="en-US" dirty="0" smtClean="0"/>
              <a:t>贷：应交税费 </a:t>
            </a:r>
            <a:r>
              <a:rPr lang="en-US" altLang="zh-CN" dirty="0" smtClean="0"/>
              <a:t>——</a:t>
            </a:r>
            <a:r>
              <a:rPr lang="zh-CN" altLang="en-US" dirty="0" smtClean="0"/>
              <a:t>预交增值税      </a:t>
            </a:r>
            <a:r>
              <a:rPr lang="en-US" altLang="zh-CN" dirty="0" smtClean="0"/>
              <a:t>8.6</a:t>
            </a:r>
            <a:r>
              <a:rPr lang="zh-CN" altLang="en-US" dirty="0" smtClean="0"/>
              <a:t>万元</a:t>
            </a:r>
            <a:endParaRPr lang="en-US" altLang="zh-CN" dirty="0" smtClean="0"/>
          </a:p>
          <a:p>
            <a:r>
              <a:rPr lang="en-US" altLang="zh-CN" dirty="0" smtClean="0"/>
              <a:t>      </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t>若当月纳税申报时，仅能抵缴</a:t>
            </a:r>
            <a:r>
              <a:rPr lang="en-US" altLang="zh-CN" dirty="0" smtClean="0"/>
              <a:t>5</a:t>
            </a:r>
            <a:r>
              <a:rPr lang="zh-CN" altLang="en-US" dirty="0" smtClean="0"/>
              <a:t>万元</a:t>
            </a:r>
            <a:endParaRPr lang="en-US" altLang="zh-CN" dirty="0" smtClean="0"/>
          </a:p>
          <a:p>
            <a:r>
              <a:rPr lang="zh-CN" altLang="en-US" dirty="0" smtClean="0"/>
              <a:t>结转当月“应交税费</a:t>
            </a:r>
            <a:r>
              <a:rPr lang="en-US" altLang="zh-CN" dirty="0" smtClean="0"/>
              <a:t>——</a:t>
            </a:r>
            <a:r>
              <a:rPr lang="zh-CN" altLang="en-US" dirty="0" smtClean="0"/>
              <a:t>应交增值税”账面余额（只有</a:t>
            </a:r>
            <a:r>
              <a:rPr lang="en-US" altLang="zh-CN" dirty="0" smtClean="0"/>
              <a:t>5</a:t>
            </a:r>
            <a:r>
              <a:rPr lang="zh-CN" altLang="en-US" dirty="0" smtClean="0"/>
              <a:t>万元）</a:t>
            </a:r>
            <a:endParaRPr lang="en-US" altLang="zh-CN" dirty="0" smtClean="0"/>
          </a:p>
          <a:p>
            <a:r>
              <a:rPr lang="zh-CN" altLang="en-US" dirty="0" smtClean="0"/>
              <a:t>借：应交税费</a:t>
            </a:r>
            <a:r>
              <a:rPr lang="en-US" altLang="zh-CN" dirty="0" smtClean="0"/>
              <a:t>——</a:t>
            </a:r>
            <a:r>
              <a:rPr lang="zh-CN" altLang="en-US" dirty="0" smtClean="0"/>
              <a:t>应交增值税（转出未交增值税）  </a:t>
            </a:r>
            <a:r>
              <a:rPr lang="en-US" altLang="zh-CN" dirty="0" smtClean="0"/>
              <a:t>5</a:t>
            </a:r>
            <a:r>
              <a:rPr lang="zh-CN" altLang="en-US" dirty="0" smtClean="0"/>
              <a:t>万元</a:t>
            </a:r>
            <a:endParaRPr lang="en-US" altLang="zh-CN" dirty="0" smtClean="0"/>
          </a:p>
          <a:p>
            <a:r>
              <a:rPr lang="en-US" altLang="zh-CN" dirty="0" smtClean="0"/>
              <a:t>    </a:t>
            </a:r>
            <a:r>
              <a:rPr lang="zh-CN" altLang="en-US" dirty="0" smtClean="0"/>
              <a:t>贷：应交税费</a:t>
            </a:r>
            <a:r>
              <a:rPr lang="en-US" altLang="zh-CN" dirty="0" smtClean="0"/>
              <a:t>——</a:t>
            </a:r>
            <a:r>
              <a:rPr lang="zh-CN" altLang="en-US" dirty="0" smtClean="0"/>
              <a:t>未交增值税        </a:t>
            </a:r>
            <a:r>
              <a:rPr lang="en-US" altLang="zh-CN" dirty="0" smtClean="0"/>
              <a:t>5</a:t>
            </a:r>
            <a:r>
              <a:rPr lang="zh-CN" altLang="en-US" dirty="0" smtClean="0"/>
              <a:t>万元</a:t>
            </a:r>
            <a:r>
              <a:rPr lang="en-US" altLang="zh-CN" dirty="0" smtClean="0"/>
              <a:t>     </a:t>
            </a:r>
          </a:p>
          <a:p>
            <a:r>
              <a:rPr lang="zh-CN" altLang="en-US" dirty="0" smtClean="0"/>
              <a:t>抵缴预交增值税</a:t>
            </a:r>
            <a:endParaRPr lang="en-US" altLang="zh-CN" dirty="0" smtClean="0"/>
          </a:p>
          <a:p>
            <a:r>
              <a:rPr lang="zh-CN" altLang="en-US" dirty="0" smtClean="0"/>
              <a:t>借：应交税费</a:t>
            </a:r>
            <a:r>
              <a:rPr lang="en-US" altLang="zh-CN" dirty="0" smtClean="0"/>
              <a:t>——</a:t>
            </a:r>
            <a:r>
              <a:rPr lang="zh-CN" altLang="en-US" dirty="0" smtClean="0"/>
              <a:t>未交增值税        </a:t>
            </a:r>
            <a:r>
              <a:rPr lang="en-US" altLang="zh-CN" dirty="0" smtClean="0"/>
              <a:t>5</a:t>
            </a:r>
            <a:r>
              <a:rPr lang="zh-CN" altLang="en-US" dirty="0" smtClean="0"/>
              <a:t>万元</a:t>
            </a:r>
            <a:endParaRPr lang="en-US" altLang="zh-CN" dirty="0" smtClean="0"/>
          </a:p>
          <a:p>
            <a:r>
              <a:rPr lang="en-US" altLang="zh-CN" dirty="0" smtClean="0"/>
              <a:t>     </a:t>
            </a:r>
            <a:r>
              <a:rPr lang="zh-CN" altLang="en-US" dirty="0" smtClean="0"/>
              <a:t>贷：应交税费 </a:t>
            </a:r>
            <a:r>
              <a:rPr lang="en-US" altLang="zh-CN" dirty="0" smtClean="0"/>
              <a:t>——</a:t>
            </a:r>
            <a:r>
              <a:rPr lang="zh-CN" altLang="en-US" dirty="0" smtClean="0"/>
              <a:t>预交增值税      </a:t>
            </a:r>
            <a:r>
              <a:rPr lang="en-US" altLang="zh-CN" dirty="0" smtClean="0"/>
              <a:t>5</a:t>
            </a:r>
            <a:r>
              <a:rPr lang="zh-CN" altLang="en-US" dirty="0" smtClean="0"/>
              <a:t>万元</a:t>
            </a:r>
            <a:endParaRPr lang="en-US" altLang="zh-CN" dirty="0" smtClean="0"/>
          </a:p>
          <a:p>
            <a:r>
              <a:rPr lang="en-US" altLang="zh-CN" dirty="0" smtClean="0"/>
              <a:t>      </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normAutofit/>
          </a:bodyPr>
          <a:lstStyle/>
          <a:p>
            <a:r>
              <a:rPr lang="en-US" altLang="zh-CN" dirty="0" smtClean="0"/>
              <a:t>2.</a:t>
            </a:r>
            <a:r>
              <a:rPr lang="zh-CN" altLang="en-US" dirty="0" smtClean="0"/>
              <a:t>简易计税法</a:t>
            </a:r>
            <a:endParaRPr lang="en-US" altLang="zh-CN" dirty="0" smtClean="0"/>
          </a:p>
          <a:p>
            <a:r>
              <a:rPr lang="zh-CN" altLang="en-US" dirty="0" smtClean="0"/>
              <a:t>（</a:t>
            </a:r>
            <a:r>
              <a:rPr lang="en-US" altLang="zh-CN" dirty="0" smtClean="0"/>
              <a:t>1</a:t>
            </a:r>
            <a:r>
              <a:rPr lang="zh-CN" altLang="en-US" dirty="0" smtClean="0"/>
              <a:t>）预缴时</a:t>
            </a:r>
            <a:endParaRPr lang="en-US" altLang="zh-CN" dirty="0" smtClean="0"/>
          </a:p>
          <a:p>
            <a:r>
              <a:rPr lang="en-US" altLang="zh-CN" dirty="0" smtClean="0"/>
              <a:t>【</a:t>
            </a:r>
            <a:r>
              <a:rPr lang="zh-CN" altLang="en-US" dirty="0" smtClean="0"/>
              <a:t>案例</a:t>
            </a:r>
            <a:r>
              <a:rPr lang="en-US" altLang="zh-CN" dirty="0" smtClean="0"/>
              <a:t>】</a:t>
            </a:r>
            <a:r>
              <a:rPr lang="zh-CN" altLang="en-US" dirty="0" smtClean="0"/>
              <a:t>某建筑企业在外省提供建筑服务</a:t>
            </a:r>
            <a:r>
              <a:rPr lang="en-US" dirty="0" smtClean="0"/>
              <a:t>(</a:t>
            </a:r>
            <a:r>
              <a:rPr lang="zh-CN" altLang="en-US" dirty="0" smtClean="0"/>
              <a:t>为老项目，并选择简易计税方法缴纳增值税</a:t>
            </a:r>
            <a:r>
              <a:rPr lang="en-US" dirty="0" smtClean="0"/>
              <a:t>)</a:t>
            </a:r>
            <a:r>
              <a:rPr lang="zh-CN" altLang="en-US" dirty="0" smtClean="0"/>
              <a:t>。</a:t>
            </a:r>
            <a:r>
              <a:rPr lang="en-US" dirty="0" smtClean="0"/>
              <a:t>2016</a:t>
            </a:r>
            <a:r>
              <a:rPr lang="zh-CN" altLang="en-US" dirty="0" smtClean="0"/>
              <a:t>年</a:t>
            </a:r>
            <a:r>
              <a:rPr lang="en-US" dirty="0" smtClean="0"/>
              <a:t>12</a:t>
            </a:r>
            <a:r>
              <a:rPr lang="zh-CN" altLang="en-US" dirty="0" smtClean="0"/>
              <a:t>月收取工程进度款</a:t>
            </a:r>
            <a:r>
              <a:rPr lang="en-US" dirty="0" smtClean="0"/>
              <a:t>1030</a:t>
            </a:r>
            <a:r>
              <a:rPr lang="zh-CN" altLang="en-US" dirty="0" smtClean="0"/>
              <a:t>万元，当月取得分包企业开具的增值税普通发票载明工程分包款</a:t>
            </a:r>
            <a:r>
              <a:rPr lang="en-US" dirty="0" smtClean="0"/>
              <a:t>618</a:t>
            </a:r>
            <a:r>
              <a:rPr lang="zh-CN" altLang="en-US" dirty="0" smtClean="0"/>
              <a:t>万元。当月按规定向建筑施工地预缴了增值税。</a:t>
            </a:r>
          </a:p>
          <a:p>
            <a:r>
              <a:rPr lang="zh-CN" altLang="en-US" dirty="0" smtClean="0"/>
              <a:t>（</a:t>
            </a:r>
            <a:r>
              <a:rPr lang="en-US" dirty="0" smtClean="0"/>
              <a:t>1</a:t>
            </a:r>
            <a:r>
              <a:rPr lang="zh-CN" altLang="en-US" dirty="0" smtClean="0"/>
              <a:t>）预缴的增值税会计处理为：</a:t>
            </a:r>
          </a:p>
          <a:p>
            <a:r>
              <a:rPr lang="zh-CN" altLang="en-US" dirty="0" smtClean="0"/>
              <a:t>借：应交税费</a:t>
            </a:r>
            <a:r>
              <a:rPr lang="en-US" altLang="zh-CN" dirty="0" smtClean="0"/>
              <a:t>——</a:t>
            </a:r>
            <a:r>
              <a:rPr lang="zh-CN" altLang="en-US" dirty="0" smtClean="0"/>
              <a:t>简易计税</a:t>
            </a:r>
            <a:r>
              <a:rPr lang="en-US" dirty="0" smtClean="0"/>
              <a:t>    12</a:t>
            </a:r>
            <a:r>
              <a:rPr lang="zh-CN" altLang="en-US" dirty="0" smtClean="0"/>
              <a:t>万元</a:t>
            </a:r>
          </a:p>
          <a:p>
            <a:r>
              <a:rPr lang="en-US" dirty="0" smtClean="0"/>
              <a:t>   </a:t>
            </a:r>
            <a:r>
              <a:rPr lang="zh-CN" altLang="en-US" dirty="0" smtClean="0"/>
              <a:t>贷：银行存款</a:t>
            </a:r>
            <a:r>
              <a:rPr lang="en-US" dirty="0" smtClean="0"/>
              <a:t>              12</a:t>
            </a:r>
            <a:r>
              <a:rPr lang="zh-CN" altLang="en-US" dirty="0" smtClean="0"/>
              <a:t>万元</a:t>
            </a:r>
          </a:p>
          <a:p>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增值税会计处理</a:t>
            </a:r>
            <a:endParaRPr lang="zh-CN" altLang="en-US" dirty="0"/>
          </a:p>
        </p:txBody>
      </p:sp>
      <p:sp>
        <p:nvSpPr>
          <p:cNvPr id="3" name="内容占位符 2"/>
          <p:cNvSpPr>
            <a:spLocks noGrp="1"/>
          </p:cNvSpPr>
          <p:nvPr>
            <p:ph idx="1"/>
          </p:nvPr>
        </p:nvSpPr>
        <p:spPr/>
        <p:txBody>
          <a:bodyPr/>
          <a:lstStyle/>
          <a:p>
            <a:r>
              <a:rPr lang="zh-CN" altLang="en-US" dirty="0" smtClean="0"/>
              <a:t>（</a:t>
            </a:r>
            <a:r>
              <a:rPr lang="en-US" dirty="0" smtClean="0"/>
              <a:t>2</a:t>
            </a:r>
            <a:r>
              <a:rPr lang="zh-CN" altLang="en-US" dirty="0" smtClean="0"/>
              <a:t>）支付分包款的会计处理</a:t>
            </a:r>
          </a:p>
          <a:p>
            <a:r>
              <a:rPr lang="zh-CN" altLang="en-US" dirty="0" smtClean="0"/>
              <a:t>借：主营业务成本（或施工成本）</a:t>
            </a:r>
            <a:r>
              <a:rPr lang="en-US" dirty="0" smtClean="0"/>
              <a:t>     600</a:t>
            </a:r>
            <a:r>
              <a:rPr lang="zh-CN" altLang="en-US" dirty="0" smtClean="0"/>
              <a:t>万元</a:t>
            </a:r>
          </a:p>
          <a:p>
            <a:r>
              <a:rPr lang="zh-CN" altLang="en-US" dirty="0" smtClean="0"/>
              <a:t>          应交税费</a:t>
            </a:r>
            <a:r>
              <a:rPr lang="en-US" altLang="zh-CN" dirty="0" smtClean="0"/>
              <a:t>——</a:t>
            </a:r>
            <a:r>
              <a:rPr lang="zh-CN" altLang="en-US" dirty="0" smtClean="0"/>
              <a:t>简易计税</a:t>
            </a:r>
            <a:r>
              <a:rPr lang="en-US" dirty="0" smtClean="0"/>
              <a:t>            18</a:t>
            </a:r>
            <a:r>
              <a:rPr lang="zh-CN" altLang="en-US" dirty="0" smtClean="0"/>
              <a:t>万元</a:t>
            </a:r>
          </a:p>
          <a:p>
            <a:r>
              <a:rPr lang="zh-CN" altLang="en-US" dirty="0" smtClean="0"/>
              <a:t>       贷：银行存款</a:t>
            </a:r>
            <a:r>
              <a:rPr lang="en-US" dirty="0" smtClean="0"/>
              <a:t>                     618</a:t>
            </a:r>
            <a:r>
              <a:rPr lang="zh-CN" altLang="en-US" dirty="0" smtClean="0"/>
              <a:t>万元</a:t>
            </a:r>
          </a:p>
          <a:p>
            <a:r>
              <a:rPr lang="zh-CN" altLang="en-US" dirty="0" smtClean="0"/>
              <a:t>（</a:t>
            </a:r>
            <a:r>
              <a:rPr lang="en-US" dirty="0" smtClean="0"/>
              <a:t>3</a:t>
            </a:r>
            <a:r>
              <a:rPr lang="zh-CN" altLang="en-US" dirty="0" smtClean="0"/>
              <a:t>）销售实现时的增值税会计处理</a:t>
            </a:r>
          </a:p>
          <a:p>
            <a:r>
              <a:rPr lang="zh-CN" altLang="en-US" dirty="0" smtClean="0"/>
              <a:t>借：银行存款</a:t>
            </a:r>
            <a:r>
              <a:rPr lang="en-US" dirty="0" smtClean="0"/>
              <a:t>                    1030</a:t>
            </a:r>
            <a:r>
              <a:rPr lang="zh-CN" altLang="en-US" dirty="0" smtClean="0"/>
              <a:t>万元</a:t>
            </a:r>
          </a:p>
          <a:p>
            <a:r>
              <a:rPr lang="en-US" dirty="0" smtClean="0"/>
              <a:t>       </a:t>
            </a:r>
            <a:r>
              <a:rPr lang="zh-CN" altLang="en-US" dirty="0" smtClean="0"/>
              <a:t>贷：主营业务收入</a:t>
            </a:r>
            <a:r>
              <a:rPr lang="en-US" dirty="0" smtClean="0"/>
              <a:t>               1000</a:t>
            </a:r>
            <a:endParaRPr lang="zh-CN" altLang="en-US" dirty="0" smtClean="0"/>
          </a:p>
          <a:p>
            <a:r>
              <a:rPr lang="en-US" dirty="0" smtClean="0"/>
              <a:t>      </a:t>
            </a:r>
            <a:r>
              <a:rPr lang="zh-CN" altLang="en-US" dirty="0" smtClean="0"/>
              <a:t>贷：应交税费</a:t>
            </a:r>
            <a:r>
              <a:rPr lang="en-US" altLang="zh-CN" dirty="0" smtClean="0"/>
              <a:t>——</a:t>
            </a:r>
            <a:r>
              <a:rPr lang="zh-CN" altLang="en-US" dirty="0" smtClean="0"/>
              <a:t>简易计税</a:t>
            </a:r>
            <a:r>
              <a:rPr lang="en-US" dirty="0" smtClean="0"/>
              <a:t>      30</a:t>
            </a:r>
            <a:r>
              <a:rPr lang="zh-CN" altLang="en-US" dirty="0" smtClean="0"/>
              <a:t>万元</a:t>
            </a:r>
            <a:endParaRPr lang="en-US" altLang="zh-CN" dirty="0" smtClean="0"/>
          </a:p>
          <a:p>
            <a:r>
              <a:rPr lang="zh-CN" altLang="en-US" dirty="0" smtClean="0"/>
              <a:t>当月纳税申报时，已全额抵减</a:t>
            </a:r>
            <a:endParaRPr lang="zh-CN" alt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消费税</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化妆品调整</a:t>
            </a:r>
            <a:endParaRPr lang="en-US" altLang="zh-CN" dirty="0" smtClean="0">
              <a:solidFill>
                <a:srgbClr val="FF0000"/>
              </a:solidFill>
            </a:endParaRPr>
          </a:p>
          <a:p>
            <a:r>
              <a:rPr lang="zh-CN" altLang="en-US" dirty="0" smtClean="0">
                <a:solidFill>
                  <a:srgbClr val="002060"/>
                </a:solidFill>
              </a:rPr>
              <a:t>（一）征税范围</a:t>
            </a:r>
            <a:endParaRPr lang="en-US" altLang="zh-CN" dirty="0" smtClean="0">
              <a:solidFill>
                <a:srgbClr val="002060"/>
              </a:solidFill>
            </a:endParaRPr>
          </a:p>
          <a:p>
            <a:pPr latinLnBrk="1"/>
            <a:r>
              <a:rPr lang="zh-CN" altLang="en-US" dirty="0" smtClean="0"/>
              <a:t>取消对普通美容、修饰类化妆品征收消费税，将“化妆品”税目名称更名为“高档化妆品”。征收范围包括高档美容、修饰类化妆品、高档护肤类化妆品和成套化妆品</a:t>
            </a:r>
          </a:p>
          <a:p>
            <a:pPr latinLnBrk="1"/>
            <a:r>
              <a:rPr lang="zh-CN" altLang="en-US" dirty="0" smtClean="0"/>
              <a:t>高档美容、修饰类化妆品和高档护肤类化妆品是指生产（进口）环节销售（完税）价格（不含增值税）在</a:t>
            </a:r>
            <a:r>
              <a:rPr lang="en-US" altLang="zh-CN" dirty="0" smtClean="0"/>
              <a:t>10</a:t>
            </a:r>
            <a:r>
              <a:rPr lang="zh-CN" altLang="en-US" dirty="0" smtClean="0"/>
              <a:t>元</a:t>
            </a:r>
            <a:r>
              <a:rPr lang="en-US" altLang="zh-CN" dirty="0" smtClean="0"/>
              <a:t>/</a:t>
            </a:r>
            <a:r>
              <a:rPr lang="zh-CN" altLang="en-US" dirty="0" smtClean="0"/>
              <a:t>毫升（克）或</a:t>
            </a:r>
            <a:r>
              <a:rPr lang="en-US" altLang="zh-CN" dirty="0" smtClean="0"/>
              <a:t>15</a:t>
            </a:r>
            <a:r>
              <a:rPr lang="zh-CN" altLang="en-US" dirty="0" smtClean="0"/>
              <a:t>元</a:t>
            </a:r>
            <a:r>
              <a:rPr lang="en-US" altLang="zh-CN" dirty="0" smtClean="0"/>
              <a:t>/</a:t>
            </a:r>
            <a:r>
              <a:rPr lang="zh-CN" altLang="en-US" dirty="0" smtClean="0"/>
              <a:t>片（张）及以上的美容、修饰类化妆品和护肤类化妆品</a:t>
            </a:r>
          </a:p>
          <a:p>
            <a:r>
              <a:rPr lang="zh-CN" altLang="en-US" dirty="0" smtClean="0">
                <a:solidFill>
                  <a:srgbClr val="002060"/>
                </a:solidFill>
              </a:rPr>
              <a:t>（二）税率</a:t>
            </a:r>
            <a:endParaRPr lang="en-US" altLang="zh-CN" dirty="0" smtClean="0">
              <a:solidFill>
                <a:srgbClr val="002060"/>
              </a:solidFill>
            </a:endParaRPr>
          </a:p>
          <a:p>
            <a:r>
              <a:rPr lang="zh-CN" altLang="en-US" dirty="0" smtClean="0"/>
              <a:t>税率调整为</a:t>
            </a:r>
            <a:r>
              <a:rPr lang="en-US" altLang="zh-CN" dirty="0" smtClean="0"/>
              <a:t>15%</a:t>
            </a:r>
            <a:r>
              <a:rPr lang="zh-CN" altLang="en-US" dirty="0" smtClean="0"/>
              <a:t> （原</a:t>
            </a:r>
            <a:r>
              <a:rPr lang="en-US" altLang="zh-CN" dirty="0" smtClean="0"/>
              <a:t>30%</a:t>
            </a:r>
            <a:r>
              <a:rPr lang="zh-CN" altLang="en-US" dirty="0" smtClean="0"/>
              <a:t>）</a:t>
            </a:r>
            <a:endParaRPr lang="en-US" altLang="zh-CN"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“营改增”政策完善和调整</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（五）属于一年以上返还本利的人身保险</a:t>
            </a:r>
            <a:endParaRPr lang="en-US" altLang="zh-CN" dirty="0" smtClean="0">
              <a:solidFill>
                <a:srgbClr val="002060"/>
              </a:solidFill>
            </a:endParaRPr>
          </a:p>
          <a:p>
            <a:r>
              <a:rPr lang="zh-CN" altLang="en-US" dirty="0" smtClean="0"/>
              <a:t>享受免征增值税的一年期及以上返还本利的人身保险包括其他年金保险，其他年金保险是指养老年金以外的年金保险</a:t>
            </a:r>
            <a:endParaRPr lang="en-US" altLang="zh-CN" dirty="0" smtClean="0"/>
          </a:p>
          <a:p>
            <a:r>
              <a:rPr lang="zh-CN" altLang="en-US" dirty="0" smtClean="0">
                <a:solidFill>
                  <a:srgbClr val="002060"/>
                </a:solidFill>
              </a:rPr>
              <a:t>（六）出租和转让土地使用权</a:t>
            </a:r>
            <a:endParaRPr lang="en-US" altLang="zh-CN" dirty="0" smtClean="0">
              <a:solidFill>
                <a:srgbClr val="002060"/>
              </a:solidFill>
            </a:endParaRPr>
          </a:p>
          <a:p>
            <a:r>
              <a:rPr lang="zh-CN" altLang="en-US" dirty="0" smtClean="0"/>
              <a:t>（</a:t>
            </a:r>
            <a:r>
              <a:rPr lang="en-US" altLang="zh-CN" dirty="0" smtClean="0"/>
              <a:t>1</a:t>
            </a:r>
            <a:r>
              <a:rPr lang="zh-CN" altLang="en-US" dirty="0" smtClean="0"/>
              <a:t>）纳税人以经营租赁方式将土地出租给他人使用，按照不动产经营租赁服务缴纳增值税</a:t>
            </a:r>
            <a:endParaRPr lang="en-US" altLang="zh-CN" dirty="0" smtClean="0"/>
          </a:p>
          <a:p>
            <a:r>
              <a:rPr lang="zh-CN" altLang="en-US" dirty="0" smtClean="0"/>
              <a:t>（</a:t>
            </a:r>
            <a:r>
              <a:rPr lang="en-US" altLang="zh-CN" dirty="0" smtClean="0"/>
              <a:t>2</a:t>
            </a:r>
            <a:r>
              <a:rPr lang="zh-CN" altLang="en-US" dirty="0" smtClean="0"/>
              <a:t>）纳税人转让</a:t>
            </a:r>
            <a:r>
              <a:rPr lang="en-US" dirty="0" smtClean="0"/>
              <a:t>2016</a:t>
            </a:r>
            <a:r>
              <a:rPr lang="zh-CN" altLang="en-US" dirty="0" smtClean="0"/>
              <a:t>年</a:t>
            </a:r>
            <a:r>
              <a:rPr lang="en-US" dirty="0" smtClean="0"/>
              <a:t>4</a:t>
            </a:r>
            <a:r>
              <a:rPr lang="zh-CN" altLang="en-US" dirty="0" smtClean="0"/>
              <a:t>月</a:t>
            </a:r>
            <a:r>
              <a:rPr lang="en-US" dirty="0" smtClean="0"/>
              <a:t>30</a:t>
            </a:r>
            <a:r>
              <a:rPr lang="zh-CN" altLang="en-US" dirty="0" smtClean="0"/>
              <a:t>日前取得的土地使用权，可以选择适用简易计税方法，以取得的全部价款和价外费用减去取得该土地使用权的原价后的余额为销售额，按照</a:t>
            </a:r>
            <a:r>
              <a:rPr lang="en-US" dirty="0" smtClean="0"/>
              <a:t>5%</a:t>
            </a:r>
            <a:r>
              <a:rPr lang="zh-CN" altLang="en-US" dirty="0" smtClean="0"/>
              <a:t>的征收率计算缴纳增值税</a:t>
            </a:r>
          </a:p>
          <a:p>
            <a:endParaRPr lang="zh-CN" alt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消费税</a:t>
            </a:r>
            <a:endParaRPr lang="zh-CN" altLang="en-US" dirty="0"/>
          </a:p>
        </p:txBody>
      </p:sp>
      <p:sp>
        <p:nvSpPr>
          <p:cNvPr id="3" name="内容占位符 2"/>
          <p:cNvSpPr>
            <a:spLocks noGrp="1"/>
          </p:cNvSpPr>
          <p:nvPr>
            <p:ph idx="1"/>
          </p:nvPr>
        </p:nvSpPr>
        <p:spPr/>
        <p:txBody>
          <a:bodyPr/>
          <a:lstStyle/>
          <a:p>
            <a:r>
              <a:rPr lang="zh-CN" altLang="en-US" dirty="0" smtClean="0">
                <a:solidFill>
                  <a:srgbClr val="002060"/>
                </a:solidFill>
              </a:rPr>
              <a:t>（三）税额扣除</a:t>
            </a:r>
            <a:endParaRPr lang="en-US" altLang="zh-CN" dirty="0" smtClean="0">
              <a:solidFill>
                <a:srgbClr val="002060"/>
              </a:solidFill>
            </a:endParaRPr>
          </a:p>
          <a:p>
            <a:r>
              <a:rPr lang="zh-CN" altLang="en-US" dirty="0" smtClean="0"/>
              <a:t>高档化妆品消费税纳税人以外购、</a:t>
            </a:r>
            <a:r>
              <a:rPr lang="zh-CN" altLang="en-US" dirty="0" smtClean="0">
                <a:solidFill>
                  <a:srgbClr val="FF0000"/>
                </a:solidFill>
              </a:rPr>
              <a:t>进口</a:t>
            </a:r>
            <a:r>
              <a:rPr lang="zh-CN" altLang="en-US" dirty="0" smtClean="0"/>
              <a:t>和委托加工收回的高档化妆品为原料继续生产高档化妆品，准予从高档化妆品消费税应纳税额中扣除外购、进口和委托加工收回的高档化妆品已纳消费税税款</a:t>
            </a:r>
            <a:endParaRPr lang="en-US" altLang="zh-CN" dirty="0" smtClean="0"/>
          </a:p>
          <a:p>
            <a:r>
              <a:rPr lang="zh-CN" altLang="en-US" dirty="0" smtClean="0"/>
              <a:t>纳税人外购、进口和委托加工收回已税化妆品用于生产高档化妆品的，其取得</a:t>
            </a:r>
            <a:r>
              <a:rPr lang="en-US" dirty="0" smtClean="0"/>
              <a:t>2016</a:t>
            </a:r>
            <a:r>
              <a:rPr lang="zh-CN" altLang="en-US" dirty="0" smtClean="0"/>
              <a:t>年</a:t>
            </a:r>
            <a:r>
              <a:rPr lang="en-US" dirty="0" smtClean="0"/>
              <a:t>10</a:t>
            </a:r>
            <a:r>
              <a:rPr lang="zh-CN" altLang="en-US" dirty="0" smtClean="0"/>
              <a:t>月</a:t>
            </a:r>
            <a:r>
              <a:rPr lang="en-US" dirty="0" smtClean="0"/>
              <a:t>1</a:t>
            </a:r>
            <a:r>
              <a:rPr lang="zh-CN" altLang="en-US" dirty="0" smtClean="0"/>
              <a:t>日前开具的抵扣凭证，应于</a:t>
            </a:r>
            <a:r>
              <a:rPr lang="en-US" dirty="0" smtClean="0"/>
              <a:t>2016</a:t>
            </a:r>
            <a:r>
              <a:rPr lang="zh-CN" altLang="en-US" dirty="0" smtClean="0"/>
              <a:t>年</a:t>
            </a:r>
            <a:r>
              <a:rPr lang="en-US" dirty="0" smtClean="0"/>
              <a:t>11</a:t>
            </a:r>
            <a:r>
              <a:rPr lang="zh-CN" altLang="en-US" dirty="0" smtClean="0"/>
              <a:t>月</a:t>
            </a:r>
            <a:r>
              <a:rPr lang="en-US" dirty="0" smtClean="0"/>
              <a:t>30</a:t>
            </a:r>
            <a:r>
              <a:rPr lang="zh-CN" altLang="en-US" dirty="0" smtClean="0"/>
              <a:t>日前按原化妆品消费税税率计提待抵扣消费税，逾期不得计提。</a:t>
            </a:r>
            <a:endParaRPr lang="en-US" altLang="zh-CN" dirty="0" smtClean="0"/>
          </a:p>
          <a:p>
            <a:r>
              <a:rPr lang="zh-CN" altLang="en-US" dirty="0" smtClean="0"/>
              <a:t>自</a:t>
            </a:r>
            <a:r>
              <a:rPr lang="en-US" dirty="0" smtClean="0"/>
              <a:t>2016</a:t>
            </a:r>
            <a:r>
              <a:rPr lang="zh-CN" altLang="en-US" dirty="0" smtClean="0"/>
              <a:t>年</a:t>
            </a:r>
            <a:r>
              <a:rPr lang="en-US" dirty="0" smtClean="0"/>
              <a:t>10</a:t>
            </a:r>
            <a:r>
              <a:rPr lang="zh-CN" altLang="en-US" dirty="0" smtClean="0"/>
              <a:t>月</a:t>
            </a:r>
            <a:r>
              <a:rPr lang="en-US" dirty="0" smtClean="0"/>
              <a:t>1</a:t>
            </a:r>
            <a:r>
              <a:rPr lang="zh-CN" altLang="en-US" dirty="0" smtClean="0"/>
              <a:t>日起执行</a:t>
            </a:r>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消费税</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超豪华小汽车</a:t>
            </a:r>
            <a:endParaRPr lang="en-US" altLang="zh-CN" dirty="0" smtClean="0">
              <a:solidFill>
                <a:srgbClr val="FF0000"/>
              </a:solidFill>
            </a:endParaRPr>
          </a:p>
          <a:p>
            <a:r>
              <a:rPr lang="zh-CN" altLang="en-US" dirty="0" smtClean="0"/>
              <a:t>（一）征税范围</a:t>
            </a:r>
            <a:endParaRPr lang="en-US" altLang="zh-CN" dirty="0" smtClean="0"/>
          </a:p>
          <a:p>
            <a:r>
              <a:rPr lang="zh-CN" altLang="en-US" dirty="0" smtClean="0"/>
              <a:t>“小汽车”税目下增设“超豪华小汽车”子税目。征收范围为每辆零售价格</a:t>
            </a:r>
            <a:r>
              <a:rPr lang="en-US" dirty="0" smtClean="0"/>
              <a:t>130</a:t>
            </a:r>
            <a:r>
              <a:rPr lang="zh-CN" altLang="en-US" dirty="0" smtClean="0"/>
              <a:t>万元（不含增值税）及以上的乘用车和中轻型商用客车，即乘用车和中轻型商用客车子税目中的超豪华小汽车</a:t>
            </a:r>
            <a:endParaRPr lang="en-US" altLang="zh-CN" dirty="0" smtClean="0"/>
          </a:p>
          <a:p>
            <a:r>
              <a:rPr lang="zh-CN" altLang="en-US" dirty="0" smtClean="0"/>
              <a:t>（二）纳税环节和税率</a:t>
            </a:r>
            <a:endParaRPr lang="en-US" altLang="zh-CN" dirty="0" smtClean="0"/>
          </a:p>
          <a:p>
            <a:r>
              <a:rPr lang="zh-CN" altLang="en-US" dirty="0" smtClean="0"/>
              <a:t>超豪华小汽车，在生产（进口）环节按现行税率征收消费税基础上，在零售环节加征消费税，税率为</a:t>
            </a:r>
            <a:r>
              <a:rPr lang="en-US" dirty="0" smtClean="0"/>
              <a:t>10%</a:t>
            </a:r>
            <a:endParaRPr lang="en-US" altLang="zh-CN" dirty="0" smtClean="0"/>
          </a:p>
          <a:p>
            <a:r>
              <a:rPr lang="zh-CN" altLang="en-US" dirty="0" smtClean="0"/>
              <a:t>（三）纳税人</a:t>
            </a:r>
            <a:endParaRPr lang="en-US" altLang="zh-CN" dirty="0" smtClean="0"/>
          </a:p>
          <a:p>
            <a:r>
              <a:rPr lang="zh-CN" altLang="en-US" dirty="0" smtClean="0"/>
              <a:t>将超豪华小汽车销售给消费者的单位和个人为超豪华小汽车零售环节纳税人</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消费税</a:t>
            </a:r>
            <a:endParaRPr lang="zh-CN" altLang="en-US" dirty="0"/>
          </a:p>
        </p:txBody>
      </p:sp>
      <p:sp>
        <p:nvSpPr>
          <p:cNvPr id="3" name="内容占位符 2"/>
          <p:cNvSpPr>
            <a:spLocks noGrp="1"/>
          </p:cNvSpPr>
          <p:nvPr>
            <p:ph idx="1"/>
          </p:nvPr>
        </p:nvSpPr>
        <p:spPr/>
        <p:txBody>
          <a:bodyPr/>
          <a:lstStyle/>
          <a:p>
            <a:r>
              <a:rPr lang="zh-CN" altLang="en-US" dirty="0" smtClean="0"/>
              <a:t>（四）税额计算</a:t>
            </a:r>
            <a:endParaRPr lang="en-US" altLang="zh-CN" dirty="0" smtClean="0"/>
          </a:p>
          <a:p>
            <a:r>
              <a:rPr lang="zh-CN" altLang="en-US" dirty="0" smtClean="0"/>
              <a:t>超豪华小汽车零售环节消费税应纳税额计算公式：</a:t>
            </a:r>
          </a:p>
          <a:p>
            <a:r>
              <a:rPr lang="en-US" altLang="zh-CN" dirty="0" smtClean="0"/>
              <a:t>1.</a:t>
            </a:r>
            <a:r>
              <a:rPr lang="zh-CN" altLang="en-US" dirty="0" smtClean="0"/>
              <a:t>应纳税额</a:t>
            </a:r>
            <a:r>
              <a:rPr lang="en-US" dirty="0" smtClean="0"/>
              <a:t>=</a:t>
            </a:r>
            <a:r>
              <a:rPr lang="zh-CN" altLang="en-US" dirty="0" smtClean="0"/>
              <a:t>零售环节销售额（不含增值税，下同）</a:t>
            </a:r>
            <a:r>
              <a:rPr lang="en-US" altLang="zh-CN" dirty="0" smtClean="0"/>
              <a:t>×</a:t>
            </a:r>
            <a:r>
              <a:rPr lang="zh-CN" altLang="en-US" dirty="0" smtClean="0"/>
              <a:t>零售环节税率</a:t>
            </a:r>
          </a:p>
          <a:p>
            <a:r>
              <a:rPr lang="en-US" altLang="zh-CN" dirty="0" smtClean="0"/>
              <a:t>2.</a:t>
            </a:r>
            <a:r>
              <a:rPr lang="zh-CN" altLang="en-US" dirty="0" smtClean="0"/>
              <a:t>国内汽车生产企业直接销售给消费者的超豪华小汽车，消费税税率按照生产环节税率和零售环节税率加总计算。消费税应纳税额计算公式</a:t>
            </a:r>
            <a:r>
              <a:rPr lang="en-US" dirty="0" smtClean="0"/>
              <a:t>:</a:t>
            </a:r>
            <a:endParaRPr lang="zh-CN" altLang="en-US" dirty="0" smtClean="0"/>
          </a:p>
          <a:p>
            <a:r>
              <a:rPr lang="zh-CN" altLang="en-US" dirty="0" smtClean="0"/>
              <a:t>应纳税额</a:t>
            </a:r>
            <a:r>
              <a:rPr lang="en-US" dirty="0" smtClean="0"/>
              <a:t>=</a:t>
            </a:r>
            <a:r>
              <a:rPr lang="zh-CN" altLang="en-US" dirty="0" smtClean="0"/>
              <a:t>销售额</a:t>
            </a:r>
            <a:r>
              <a:rPr lang="en-US" altLang="zh-CN" dirty="0" smtClean="0"/>
              <a:t>×</a:t>
            </a:r>
            <a:r>
              <a:rPr lang="en-US" dirty="0" smtClean="0"/>
              <a:t>(</a:t>
            </a:r>
            <a:r>
              <a:rPr lang="zh-CN" altLang="en-US" dirty="0" smtClean="0"/>
              <a:t>生产环节税率</a:t>
            </a:r>
            <a:r>
              <a:rPr lang="en-US" dirty="0" smtClean="0"/>
              <a:t>+</a:t>
            </a:r>
            <a:r>
              <a:rPr lang="zh-CN" altLang="en-US" dirty="0" smtClean="0"/>
              <a:t>零售环节税率</a:t>
            </a:r>
            <a:r>
              <a:rPr lang="en-US" dirty="0" smtClean="0"/>
              <a:t>)</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一</a:t>
            </a:r>
            <a:r>
              <a:rPr lang="en-US" altLang="zh-CN" dirty="0" smtClean="0">
                <a:solidFill>
                  <a:srgbClr val="FF0000"/>
                </a:solidFill>
              </a:rPr>
              <a:t>.</a:t>
            </a:r>
            <a:r>
              <a:rPr lang="zh-CN" altLang="en-US" dirty="0" smtClean="0">
                <a:solidFill>
                  <a:srgbClr val="FF0000"/>
                </a:solidFill>
              </a:rPr>
              <a:t>铁路债券利息收入</a:t>
            </a:r>
            <a:endParaRPr lang="en-US" altLang="zh-CN" dirty="0" smtClean="0">
              <a:solidFill>
                <a:srgbClr val="FF0000"/>
              </a:solidFill>
            </a:endParaRPr>
          </a:p>
          <a:p>
            <a:r>
              <a:rPr lang="zh-CN" altLang="en-US" dirty="0" smtClean="0"/>
              <a:t>（一）对企业投资者持有</a:t>
            </a:r>
            <a:r>
              <a:rPr lang="en-US" dirty="0" smtClean="0"/>
              <a:t>2016-2018</a:t>
            </a:r>
            <a:r>
              <a:rPr lang="zh-CN" altLang="en-US" dirty="0" smtClean="0"/>
              <a:t>年发行的铁路债券取得的利息收入，</a:t>
            </a:r>
            <a:r>
              <a:rPr lang="zh-CN" altLang="en-US" dirty="0" smtClean="0">
                <a:solidFill>
                  <a:srgbClr val="FF0000"/>
                </a:solidFill>
              </a:rPr>
              <a:t>减半</a:t>
            </a:r>
            <a:r>
              <a:rPr lang="zh-CN" altLang="en-US" dirty="0" smtClean="0"/>
              <a:t>征收企业所得税 </a:t>
            </a:r>
          </a:p>
          <a:p>
            <a:r>
              <a:rPr lang="zh-CN" altLang="en-US" dirty="0" smtClean="0"/>
              <a:t>（二）对个人投资者持有</a:t>
            </a:r>
            <a:r>
              <a:rPr lang="en-US" dirty="0" smtClean="0"/>
              <a:t>2016-2018</a:t>
            </a:r>
            <a:r>
              <a:rPr lang="zh-CN" altLang="en-US" dirty="0" smtClean="0"/>
              <a:t>年发行的铁路债券取得的利息收入，减按</a:t>
            </a:r>
            <a:r>
              <a:rPr lang="en-US" dirty="0" smtClean="0"/>
              <a:t>50%</a:t>
            </a:r>
            <a:r>
              <a:rPr lang="zh-CN" altLang="en-US" dirty="0" smtClean="0"/>
              <a:t>计入应纳税所得额计算征收个人所得税。税款由兑付机构在向个人投资者兑付利息时代扣代缴 </a:t>
            </a:r>
          </a:p>
          <a:p>
            <a:r>
              <a:rPr lang="zh-CN" altLang="en-US" dirty="0" smtClean="0"/>
              <a:t>铁路债券是指以中国铁路总公司为发行和偿还主体的债券，包括中国铁路建设债券、中期票据、短期融资券等债务融资工具 </a:t>
            </a:r>
          </a:p>
          <a:p>
            <a:endParaRPr lang="zh-CN" alt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二</a:t>
            </a:r>
            <a:r>
              <a:rPr lang="en-US" altLang="zh-CN" dirty="0" smtClean="0">
                <a:solidFill>
                  <a:srgbClr val="FF0000"/>
                </a:solidFill>
              </a:rPr>
              <a:t>.</a:t>
            </a:r>
            <a:r>
              <a:rPr lang="zh-CN" altLang="en-US" dirty="0" smtClean="0">
                <a:solidFill>
                  <a:srgbClr val="FF0000"/>
                </a:solidFill>
              </a:rPr>
              <a:t>差旅费中人身意外保险费支出税前扣除</a:t>
            </a:r>
            <a:endParaRPr lang="en-US" altLang="zh-CN" dirty="0" smtClean="0">
              <a:solidFill>
                <a:srgbClr val="FF0000"/>
              </a:solidFill>
            </a:endParaRPr>
          </a:p>
          <a:p>
            <a:r>
              <a:rPr lang="zh-CN" altLang="en-US" dirty="0" smtClean="0"/>
              <a:t>企业职工因公出差乘坐交通工具发生的人身意外保险费支出，准予企业在计算应纳税所得额时扣除</a:t>
            </a:r>
            <a:endParaRPr lang="en-US" altLang="zh-CN" dirty="0" smtClean="0"/>
          </a:p>
          <a:p>
            <a:r>
              <a:rPr lang="zh-CN" altLang="en-US" dirty="0" smtClean="0">
                <a:solidFill>
                  <a:srgbClr val="FF0000"/>
                </a:solidFill>
              </a:rPr>
              <a:t>三</a:t>
            </a:r>
            <a:r>
              <a:rPr lang="en-US" altLang="zh-CN" dirty="0" smtClean="0">
                <a:solidFill>
                  <a:srgbClr val="FF0000"/>
                </a:solidFill>
              </a:rPr>
              <a:t>.</a:t>
            </a:r>
            <a:r>
              <a:rPr lang="zh-CN" altLang="en-US" dirty="0" smtClean="0">
                <a:solidFill>
                  <a:srgbClr val="FF0000"/>
                </a:solidFill>
              </a:rPr>
              <a:t>企业移送资产所得税处理</a:t>
            </a:r>
            <a:endParaRPr lang="en-US" altLang="zh-CN" dirty="0" smtClean="0">
              <a:solidFill>
                <a:srgbClr val="FF0000"/>
              </a:solidFill>
            </a:endParaRPr>
          </a:p>
          <a:p>
            <a:r>
              <a:rPr lang="zh-CN" altLang="en-US" dirty="0" smtClean="0"/>
              <a:t>企业发生</a:t>
            </a:r>
            <a:r>
              <a:rPr lang="en-US" altLang="zh-CN" dirty="0" smtClean="0"/>
              <a:t>《</a:t>
            </a:r>
            <a:r>
              <a:rPr lang="zh-CN" altLang="en-US" dirty="0" smtClean="0"/>
              <a:t>国家税务总局关于企业处置资产所得税处理问题的通知</a:t>
            </a:r>
            <a:r>
              <a:rPr lang="en-US" altLang="zh-CN" dirty="0" smtClean="0"/>
              <a:t>》</a:t>
            </a:r>
            <a:r>
              <a:rPr lang="zh-CN" altLang="en-US" dirty="0" smtClean="0"/>
              <a:t>（国税函</a:t>
            </a:r>
            <a:r>
              <a:rPr lang="en-US" altLang="zh-CN" dirty="0" smtClean="0"/>
              <a:t>〔</a:t>
            </a:r>
            <a:r>
              <a:rPr lang="en-US" dirty="0" smtClean="0"/>
              <a:t>2008</a:t>
            </a:r>
            <a:r>
              <a:rPr lang="en-US" altLang="zh-CN" dirty="0" smtClean="0"/>
              <a:t>〕</a:t>
            </a:r>
            <a:r>
              <a:rPr lang="en-US" dirty="0" smtClean="0"/>
              <a:t>828</a:t>
            </a:r>
            <a:r>
              <a:rPr lang="zh-CN" altLang="en-US" dirty="0" smtClean="0"/>
              <a:t>号）第二条规定情形的，除另有规定外</a:t>
            </a:r>
            <a:r>
              <a:rPr lang="en-US" dirty="0" smtClean="0"/>
              <a:t>,</a:t>
            </a:r>
            <a:r>
              <a:rPr lang="zh-CN" altLang="en-US" dirty="0" smtClean="0"/>
              <a:t>应按照被移送资产的</a:t>
            </a:r>
            <a:r>
              <a:rPr lang="zh-CN" altLang="en-US" dirty="0" smtClean="0">
                <a:solidFill>
                  <a:srgbClr val="FF0000"/>
                </a:solidFill>
              </a:rPr>
              <a:t>公允价值</a:t>
            </a:r>
            <a:r>
              <a:rPr lang="zh-CN" altLang="en-US" dirty="0" smtClean="0"/>
              <a:t>确定销售收入 </a:t>
            </a:r>
            <a:endParaRPr lang="en-US" altLang="zh-CN" dirty="0" smtClean="0"/>
          </a:p>
          <a:p>
            <a:r>
              <a:rPr lang="en-US" altLang="zh-CN" dirty="0" smtClean="0"/>
              <a:t>《</a:t>
            </a:r>
            <a:r>
              <a:rPr lang="zh-CN" altLang="en-US" dirty="0" smtClean="0"/>
              <a:t>国家税务总局关于企业处置资产所得税处理问题的通知</a:t>
            </a:r>
            <a:r>
              <a:rPr lang="en-US" altLang="zh-CN" dirty="0" smtClean="0"/>
              <a:t>》</a:t>
            </a:r>
            <a:r>
              <a:rPr lang="zh-CN" altLang="en-US" dirty="0" smtClean="0"/>
              <a:t>（国税函</a:t>
            </a:r>
            <a:r>
              <a:rPr lang="en-US" altLang="zh-CN" dirty="0" smtClean="0"/>
              <a:t>〔</a:t>
            </a:r>
            <a:r>
              <a:rPr lang="en-US" dirty="0" smtClean="0"/>
              <a:t>2008</a:t>
            </a:r>
            <a:r>
              <a:rPr lang="en-US" altLang="zh-CN" dirty="0" smtClean="0"/>
              <a:t>〕</a:t>
            </a:r>
            <a:r>
              <a:rPr lang="en-US" dirty="0" smtClean="0"/>
              <a:t>828</a:t>
            </a:r>
            <a:r>
              <a:rPr lang="zh-CN" altLang="en-US" dirty="0" smtClean="0"/>
              <a:t>号）第三条同时废止</a:t>
            </a:r>
            <a:endParaRPr lang="en-US" altLang="zh-CN" dirty="0" smtClean="0"/>
          </a:p>
          <a:p>
            <a:r>
              <a:rPr lang="zh-CN" altLang="en-US" dirty="0" smtClean="0"/>
              <a:t>适用于</a:t>
            </a:r>
            <a:r>
              <a:rPr lang="en-US" dirty="0" smtClean="0"/>
              <a:t>2016</a:t>
            </a:r>
            <a:r>
              <a:rPr lang="zh-CN" altLang="en-US" dirty="0" smtClean="0"/>
              <a:t>年度及以后年度企业所得税汇算清缴</a:t>
            </a:r>
            <a:endParaRPr lang="zh-CN" alt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t>附：</a:t>
            </a:r>
            <a:endParaRPr lang="en-US" altLang="zh-CN" dirty="0" smtClean="0"/>
          </a:p>
          <a:p>
            <a:r>
              <a:rPr lang="zh-CN" altLang="en-US" dirty="0" smtClean="0"/>
              <a:t>第二条  企业将资产移送他人的下列情形，因资产</a:t>
            </a:r>
            <a:r>
              <a:rPr lang="zh-CN" altLang="en-US" dirty="0" smtClean="0">
                <a:solidFill>
                  <a:srgbClr val="FF0000"/>
                </a:solidFill>
              </a:rPr>
              <a:t>所有权属已发生改变</a:t>
            </a:r>
            <a:r>
              <a:rPr lang="zh-CN" altLang="en-US" dirty="0" smtClean="0"/>
              <a:t>而不属于内部处置资产，应按规定视同销售确定收入</a:t>
            </a:r>
          </a:p>
          <a:p>
            <a:r>
              <a:rPr lang="zh-CN" altLang="en-US" dirty="0" smtClean="0"/>
              <a:t>（一）用于市场推广或销售 </a:t>
            </a:r>
          </a:p>
          <a:p>
            <a:r>
              <a:rPr lang="zh-CN" altLang="en-US" dirty="0" smtClean="0"/>
              <a:t>（二）用于交际应酬 </a:t>
            </a:r>
          </a:p>
          <a:p>
            <a:r>
              <a:rPr lang="zh-CN" altLang="en-US" dirty="0" smtClean="0"/>
              <a:t>（三）用于职工奖励或福利 </a:t>
            </a:r>
          </a:p>
          <a:p>
            <a:r>
              <a:rPr lang="zh-CN" altLang="en-US" dirty="0" smtClean="0"/>
              <a:t>（四）用于股息分配 </a:t>
            </a:r>
          </a:p>
          <a:p>
            <a:r>
              <a:rPr lang="zh-CN" altLang="en-US" dirty="0" smtClean="0"/>
              <a:t>（五）用于对外捐赠 </a:t>
            </a:r>
          </a:p>
          <a:p>
            <a:r>
              <a:rPr lang="zh-CN" altLang="en-US" dirty="0" smtClean="0"/>
              <a:t>（六）其他改变资产所有权属的用途 </a:t>
            </a:r>
          </a:p>
          <a:p>
            <a:r>
              <a:rPr lang="zh-CN" altLang="en-US" dirty="0" smtClean="0"/>
              <a:t>第三条  企业发生本通知第二条规定情形时，属于企业自制的资产，应按企业同类资产同期对外销售价格确定销售收入；属于外购的资产，可按购入时的价格确定销售收入</a:t>
            </a:r>
          </a:p>
          <a:p>
            <a:endParaRPr lang="zh-CN" alt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normAutofit/>
          </a:bodyPr>
          <a:lstStyle/>
          <a:p>
            <a:r>
              <a:rPr lang="zh-CN" altLang="en-US" dirty="0" smtClean="0">
                <a:solidFill>
                  <a:srgbClr val="FF0000"/>
                </a:solidFill>
              </a:rPr>
              <a:t>四</a:t>
            </a:r>
            <a:r>
              <a:rPr lang="en-US" altLang="zh-CN" dirty="0" smtClean="0">
                <a:solidFill>
                  <a:srgbClr val="FF0000"/>
                </a:solidFill>
              </a:rPr>
              <a:t>.</a:t>
            </a:r>
            <a:r>
              <a:rPr lang="zh-CN" altLang="en-US" dirty="0" smtClean="0">
                <a:solidFill>
                  <a:srgbClr val="FF0000"/>
                </a:solidFill>
              </a:rPr>
              <a:t>公益股权捐赠</a:t>
            </a:r>
            <a:endParaRPr lang="en-US" altLang="zh-CN" dirty="0" smtClean="0">
              <a:solidFill>
                <a:srgbClr val="FF0000"/>
              </a:solidFill>
            </a:endParaRPr>
          </a:p>
          <a:p>
            <a:r>
              <a:rPr lang="en-US" altLang="zh-CN" dirty="0" smtClean="0"/>
              <a:t>1.</a:t>
            </a:r>
            <a:r>
              <a:rPr lang="zh-CN" altLang="en-US" dirty="0" smtClean="0"/>
              <a:t>企业向公益性社会团体实施的股权捐赠，应按规定</a:t>
            </a:r>
            <a:r>
              <a:rPr lang="zh-CN" altLang="en-US" dirty="0" smtClean="0">
                <a:solidFill>
                  <a:srgbClr val="FF0000"/>
                </a:solidFill>
              </a:rPr>
              <a:t>视同转让</a:t>
            </a:r>
            <a:r>
              <a:rPr lang="zh-CN" altLang="en-US" dirty="0" smtClean="0"/>
              <a:t>股权，股权转让收入额以企业所捐赠股权取得时的</a:t>
            </a:r>
            <a:r>
              <a:rPr lang="zh-CN" altLang="en-US" dirty="0" smtClean="0">
                <a:solidFill>
                  <a:srgbClr val="FF0000"/>
                </a:solidFill>
              </a:rPr>
              <a:t>历史成本</a:t>
            </a:r>
            <a:r>
              <a:rPr lang="zh-CN" altLang="en-US" dirty="0" smtClean="0"/>
              <a:t>确定</a:t>
            </a:r>
          </a:p>
          <a:p>
            <a:r>
              <a:rPr lang="zh-CN" altLang="en-US" dirty="0" smtClean="0"/>
              <a:t>前款所称的股权，是指企业持有的其他企业的股权、上市公司股票等</a:t>
            </a:r>
            <a:endParaRPr lang="en-US" altLang="zh-CN" dirty="0" smtClean="0"/>
          </a:p>
          <a:p>
            <a:r>
              <a:rPr lang="en-US" altLang="zh-CN" dirty="0" smtClean="0"/>
              <a:t>2.</a:t>
            </a:r>
            <a:r>
              <a:rPr lang="zh-CN" altLang="en-US" dirty="0" smtClean="0"/>
              <a:t>企业实施股权捐赠后，以其股权历史成本为依据确定捐赠额，并依此按照企业所得税法有关规定在所得税前予以扣除。公益性社会团体接受股权捐赠后，应按照捐赠企业提供的股权历史成本开具捐赠票据</a:t>
            </a:r>
          </a:p>
          <a:p>
            <a:r>
              <a:rPr lang="en-US" altLang="zh-CN" dirty="0" smtClean="0"/>
              <a:t>3.</a:t>
            </a:r>
            <a:r>
              <a:rPr lang="zh-CN" altLang="en-US" dirty="0" smtClean="0"/>
              <a:t>企业向中华人民共和国境外的社会组织或团体实施的股权捐赠行为不适用本规定</a:t>
            </a:r>
          </a:p>
          <a:p>
            <a:r>
              <a:rPr lang="en-US" altLang="zh-CN" dirty="0" smtClean="0"/>
              <a:t>4.</a:t>
            </a:r>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日起执行</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五</a:t>
            </a:r>
            <a:r>
              <a:rPr lang="en-US" altLang="zh-CN" dirty="0" smtClean="0">
                <a:solidFill>
                  <a:srgbClr val="FF0000"/>
                </a:solidFill>
              </a:rPr>
              <a:t>.</a:t>
            </a:r>
            <a:r>
              <a:rPr lang="zh-CN" altLang="en-US" dirty="0" smtClean="0">
                <a:solidFill>
                  <a:srgbClr val="FF0000"/>
                </a:solidFill>
              </a:rPr>
              <a:t>金融机构存款保险保费</a:t>
            </a:r>
            <a:endParaRPr lang="en-US" altLang="zh-CN" dirty="0" smtClean="0">
              <a:solidFill>
                <a:srgbClr val="FF0000"/>
              </a:solidFill>
            </a:endParaRPr>
          </a:p>
          <a:p>
            <a:r>
              <a:rPr lang="zh-CN" altLang="en-US" dirty="0" smtClean="0"/>
              <a:t>（一）银行业金融机构依据</a:t>
            </a:r>
            <a:r>
              <a:rPr lang="en-US" altLang="zh-CN" dirty="0" smtClean="0"/>
              <a:t>《</a:t>
            </a:r>
            <a:r>
              <a:rPr lang="zh-CN" altLang="en-US" dirty="0" smtClean="0"/>
              <a:t>存款保险条例</a:t>
            </a:r>
            <a:r>
              <a:rPr lang="en-US" altLang="zh-CN" dirty="0" smtClean="0"/>
              <a:t>》</a:t>
            </a:r>
            <a:r>
              <a:rPr lang="zh-CN" altLang="en-US" dirty="0" smtClean="0"/>
              <a:t>的有关规定、按照不超过</a:t>
            </a:r>
            <a:r>
              <a:rPr lang="zh-CN" altLang="en-US" dirty="0" smtClean="0">
                <a:solidFill>
                  <a:srgbClr val="FF0000"/>
                </a:solidFill>
              </a:rPr>
              <a:t>万分之一点六</a:t>
            </a:r>
            <a:r>
              <a:rPr lang="zh-CN" altLang="en-US" dirty="0" smtClean="0"/>
              <a:t>的存款保险费率，计算交纳的存款保险保费，准予在企业所得税税前扣除</a:t>
            </a:r>
            <a:endParaRPr lang="en-US" dirty="0" smtClean="0"/>
          </a:p>
          <a:p>
            <a:r>
              <a:rPr lang="zh-CN" altLang="en-US" dirty="0" smtClean="0"/>
              <a:t>（二）准予在企业所得税税前扣除的存款保险保费计算公式如下：</a:t>
            </a:r>
            <a:r>
              <a:rPr lang="en-US" dirty="0" smtClean="0"/>
              <a:t> </a:t>
            </a:r>
          </a:p>
          <a:p>
            <a:r>
              <a:rPr lang="zh-CN" altLang="en-US" dirty="0" smtClean="0"/>
              <a:t>准予在企业所得税税前扣除的存款保险保费</a:t>
            </a:r>
            <a:r>
              <a:rPr lang="en-US" dirty="0" smtClean="0"/>
              <a:t>=</a:t>
            </a:r>
            <a:r>
              <a:rPr lang="zh-CN" altLang="en-US" dirty="0" smtClean="0"/>
              <a:t>保费基数</a:t>
            </a:r>
            <a:r>
              <a:rPr lang="en-US" altLang="zh-CN" dirty="0" smtClean="0"/>
              <a:t>ⅹ</a:t>
            </a:r>
            <a:r>
              <a:rPr lang="zh-CN" altLang="en-US" dirty="0" smtClean="0"/>
              <a:t>存款保险费率</a:t>
            </a:r>
            <a:endParaRPr lang="en-US" altLang="zh-CN" dirty="0" smtClean="0"/>
          </a:p>
          <a:p>
            <a:r>
              <a:rPr lang="zh-CN" altLang="en-US" dirty="0" smtClean="0"/>
              <a:t>保费基数以中国人民银行核定的数额为准</a:t>
            </a:r>
            <a:endParaRPr lang="en-US" dirty="0" smtClean="0"/>
          </a:p>
          <a:p>
            <a:r>
              <a:rPr lang="zh-CN" altLang="en-US" dirty="0" smtClean="0"/>
              <a:t>（三）准予在企业所得税税前扣除的存款保险保费，不包括存款保险保费滞纳金</a:t>
            </a:r>
            <a:r>
              <a:rPr lang="en-US" dirty="0" smtClean="0"/>
              <a:t> </a:t>
            </a:r>
          </a:p>
          <a:p>
            <a:r>
              <a:rPr lang="zh-CN" altLang="en-US" dirty="0" smtClean="0"/>
              <a:t>（四）银行业金融机构是指</a:t>
            </a:r>
            <a:r>
              <a:rPr lang="en-US" altLang="zh-CN" dirty="0" smtClean="0"/>
              <a:t>《</a:t>
            </a:r>
            <a:r>
              <a:rPr lang="zh-CN" altLang="en-US" dirty="0" smtClean="0"/>
              <a:t>存款保险条例</a:t>
            </a:r>
            <a:r>
              <a:rPr lang="en-US" altLang="zh-CN" dirty="0" smtClean="0"/>
              <a:t>》</a:t>
            </a:r>
            <a:r>
              <a:rPr lang="zh-CN" altLang="en-US" dirty="0" smtClean="0"/>
              <a:t>规定在我国境内设立的商业银行、农村合作银行、农村信用合作社等</a:t>
            </a:r>
            <a:r>
              <a:rPr lang="zh-CN" altLang="en-US" dirty="0" smtClean="0">
                <a:solidFill>
                  <a:srgbClr val="FF0000"/>
                </a:solidFill>
              </a:rPr>
              <a:t>吸收存款</a:t>
            </a:r>
            <a:r>
              <a:rPr lang="zh-CN" altLang="en-US" dirty="0" smtClean="0"/>
              <a:t>的银行业金融机构</a:t>
            </a:r>
            <a:endParaRPr lang="en-US" dirty="0" smtClean="0"/>
          </a:p>
          <a:p>
            <a:r>
              <a:rPr lang="zh-CN" altLang="en-US" dirty="0" smtClean="0"/>
              <a:t>自</a:t>
            </a:r>
            <a:r>
              <a:rPr lang="en-US" dirty="0" smtClean="0"/>
              <a:t>2015</a:t>
            </a:r>
            <a:r>
              <a:rPr lang="zh-CN" altLang="en-US" dirty="0" smtClean="0"/>
              <a:t>年</a:t>
            </a:r>
            <a:r>
              <a:rPr lang="en-US" dirty="0" smtClean="0"/>
              <a:t>5</a:t>
            </a:r>
            <a:r>
              <a:rPr lang="zh-CN" altLang="en-US" dirty="0" smtClean="0"/>
              <a:t>月</a:t>
            </a:r>
            <a:r>
              <a:rPr lang="en-US" dirty="0" smtClean="0"/>
              <a:t>1</a:t>
            </a:r>
            <a:r>
              <a:rPr lang="zh-CN" altLang="en-US" dirty="0" smtClean="0"/>
              <a:t>日起执行</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rgbClr val="FF0000"/>
                </a:solidFill>
              </a:rPr>
              <a:t>六</a:t>
            </a:r>
            <a:r>
              <a:rPr lang="en-US" altLang="zh-CN" dirty="0" smtClean="0">
                <a:solidFill>
                  <a:srgbClr val="FF0000"/>
                </a:solidFill>
              </a:rPr>
              <a:t>.</a:t>
            </a:r>
            <a:r>
              <a:rPr lang="zh-CN" altLang="en-US" dirty="0" smtClean="0">
                <a:solidFill>
                  <a:srgbClr val="FF0000"/>
                </a:solidFill>
              </a:rPr>
              <a:t>保险公司准备金支出</a:t>
            </a:r>
            <a:endParaRPr lang="en-US" altLang="zh-CN" dirty="0" smtClean="0">
              <a:solidFill>
                <a:srgbClr val="FF0000"/>
              </a:solidFill>
            </a:endParaRPr>
          </a:p>
          <a:p>
            <a:r>
              <a:rPr lang="zh-CN" altLang="en-US" dirty="0" smtClean="0"/>
              <a:t>险公司准备金支出按规定允许企业所得税税前扣除</a:t>
            </a:r>
            <a:endParaRPr lang="en-US" altLang="zh-CN" dirty="0" smtClean="0"/>
          </a:p>
          <a:p>
            <a:r>
              <a:rPr lang="zh-CN" altLang="en-US" dirty="0" smtClean="0"/>
              <a:t>（一）保险公司按规定缴纳的保险保障基金，准予据实税前扣除</a:t>
            </a:r>
            <a:endParaRPr lang="en-US" altLang="zh-CN" dirty="0" smtClean="0"/>
          </a:p>
          <a:p>
            <a:r>
              <a:rPr lang="zh-CN" altLang="en-US" dirty="0" smtClean="0"/>
              <a:t>具体规定标准（略）</a:t>
            </a:r>
            <a:endParaRPr lang="en-US" altLang="zh-CN" dirty="0" smtClean="0"/>
          </a:p>
          <a:p>
            <a:r>
              <a:rPr lang="zh-CN" altLang="en-US" dirty="0" smtClean="0"/>
              <a:t>（二）保险公司保险保障基金余额达到公司总资产一定比例（财险</a:t>
            </a:r>
            <a:r>
              <a:rPr lang="en-US" altLang="zh-CN" dirty="0" smtClean="0"/>
              <a:t>6%</a:t>
            </a:r>
            <a:r>
              <a:rPr lang="zh-CN" altLang="en-US" dirty="0" smtClean="0"/>
              <a:t>；寿险</a:t>
            </a:r>
            <a:r>
              <a:rPr lang="en-US" altLang="zh-CN" dirty="0" smtClean="0"/>
              <a:t>1%</a:t>
            </a:r>
            <a:r>
              <a:rPr lang="zh-CN" altLang="en-US" dirty="0" smtClean="0"/>
              <a:t>），其缴纳的保险保障基金不得在税前扣除</a:t>
            </a:r>
            <a:endParaRPr lang="en-US" altLang="zh-CN" dirty="0" smtClean="0"/>
          </a:p>
          <a:p>
            <a:r>
              <a:rPr lang="zh-CN" altLang="en-US" dirty="0" smtClean="0"/>
              <a:t>（三）保险公司按国务院财政部门的相关规定提取的未到期责任准备金、寿险责任准备金、长期健康险责任准备金、已发生已报案未决赔款准备金和已发生未报案未决赔款准备金，准予在税前扣除</a:t>
            </a:r>
            <a:endParaRPr lang="en-US" altLang="zh-CN" dirty="0" smtClean="0"/>
          </a:p>
          <a:p>
            <a:r>
              <a:rPr lang="zh-CN" altLang="en-US" dirty="0" smtClean="0"/>
              <a:t>（四）保险公司经营财政给予保费补贴的农业保险，按不超过财政部门规定的农业保险大灾风险准备金计提比例，计提的大灾准备金，准予在企业所得税前据实扣除</a:t>
            </a:r>
            <a:endParaRPr lang="en-US" altLang="zh-CN" dirty="0" smtClean="0"/>
          </a:p>
          <a:p>
            <a:r>
              <a:rPr lang="zh-CN" altLang="en-US" dirty="0" smtClean="0"/>
              <a:t>（五）保险公司实际发生的各种保险赔款、给付，应首先冲抵按规定提取的准备金，不足冲抵部分，准予在当年税前扣除。</a:t>
            </a:r>
          </a:p>
          <a:p>
            <a:r>
              <a:rPr lang="zh-CN" altLang="en-US" dirty="0" smtClean="0"/>
              <a:t>自</a:t>
            </a:r>
            <a:r>
              <a:rPr lang="en-US" dirty="0" smtClean="0"/>
              <a:t>2016</a:t>
            </a:r>
            <a:r>
              <a:rPr lang="zh-CN" altLang="en-US" dirty="0" smtClean="0"/>
              <a:t>年</a:t>
            </a:r>
            <a:r>
              <a:rPr lang="en-US" dirty="0" smtClean="0"/>
              <a:t>1</a:t>
            </a:r>
            <a:r>
              <a:rPr lang="zh-CN" altLang="en-US" dirty="0" smtClean="0"/>
              <a:t>月</a:t>
            </a:r>
            <a:r>
              <a:rPr lang="en-US" dirty="0" smtClean="0"/>
              <a:t>1</a:t>
            </a:r>
            <a:r>
              <a:rPr lang="zh-CN" altLang="en-US" dirty="0" smtClean="0"/>
              <a:t>日至</a:t>
            </a:r>
            <a:r>
              <a:rPr lang="en-US" dirty="0" smtClean="0"/>
              <a:t>2020</a:t>
            </a:r>
            <a:r>
              <a:rPr lang="zh-CN" altLang="en-US" dirty="0" smtClean="0"/>
              <a:t>年</a:t>
            </a:r>
            <a:r>
              <a:rPr lang="en-US" dirty="0" smtClean="0"/>
              <a:t>12</a:t>
            </a:r>
            <a:r>
              <a:rPr lang="zh-CN" altLang="en-US" dirty="0" smtClean="0"/>
              <a:t>月</a:t>
            </a:r>
            <a:r>
              <a:rPr lang="en-US" dirty="0" smtClean="0"/>
              <a:t>31</a:t>
            </a:r>
            <a:r>
              <a:rPr lang="zh-CN" altLang="en-US" dirty="0" smtClean="0"/>
              <a:t>日执行</a:t>
            </a:r>
            <a:endParaRPr lang="en-US" altLang="zh-CN" dirty="0" smtClean="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企业所得税有关政策</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七</a:t>
            </a:r>
            <a:r>
              <a:rPr lang="en-US" altLang="zh-CN" dirty="0" smtClean="0">
                <a:solidFill>
                  <a:srgbClr val="FF0000"/>
                </a:solidFill>
              </a:rPr>
              <a:t>.</a:t>
            </a:r>
            <a:r>
              <a:rPr lang="zh-CN" altLang="en-US" dirty="0" smtClean="0">
                <a:solidFill>
                  <a:srgbClr val="FF0000"/>
                </a:solidFill>
              </a:rPr>
              <a:t>研发费用加计扣除</a:t>
            </a:r>
            <a:endParaRPr lang="en-US" altLang="zh-CN" dirty="0" smtClean="0">
              <a:solidFill>
                <a:srgbClr val="FF0000"/>
              </a:solidFill>
            </a:endParaRPr>
          </a:p>
          <a:p>
            <a:pPr>
              <a:defRPr/>
            </a:pPr>
            <a:r>
              <a:rPr lang="zh-CN" altLang="en-US" dirty="0" smtClean="0">
                <a:solidFill>
                  <a:srgbClr val="002060"/>
                </a:solidFill>
              </a:rPr>
              <a:t>（一）研究开发费用的基本加计扣除方法</a:t>
            </a:r>
            <a:endParaRPr lang="en-US" altLang="zh-CN" dirty="0" smtClean="0">
              <a:solidFill>
                <a:srgbClr val="002060"/>
              </a:solidFill>
            </a:endParaRPr>
          </a:p>
          <a:p>
            <a:r>
              <a:rPr lang="zh-CN" altLang="zh-CN" dirty="0" smtClean="0"/>
              <a:t>企业开展研发活动中</a:t>
            </a:r>
            <a:r>
              <a:rPr lang="zh-CN" altLang="zh-CN" dirty="0" smtClean="0">
                <a:solidFill>
                  <a:srgbClr val="FF0000"/>
                </a:solidFill>
              </a:rPr>
              <a:t>实际发生</a:t>
            </a:r>
            <a:r>
              <a:rPr lang="zh-CN" altLang="zh-CN" dirty="0" smtClean="0"/>
              <a:t>的研发费用</a:t>
            </a:r>
            <a:endParaRPr lang="en-US" altLang="zh-CN" dirty="0" smtClean="0"/>
          </a:p>
          <a:p>
            <a:r>
              <a:rPr lang="en-US" altLang="zh-CN" dirty="0" smtClean="0"/>
              <a:t>1.</a:t>
            </a:r>
            <a:r>
              <a:rPr lang="zh-CN" altLang="zh-CN" dirty="0" smtClean="0"/>
              <a:t>未形成无形资产计入当期损益的，在按规定据实扣除的基础上，按照本年度实际发生额的50%，从本年度应纳税所得额中扣除</a:t>
            </a:r>
            <a:endParaRPr lang="en-US" altLang="zh-CN" dirty="0" smtClean="0"/>
          </a:p>
          <a:p>
            <a:r>
              <a:rPr lang="en-US" altLang="zh-CN" dirty="0" smtClean="0"/>
              <a:t>2.</a:t>
            </a:r>
            <a:r>
              <a:rPr lang="zh-CN" altLang="zh-CN" dirty="0" smtClean="0"/>
              <a:t>形成无形资产的，按照无形资产成本的150%在税前摊销</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2359</TotalTime>
  <Words>24769</Words>
  <Application>Microsoft Office PowerPoint</Application>
  <PresentationFormat>全屏显示(4:3)</PresentationFormat>
  <Paragraphs>1278</Paragraphs>
  <Slides>177</Slides>
  <Notes>1</Notes>
  <HiddenSlides>0</HiddenSlides>
  <MMClips>0</MMClips>
  <ScaleCrop>false</ScaleCrop>
  <HeadingPairs>
    <vt:vector size="4" baseType="variant">
      <vt:variant>
        <vt:lpstr>主题</vt:lpstr>
      </vt:variant>
      <vt:variant>
        <vt:i4>1</vt:i4>
      </vt:variant>
      <vt:variant>
        <vt:lpstr>幻灯片标题</vt:lpstr>
      </vt:variant>
      <vt:variant>
        <vt:i4>177</vt:i4>
      </vt:variant>
    </vt:vector>
  </HeadingPairs>
  <TitlesOfParts>
    <vt:vector size="178" baseType="lpstr">
      <vt:lpstr>Office 主题</vt:lpstr>
      <vt:lpstr>2016年度主要税收政策</vt:lpstr>
      <vt:lpstr>提纲</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“营改增”政策完善和调整</vt:lpstr>
      <vt:lpstr>其他增值税有关政策</vt:lpstr>
      <vt:lpstr>其他增值税有关政策</vt:lpstr>
      <vt:lpstr>其他增值税有关政策</vt:lpstr>
      <vt:lpstr>其他增值税有关政策</vt:lpstr>
      <vt:lpstr>其他增值税有关政策</vt:lpstr>
      <vt:lpstr>其他增值税有关政策</vt:lpstr>
      <vt:lpstr>其他增值税有关政策</vt:lpstr>
      <vt:lpstr>其他增值税有关政策</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增值税会计处理</vt:lpstr>
      <vt:lpstr>消费税</vt:lpstr>
      <vt:lpstr>消费税</vt:lpstr>
      <vt:lpstr>消费税</vt:lpstr>
      <vt:lpstr>消费税</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企业所得税有关政策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个人所得税有关政策</vt:lpstr>
      <vt:lpstr>土地增值税有关政策</vt:lpstr>
      <vt:lpstr>土地增值税有关政策</vt:lpstr>
      <vt:lpstr>土地增值税有关政策</vt:lpstr>
      <vt:lpstr>土地增值税有关政策</vt:lpstr>
      <vt:lpstr>土地增值税有关政策</vt:lpstr>
      <vt:lpstr>土地增值税有关政策</vt:lpstr>
      <vt:lpstr>土地增值税有关政策</vt:lpstr>
      <vt:lpstr>土地增值税有关政策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其他税费有关政策</vt:lpstr>
      <vt:lpstr>幻灯片 177</vt:lpstr>
    </vt:vector>
  </TitlesOfParts>
  <Company>http://sdwm.org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SDWM</dc:creator>
  <cp:lastModifiedBy>SDWM</cp:lastModifiedBy>
  <cp:revision>158</cp:revision>
  <dcterms:created xsi:type="dcterms:W3CDTF">2016-04-04T07:16:18Z</dcterms:created>
  <dcterms:modified xsi:type="dcterms:W3CDTF">2017-01-17T07:46:35Z</dcterms:modified>
</cp:coreProperties>
</file>