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50"/>
  </p:notesMasterIdLst>
  <p:sldIdLst>
    <p:sldId id="258" r:id="rId2"/>
    <p:sldId id="954" r:id="rId3"/>
    <p:sldId id="794" r:id="rId4"/>
    <p:sldId id="869" r:id="rId5"/>
    <p:sldId id="797" r:id="rId6"/>
    <p:sldId id="798" r:id="rId7"/>
    <p:sldId id="870" r:id="rId8"/>
    <p:sldId id="871" r:id="rId9"/>
    <p:sldId id="872" r:id="rId10"/>
    <p:sldId id="795" r:id="rId11"/>
    <p:sldId id="796" r:id="rId12"/>
    <p:sldId id="873" r:id="rId13"/>
    <p:sldId id="874" r:id="rId14"/>
    <p:sldId id="875" r:id="rId15"/>
    <p:sldId id="876" r:id="rId16"/>
    <p:sldId id="799" r:id="rId17"/>
    <p:sldId id="800" r:id="rId18"/>
    <p:sldId id="801" r:id="rId19"/>
    <p:sldId id="802" r:id="rId20"/>
    <p:sldId id="803" r:id="rId21"/>
    <p:sldId id="804" r:id="rId22"/>
    <p:sldId id="805" r:id="rId23"/>
    <p:sldId id="877" r:id="rId24"/>
    <p:sldId id="878" r:id="rId25"/>
    <p:sldId id="879" r:id="rId26"/>
    <p:sldId id="880" r:id="rId27"/>
    <p:sldId id="886" r:id="rId28"/>
    <p:sldId id="881" r:id="rId29"/>
    <p:sldId id="882" r:id="rId30"/>
    <p:sldId id="883" r:id="rId31"/>
    <p:sldId id="884" r:id="rId32"/>
    <p:sldId id="885" r:id="rId33"/>
    <p:sldId id="807" r:id="rId34"/>
    <p:sldId id="809" r:id="rId35"/>
    <p:sldId id="810" r:id="rId36"/>
    <p:sldId id="811" r:id="rId37"/>
    <p:sldId id="812" r:id="rId38"/>
    <p:sldId id="813" r:id="rId39"/>
    <p:sldId id="814" r:id="rId40"/>
    <p:sldId id="815" r:id="rId41"/>
    <p:sldId id="816" r:id="rId42"/>
    <p:sldId id="817" r:id="rId43"/>
    <p:sldId id="953" r:id="rId44"/>
    <p:sldId id="818" r:id="rId45"/>
    <p:sldId id="819" r:id="rId46"/>
    <p:sldId id="820" r:id="rId47"/>
    <p:sldId id="821" r:id="rId48"/>
    <p:sldId id="822" r:id="rId49"/>
    <p:sldId id="823" r:id="rId50"/>
    <p:sldId id="824" r:id="rId51"/>
    <p:sldId id="825" r:id="rId52"/>
    <p:sldId id="826" r:id="rId53"/>
    <p:sldId id="827" r:id="rId54"/>
    <p:sldId id="828" r:id="rId55"/>
    <p:sldId id="830" r:id="rId56"/>
    <p:sldId id="831" r:id="rId57"/>
    <p:sldId id="832" r:id="rId58"/>
    <p:sldId id="833" r:id="rId59"/>
    <p:sldId id="834" r:id="rId60"/>
    <p:sldId id="835" r:id="rId61"/>
    <p:sldId id="836" r:id="rId62"/>
    <p:sldId id="837" r:id="rId63"/>
    <p:sldId id="838" r:id="rId64"/>
    <p:sldId id="839" r:id="rId65"/>
    <p:sldId id="865" r:id="rId66"/>
    <p:sldId id="866" r:id="rId67"/>
    <p:sldId id="867" r:id="rId68"/>
    <p:sldId id="955" r:id="rId69"/>
    <p:sldId id="257" r:id="rId70"/>
    <p:sldId id="792" r:id="rId71"/>
    <p:sldId id="793" r:id="rId72"/>
    <p:sldId id="890" r:id="rId73"/>
    <p:sldId id="887" r:id="rId74"/>
    <p:sldId id="888" r:id="rId75"/>
    <p:sldId id="891" r:id="rId76"/>
    <p:sldId id="892" r:id="rId77"/>
    <p:sldId id="893" r:id="rId78"/>
    <p:sldId id="894" r:id="rId79"/>
    <p:sldId id="895" r:id="rId80"/>
    <p:sldId id="896" r:id="rId81"/>
    <p:sldId id="897" r:id="rId82"/>
    <p:sldId id="898" r:id="rId83"/>
    <p:sldId id="899" r:id="rId84"/>
    <p:sldId id="900" r:id="rId85"/>
    <p:sldId id="901" r:id="rId86"/>
    <p:sldId id="475" r:id="rId87"/>
    <p:sldId id="501" r:id="rId88"/>
    <p:sldId id="603" r:id="rId89"/>
    <p:sldId id="604" r:id="rId90"/>
    <p:sldId id="722" r:id="rId91"/>
    <p:sldId id="657" r:id="rId92"/>
    <p:sldId id="476" r:id="rId93"/>
    <p:sldId id="502" r:id="rId94"/>
    <p:sldId id="503" r:id="rId95"/>
    <p:sldId id="504" r:id="rId96"/>
    <p:sldId id="643" r:id="rId97"/>
    <p:sldId id="644" r:id="rId98"/>
    <p:sldId id="675" r:id="rId99"/>
    <p:sldId id="676" r:id="rId100"/>
    <p:sldId id="677" r:id="rId101"/>
    <p:sldId id="478" r:id="rId102"/>
    <p:sldId id="962" r:id="rId103"/>
    <p:sldId id="960" r:id="rId104"/>
    <p:sldId id="961" r:id="rId105"/>
    <p:sldId id="963" r:id="rId106"/>
    <p:sldId id="966" r:id="rId107"/>
    <p:sldId id="965" r:id="rId108"/>
    <p:sldId id="967" r:id="rId109"/>
    <p:sldId id="968" r:id="rId110"/>
    <p:sldId id="969" r:id="rId111"/>
    <p:sldId id="970" r:id="rId112"/>
    <p:sldId id="972" r:id="rId113"/>
    <p:sldId id="973" r:id="rId114"/>
    <p:sldId id="974" r:id="rId115"/>
    <p:sldId id="975" r:id="rId116"/>
    <p:sldId id="976" r:id="rId117"/>
    <p:sldId id="977" r:id="rId118"/>
    <p:sldId id="978" r:id="rId119"/>
    <p:sldId id="979" r:id="rId120"/>
    <p:sldId id="980" r:id="rId121"/>
    <p:sldId id="982" r:id="rId122"/>
    <p:sldId id="983" r:id="rId123"/>
    <p:sldId id="984" r:id="rId124"/>
    <p:sldId id="956" r:id="rId125"/>
    <p:sldId id="957" r:id="rId126"/>
    <p:sldId id="985" r:id="rId127"/>
    <p:sldId id="986" r:id="rId128"/>
    <p:sldId id="987" r:id="rId129"/>
    <p:sldId id="988" r:id="rId130"/>
    <p:sldId id="989" r:id="rId131"/>
    <p:sldId id="990" r:id="rId132"/>
    <p:sldId id="991" r:id="rId133"/>
    <p:sldId id="992" r:id="rId134"/>
    <p:sldId id="993" r:id="rId135"/>
    <p:sldId id="994" r:id="rId136"/>
    <p:sldId id="995" r:id="rId137"/>
    <p:sldId id="996" r:id="rId138"/>
    <p:sldId id="615" r:id="rId139"/>
    <p:sldId id="479" r:id="rId140"/>
    <p:sldId id="997" r:id="rId141"/>
    <p:sldId id="998" r:id="rId142"/>
    <p:sldId id="999" r:id="rId143"/>
    <p:sldId id="1000" r:id="rId144"/>
    <p:sldId id="1001" r:id="rId145"/>
    <p:sldId id="1002" r:id="rId146"/>
    <p:sldId id="482" r:id="rId147"/>
    <p:sldId id="483" r:id="rId148"/>
    <p:sldId id="1003" r:id="rId149"/>
    <p:sldId id="1004" r:id="rId150"/>
    <p:sldId id="1005" r:id="rId151"/>
    <p:sldId id="1006" r:id="rId152"/>
    <p:sldId id="610" r:id="rId153"/>
    <p:sldId id="611" r:id="rId154"/>
    <p:sldId id="515" r:id="rId155"/>
    <p:sldId id="516" r:id="rId156"/>
    <p:sldId id="517" r:id="rId157"/>
    <p:sldId id="518" r:id="rId158"/>
    <p:sldId id="519" r:id="rId159"/>
    <p:sldId id="481" r:id="rId160"/>
    <p:sldId id="661" r:id="rId161"/>
    <p:sldId id="662" r:id="rId162"/>
    <p:sldId id="1008" r:id="rId163"/>
    <p:sldId id="1009" r:id="rId164"/>
    <p:sldId id="587" r:id="rId165"/>
    <p:sldId id="588" r:id="rId166"/>
    <p:sldId id="589" r:id="rId167"/>
    <p:sldId id="639" r:id="rId168"/>
    <p:sldId id="645" r:id="rId169"/>
    <p:sldId id="646" r:id="rId170"/>
    <p:sldId id="671" r:id="rId171"/>
    <p:sldId id="505" r:id="rId172"/>
    <p:sldId id="763" r:id="rId173"/>
    <p:sldId id="764" r:id="rId174"/>
    <p:sldId id="766" r:id="rId175"/>
    <p:sldId id="767" r:id="rId176"/>
    <p:sldId id="768" r:id="rId177"/>
    <p:sldId id="769" r:id="rId178"/>
    <p:sldId id="770" r:id="rId179"/>
    <p:sldId id="772" r:id="rId180"/>
    <p:sldId id="773" r:id="rId181"/>
    <p:sldId id="774" r:id="rId182"/>
    <p:sldId id="775" r:id="rId183"/>
    <p:sldId id="694" r:id="rId184"/>
    <p:sldId id="748" r:id="rId185"/>
    <p:sldId id="749" r:id="rId186"/>
    <p:sldId id="750" r:id="rId187"/>
    <p:sldId id="751" r:id="rId188"/>
    <p:sldId id="752" r:id="rId189"/>
    <p:sldId id="753" r:id="rId190"/>
    <p:sldId id="754" r:id="rId191"/>
    <p:sldId id="755" r:id="rId192"/>
    <p:sldId id="756" r:id="rId193"/>
    <p:sldId id="757" r:id="rId194"/>
    <p:sldId id="758" r:id="rId195"/>
    <p:sldId id="759" r:id="rId196"/>
    <p:sldId id="760" r:id="rId197"/>
    <p:sldId id="761" r:id="rId198"/>
    <p:sldId id="762" r:id="rId199"/>
    <p:sldId id="472" r:id="rId200"/>
    <p:sldId id="1019" r:id="rId201"/>
    <p:sldId id="1020" r:id="rId202"/>
    <p:sldId id="1021" r:id="rId203"/>
    <p:sldId id="1022" r:id="rId204"/>
    <p:sldId id="1023" r:id="rId205"/>
    <p:sldId id="1024" r:id="rId206"/>
    <p:sldId id="1025" r:id="rId207"/>
    <p:sldId id="1026" r:id="rId208"/>
    <p:sldId id="1027" r:id="rId209"/>
    <p:sldId id="1028" r:id="rId210"/>
    <p:sldId id="1029" r:id="rId211"/>
    <p:sldId id="1030" r:id="rId212"/>
    <p:sldId id="1031" r:id="rId213"/>
    <p:sldId id="1032" r:id="rId214"/>
    <p:sldId id="1033" r:id="rId215"/>
    <p:sldId id="1034" r:id="rId216"/>
    <p:sldId id="1035" r:id="rId217"/>
    <p:sldId id="1036" r:id="rId218"/>
    <p:sldId id="1037" r:id="rId219"/>
    <p:sldId id="1038" r:id="rId220"/>
    <p:sldId id="1039" r:id="rId221"/>
    <p:sldId id="1040" r:id="rId222"/>
    <p:sldId id="1041" r:id="rId223"/>
    <p:sldId id="1042" r:id="rId224"/>
    <p:sldId id="1043" r:id="rId225"/>
    <p:sldId id="1044" r:id="rId226"/>
    <p:sldId id="1045" r:id="rId227"/>
    <p:sldId id="905" r:id="rId228"/>
    <p:sldId id="906" r:id="rId229"/>
    <p:sldId id="909" r:id="rId230"/>
    <p:sldId id="919" r:id="rId231"/>
    <p:sldId id="911" r:id="rId232"/>
    <p:sldId id="912" r:id="rId233"/>
    <p:sldId id="920" r:id="rId234"/>
    <p:sldId id="921" r:id="rId235"/>
    <p:sldId id="913" r:id="rId236"/>
    <p:sldId id="922" r:id="rId237"/>
    <p:sldId id="914" r:id="rId238"/>
    <p:sldId id="915" r:id="rId239"/>
    <p:sldId id="923" r:id="rId240"/>
    <p:sldId id="916" r:id="rId241"/>
    <p:sldId id="924" r:id="rId242"/>
    <p:sldId id="925" r:id="rId243"/>
    <p:sldId id="917" r:id="rId244"/>
    <p:sldId id="926" r:id="rId245"/>
    <p:sldId id="928" r:id="rId246"/>
    <p:sldId id="927" r:id="rId247"/>
    <p:sldId id="918" r:id="rId248"/>
    <p:sldId id="1014" r:id="rId2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73945" autoAdjust="0"/>
  </p:normalViewPr>
  <p:slideViewPr>
    <p:cSldViewPr snapToGrid="0">
      <p:cViewPr varScale="1">
        <p:scale>
          <a:sx n="68" d="100"/>
          <a:sy n="68" d="100"/>
        </p:scale>
        <p:origin x="918" y="60"/>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70" d="100"/>
          <a:sy n="70" d="100"/>
        </p:scale>
        <p:origin x="2760" y="72"/>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54" Type="http://schemas.openxmlformats.org/officeDocument/2006/relationships/tableStyles" Target="tableStyle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notesMaster" Target="notesMasters/notesMaster1.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viewProps" Target="view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E0D3EC-571F-48E5-B81F-8420CAD3DC2A}" type="datetimeFigureOut">
              <a:rPr lang="zh-CN" altLang="en-US" smtClean="0"/>
              <a:t>2016/1/21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F94C00-1F42-483F-97B5-FFB25DF108EF}" type="slidenum">
              <a:rPr lang="zh-CN" altLang="en-US" smtClean="0"/>
              <a:t>‹#›</a:t>
            </a:fld>
            <a:endParaRPr lang="zh-CN" altLang="en-US"/>
          </a:p>
        </p:txBody>
      </p:sp>
    </p:spTree>
    <p:extLst>
      <p:ext uri="{BB962C8B-B14F-4D97-AF65-F5344CB8AC3E}">
        <p14:creationId xmlns:p14="http://schemas.microsoft.com/office/powerpoint/2010/main" val="1436546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cntax.cn/plus/view.php?aid=24095" TargetMode="External"/><Relationship Id="rId2" Type="http://schemas.openxmlformats.org/officeDocument/2006/relationships/slide" Target="../slides/slide163.xml"/><Relationship Id="rId1" Type="http://schemas.openxmlformats.org/officeDocument/2006/relationships/notesMaster" Target="../notesMasters/notesMaster1.xml"/><Relationship Id="rId4" Type="http://schemas.openxmlformats.org/officeDocument/2006/relationships/hyperlink" Target="http://www.cntax.cn/plus/view.php?aid=31534"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1</a:t>
            </a:r>
            <a:r>
              <a:rPr lang="zh-CN" altLang="en-US" sz="1200" dirty="0" smtClean="0"/>
              <a:t>、</a:t>
            </a:r>
            <a:r>
              <a:rPr lang="en-US" altLang="zh-CN" sz="1200" dirty="0" smtClean="0"/>
              <a:t>《</a:t>
            </a:r>
            <a:r>
              <a:rPr lang="zh-CN" altLang="en-US" sz="1200" dirty="0" smtClean="0"/>
              <a:t>国家税务总局关于推进工商营业执照、组织机构代码证和税务登记证“三证合一”改革的若干意见</a:t>
            </a:r>
            <a:r>
              <a:rPr lang="en-US" altLang="zh-CN" sz="1200" dirty="0" smtClean="0"/>
              <a:t>》</a:t>
            </a:r>
            <a:r>
              <a:rPr lang="zh-CN" altLang="en-US" sz="1200" dirty="0" smtClean="0"/>
              <a:t>（</a:t>
            </a:r>
            <a:r>
              <a:rPr lang="zh-CN" altLang="zh-CN" sz="1200" kern="1200" dirty="0" smtClean="0">
                <a:solidFill>
                  <a:schemeClr val="tx1"/>
                </a:solidFill>
                <a:effectLst/>
                <a:latin typeface="+mn-lt"/>
                <a:ea typeface="+mn-ea"/>
                <a:cs typeface="+mn-cs"/>
              </a:rPr>
              <a:t>税总发〔</a:t>
            </a:r>
            <a:r>
              <a:rPr lang="en-US" altLang="zh-CN" sz="1200" kern="1200" dirty="0" smtClean="0">
                <a:solidFill>
                  <a:schemeClr val="tx1"/>
                </a:solidFill>
                <a:effectLst/>
                <a:latin typeface="+mn-lt"/>
                <a:ea typeface="+mn-ea"/>
                <a:cs typeface="+mn-cs"/>
              </a:rPr>
              <a:t>2014</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152</a:t>
            </a:r>
            <a:r>
              <a:rPr lang="zh-CN" altLang="zh-CN" sz="1200" kern="1200" dirty="0" smtClean="0">
                <a:solidFill>
                  <a:schemeClr val="tx1"/>
                </a:solidFill>
                <a:effectLst/>
                <a:latin typeface="+mn-lt"/>
                <a:ea typeface="+mn-ea"/>
                <a:cs typeface="+mn-cs"/>
              </a:rPr>
              <a:t>号 </a:t>
            </a:r>
            <a:r>
              <a:rPr lang="en-US" altLang="zh-CN" sz="1200" kern="1200" dirty="0" smtClean="0">
                <a:solidFill>
                  <a:schemeClr val="tx1"/>
                </a:solidFill>
                <a:effectLst/>
                <a:latin typeface="+mn-lt"/>
                <a:ea typeface="+mn-ea"/>
                <a:cs typeface="+mn-cs"/>
              </a:rPr>
              <a:t>2014-12-18</a:t>
            </a:r>
            <a:r>
              <a:rPr lang="zh-CN" altLang="en-US" sz="1200" kern="1200" dirty="0" smtClean="0">
                <a:solidFill>
                  <a:schemeClr val="tx1"/>
                </a:solidFill>
                <a:effectLst/>
                <a:latin typeface="+mn-lt"/>
                <a:ea typeface="+mn-ea"/>
                <a:cs typeface="+mn-cs"/>
              </a:rPr>
              <a:t>），试点；</a:t>
            </a:r>
            <a:r>
              <a:rPr lang="zh-CN" altLang="zh-CN" sz="1200" b="1" kern="1200" dirty="0" smtClean="0">
                <a:solidFill>
                  <a:schemeClr val="tx1"/>
                </a:solidFill>
                <a:effectLst/>
                <a:latin typeface="+mn-lt"/>
                <a:ea typeface="+mn-ea"/>
                <a:cs typeface="+mn-cs"/>
              </a:rPr>
              <a:t>推进“三证联办”、积极探索“一证三码”、最终实现“一证一码”</a:t>
            </a:r>
            <a:r>
              <a:rPr lang="zh-CN" altLang="zh-CN"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r>
              <a:rPr lang="en-US" altLang="zh-CN" sz="1200" b="1" kern="1200" dirty="0" smtClean="0">
                <a:solidFill>
                  <a:schemeClr val="tx1"/>
                </a:solidFill>
                <a:effectLst/>
                <a:latin typeface="+mn-lt"/>
                <a:ea typeface="+mn-ea"/>
                <a:cs typeface="+mn-cs"/>
              </a:rPr>
              <a:t>2</a:t>
            </a:r>
            <a:r>
              <a:rPr lang="zh-CN" altLang="en-US" sz="1200" b="1"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浙江省人民政府办公厅</a:t>
            </a:r>
            <a:r>
              <a:rPr lang="zh-CN" altLang="zh-CN" sz="1200" b="1" kern="1200" dirty="0" smtClean="0">
                <a:solidFill>
                  <a:schemeClr val="tx1"/>
                </a:solidFill>
                <a:effectLst/>
                <a:latin typeface="+mn-lt"/>
                <a:ea typeface="+mn-ea"/>
                <a:cs typeface="+mn-cs"/>
              </a:rPr>
              <a:t>关于实行企业“五证合一”登记制度的通知</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浙政办发</a:t>
            </a:r>
            <a:r>
              <a:rPr lang="en-US" altLang="zh-CN" sz="1200" b="1" kern="1200" dirty="0" smtClean="0">
                <a:solidFill>
                  <a:schemeClr val="tx1"/>
                </a:solidFill>
                <a:effectLst/>
                <a:latin typeface="+mn-lt"/>
                <a:ea typeface="+mn-ea"/>
                <a:cs typeface="+mn-cs"/>
              </a:rPr>
              <a:t>(2015)67</a:t>
            </a:r>
            <a:r>
              <a:rPr lang="zh-CN" altLang="zh-CN" sz="1200" b="1" kern="1200" dirty="0" smtClean="0">
                <a:solidFill>
                  <a:schemeClr val="tx1"/>
                </a:solidFill>
                <a:effectLst/>
                <a:latin typeface="+mn-lt"/>
                <a:ea typeface="+mn-ea"/>
                <a:cs typeface="+mn-cs"/>
              </a:rPr>
              <a:t>号 </a:t>
            </a:r>
            <a:r>
              <a:rPr lang="en-US" altLang="zh-CN" sz="1200" b="1" kern="1200" dirty="0" smtClean="0">
                <a:solidFill>
                  <a:schemeClr val="tx1"/>
                </a:solidFill>
                <a:effectLst/>
                <a:latin typeface="+mn-lt"/>
                <a:ea typeface="+mn-ea"/>
                <a:cs typeface="+mn-cs"/>
              </a:rPr>
              <a:t>2015.06.10</a:t>
            </a:r>
            <a:r>
              <a:rPr lang="zh-CN" altLang="en-US" sz="1200" b="1" kern="1200" dirty="0" smtClean="0">
                <a:solidFill>
                  <a:schemeClr val="tx1"/>
                </a:solidFill>
                <a:effectLst/>
                <a:latin typeface="+mn-lt"/>
                <a:ea typeface="+mn-ea"/>
                <a:cs typeface="+mn-cs"/>
              </a:rPr>
              <a:t>）试点：，</a:t>
            </a:r>
            <a:r>
              <a:rPr lang="zh-CN" altLang="zh-CN" sz="1200" kern="1200" dirty="0" smtClean="0">
                <a:solidFill>
                  <a:schemeClr val="tx1"/>
                </a:solidFill>
                <a:effectLst/>
                <a:latin typeface="+mn-lt"/>
                <a:ea typeface="+mn-ea"/>
                <a:cs typeface="+mn-cs"/>
              </a:rPr>
              <a:t>统一核发加载注册号、组织机构代码、税务登记证号（纳税人识别号，下同）、社会保险登记证号和统计登记证号的营业执照（正副本），以“一照五码”形式实现“五证合一”。</a:t>
            </a:r>
            <a:endParaRPr lang="en-US" altLang="zh-CN" sz="1200" kern="1200" dirty="0" smtClean="0">
              <a:solidFill>
                <a:schemeClr val="tx1"/>
              </a:solidFill>
              <a:effectLst/>
              <a:latin typeface="+mn-lt"/>
              <a:ea typeface="+mn-ea"/>
              <a:cs typeface="+mn-cs"/>
            </a:endParaRPr>
          </a:p>
          <a:p>
            <a:endParaRPr lang="zh-CN" altLang="zh-CN" sz="1200" b="1"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4</a:t>
            </a:fld>
            <a:endParaRPr lang="zh-CN" altLang="en-US"/>
          </a:p>
        </p:txBody>
      </p:sp>
    </p:spTree>
    <p:extLst>
      <p:ext uri="{BB962C8B-B14F-4D97-AF65-F5344CB8AC3E}">
        <p14:creationId xmlns:p14="http://schemas.microsoft.com/office/powerpoint/2010/main" val="3205672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纳税人因</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办法</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第十七条第三、四、五项所列情形解除，或对当期未予评价有异议的，可填写</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纳税信用补评申请表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（附件</a:t>
            </a:r>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），向主管税务机关申请补充纳税信用评价。</a:t>
            </a:r>
          </a:p>
          <a:p>
            <a:r>
              <a:rPr lang="zh-CN" altLang="en-US" sz="1200" kern="1200" dirty="0" smtClean="0">
                <a:solidFill>
                  <a:schemeClr val="tx1"/>
                </a:solidFill>
                <a:latin typeface="+mn-lt"/>
                <a:ea typeface="+mn-ea"/>
                <a:cs typeface="+mn-cs"/>
              </a:rPr>
              <a:t>二、纳税人对纳税信用评价结果有异议的，可在纳税信用评价结果确定的当年内，填写</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纳税信用复评申请表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（附件</a:t>
            </a:r>
            <a:r>
              <a:rPr lang="en-US" altLang="zh-CN" sz="1200" kern="1200" dirty="0" smtClean="0">
                <a:solidFill>
                  <a:schemeClr val="tx1"/>
                </a:solidFill>
                <a:latin typeface="+mn-lt"/>
                <a:ea typeface="+mn-ea"/>
                <a:cs typeface="+mn-cs"/>
              </a:rPr>
              <a:t>3</a:t>
            </a:r>
            <a:r>
              <a:rPr lang="zh-CN" altLang="en-US" sz="1200" kern="1200" dirty="0" smtClean="0">
                <a:solidFill>
                  <a:schemeClr val="tx1"/>
                </a:solidFill>
                <a:latin typeface="+mn-lt"/>
                <a:ea typeface="+mn-ea"/>
                <a:cs typeface="+mn-cs"/>
              </a:rPr>
              <a:t>），向主管税务机关申请复评。</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42</a:t>
            </a:fld>
            <a:endParaRPr lang="zh-CN" altLang="en-US"/>
          </a:p>
        </p:txBody>
      </p:sp>
    </p:spTree>
    <p:extLst>
      <p:ext uri="{BB962C8B-B14F-4D97-AF65-F5344CB8AC3E}">
        <p14:creationId xmlns:p14="http://schemas.microsoft.com/office/powerpoint/2010/main" val="3905001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t>第十八条　纳税信用级别设</a:t>
            </a:r>
            <a:r>
              <a:rPr lang="en-US" altLang="zh-CN" sz="2000" dirty="0" smtClean="0"/>
              <a:t>A</a:t>
            </a:r>
            <a:r>
              <a:rPr lang="zh-CN" altLang="en-US" sz="2000" dirty="0" smtClean="0"/>
              <a:t>、</a:t>
            </a:r>
            <a:r>
              <a:rPr lang="en-US" altLang="zh-CN" sz="2000" dirty="0" smtClean="0"/>
              <a:t>B</a:t>
            </a:r>
            <a:r>
              <a:rPr lang="zh-CN" altLang="en-US" sz="2000" dirty="0" smtClean="0"/>
              <a:t>、</a:t>
            </a:r>
            <a:r>
              <a:rPr lang="en-US" altLang="zh-CN" sz="2000" dirty="0" smtClean="0"/>
              <a:t>C</a:t>
            </a:r>
            <a:r>
              <a:rPr lang="zh-CN" altLang="en-US" sz="2000" dirty="0" smtClean="0"/>
              <a:t>、</a:t>
            </a:r>
            <a:r>
              <a:rPr lang="en-US" altLang="zh-CN" sz="2000" dirty="0" smtClean="0"/>
              <a:t>D</a:t>
            </a:r>
            <a:r>
              <a:rPr lang="zh-CN" altLang="en-US" sz="2000" dirty="0" smtClean="0"/>
              <a:t>四级。</a:t>
            </a:r>
            <a:r>
              <a:rPr lang="en-US" altLang="zh-CN" sz="2000" dirty="0" smtClean="0"/>
              <a:t>A</a:t>
            </a:r>
            <a:r>
              <a:rPr lang="zh-CN" altLang="en-US" sz="2000" dirty="0" smtClean="0"/>
              <a:t>级纳税信用为年度评价指标得分</a:t>
            </a:r>
            <a:r>
              <a:rPr lang="en-US" altLang="zh-CN" sz="2000" dirty="0" smtClean="0"/>
              <a:t>90</a:t>
            </a:r>
            <a:r>
              <a:rPr lang="zh-CN" altLang="en-US" sz="2000" dirty="0" smtClean="0"/>
              <a:t>分以上的；</a:t>
            </a:r>
            <a:r>
              <a:rPr lang="en-US" altLang="zh-CN" sz="2000" dirty="0" smtClean="0"/>
              <a:t>B</a:t>
            </a:r>
            <a:r>
              <a:rPr lang="zh-CN" altLang="en-US" sz="2000" dirty="0" smtClean="0"/>
              <a:t>级纳税信用为年度评价指标得分</a:t>
            </a:r>
            <a:r>
              <a:rPr lang="en-US" altLang="zh-CN" sz="2000" dirty="0" smtClean="0"/>
              <a:t>70</a:t>
            </a:r>
            <a:r>
              <a:rPr lang="zh-CN" altLang="en-US" sz="2000" dirty="0" smtClean="0"/>
              <a:t>分以上不满</a:t>
            </a:r>
            <a:r>
              <a:rPr lang="en-US" altLang="zh-CN" sz="2000" dirty="0" smtClean="0"/>
              <a:t>90</a:t>
            </a:r>
            <a:r>
              <a:rPr lang="zh-CN" altLang="en-US" sz="2000" dirty="0" smtClean="0"/>
              <a:t>分的；</a:t>
            </a:r>
            <a:r>
              <a:rPr lang="en-US" altLang="zh-CN" sz="2000" dirty="0" smtClean="0"/>
              <a:t>C</a:t>
            </a:r>
            <a:r>
              <a:rPr lang="zh-CN" altLang="en-US" sz="2000" dirty="0" smtClean="0"/>
              <a:t>级纳税信用为年度评价指标得分</a:t>
            </a:r>
            <a:r>
              <a:rPr lang="en-US" altLang="zh-CN" sz="2000" dirty="0" smtClean="0"/>
              <a:t>40</a:t>
            </a:r>
            <a:r>
              <a:rPr lang="zh-CN" altLang="en-US" sz="2000" dirty="0" smtClean="0"/>
              <a:t>分以上不满</a:t>
            </a:r>
            <a:r>
              <a:rPr lang="en-US" altLang="zh-CN" sz="2000" dirty="0" smtClean="0"/>
              <a:t>70</a:t>
            </a:r>
            <a:r>
              <a:rPr lang="zh-CN" altLang="en-US" sz="2000" dirty="0" smtClean="0"/>
              <a:t>分的； </a:t>
            </a:r>
            <a:r>
              <a:rPr lang="en-US" altLang="zh-CN" sz="2000" dirty="0" smtClean="0"/>
              <a:t>D</a:t>
            </a:r>
            <a:r>
              <a:rPr lang="zh-CN" altLang="en-US" sz="2000" dirty="0" smtClean="0"/>
              <a:t>级纳税信用为年度评价指标得分不满</a:t>
            </a:r>
            <a:r>
              <a:rPr lang="en-US" altLang="zh-CN" sz="2000" dirty="0" smtClean="0"/>
              <a:t>40</a:t>
            </a:r>
            <a:r>
              <a:rPr lang="zh-CN" altLang="en-US" sz="2000" dirty="0" smtClean="0"/>
              <a:t>分或者直接判级确定的。</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43</a:t>
            </a:fld>
            <a:endParaRPr lang="zh-CN" altLang="en-US"/>
          </a:p>
        </p:txBody>
      </p:sp>
    </p:spTree>
    <p:extLst>
      <p:ext uri="{BB962C8B-B14F-4D97-AF65-F5344CB8AC3E}">
        <p14:creationId xmlns:p14="http://schemas.microsoft.com/office/powerpoint/2010/main" val="439313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国家税务总局关于印发《全国普通发票简并票种统一式样工作实施方案》的通知</a:t>
            </a:r>
            <a:r>
              <a:rPr lang="en-US" altLang="zh-CN" sz="1200" b="1" kern="1200" dirty="0" smtClean="0">
                <a:solidFill>
                  <a:schemeClr val="tx1"/>
                </a:solidFill>
                <a:effectLst/>
                <a:latin typeface="+mn-lt"/>
                <a:ea typeface="+mn-ea"/>
                <a:cs typeface="+mn-cs"/>
              </a:rPr>
              <a:t>  </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国税发〔</a:t>
            </a:r>
            <a:r>
              <a:rPr lang="en-US" altLang="zh-CN" sz="1200" b="1" kern="1200" dirty="0" smtClean="0">
                <a:solidFill>
                  <a:schemeClr val="tx1"/>
                </a:solidFill>
                <a:effectLst/>
                <a:latin typeface="+mn-lt"/>
                <a:ea typeface="+mn-ea"/>
                <a:cs typeface="+mn-cs"/>
              </a:rPr>
              <a:t>2009</a:t>
            </a:r>
            <a:r>
              <a:rPr lang="zh-CN" altLang="zh-CN" sz="1200" b="1" kern="1200" dirty="0" smtClean="0">
                <a:solidFill>
                  <a:schemeClr val="tx1"/>
                </a:solidFill>
                <a:effectLst/>
                <a:latin typeface="+mn-lt"/>
                <a:ea typeface="+mn-ea"/>
                <a:cs typeface="+mn-cs"/>
              </a:rPr>
              <a:t>〕</a:t>
            </a:r>
            <a:r>
              <a:rPr lang="en-US" altLang="zh-CN" sz="1200" b="1" kern="1200" dirty="0" smtClean="0">
                <a:solidFill>
                  <a:schemeClr val="tx1"/>
                </a:solidFill>
                <a:effectLst/>
                <a:latin typeface="+mn-lt"/>
                <a:ea typeface="+mn-ea"/>
                <a:cs typeface="+mn-cs"/>
              </a:rPr>
              <a:t>142</a:t>
            </a:r>
            <a:r>
              <a:rPr lang="zh-CN" altLang="zh-CN" sz="1200" b="1" kern="1200" dirty="0" smtClean="0">
                <a:solidFill>
                  <a:schemeClr val="tx1"/>
                </a:solidFill>
                <a:effectLst/>
                <a:latin typeface="+mn-lt"/>
                <a:ea typeface="+mn-ea"/>
                <a:cs typeface="+mn-cs"/>
              </a:rPr>
              <a:t>号 </a:t>
            </a:r>
            <a:r>
              <a:rPr lang="en-US" altLang="zh-CN" sz="1200" b="1" kern="1200" dirty="0" smtClean="0">
                <a:solidFill>
                  <a:schemeClr val="tx1"/>
                </a:solidFill>
                <a:effectLst/>
                <a:latin typeface="+mn-lt"/>
                <a:ea typeface="+mn-ea"/>
                <a:cs typeface="+mn-cs"/>
              </a:rPr>
              <a:t>2009-09-30)</a:t>
            </a:r>
            <a:endParaRPr lang="zh-CN" altLang="zh-CN" sz="1200" b="1" kern="1200" dirty="0" smtClean="0">
              <a:solidFill>
                <a:schemeClr val="tx1"/>
              </a:solidFill>
              <a:effectLst/>
              <a:latin typeface="+mn-lt"/>
              <a:ea typeface="+mn-ea"/>
              <a:cs typeface="+mn-cs"/>
            </a:endParaRPr>
          </a:p>
          <a:p>
            <a:pPr marL="0" marR="0" lvl="2" indent="0" algn="l" defTabSz="914400" rtl="0" eaLnBrk="1" fontAlgn="auto" latinLnBrk="0" hangingPunct="1">
              <a:lnSpc>
                <a:spcPct val="100000"/>
              </a:lnSpc>
              <a:spcBef>
                <a:spcPts val="0"/>
              </a:spcBef>
              <a:spcAft>
                <a:spcPts val="0"/>
              </a:spcAft>
              <a:buClrTx/>
              <a:buSzTx/>
              <a:buFontTx/>
              <a:buNone/>
              <a:tabLst/>
              <a:defRPr/>
            </a:pPr>
            <a:r>
              <a:rPr lang="zh-CN" altLang="en-US" dirty="0" smtClean="0"/>
              <a:t>网络发票管理办法（国家税务总局令第</a:t>
            </a:r>
            <a:r>
              <a:rPr lang="en-US" altLang="zh-CN" dirty="0" smtClean="0"/>
              <a:t>30</a:t>
            </a:r>
            <a:r>
              <a:rPr lang="zh-CN" altLang="en-US" dirty="0" smtClean="0"/>
              <a:t>号</a:t>
            </a:r>
            <a:r>
              <a:rPr lang="en-US" altLang="zh-CN" dirty="0" smtClean="0"/>
              <a:t> 2013-02-25</a:t>
            </a:r>
            <a:r>
              <a:rPr lang="zh-CN" altLang="en-US" dirty="0" smtClean="0"/>
              <a:t>）：</a:t>
            </a:r>
            <a:r>
              <a:rPr lang="zh-CN" altLang="en-US" sz="2000" dirty="0" smtClean="0"/>
              <a:t>网络发票是指符合国家税务总局统一标准并通过国家税务总局及省、自治区、直辖市国家税务局、地方税务局公布的网络发票管理系统开具的发票。</a:t>
            </a:r>
            <a:endParaRPr lang="en-US" altLang="zh-CN" sz="2000" dirty="0" smtClean="0"/>
          </a:p>
          <a:p>
            <a:r>
              <a:rPr lang="zh-CN" altLang="zh-CN" sz="1200" kern="1200" dirty="0" smtClean="0">
                <a:solidFill>
                  <a:schemeClr val="tx1"/>
                </a:solidFill>
                <a:effectLst/>
                <a:latin typeface="+mn-lt"/>
                <a:ea typeface="+mn-ea"/>
                <a:cs typeface="+mn-cs"/>
              </a:rPr>
              <a:t>第六条</a:t>
            </a:r>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开具发票的单位和个人开具网络发票应登录网络发票管理系统，如实完整填写发票的相关内容及数据，确认保存后打印发票。开具发票的单位和个人</a:t>
            </a:r>
            <a:r>
              <a:rPr lang="zh-CN" altLang="zh-CN" sz="1200" b="1" kern="1200" dirty="0" smtClean="0">
                <a:solidFill>
                  <a:schemeClr val="tx1"/>
                </a:solidFill>
                <a:effectLst/>
                <a:latin typeface="+mn-lt"/>
                <a:ea typeface="+mn-ea"/>
                <a:cs typeface="+mn-cs"/>
              </a:rPr>
              <a:t>在线开具的网络发票</a:t>
            </a:r>
            <a:r>
              <a:rPr lang="zh-CN" altLang="zh-CN" sz="1200" kern="1200" dirty="0" smtClean="0">
                <a:solidFill>
                  <a:schemeClr val="tx1"/>
                </a:solidFill>
                <a:effectLst/>
                <a:latin typeface="+mn-lt"/>
                <a:ea typeface="+mn-ea"/>
                <a:cs typeface="+mn-cs"/>
              </a:rPr>
              <a:t>，经系统自动保存数据后即完成开票信息的确认、查验。</a:t>
            </a:r>
          </a:p>
          <a:p>
            <a:r>
              <a:rPr lang="zh-CN" altLang="zh-CN" sz="1200" kern="1200" dirty="0" smtClean="0">
                <a:solidFill>
                  <a:schemeClr val="tx1"/>
                </a:solidFill>
                <a:effectLst/>
                <a:latin typeface="+mn-lt"/>
                <a:ea typeface="+mn-ea"/>
                <a:cs typeface="+mn-cs"/>
              </a:rPr>
              <a:t>第七条</a:t>
            </a:r>
            <a:r>
              <a:rPr lang="en-US" altLang="zh-CN" sz="1200" kern="1200" dirty="0" smtClean="0">
                <a:solidFill>
                  <a:schemeClr val="tx1"/>
                </a:solidFill>
                <a:effectLst/>
                <a:latin typeface="+mn-lt"/>
                <a:ea typeface="+mn-ea"/>
                <a:cs typeface="+mn-cs"/>
              </a:rPr>
              <a:t>  </a:t>
            </a:r>
            <a:r>
              <a:rPr lang="zh-CN" altLang="zh-CN" sz="1200" b="1" kern="1200" dirty="0" smtClean="0">
                <a:solidFill>
                  <a:schemeClr val="tx1"/>
                </a:solidFill>
                <a:effectLst/>
                <a:latin typeface="+mn-lt"/>
                <a:ea typeface="+mn-ea"/>
                <a:cs typeface="+mn-cs"/>
              </a:rPr>
              <a:t>单位和个人取得网络发票时，应及时查询验证网络发票信息的真实性、完整性，对不符合规定的发票，不得作为财务报销凭证，任何单位和个人有权拒收</a:t>
            </a:r>
            <a:r>
              <a:rPr lang="zh-CN" altLang="zh-CN" sz="1200" kern="1200" dirty="0" smtClean="0">
                <a:solidFill>
                  <a:schemeClr val="tx1"/>
                </a:solidFill>
                <a:effectLst/>
                <a:latin typeface="+mn-lt"/>
                <a:ea typeface="+mn-ea"/>
                <a:cs typeface="+mn-cs"/>
              </a:rPr>
              <a:t>。</a:t>
            </a:r>
          </a:p>
          <a:p>
            <a:r>
              <a:rPr lang="zh-CN" altLang="zh-CN" sz="1200" kern="1200" dirty="0" smtClean="0">
                <a:solidFill>
                  <a:schemeClr val="tx1"/>
                </a:solidFill>
                <a:effectLst/>
                <a:latin typeface="+mn-lt"/>
                <a:ea typeface="+mn-ea"/>
                <a:cs typeface="+mn-cs"/>
              </a:rPr>
              <a:t>第八条</a:t>
            </a:r>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开具发票的单位和个人需要开具红字发票的，必须收回原网络发票全部联次或取得受票方出具的有效证明，通过网络发票管理系统开具金额为负数的红字网络发票。</a:t>
            </a:r>
          </a:p>
          <a:p>
            <a:r>
              <a:rPr lang="zh-CN" altLang="zh-CN" sz="1200" kern="1200" dirty="0" smtClean="0">
                <a:solidFill>
                  <a:schemeClr val="tx1"/>
                </a:solidFill>
                <a:effectLst/>
                <a:latin typeface="+mn-lt"/>
                <a:ea typeface="+mn-ea"/>
                <a:cs typeface="+mn-cs"/>
              </a:rPr>
              <a:t>第九条</a:t>
            </a:r>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开具发票的单位和个人作废开具的网络发票，应收回原网络发票全部联次，注明“作废”， 并在网络发票管理系统中进行发票作废处理。</a:t>
            </a:r>
            <a:endParaRPr lang="en-US" altLang="zh-CN" sz="2800" dirty="0" smtClean="0"/>
          </a:p>
          <a:p>
            <a:r>
              <a:rPr lang="zh-CN" altLang="zh-CN" sz="1200" kern="1200" dirty="0" smtClean="0">
                <a:solidFill>
                  <a:schemeClr val="tx1"/>
                </a:solidFill>
                <a:effectLst/>
                <a:latin typeface="+mn-lt"/>
                <a:ea typeface="+mn-ea"/>
                <a:cs typeface="+mn-cs"/>
              </a:rPr>
              <a:t>国家发展和改革委员会办公厅、财政部办公厅、国家税务总局办公厅、国家档案局办公室关于组织开展电子发票及电子会计档案综合试点工作的通知</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发改办高技</a:t>
            </a:r>
            <a:r>
              <a:rPr lang="en-US" altLang="zh-CN" sz="1200" kern="1200" dirty="0" smtClean="0">
                <a:solidFill>
                  <a:schemeClr val="tx1"/>
                </a:solidFill>
                <a:effectLst/>
                <a:latin typeface="+mn-lt"/>
                <a:ea typeface="+mn-ea"/>
                <a:cs typeface="+mn-cs"/>
              </a:rPr>
              <a:t>[2013]3044</a:t>
            </a:r>
            <a:r>
              <a:rPr lang="zh-CN" altLang="zh-CN" sz="1200" kern="1200" dirty="0" smtClean="0">
                <a:solidFill>
                  <a:schemeClr val="tx1"/>
                </a:solidFill>
                <a:effectLst/>
                <a:latin typeface="+mn-lt"/>
                <a:ea typeface="+mn-ea"/>
                <a:cs typeface="+mn-cs"/>
              </a:rPr>
              <a:t>号 </a:t>
            </a:r>
            <a:r>
              <a:rPr lang="en-US" altLang="zh-CN" sz="1200" kern="1200" dirty="0" smtClean="0">
                <a:solidFill>
                  <a:schemeClr val="tx1"/>
                </a:solidFill>
                <a:effectLst/>
                <a:latin typeface="+mn-lt"/>
                <a:ea typeface="+mn-ea"/>
                <a:cs typeface="+mn-cs"/>
              </a:rPr>
              <a:t>2013/12/16):</a:t>
            </a:r>
            <a:r>
              <a:rPr lang="zh-CN" altLang="zh-CN" sz="1200" kern="1200" dirty="0" smtClean="0">
                <a:solidFill>
                  <a:schemeClr val="tx1"/>
                </a:solidFill>
                <a:effectLst/>
                <a:latin typeface="+mn-lt"/>
                <a:ea typeface="+mn-ea"/>
                <a:cs typeface="+mn-cs"/>
              </a:rPr>
              <a:t>推动电子发票的接收及归档保存</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做好电子发票系统与会计核算系统的对接</a:t>
            </a:r>
            <a:r>
              <a:rPr lang="zh-CN" altLang="en-US"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r>
              <a:rPr lang="zh-CN" altLang="en-US" dirty="0" smtClean="0"/>
              <a:t>国家税务总局关于推行增值税发票系统升级版有关问题的公告（总局公告</a:t>
            </a:r>
            <a:r>
              <a:rPr lang="en-US" altLang="zh-CN" dirty="0" smtClean="0"/>
              <a:t>2014</a:t>
            </a:r>
            <a:r>
              <a:rPr lang="zh-CN" altLang="en-US" dirty="0" smtClean="0"/>
              <a:t>年第</a:t>
            </a:r>
            <a:r>
              <a:rPr lang="en-US" altLang="zh-CN" dirty="0" smtClean="0"/>
              <a:t>73</a:t>
            </a:r>
            <a:r>
              <a:rPr lang="zh-CN" altLang="en-US" dirty="0" smtClean="0"/>
              <a:t>号）：</a:t>
            </a:r>
            <a:r>
              <a:rPr lang="zh-CN" altLang="zh-CN" sz="1200" kern="1200" dirty="0" smtClean="0">
                <a:solidFill>
                  <a:schemeClr val="tx1"/>
                </a:solidFill>
                <a:effectLst/>
                <a:latin typeface="+mn-lt"/>
                <a:ea typeface="+mn-ea"/>
                <a:cs typeface="+mn-cs"/>
              </a:rPr>
              <a:t>总局对现行</a:t>
            </a:r>
            <a:r>
              <a:rPr lang="zh-CN" altLang="zh-CN" sz="1200" b="1" kern="1200" dirty="0" smtClean="0">
                <a:solidFill>
                  <a:schemeClr val="tx1"/>
                </a:solidFill>
                <a:effectLst/>
                <a:latin typeface="+mn-lt"/>
                <a:ea typeface="+mn-ea"/>
                <a:cs typeface="+mn-cs"/>
              </a:rPr>
              <a:t>增值税发票系统进行了整合升级</a:t>
            </a:r>
            <a:r>
              <a:rPr lang="zh-CN" altLang="en-US" sz="1200" b="1" kern="1200" dirty="0" smtClean="0">
                <a:solidFill>
                  <a:schemeClr val="tx1"/>
                </a:solidFill>
                <a:effectLst/>
                <a:latin typeface="+mn-lt"/>
                <a:ea typeface="+mn-ea"/>
                <a:cs typeface="+mn-cs"/>
              </a:rPr>
              <a:t>。</a:t>
            </a:r>
            <a:r>
              <a:rPr lang="zh-CN" altLang="en-US" sz="1200" kern="1200" dirty="0" smtClean="0">
                <a:solidFill>
                  <a:schemeClr val="tx1"/>
                </a:solidFill>
                <a:latin typeface="+mn-lt"/>
                <a:ea typeface="+mn-ea"/>
                <a:cs typeface="+mn-cs"/>
              </a:rPr>
              <a:t>增值税税控系统打通整合，是在现有增值税防伪税控系统（以下简称防伪税控系统）只可以开具增值税专用发票和增值税普通发票，货物运输业增值税专用发票税控系统（以下简称货运税控系统）只可以开具货物运输业增值税专用发票和机动车销售统一发票的基础上打通整合，实现了两个税控系统的功能互通。打通整合后的原防伪税控系统和原货运税控系统均可以开具增值税专用发票、增值税普通发票、货物运输业增值税专用发票、机动车销售统一发票（以下统称增值税发票）。</a:t>
            </a:r>
            <a:endParaRPr lang="en-US" altLang="zh-CN"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mn-lt"/>
                <a:ea typeface="+mn-ea"/>
                <a:cs typeface="+mn-cs"/>
              </a:rPr>
              <a:t>2015</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日起，在全国范围开展推行增值税发票系统升级版工作</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除通用定额发票、客运发票和二手车销售统一发票，新认定的一般纳税人和新办小规模纳税人发生增值税业务对外开具发票一律使用金税盘或税控盘开具。</a:t>
            </a:r>
          </a:p>
          <a:p>
            <a:r>
              <a:rPr lang="zh-CN" altLang="zh-CN" sz="1200" b="1" kern="1200" dirty="0" smtClean="0">
                <a:solidFill>
                  <a:schemeClr val="tx1"/>
                </a:solidFill>
                <a:effectLst/>
                <a:latin typeface="+mn-lt"/>
                <a:ea typeface="+mn-ea"/>
                <a:cs typeface="+mn-cs"/>
              </a:rPr>
              <a:t>国家税务总局关于全面推行增值税发票系统升级版有关问题的公告</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国家税务总局公告</a:t>
            </a:r>
            <a:r>
              <a:rPr lang="en-US" altLang="zh-CN" sz="1200" b="1" kern="1200" dirty="0" smtClean="0">
                <a:solidFill>
                  <a:schemeClr val="tx1"/>
                </a:solidFill>
                <a:effectLst/>
                <a:latin typeface="+mn-lt"/>
                <a:ea typeface="+mn-ea"/>
                <a:cs typeface="+mn-cs"/>
              </a:rPr>
              <a:t>2015</a:t>
            </a:r>
            <a:r>
              <a:rPr lang="zh-CN" altLang="zh-CN" sz="1200" b="1" kern="1200" dirty="0" smtClean="0">
                <a:solidFill>
                  <a:schemeClr val="tx1"/>
                </a:solidFill>
                <a:effectLst/>
                <a:latin typeface="+mn-lt"/>
                <a:ea typeface="+mn-ea"/>
                <a:cs typeface="+mn-cs"/>
              </a:rPr>
              <a:t>年第</a:t>
            </a:r>
            <a:r>
              <a:rPr lang="en-US" altLang="zh-CN" sz="1200" b="1" kern="1200" dirty="0" smtClean="0">
                <a:solidFill>
                  <a:schemeClr val="tx1"/>
                </a:solidFill>
                <a:effectLst/>
                <a:latin typeface="+mn-lt"/>
                <a:ea typeface="+mn-ea"/>
                <a:cs typeface="+mn-cs"/>
              </a:rPr>
              <a:t>19</a:t>
            </a:r>
            <a:r>
              <a:rPr lang="zh-CN" altLang="zh-CN" sz="1200" b="1" kern="1200" dirty="0" smtClean="0">
                <a:solidFill>
                  <a:schemeClr val="tx1"/>
                </a:solidFill>
                <a:effectLst/>
                <a:latin typeface="+mn-lt"/>
                <a:ea typeface="+mn-ea"/>
                <a:cs typeface="+mn-cs"/>
              </a:rPr>
              <a:t>号 </a:t>
            </a:r>
            <a:r>
              <a:rPr lang="en-US" altLang="zh-CN" sz="1200" b="1" kern="1200" dirty="0" smtClean="0">
                <a:solidFill>
                  <a:schemeClr val="tx1"/>
                </a:solidFill>
                <a:effectLst/>
                <a:latin typeface="+mn-lt"/>
                <a:ea typeface="+mn-ea"/>
                <a:cs typeface="+mn-cs"/>
              </a:rPr>
              <a:t>2015/3/30</a:t>
            </a:r>
            <a:r>
              <a:rPr lang="zh-CN" altLang="en-US" sz="1200" b="1"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总局决定自</a:t>
            </a:r>
            <a:r>
              <a:rPr lang="en-US" altLang="zh-CN" sz="1200" kern="1200" dirty="0" smtClean="0">
                <a:solidFill>
                  <a:schemeClr val="tx1"/>
                </a:solidFill>
                <a:effectLst/>
                <a:latin typeface="+mn-lt"/>
                <a:ea typeface="+mn-ea"/>
                <a:cs typeface="+mn-cs"/>
              </a:rPr>
              <a:t>2015</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日起在全国范围分步</a:t>
            </a:r>
            <a:r>
              <a:rPr lang="zh-CN" altLang="zh-CN" sz="1200" b="1" kern="1200" dirty="0" smtClean="0">
                <a:solidFill>
                  <a:schemeClr val="tx1"/>
                </a:solidFill>
                <a:effectLst/>
                <a:latin typeface="+mn-lt"/>
                <a:ea typeface="+mn-ea"/>
                <a:cs typeface="+mn-cs"/>
              </a:rPr>
              <a:t>全面推行</a:t>
            </a:r>
            <a:r>
              <a:rPr lang="zh-CN" altLang="zh-CN" sz="1200" kern="1200" dirty="0" smtClean="0">
                <a:solidFill>
                  <a:schemeClr val="tx1"/>
                </a:solidFill>
                <a:effectLst/>
                <a:latin typeface="+mn-lt"/>
                <a:ea typeface="+mn-ea"/>
                <a:cs typeface="+mn-cs"/>
              </a:rPr>
              <a:t>增值税发票系统升级版</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纳税人应在互联网连接状态下在线使用增值税发票系统升级版开具发票。</a:t>
            </a:r>
            <a:endParaRPr lang="zh-CN" altLang="zh-CN"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国家税务总局关于开展增值税发票系统升级版电子发票试运行工作有关问题的通知（税总函</a:t>
            </a:r>
            <a:r>
              <a:rPr lang="en-US" altLang="zh-CN" dirty="0" smtClean="0"/>
              <a:t>[2015]373</a:t>
            </a:r>
            <a:r>
              <a:rPr lang="zh-CN" altLang="en-US" dirty="0" smtClean="0"/>
              <a:t>号 </a:t>
            </a:r>
            <a:r>
              <a:rPr lang="en-US" altLang="zh-CN" dirty="0" smtClean="0"/>
              <a:t>2015/7/9</a:t>
            </a:r>
            <a:r>
              <a:rPr lang="zh-CN" altLang="en-US" dirty="0" smtClean="0"/>
              <a:t>）：</a:t>
            </a:r>
            <a:r>
              <a:rPr lang="zh-CN" altLang="zh-CN" sz="1200" kern="1200" dirty="0" smtClean="0">
                <a:solidFill>
                  <a:schemeClr val="tx1"/>
                </a:solidFill>
                <a:effectLst/>
                <a:latin typeface="+mn-lt"/>
                <a:ea typeface="+mn-ea"/>
                <a:cs typeface="+mn-cs"/>
              </a:rPr>
              <a:t>通过增值税发票系统升级版开具的电子增值税普通发票</a:t>
            </a:r>
            <a:r>
              <a:rPr lang="zh-CN" altLang="en-US" sz="1200" kern="1200" dirty="0" smtClean="0">
                <a:solidFill>
                  <a:schemeClr val="tx1"/>
                </a:solidFill>
                <a:effectLst/>
                <a:latin typeface="+mn-lt"/>
                <a:ea typeface="+mn-ea"/>
                <a:cs typeface="+mn-cs"/>
              </a:rPr>
              <a:t>。</a:t>
            </a:r>
            <a:endParaRPr lang="zh-CN" altLang="en-US" dirty="0" smtClean="0"/>
          </a:p>
          <a:p>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自</a:t>
            </a:r>
            <a:r>
              <a:rPr lang="en-US" altLang="zh-CN" sz="1200" kern="1200" dirty="0" smtClean="0">
                <a:solidFill>
                  <a:schemeClr val="tx1"/>
                </a:solidFill>
                <a:latin typeface="+mn-lt"/>
                <a:ea typeface="+mn-ea"/>
                <a:cs typeface="+mn-cs"/>
              </a:rPr>
              <a:t>2015</a:t>
            </a:r>
            <a:r>
              <a:rPr lang="zh-CN" altLang="en-US" sz="1200" kern="1200" dirty="0" smtClean="0">
                <a:solidFill>
                  <a:schemeClr val="tx1"/>
                </a:solidFill>
                <a:latin typeface="+mn-lt"/>
                <a:ea typeface="+mn-ea"/>
                <a:cs typeface="+mn-cs"/>
              </a:rPr>
              <a:t>年</a:t>
            </a:r>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月以来，增值税发票系统升级版在全国稳妥、有序地推行，增值税专用发票、增值税普通发票、货物运输业增值税专用发票和机动车销售统一发票等四种发票（纸质发票）都已纳入升级版系统管理。</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65</a:t>
            </a:fld>
            <a:endParaRPr lang="zh-CN" altLang="en-US"/>
          </a:p>
        </p:txBody>
      </p:sp>
    </p:spTree>
    <p:extLst>
      <p:ext uri="{BB962C8B-B14F-4D97-AF65-F5344CB8AC3E}">
        <p14:creationId xmlns:p14="http://schemas.microsoft.com/office/powerpoint/2010/main" val="36588317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财政部、国家税务总局关于将铁路运输和邮政业纳入营业税改征增值税试点的通知 </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财税〔</a:t>
            </a:r>
            <a:r>
              <a:rPr lang="en-US" altLang="zh-CN" sz="1200" b="1" kern="1200" dirty="0" smtClean="0">
                <a:solidFill>
                  <a:schemeClr val="tx1"/>
                </a:solidFill>
                <a:effectLst/>
                <a:latin typeface="+mn-lt"/>
                <a:ea typeface="+mn-ea"/>
                <a:cs typeface="+mn-cs"/>
              </a:rPr>
              <a:t>2013</a:t>
            </a:r>
            <a:r>
              <a:rPr lang="zh-CN" altLang="zh-CN" sz="1200" b="1" kern="1200" dirty="0" smtClean="0">
                <a:solidFill>
                  <a:schemeClr val="tx1"/>
                </a:solidFill>
                <a:effectLst/>
                <a:latin typeface="+mn-lt"/>
                <a:ea typeface="+mn-ea"/>
                <a:cs typeface="+mn-cs"/>
              </a:rPr>
              <a:t>〕</a:t>
            </a:r>
            <a:r>
              <a:rPr lang="en-US" altLang="zh-CN" sz="1200" b="1" kern="1200" dirty="0" smtClean="0">
                <a:solidFill>
                  <a:schemeClr val="tx1"/>
                </a:solidFill>
                <a:effectLst/>
                <a:latin typeface="+mn-lt"/>
                <a:ea typeface="+mn-ea"/>
                <a:cs typeface="+mn-cs"/>
              </a:rPr>
              <a:t>106</a:t>
            </a:r>
            <a:r>
              <a:rPr lang="zh-CN" altLang="zh-CN" sz="1200" b="1" kern="1200" dirty="0" smtClean="0">
                <a:solidFill>
                  <a:schemeClr val="tx1"/>
                </a:solidFill>
                <a:effectLst/>
                <a:latin typeface="+mn-lt"/>
                <a:ea typeface="+mn-ea"/>
                <a:cs typeface="+mn-cs"/>
              </a:rPr>
              <a:t>号</a:t>
            </a:r>
            <a:r>
              <a:rPr lang="en-US" altLang="zh-CN" sz="1200" b="1" kern="1200" dirty="0" smtClean="0">
                <a:solidFill>
                  <a:schemeClr val="tx1"/>
                </a:solidFill>
                <a:effectLst/>
                <a:latin typeface="+mn-lt"/>
                <a:ea typeface="+mn-ea"/>
                <a:cs typeface="+mn-cs"/>
              </a:rPr>
              <a:t> 2013-12-12</a:t>
            </a:r>
            <a:r>
              <a:rPr lang="zh-CN" altLang="en-US" sz="1200" b="1" kern="1200" dirty="0" smtClean="0">
                <a:solidFill>
                  <a:schemeClr val="tx1"/>
                </a:solidFill>
                <a:effectLst/>
                <a:latin typeface="+mn-lt"/>
                <a:ea typeface="+mn-ea"/>
                <a:cs typeface="+mn-cs"/>
              </a:rPr>
              <a:t>）</a:t>
            </a:r>
            <a:endParaRPr lang="en-US" altLang="zh-CN" sz="1200" b="1" kern="1200" dirty="0" smtClean="0">
              <a:solidFill>
                <a:schemeClr val="tx1"/>
              </a:solidFill>
              <a:effectLst/>
              <a:latin typeface="+mn-lt"/>
              <a:ea typeface="+mn-ea"/>
              <a:cs typeface="+mn-cs"/>
            </a:endParaRPr>
          </a:p>
          <a:p>
            <a:r>
              <a:rPr lang="zh-CN" altLang="zh-CN" sz="1200" b="1" kern="1200" dirty="0" smtClean="0">
                <a:solidFill>
                  <a:schemeClr val="tx1"/>
                </a:solidFill>
                <a:effectLst/>
                <a:latin typeface="+mn-lt"/>
                <a:ea typeface="+mn-ea"/>
                <a:cs typeface="+mn-cs"/>
              </a:rPr>
              <a:t>财政部、国家税务总局关于将电信业纳入营业税改征增值税试点的通知</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财税</a:t>
            </a:r>
            <a:r>
              <a:rPr lang="en-US" altLang="zh-CN" sz="1200" b="1" kern="1200" dirty="0" smtClean="0">
                <a:solidFill>
                  <a:schemeClr val="tx1"/>
                </a:solidFill>
                <a:effectLst/>
                <a:latin typeface="+mn-lt"/>
                <a:ea typeface="+mn-ea"/>
                <a:cs typeface="+mn-cs"/>
              </a:rPr>
              <a:t>[2014]43</a:t>
            </a:r>
            <a:r>
              <a:rPr lang="zh-CN" altLang="zh-CN" sz="1200" b="1" kern="1200" dirty="0" smtClean="0">
                <a:solidFill>
                  <a:schemeClr val="tx1"/>
                </a:solidFill>
                <a:effectLst/>
                <a:latin typeface="+mn-lt"/>
                <a:ea typeface="+mn-ea"/>
                <a:cs typeface="+mn-cs"/>
              </a:rPr>
              <a:t>号</a:t>
            </a:r>
            <a:r>
              <a:rPr lang="en-US" altLang="zh-CN" sz="1200" b="1" kern="1200" dirty="0" smtClean="0">
                <a:solidFill>
                  <a:schemeClr val="tx1"/>
                </a:solidFill>
                <a:effectLst/>
                <a:latin typeface="+mn-lt"/>
                <a:ea typeface="+mn-ea"/>
                <a:cs typeface="+mn-cs"/>
              </a:rPr>
              <a:t>2014-4-29</a:t>
            </a:r>
            <a:r>
              <a:rPr lang="zh-CN" altLang="en-US" sz="1200" b="1" kern="1200" dirty="0" smtClean="0">
                <a:solidFill>
                  <a:schemeClr val="tx1"/>
                </a:solidFill>
                <a:effectLst/>
                <a:latin typeface="+mn-lt"/>
                <a:ea typeface="+mn-ea"/>
                <a:cs typeface="+mn-cs"/>
              </a:rPr>
              <a:t>）</a:t>
            </a:r>
            <a:endParaRPr lang="en-US" altLang="zh-CN" sz="1200" b="1" kern="1200" dirty="0" smtClean="0">
              <a:solidFill>
                <a:schemeClr val="tx1"/>
              </a:solidFill>
              <a:effectLst/>
              <a:latin typeface="+mn-lt"/>
              <a:ea typeface="+mn-ea"/>
              <a:cs typeface="+mn-cs"/>
            </a:endParaRPr>
          </a:p>
          <a:p>
            <a:r>
              <a:rPr lang="zh-CN" altLang="zh-CN" sz="1200" b="1" kern="1200" dirty="0" smtClean="0">
                <a:solidFill>
                  <a:schemeClr val="tx1"/>
                </a:solidFill>
                <a:effectLst/>
                <a:latin typeface="+mn-lt"/>
                <a:ea typeface="+mn-ea"/>
                <a:cs typeface="+mn-cs"/>
              </a:rPr>
              <a:t>国家税务总局关于发布《适用增值税零税率应税服务退（免）税管理办法》的公告</a:t>
            </a:r>
            <a:r>
              <a:rPr lang="zh-CN" altLang="en-US" sz="1200" b="1"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国家税务总局公告</a:t>
            </a:r>
            <a:r>
              <a:rPr lang="en-US" altLang="zh-CN" sz="1200" kern="1200" dirty="0" smtClean="0">
                <a:solidFill>
                  <a:schemeClr val="tx1"/>
                </a:solidFill>
                <a:effectLst/>
                <a:latin typeface="+mn-lt"/>
                <a:ea typeface="+mn-ea"/>
                <a:cs typeface="+mn-cs"/>
              </a:rPr>
              <a:t>2014</a:t>
            </a:r>
            <a:r>
              <a:rPr lang="zh-CN" altLang="zh-CN" sz="1200" kern="1200" dirty="0" smtClean="0">
                <a:solidFill>
                  <a:schemeClr val="tx1"/>
                </a:solidFill>
                <a:effectLst/>
                <a:latin typeface="+mn-lt"/>
                <a:ea typeface="+mn-ea"/>
                <a:cs typeface="+mn-cs"/>
              </a:rPr>
              <a:t>年第</a:t>
            </a:r>
            <a:r>
              <a:rPr lang="en-US" altLang="zh-CN" sz="1200" kern="1200" dirty="0" smtClean="0">
                <a:solidFill>
                  <a:schemeClr val="tx1"/>
                </a:solidFill>
                <a:effectLst/>
                <a:latin typeface="+mn-lt"/>
                <a:ea typeface="+mn-ea"/>
                <a:cs typeface="+mn-cs"/>
              </a:rPr>
              <a:t>11</a:t>
            </a:r>
            <a:r>
              <a:rPr lang="zh-CN" altLang="zh-CN" sz="1200" kern="1200" dirty="0" smtClean="0">
                <a:solidFill>
                  <a:schemeClr val="tx1"/>
                </a:solidFill>
                <a:effectLst/>
                <a:latin typeface="+mn-lt"/>
                <a:ea typeface="+mn-ea"/>
                <a:cs typeface="+mn-cs"/>
              </a:rPr>
              <a:t>号 </a:t>
            </a:r>
            <a:r>
              <a:rPr lang="en-US" altLang="zh-CN" sz="1200" kern="1200" dirty="0" smtClean="0">
                <a:solidFill>
                  <a:schemeClr val="tx1"/>
                </a:solidFill>
                <a:effectLst/>
                <a:latin typeface="+mn-lt"/>
                <a:ea typeface="+mn-ea"/>
                <a:cs typeface="+mn-cs"/>
              </a:rPr>
              <a:t>2014/2/8</a:t>
            </a:r>
            <a:r>
              <a:rPr lang="zh-CN" altLang="en-US" sz="1200" kern="1200" dirty="0" smtClean="0">
                <a:solidFill>
                  <a:schemeClr val="tx1"/>
                </a:solidFill>
                <a:effectLst/>
                <a:latin typeface="+mn-lt"/>
                <a:ea typeface="+mn-ea"/>
                <a:cs typeface="+mn-cs"/>
              </a:rPr>
              <a:t>）</a:t>
            </a:r>
            <a:endParaRPr lang="zh-CN" altLang="zh-CN"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境内单位和个人向</a:t>
            </a:r>
            <a:r>
              <a:rPr lang="zh-CN" altLang="en-US" dirty="0" smtClean="0">
                <a:solidFill>
                  <a:srgbClr val="C00000"/>
                </a:solidFill>
              </a:rPr>
              <a:t>国内海关特殊监管区域及场所</a:t>
            </a:r>
            <a:r>
              <a:rPr lang="zh-CN" altLang="en-US" dirty="0" smtClean="0"/>
              <a:t>内的单位或个人提供的应税服务，不属于增值税零税率应税服务适用范围。</a:t>
            </a:r>
          </a:p>
          <a:p>
            <a:r>
              <a:rPr lang="en-US" altLang="zh-CN" sz="1200" kern="1200" dirty="0" smtClean="0">
                <a:solidFill>
                  <a:schemeClr val="tx1"/>
                </a:solidFill>
                <a:effectLst/>
                <a:latin typeface="+mn-lt"/>
                <a:ea typeface="+mn-ea"/>
                <a:cs typeface="+mn-cs"/>
              </a:rPr>
              <a:t>106</a:t>
            </a:r>
            <a:r>
              <a:rPr lang="zh-CN" altLang="en-US" sz="1200" kern="1200" dirty="0" smtClean="0">
                <a:solidFill>
                  <a:schemeClr val="tx1"/>
                </a:solidFill>
                <a:effectLst/>
                <a:latin typeface="+mn-lt"/>
                <a:ea typeface="+mn-ea"/>
                <a:cs typeface="+mn-cs"/>
              </a:rPr>
              <a:t>号文件：</a:t>
            </a:r>
            <a:r>
              <a:rPr lang="zh-CN" altLang="zh-CN" sz="1200" kern="1200" dirty="0" smtClean="0">
                <a:solidFill>
                  <a:schemeClr val="tx1"/>
                </a:solidFill>
                <a:effectLst/>
                <a:latin typeface="+mn-lt"/>
                <a:ea typeface="+mn-ea"/>
                <a:cs typeface="+mn-cs"/>
              </a:rPr>
              <a:t>（九）向境外单位提供的下列应税服务：</a:t>
            </a:r>
          </a:p>
          <a:p>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．技术转让服务、</a:t>
            </a:r>
            <a:r>
              <a:rPr lang="zh-CN" altLang="zh-CN" sz="1200" strike="sngStrike" kern="1200" dirty="0" smtClean="0">
                <a:solidFill>
                  <a:schemeClr val="tx1"/>
                </a:solidFill>
                <a:effectLst/>
                <a:latin typeface="+mn-lt"/>
                <a:ea typeface="+mn-ea"/>
                <a:cs typeface="+mn-cs"/>
              </a:rPr>
              <a:t>技术咨询服务、合同能源管理服务</a:t>
            </a:r>
            <a:r>
              <a:rPr lang="zh-CN" altLang="zh-CN" sz="1200" kern="1200" dirty="0" smtClean="0">
                <a:solidFill>
                  <a:schemeClr val="tx1"/>
                </a:solidFill>
                <a:effectLst/>
                <a:latin typeface="+mn-lt"/>
                <a:ea typeface="+mn-ea"/>
                <a:cs typeface="+mn-cs"/>
              </a:rPr>
              <a:t>、软件服务、电路设计及测试服务、信息系统服务、业务流程管理服务、商标著作权转让服务、知识产权服务、物流辅助服务（仓储服务、收派服务除外）、认证服务、鉴证服务、咨询服务、广播影视节目</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作品</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制作服务、期租服务、程租服务、湿租服务。但不包括：合同标的物在境内的合同能源管理服务，对境内货物或不动产的认证服务、鉴证服务和咨询服务。</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75</a:t>
            </a:fld>
            <a:endParaRPr lang="zh-CN" altLang="en-US"/>
          </a:p>
        </p:txBody>
      </p:sp>
    </p:spTree>
    <p:extLst>
      <p:ext uri="{BB962C8B-B14F-4D97-AF65-F5344CB8AC3E}">
        <p14:creationId xmlns:p14="http://schemas.microsoft.com/office/powerpoint/2010/main" val="3788342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t>
            </a:r>
            <a:r>
              <a:rPr lang="zh-CN" altLang="en-US" dirty="0" smtClean="0"/>
              <a:t>营业税改征增值税试点过渡政策的规定</a:t>
            </a:r>
            <a:r>
              <a:rPr lang="en-US" altLang="zh-CN" dirty="0" smtClean="0"/>
              <a:t>》</a:t>
            </a:r>
            <a:r>
              <a:rPr lang="zh-CN" altLang="en-US" dirty="0" smtClean="0"/>
              <a:t>（财税</a:t>
            </a:r>
            <a:r>
              <a:rPr lang="en-US" altLang="zh-CN" dirty="0" smtClean="0"/>
              <a:t>〔2013〕106</a:t>
            </a:r>
            <a:r>
              <a:rPr lang="zh-CN" altLang="en-US" dirty="0" smtClean="0"/>
              <a:t>号）第一条第（六）项：</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b="1" kern="1200" dirty="0" smtClean="0">
                <a:solidFill>
                  <a:schemeClr val="tx1"/>
                </a:solidFill>
                <a:effectLst/>
                <a:latin typeface="+mn-lt"/>
                <a:ea typeface="+mn-ea"/>
                <a:cs typeface="+mn-cs"/>
              </a:rPr>
              <a:t>一、下列项目免征增值税</a:t>
            </a:r>
          </a:p>
          <a:p>
            <a:r>
              <a:rPr lang="zh-CN" altLang="zh-CN" sz="1200" kern="1200" dirty="0" smtClean="0">
                <a:solidFill>
                  <a:schemeClr val="tx1"/>
                </a:solidFill>
                <a:effectLst/>
                <a:latin typeface="+mn-lt"/>
                <a:ea typeface="+mn-ea"/>
                <a:cs typeface="+mn-cs"/>
              </a:rPr>
              <a:t>（六）自</a:t>
            </a:r>
            <a:r>
              <a:rPr lang="en-US" altLang="zh-CN" sz="1200" kern="1200" dirty="0" smtClean="0">
                <a:solidFill>
                  <a:schemeClr val="tx1"/>
                </a:solidFill>
                <a:effectLst/>
                <a:latin typeface="+mn-lt"/>
                <a:ea typeface="+mn-ea"/>
                <a:cs typeface="+mn-cs"/>
              </a:rPr>
              <a:t>2014</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日至</a:t>
            </a:r>
            <a:r>
              <a:rPr lang="en-US" altLang="zh-CN" sz="1200" kern="1200" dirty="0" smtClean="0">
                <a:solidFill>
                  <a:schemeClr val="tx1"/>
                </a:solidFill>
                <a:effectLst/>
                <a:latin typeface="+mn-lt"/>
                <a:ea typeface="+mn-ea"/>
                <a:cs typeface="+mn-cs"/>
              </a:rPr>
              <a:t>2018</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12</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31</a:t>
            </a:r>
            <a:r>
              <a:rPr lang="zh-CN" altLang="zh-CN" sz="1200" kern="1200" dirty="0" smtClean="0">
                <a:solidFill>
                  <a:schemeClr val="tx1"/>
                </a:solidFill>
                <a:effectLst/>
                <a:latin typeface="+mn-lt"/>
                <a:ea typeface="+mn-ea"/>
                <a:cs typeface="+mn-cs"/>
              </a:rPr>
              <a:t>日，试点纳税人提供的离岸服务外包业务。</a:t>
            </a:r>
          </a:p>
          <a:p>
            <a:r>
              <a:rPr lang="zh-CN" altLang="zh-CN" sz="1200" kern="1200" dirty="0" smtClean="0">
                <a:solidFill>
                  <a:schemeClr val="tx1"/>
                </a:solidFill>
                <a:effectLst/>
                <a:latin typeface="+mn-lt"/>
                <a:ea typeface="+mn-ea"/>
                <a:cs typeface="+mn-cs"/>
              </a:rPr>
              <a:t>上述离岸服务外包业务，是指试点纳税人根据境外单位与其签订的委托合同，由本企业或其直接转包的企业为境外提供信息技术外包服务（</a:t>
            </a:r>
            <a:r>
              <a:rPr lang="en-US" altLang="zh-CN" sz="1200" kern="1200" dirty="0" smtClean="0">
                <a:solidFill>
                  <a:schemeClr val="tx1"/>
                </a:solidFill>
                <a:effectLst/>
                <a:latin typeface="+mn-lt"/>
                <a:ea typeface="+mn-ea"/>
                <a:cs typeface="+mn-cs"/>
              </a:rPr>
              <a:t>ITO</a:t>
            </a:r>
            <a:r>
              <a:rPr lang="zh-CN" altLang="zh-CN" sz="1200" kern="1200" dirty="0" smtClean="0">
                <a:solidFill>
                  <a:schemeClr val="tx1"/>
                </a:solidFill>
                <a:effectLst/>
                <a:latin typeface="+mn-lt"/>
                <a:ea typeface="+mn-ea"/>
                <a:cs typeface="+mn-cs"/>
              </a:rPr>
              <a:t>）、技术性业务流程外包服务（</a:t>
            </a:r>
            <a:r>
              <a:rPr lang="en-US" altLang="zh-CN" sz="1200" kern="1200" dirty="0" smtClean="0">
                <a:solidFill>
                  <a:schemeClr val="tx1"/>
                </a:solidFill>
                <a:effectLst/>
                <a:latin typeface="+mn-lt"/>
                <a:ea typeface="+mn-ea"/>
                <a:cs typeface="+mn-cs"/>
              </a:rPr>
              <a:t>BPO</a:t>
            </a:r>
            <a:r>
              <a:rPr lang="zh-CN" altLang="zh-CN" sz="1200" kern="1200" dirty="0" smtClean="0">
                <a:solidFill>
                  <a:schemeClr val="tx1"/>
                </a:solidFill>
                <a:effectLst/>
                <a:latin typeface="+mn-lt"/>
                <a:ea typeface="+mn-ea"/>
                <a:cs typeface="+mn-cs"/>
              </a:rPr>
              <a:t>）或技术性知识流程外包服务（</a:t>
            </a:r>
            <a:r>
              <a:rPr lang="en-US" altLang="zh-CN" sz="1200" kern="1200" dirty="0" smtClean="0">
                <a:solidFill>
                  <a:schemeClr val="tx1"/>
                </a:solidFill>
                <a:effectLst/>
                <a:latin typeface="+mn-lt"/>
                <a:ea typeface="+mn-ea"/>
                <a:cs typeface="+mn-cs"/>
              </a:rPr>
              <a:t>KPO</a:t>
            </a:r>
            <a:r>
              <a:rPr lang="zh-CN" altLang="zh-CN" sz="1200" kern="1200" dirty="0" smtClean="0">
                <a:solidFill>
                  <a:schemeClr val="tx1"/>
                </a:solidFill>
                <a:effectLst/>
                <a:latin typeface="+mn-lt"/>
                <a:ea typeface="+mn-ea"/>
                <a:cs typeface="+mn-cs"/>
              </a:rPr>
              <a:t>）（离岸服务外包业务具体内容附后）。</a:t>
            </a:r>
            <a:endParaRPr lang="en-US" altLang="zh-CN" sz="1200" kern="1200" dirty="0" smtClean="0">
              <a:solidFill>
                <a:schemeClr val="tx1"/>
              </a:solidFill>
              <a:effectLst/>
              <a:latin typeface="+mn-lt"/>
              <a:ea typeface="+mn-ea"/>
              <a:cs typeface="+mn-cs"/>
            </a:endParaRPr>
          </a:p>
          <a:p>
            <a:endParaRPr lang="en-US"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a:t>
            </a:r>
            <a:r>
              <a:rPr lang="zh-CN" altLang="en-US" dirty="0" smtClean="0"/>
              <a:t>应税服务适用增值税零税率和免税政策的规定</a:t>
            </a:r>
            <a:r>
              <a:rPr lang="en-US" altLang="zh-CN" dirty="0" smtClean="0"/>
              <a:t>》</a:t>
            </a:r>
            <a:r>
              <a:rPr lang="zh-CN" altLang="en-US" dirty="0" smtClean="0"/>
              <a:t>（财税</a:t>
            </a:r>
            <a:r>
              <a:rPr lang="en-US" altLang="zh-CN" dirty="0" smtClean="0"/>
              <a:t>〔2013〕106</a:t>
            </a:r>
            <a:r>
              <a:rPr lang="zh-CN" altLang="en-US" dirty="0" smtClean="0"/>
              <a:t>号）第七条：</a:t>
            </a:r>
            <a:r>
              <a:rPr lang="zh-CN" altLang="zh-CN" sz="1200" kern="1200" dirty="0" smtClean="0">
                <a:solidFill>
                  <a:schemeClr val="tx1"/>
                </a:solidFill>
                <a:effectLst/>
                <a:latin typeface="+mn-lt"/>
                <a:ea typeface="+mn-ea"/>
                <a:cs typeface="+mn-cs"/>
              </a:rPr>
              <a:t>七、境内的单位和个人提供的下列应税服务免征增值税，但财政部和国家税务总局规定适用增值税零税率的除外：</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a:t>
            </a:r>
            <a:r>
              <a:rPr lang="zh-CN" altLang="en-US" dirty="0" smtClean="0"/>
              <a:t>应税服务适用增值税零税率和免税政策的规定</a:t>
            </a:r>
            <a:r>
              <a:rPr lang="en-US" altLang="zh-CN" dirty="0" smtClean="0"/>
              <a:t>》</a:t>
            </a:r>
            <a:r>
              <a:rPr lang="zh-CN" altLang="en-US" dirty="0" smtClean="0"/>
              <a:t>（财税</a:t>
            </a:r>
            <a:r>
              <a:rPr lang="en-US" altLang="zh-CN" dirty="0" smtClean="0"/>
              <a:t>〔2013〕106</a:t>
            </a:r>
            <a:r>
              <a:rPr lang="zh-CN" altLang="en-US" dirty="0" smtClean="0"/>
              <a:t>号）第七条第（六）项中“发行”：</a:t>
            </a:r>
            <a:r>
              <a:rPr lang="zh-CN" altLang="zh-CN" sz="1200" kern="1200" dirty="0" smtClean="0">
                <a:solidFill>
                  <a:schemeClr val="tx1"/>
                </a:solidFill>
                <a:effectLst/>
                <a:latin typeface="+mn-lt"/>
                <a:ea typeface="+mn-ea"/>
                <a:cs typeface="+mn-cs"/>
              </a:rPr>
              <a:t>（六）在境外提供的广播影视节目</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作品</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的</a:t>
            </a:r>
            <a:r>
              <a:rPr lang="zh-CN" altLang="zh-CN" sz="1200" strike="sngStrike" kern="1200" dirty="0" smtClean="0">
                <a:solidFill>
                  <a:schemeClr val="tx1"/>
                </a:solidFill>
                <a:effectLst/>
                <a:latin typeface="+mn-lt"/>
                <a:ea typeface="+mn-ea"/>
                <a:cs typeface="+mn-cs"/>
              </a:rPr>
              <a:t>发行</a:t>
            </a:r>
            <a:r>
              <a:rPr lang="zh-CN" altLang="zh-CN" sz="1200" kern="1200" dirty="0" smtClean="0">
                <a:solidFill>
                  <a:schemeClr val="tx1"/>
                </a:solidFill>
                <a:effectLst/>
                <a:latin typeface="+mn-lt"/>
                <a:ea typeface="+mn-ea"/>
                <a:cs typeface="+mn-cs"/>
              </a:rPr>
              <a:t>、播映服务。</a:t>
            </a:r>
            <a:endParaRPr lang="en-US" altLang="zh-CN" sz="1200" kern="1200" dirty="0" smtClean="0">
              <a:solidFill>
                <a:schemeClr val="tx1"/>
              </a:solidFill>
              <a:effectLst/>
              <a:latin typeface="+mn-lt"/>
              <a:ea typeface="+mn-ea"/>
              <a:cs typeface="+mn-cs"/>
            </a:endParaRPr>
          </a:p>
          <a:p>
            <a:r>
              <a:rPr lang="zh-CN" altLang="en-US" dirty="0" smtClean="0"/>
              <a:t>第（九）项中“技术转让服务”、“合同能源管理服务、软件服务、电路设计及测试服务、信息系统服务、业务流程管理服务”、“广播影视节目（作品）制作服务”和“合同标的物在境内的合同能源管理服务”的规定相应停止执行。：</a:t>
            </a:r>
            <a:r>
              <a:rPr lang="zh-CN" altLang="zh-CN" sz="1200" kern="1200" dirty="0" smtClean="0">
                <a:solidFill>
                  <a:schemeClr val="tx1"/>
                </a:solidFill>
                <a:effectLst/>
                <a:latin typeface="+mn-lt"/>
                <a:ea typeface="+mn-ea"/>
                <a:cs typeface="+mn-cs"/>
              </a:rPr>
              <a:t>（九）向境外单位提供的下列应税服务：</a:t>
            </a:r>
          </a:p>
          <a:p>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技术转让服务、技术咨询服务、合同能源管理服务、软件服务、电路设计及测试服务、信息系统服务、业务流程管理服务、商标著作权转让服务、知识产权服务、物流辅助服务（仓储服务、收派服务除外）、认证服务、鉴证服务、咨询服务、广播影视节目</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作品</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制作服务、期租服务、程租服务、湿租服务。但不包括：合同标的物在境内的合同能源管理服务，对境内货物或不动产的认证服务、鉴证服务和咨询服务。</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zh-CN" sz="1200" kern="1200" dirty="0" smtClean="0">
              <a:solidFill>
                <a:schemeClr val="tx1"/>
              </a:solidFill>
              <a:effectLst/>
              <a:latin typeface="+mn-lt"/>
              <a:ea typeface="+mn-ea"/>
              <a:cs typeface="+mn-cs"/>
            </a:endParaRPr>
          </a:p>
          <a:p>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77</a:t>
            </a:fld>
            <a:endParaRPr lang="zh-CN" altLang="en-US"/>
          </a:p>
        </p:txBody>
      </p:sp>
    </p:spTree>
    <p:extLst>
      <p:ext uri="{BB962C8B-B14F-4D97-AF65-F5344CB8AC3E}">
        <p14:creationId xmlns:p14="http://schemas.microsoft.com/office/powerpoint/2010/main" val="2268132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关于增值税若干过渡性优惠政策问题的通知</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财税明电</a:t>
            </a:r>
            <a:r>
              <a:rPr lang="en-US" altLang="zh-CN" sz="1200" kern="1200" dirty="0" smtClean="0">
                <a:solidFill>
                  <a:schemeClr val="tx1"/>
                </a:solidFill>
                <a:effectLst/>
                <a:latin typeface="+mn-lt"/>
                <a:ea typeface="+mn-ea"/>
                <a:cs typeface="+mn-cs"/>
              </a:rPr>
              <a:t>[1996]1</a:t>
            </a:r>
            <a:r>
              <a:rPr lang="zh-CN" altLang="zh-CN" sz="1200" kern="1200" dirty="0" smtClean="0">
                <a:solidFill>
                  <a:schemeClr val="tx1"/>
                </a:solidFill>
                <a:effectLst/>
                <a:latin typeface="+mn-lt"/>
                <a:ea typeface="+mn-ea"/>
                <a:cs typeface="+mn-cs"/>
              </a:rPr>
              <a:t>号</a:t>
            </a:r>
            <a:r>
              <a:rPr lang="zh-CN" altLang="en-US" sz="1200" kern="1200" dirty="0" smtClean="0">
                <a:solidFill>
                  <a:schemeClr val="tx1"/>
                </a:solidFill>
                <a:effectLst/>
                <a:latin typeface="+mn-lt"/>
                <a:ea typeface="+mn-ea"/>
                <a:cs typeface="+mn-cs"/>
              </a:rPr>
              <a:t>）：对饲料、农膜、</a:t>
            </a:r>
            <a:r>
              <a:rPr lang="zh-CN" altLang="en-US" sz="1200" b="1" kern="1200" dirty="0" smtClean="0">
                <a:solidFill>
                  <a:srgbClr val="C00000"/>
                </a:solidFill>
                <a:effectLst/>
                <a:latin typeface="+mn-lt"/>
                <a:ea typeface="+mn-ea"/>
                <a:cs typeface="+mn-cs"/>
              </a:rPr>
              <a:t>化肥</a:t>
            </a:r>
            <a:r>
              <a:rPr lang="zh-CN" altLang="en-US" sz="1200" kern="1200" dirty="0" smtClean="0">
                <a:solidFill>
                  <a:schemeClr val="tx1"/>
                </a:solidFill>
                <a:effectLst/>
                <a:latin typeface="+mn-lt"/>
                <a:ea typeface="+mn-ea"/>
                <a:cs typeface="+mn-cs"/>
              </a:rPr>
              <a:t>、农药、农机、种子、种苗等农业生产资料免征增值税的政策。</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关于对若干农业生产资料征免增值税问题的通知</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财税字</a:t>
            </a:r>
            <a:r>
              <a:rPr lang="en-US" altLang="zh-CN" sz="1200" kern="1200" dirty="0" smtClean="0">
                <a:solidFill>
                  <a:schemeClr val="tx1"/>
                </a:solidFill>
                <a:effectLst/>
                <a:latin typeface="+mn-lt"/>
                <a:ea typeface="+mn-ea"/>
                <a:cs typeface="+mn-cs"/>
              </a:rPr>
              <a:t>[1996]18</a:t>
            </a:r>
            <a:r>
              <a:rPr lang="zh-CN" altLang="zh-CN" sz="1200" kern="1200" dirty="0" smtClean="0">
                <a:solidFill>
                  <a:schemeClr val="tx1"/>
                </a:solidFill>
                <a:effectLst/>
                <a:latin typeface="+mn-lt"/>
                <a:ea typeface="+mn-ea"/>
                <a:cs typeface="+mn-cs"/>
              </a:rPr>
              <a:t>号</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化肥生产企业</a:t>
            </a:r>
            <a:r>
              <a:rPr lang="zh-CN" altLang="zh-CN" sz="1200" b="1" kern="1200" dirty="0" smtClean="0">
                <a:solidFill>
                  <a:schemeClr val="tx1"/>
                </a:solidFill>
                <a:effectLst/>
                <a:latin typeface="+mn-lt"/>
                <a:ea typeface="+mn-ea"/>
                <a:cs typeface="+mn-cs"/>
              </a:rPr>
              <a:t>生产销售的碳酸氢铵、普通过磷酸钙、钙镁磷肥、复混肥</a:t>
            </a:r>
            <a:r>
              <a:rPr lang="zh-CN" altLang="zh-CN" sz="1200"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原生产碳酸氢铵、普通过磷酸钙、钙镁磷肥产品的小化肥生产企业改产生产销售的尿素、磷铵和硫磷铵</a:t>
            </a:r>
            <a:r>
              <a:rPr lang="zh-CN" altLang="zh-CN" sz="1200" kern="1200" dirty="0" smtClean="0">
                <a:solidFill>
                  <a:schemeClr val="tx1"/>
                </a:solidFill>
                <a:effectLst/>
                <a:latin typeface="+mn-lt"/>
                <a:ea typeface="+mn-ea"/>
                <a:cs typeface="+mn-cs"/>
              </a:rPr>
              <a:t>。免征增值税的复混肥范围仍按《关于复混肥免征增值税的通知》（财税字</a:t>
            </a:r>
            <a:r>
              <a:rPr lang="en-US" altLang="zh-CN" sz="1200" kern="1200" dirty="0" smtClean="0">
                <a:solidFill>
                  <a:schemeClr val="tx1"/>
                </a:solidFill>
                <a:effectLst/>
                <a:latin typeface="+mn-lt"/>
                <a:ea typeface="+mn-ea"/>
                <a:cs typeface="+mn-cs"/>
              </a:rPr>
              <a:t>[1995]70</a:t>
            </a:r>
            <a:r>
              <a:rPr lang="zh-CN" altLang="zh-CN" sz="1200" kern="1200" dirty="0" smtClean="0">
                <a:solidFill>
                  <a:schemeClr val="tx1"/>
                </a:solidFill>
                <a:effectLst/>
                <a:latin typeface="+mn-lt"/>
                <a:ea typeface="+mn-ea"/>
                <a:cs typeface="+mn-cs"/>
              </a:rPr>
              <a:t>号）的有关法规执行。</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关于对若干农业生产资料征免增值税问题的通知</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财税字</a:t>
            </a:r>
            <a:r>
              <a:rPr lang="en-US" altLang="zh-CN" sz="1200" kern="1200" dirty="0" smtClean="0">
                <a:solidFill>
                  <a:schemeClr val="tx1"/>
                </a:solidFill>
                <a:effectLst/>
                <a:latin typeface="+mn-lt"/>
                <a:ea typeface="+mn-ea"/>
                <a:cs typeface="+mn-cs"/>
              </a:rPr>
              <a:t>[1998]78</a:t>
            </a:r>
            <a:r>
              <a:rPr lang="zh-CN" altLang="zh-CN" sz="1200" kern="1200" dirty="0" smtClean="0">
                <a:solidFill>
                  <a:schemeClr val="tx1"/>
                </a:solidFill>
                <a:effectLst/>
                <a:latin typeface="+mn-lt"/>
                <a:ea typeface="+mn-ea"/>
                <a:cs typeface="+mn-cs"/>
              </a:rPr>
              <a:t>号</a:t>
            </a:r>
            <a:r>
              <a:rPr lang="zh-CN" altLang="en-US"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、化肥生产企业生产销售的碳酸氢铵，普通过磷酸钙、钙镁磷肥、钾肥、重钙；原生产碳酸氢铵、普通过磷酸钙、钙镁磷肥产品的小化肥生产企业改产生产销售的尿素、磷铵和硫磷铵。</a:t>
            </a:r>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、化肥生产企业以本条第</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款所列免税化肥为主要原料生产销售的复混肥（企业生产复混肥产品所用的免税化肥成本占原料中全部化肥成本的比重高于</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）。“复混肥”是指用化学方法或物理方根法加工制成的氮、磷、钾三种养分中至少有两种养分标明量的肥料，包括仅用化学方法制成的复合肥和仅用物理方法制成的混配肥（也称掺合肥）。</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关于若干农业生产资料征免增值税政策的通知</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财税</a:t>
            </a:r>
            <a:r>
              <a:rPr lang="en-US" altLang="zh-CN" sz="1200" kern="1200" dirty="0" smtClean="0">
                <a:solidFill>
                  <a:schemeClr val="tx1"/>
                </a:solidFill>
                <a:effectLst/>
                <a:latin typeface="+mn-lt"/>
                <a:ea typeface="+mn-ea"/>
                <a:cs typeface="+mn-cs"/>
              </a:rPr>
              <a:t>[2001]113</a:t>
            </a:r>
            <a:r>
              <a:rPr lang="zh-CN" altLang="zh-CN" sz="1200" kern="1200" dirty="0" smtClean="0">
                <a:solidFill>
                  <a:schemeClr val="tx1"/>
                </a:solidFill>
                <a:effectLst/>
                <a:latin typeface="+mn-lt"/>
                <a:ea typeface="+mn-ea"/>
                <a:cs typeface="+mn-cs"/>
              </a:rPr>
              <a:t>号 </a:t>
            </a:r>
            <a:r>
              <a:rPr lang="en-US" altLang="zh-CN" sz="1200" kern="1200" dirty="0" smtClean="0">
                <a:solidFill>
                  <a:schemeClr val="tx1"/>
                </a:solidFill>
                <a:effectLst/>
                <a:latin typeface="+mn-lt"/>
                <a:ea typeface="+mn-ea"/>
                <a:cs typeface="+mn-cs"/>
              </a:rPr>
              <a:t>2001/7/20</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一、下列货物免征增值税：</a:t>
            </a:r>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生产销售</a:t>
            </a:r>
            <a:r>
              <a:rPr lang="zh-CN" altLang="zh-CN" sz="1200" kern="1200" dirty="0" smtClean="0">
                <a:solidFill>
                  <a:schemeClr val="tx1"/>
                </a:solidFill>
                <a:effectLst/>
                <a:latin typeface="+mn-lt"/>
                <a:ea typeface="+mn-ea"/>
                <a:cs typeface="+mn-cs"/>
              </a:rPr>
              <a:t>的除尿素以外的氮肥、除磷酸二铵以外的磷肥、钾肥以及以免税化肥为主要原料的复混肥（企业生产复混肥产品所用的免税化肥成本占原料中全部化肥成本的比重高于</a:t>
            </a:r>
            <a:r>
              <a:rPr lang="en-US" altLang="zh-CN" sz="1200" kern="1200" dirty="0" smtClean="0">
                <a:solidFill>
                  <a:schemeClr val="tx1"/>
                </a:solidFill>
                <a:effectLst/>
                <a:latin typeface="+mn-lt"/>
                <a:ea typeface="+mn-ea"/>
                <a:cs typeface="+mn-cs"/>
              </a:rPr>
              <a:t>70</a:t>
            </a:r>
            <a:r>
              <a:rPr lang="zh-CN" altLang="zh-CN" sz="1200" kern="1200" dirty="0" smtClean="0">
                <a:solidFill>
                  <a:schemeClr val="tx1"/>
                </a:solidFill>
                <a:effectLst/>
                <a:latin typeface="+mn-lt"/>
                <a:ea typeface="+mn-ea"/>
                <a:cs typeface="+mn-cs"/>
              </a:rPr>
              <a:t>％）。“复混肥”是指用化学方法或物理方法加工制成的氮、磷、钾三种养分中至少有两种养分标明量的肥料，包括仅用化学方法制成的复合肥和仅用物理方法制成的混配肥（也称掺合肥）。【注：根据《财政部、国家税务总局关于暂免征收尿素产品增值税的通知》（财税</a:t>
            </a:r>
            <a:r>
              <a:rPr lang="en-US" altLang="zh-CN" sz="1200" kern="1200" dirty="0" smtClean="0">
                <a:solidFill>
                  <a:schemeClr val="tx1"/>
                </a:solidFill>
                <a:effectLst/>
                <a:latin typeface="+mn-lt"/>
                <a:ea typeface="+mn-ea"/>
                <a:cs typeface="+mn-cs"/>
              </a:rPr>
              <a:t>[2005]87</a:t>
            </a:r>
            <a:r>
              <a:rPr lang="zh-CN" altLang="zh-CN" sz="1200" kern="1200" dirty="0" smtClean="0">
                <a:solidFill>
                  <a:schemeClr val="tx1"/>
                </a:solidFill>
                <a:effectLst/>
                <a:latin typeface="+mn-lt"/>
                <a:ea typeface="+mn-ea"/>
                <a:cs typeface="+mn-cs"/>
              </a:rPr>
              <a:t>号）有关尿素的规定自</a:t>
            </a:r>
            <a:r>
              <a:rPr lang="en-US" altLang="zh-CN" sz="1200" kern="1200" dirty="0" smtClean="0">
                <a:solidFill>
                  <a:schemeClr val="tx1"/>
                </a:solidFill>
                <a:effectLst/>
                <a:latin typeface="+mn-lt"/>
                <a:ea typeface="+mn-ea"/>
                <a:cs typeface="+mn-cs"/>
              </a:rPr>
              <a:t>2005</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7</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日起，对国内企业生产销售的尿素产品增值税由先征后返</a:t>
            </a:r>
            <a:r>
              <a:rPr lang="en-US" altLang="zh-CN" sz="1200" kern="1200" dirty="0" smtClean="0">
                <a:solidFill>
                  <a:schemeClr val="tx1"/>
                </a:solidFill>
                <a:effectLst/>
                <a:latin typeface="+mn-lt"/>
                <a:ea typeface="+mn-ea"/>
                <a:cs typeface="+mn-cs"/>
              </a:rPr>
              <a:t>50%</a:t>
            </a:r>
            <a:r>
              <a:rPr lang="zh-CN" altLang="zh-CN" sz="1200" kern="1200" dirty="0" smtClean="0">
                <a:solidFill>
                  <a:schemeClr val="tx1"/>
                </a:solidFill>
                <a:effectLst/>
                <a:latin typeface="+mn-lt"/>
                <a:ea typeface="+mn-ea"/>
                <a:cs typeface="+mn-cs"/>
              </a:rPr>
              <a:t>调整为暂免征收增值税。</a:t>
            </a:r>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批发和零售</a:t>
            </a:r>
            <a:r>
              <a:rPr lang="zh-CN" altLang="zh-CN" sz="1200" kern="1200" dirty="0" smtClean="0">
                <a:solidFill>
                  <a:schemeClr val="tx1"/>
                </a:solidFill>
                <a:effectLst/>
                <a:latin typeface="+mn-lt"/>
                <a:ea typeface="+mn-ea"/>
                <a:cs typeface="+mn-cs"/>
              </a:rPr>
              <a:t>的种子、种苗、化肥、农药、农机。二、对生产销售的尿素统一征收增值税，并在</a:t>
            </a:r>
            <a:r>
              <a:rPr lang="en-US" altLang="zh-CN" sz="1200" kern="1200" dirty="0" smtClean="0">
                <a:solidFill>
                  <a:schemeClr val="tx1"/>
                </a:solidFill>
                <a:effectLst/>
                <a:latin typeface="+mn-lt"/>
                <a:ea typeface="+mn-ea"/>
                <a:cs typeface="+mn-cs"/>
              </a:rPr>
              <a:t>2001</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2002</a:t>
            </a:r>
            <a:r>
              <a:rPr lang="zh-CN" altLang="zh-CN" sz="1200" kern="1200" dirty="0" smtClean="0">
                <a:solidFill>
                  <a:schemeClr val="tx1"/>
                </a:solidFill>
                <a:effectLst/>
                <a:latin typeface="+mn-lt"/>
                <a:ea typeface="+mn-ea"/>
                <a:cs typeface="+mn-cs"/>
              </a:rPr>
              <a:t>年两年内实行增值税先征后退的政策。</a:t>
            </a:r>
            <a:endParaRPr lang="en-US" altLang="zh-CN" sz="1200" kern="1200" dirty="0" smtClean="0">
              <a:solidFill>
                <a:schemeClr val="tx1"/>
              </a:solidFill>
              <a:effectLst/>
              <a:latin typeface="+mn-lt"/>
              <a:ea typeface="+mn-ea"/>
              <a:cs typeface="+mn-cs"/>
            </a:endParaRPr>
          </a:p>
          <a:p>
            <a:endParaRPr lang="zh-CN" altLang="zh-CN" sz="1200" kern="1200" dirty="0" smtClean="0">
              <a:solidFill>
                <a:schemeClr val="tx1"/>
              </a:solidFill>
              <a:effectLst/>
              <a:latin typeface="+mn-lt"/>
              <a:ea typeface="+mn-ea"/>
              <a:cs typeface="+mn-cs"/>
            </a:endParaRPr>
          </a:p>
          <a:p>
            <a:endParaRPr lang="en-US" altLang="zh-CN" sz="1200" kern="1200" dirty="0" smtClean="0">
              <a:solidFill>
                <a:schemeClr val="tx1"/>
              </a:solidFill>
              <a:effectLst/>
              <a:latin typeface="+mn-lt"/>
              <a:ea typeface="+mn-ea"/>
              <a:cs typeface="+mn-cs"/>
            </a:endParaRPr>
          </a:p>
          <a:p>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87</a:t>
            </a:fld>
            <a:endParaRPr lang="zh-CN" altLang="en-US"/>
          </a:p>
        </p:txBody>
      </p:sp>
    </p:spTree>
    <p:extLst>
      <p:ext uri="{BB962C8B-B14F-4D97-AF65-F5344CB8AC3E}">
        <p14:creationId xmlns:p14="http://schemas.microsoft.com/office/powerpoint/2010/main" val="3285689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关于有机肥产品免征增值税的通知</a:t>
            </a:r>
            <a:r>
              <a:rPr lang="zh-CN" altLang="en-US" sz="1200" b="1"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财税</a:t>
            </a:r>
            <a:r>
              <a:rPr lang="en-US" altLang="zh-CN" sz="1200" kern="1200" dirty="0" smtClean="0">
                <a:solidFill>
                  <a:schemeClr val="tx1"/>
                </a:solidFill>
                <a:effectLst/>
                <a:latin typeface="+mn-lt"/>
                <a:ea typeface="+mn-ea"/>
                <a:cs typeface="+mn-cs"/>
              </a:rPr>
              <a:t>[2008]56</a:t>
            </a:r>
            <a:r>
              <a:rPr lang="zh-CN" altLang="zh-CN" sz="1200" kern="1200" dirty="0" smtClean="0">
                <a:solidFill>
                  <a:schemeClr val="tx1"/>
                </a:solidFill>
                <a:effectLst/>
                <a:latin typeface="+mn-lt"/>
                <a:ea typeface="+mn-ea"/>
                <a:cs typeface="+mn-cs"/>
              </a:rPr>
              <a:t>号</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自</a:t>
            </a:r>
            <a:r>
              <a:rPr lang="en-US" altLang="zh-CN" sz="1200" kern="1200" dirty="0" smtClean="0">
                <a:solidFill>
                  <a:schemeClr val="tx1"/>
                </a:solidFill>
                <a:effectLst/>
                <a:latin typeface="+mn-lt"/>
                <a:ea typeface="+mn-ea"/>
                <a:cs typeface="+mn-cs"/>
              </a:rPr>
              <a:t>2008</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6</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日起，纳税人生产销售和批发、零售有机肥产品免征增值税。二、享受上述免税政策的有机肥产品是指有机肥料、有机</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无机复混肥料和生物有机肥。</a:t>
            </a:r>
            <a:endParaRPr lang="en-US" altLang="zh-CN" sz="1200" kern="1200" dirty="0" smtClean="0">
              <a:solidFill>
                <a:schemeClr val="tx1"/>
              </a:solidFill>
              <a:effectLst/>
              <a:latin typeface="+mn-lt"/>
              <a:ea typeface="+mn-ea"/>
              <a:cs typeface="+mn-cs"/>
            </a:endParaRPr>
          </a:p>
          <a:p>
            <a:r>
              <a:rPr lang="zh-CN" altLang="en-US" sz="1200" kern="1200" dirty="0" smtClean="0">
                <a:solidFill>
                  <a:schemeClr val="tx1"/>
                </a:solidFill>
                <a:effectLst/>
                <a:latin typeface="+mn-lt"/>
                <a:ea typeface="+mn-ea"/>
                <a:cs typeface="+mn-cs"/>
              </a:rPr>
              <a:t>主要是三个国家标准的修订。</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90</a:t>
            </a:fld>
            <a:endParaRPr lang="zh-CN" altLang="en-US"/>
          </a:p>
        </p:txBody>
      </p:sp>
    </p:spTree>
    <p:extLst>
      <p:ext uri="{BB962C8B-B14F-4D97-AF65-F5344CB8AC3E}">
        <p14:creationId xmlns:p14="http://schemas.microsoft.com/office/powerpoint/2010/main" val="31905638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中华人民共和国企业所得税法</a:t>
            </a:r>
            <a:r>
              <a:rPr lang="zh-CN" altLang="en-US" dirty="0" smtClean="0"/>
              <a:t>第三十二条：企业的固定资产由于技术进步等原因，确需加速折旧的，可以缩短折旧年限或者采取加速折旧的方法。</a:t>
            </a:r>
            <a:endParaRPr lang="en-US" altLang="zh-CN" dirty="0" smtClean="0"/>
          </a:p>
          <a:p>
            <a:r>
              <a:rPr lang="zh-CN" altLang="en-US" sz="1200" kern="1200" dirty="0" smtClean="0">
                <a:solidFill>
                  <a:schemeClr val="tx1"/>
                </a:solidFill>
                <a:latin typeface="+mn-lt"/>
                <a:ea typeface="+mn-ea"/>
                <a:cs typeface="+mn-cs"/>
              </a:rPr>
              <a:t>中华人民共和国企业所得税法实施条例第九十八条：企业所得税法第三十二条所称可以采取缩短折旧年限或者采取加速折旧的方法的固定资产，包括：</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一</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由于技术进步，产品更新换代较快的固定资产；</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二</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常年处于强震动、高腐蚀状态的固定资产。采取缩短折旧年限方法的，最低折旧年限不得低于本条例第六十条规定折旧年限的</a:t>
            </a:r>
            <a:r>
              <a:rPr lang="en-US" altLang="zh-CN" sz="1200" kern="1200" dirty="0" smtClean="0">
                <a:solidFill>
                  <a:schemeClr val="tx1"/>
                </a:solidFill>
                <a:latin typeface="+mn-lt"/>
                <a:ea typeface="+mn-ea"/>
                <a:cs typeface="+mn-cs"/>
              </a:rPr>
              <a:t>60%</a:t>
            </a:r>
            <a:r>
              <a:rPr lang="zh-CN" altLang="en-US" sz="1200" kern="1200" dirty="0" smtClean="0">
                <a:solidFill>
                  <a:schemeClr val="tx1"/>
                </a:solidFill>
                <a:latin typeface="+mn-lt"/>
                <a:ea typeface="+mn-ea"/>
                <a:cs typeface="+mn-cs"/>
              </a:rPr>
              <a:t>；采取加速折旧方法的，可以采取双倍余额递减法或者年数总和法。</a:t>
            </a:r>
            <a:endParaRPr lang="en-US" altLang="zh-CN" sz="1200" kern="1200" dirty="0" smtClean="0">
              <a:solidFill>
                <a:schemeClr val="tx1"/>
              </a:solidFill>
              <a:latin typeface="+mn-lt"/>
              <a:ea typeface="+mn-ea"/>
              <a:cs typeface="+mn-cs"/>
            </a:endParaRPr>
          </a:p>
          <a:p>
            <a:r>
              <a:rPr lang="zh-CN" altLang="en-US" sz="1200" dirty="0" smtClean="0"/>
              <a:t>国家税务总局公告</a:t>
            </a:r>
            <a:r>
              <a:rPr lang="en-US" altLang="zh-CN" sz="1200" dirty="0" smtClean="0"/>
              <a:t>2014</a:t>
            </a:r>
            <a:r>
              <a:rPr lang="zh-CN" altLang="en-US" sz="1200" dirty="0" smtClean="0"/>
              <a:t>年第</a:t>
            </a:r>
            <a:r>
              <a:rPr lang="en-US" altLang="zh-CN" sz="1200" dirty="0" smtClean="0"/>
              <a:t>29</a:t>
            </a:r>
            <a:r>
              <a:rPr lang="zh-CN" altLang="en-US" sz="1200" dirty="0" smtClean="0"/>
              <a:t>号：</a:t>
            </a:r>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五、固定资产折旧的企业所得税处理</a:t>
            </a:r>
          </a:p>
          <a:p>
            <a:r>
              <a:rPr lang="zh-CN" altLang="en-US" sz="1200" kern="1200" dirty="0" smtClean="0">
                <a:solidFill>
                  <a:schemeClr val="tx1"/>
                </a:solidFill>
                <a:latin typeface="+mn-lt"/>
                <a:ea typeface="+mn-ea"/>
                <a:cs typeface="+mn-cs"/>
              </a:rPr>
              <a:t>　　（一）企业固定资产会计折旧年限如果短于税法规定的最低折旧年限，其按会计折旧年限计提的折旧高于按税法规定的最低折旧年限计提的折旧部分，应调增当期应纳税所得额；企业固定资产会计折旧年限已期满且会计折旧已提足，但税法规定的最低折旧年限尚未到期且税收折旧尚未足额扣除，其未足额扣除的部分准予在剩余的税收折旧年限继续按规定扣除。</a:t>
            </a:r>
          </a:p>
          <a:p>
            <a:r>
              <a:rPr lang="zh-CN" altLang="en-US" sz="1200" kern="1200" dirty="0" smtClean="0">
                <a:solidFill>
                  <a:schemeClr val="tx1"/>
                </a:solidFill>
                <a:latin typeface="+mn-lt"/>
                <a:ea typeface="+mn-ea"/>
                <a:cs typeface="+mn-cs"/>
              </a:rPr>
              <a:t>　　（二）企业固定资产会计折旧年限如果长于税法规定的最低折旧年限，其折旧应按会计折旧年限计算扣除，税法另有规定除外。</a:t>
            </a:r>
          </a:p>
          <a:p>
            <a:r>
              <a:rPr lang="zh-CN" altLang="en-US" sz="1200" kern="1200" dirty="0" smtClean="0">
                <a:solidFill>
                  <a:schemeClr val="tx1"/>
                </a:solidFill>
                <a:latin typeface="+mn-lt"/>
                <a:ea typeface="+mn-ea"/>
                <a:cs typeface="+mn-cs"/>
              </a:rPr>
              <a:t>　　（三）企业按会计规定提取的固定资产减值准备，不得税前扣除，其折旧仍按税法确定的固定资产计税基础计算扣除。</a:t>
            </a:r>
          </a:p>
          <a:p>
            <a:r>
              <a:rPr lang="zh-CN" altLang="en-US" sz="1200" kern="1200" dirty="0" smtClean="0">
                <a:solidFill>
                  <a:schemeClr val="tx1"/>
                </a:solidFill>
                <a:latin typeface="+mn-lt"/>
                <a:ea typeface="+mn-ea"/>
                <a:cs typeface="+mn-cs"/>
              </a:rPr>
              <a:t>　　（四）企业按税法规定实行加速折旧的，其按加速折旧办法计算的折旧额可全额在税前扣除。</a:t>
            </a:r>
          </a:p>
          <a:p>
            <a:r>
              <a:rPr lang="zh-CN" altLang="en-US" sz="1200" kern="1200" dirty="0" smtClean="0">
                <a:solidFill>
                  <a:schemeClr val="tx1"/>
                </a:solidFill>
                <a:latin typeface="+mn-lt"/>
                <a:ea typeface="+mn-ea"/>
                <a:cs typeface="+mn-cs"/>
              </a:rPr>
              <a:t>　　（五）石油天然气开采企业在计提油气资产折耗（折旧）时，由于会计与税法规定计算方法不同导致的折耗（折旧）差异，应按税法规定进行纳税调整。</a:t>
            </a:r>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财税</a:t>
            </a:r>
            <a:r>
              <a:rPr lang="en-US" altLang="zh-CN" sz="1200" kern="1200" dirty="0" smtClean="0">
                <a:solidFill>
                  <a:schemeClr val="tx1"/>
                </a:solidFill>
                <a:latin typeface="+mn-lt"/>
                <a:ea typeface="+mn-ea"/>
                <a:cs typeface="+mn-cs"/>
              </a:rPr>
              <a:t>[2014]75</a:t>
            </a:r>
            <a:r>
              <a:rPr lang="zh-CN" altLang="en-US" sz="1200" kern="1200" dirty="0" smtClean="0">
                <a:solidFill>
                  <a:schemeClr val="tx1"/>
                </a:solidFill>
                <a:latin typeface="+mn-lt"/>
                <a:ea typeface="+mn-ea"/>
                <a:cs typeface="+mn-cs"/>
              </a:rPr>
              <a:t>号</a:t>
            </a:r>
            <a:r>
              <a:rPr lang="zh-CN" altLang="en-US" sz="1200" kern="1200" dirty="0" smtClean="0">
                <a:solidFill>
                  <a:schemeClr val="tx1"/>
                </a:solidFill>
                <a:latin typeface="+mn-lt"/>
                <a:ea typeface="+mn-ea"/>
                <a:cs typeface="+mn-cs"/>
                <a:sym typeface="Wingdings" panose="05000000000000000000" pitchFamily="2" charset="2"/>
              </a:rPr>
              <a:t>：（</a:t>
            </a:r>
            <a:r>
              <a:rPr lang="en-US" altLang="zh-CN" sz="1200" kern="1200" dirty="0" smtClean="0">
                <a:solidFill>
                  <a:schemeClr val="tx1"/>
                </a:solidFill>
                <a:latin typeface="+mn-lt"/>
                <a:ea typeface="+mn-ea"/>
                <a:cs typeface="+mn-cs"/>
                <a:sym typeface="Wingdings" panose="05000000000000000000" pitchFamily="2" charset="2"/>
              </a:rPr>
              <a:t>1</a:t>
            </a:r>
            <a:r>
              <a:rPr lang="zh-CN" altLang="en-US" sz="1200" kern="1200" dirty="0" smtClean="0">
                <a:solidFill>
                  <a:schemeClr val="tx1"/>
                </a:solidFill>
                <a:latin typeface="+mn-lt"/>
                <a:ea typeface="+mn-ea"/>
                <a:cs typeface="+mn-cs"/>
                <a:sym typeface="Wingdings" panose="05000000000000000000" pitchFamily="2" charset="2"/>
              </a:rPr>
              <a:t>）</a:t>
            </a:r>
            <a:r>
              <a:rPr lang="zh-CN" altLang="en-US" sz="1200" kern="1200" dirty="0" smtClean="0">
                <a:solidFill>
                  <a:schemeClr val="tx1"/>
                </a:solidFill>
                <a:latin typeface="+mn-lt"/>
                <a:ea typeface="+mn-ea"/>
                <a:cs typeface="+mn-cs"/>
              </a:rPr>
              <a:t>对生物药品制造业，专用设备制造业，铁路、船舶、航空航天和其他运输设备制造业，计算机、通信和其他电子设备制造业，仪器仪表制造业，信息传输、软件和信息技术服务业等</a:t>
            </a:r>
            <a:r>
              <a:rPr lang="en-US" altLang="zh-CN" sz="1200" kern="1200" dirty="0" smtClean="0">
                <a:solidFill>
                  <a:schemeClr val="tx1"/>
                </a:solidFill>
                <a:latin typeface="+mn-lt"/>
                <a:ea typeface="+mn-ea"/>
                <a:cs typeface="+mn-cs"/>
              </a:rPr>
              <a:t>6</a:t>
            </a:r>
            <a:r>
              <a:rPr lang="zh-CN" altLang="en-US" sz="1200" kern="1200" dirty="0" smtClean="0">
                <a:solidFill>
                  <a:schemeClr val="tx1"/>
                </a:solidFill>
                <a:latin typeface="+mn-lt"/>
                <a:ea typeface="+mn-ea"/>
                <a:cs typeface="+mn-cs"/>
              </a:rPr>
              <a:t>个行业的企业</a:t>
            </a:r>
            <a:r>
              <a:rPr lang="en-US" altLang="zh-CN" sz="1200" kern="1200" dirty="0" smtClean="0">
                <a:solidFill>
                  <a:schemeClr val="tx1"/>
                </a:solidFill>
                <a:latin typeface="+mn-lt"/>
                <a:ea typeface="+mn-ea"/>
                <a:cs typeface="+mn-cs"/>
              </a:rPr>
              <a:t>2014</a:t>
            </a:r>
            <a:r>
              <a:rPr lang="zh-CN" altLang="en-US" sz="1200" kern="1200" dirty="0" smtClean="0">
                <a:solidFill>
                  <a:schemeClr val="tx1"/>
                </a:solidFill>
                <a:latin typeface="+mn-lt"/>
                <a:ea typeface="+mn-ea"/>
                <a:cs typeface="+mn-cs"/>
              </a:rPr>
              <a:t>年</a:t>
            </a:r>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月</a:t>
            </a:r>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日后新购进的固定资产，可缩短折旧年限或采取加速折旧的方法。</a:t>
            </a:r>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a:t>
            </a:r>
            <a:r>
              <a:rPr lang="en-US" altLang="zh-CN" sz="1200" kern="1200" dirty="0" smtClean="0">
                <a:solidFill>
                  <a:schemeClr val="tx1"/>
                </a:solidFill>
                <a:latin typeface="+mn-lt"/>
                <a:ea typeface="+mn-ea"/>
                <a:cs typeface="+mn-cs"/>
              </a:rPr>
              <a:t>2</a:t>
            </a:r>
            <a:r>
              <a:rPr lang="zh-CN" altLang="en-US" sz="1200" kern="1200" dirty="0" smtClean="0">
                <a:solidFill>
                  <a:schemeClr val="tx1"/>
                </a:solidFill>
                <a:latin typeface="+mn-lt"/>
                <a:ea typeface="+mn-ea"/>
                <a:cs typeface="+mn-cs"/>
              </a:rPr>
              <a:t>）对上述</a:t>
            </a:r>
            <a:r>
              <a:rPr lang="en-US" altLang="zh-CN" sz="1200" kern="1200" dirty="0" smtClean="0">
                <a:solidFill>
                  <a:schemeClr val="tx1"/>
                </a:solidFill>
                <a:latin typeface="+mn-lt"/>
                <a:ea typeface="+mn-ea"/>
                <a:cs typeface="+mn-cs"/>
              </a:rPr>
              <a:t>6</a:t>
            </a:r>
            <a:r>
              <a:rPr lang="zh-CN" altLang="en-US" sz="1200" kern="1200" dirty="0" smtClean="0">
                <a:solidFill>
                  <a:schemeClr val="tx1"/>
                </a:solidFill>
                <a:latin typeface="+mn-lt"/>
                <a:ea typeface="+mn-ea"/>
                <a:cs typeface="+mn-cs"/>
              </a:rPr>
              <a:t>个行业的小型微利企业</a:t>
            </a:r>
            <a:r>
              <a:rPr lang="en-US" altLang="zh-CN" sz="1200" kern="1200" dirty="0" smtClean="0">
                <a:solidFill>
                  <a:schemeClr val="tx1"/>
                </a:solidFill>
                <a:latin typeface="+mn-lt"/>
                <a:ea typeface="+mn-ea"/>
                <a:cs typeface="+mn-cs"/>
              </a:rPr>
              <a:t>2014</a:t>
            </a:r>
            <a:r>
              <a:rPr lang="zh-CN" altLang="en-US" sz="1200" kern="1200" dirty="0" smtClean="0">
                <a:solidFill>
                  <a:schemeClr val="tx1"/>
                </a:solidFill>
                <a:latin typeface="+mn-lt"/>
                <a:ea typeface="+mn-ea"/>
                <a:cs typeface="+mn-cs"/>
              </a:rPr>
              <a:t>年</a:t>
            </a:r>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月</a:t>
            </a:r>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日后新购进的研发和生产经营共用的仪器、设备，单位价值不超过</a:t>
            </a:r>
            <a:r>
              <a:rPr lang="en-US" altLang="zh-CN" sz="1200" kern="1200" dirty="0" smtClean="0">
                <a:solidFill>
                  <a:schemeClr val="tx1"/>
                </a:solidFill>
                <a:latin typeface="+mn-lt"/>
                <a:ea typeface="+mn-ea"/>
                <a:cs typeface="+mn-cs"/>
              </a:rPr>
              <a:t>100</a:t>
            </a:r>
            <a:r>
              <a:rPr lang="zh-CN" altLang="en-US" sz="1200" kern="1200" dirty="0" smtClean="0">
                <a:solidFill>
                  <a:schemeClr val="tx1"/>
                </a:solidFill>
                <a:latin typeface="+mn-lt"/>
                <a:ea typeface="+mn-ea"/>
                <a:cs typeface="+mn-cs"/>
              </a:rPr>
              <a:t>万元的，允许一次性计入当期成本费用在计算应纳税所得额时扣除，不再分年度计算折旧；单位价值超过</a:t>
            </a:r>
            <a:r>
              <a:rPr lang="en-US" altLang="zh-CN" sz="1200" kern="1200" dirty="0" smtClean="0">
                <a:solidFill>
                  <a:schemeClr val="tx1"/>
                </a:solidFill>
                <a:latin typeface="+mn-lt"/>
                <a:ea typeface="+mn-ea"/>
                <a:cs typeface="+mn-cs"/>
              </a:rPr>
              <a:t>100</a:t>
            </a:r>
            <a:r>
              <a:rPr lang="zh-CN" altLang="en-US" sz="1200" kern="1200" dirty="0" smtClean="0">
                <a:solidFill>
                  <a:schemeClr val="tx1"/>
                </a:solidFill>
                <a:latin typeface="+mn-lt"/>
                <a:ea typeface="+mn-ea"/>
                <a:cs typeface="+mn-cs"/>
              </a:rPr>
              <a:t>万元的，可缩短折旧年限或采取加速折旧的方法。</a:t>
            </a: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a:t>
            </a:r>
            <a:r>
              <a:rPr lang="en-US" altLang="zh-CN" sz="1200" kern="1200" dirty="0" smtClean="0">
                <a:solidFill>
                  <a:schemeClr val="tx1"/>
                </a:solidFill>
                <a:latin typeface="+mn-lt"/>
                <a:ea typeface="+mn-ea"/>
                <a:cs typeface="+mn-cs"/>
              </a:rPr>
              <a:t>3</a:t>
            </a:r>
            <a:r>
              <a:rPr lang="zh-CN" altLang="en-US" sz="1200" kern="1200" dirty="0" smtClean="0">
                <a:solidFill>
                  <a:schemeClr val="tx1"/>
                </a:solidFill>
                <a:latin typeface="+mn-lt"/>
                <a:ea typeface="+mn-ea"/>
                <a:cs typeface="+mn-cs"/>
              </a:rPr>
              <a:t>）对所有行业企业</a:t>
            </a:r>
            <a:r>
              <a:rPr lang="en-US" altLang="zh-CN" sz="1200" kern="1200" dirty="0" smtClean="0">
                <a:solidFill>
                  <a:schemeClr val="tx1"/>
                </a:solidFill>
                <a:latin typeface="+mn-lt"/>
                <a:ea typeface="+mn-ea"/>
                <a:cs typeface="+mn-cs"/>
              </a:rPr>
              <a:t>2014</a:t>
            </a:r>
            <a:r>
              <a:rPr lang="zh-CN" altLang="en-US" sz="1200" kern="1200" dirty="0" smtClean="0">
                <a:solidFill>
                  <a:schemeClr val="tx1"/>
                </a:solidFill>
                <a:latin typeface="+mn-lt"/>
                <a:ea typeface="+mn-ea"/>
                <a:cs typeface="+mn-cs"/>
              </a:rPr>
              <a:t>年</a:t>
            </a:r>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月</a:t>
            </a:r>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日后新购进的专门用于研发的仪器、设备，单位价值不超过</a:t>
            </a:r>
            <a:r>
              <a:rPr lang="en-US" altLang="zh-CN" sz="1200" kern="1200" dirty="0" smtClean="0">
                <a:solidFill>
                  <a:schemeClr val="tx1"/>
                </a:solidFill>
                <a:latin typeface="+mn-lt"/>
                <a:ea typeface="+mn-ea"/>
                <a:cs typeface="+mn-cs"/>
              </a:rPr>
              <a:t>100</a:t>
            </a:r>
            <a:r>
              <a:rPr lang="zh-CN" altLang="en-US" sz="1200" kern="1200" dirty="0" smtClean="0">
                <a:solidFill>
                  <a:schemeClr val="tx1"/>
                </a:solidFill>
                <a:latin typeface="+mn-lt"/>
                <a:ea typeface="+mn-ea"/>
                <a:cs typeface="+mn-cs"/>
              </a:rPr>
              <a:t>万元的，允许一次性计入当期成本费用在计算应纳税所得额时扣除，不再分年度计算折旧；单位价值超过</a:t>
            </a:r>
            <a:r>
              <a:rPr lang="en-US" altLang="zh-CN" sz="1200" kern="1200" dirty="0" smtClean="0">
                <a:solidFill>
                  <a:schemeClr val="tx1"/>
                </a:solidFill>
                <a:latin typeface="+mn-lt"/>
                <a:ea typeface="+mn-ea"/>
                <a:cs typeface="+mn-cs"/>
              </a:rPr>
              <a:t>100</a:t>
            </a:r>
            <a:r>
              <a:rPr lang="zh-CN" altLang="en-US" sz="1200" kern="1200" dirty="0" smtClean="0">
                <a:solidFill>
                  <a:schemeClr val="tx1"/>
                </a:solidFill>
                <a:latin typeface="+mn-lt"/>
                <a:ea typeface="+mn-ea"/>
                <a:cs typeface="+mn-cs"/>
              </a:rPr>
              <a:t>万元的，可缩短折旧年限或采取加速折旧的方法。</a:t>
            </a:r>
          </a:p>
          <a:p>
            <a:endParaRPr lang="zh-CN" altLang="en-US" sz="1200" kern="1200" dirty="0" smtClean="0">
              <a:solidFill>
                <a:schemeClr val="tx1"/>
              </a:solidFill>
              <a:latin typeface="+mn-lt"/>
              <a:ea typeface="+mn-ea"/>
              <a:cs typeface="+mn-cs"/>
            </a:endParaRPr>
          </a:p>
          <a:p>
            <a:endParaRPr lang="zh-CN" alt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102</a:t>
            </a:fld>
            <a:endParaRPr lang="zh-CN" altLang="en-US"/>
          </a:p>
        </p:txBody>
      </p:sp>
    </p:spTree>
    <p:extLst>
      <p:ext uri="{BB962C8B-B14F-4D97-AF65-F5344CB8AC3E}">
        <p14:creationId xmlns:p14="http://schemas.microsoft.com/office/powerpoint/2010/main" val="16716744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smtClean="0">
                <a:solidFill>
                  <a:schemeClr val="tx1"/>
                </a:solidFill>
                <a:latin typeface="+mn-lt"/>
                <a:ea typeface="+mn-ea"/>
                <a:cs typeface="+mn-cs"/>
              </a:rPr>
              <a:t>中华人民共和国企业所得税法第六条：企业以货币形式和非货币形式从各种来源取得的收入，为收入总额。（一）销售货物收入；（二）提供劳务收入； （三）转让财产收入； （四）股息、红利等权益性投资收益； （五）利息收入； （六）租金收入； （七）特许权使用费收入； （八）接受捐赠收入； （九）其他收入。 </a:t>
            </a: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第七条 收入总额中的下列收入为不征税收入，则说明收入总额口径包括不征税收入。</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105</a:t>
            </a:fld>
            <a:endParaRPr lang="zh-CN" altLang="en-US"/>
          </a:p>
        </p:txBody>
      </p:sp>
    </p:spTree>
    <p:extLst>
      <p:ext uri="{BB962C8B-B14F-4D97-AF65-F5344CB8AC3E}">
        <p14:creationId xmlns:p14="http://schemas.microsoft.com/office/powerpoint/2010/main" val="3456306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smtClean="0">
                <a:solidFill>
                  <a:schemeClr val="tx1"/>
                </a:solidFill>
                <a:latin typeface="+mn-lt"/>
                <a:ea typeface="+mn-ea"/>
                <a:cs typeface="+mn-cs"/>
              </a:rPr>
              <a:t>企业所得税法第二十七条：企业的下列所得，可以免征、减征企业所得税：（四）符合条件的技术转让所得；</a:t>
            </a:r>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实施条例第九十条：企业所得税法第二十七条第</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四</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项所称符合条件的技术转让所得免征、减征企业所得税，是指一个纳税年度内，居民企业技术转让所得不超过</a:t>
            </a:r>
            <a:r>
              <a:rPr lang="en-US" altLang="zh-CN" sz="1200" kern="1200" dirty="0" smtClean="0">
                <a:solidFill>
                  <a:schemeClr val="tx1"/>
                </a:solidFill>
                <a:latin typeface="+mn-lt"/>
                <a:ea typeface="+mn-ea"/>
                <a:cs typeface="+mn-cs"/>
              </a:rPr>
              <a:t>500</a:t>
            </a:r>
            <a:r>
              <a:rPr lang="zh-CN" altLang="en-US" sz="1200" kern="1200" dirty="0" smtClean="0">
                <a:solidFill>
                  <a:schemeClr val="tx1"/>
                </a:solidFill>
                <a:latin typeface="+mn-lt"/>
                <a:ea typeface="+mn-ea"/>
                <a:cs typeface="+mn-cs"/>
              </a:rPr>
              <a:t>万元的部分，免征企业所得税；超过</a:t>
            </a:r>
            <a:r>
              <a:rPr lang="en-US" altLang="zh-CN" sz="1200" kern="1200" dirty="0" smtClean="0">
                <a:solidFill>
                  <a:schemeClr val="tx1"/>
                </a:solidFill>
                <a:latin typeface="+mn-lt"/>
                <a:ea typeface="+mn-ea"/>
                <a:cs typeface="+mn-cs"/>
              </a:rPr>
              <a:t>500</a:t>
            </a:r>
            <a:r>
              <a:rPr lang="zh-CN" altLang="en-US" sz="1200" kern="1200" dirty="0" smtClean="0">
                <a:solidFill>
                  <a:schemeClr val="tx1"/>
                </a:solidFill>
                <a:latin typeface="+mn-lt"/>
                <a:ea typeface="+mn-ea"/>
                <a:cs typeface="+mn-cs"/>
              </a:rPr>
              <a:t>万元的部分，减半征收企业所得税。</a:t>
            </a:r>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国家税务总局关于技术转让所得减免企业所得税有关问题的通知（国税函</a:t>
            </a:r>
            <a:r>
              <a:rPr lang="en-US" altLang="zh-CN" sz="1200" kern="1200" dirty="0" smtClean="0">
                <a:solidFill>
                  <a:schemeClr val="tx1"/>
                </a:solidFill>
                <a:latin typeface="+mn-lt"/>
                <a:ea typeface="+mn-ea"/>
                <a:cs typeface="+mn-cs"/>
              </a:rPr>
              <a:t>[2009]212</a:t>
            </a:r>
            <a:r>
              <a:rPr lang="zh-CN" altLang="en-US" sz="1200" kern="1200" dirty="0" smtClean="0">
                <a:solidFill>
                  <a:schemeClr val="tx1"/>
                </a:solidFill>
                <a:latin typeface="+mn-lt"/>
                <a:ea typeface="+mn-ea"/>
                <a:cs typeface="+mn-cs"/>
              </a:rPr>
              <a:t>号 </a:t>
            </a:r>
            <a:r>
              <a:rPr lang="en-US" altLang="zh-CN" sz="1200" kern="1200" dirty="0" smtClean="0">
                <a:solidFill>
                  <a:schemeClr val="tx1"/>
                </a:solidFill>
                <a:latin typeface="+mn-lt"/>
                <a:ea typeface="+mn-ea"/>
                <a:cs typeface="+mn-cs"/>
              </a:rPr>
              <a:t>2009/4/24</a:t>
            </a:r>
            <a:r>
              <a:rPr lang="zh-CN" altLang="en-US" sz="1200" kern="1200" dirty="0" smtClean="0">
                <a:solidFill>
                  <a:schemeClr val="tx1"/>
                </a:solidFill>
                <a:latin typeface="+mn-lt"/>
                <a:ea typeface="+mn-ea"/>
                <a:cs typeface="+mn-cs"/>
              </a:rPr>
              <a:t>）：二、符合条件的技术转让所得应按以下方法计算：技术转让所得</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技术转让收入</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技术转让成本</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相关税费</a:t>
            </a:r>
          </a:p>
          <a:p>
            <a:r>
              <a:rPr lang="zh-CN" altLang="en-US" sz="1200" kern="1200" dirty="0" smtClean="0">
                <a:solidFill>
                  <a:schemeClr val="tx1"/>
                </a:solidFill>
                <a:latin typeface="+mn-lt"/>
                <a:ea typeface="+mn-ea"/>
                <a:cs typeface="+mn-cs"/>
              </a:rPr>
              <a:t>　　技术转让收入是指当事人履行技术转让合同后获得的价款，不包括销售或转让设备、仪器、零部件、原材料等非技术性收入。不属于与技术转让项目密不可分的技术咨询、技术服务、技术培训等收入，不得计入技术转让收入。</a:t>
            </a:r>
          </a:p>
          <a:p>
            <a:r>
              <a:rPr lang="zh-CN" altLang="en-US" sz="1200" kern="1200" dirty="0" smtClean="0">
                <a:solidFill>
                  <a:schemeClr val="tx1"/>
                </a:solidFill>
                <a:latin typeface="+mn-lt"/>
                <a:ea typeface="+mn-ea"/>
                <a:cs typeface="+mn-cs"/>
              </a:rPr>
              <a:t>　　技术转让成本是指转让的无形资产的净值，即该无形资产的计税基础减除在资产使用期间按照规定计算的摊销扣除额后的余额。</a:t>
            </a:r>
          </a:p>
          <a:p>
            <a:r>
              <a:rPr lang="zh-CN" altLang="en-US" sz="1200" kern="1200" dirty="0" smtClean="0">
                <a:solidFill>
                  <a:schemeClr val="tx1"/>
                </a:solidFill>
                <a:latin typeface="+mn-lt"/>
                <a:ea typeface="+mn-ea"/>
                <a:cs typeface="+mn-cs"/>
              </a:rPr>
              <a:t>　　相关税费是指技术转让过程中实际发生的有关税费，包括除企业所得税和允许抵扣的增值税以外的各项税金及其附加、合同签订费用、律师费等相关费用及其他支出。</a:t>
            </a: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财政部、国家税务总局关于居民企业技术转让有关企业所得税政策问题的通知（财税</a:t>
            </a:r>
            <a:r>
              <a:rPr lang="en-US" altLang="zh-CN" sz="1200" kern="1200" dirty="0" smtClean="0">
                <a:solidFill>
                  <a:schemeClr val="tx1"/>
                </a:solidFill>
                <a:latin typeface="+mn-lt"/>
                <a:ea typeface="+mn-ea"/>
                <a:cs typeface="+mn-cs"/>
              </a:rPr>
              <a:t>[2010]111</a:t>
            </a:r>
            <a:r>
              <a:rPr lang="zh-CN" altLang="en-US" sz="1200" kern="1200" dirty="0" smtClean="0">
                <a:solidFill>
                  <a:schemeClr val="tx1"/>
                </a:solidFill>
                <a:latin typeface="+mn-lt"/>
                <a:ea typeface="+mn-ea"/>
                <a:cs typeface="+mn-cs"/>
              </a:rPr>
              <a:t>号 </a:t>
            </a:r>
            <a:r>
              <a:rPr lang="en-US" altLang="zh-CN" sz="1200" kern="1200" dirty="0" smtClean="0">
                <a:solidFill>
                  <a:schemeClr val="tx1"/>
                </a:solidFill>
                <a:latin typeface="+mn-lt"/>
                <a:ea typeface="+mn-ea"/>
                <a:cs typeface="+mn-cs"/>
              </a:rPr>
              <a:t>2010/12/31</a:t>
            </a:r>
            <a:r>
              <a:rPr lang="zh-CN" altLang="en-US" sz="1200" kern="1200" dirty="0" smtClean="0">
                <a:solidFill>
                  <a:schemeClr val="tx1"/>
                </a:solidFill>
                <a:latin typeface="+mn-lt"/>
                <a:ea typeface="+mn-ea"/>
                <a:cs typeface="+mn-cs"/>
              </a:rPr>
              <a:t>）：技术转让，是指居民企业转让其拥有符合本通知第一条规定技术的所有权或</a:t>
            </a:r>
            <a:r>
              <a:rPr lang="en-US" altLang="zh-CN" sz="1200" kern="1200" dirty="0" smtClean="0">
                <a:solidFill>
                  <a:schemeClr val="tx1"/>
                </a:solidFill>
                <a:latin typeface="+mn-lt"/>
                <a:ea typeface="+mn-ea"/>
                <a:cs typeface="+mn-cs"/>
              </a:rPr>
              <a:t>5</a:t>
            </a:r>
            <a:r>
              <a:rPr lang="zh-CN" altLang="en-US" sz="1200" kern="1200" dirty="0" smtClean="0">
                <a:solidFill>
                  <a:schemeClr val="tx1"/>
                </a:solidFill>
                <a:latin typeface="+mn-lt"/>
                <a:ea typeface="+mn-ea"/>
                <a:cs typeface="+mn-cs"/>
              </a:rPr>
              <a:t>年以上（含</a:t>
            </a:r>
            <a:r>
              <a:rPr lang="en-US" altLang="zh-CN" sz="1200" kern="1200" dirty="0" smtClean="0">
                <a:solidFill>
                  <a:schemeClr val="tx1"/>
                </a:solidFill>
                <a:latin typeface="+mn-lt"/>
                <a:ea typeface="+mn-ea"/>
                <a:cs typeface="+mn-cs"/>
              </a:rPr>
              <a:t>5</a:t>
            </a:r>
            <a:r>
              <a:rPr lang="zh-CN" altLang="en-US" sz="1200" kern="1200" dirty="0" smtClean="0">
                <a:solidFill>
                  <a:schemeClr val="tx1"/>
                </a:solidFill>
                <a:latin typeface="+mn-lt"/>
                <a:ea typeface="+mn-ea"/>
                <a:cs typeface="+mn-cs"/>
              </a:rPr>
              <a:t>年）全球独占许可使用权的行为。</a:t>
            </a:r>
            <a:endParaRPr lang="en-US" altLang="zh-CN" sz="1200" kern="1200" dirty="0" smtClean="0">
              <a:solidFill>
                <a:schemeClr val="tx1"/>
              </a:solidFill>
              <a:latin typeface="+mn-lt"/>
              <a:ea typeface="+mn-ea"/>
              <a:cs typeface="+mn-cs"/>
            </a:endParaRPr>
          </a:p>
          <a:p>
            <a:r>
              <a:rPr lang="zh-CN" altLang="zh-CN" sz="1200" b="1" kern="1200" dirty="0" smtClean="0">
                <a:solidFill>
                  <a:schemeClr val="tx1"/>
                </a:solidFill>
                <a:effectLst/>
                <a:latin typeface="+mn-lt"/>
                <a:ea typeface="+mn-ea"/>
                <a:cs typeface="+mn-cs"/>
              </a:rPr>
              <a:t>国家税务总局关于技术转让所得减免企业所得税有关问题的公告</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国家税务总局公告</a:t>
            </a:r>
            <a:r>
              <a:rPr lang="en-US" altLang="zh-CN" sz="1200" b="1" kern="1200" dirty="0" smtClean="0">
                <a:solidFill>
                  <a:schemeClr val="tx1"/>
                </a:solidFill>
                <a:effectLst/>
                <a:latin typeface="+mn-lt"/>
                <a:ea typeface="+mn-ea"/>
                <a:cs typeface="+mn-cs"/>
              </a:rPr>
              <a:t>2013</a:t>
            </a:r>
            <a:r>
              <a:rPr lang="zh-CN" altLang="zh-CN" sz="1200" b="1" kern="1200" dirty="0" smtClean="0">
                <a:solidFill>
                  <a:schemeClr val="tx1"/>
                </a:solidFill>
                <a:effectLst/>
                <a:latin typeface="+mn-lt"/>
                <a:ea typeface="+mn-ea"/>
                <a:cs typeface="+mn-cs"/>
              </a:rPr>
              <a:t>年第</a:t>
            </a:r>
            <a:r>
              <a:rPr lang="en-US" altLang="zh-CN" sz="1200" b="1" kern="1200" dirty="0" smtClean="0">
                <a:solidFill>
                  <a:schemeClr val="tx1"/>
                </a:solidFill>
                <a:effectLst/>
                <a:latin typeface="+mn-lt"/>
                <a:ea typeface="+mn-ea"/>
                <a:cs typeface="+mn-cs"/>
              </a:rPr>
              <a:t>62</a:t>
            </a:r>
            <a:r>
              <a:rPr lang="zh-CN" altLang="zh-CN" sz="1200" b="1" kern="1200" dirty="0" smtClean="0">
                <a:solidFill>
                  <a:schemeClr val="tx1"/>
                </a:solidFill>
                <a:effectLst/>
                <a:latin typeface="+mn-lt"/>
                <a:ea typeface="+mn-ea"/>
                <a:cs typeface="+mn-cs"/>
              </a:rPr>
              <a:t>号 </a:t>
            </a:r>
            <a:r>
              <a:rPr lang="en-US" altLang="zh-CN" sz="1200" b="1" kern="1200" dirty="0" smtClean="0">
                <a:solidFill>
                  <a:schemeClr val="tx1"/>
                </a:solidFill>
                <a:effectLst/>
                <a:latin typeface="+mn-lt"/>
                <a:ea typeface="+mn-ea"/>
                <a:cs typeface="+mn-cs"/>
              </a:rPr>
              <a:t>2013/10/21</a:t>
            </a:r>
            <a:r>
              <a:rPr lang="zh-CN" altLang="en-US" sz="1200" b="1"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计入技术转让收入的技术咨询、技术服务、技术培训收入，是指转让方为使受让方掌握所转让的技术投入使用、实现产业化而提供的必要的技术咨询、技术服务、技术培训所产生的收入</a:t>
            </a:r>
            <a:r>
              <a:rPr lang="zh-CN" altLang="en-US" sz="1200" kern="1200" dirty="0" smtClean="0">
                <a:solidFill>
                  <a:schemeClr val="tx1"/>
                </a:solidFill>
                <a:effectLst/>
                <a:latin typeface="+mn-lt"/>
                <a:ea typeface="+mn-ea"/>
                <a:cs typeface="+mn-cs"/>
              </a:rPr>
              <a:t>。事先约定。</a:t>
            </a:r>
            <a:endParaRPr lang="zh-CN" altLang="zh-CN"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kern="1200" dirty="0" smtClean="0">
              <a:solidFill>
                <a:schemeClr val="tx1"/>
              </a:solidFill>
              <a:latin typeface="+mn-lt"/>
              <a:ea typeface="+mn-ea"/>
              <a:cs typeface="+mn-cs"/>
            </a:endParaRPr>
          </a:p>
          <a:p>
            <a:endParaRPr lang="zh-CN" altLang="en-US" sz="1200" kern="1200" dirty="0" smtClean="0">
              <a:solidFill>
                <a:schemeClr val="tx1"/>
              </a:solidFill>
              <a:latin typeface="+mn-lt"/>
              <a:ea typeface="+mn-ea"/>
              <a:cs typeface="+mn-cs"/>
            </a:endParaRPr>
          </a:p>
          <a:p>
            <a:endParaRPr lang="zh-CN" altLang="en-US" sz="1200" kern="1200" dirty="0" smtClean="0">
              <a:solidFill>
                <a:schemeClr val="tx1"/>
              </a:solidFill>
              <a:latin typeface="+mn-lt"/>
              <a:ea typeface="+mn-ea"/>
              <a:cs typeface="+mn-cs"/>
            </a:endParaRPr>
          </a:p>
          <a:p>
            <a:endParaRPr lang="en-US"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108</a:t>
            </a:fld>
            <a:endParaRPr lang="zh-CN" altLang="en-US"/>
          </a:p>
        </p:txBody>
      </p:sp>
    </p:spTree>
    <p:extLst>
      <p:ext uri="{BB962C8B-B14F-4D97-AF65-F5344CB8AC3E}">
        <p14:creationId xmlns:p14="http://schemas.microsoft.com/office/powerpoint/2010/main" val="2064957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工商总局 税务总局关于做好“三证合一”有关工作衔接的通知</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工商企注字〔</a:t>
            </a:r>
            <a:r>
              <a:rPr lang="en-US" altLang="zh-CN" sz="1200" b="1" kern="1200" dirty="0" smtClean="0">
                <a:solidFill>
                  <a:schemeClr val="tx1"/>
                </a:solidFill>
                <a:effectLst/>
                <a:latin typeface="+mn-lt"/>
                <a:ea typeface="+mn-ea"/>
                <a:cs typeface="+mn-cs"/>
              </a:rPr>
              <a:t>2015</a:t>
            </a:r>
            <a:r>
              <a:rPr lang="zh-CN" altLang="zh-CN" sz="1200" b="1" kern="1200" dirty="0" smtClean="0">
                <a:solidFill>
                  <a:schemeClr val="tx1"/>
                </a:solidFill>
                <a:effectLst/>
                <a:latin typeface="+mn-lt"/>
                <a:ea typeface="+mn-ea"/>
                <a:cs typeface="+mn-cs"/>
              </a:rPr>
              <a:t>〕</a:t>
            </a:r>
            <a:r>
              <a:rPr lang="en-US" altLang="zh-CN" sz="1200" b="1" kern="1200" dirty="0" smtClean="0">
                <a:solidFill>
                  <a:schemeClr val="tx1"/>
                </a:solidFill>
                <a:effectLst/>
                <a:latin typeface="+mn-lt"/>
                <a:ea typeface="+mn-ea"/>
                <a:cs typeface="+mn-cs"/>
              </a:rPr>
              <a:t>147</a:t>
            </a:r>
            <a:r>
              <a:rPr lang="zh-CN" altLang="zh-CN" sz="1200" b="1" kern="1200" dirty="0" smtClean="0">
                <a:solidFill>
                  <a:schemeClr val="tx1"/>
                </a:solidFill>
                <a:effectLst/>
                <a:latin typeface="+mn-lt"/>
                <a:ea typeface="+mn-ea"/>
                <a:cs typeface="+mn-cs"/>
              </a:rPr>
              <a:t>号 </a:t>
            </a:r>
            <a:r>
              <a:rPr lang="en-US" altLang="zh-CN" sz="1200" b="1" kern="1200" dirty="0" smtClean="0">
                <a:solidFill>
                  <a:schemeClr val="tx1"/>
                </a:solidFill>
                <a:effectLst/>
                <a:latin typeface="+mn-lt"/>
                <a:ea typeface="+mn-ea"/>
                <a:cs typeface="+mn-cs"/>
              </a:rPr>
              <a:t>2015-09-09</a:t>
            </a:r>
            <a:r>
              <a:rPr lang="zh-CN" altLang="en-US" sz="1200" b="1" kern="1200" dirty="0" smtClean="0">
                <a:solidFill>
                  <a:schemeClr val="tx1"/>
                </a:solidFill>
                <a:effectLst/>
                <a:latin typeface="+mn-lt"/>
                <a:ea typeface="+mn-ea"/>
                <a:cs typeface="+mn-cs"/>
              </a:rPr>
              <a:t>）：已实行“三证合一、一照一码”登记模式的企业办理注销登记，申请人应持税务机关出具的</a:t>
            </a:r>
            <a:r>
              <a:rPr lang="en-US" altLang="zh-CN" sz="1200" b="1" kern="1200" dirty="0" smtClean="0">
                <a:solidFill>
                  <a:schemeClr val="tx1"/>
                </a:solidFill>
                <a:effectLst/>
                <a:latin typeface="+mn-lt"/>
                <a:ea typeface="+mn-ea"/>
                <a:cs typeface="+mn-cs"/>
              </a:rPr>
              <a:t>《</a:t>
            </a:r>
            <a:r>
              <a:rPr lang="zh-CN" altLang="en-US" sz="1200" b="1" kern="1200" dirty="0" smtClean="0">
                <a:solidFill>
                  <a:schemeClr val="tx1"/>
                </a:solidFill>
                <a:effectLst/>
                <a:latin typeface="+mn-lt"/>
                <a:ea typeface="+mn-ea"/>
                <a:cs typeface="+mn-cs"/>
              </a:rPr>
              <a:t>清税证明</a:t>
            </a:r>
            <a:r>
              <a:rPr lang="en-US" altLang="zh-CN" sz="1200" b="1" kern="1200" dirty="0" smtClean="0">
                <a:solidFill>
                  <a:schemeClr val="tx1"/>
                </a:solidFill>
                <a:effectLst/>
                <a:latin typeface="+mn-lt"/>
                <a:ea typeface="+mn-ea"/>
                <a:cs typeface="+mn-cs"/>
              </a:rPr>
              <a:t>》</a:t>
            </a:r>
            <a:r>
              <a:rPr lang="zh-CN" altLang="en-US" sz="1200" b="1" kern="1200" dirty="0" smtClean="0">
                <a:solidFill>
                  <a:schemeClr val="tx1"/>
                </a:solidFill>
                <a:effectLst/>
                <a:latin typeface="+mn-lt"/>
                <a:ea typeface="+mn-ea"/>
                <a:cs typeface="+mn-cs"/>
              </a:rPr>
              <a:t>（附件</a:t>
            </a:r>
            <a:r>
              <a:rPr lang="en-US" altLang="zh-CN" sz="1200" b="1" kern="1200" dirty="0" smtClean="0">
                <a:solidFill>
                  <a:schemeClr val="tx1"/>
                </a:solidFill>
                <a:effectLst/>
                <a:latin typeface="+mn-lt"/>
                <a:ea typeface="+mn-ea"/>
                <a:cs typeface="+mn-cs"/>
              </a:rPr>
              <a:t>1</a:t>
            </a:r>
            <a:r>
              <a:rPr lang="zh-CN" altLang="en-US" sz="1200" b="1" kern="1200" dirty="0" smtClean="0">
                <a:solidFill>
                  <a:schemeClr val="tx1"/>
                </a:solidFill>
                <a:effectLst/>
                <a:latin typeface="+mn-lt"/>
                <a:ea typeface="+mn-ea"/>
                <a:cs typeface="+mn-cs"/>
              </a:rPr>
              <a:t>），向企业登记机关申请办理注销登记。过渡期内未换发“三证合一、一照一码”营业执照的企业申请注销，企业登记机关按照原规定办理。</a:t>
            </a:r>
          </a:p>
          <a:p>
            <a:endParaRPr lang="zh-CN" altLang="zh-CN"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b="1" kern="1200" dirty="0" smtClean="0">
                <a:solidFill>
                  <a:schemeClr val="tx1"/>
                </a:solidFill>
                <a:effectLst/>
                <a:latin typeface="+mn-lt"/>
                <a:ea typeface="+mn-ea"/>
                <a:cs typeface="+mn-cs"/>
              </a:rPr>
              <a:t>国家工商行政管理总局 国家税务总局关于进一步做好“三证合一”有关工作衔接的补充通知</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办理简易注销时不再要求提供清税证明</a:t>
            </a:r>
            <a:r>
              <a:rPr lang="zh-CN" altLang="zh-CN"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zh-CN" sz="1200" b="1"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6</a:t>
            </a:fld>
            <a:endParaRPr lang="zh-CN" altLang="en-US"/>
          </a:p>
        </p:txBody>
      </p:sp>
    </p:spTree>
    <p:extLst>
      <p:ext uri="{BB962C8B-B14F-4D97-AF65-F5344CB8AC3E}">
        <p14:creationId xmlns:p14="http://schemas.microsoft.com/office/powerpoint/2010/main" val="4169184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关于非货币性资产投资企业所得税政策问题的通知（财税</a:t>
            </a:r>
            <a:r>
              <a:rPr lang="en-US" altLang="zh-CN" dirty="0" smtClean="0"/>
              <a:t>〔2014〕116</a:t>
            </a:r>
            <a:r>
              <a:rPr lang="zh-CN" altLang="en-US" dirty="0" smtClean="0"/>
              <a:t>号 </a:t>
            </a:r>
            <a:r>
              <a:rPr lang="en-US" altLang="zh-CN" dirty="0" smtClean="0"/>
              <a:t>2014-12-31</a:t>
            </a:r>
            <a:r>
              <a:rPr lang="zh-CN" altLang="en-US" dirty="0" smtClean="0"/>
              <a:t>）：企业以非货币性资产对外投资，应对非货币性资产进行评估并按评估后的公允价值扣除计税基础后的余额，计算确认非货币性资产转让所得。</a:t>
            </a:r>
            <a:endParaRPr lang="en-US" altLang="zh-CN" dirty="0" smtClean="0"/>
          </a:p>
          <a:p>
            <a:r>
              <a:rPr lang="zh-CN" altLang="en-US" dirty="0" smtClean="0"/>
              <a:t>关于个人非货币性资产投资有关个人所得税政策的通知（财税</a:t>
            </a:r>
            <a:r>
              <a:rPr lang="en-US" altLang="zh-CN" dirty="0" smtClean="0"/>
              <a:t>〔2015〕41</a:t>
            </a:r>
            <a:r>
              <a:rPr lang="zh-CN" altLang="en-US" dirty="0" smtClean="0"/>
              <a:t>号 </a:t>
            </a:r>
            <a:r>
              <a:rPr lang="en-US" altLang="zh-CN" dirty="0" smtClean="0"/>
              <a:t>2015-03-30</a:t>
            </a:r>
            <a:r>
              <a:rPr lang="zh-CN" altLang="en-US" dirty="0" smtClean="0"/>
              <a:t>）：个人以非货币性资产投资，应按评估后的公允价值确认非货币性资产转让收入。非货币性资产转让收入减除该资产原值及合理税费后的余额为应纳税所得额。 </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121</a:t>
            </a:fld>
            <a:endParaRPr lang="zh-CN" altLang="en-US"/>
          </a:p>
        </p:txBody>
      </p:sp>
    </p:spTree>
    <p:extLst>
      <p:ext uri="{BB962C8B-B14F-4D97-AF65-F5344CB8AC3E}">
        <p14:creationId xmlns:p14="http://schemas.microsoft.com/office/powerpoint/2010/main" val="10090394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财政部、国家税务总局、中国保险监督管理委员会关于开展商业健康保险个人所得税政策试点工作的通知 </a:t>
            </a:r>
          </a:p>
          <a:p>
            <a:r>
              <a:rPr lang="zh-CN" altLang="zh-CN" sz="1200" b="1" kern="1200" dirty="0" smtClean="0">
                <a:solidFill>
                  <a:schemeClr val="tx1"/>
                </a:solidFill>
                <a:effectLst/>
                <a:latin typeface="+mn-lt"/>
                <a:ea typeface="+mn-ea"/>
                <a:cs typeface="+mn-cs"/>
              </a:rPr>
              <a:t>财税〔</a:t>
            </a:r>
            <a:r>
              <a:rPr lang="en-US" altLang="zh-CN" sz="1200" b="1" kern="1200" dirty="0" smtClean="0">
                <a:solidFill>
                  <a:schemeClr val="tx1"/>
                </a:solidFill>
                <a:effectLst/>
                <a:latin typeface="+mn-lt"/>
                <a:ea typeface="+mn-ea"/>
                <a:cs typeface="+mn-cs"/>
              </a:rPr>
              <a:t>2015</a:t>
            </a:r>
            <a:r>
              <a:rPr lang="zh-CN" altLang="zh-CN" sz="1200" b="1" kern="1200" dirty="0" smtClean="0">
                <a:solidFill>
                  <a:schemeClr val="tx1"/>
                </a:solidFill>
                <a:effectLst/>
                <a:latin typeface="+mn-lt"/>
                <a:ea typeface="+mn-ea"/>
                <a:cs typeface="+mn-cs"/>
              </a:rPr>
              <a:t>〕</a:t>
            </a:r>
            <a:r>
              <a:rPr lang="en-US" altLang="zh-CN" sz="1200" b="1" kern="1200" dirty="0" smtClean="0">
                <a:solidFill>
                  <a:schemeClr val="tx1"/>
                </a:solidFill>
                <a:effectLst/>
                <a:latin typeface="+mn-lt"/>
                <a:ea typeface="+mn-ea"/>
                <a:cs typeface="+mn-cs"/>
              </a:rPr>
              <a:t>56</a:t>
            </a:r>
            <a:r>
              <a:rPr lang="zh-CN" altLang="zh-CN" sz="1200" b="1" kern="1200" dirty="0" smtClean="0">
                <a:solidFill>
                  <a:schemeClr val="tx1"/>
                </a:solidFill>
                <a:effectLst/>
                <a:latin typeface="+mn-lt"/>
                <a:ea typeface="+mn-ea"/>
                <a:cs typeface="+mn-cs"/>
              </a:rPr>
              <a:t>号 </a:t>
            </a:r>
            <a:r>
              <a:rPr lang="en-US" altLang="zh-CN" sz="1200" b="1" kern="1200" dirty="0" smtClean="0">
                <a:solidFill>
                  <a:schemeClr val="tx1"/>
                </a:solidFill>
                <a:effectLst/>
                <a:latin typeface="+mn-lt"/>
                <a:ea typeface="+mn-ea"/>
                <a:cs typeface="+mn-cs"/>
              </a:rPr>
              <a:t>2015-05-08 </a:t>
            </a:r>
            <a:endParaRPr lang="zh-CN" altLang="zh-CN" sz="1200" b="1"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各省、自治区、直辖市财政厅（局）、地方税务局、保监局：</a:t>
            </a:r>
          </a:p>
          <a:p>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为贯彻落实《</a:t>
            </a:r>
            <a:r>
              <a:rPr lang="zh-CN" altLang="zh-CN" sz="1200" b="1" kern="1200" dirty="0" smtClean="0">
                <a:solidFill>
                  <a:srgbClr val="FF0000"/>
                </a:solidFill>
                <a:effectLst/>
                <a:latin typeface="+mn-lt"/>
                <a:ea typeface="+mn-ea"/>
                <a:cs typeface="+mn-cs"/>
              </a:rPr>
              <a:t>国务院关于促进健康服务业发展的若干意见</a:t>
            </a:r>
            <a:r>
              <a:rPr lang="zh-CN" altLang="zh-CN" sz="1200" kern="1200" dirty="0" smtClean="0">
                <a:solidFill>
                  <a:schemeClr val="tx1"/>
                </a:solidFill>
                <a:effectLst/>
                <a:latin typeface="+mn-lt"/>
                <a:ea typeface="+mn-ea"/>
                <a:cs typeface="+mn-cs"/>
              </a:rPr>
              <a:t>》（国发〔</a:t>
            </a:r>
            <a:r>
              <a:rPr lang="en-US" altLang="zh-CN" sz="1200" kern="1200" dirty="0" smtClean="0">
                <a:solidFill>
                  <a:schemeClr val="tx1"/>
                </a:solidFill>
                <a:effectLst/>
                <a:latin typeface="+mn-lt"/>
                <a:ea typeface="+mn-ea"/>
                <a:cs typeface="+mn-cs"/>
              </a:rPr>
              <a:t>2013</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40</a:t>
            </a:r>
            <a:r>
              <a:rPr lang="zh-CN" altLang="zh-CN" sz="1200" kern="1200" dirty="0" smtClean="0">
                <a:solidFill>
                  <a:schemeClr val="tx1"/>
                </a:solidFill>
                <a:effectLst/>
                <a:latin typeface="+mn-lt"/>
                <a:ea typeface="+mn-ea"/>
                <a:cs typeface="+mn-cs"/>
              </a:rPr>
              <a:t>号）精神，经国务院批准，现就开展商业健康保险有关个人所得税政策试点工作有关问题通知如下：</a:t>
            </a:r>
          </a:p>
          <a:p>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一、对试点地区个人购买符合规定的商业健康保险产品的支出，允许在当年（月）计算应纳税所得额时予以税前扣除，扣除限额为</a:t>
            </a:r>
            <a:r>
              <a:rPr lang="en-US" altLang="zh-CN" sz="1200" kern="1200" dirty="0" smtClean="0">
                <a:solidFill>
                  <a:schemeClr val="tx1"/>
                </a:solidFill>
                <a:effectLst/>
                <a:latin typeface="+mn-lt"/>
                <a:ea typeface="+mn-ea"/>
                <a:cs typeface="+mn-cs"/>
              </a:rPr>
              <a:t>2400</a:t>
            </a:r>
            <a:r>
              <a:rPr lang="zh-CN" altLang="zh-CN" sz="1200" kern="1200" dirty="0" smtClean="0">
                <a:solidFill>
                  <a:schemeClr val="tx1"/>
                </a:solidFill>
                <a:effectLst/>
                <a:latin typeface="+mn-lt"/>
                <a:ea typeface="+mn-ea"/>
                <a:cs typeface="+mn-cs"/>
              </a:rPr>
              <a:t>元</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200</a:t>
            </a:r>
            <a:r>
              <a:rPr lang="zh-CN" altLang="zh-CN" sz="1200" kern="1200" dirty="0" smtClean="0">
                <a:solidFill>
                  <a:schemeClr val="tx1"/>
                </a:solidFill>
                <a:effectLst/>
                <a:latin typeface="+mn-lt"/>
                <a:ea typeface="+mn-ea"/>
                <a:cs typeface="+mn-cs"/>
              </a:rPr>
              <a:t>元</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月）。试点地区企事业单位统一组织并为员工购买符合规定的商业健康保险产品的支出，应分别计入员工个人工资薪金，视同个人购买，按上述限额予以扣除。</a:t>
            </a:r>
          </a:p>
          <a:p>
            <a:r>
              <a:rPr lang="en-US" altLang="zh-CN" sz="1200" kern="1200" dirty="0" smtClean="0">
                <a:solidFill>
                  <a:schemeClr val="tx1"/>
                </a:solidFill>
                <a:effectLst/>
                <a:latin typeface="+mn-lt"/>
                <a:ea typeface="+mn-ea"/>
                <a:cs typeface="+mn-cs"/>
              </a:rPr>
              <a:t> 2400</a:t>
            </a:r>
            <a:r>
              <a:rPr lang="zh-CN" altLang="zh-CN" sz="1200" kern="1200" dirty="0" smtClean="0">
                <a:solidFill>
                  <a:schemeClr val="tx1"/>
                </a:solidFill>
                <a:effectLst/>
                <a:latin typeface="+mn-lt"/>
                <a:ea typeface="+mn-ea"/>
                <a:cs typeface="+mn-cs"/>
              </a:rPr>
              <a:t>元</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200</a:t>
            </a:r>
            <a:r>
              <a:rPr lang="zh-CN" altLang="zh-CN" sz="1200" kern="1200" dirty="0" smtClean="0">
                <a:solidFill>
                  <a:schemeClr val="tx1"/>
                </a:solidFill>
                <a:effectLst/>
                <a:latin typeface="+mn-lt"/>
                <a:ea typeface="+mn-ea"/>
                <a:cs typeface="+mn-cs"/>
              </a:rPr>
              <a:t>元</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月）的限额扣除为个人所得税法规定减除费用标准之外的扣除。</a:t>
            </a:r>
          </a:p>
          <a:p>
            <a:r>
              <a:rPr lang="zh-CN" altLang="zh-CN" sz="1200" kern="1200" dirty="0" smtClean="0">
                <a:solidFill>
                  <a:schemeClr val="tx1"/>
                </a:solidFill>
                <a:effectLst/>
                <a:latin typeface="+mn-lt"/>
                <a:ea typeface="+mn-ea"/>
                <a:cs typeface="+mn-cs"/>
              </a:rPr>
              <a:t>二、适用商业健康保险税收优惠政策的纳税人，是指试点地区取得工资薪金所得、连续性劳务报酬所得的个人，以及取得个体工商户生产经营所得、对企事业单位的承包承租经营所得的个体工商户业主、个人独资企业投资者、合伙企业合伙人和承包承租经营者。</a:t>
            </a:r>
          </a:p>
          <a:p>
            <a:r>
              <a:rPr lang="zh-CN" altLang="zh-CN" sz="1200" kern="1200" dirty="0" smtClean="0">
                <a:solidFill>
                  <a:schemeClr val="tx1"/>
                </a:solidFill>
                <a:effectLst/>
                <a:latin typeface="+mn-lt"/>
                <a:ea typeface="+mn-ea"/>
                <a:cs typeface="+mn-cs"/>
              </a:rPr>
              <a:t>三、符合规定的商业健康保险产品，是指由</a:t>
            </a:r>
            <a:r>
              <a:rPr lang="zh-CN" altLang="zh-CN" sz="1200" b="1" kern="1200" dirty="0" smtClean="0">
                <a:solidFill>
                  <a:schemeClr val="tx1"/>
                </a:solidFill>
                <a:effectLst/>
                <a:latin typeface="+mn-lt"/>
                <a:ea typeface="+mn-ea"/>
                <a:cs typeface="+mn-cs"/>
              </a:rPr>
              <a:t>保监会研发并会同财政部、税务总局联合发布的适合大众的综合性健康保险产品</a:t>
            </a:r>
            <a:r>
              <a:rPr lang="zh-CN" altLang="zh-CN" sz="1200" kern="1200" dirty="0" smtClean="0">
                <a:solidFill>
                  <a:schemeClr val="tx1"/>
                </a:solidFill>
                <a:effectLst/>
                <a:latin typeface="+mn-lt"/>
                <a:ea typeface="+mn-ea"/>
                <a:cs typeface="+mn-cs"/>
              </a:rPr>
              <a:t>。待产品发布后，纳税人可按统一政策规定享受税收优惠政策，税务部门按规定执行。</a:t>
            </a:r>
          </a:p>
          <a:p>
            <a:r>
              <a:rPr lang="zh-CN" altLang="zh-CN" sz="1200" kern="1200" dirty="0" smtClean="0">
                <a:solidFill>
                  <a:schemeClr val="tx1"/>
                </a:solidFill>
                <a:effectLst/>
                <a:latin typeface="+mn-lt"/>
                <a:ea typeface="+mn-ea"/>
                <a:cs typeface="+mn-cs"/>
              </a:rPr>
              <a:t>四、为确保商业健康保险个人所得税政策试点平稳实施，拟在各地选择一个中心城市开展试点工作。其中，北京、上海、天津、重庆四个直辖市全市试点，各省、自治区分别选择一个人口规模较大且具有较高综合管理能力的试点城市。各省级财政、税务和保监部门应及时研究制定试点工作实施方案，分别上报省级人民政府确定，并于</a:t>
            </a:r>
            <a:r>
              <a:rPr lang="en-US" altLang="zh-CN" sz="1200" kern="1200" dirty="0" smtClean="0">
                <a:solidFill>
                  <a:schemeClr val="tx1"/>
                </a:solidFill>
                <a:effectLst/>
                <a:latin typeface="+mn-lt"/>
                <a:ea typeface="+mn-ea"/>
                <a:cs typeface="+mn-cs"/>
              </a:rPr>
              <a:t>2015</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6</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30</a:t>
            </a:r>
            <a:r>
              <a:rPr lang="zh-CN" altLang="zh-CN" sz="1200" kern="1200" dirty="0" smtClean="0">
                <a:solidFill>
                  <a:schemeClr val="tx1"/>
                </a:solidFill>
                <a:effectLst/>
                <a:latin typeface="+mn-lt"/>
                <a:ea typeface="+mn-ea"/>
                <a:cs typeface="+mn-cs"/>
              </a:rPr>
              <a:t>日前联合上报财政部、税务总局和保监会审核备案。</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140</a:t>
            </a:fld>
            <a:endParaRPr lang="zh-CN" altLang="en-US"/>
          </a:p>
        </p:txBody>
      </p:sp>
    </p:spTree>
    <p:extLst>
      <p:ext uri="{BB962C8B-B14F-4D97-AF65-F5344CB8AC3E}">
        <p14:creationId xmlns:p14="http://schemas.microsoft.com/office/powerpoint/2010/main" val="29438517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财税〔</a:t>
            </a:r>
            <a:r>
              <a:rPr lang="en-US" altLang="zh-CN" sz="1200" kern="1200" dirty="0" smtClean="0">
                <a:solidFill>
                  <a:schemeClr val="tx1"/>
                </a:solidFill>
                <a:effectLst/>
                <a:latin typeface="+mn-lt"/>
                <a:ea typeface="+mn-ea"/>
                <a:cs typeface="+mn-cs"/>
              </a:rPr>
              <a:t>2015</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56</a:t>
            </a:r>
            <a:r>
              <a:rPr lang="zh-CN" altLang="zh-CN" sz="1200" kern="1200" dirty="0" smtClean="0">
                <a:solidFill>
                  <a:schemeClr val="tx1"/>
                </a:solidFill>
                <a:effectLst/>
                <a:latin typeface="+mn-lt"/>
                <a:ea typeface="+mn-ea"/>
                <a:cs typeface="+mn-cs"/>
              </a:rPr>
              <a:t>号</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对试点地区个人购买符合规定的商业健康保险产品的支出，允许在当年（月）计算应纳税所得额时予以税前扣除，扣除限额为</a:t>
            </a:r>
            <a:r>
              <a:rPr lang="en-US" altLang="zh-CN" sz="1200" kern="1200" dirty="0" smtClean="0">
                <a:solidFill>
                  <a:schemeClr val="tx1"/>
                </a:solidFill>
                <a:effectLst/>
                <a:latin typeface="+mn-lt"/>
                <a:ea typeface="+mn-ea"/>
                <a:cs typeface="+mn-cs"/>
              </a:rPr>
              <a:t>2400</a:t>
            </a:r>
            <a:r>
              <a:rPr lang="zh-CN" altLang="zh-CN" sz="1200" kern="1200" dirty="0" smtClean="0">
                <a:solidFill>
                  <a:schemeClr val="tx1"/>
                </a:solidFill>
                <a:effectLst/>
                <a:latin typeface="+mn-lt"/>
                <a:ea typeface="+mn-ea"/>
                <a:cs typeface="+mn-cs"/>
              </a:rPr>
              <a:t>元</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200</a:t>
            </a:r>
            <a:r>
              <a:rPr lang="zh-CN" altLang="zh-CN" sz="1200" kern="1200" dirty="0" smtClean="0">
                <a:solidFill>
                  <a:schemeClr val="tx1"/>
                </a:solidFill>
                <a:effectLst/>
                <a:latin typeface="+mn-lt"/>
                <a:ea typeface="+mn-ea"/>
                <a:cs typeface="+mn-cs"/>
              </a:rPr>
              <a:t>元</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月）。试点地区企事业单位统一组织并为员工购买符合规定的商业健康保险产品的支出，应分别计入员工个人工资薪金，视同个人购买，按上述限额予以扣除。</a:t>
            </a:r>
          </a:p>
          <a:p>
            <a:r>
              <a:rPr lang="en-US" altLang="zh-CN" sz="1200" kern="1200" dirty="0" smtClean="0">
                <a:solidFill>
                  <a:schemeClr val="tx1"/>
                </a:solidFill>
                <a:effectLst/>
                <a:latin typeface="+mn-lt"/>
                <a:ea typeface="+mn-ea"/>
                <a:cs typeface="+mn-cs"/>
              </a:rPr>
              <a:t> 2400</a:t>
            </a:r>
            <a:r>
              <a:rPr lang="zh-CN" altLang="zh-CN" sz="1200" kern="1200" dirty="0" smtClean="0">
                <a:solidFill>
                  <a:schemeClr val="tx1"/>
                </a:solidFill>
                <a:effectLst/>
                <a:latin typeface="+mn-lt"/>
                <a:ea typeface="+mn-ea"/>
                <a:cs typeface="+mn-cs"/>
              </a:rPr>
              <a:t>元</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200</a:t>
            </a:r>
            <a:r>
              <a:rPr lang="zh-CN" altLang="zh-CN" sz="1200" kern="1200" dirty="0" smtClean="0">
                <a:solidFill>
                  <a:schemeClr val="tx1"/>
                </a:solidFill>
                <a:effectLst/>
                <a:latin typeface="+mn-lt"/>
                <a:ea typeface="+mn-ea"/>
                <a:cs typeface="+mn-cs"/>
              </a:rPr>
              <a:t>元</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月）的限额扣除为个人所得税法规定减除费用标准之外的扣除。</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143</a:t>
            </a:fld>
            <a:endParaRPr lang="zh-CN" altLang="en-US"/>
          </a:p>
        </p:txBody>
      </p:sp>
    </p:spTree>
    <p:extLst>
      <p:ext uri="{BB962C8B-B14F-4D97-AF65-F5344CB8AC3E}">
        <p14:creationId xmlns:p14="http://schemas.microsoft.com/office/powerpoint/2010/main" val="2870744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宁波市地方税务局关于地方税若干政策问题的通知</a:t>
            </a:r>
            <a:r>
              <a:rPr lang="zh-CN" altLang="en-US" b="1" dirty="0" smtClean="0"/>
              <a:t>甬地税二</a:t>
            </a:r>
            <a:r>
              <a:rPr lang="en-US" altLang="zh-CN" b="1" dirty="0" smtClean="0"/>
              <a:t>[2006]147</a:t>
            </a:r>
            <a:r>
              <a:rPr lang="zh-CN" altLang="en-US" b="1" dirty="0" smtClean="0"/>
              <a:t>号 </a:t>
            </a:r>
            <a:r>
              <a:rPr lang="zh-CN" altLang="en-US" dirty="0" smtClean="0"/>
              <a:t>全文失效  成文时间：</a:t>
            </a:r>
            <a:r>
              <a:rPr lang="en-US" altLang="zh-CN" dirty="0" smtClean="0"/>
              <a:t>2006-07-10</a:t>
            </a:r>
            <a:r>
              <a:rPr lang="zh-CN" altLang="en-US" dirty="0" smtClean="0"/>
              <a:t>字体： </a:t>
            </a:r>
            <a:r>
              <a:rPr lang="en-US" altLang="zh-CN" dirty="0" smtClean="0"/>
              <a:t>【</a:t>
            </a:r>
            <a:r>
              <a:rPr lang="zh-CN" altLang="en-US" dirty="0" smtClean="0">
                <a:hlinkClick r:id="rId3"/>
              </a:rPr>
              <a:t>大</a:t>
            </a:r>
            <a:r>
              <a:rPr lang="en-US" altLang="zh-CN" dirty="0" smtClean="0"/>
              <a:t>】 【</a:t>
            </a:r>
            <a:r>
              <a:rPr lang="zh-CN" altLang="en-US" dirty="0" smtClean="0">
                <a:hlinkClick r:id="rId3"/>
              </a:rPr>
              <a:t>中</a:t>
            </a:r>
            <a:r>
              <a:rPr lang="en-US" altLang="zh-CN" dirty="0" smtClean="0"/>
              <a:t>】 【</a:t>
            </a:r>
            <a:r>
              <a:rPr lang="zh-CN" altLang="en-US" dirty="0" smtClean="0">
                <a:hlinkClick r:id="rId3"/>
              </a:rPr>
              <a:t>小</a:t>
            </a:r>
            <a:r>
              <a:rPr lang="en-US" altLang="zh-CN" dirty="0" smtClean="0"/>
              <a:t>】</a:t>
            </a:r>
          </a:p>
          <a:p>
            <a:r>
              <a:rPr lang="zh-CN" altLang="en-US" sz="1200" kern="1200" dirty="0" smtClean="0">
                <a:solidFill>
                  <a:schemeClr val="tx1"/>
                </a:solidFill>
                <a:effectLst/>
                <a:latin typeface="+mn-lt"/>
                <a:ea typeface="+mn-ea"/>
                <a:cs typeface="+mn-cs"/>
              </a:rPr>
              <a:t>根据</a:t>
            </a:r>
            <a:r>
              <a:rPr lang="en-US" altLang="zh-CN" sz="1200" kern="1200" dirty="0" smtClean="0">
                <a:solidFill>
                  <a:schemeClr val="tx1"/>
                </a:solidFill>
                <a:effectLst/>
                <a:latin typeface="+mn-lt"/>
                <a:ea typeface="+mn-ea"/>
                <a:cs typeface="+mn-cs"/>
              </a:rPr>
              <a:t>《</a:t>
            </a:r>
            <a:r>
              <a:rPr lang="zh-CN" altLang="en-US" sz="1200" u="none" strike="noStrike" kern="1200" dirty="0" smtClean="0">
                <a:solidFill>
                  <a:schemeClr val="tx1"/>
                </a:solidFill>
                <a:effectLst/>
                <a:latin typeface="+mn-lt"/>
                <a:ea typeface="+mn-ea"/>
                <a:cs typeface="+mn-cs"/>
                <a:hlinkClick r:id="rId4"/>
              </a:rPr>
              <a:t>宁波市地方税务局关于公布现行有效、全文失效废止、部分条款失效废止的税收规范性文件目录的公告</a:t>
            </a:r>
            <a:r>
              <a:rPr lang="en-US" altLang="zh-CN" sz="1200" kern="1200" dirty="0" smtClean="0">
                <a:solidFill>
                  <a:schemeClr val="tx1"/>
                </a:solidFill>
                <a:effectLst/>
                <a:latin typeface="+mn-lt"/>
                <a:ea typeface="+mn-ea"/>
                <a:cs typeface="+mn-cs"/>
              </a:rPr>
              <a:t>》</a:t>
            </a:r>
            <a:r>
              <a:rPr lang="zh-CN" altLang="en-US" sz="1200" kern="1200" dirty="0" smtClean="0">
                <a:solidFill>
                  <a:schemeClr val="tx1"/>
                </a:solidFill>
                <a:effectLst/>
                <a:latin typeface="+mn-lt"/>
                <a:ea typeface="+mn-ea"/>
                <a:cs typeface="+mn-cs"/>
              </a:rPr>
              <a:t>第一条、第三条废止！</a:t>
            </a:r>
            <a:endParaRPr lang="zh-CN" altLang="en-US" dirty="0" smtClean="0">
              <a:effectLst/>
            </a:endParaRPr>
          </a:p>
          <a:p>
            <a:r>
              <a:rPr lang="zh-CN" altLang="en-US" dirty="0" smtClean="0"/>
              <a:t>各县</a:t>
            </a:r>
            <a:r>
              <a:rPr lang="en-US" altLang="zh-CN" dirty="0" smtClean="0"/>
              <a:t>(</a:t>
            </a:r>
            <a:r>
              <a:rPr lang="zh-CN" altLang="en-US" dirty="0" smtClean="0"/>
              <a:t>市</a:t>
            </a:r>
            <a:r>
              <a:rPr lang="en-US" altLang="zh-CN" dirty="0" smtClean="0"/>
              <a:t>)</a:t>
            </a:r>
            <a:r>
              <a:rPr lang="zh-CN" altLang="en-US" dirty="0" smtClean="0"/>
              <a:t>、区地方税务局</a:t>
            </a:r>
            <a:r>
              <a:rPr lang="en-US" altLang="zh-CN" dirty="0" smtClean="0"/>
              <a:t>(</a:t>
            </a:r>
            <a:r>
              <a:rPr lang="zh-CN" altLang="en-US" dirty="0" smtClean="0"/>
              <a:t>分局</a:t>
            </a:r>
            <a:r>
              <a:rPr lang="en-US" altLang="zh-CN" dirty="0" smtClean="0"/>
              <a:t>)</a:t>
            </a:r>
            <a:r>
              <a:rPr lang="zh-CN" altLang="en-US" dirty="0" smtClean="0"/>
              <a:t>、市局直属分局</a:t>
            </a:r>
            <a:r>
              <a:rPr lang="en-US" altLang="zh-CN" dirty="0" smtClean="0"/>
              <a:t>,</a:t>
            </a:r>
            <a:r>
              <a:rPr lang="zh-CN" altLang="en-US" dirty="0" smtClean="0"/>
              <a:t>稽查局：</a:t>
            </a:r>
          </a:p>
          <a:p>
            <a:r>
              <a:rPr lang="zh-CN" altLang="en-US" dirty="0" smtClean="0"/>
              <a:t>    近来，部分地区反映和提出了不少税收政策问题，经研究，现将有关问题明确如下，请遵照执行。</a:t>
            </a:r>
          </a:p>
          <a:p>
            <a:r>
              <a:rPr lang="zh-CN" altLang="en-US" dirty="0" smtClean="0"/>
              <a:t>    一、关于地下建筑物征收土地使用税问题</a:t>
            </a:r>
            <a:br>
              <a:rPr lang="zh-CN" altLang="en-US" dirty="0" smtClean="0"/>
            </a:br>
            <a:r>
              <a:rPr lang="zh-CN" altLang="en-US" dirty="0" smtClean="0"/>
              <a:t>    考虑到地下建筑物的实际情况，对地下建筑物暂不征收土地使用税。</a:t>
            </a:r>
          </a:p>
          <a:p>
            <a:r>
              <a:rPr lang="zh-CN" altLang="en-US" dirty="0" smtClean="0"/>
              <a:t>    二、房产税和土地使用税纳税期限问题</a:t>
            </a:r>
            <a:br>
              <a:rPr lang="zh-CN" altLang="en-US" dirty="0" smtClean="0"/>
            </a:br>
            <a:r>
              <a:rPr lang="zh-CN" altLang="en-US" dirty="0" smtClean="0"/>
              <a:t>    根据</a:t>
            </a:r>
            <a:r>
              <a:rPr lang="en-US" altLang="zh-CN" dirty="0" smtClean="0"/>
              <a:t>《</a:t>
            </a:r>
            <a:r>
              <a:rPr lang="zh-CN" altLang="en-US" dirty="0" smtClean="0"/>
              <a:t>中华人民共和国房产税暂行条例</a:t>
            </a:r>
            <a:r>
              <a:rPr lang="en-US" altLang="zh-CN" dirty="0" smtClean="0"/>
              <a:t>》</a:t>
            </a:r>
            <a:r>
              <a:rPr lang="zh-CN" altLang="en-US" dirty="0" smtClean="0"/>
              <a:t>和</a:t>
            </a:r>
            <a:r>
              <a:rPr lang="en-US" altLang="zh-CN" dirty="0" smtClean="0"/>
              <a:t>《</a:t>
            </a:r>
            <a:r>
              <a:rPr lang="zh-CN" altLang="en-US" dirty="0" smtClean="0"/>
              <a:t>中华人民共和国城镇土地使用税暂行条例</a:t>
            </a:r>
            <a:r>
              <a:rPr lang="en-US" altLang="zh-CN" dirty="0" smtClean="0"/>
              <a:t>》</a:t>
            </a:r>
            <a:r>
              <a:rPr lang="zh-CN" altLang="en-US" dirty="0" smtClean="0"/>
              <a:t>有关规定</a:t>
            </a:r>
            <a:r>
              <a:rPr lang="en-US" altLang="zh-CN" dirty="0" smtClean="0"/>
              <a:t>,</a:t>
            </a:r>
            <a:r>
              <a:rPr lang="zh-CN" altLang="en-US" dirty="0" smtClean="0"/>
              <a:t>房产税和土地使用税按年计算</a:t>
            </a:r>
            <a:r>
              <a:rPr lang="en-US" altLang="zh-CN" dirty="0" smtClean="0"/>
              <a:t>,</a:t>
            </a:r>
            <a:r>
              <a:rPr lang="zh-CN" altLang="en-US" dirty="0" smtClean="0"/>
              <a:t>分期缴纳</a:t>
            </a:r>
            <a:r>
              <a:rPr lang="en-US" altLang="zh-CN" dirty="0" smtClean="0"/>
              <a:t>.</a:t>
            </a:r>
            <a:r>
              <a:rPr lang="zh-CN" altLang="en-US" dirty="0" smtClean="0"/>
              <a:t>我市房产税和土地使用税纳税期限统一在每年三</a:t>
            </a:r>
            <a:r>
              <a:rPr lang="en-US" altLang="zh-CN" dirty="0" smtClean="0"/>
              <a:t>,</a:t>
            </a:r>
            <a:r>
              <a:rPr lang="zh-CN" altLang="en-US" dirty="0" smtClean="0"/>
              <a:t>九两月的十日</a:t>
            </a:r>
            <a:r>
              <a:rPr lang="en-US" altLang="zh-CN" dirty="0" smtClean="0"/>
              <a:t>(</a:t>
            </a:r>
            <a:r>
              <a:rPr lang="zh-CN" altLang="en-US" dirty="0" smtClean="0"/>
              <a:t>节假日顺延</a:t>
            </a:r>
            <a:r>
              <a:rPr lang="en-US" altLang="zh-CN" dirty="0" smtClean="0"/>
              <a:t>)</a:t>
            </a:r>
            <a:r>
              <a:rPr lang="zh-CN" altLang="en-US" dirty="0" smtClean="0"/>
              <a:t>前</a:t>
            </a:r>
            <a:r>
              <a:rPr lang="en-US" altLang="zh-CN" dirty="0" smtClean="0"/>
              <a:t>,</a:t>
            </a:r>
            <a:r>
              <a:rPr lang="zh-CN" altLang="en-US" dirty="0" smtClean="0"/>
              <a:t>即纳税人应在上述期限内分期缴纳上</a:t>
            </a:r>
            <a:r>
              <a:rPr lang="en-US" altLang="zh-CN" dirty="0" smtClean="0"/>
              <a:t>,</a:t>
            </a:r>
            <a:r>
              <a:rPr lang="zh-CN" altLang="en-US" dirty="0" smtClean="0"/>
              <a:t>下半年税款</a:t>
            </a:r>
            <a:r>
              <a:rPr lang="en-US" altLang="zh-CN" dirty="0" smtClean="0"/>
              <a:t>,</a:t>
            </a:r>
            <a:r>
              <a:rPr lang="zh-CN" altLang="en-US" dirty="0" smtClean="0"/>
              <a:t>个别税额小的单位可在每年三月的十日前一次性解缴全年税款</a:t>
            </a:r>
            <a:r>
              <a:rPr lang="en-US" altLang="zh-CN" dirty="0" smtClean="0"/>
              <a:t>.</a:t>
            </a:r>
            <a:br>
              <a:rPr lang="en-US" altLang="zh-CN" dirty="0" smtClean="0"/>
            </a:br>
            <a:r>
              <a:rPr lang="zh-CN" altLang="en-US" dirty="0" smtClean="0"/>
              <a:t>对纳税人拥有的房产和土地期限不足一年的</a:t>
            </a:r>
            <a:r>
              <a:rPr lang="en-US" altLang="zh-CN" dirty="0" smtClean="0"/>
              <a:t>,</a:t>
            </a:r>
            <a:r>
              <a:rPr lang="zh-CN" altLang="en-US" dirty="0" smtClean="0"/>
              <a:t>应在取得或使用房产和土地的次月向税务机关申报缴纳当期房产税和土地使用税。</a:t>
            </a:r>
          </a:p>
          <a:p>
            <a:r>
              <a:rPr lang="zh-CN" altLang="en-US" dirty="0" smtClean="0"/>
              <a:t>    三、利用部分土地建造地上建筑物缴纳房产税问题</a:t>
            </a:r>
            <a:br>
              <a:rPr lang="zh-CN" altLang="en-US" dirty="0" smtClean="0"/>
            </a:br>
            <a:r>
              <a:rPr lang="zh-CN" altLang="en-US" dirty="0" smtClean="0"/>
              <a:t>    纳税人在其拥有的土地上进行部分开发</a:t>
            </a:r>
            <a:r>
              <a:rPr lang="en-US" altLang="zh-CN" dirty="0" smtClean="0"/>
              <a:t>,</a:t>
            </a:r>
            <a:r>
              <a:rPr lang="zh-CN" altLang="en-US" dirty="0" smtClean="0"/>
              <a:t>建造地上建筑物</a:t>
            </a:r>
            <a:r>
              <a:rPr lang="en-US" altLang="zh-CN" dirty="0" smtClean="0"/>
              <a:t>,</a:t>
            </a:r>
            <a:r>
              <a:rPr lang="zh-CN" altLang="en-US" dirty="0" smtClean="0"/>
              <a:t>如其符合执行</a:t>
            </a:r>
            <a:r>
              <a:rPr lang="en-US" altLang="zh-CN" dirty="0" smtClean="0"/>
              <a:t>《</a:t>
            </a:r>
            <a:r>
              <a:rPr lang="zh-CN" altLang="en-US" dirty="0" smtClean="0"/>
              <a:t>企业会计制度</a:t>
            </a:r>
            <a:r>
              <a:rPr lang="en-US" altLang="zh-CN" dirty="0" smtClean="0"/>
              <a:t>》</a:t>
            </a:r>
            <a:r>
              <a:rPr lang="zh-CN" altLang="en-US" dirty="0" smtClean="0"/>
              <a:t>或</a:t>
            </a:r>
            <a:r>
              <a:rPr lang="en-US" altLang="zh-CN" dirty="0" smtClean="0"/>
              <a:t>《</a:t>
            </a:r>
            <a:r>
              <a:rPr lang="zh-CN" altLang="en-US" dirty="0" smtClean="0"/>
              <a:t>小企业会计制度</a:t>
            </a:r>
            <a:r>
              <a:rPr lang="en-US" altLang="zh-CN" dirty="0" smtClean="0"/>
              <a:t>》</a:t>
            </a:r>
            <a:r>
              <a:rPr lang="zh-CN" altLang="en-US" dirty="0" smtClean="0"/>
              <a:t>条件的</a:t>
            </a:r>
            <a:r>
              <a:rPr lang="en-US" altLang="zh-CN" dirty="0" smtClean="0"/>
              <a:t>,</a:t>
            </a:r>
            <a:r>
              <a:rPr lang="zh-CN" altLang="en-US" dirty="0" smtClean="0"/>
              <a:t>则应将地上建筑物实际占用土地价值与地上建筑物合并计算缴纳房产税。</a:t>
            </a:r>
          </a:p>
          <a:p>
            <a:r>
              <a:rPr lang="zh-CN" altLang="en-US" dirty="0" smtClean="0"/>
              <a:t>    四、房地产开发企业缴纳土地使用税问题</a:t>
            </a:r>
            <a:br>
              <a:rPr lang="zh-CN" altLang="en-US" dirty="0" smtClean="0"/>
            </a:br>
            <a:r>
              <a:rPr lang="zh-CN" altLang="en-US" dirty="0" smtClean="0"/>
              <a:t>    考虑到房地产开发企业的特殊情况</a:t>
            </a:r>
            <a:r>
              <a:rPr lang="en-US" altLang="zh-CN" dirty="0" smtClean="0"/>
              <a:t>,</a:t>
            </a:r>
            <a:r>
              <a:rPr lang="zh-CN" altLang="en-US" dirty="0" smtClean="0"/>
              <a:t>允许房地产开发企业按月缴纳土地使用税</a:t>
            </a:r>
            <a:r>
              <a:rPr lang="en-US" altLang="zh-CN" dirty="0" smtClean="0"/>
              <a:t>.</a:t>
            </a:r>
            <a:r>
              <a:rPr lang="zh-CN" altLang="en-US" dirty="0" smtClean="0"/>
              <a:t>对已竣工交付项目的土地使用税可按下列公式计算缴纳：</a:t>
            </a:r>
          </a:p>
          <a:p>
            <a:r>
              <a:rPr lang="zh-CN" altLang="en-US" dirty="0" smtClean="0"/>
              <a:t>                                                         未出售房屋建筑面积</a:t>
            </a:r>
            <a:br>
              <a:rPr lang="zh-CN" altLang="en-US" dirty="0" smtClean="0"/>
            </a:br>
            <a:r>
              <a:rPr lang="zh-CN" altLang="en-US" dirty="0" smtClean="0"/>
              <a:t>每月应纳土地使用税</a:t>
            </a:r>
            <a:r>
              <a:rPr lang="en-US" altLang="zh-CN" dirty="0" smtClean="0"/>
              <a:t>=</a:t>
            </a:r>
            <a:r>
              <a:rPr lang="zh-CN" altLang="en-US" dirty="0" smtClean="0"/>
              <a:t>实际已开发土地面积</a:t>
            </a:r>
            <a:r>
              <a:rPr lang="en-US" altLang="zh-CN" dirty="0" smtClean="0"/>
              <a:t>×――――――――――×</a:t>
            </a:r>
            <a:r>
              <a:rPr lang="zh-CN" altLang="en-US" dirty="0" smtClean="0"/>
              <a:t>单位税额</a:t>
            </a:r>
            <a:r>
              <a:rPr lang="en-US" altLang="zh-CN" dirty="0" smtClean="0"/>
              <a:t>×1/12</a:t>
            </a:r>
            <a:br>
              <a:rPr lang="en-US" altLang="zh-CN" dirty="0" smtClean="0"/>
            </a:br>
            <a:r>
              <a:rPr lang="en-US" altLang="zh-CN" dirty="0" smtClean="0"/>
              <a:t>                                                      </a:t>
            </a:r>
            <a:r>
              <a:rPr lang="zh-CN" altLang="en-US" dirty="0" smtClean="0"/>
              <a:t>实际开发房屋建筑面积</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163</a:t>
            </a:fld>
            <a:endParaRPr lang="zh-CN" altLang="en-US"/>
          </a:p>
        </p:txBody>
      </p:sp>
    </p:spTree>
    <p:extLst>
      <p:ext uri="{BB962C8B-B14F-4D97-AF65-F5344CB8AC3E}">
        <p14:creationId xmlns:p14="http://schemas.microsoft.com/office/powerpoint/2010/main" val="230055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财税</a:t>
            </a:r>
            <a:r>
              <a:rPr lang="en-US" altLang="zh-CN" sz="1200" kern="1200" dirty="0" smtClean="0">
                <a:solidFill>
                  <a:schemeClr val="tx1"/>
                </a:solidFill>
                <a:latin typeface="+mn-lt"/>
                <a:ea typeface="+mn-ea"/>
                <a:cs typeface="+mn-cs"/>
              </a:rPr>
              <a:t>[2011]4</a:t>
            </a:r>
            <a:r>
              <a:rPr lang="zh-CN" altLang="en-US" sz="1200" kern="1200" dirty="0" smtClean="0">
                <a:solidFill>
                  <a:schemeClr val="tx1"/>
                </a:solidFill>
                <a:latin typeface="+mn-lt"/>
                <a:ea typeface="+mn-ea"/>
                <a:cs typeface="+mn-cs"/>
              </a:rPr>
              <a:t>号：自</a:t>
            </a:r>
            <a:r>
              <a:rPr lang="en-US" altLang="zh-CN" sz="1200" kern="1200" dirty="0" smtClean="0">
                <a:solidFill>
                  <a:schemeClr val="tx1"/>
                </a:solidFill>
                <a:latin typeface="+mn-lt"/>
                <a:ea typeface="+mn-ea"/>
                <a:cs typeface="+mn-cs"/>
              </a:rPr>
              <a:t>2011</a:t>
            </a:r>
            <a:r>
              <a:rPr lang="zh-CN" altLang="en-US" sz="1200" kern="1200" dirty="0" smtClean="0">
                <a:solidFill>
                  <a:schemeClr val="tx1"/>
                </a:solidFill>
                <a:latin typeface="+mn-lt"/>
                <a:ea typeface="+mn-ea"/>
                <a:cs typeface="+mn-cs"/>
              </a:rPr>
              <a:t>年</a:t>
            </a:r>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月</a:t>
            </a:r>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日至</a:t>
            </a:r>
            <a:r>
              <a:rPr lang="en-US" altLang="zh-CN" sz="1200" kern="1200" dirty="0" smtClean="0">
                <a:solidFill>
                  <a:schemeClr val="tx1"/>
                </a:solidFill>
                <a:latin typeface="+mn-lt"/>
                <a:ea typeface="+mn-ea"/>
                <a:cs typeface="+mn-cs"/>
              </a:rPr>
              <a:t>2011</a:t>
            </a:r>
            <a:r>
              <a:rPr lang="zh-CN" altLang="en-US" sz="1200" kern="1200" dirty="0" smtClean="0">
                <a:solidFill>
                  <a:schemeClr val="tx1"/>
                </a:solidFill>
                <a:latin typeface="+mn-lt"/>
                <a:ea typeface="+mn-ea"/>
                <a:cs typeface="+mn-cs"/>
              </a:rPr>
              <a:t>年</a:t>
            </a:r>
            <a:r>
              <a:rPr lang="en-US" altLang="zh-CN" sz="1200" kern="1200" dirty="0" smtClean="0">
                <a:solidFill>
                  <a:schemeClr val="tx1"/>
                </a:solidFill>
                <a:latin typeface="+mn-lt"/>
                <a:ea typeface="+mn-ea"/>
                <a:cs typeface="+mn-cs"/>
              </a:rPr>
              <a:t>12</a:t>
            </a:r>
            <a:r>
              <a:rPr lang="zh-CN" altLang="en-US" sz="1200" kern="1200" dirty="0" smtClean="0">
                <a:solidFill>
                  <a:schemeClr val="tx1"/>
                </a:solidFill>
                <a:latin typeface="+mn-lt"/>
                <a:ea typeface="+mn-ea"/>
                <a:cs typeface="+mn-cs"/>
              </a:rPr>
              <a:t>月</a:t>
            </a:r>
            <a:r>
              <a:rPr lang="en-US" altLang="zh-CN" sz="1200" kern="1200" dirty="0" smtClean="0">
                <a:solidFill>
                  <a:schemeClr val="tx1"/>
                </a:solidFill>
                <a:latin typeface="+mn-lt"/>
                <a:ea typeface="+mn-ea"/>
                <a:cs typeface="+mn-cs"/>
              </a:rPr>
              <a:t>31</a:t>
            </a:r>
            <a:r>
              <a:rPr lang="zh-CN" altLang="en-US" sz="1200" kern="1200" dirty="0" smtClean="0">
                <a:solidFill>
                  <a:schemeClr val="tx1"/>
                </a:solidFill>
                <a:latin typeface="+mn-lt"/>
                <a:ea typeface="+mn-ea"/>
                <a:cs typeface="+mn-cs"/>
              </a:rPr>
              <a:t>日，对年应纳税所得额低于</a:t>
            </a:r>
            <a:r>
              <a:rPr lang="en-US" altLang="zh-CN" sz="1200" kern="1200" dirty="0" smtClean="0">
                <a:solidFill>
                  <a:schemeClr val="tx1"/>
                </a:solidFill>
                <a:latin typeface="+mn-lt"/>
                <a:ea typeface="+mn-ea"/>
                <a:cs typeface="+mn-cs"/>
              </a:rPr>
              <a:t>3</a:t>
            </a:r>
            <a:r>
              <a:rPr lang="zh-CN" altLang="en-US" sz="1200" kern="1200" dirty="0" smtClean="0">
                <a:solidFill>
                  <a:schemeClr val="tx1"/>
                </a:solidFill>
                <a:latin typeface="+mn-lt"/>
                <a:ea typeface="+mn-ea"/>
                <a:cs typeface="+mn-cs"/>
              </a:rPr>
              <a:t>万元（含</a:t>
            </a:r>
            <a:r>
              <a:rPr lang="en-US" altLang="zh-CN" sz="1200" kern="1200" dirty="0" smtClean="0">
                <a:solidFill>
                  <a:schemeClr val="tx1"/>
                </a:solidFill>
                <a:latin typeface="+mn-lt"/>
                <a:ea typeface="+mn-ea"/>
                <a:cs typeface="+mn-cs"/>
              </a:rPr>
              <a:t>3</a:t>
            </a:r>
            <a:r>
              <a:rPr lang="zh-CN" altLang="en-US" sz="1200" kern="1200" dirty="0" smtClean="0">
                <a:solidFill>
                  <a:schemeClr val="tx1"/>
                </a:solidFill>
                <a:latin typeface="+mn-lt"/>
                <a:ea typeface="+mn-ea"/>
                <a:cs typeface="+mn-cs"/>
              </a:rPr>
              <a:t>万元）的小型微利企业，其所得减按</a:t>
            </a:r>
            <a:r>
              <a:rPr lang="en-US" altLang="zh-CN" sz="1200" kern="1200" dirty="0" smtClean="0">
                <a:solidFill>
                  <a:schemeClr val="tx1"/>
                </a:solidFill>
                <a:latin typeface="+mn-lt"/>
                <a:ea typeface="+mn-ea"/>
                <a:cs typeface="+mn-cs"/>
              </a:rPr>
              <a:t>50%</a:t>
            </a:r>
            <a:r>
              <a:rPr lang="zh-CN" altLang="en-US" sz="1200" kern="1200" dirty="0" smtClean="0">
                <a:solidFill>
                  <a:schemeClr val="tx1"/>
                </a:solidFill>
                <a:latin typeface="+mn-lt"/>
                <a:ea typeface="+mn-ea"/>
                <a:cs typeface="+mn-cs"/>
              </a:rPr>
              <a:t>计入应纳税所得额，按</a:t>
            </a:r>
            <a:r>
              <a:rPr lang="en-US" altLang="zh-CN" sz="1200" kern="1200" dirty="0" smtClean="0">
                <a:solidFill>
                  <a:schemeClr val="tx1"/>
                </a:solidFill>
                <a:latin typeface="+mn-lt"/>
                <a:ea typeface="+mn-ea"/>
                <a:cs typeface="+mn-cs"/>
              </a:rPr>
              <a:t>20%</a:t>
            </a:r>
            <a:r>
              <a:rPr lang="zh-CN" altLang="en-US" sz="1200" kern="1200" dirty="0" smtClean="0">
                <a:solidFill>
                  <a:schemeClr val="tx1"/>
                </a:solidFill>
                <a:latin typeface="+mn-lt"/>
                <a:ea typeface="+mn-ea"/>
                <a:cs typeface="+mn-cs"/>
              </a:rPr>
              <a:t>的税率缴纳企业所得税。</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211</a:t>
            </a:fld>
            <a:endParaRPr lang="zh-CN" altLang="en-US"/>
          </a:p>
        </p:txBody>
      </p:sp>
    </p:spTree>
    <p:extLst>
      <p:ext uri="{BB962C8B-B14F-4D97-AF65-F5344CB8AC3E}">
        <p14:creationId xmlns:p14="http://schemas.microsoft.com/office/powerpoint/2010/main" val="433360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国家税务总局</a:t>
            </a:r>
            <a:r>
              <a:rPr lang="en-US" altLang="zh-CN" dirty="0" smtClean="0"/>
              <a:t>2012</a:t>
            </a:r>
            <a:r>
              <a:rPr lang="zh-CN" altLang="en-US" dirty="0" smtClean="0"/>
              <a:t>年第</a:t>
            </a:r>
            <a:r>
              <a:rPr lang="en-US" altLang="zh-CN" dirty="0" smtClean="0"/>
              <a:t>14</a:t>
            </a:r>
            <a:r>
              <a:rPr lang="zh-CN" altLang="en-US" dirty="0" smtClean="0"/>
              <a:t>号公告：</a:t>
            </a:r>
            <a:r>
              <a:rPr lang="zh-CN" altLang="en-US" sz="1200" kern="1200" dirty="0" smtClean="0">
                <a:solidFill>
                  <a:schemeClr val="tx1"/>
                </a:solidFill>
                <a:latin typeface="+mn-lt"/>
                <a:ea typeface="+mn-ea"/>
                <a:cs typeface="+mn-cs"/>
              </a:rPr>
              <a:t>上一纳税年度年应纳税所得额低于</a:t>
            </a:r>
            <a:r>
              <a:rPr lang="en-US" altLang="zh-CN" sz="1200" kern="1200" dirty="0" smtClean="0">
                <a:solidFill>
                  <a:schemeClr val="tx1"/>
                </a:solidFill>
                <a:latin typeface="+mn-lt"/>
                <a:ea typeface="+mn-ea"/>
                <a:cs typeface="+mn-cs"/>
              </a:rPr>
              <a:t>6</a:t>
            </a:r>
            <a:r>
              <a:rPr lang="zh-CN" altLang="en-US" sz="1200" kern="1200" dirty="0" smtClean="0">
                <a:solidFill>
                  <a:schemeClr val="tx1"/>
                </a:solidFill>
                <a:latin typeface="+mn-lt"/>
                <a:ea typeface="+mn-ea"/>
                <a:cs typeface="+mn-cs"/>
              </a:rPr>
              <a:t>万元（含</a:t>
            </a:r>
            <a:r>
              <a:rPr lang="en-US" altLang="zh-CN" sz="1200" kern="1200" dirty="0" smtClean="0">
                <a:solidFill>
                  <a:schemeClr val="tx1"/>
                </a:solidFill>
                <a:latin typeface="+mn-lt"/>
                <a:ea typeface="+mn-ea"/>
                <a:cs typeface="+mn-cs"/>
              </a:rPr>
              <a:t>6</a:t>
            </a:r>
            <a:r>
              <a:rPr lang="zh-CN" altLang="en-US" sz="1200" kern="1200" dirty="0" smtClean="0">
                <a:solidFill>
                  <a:schemeClr val="tx1"/>
                </a:solidFill>
                <a:latin typeface="+mn-lt"/>
                <a:ea typeface="+mn-ea"/>
                <a:cs typeface="+mn-cs"/>
              </a:rPr>
              <a:t>万元），同时符合</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中华人民共和国企业所得税法实施条例</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第九十二条规定的资产和从业人数标准，实行按实际利润额预缴企业所得税的小型微利企业（以下称符合条件的小型微利企业），在预缴申报企业所得税时，将</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国家税务总局关于发布</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中华人民共和国企业所得税月（季）度预缴纳税申报表</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等报表的公告</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（国家税务总局公告</a:t>
            </a:r>
            <a:r>
              <a:rPr lang="en-US" altLang="zh-CN" sz="1200" kern="1200" dirty="0" smtClean="0">
                <a:solidFill>
                  <a:schemeClr val="tx1"/>
                </a:solidFill>
                <a:latin typeface="+mn-lt"/>
                <a:ea typeface="+mn-ea"/>
                <a:cs typeface="+mn-cs"/>
              </a:rPr>
              <a:t>[2011]64</a:t>
            </a:r>
            <a:r>
              <a:rPr lang="zh-CN" altLang="en-US" sz="1200" kern="1200" dirty="0" smtClean="0">
                <a:solidFill>
                  <a:schemeClr val="tx1"/>
                </a:solidFill>
                <a:latin typeface="+mn-lt"/>
                <a:ea typeface="+mn-ea"/>
                <a:cs typeface="+mn-cs"/>
              </a:rPr>
              <a:t>号）中华人民共和国企业所得税月（季）度预缴纳税申报表（</a:t>
            </a:r>
            <a:r>
              <a:rPr lang="en-US" altLang="zh-CN" sz="1200" kern="1200" dirty="0" smtClean="0">
                <a:solidFill>
                  <a:schemeClr val="tx1"/>
                </a:solidFill>
                <a:latin typeface="+mn-lt"/>
                <a:ea typeface="+mn-ea"/>
                <a:cs typeface="+mn-cs"/>
              </a:rPr>
              <a:t>A</a:t>
            </a:r>
            <a:r>
              <a:rPr lang="zh-CN" altLang="en-US" sz="1200" kern="1200" dirty="0" smtClean="0">
                <a:solidFill>
                  <a:schemeClr val="tx1"/>
                </a:solidFill>
                <a:latin typeface="+mn-lt"/>
                <a:ea typeface="+mn-ea"/>
                <a:cs typeface="+mn-cs"/>
              </a:rPr>
              <a:t>类）第</a:t>
            </a:r>
            <a:r>
              <a:rPr lang="en-US" altLang="zh-CN" sz="1200" kern="1200" dirty="0" smtClean="0">
                <a:solidFill>
                  <a:schemeClr val="tx1"/>
                </a:solidFill>
                <a:latin typeface="+mn-lt"/>
                <a:ea typeface="+mn-ea"/>
                <a:cs typeface="+mn-cs"/>
              </a:rPr>
              <a:t>9</a:t>
            </a:r>
            <a:r>
              <a:rPr lang="zh-CN" altLang="en-US" sz="1200" kern="1200" dirty="0" smtClean="0">
                <a:solidFill>
                  <a:schemeClr val="tx1"/>
                </a:solidFill>
                <a:latin typeface="+mn-lt"/>
                <a:ea typeface="+mn-ea"/>
                <a:cs typeface="+mn-cs"/>
              </a:rPr>
              <a:t>行“实际利润总额”与</a:t>
            </a:r>
            <a:r>
              <a:rPr lang="en-US" altLang="zh-CN" sz="1200" kern="1200" dirty="0" smtClean="0">
                <a:solidFill>
                  <a:schemeClr val="tx1"/>
                </a:solidFill>
                <a:latin typeface="+mn-lt"/>
                <a:ea typeface="+mn-ea"/>
                <a:cs typeface="+mn-cs"/>
              </a:rPr>
              <a:t>15%</a:t>
            </a:r>
            <a:r>
              <a:rPr lang="zh-CN" altLang="en-US" sz="1200" kern="1200" dirty="0" smtClean="0">
                <a:solidFill>
                  <a:schemeClr val="tx1"/>
                </a:solidFill>
                <a:latin typeface="+mn-lt"/>
                <a:ea typeface="+mn-ea"/>
                <a:cs typeface="+mn-cs"/>
              </a:rPr>
              <a:t>的乘积，暂填入第</a:t>
            </a:r>
            <a:r>
              <a:rPr lang="en-US" altLang="zh-CN" sz="1200" kern="1200" dirty="0" smtClean="0">
                <a:solidFill>
                  <a:schemeClr val="tx1"/>
                </a:solidFill>
                <a:latin typeface="+mn-lt"/>
                <a:ea typeface="+mn-ea"/>
                <a:cs typeface="+mn-cs"/>
              </a:rPr>
              <a:t>12</a:t>
            </a:r>
            <a:r>
              <a:rPr lang="zh-CN" altLang="en-US" sz="1200" kern="1200" dirty="0" smtClean="0">
                <a:solidFill>
                  <a:schemeClr val="tx1"/>
                </a:solidFill>
                <a:latin typeface="+mn-lt"/>
                <a:ea typeface="+mn-ea"/>
                <a:cs typeface="+mn-cs"/>
              </a:rPr>
              <a:t>行“减免所得税额”内。</a:t>
            </a:r>
          </a:p>
          <a:p>
            <a:endParaRPr lang="zh-CN" altLang="en-US"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　　二、符合条件的小型微利企业“从业人数”、“资产总额”的计算标准按照</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国家税务总局关于小型微利企业所得税预缴问题的通知</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（国税函</a:t>
            </a:r>
            <a:r>
              <a:rPr lang="en-US" altLang="zh-CN" sz="1200" kern="1200" dirty="0" smtClean="0">
                <a:solidFill>
                  <a:schemeClr val="tx1"/>
                </a:solidFill>
                <a:latin typeface="+mn-lt"/>
                <a:ea typeface="+mn-ea"/>
                <a:cs typeface="+mn-cs"/>
              </a:rPr>
              <a:t>[2008]251</a:t>
            </a:r>
            <a:r>
              <a:rPr lang="zh-CN" altLang="en-US" sz="1200" kern="1200" dirty="0" smtClean="0">
                <a:solidFill>
                  <a:schemeClr val="tx1"/>
                </a:solidFill>
                <a:latin typeface="+mn-lt"/>
                <a:ea typeface="+mn-ea"/>
                <a:cs typeface="+mn-cs"/>
              </a:rPr>
              <a:t>号）第二条规定执行。</a:t>
            </a:r>
          </a:p>
          <a:p>
            <a:endParaRPr lang="zh-CN" altLang="en-US"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　　三、符合条件的小型微利企业在预缴申报企业所得税时，须向主管税务机关提供上一纳税年度符合小型微利企业条件的相关证明材料。主管税务机关对企业提供的相关证明材料核实后，认定企业上一纳税年度不符合规定条件的，不得按本公告第一条规定填报纳税申报表。</a:t>
            </a:r>
          </a:p>
          <a:p>
            <a:endParaRPr lang="zh-CN" altLang="en-US"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　　四、纳税年度终了后，主管税务机关应核实企业纳税年度是否符合上述小型微利企业规定条件。不符合规定条件、已按本公告第一条规定计算减免企业所得税预缴的，在年度汇算清缴时要按照规定补缴企业所得税。</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212</a:t>
            </a:fld>
            <a:endParaRPr lang="zh-CN" altLang="en-US"/>
          </a:p>
        </p:txBody>
      </p:sp>
    </p:spTree>
    <p:extLst>
      <p:ext uri="{BB962C8B-B14F-4D97-AF65-F5344CB8AC3E}">
        <p14:creationId xmlns:p14="http://schemas.microsoft.com/office/powerpoint/2010/main" val="35373715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213</a:t>
            </a:fld>
            <a:endParaRPr lang="zh-CN" altLang="en-US"/>
          </a:p>
        </p:txBody>
      </p:sp>
    </p:spTree>
    <p:extLst>
      <p:ext uri="{BB962C8B-B14F-4D97-AF65-F5344CB8AC3E}">
        <p14:creationId xmlns:p14="http://schemas.microsoft.com/office/powerpoint/2010/main" val="13075709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219</a:t>
            </a:fld>
            <a:endParaRPr lang="zh-CN" altLang="en-US"/>
          </a:p>
        </p:txBody>
      </p:sp>
    </p:spTree>
    <p:extLst>
      <p:ext uri="{BB962C8B-B14F-4D97-AF65-F5344CB8AC3E}">
        <p14:creationId xmlns:p14="http://schemas.microsoft.com/office/powerpoint/2010/main" val="35245258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财政部 国家税务总局关于支持和促进就业有关税收政策的通知</a:t>
            </a:r>
            <a:r>
              <a:rPr lang="zh-CN" altLang="en-US" sz="1200" b="1"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财税</a:t>
            </a:r>
            <a:r>
              <a:rPr lang="en-US" altLang="zh-CN" sz="1200" kern="1200" dirty="0" smtClean="0">
                <a:solidFill>
                  <a:schemeClr val="tx1"/>
                </a:solidFill>
                <a:effectLst/>
                <a:latin typeface="+mn-lt"/>
                <a:ea typeface="+mn-ea"/>
                <a:cs typeface="+mn-cs"/>
              </a:rPr>
              <a:t>[2010]84</a:t>
            </a:r>
            <a:r>
              <a:rPr lang="zh-CN" altLang="zh-CN" sz="1200" kern="1200" dirty="0" smtClean="0">
                <a:solidFill>
                  <a:schemeClr val="tx1"/>
                </a:solidFill>
                <a:effectLst/>
                <a:latin typeface="+mn-lt"/>
                <a:ea typeface="+mn-ea"/>
                <a:cs typeface="+mn-cs"/>
              </a:rPr>
              <a:t>号</a:t>
            </a:r>
            <a:r>
              <a:rPr lang="zh-CN" altLang="en-US" sz="1200" kern="1200" dirty="0" smtClean="0">
                <a:solidFill>
                  <a:schemeClr val="tx1"/>
                </a:solidFill>
                <a:effectLst/>
                <a:latin typeface="+mn-lt"/>
                <a:ea typeface="+mn-ea"/>
                <a:cs typeface="+mn-cs"/>
              </a:rPr>
              <a:t>）、国家税务总局、财政部、人力资源和社会保障部、教育部关于支持和促进就业有关税收政策具体实施问题的公告 （国家税务总局公告</a:t>
            </a:r>
            <a:r>
              <a:rPr lang="en-US" altLang="zh-CN" sz="1200" kern="1200" dirty="0" smtClean="0">
                <a:solidFill>
                  <a:schemeClr val="tx1"/>
                </a:solidFill>
                <a:effectLst/>
                <a:latin typeface="+mn-lt"/>
                <a:ea typeface="+mn-ea"/>
                <a:cs typeface="+mn-cs"/>
              </a:rPr>
              <a:t>2010</a:t>
            </a:r>
            <a:r>
              <a:rPr lang="zh-CN" altLang="en-US" sz="1200" kern="1200" dirty="0" smtClean="0">
                <a:solidFill>
                  <a:schemeClr val="tx1"/>
                </a:solidFill>
                <a:effectLst/>
                <a:latin typeface="+mn-lt"/>
                <a:ea typeface="+mn-ea"/>
                <a:cs typeface="+mn-cs"/>
              </a:rPr>
              <a:t>年第</a:t>
            </a:r>
            <a:r>
              <a:rPr lang="en-US" altLang="zh-CN" sz="1200" kern="1200" dirty="0" smtClean="0">
                <a:solidFill>
                  <a:schemeClr val="tx1"/>
                </a:solidFill>
                <a:effectLst/>
                <a:latin typeface="+mn-lt"/>
                <a:ea typeface="+mn-ea"/>
                <a:cs typeface="+mn-cs"/>
              </a:rPr>
              <a:t>25</a:t>
            </a:r>
            <a:r>
              <a:rPr lang="zh-CN" altLang="en-US" sz="1200" kern="1200" dirty="0" smtClean="0">
                <a:solidFill>
                  <a:schemeClr val="tx1"/>
                </a:solidFill>
                <a:effectLst/>
                <a:latin typeface="+mn-lt"/>
                <a:ea typeface="+mn-ea"/>
                <a:cs typeface="+mn-cs"/>
              </a:rPr>
              <a:t>号，失效）。</a:t>
            </a:r>
            <a:r>
              <a:rPr lang="zh-CN" altLang="zh-CN" sz="1200" kern="1200" dirty="0" smtClean="0">
                <a:solidFill>
                  <a:schemeClr val="tx1"/>
                </a:solidFill>
                <a:effectLst/>
                <a:latin typeface="+mn-lt"/>
                <a:ea typeface="+mn-ea"/>
                <a:cs typeface="+mn-cs"/>
              </a:rPr>
              <a:t>税收优惠政策的审批期限为</a:t>
            </a:r>
            <a:r>
              <a:rPr lang="en-US" altLang="zh-CN" sz="1200" kern="1200" dirty="0" smtClean="0">
                <a:solidFill>
                  <a:schemeClr val="tx1"/>
                </a:solidFill>
                <a:effectLst/>
                <a:latin typeface="+mn-lt"/>
                <a:ea typeface="+mn-ea"/>
                <a:cs typeface="+mn-cs"/>
              </a:rPr>
              <a:t>2011</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日至</a:t>
            </a:r>
            <a:r>
              <a:rPr lang="en-US" altLang="zh-CN" sz="1200" kern="1200" dirty="0" smtClean="0">
                <a:solidFill>
                  <a:schemeClr val="tx1"/>
                </a:solidFill>
                <a:effectLst/>
                <a:latin typeface="+mn-lt"/>
                <a:ea typeface="+mn-ea"/>
                <a:cs typeface="+mn-cs"/>
              </a:rPr>
              <a:t>2013</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12</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31</a:t>
            </a:r>
            <a:r>
              <a:rPr lang="zh-CN" altLang="zh-CN" sz="1200" kern="1200" dirty="0" smtClean="0">
                <a:solidFill>
                  <a:schemeClr val="tx1"/>
                </a:solidFill>
                <a:effectLst/>
                <a:latin typeface="+mn-lt"/>
                <a:ea typeface="+mn-ea"/>
                <a:cs typeface="+mn-cs"/>
              </a:rPr>
              <a:t>日</a:t>
            </a:r>
            <a:r>
              <a:rPr lang="zh-CN" altLang="en-US"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按照《浙江省财政厅等部门转发财政部 国家税务总局人力资源社会保障部关于继续实施支持和促进重点群体创业就业有关税收政策的通知》（浙财税政〔</a:t>
            </a:r>
            <a:r>
              <a:rPr lang="en-US" altLang="zh-CN" sz="1200" kern="1200" dirty="0" smtClean="0">
                <a:solidFill>
                  <a:schemeClr val="tx1"/>
                </a:solidFill>
                <a:effectLst/>
                <a:latin typeface="+mn-lt"/>
                <a:ea typeface="+mn-ea"/>
                <a:cs typeface="+mn-cs"/>
              </a:rPr>
              <a:t>2014</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10</a:t>
            </a:r>
            <a:r>
              <a:rPr lang="zh-CN" altLang="zh-CN" sz="1200" kern="1200" dirty="0" smtClean="0">
                <a:solidFill>
                  <a:schemeClr val="tx1"/>
                </a:solidFill>
                <a:effectLst/>
                <a:latin typeface="+mn-lt"/>
                <a:ea typeface="+mn-ea"/>
                <a:cs typeface="+mn-cs"/>
              </a:rPr>
              <a:t>号）文件规定，对重点群体人员从事个体经营的，每户每年限额</a:t>
            </a:r>
            <a:r>
              <a:rPr lang="en-US" altLang="zh-CN" sz="1200" kern="1200" dirty="0" smtClean="0">
                <a:solidFill>
                  <a:schemeClr val="tx1"/>
                </a:solidFill>
                <a:effectLst/>
                <a:latin typeface="+mn-lt"/>
                <a:ea typeface="+mn-ea"/>
                <a:cs typeface="+mn-cs"/>
              </a:rPr>
              <a:t>9600</a:t>
            </a:r>
            <a:r>
              <a:rPr lang="zh-CN" altLang="zh-CN" sz="1200" kern="1200" dirty="0" smtClean="0">
                <a:solidFill>
                  <a:schemeClr val="tx1"/>
                </a:solidFill>
                <a:effectLst/>
                <a:latin typeface="+mn-lt"/>
                <a:ea typeface="+mn-ea"/>
                <a:cs typeface="+mn-cs"/>
              </a:rPr>
              <a:t>元，依次扣减营业税、城市维护建设税、教育费附加、地方教育附加和个人所得税；对企业新接收重点群体人员，按实际招用人数予以每人每年定额</a:t>
            </a:r>
            <a:r>
              <a:rPr lang="en-US" altLang="zh-CN" sz="1200" kern="1200" dirty="0" smtClean="0">
                <a:solidFill>
                  <a:schemeClr val="tx1"/>
                </a:solidFill>
                <a:effectLst/>
                <a:latin typeface="+mn-lt"/>
                <a:ea typeface="+mn-ea"/>
                <a:cs typeface="+mn-cs"/>
              </a:rPr>
              <a:t>5200</a:t>
            </a:r>
            <a:r>
              <a:rPr lang="zh-CN" altLang="zh-CN" sz="1200" kern="1200" dirty="0" smtClean="0">
                <a:solidFill>
                  <a:schemeClr val="tx1"/>
                </a:solidFill>
                <a:effectLst/>
                <a:latin typeface="+mn-lt"/>
                <a:ea typeface="+mn-ea"/>
                <a:cs typeface="+mn-cs"/>
              </a:rPr>
              <a:t>元，依次扣减营业税、城市维护建设税、教育费附加、地方教育附加和企业所得税。</a:t>
            </a:r>
          </a:p>
          <a:p>
            <a:r>
              <a:rPr lang="zh-CN" altLang="en-US" dirty="0" smtClean="0"/>
              <a:t>财税</a:t>
            </a:r>
            <a:r>
              <a:rPr lang="en-US" altLang="zh-CN" dirty="0" smtClean="0"/>
              <a:t>[2014]39</a:t>
            </a:r>
            <a:r>
              <a:rPr lang="zh-CN" altLang="en-US" dirty="0" smtClean="0"/>
              <a:t>号，</a:t>
            </a:r>
            <a:r>
              <a:rPr lang="en-US" altLang="zh-CN" sz="1200" b="1" kern="1200" dirty="0" smtClean="0">
                <a:solidFill>
                  <a:schemeClr val="tx1"/>
                </a:solidFill>
                <a:effectLst/>
                <a:latin typeface="+mn-lt"/>
                <a:ea typeface="+mn-ea"/>
                <a:cs typeface="+mn-cs"/>
              </a:rPr>
              <a:t>2014</a:t>
            </a:r>
            <a:r>
              <a:rPr lang="zh-CN" altLang="zh-CN" sz="1200" b="1" kern="1200" dirty="0" smtClean="0">
                <a:solidFill>
                  <a:schemeClr val="tx1"/>
                </a:solidFill>
                <a:effectLst/>
                <a:latin typeface="+mn-lt"/>
                <a:ea typeface="+mn-ea"/>
                <a:cs typeface="+mn-cs"/>
              </a:rPr>
              <a:t>年</a:t>
            </a:r>
            <a:r>
              <a:rPr lang="en-US" altLang="zh-CN" sz="1200" b="1" kern="1200" dirty="0" smtClean="0">
                <a:solidFill>
                  <a:schemeClr val="tx1"/>
                </a:solidFill>
                <a:effectLst/>
                <a:latin typeface="+mn-lt"/>
                <a:ea typeface="+mn-ea"/>
                <a:cs typeface="+mn-cs"/>
              </a:rPr>
              <a:t>1</a:t>
            </a:r>
            <a:r>
              <a:rPr lang="zh-CN" altLang="zh-CN" sz="1200" b="1" kern="1200" dirty="0" smtClean="0">
                <a:solidFill>
                  <a:schemeClr val="tx1"/>
                </a:solidFill>
                <a:effectLst/>
                <a:latin typeface="+mn-lt"/>
                <a:ea typeface="+mn-ea"/>
                <a:cs typeface="+mn-cs"/>
              </a:rPr>
              <a:t>月</a:t>
            </a:r>
            <a:r>
              <a:rPr lang="en-US" altLang="zh-CN" sz="1200" b="1" kern="1200" dirty="0" smtClean="0">
                <a:solidFill>
                  <a:schemeClr val="tx1"/>
                </a:solidFill>
                <a:effectLst/>
                <a:latin typeface="+mn-lt"/>
                <a:ea typeface="+mn-ea"/>
                <a:cs typeface="+mn-cs"/>
              </a:rPr>
              <a:t>1</a:t>
            </a:r>
            <a:r>
              <a:rPr lang="zh-CN" altLang="zh-CN" sz="1200" b="1" kern="1200" dirty="0" smtClean="0">
                <a:solidFill>
                  <a:schemeClr val="tx1"/>
                </a:solidFill>
                <a:effectLst/>
                <a:latin typeface="+mn-lt"/>
                <a:ea typeface="+mn-ea"/>
                <a:cs typeface="+mn-cs"/>
              </a:rPr>
              <a:t>日至</a:t>
            </a:r>
            <a:r>
              <a:rPr lang="en-US" altLang="zh-CN" sz="1200" b="1" kern="1200" dirty="0" smtClean="0">
                <a:solidFill>
                  <a:schemeClr val="tx1"/>
                </a:solidFill>
                <a:effectLst/>
                <a:latin typeface="+mn-lt"/>
                <a:ea typeface="+mn-ea"/>
                <a:cs typeface="+mn-cs"/>
              </a:rPr>
              <a:t>2016</a:t>
            </a:r>
            <a:r>
              <a:rPr lang="zh-CN" altLang="zh-CN" sz="1200" b="1" kern="1200" dirty="0" smtClean="0">
                <a:solidFill>
                  <a:schemeClr val="tx1"/>
                </a:solidFill>
                <a:effectLst/>
                <a:latin typeface="+mn-lt"/>
                <a:ea typeface="+mn-ea"/>
                <a:cs typeface="+mn-cs"/>
              </a:rPr>
              <a:t>年</a:t>
            </a:r>
            <a:r>
              <a:rPr lang="en-US" altLang="zh-CN" sz="1200" b="1" kern="1200" dirty="0" smtClean="0">
                <a:solidFill>
                  <a:schemeClr val="tx1"/>
                </a:solidFill>
                <a:effectLst/>
                <a:latin typeface="+mn-lt"/>
                <a:ea typeface="+mn-ea"/>
                <a:cs typeface="+mn-cs"/>
              </a:rPr>
              <a:t>12</a:t>
            </a:r>
            <a:r>
              <a:rPr lang="zh-CN" altLang="zh-CN" sz="1200" b="1" kern="1200" dirty="0" smtClean="0">
                <a:solidFill>
                  <a:schemeClr val="tx1"/>
                </a:solidFill>
                <a:effectLst/>
                <a:latin typeface="+mn-lt"/>
                <a:ea typeface="+mn-ea"/>
                <a:cs typeface="+mn-cs"/>
              </a:rPr>
              <a:t>月</a:t>
            </a:r>
            <a:r>
              <a:rPr lang="en-US" altLang="zh-CN" sz="1200" b="1" kern="1200" dirty="0" smtClean="0">
                <a:solidFill>
                  <a:schemeClr val="tx1"/>
                </a:solidFill>
                <a:effectLst/>
                <a:latin typeface="+mn-lt"/>
                <a:ea typeface="+mn-ea"/>
                <a:cs typeface="+mn-cs"/>
              </a:rPr>
              <a:t>31</a:t>
            </a:r>
            <a:r>
              <a:rPr lang="zh-CN" altLang="zh-CN" sz="1200" b="1" kern="1200" dirty="0" smtClean="0">
                <a:solidFill>
                  <a:schemeClr val="tx1"/>
                </a:solidFill>
                <a:effectLst/>
                <a:latin typeface="+mn-lt"/>
                <a:ea typeface="+mn-ea"/>
                <a:cs typeface="+mn-cs"/>
              </a:rPr>
              <a:t>日</a:t>
            </a:r>
            <a:endParaRPr lang="en-US" altLang="zh-CN" sz="1200" b="1"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1</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持《就业失业登记证》（注明“自主创业税收政策”或附着《高校毕业生自主创业证》）人员是指：</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在人力资源社会保障部门公共就业服务机构登记失业半年以上的人员；</a:t>
            </a:r>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零就业家庭、享受城市居民最低生活保障家庭劳动年龄内的登记失业人员；</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毕业年度内高校毕业生。高校毕业生是指实施高等学历教育的普通高等学校、成人高等学校毕业的学生；毕业年度是指毕业所在自然年，即</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日至</a:t>
            </a:r>
            <a:r>
              <a:rPr lang="en-US" altLang="zh-CN" sz="1200" kern="1200" dirty="0" smtClean="0">
                <a:solidFill>
                  <a:schemeClr val="tx1"/>
                </a:solidFill>
                <a:effectLst/>
                <a:latin typeface="+mn-lt"/>
                <a:ea typeface="+mn-ea"/>
                <a:cs typeface="+mn-cs"/>
              </a:rPr>
              <a:t>12</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31</a:t>
            </a:r>
            <a:r>
              <a:rPr lang="zh-CN" altLang="zh-CN" sz="1200" kern="1200" dirty="0" smtClean="0">
                <a:solidFill>
                  <a:schemeClr val="tx1"/>
                </a:solidFill>
                <a:effectLst/>
                <a:latin typeface="+mn-lt"/>
                <a:ea typeface="+mn-ea"/>
                <a:cs typeface="+mn-cs"/>
              </a:rPr>
              <a:t>日。</a:t>
            </a:r>
            <a:endParaRPr lang="en-US"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2</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对商贸企业、服务型企业、劳动就业服务企业中的加工型企业和街道社区具有加工性质的小型企业实体，在</a:t>
            </a:r>
            <a:r>
              <a:rPr lang="zh-CN" altLang="zh-CN" sz="1200" b="1" kern="1200" dirty="0" smtClean="0">
                <a:solidFill>
                  <a:schemeClr val="tx1"/>
                </a:solidFill>
                <a:effectLst/>
                <a:latin typeface="+mn-lt"/>
                <a:ea typeface="+mn-ea"/>
                <a:cs typeface="+mn-cs"/>
              </a:rPr>
              <a:t>新增加的岗位</a:t>
            </a:r>
            <a:r>
              <a:rPr lang="zh-CN" altLang="zh-CN" sz="1200" kern="1200" dirty="0" smtClean="0">
                <a:solidFill>
                  <a:schemeClr val="tx1"/>
                </a:solidFill>
                <a:effectLst/>
                <a:latin typeface="+mn-lt"/>
                <a:ea typeface="+mn-ea"/>
                <a:cs typeface="+mn-cs"/>
              </a:rPr>
              <a:t>中，当年新招用在人力资源社会保障部门公共就业服务机构登记失业一年以上且持《就业失业登记证》（注明“企业吸纳税收政策”）人员，与其签订</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年以上期限劳动合同并依法缴纳社会保险费的</a:t>
            </a:r>
            <a:r>
              <a:rPr lang="zh-CN" altLang="en-US"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国家税务总局公告</a:t>
            </a:r>
            <a:r>
              <a:rPr lang="en-US" altLang="zh-CN" sz="1200" kern="1200" dirty="0" smtClean="0">
                <a:solidFill>
                  <a:schemeClr val="tx1"/>
                </a:solidFill>
                <a:effectLst/>
                <a:latin typeface="+mn-lt"/>
                <a:ea typeface="+mn-ea"/>
                <a:cs typeface="+mn-cs"/>
              </a:rPr>
              <a:t>2014</a:t>
            </a:r>
            <a:r>
              <a:rPr lang="zh-CN" altLang="zh-CN" sz="1200" kern="1200" dirty="0" smtClean="0">
                <a:solidFill>
                  <a:schemeClr val="tx1"/>
                </a:solidFill>
                <a:effectLst/>
                <a:latin typeface="+mn-lt"/>
                <a:ea typeface="+mn-ea"/>
                <a:cs typeface="+mn-cs"/>
              </a:rPr>
              <a:t>年第</a:t>
            </a:r>
            <a:r>
              <a:rPr lang="en-US" altLang="zh-CN" sz="1200" kern="1200" dirty="0" smtClean="0">
                <a:solidFill>
                  <a:schemeClr val="tx1"/>
                </a:solidFill>
                <a:effectLst/>
                <a:latin typeface="+mn-lt"/>
                <a:ea typeface="+mn-ea"/>
                <a:cs typeface="+mn-cs"/>
              </a:rPr>
              <a:t>34</a:t>
            </a:r>
            <a:r>
              <a:rPr lang="zh-CN" altLang="zh-CN" sz="1200" kern="1200" dirty="0" smtClean="0">
                <a:solidFill>
                  <a:schemeClr val="tx1"/>
                </a:solidFill>
                <a:effectLst/>
                <a:latin typeface="+mn-lt"/>
                <a:ea typeface="+mn-ea"/>
                <a:cs typeface="+mn-cs"/>
              </a:rPr>
              <a:t>号</a:t>
            </a:r>
            <a:r>
              <a:rPr lang="zh-CN" altLang="en-US"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应当以实际月份换算其减免税限额</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减免税限额＝年度减免税限额÷</a:t>
            </a:r>
            <a:r>
              <a:rPr lang="en-US" altLang="zh-CN" sz="1200" kern="1200" dirty="0" smtClean="0">
                <a:solidFill>
                  <a:schemeClr val="tx1"/>
                </a:solidFill>
                <a:effectLst/>
                <a:latin typeface="+mn-lt"/>
                <a:ea typeface="+mn-ea"/>
                <a:cs typeface="+mn-cs"/>
              </a:rPr>
              <a:t>12</a:t>
            </a:r>
            <a:r>
              <a:rPr lang="zh-CN" altLang="zh-CN" sz="1200" kern="1200" dirty="0" smtClean="0">
                <a:solidFill>
                  <a:schemeClr val="tx1"/>
                </a:solidFill>
                <a:effectLst/>
                <a:latin typeface="+mn-lt"/>
                <a:ea typeface="+mn-ea"/>
                <a:cs typeface="+mn-cs"/>
              </a:rPr>
              <a:t>×实际经营月数</a:t>
            </a:r>
            <a:r>
              <a:rPr lang="zh-CN" altLang="en-US"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b="1" kern="1200" dirty="0" smtClean="0">
                <a:solidFill>
                  <a:schemeClr val="tx1"/>
                </a:solidFill>
                <a:effectLst/>
                <a:latin typeface="+mn-lt"/>
                <a:ea typeface="+mn-ea"/>
                <a:cs typeface="+mn-cs"/>
              </a:rPr>
              <a:t>减免税总额</a:t>
            </a:r>
            <a:r>
              <a:rPr lang="en-US" altLang="zh-CN"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∑每名失业人员本年度在本企业工作月份÷</a:t>
            </a:r>
            <a:r>
              <a:rPr lang="en-US" altLang="zh-CN" sz="1200" b="1" kern="1200" dirty="0" smtClean="0">
                <a:solidFill>
                  <a:schemeClr val="tx1"/>
                </a:solidFill>
                <a:effectLst/>
                <a:latin typeface="+mn-lt"/>
                <a:ea typeface="+mn-ea"/>
                <a:cs typeface="+mn-cs"/>
              </a:rPr>
              <a:t>12</a:t>
            </a:r>
            <a:r>
              <a:rPr lang="zh-CN" altLang="zh-CN" sz="1200" b="1" kern="1200" dirty="0" smtClean="0">
                <a:solidFill>
                  <a:schemeClr val="tx1"/>
                </a:solidFill>
                <a:effectLst/>
                <a:latin typeface="+mn-lt"/>
                <a:ea typeface="+mn-ea"/>
                <a:cs typeface="+mn-cs"/>
              </a:rPr>
              <a:t>×定额</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223</a:t>
            </a:fld>
            <a:endParaRPr lang="zh-CN" altLang="en-US"/>
          </a:p>
        </p:txBody>
      </p:sp>
    </p:spTree>
    <p:extLst>
      <p:ext uri="{BB962C8B-B14F-4D97-AF65-F5344CB8AC3E}">
        <p14:creationId xmlns:p14="http://schemas.microsoft.com/office/powerpoint/2010/main" val="18822883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财税</a:t>
            </a:r>
            <a:r>
              <a:rPr lang="en-US" altLang="zh-CN" sz="1200" kern="1200" dirty="0" smtClean="0">
                <a:solidFill>
                  <a:schemeClr val="tx1"/>
                </a:solidFill>
                <a:effectLst/>
                <a:latin typeface="+mn-lt"/>
                <a:ea typeface="+mn-ea"/>
                <a:cs typeface="+mn-cs"/>
              </a:rPr>
              <a:t>[2015]18</a:t>
            </a:r>
            <a:r>
              <a:rPr lang="zh-CN" altLang="zh-CN" sz="1200" kern="1200" dirty="0" smtClean="0">
                <a:solidFill>
                  <a:schemeClr val="tx1"/>
                </a:solidFill>
                <a:effectLst/>
                <a:latin typeface="+mn-lt"/>
                <a:ea typeface="+mn-ea"/>
                <a:cs typeface="+mn-cs"/>
              </a:rPr>
              <a:t>号</a:t>
            </a:r>
            <a:r>
              <a:rPr lang="zh-CN" altLang="en-US"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将《就业失业登记证》更名为《</a:t>
            </a:r>
            <a:r>
              <a:rPr lang="zh-CN" altLang="zh-CN" sz="1200" b="1" kern="1200" dirty="0" smtClean="0">
                <a:solidFill>
                  <a:schemeClr val="tx1"/>
                </a:solidFill>
                <a:effectLst/>
                <a:latin typeface="+mn-lt"/>
                <a:ea typeface="+mn-ea"/>
                <a:cs typeface="+mn-cs"/>
              </a:rPr>
              <a:t>就业创业证</a:t>
            </a:r>
            <a:r>
              <a:rPr lang="zh-CN" altLang="zh-CN" sz="1200" kern="1200" dirty="0" smtClean="0">
                <a:solidFill>
                  <a:schemeClr val="tx1"/>
                </a:solidFill>
                <a:effectLst/>
                <a:latin typeface="+mn-lt"/>
                <a:ea typeface="+mn-ea"/>
                <a:cs typeface="+mn-cs"/>
              </a:rPr>
              <a:t>》</a:t>
            </a:r>
            <a:r>
              <a:rPr lang="zh-CN" altLang="en-US"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2</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取消《高校毕业生自主创业证》，毕业年度内高校毕业生从事个体经营的，持《就业创业证》（注明“毕业年度内自主创业税收政策”）享受税收优惠政策。</a:t>
            </a:r>
            <a:r>
              <a:rPr lang="en-US" altLang="zh-CN" sz="1200" kern="1200" dirty="0" smtClean="0">
                <a:solidFill>
                  <a:schemeClr val="tx1"/>
                </a:solidFill>
                <a:effectLst/>
                <a:latin typeface="+mn-lt"/>
                <a:ea typeface="+mn-ea"/>
                <a:cs typeface="+mn-cs"/>
              </a:rPr>
              <a:t>3</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毕业年度内高校毕业生在校期间凭学生证向公共就业服务机构按规定申领《就业创业证》</a:t>
            </a:r>
            <a:r>
              <a:rPr lang="zh-CN" altLang="en-US"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r>
              <a:rPr lang="zh-CN" altLang="en-US" dirty="0" smtClean="0">
                <a:solidFill>
                  <a:srgbClr val="FF0000"/>
                </a:solidFill>
              </a:rPr>
              <a:t>财税</a:t>
            </a:r>
            <a:r>
              <a:rPr lang="en-US" altLang="zh-CN" dirty="0" smtClean="0">
                <a:solidFill>
                  <a:srgbClr val="FF0000"/>
                </a:solidFill>
              </a:rPr>
              <a:t>〔2015〕77</a:t>
            </a:r>
            <a:r>
              <a:rPr lang="zh-CN" altLang="en-US" dirty="0" smtClean="0">
                <a:solidFill>
                  <a:srgbClr val="FF0000"/>
                </a:solidFill>
              </a:rPr>
              <a:t>号：</a:t>
            </a:r>
            <a:r>
              <a:rPr lang="zh-CN" altLang="en-US" dirty="0" smtClean="0"/>
              <a:t>将财税</a:t>
            </a:r>
            <a:r>
              <a:rPr lang="en-US" altLang="zh-CN" dirty="0" smtClean="0"/>
              <a:t>〔2014〕39</a:t>
            </a:r>
            <a:r>
              <a:rPr lang="zh-CN" altLang="en-US" dirty="0" smtClean="0"/>
              <a:t>号文件中“当年新招用在人力资源社会保障部门公共就业服务机构登记</a:t>
            </a:r>
            <a:r>
              <a:rPr lang="zh-CN" altLang="en-US" b="1" dirty="0" smtClean="0">
                <a:solidFill>
                  <a:srgbClr val="FF0000"/>
                </a:solidFill>
              </a:rPr>
              <a:t>失业一年以上</a:t>
            </a:r>
            <a:r>
              <a:rPr lang="zh-CN" altLang="en-US" dirty="0" smtClean="0"/>
              <a:t>”的内容调整为“当年新招用在人力资源社会保障部门公共就业服务机构登记</a:t>
            </a:r>
            <a:r>
              <a:rPr lang="zh-CN" altLang="en-US" b="1" dirty="0" smtClean="0">
                <a:solidFill>
                  <a:srgbClr val="FF0000"/>
                </a:solidFill>
              </a:rPr>
              <a:t>失业半年以上</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224</a:t>
            </a:fld>
            <a:endParaRPr lang="zh-CN" altLang="en-US"/>
          </a:p>
        </p:txBody>
      </p:sp>
    </p:spTree>
    <p:extLst>
      <p:ext uri="{BB962C8B-B14F-4D97-AF65-F5344CB8AC3E}">
        <p14:creationId xmlns:p14="http://schemas.microsoft.com/office/powerpoint/2010/main" val="2778129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关于全面推进“五证合一、一照一码”登记制度改革的通知</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浙工商企〔</a:t>
            </a:r>
            <a:r>
              <a:rPr lang="en-US" altLang="zh-CN" sz="1200" b="1" kern="1200" dirty="0" smtClean="0">
                <a:solidFill>
                  <a:schemeClr val="tx1"/>
                </a:solidFill>
                <a:effectLst/>
                <a:latin typeface="+mn-lt"/>
                <a:ea typeface="+mn-ea"/>
                <a:cs typeface="+mn-cs"/>
              </a:rPr>
              <a:t>2015</a:t>
            </a:r>
            <a:r>
              <a:rPr lang="zh-CN" altLang="zh-CN" sz="1200" b="1" kern="1200" dirty="0" smtClean="0">
                <a:solidFill>
                  <a:schemeClr val="tx1"/>
                </a:solidFill>
                <a:effectLst/>
                <a:latin typeface="+mn-lt"/>
                <a:ea typeface="+mn-ea"/>
                <a:cs typeface="+mn-cs"/>
              </a:rPr>
              <a:t>〕</a:t>
            </a:r>
            <a:r>
              <a:rPr lang="en-US" altLang="zh-CN" sz="1200" b="1" kern="1200" dirty="0" smtClean="0">
                <a:solidFill>
                  <a:schemeClr val="tx1"/>
                </a:solidFill>
                <a:effectLst/>
                <a:latin typeface="+mn-lt"/>
                <a:ea typeface="+mn-ea"/>
                <a:cs typeface="+mn-cs"/>
              </a:rPr>
              <a:t>10</a:t>
            </a:r>
            <a:r>
              <a:rPr lang="zh-CN" altLang="zh-CN" sz="1200" b="1" kern="1200" dirty="0" smtClean="0">
                <a:solidFill>
                  <a:schemeClr val="tx1"/>
                </a:solidFill>
                <a:effectLst/>
                <a:latin typeface="+mn-lt"/>
                <a:ea typeface="+mn-ea"/>
                <a:cs typeface="+mn-cs"/>
              </a:rPr>
              <a:t>号</a:t>
            </a:r>
            <a:r>
              <a:rPr lang="en-US" altLang="zh-CN" sz="1200" b="1" kern="1200" dirty="0" smtClean="0">
                <a:solidFill>
                  <a:schemeClr val="tx1"/>
                </a:solidFill>
                <a:effectLst/>
                <a:latin typeface="+mn-lt"/>
                <a:ea typeface="+mn-ea"/>
                <a:cs typeface="+mn-cs"/>
              </a:rPr>
              <a:t>) 2015</a:t>
            </a:r>
            <a:r>
              <a:rPr lang="zh-CN" altLang="zh-CN" sz="1200" b="1" kern="1200" dirty="0" smtClean="0">
                <a:solidFill>
                  <a:schemeClr val="tx1"/>
                </a:solidFill>
                <a:effectLst/>
                <a:latin typeface="+mn-lt"/>
                <a:ea typeface="+mn-ea"/>
                <a:cs typeface="+mn-cs"/>
              </a:rPr>
              <a:t>年</a:t>
            </a:r>
            <a:r>
              <a:rPr lang="en-US" altLang="zh-CN" sz="1200" b="1" kern="1200" dirty="0" smtClean="0">
                <a:solidFill>
                  <a:schemeClr val="tx1"/>
                </a:solidFill>
                <a:effectLst/>
                <a:latin typeface="+mn-lt"/>
                <a:ea typeface="+mn-ea"/>
                <a:cs typeface="+mn-cs"/>
              </a:rPr>
              <a:t>9</a:t>
            </a:r>
            <a:r>
              <a:rPr lang="zh-CN" altLang="zh-CN" sz="1200" b="1" kern="1200" dirty="0" smtClean="0">
                <a:solidFill>
                  <a:schemeClr val="tx1"/>
                </a:solidFill>
                <a:effectLst/>
                <a:latin typeface="+mn-lt"/>
                <a:ea typeface="+mn-ea"/>
                <a:cs typeface="+mn-cs"/>
              </a:rPr>
              <a:t>月</a:t>
            </a:r>
            <a:r>
              <a:rPr lang="en-US" altLang="zh-CN" sz="1200" b="1" kern="1200" dirty="0" smtClean="0">
                <a:solidFill>
                  <a:schemeClr val="tx1"/>
                </a:solidFill>
                <a:effectLst/>
                <a:latin typeface="+mn-lt"/>
                <a:ea typeface="+mn-ea"/>
                <a:cs typeface="+mn-cs"/>
              </a:rPr>
              <a:t>18</a:t>
            </a:r>
            <a:r>
              <a:rPr lang="zh-CN" altLang="zh-CN" sz="1200" b="1" kern="1200" dirty="0" smtClean="0">
                <a:solidFill>
                  <a:schemeClr val="tx1"/>
                </a:solidFill>
                <a:effectLst/>
                <a:latin typeface="+mn-lt"/>
                <a:ea typeface="+mn-ea"/>
                <a:cs typeface="+mn-cs"/>
              </a:rPr>
              <a:t>日</a:t>
            </a:r>
            <a:r>
              <a:rPr lang="zh-CN" altLang="en-US" sz="1200" b="1" kern="1200" dirty="0" smtClean="0">
                <a:solidFill>
                  <a:schemeClr val="tx1"/>
                </a:solidFill>
                <a:effectLst/>
                <a:latin typeface="+mn-lt"/>
                <a:ea typeface="+mn-ea"/>
                <a:cs typeface="+mn-cs"/>
              </a:rPr>
              <a:t>）：</a:t>
            </a:r>
            <a:endParaRPr lang="zh-CN" altLang="zh-CN"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（二）“五证合一、一照一码”适用范围。“五证合一、一照一码”适用于在我省各级工商（市场监管）部门（以下简称登记机关）登记的企业及其分支机构、</a:t>
            </a:r>
            <a:r>
              <a:rPr lang="zh-CN" altLang="zh-CN" sz="1200" b="1" kern="1200" dirty="0" smtClean="0">
                <a:solidFill>
                  <a:schemeClr val="tx1"/>
                </a:solidFill>
                <a:effectLst/>
                <a:latin typeface="+mn-lt"/>
                <a:ea typeface="+mn-ea"/>
                <a:cs typeface="+mn-cs"/>
              </a:rPr>
              <a:t>外国（地区）企业在中国境内从事生产经营活动和外国（地区）企业常驻代表机构。个体工商户暂不实行</a:t>
            </a:r>
            <a:r>
              <a:rPr lang="zh-CN" altLang="zh-CN"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（四）实施“五证合一、一照一码”过渡期。根据国发〔</a:t>
            </a:r>
            <a:r>
              <a:rPr lang="en-US" altLang="zh-CN" sz="1200" kern="1200" dirty="0" smtClean="0">
                <a:solidFill>
                  <a:schemeClr val="tx1"/>
                </a:solidFill>
                <a:effectLst/>
                <a:latin typeface="+mn-lt"/>
                <a:ea typeface="+mn-ea"/>
                <a:cs typeface="+mn-cs"/>
              </a:rPr>
              <a:t>2015</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33</a:t>
            </a:r>
            <a:r>
              <a:rPr lang="zh-CN" altLang="zh-CN" sz="1200" kern="1200" dirty="0" smtClean="0">
                <a:solidFill>
                  <a:schemeClr val="tx1"/>
                </a:solidFill>
                <a:effectLst/>
                <a:latin typeface="+mn-lt"/>
                <a:ea typeface="+mn-ea"/>
                <a:cs typeface="+mn-cs"/>
              </a:rPr>
              <a:t>号文件精神，</a:t>
            </a:r>
            <a:r>
              <a:rPr lang="en-US" altLang="zh-CN" sz="1200" b="1" kern="1200" dirty="0" smtClean="0">
                <a:solidFill>
                  <a:schemeClr val="tx1"/>
                </a:solidFill>
                <a:effectLst/>
                <a:latin typeface="+mn-lt"/>
                <a:ea typeface="+mn-ea"/>
                <a:cs typeface="+mn-cs"/>
              </a:rPr>
              <a:t>2015</a:t>
            </a:r>
            <a:r>
              <a:rPr lang="zh-CN" altLang="zh-CN" sz="1200" b="1" kern="1200" dirty="0" smtClean="0">
                <a:solidFill>
                  <a:schemeClr val="tx1"/>
                </a:solidFill>
                <a:effectLst/>
                <a:latin typeface="+mn-lt"/>
                <a:ea typeface="+mn-ea"/>
                <a:cs typeface="+mn-cs"/>
              </a:rPr>
              <a:t>年</a:t>
            </a:r>
            <a:r>
              <a:rPr lang="en-US" altLang="zh-CN" sz="1200" b="1" kern="1200" dirty="0" smtClean="0">
                <a:solidFill>
                  <a:schemeClr val="tx1"/>
                </a:solidFill>
                <a:effectLst/>
                <a:latin typeface="+mn-lt"/>
                <a:ea typeface="+mn-ea"/>
                <a:cs typeface="+mn-cs"/>
              </a:rPr>
              <a:t>10</a:t>
            </a:r>
            <a:r>
              <a:rPr lang="zh-CN" altLang="zh-CN" sz="1200" b="1" kern="1200" dirty="0" smtClean="0">
                <a:solidFill>
                  <a:schemeClr val="tx1"/>
                </a:solidFill>
                <a:effectLst/>
                <a:latin typeface="+mn-lt"/>
                <a:ea typeface="+mn-ea"/>
                <a:cs typeface="+mn-cs"/>
              </a:rPr>
              <a:t>月</a:t>
            </a:r>
            <a:r>
              <a:rPr lang="en-US" altLang="zh-CN" sz="1200" b="1" kern="1200" dirty="0" smtClean="0">
                <a:solidFill>
                  <a:schemeClr val="tx1"/>
                </a:solidFill>
                <a:effectLst/>
                <a:latin typeface="+mn-lt"/>
                <a:ea typeface="+mn-ea"/>
                <a:cs typeface="+mn-cs"/>
              </a:rPr>
              <a:t>1</a:t>
            </a:r>
            <a:r>
              <a:rPr lang="zh-CN" altLang="zh-CN" sz="1200" b="1" kern="1200" dirty="0" smtClean="0">
                <a:solidFill>
                  <a:schemeClr val="tx1"/>
                </a:solidFill>
                <a:effectLst/>
                <a:latin typeface="+mn-lt"/>
                <a:ea typeface="+mn-ea"/>
                <a:cs typeface="+mn-cs"/>
              </a:rPr>
              <a:t>日至</a:t>
            </a:r>
            <a:r>
              <a:rPr lang="en-US" altLang="zh-CN" sz="1200" b="1" kern="1200" dirty="0" smtClean="0">
                <a:solidFill>
                  <a:schemeClr val="tx1"/>
                </a:solidFill>
                <a:effectLst/>
                <a:latin typeface="+mn-lt"/>
                <a:ea typeface="+mn-ea"/>
                <a:cs typeface="+mn-cs"/>
              </a:rPr>
              <a:t>2017</a:t>
            </a:r>
            <a:r>
              <a:rPr lang="zh-CN" altLang="zh-CN" sz="1200" b="1" kern="1200" dirty="0" smtClean="0">
                <a:solidFill>
                  <a:schemeClr val="tx1"/>
                </a:solidFill>
                <a:effectLst/>
                <a:latin typeface="+mn-lt"/>
                <a:ea typeface="+mn-ea"/>
                <a:cs typeface="+mn-cs"/>
              </a:rPr>
              <a:t>年</a:t>
            </a:r>
            <a:r>
              <a:rPr lang="en-US" altLang="zh-CN" sz="1200" b="1" kern="1200" dirty="0" smtClean="0">
                <a:solidFill>
                  <a:schemeClr val="tx1"/>
                </a:solidFill>
                <a:effectLst/>
                <a:latin typeface="+mn-lt"/>
                <a:ea typeface="+mn-ea"/>
                <a:cs typeface="+mn-cs"/>
              </a:rPr>
              <a:t>12</a:t>
            </a:r>
            <a:r>
              <a:rPr lang="zh-CN" altLang="zh-CN" sz="1200" b="1" kern="1200" dirty="0" smtClean="0">
                <a:solidFill>
                  <a:schemeClr val="tx1"/>
                </a:solidFill>
                <a:effectLst/>
                <a:latin typeface="+mn-lt"/>
                <a:ea typeface="+mn-ea"/>
                <a:cs typeface="+mn-cs"/>
              </a:rPr>
              <a:t>月</a:t>
            </a:r>
            <a:r>
              <a:rPr lang="en-US" altLang="zh-CN" sz="1200" b="1" kern="1200" dirty="0" smtClean="0">
                <a:solidFill>
                  <a:schemeClr val="tx1"/>
                </a:solidFill>
                <a:effectLst/>
                <a:latin typeface="+mn-lt"/>
                <a:ea typeface="+mn-ea"/>
                <a:cs typeface="+mn-cs"/>
              </a:rPr>
              <a:t>31</a:t>
            </a:r>
            <a:r>
              <a:rPr lang="zh-CN" altLang="zh-CN" sz="1200" b="1" kern="1200" dirty="0" smtClean="0">
                <a:solidFill>
                  <a:schemeClr val="tx1"/>
                </a:solidFill>
                <a:effectLst/>
                <a:latin typeface="+mn-lt"/>
                <a:ea typeface="+mn-ea"/>
                <a:cs typeface="+mn-cs"/>
              </a:rPr>
              <a:t>日为改革过渡期。</a:t>
            </a:r>
            <a:r>
              <a:rPr lang="zh-CN" altLang="zh-CN" sz="1200" kern="1200" dirty="0" smtClean="0">
                <a:solidFill>
                  <a:schemeClr val="tx1"/>
                </a:solidFill>
                <a:effectLst/>
                <a:latin typeface="+mn-lt"/>
                <a:ea typeface="+mn-ea"/>
                <a:cs typeface="+mn-cs"/>
              </a:rPr>
              <a:t>在过渡期内，未换发的营业执照、组织机构代码证、税务登记证、社会保险登记证、统计登记证以及“一照五码”营业执照可继续使用；过渡期结束后，一律使用加载统一代码的营业执照办理相关业务，未换发的营业执照、组织机构代码证、税务登记证、社会保险登记证、统计登记证以及“一照五码”营业执照不再有效。</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（六</a:t>
            </a:r>
            <a:r>
              <a:rPr lang="zh-CN" altLang="zh-CN" sz="1200" b="1" kern="1200" dirty="0" smtClean="0">
                <a:solidFill>
                  <a:schemeClr val="tx1"/>
                </a:solidFill>
                <a:effectLst/>
                <a:latin typeface="+mn-lt"/>
                <a:ea typeface="+mn-ea"/>
                <a:cs typeface="+mn-cs"/>
              </a:rPr>
              <a:t>）企业注销提交的清税证明</a:t>
            </a:r>
            <a:r>
              <a:rPr lang="zh-CN" altLang="zh-CN" sz="1200" kern="1200" dirty="0" smtClean="0">
                <a:solidFill>
                  <a:schemeClr val="tx1"/>
                </a:solidFill>
                <a:effectLst/>
                <a:latin typeface="+mn-lt"/>
                <a:ea typeface="+mn-ea"/>
                <a:cs typeface="+mn-cs"/>
              </a:rPr>
              <a:t>。企业办理注销时，需分别提供国税、地税部门开具的“清税证明”，具体按照国家工商总局与税务总局《关于做好“三证合一”有关工作衔接的通知》（工商企注字〔</a:t>
            </a:r>
            <a:r>
              <a:rPr lang="en-US" altLang="zh-CN" sz="1200" kern="1200" dirty="0" smtClean="0">
                <a:solidFill>
                  <a:schemeClr val="tx1"/>
                </a:solidFill>
                <a:effectLst/>
                <a:latin typeface="+mn-lt"/>
                <a:ea typeface="+mn-ea"/>
                <a:cs typeface="+mn-cs"/>
              </a:rPr>
              <a:t>2015</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147</a:t>
            </a:r>
            <a:r>
              <a:rPr lang="zh-CN" altLang="zh-CN" sz="1200" kern="1200" dirty="0" smtClean="0">
                <a:solidFill>
                  <a:schemeClr val="tx1"/>
                </a:solidFill>
                <a:effectLst/>
                <a:latin typeface="+mn-lt"/>
                <a:ea typeface="+mn-ea"/>
                <a:cs typeface="+mn-cs"/>
              </a:rPr>
              <a:t>号）要求办理。</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七）收缴原发证照。企业在办理变更或申请换照时，登记机关应收缴其原发营业执照、组织机构代码证、税务登记证、社会保险登记证、统计登记证。没有领取相关证件的，申请人应提交相关未申领的申明；原证件遗失的，申请人应当提交刊登遗失公告的报纸报样。企业换发“一照一码”营业执照后，原发营业执照、组织机构代码证、税务登记证、社会保险登记证、统计登记证自然失效。</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9</a:t>
            </a:fld>
            <a:endParaRPr lang="zh-CN" altLang="en-US"/>
          </a:p>
        </p:txBody>
      </p:sp>
    </p:spTree>
    <p:extLst>
      <p:ext uri="{BB962C8B-B14F-4D97-AF65-F5344CB8AC3E}">
        <p14:creationId xmlns:p14="http://schemas.microsoft.com/office/powerpoint/2010/main" val="16297536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225</a:t>
            </a:fld>
            <a:endParaRPr lang="zh-CN" altLang="en-US"/>
          </a:p>
        </p:txBody>
      </p:sp>
    </p:spTree>
    <p:extLst>
      <p:ext uri="{BB962C8B-B14F-4D97-AF65-F5344CB8AC3E}">
        <p14:creationId xmlns:p14="http://schemas.microsoft.com/office/powerpoint/2010/main" val="12610032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一、对安置残疾人单位的增值税和营业税政策 </a:t>
            </a:r>
          </a:p>
          <a:p>
            <a:r>
              <a:rPr lang="zh-CN" altLang="zh-CN" sz="1200" kern="1200" dirty="0" smtClean="0">
                <a:solidFill>
                  <a:schemeClr val="tx1"/>
                </a:solidFill>
                <a:effectLst/>
                <a:latin typeface="+mn-lt"/>
                <a:ea typeface="+mn-ea"/>
                <a:cs typeface="+mn-cs"/>
              </a:rPr>
              <a:t>　　对安置残疾人的单位，实行由税务机关按单位实际安置残疾人的人数，限额即征即退增值税或减征营业税的办法。 </a:t>
            </a:r>
          </a:p>
          <a:p>
            <a:r>
              <a:rPr lang="zh-CN" altLang="zh-CN" sz="1200" kern="1200" dirty="0" smtClean="0">
                <a:solidFill>
                  <a:schemeClr val="tx1"/>
                </a:solidFill>
                <a:effectLst/>
                <a:latin typeface="+mn-lt"/>
                <a:ea typeface="+mn-ea"/>
                <a:cs typeface="+mn-cs"/>
              </a:rPr>
              <a:t>　　（一）实际安置的每位残疾人每年可退还的增值税或减征的营业税的具体限额，由县级以上税务机关根据单位所在区县（含县级市、旗，下同）适用的经省（含自治区、直辖市、计划单列市，下同）级人民政府批准的最低工资标准的</a:t>
            </a:r>
            <a:r>
              <a:rPr lang="en-US" altLang="zh-CN" sz="1200" kern="1200" dirty="0" smtClean="0">
                <a:solidFill>
                  <a:schemeClr val="tx1"/>
                </a:solidFill>
                <a:effectLst/>
                <a:latin typeface="+mn-lt"/>
                <a:ea typeface="+mn-ea"/>
                <a:cs typeface="+mn-cs"/>
              </a:rPr>
              <a:t>6</a:t>
            </a:r>
            <a:r>
              <a:rPr lang="zh-CN" altLang="zh-CN" sz="1200" kern="1200" dirty="0" smtClean="0">
                <a:solidFill>
                  <a:schemeClr val="tx1"/>
                </a:solidFill>
                <a:effectLst/>
                <a:latin typeface="+mn-lt"/>
                <a:ea typeface="+mn-ea"/>
                <a:cs typeface="+mn-cs"/>
              </a:rPr>
              <a:t>倍确定，但最高不得超过每人每年</a:t>
            </a:r>
            <a:r>
              <a:rPr lang="en-US" altLang="zh-CN" sz="1200" kern="1200" dirty="0" smtClean="0">
                <a:solidFill>
                  <a:schemeClr val="tx1"/>
                </a:solidFill>
                <a:effectLst/>
                <a:latin typeface="+mn-lt"/>
                <a:ea typeface="+mn-ea"/>
                <a:cs typeface="+mn-cs"/>
              </a:rPr>
              <a:t>3.5</a:t>
            </a:r>
            <a:r>
              <a:rPr lang="zh-CN" altLang="zh-CN" sz="1200" kern="1200" dirty="0" smtClean="0">
                <a:solidFill>
                  <a:schemeClr val="tx1"/>
                </a:solidFill>
                <a:effectLst/>
                <a:latin typeface="+mn-lt"/>
                <a:ea typeface="+mn-ea"/>
                <a:cs typeface="+mn-cs"/>
              </a:rPr>
              <a:t>万元。</a:t>
            </a:r>
            <a:endParaRPr lang="en-US" altLang="zh-CN" sz="1200" kern="1200" dirty="0" smtClean="0">
              <a:solidFill>
                <a:schemeClr val="tx1"/>
              </a:solidFill>
              <a:effectLst/>
              <a:latin typeface="+mn-lt"/>
              <a:ea typeface="+mn-ea"/>
              <a:cs typeface="+mn-cs"/>
            </a:endParaRPr>
          </a:p>
          <a:p>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二、对安置残疾人单位的企业所得税政策</a:t>
            </a:r>
          </a:p>
          <a:p>
            <a:r>
              <a:rPr lang="zh-CN" altLang="zh-CN" sz="1200" kern="1200" dirty="0" smtClean="0">
                <a:solidFill>
                  <a:schemeClr val="tx1"/>
                </a:solidFill>
                <a:effectLst/>
                <a:latin typeface="+mn-lt"/>
                <a:ea typeface="+mn-ea"/>
                <a:cs typeface="+mn-cs"/>
              </a:rPr>
              <a:t>　　（一） 单位支付给残疾人的实际工资可在企业所得税前据实扣除，并可按支付给残疾人实际工资的</a:t>
            </a:r>
            <a:r>
              <a:rPr lang="en-US" altLang="zh-CN" sz="1200" kern="1200" dirty="0" smtClean="0">
                <a:solidFill>
                  <a:schemeClr val="tx1"/>
                </a:solidFill>
                <a:effectLst/>
                <a:latin typeface="+mn-lt"/>
                <a:ea typeface="+mn-ea"/>
                <a:cs typeface="+mn-cs"/>
              </a:rPr>
              <a:t>100%</a:t>
            </a:r>
            <a:r>
              <a:rPr lang="zh-CN" altLang="zh-CN" sz="1200" kern="1200" dirty="0" smtClean="0">
                <a:solidFill>
                  <a:schemeClr val="tx1"/>
                </a:solidFill>
                <a:effectLst/>
                <a:latin typeface="+mn-lt"/>
                <a:ea typeface="+mn-ea"/>
                <a:cs typeface="+mn-cs"/>
              </a:rPr>
              <a:t>加计扣除。 </a:t>
            </a:r>
          </a:p>
          <a:p>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（二）对单位按照第一条规定取得的增值税退税或营业税减税收入，免征企业所得税。 </a:t>
            </a:r>
          </a:p>
          <a:p>
            <a:r>
              <a:rPr lang="zh-CN" altLang="zh-CN" sz="1200" kern="1200" dirty="0" smtClean="0">
                <a:solidFill>
                  <a:schemeClr val="tx1"/>
                </a:solidFill>
                <a:effectLst/>
                <a:latin typeface="+mn-lt"/>
                <a:ea typeface="+mn-ea"/>
                <a:cs typeface="+mn-cs"/>
              </a:rPr>
              <a:t>　　（三）本条所述“单位”是指税务登记为各类所有制企业（不包括个人独资企业、合伙企业和个体经营户）、事业单位、社会团体和民办非企业单位。 </a:t>
            </a:r>
          </a:p>
          <a:p>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五、享受税收优惠政策单位的条件 </a:t>
            </a:r>
          </a:p>
          <a:p>
            <a:r>
              <a:rPr lang="zh-CN" altLang="zh-CN" sz="1200" kern="1200" dirty="0" smtClean="0">
                <a:solidFill>
                  <a:schemeClr val="tx1"/>
                </a:solidFill>
                <a:effectLst/>
                <a:latin typeface="+mn-lt"/>
                <a:ea typeface="+mn-ea"/>
                <a:cs typeface="+mn-cs"/>
              </a:rPr>
              <a:t>　　安置残疾人就业的单位（包括福利企业、盲人按摩机构、工疗机构和其他单位），同时符合以下条件并经过有关部门的认定后，均可申请享受本通知第一条和第二条规定的税收优惠政策： </a:t>
            </a:r>
          </a:p>
          <a:p>
            <a:r>
              <a:rPr lang="zh-CN" altLang="zh-CN" sz="1200" kern="1200" dirty="0" smtClean="0">
                <a:solidFill>
                  <a:schemeClr val="tx1"/>
                </a:solidFill>
                <a:effectLst/>
                <a:latin typeface="+mn-lt"/>
                <a:ea typeface="+mn-ea"/>
                <a:cs typeface="+mn-cs"/>
              </a:rPr>
              <a:t>　　（一）依法与安置的每位残疾人签订了一年以上（含一年）的劳动合同或服务协议，并且安置的每位残疾人在单位实际上岗工作。 </a:t>
            </a:r>
          </a:p>
          <a:p>
            <a:r>
              <a:rPr lang="zh-CN" altLang="zh-CN" sz="1200" kern="1200" dirty="0" smtClean="0">
                <a:solidFill>
                  <a:schemeClr val="tx1"/>
                </a:solidFill>
                <a:effectLst/>
                <a:latin typeface="+mn-lt"/>
                <a:ea typeface="+mn-ea"/>
                <a:cs typeface="+mn-cs"/>
              </a:rPr>
              <a:t>　　（二）月平均实际安置的残疾人占单位在职职工总数的比例应高于</a:t>
            </a:r>
            <a:r>
              <a:rPr lang="en-US" altLang="zh-CN" sz="1200" kern="1200" dirty="0" smtClean="0">
                <a:solidFill>
                  <a:schemeClr val="tx1"/>
                </a:solidFill>
                <a:effectLst/>
                <a:latin typeface="+mn-lt"/>
                <a:ea typeface="+mn-ea"/>
                <a:cs typeface="+mn-cs"/>
              </a:rPr>
              <a:t>25%</a:t>
            </a:r>
            <a:r>
              <a:rPr lang="zh-CN" altLang="zh-CN" sz="1200" kern="1200" dirty="0" smtClean="0">
                <a:solidFill>
                  <a:schemeClr val="tx1"/>
                </a:solidFill>
                <a:effectLst/>
                <a:latin typeface="+mn-lt"/>
                <a:ea typeface="+mn-ea"/>
                <a:cs typeface="+mn-cs"/>
              </a:rPr>
              <a:t>（含</a:t>
            </a:r>
            <a:r>
              <a:rPr lang="en-US" altLang="zh-CN" sz="1200" kern="1200" dirty="0" smtClean="0">
                <a:solidFill>
                  <a:schemeClr val="tx1"/>
                </a:solidFill>
                <a:effectLst/>
                <a:latin typeface="+mn-lt"/>
                <a:ea typeface="+mn-ea"/>
                <a:cs typeface="+mn-cs"/>
              </a:rPr>
              <a:t>25%</a:t>
            </a:r>
            <a:r>
              <a:rPr lang="zh-CN" altLang="zh-CN" sz="1200" kern="1200" dirty="0" smtClean="0">
                <a:solidFill>
                  <a:schemeClr val="tx1"/>
                </a:solidFill>
                <a:effectLst/>
                <a:latin typeface="+mn-lt"/>
                <a:ea typeface="+mn-ea"/>
                <a:cs typeface="+mn-cs"/>
              </a:rPr>
              <a:t>），并且实际安置的残疾人人数多于</a:t>
            </a:r>
            <a:r>
              <a:rPr lang="en-US" altLang="zh-CN" sz="1200" kern="1200" dirty="0" smtClean="0">
                <a:solidFill>
                  <a:schemeClr val="tx1"/>
                </a:solidFill>
                <a:effectLst/>
                <a:latin typeface="+mn-lt"/>
                <a:ea typeface="+mn-ea"/>
                <a:cs typeface="+mn-cs"/>
              </a:rPr>
              <a:t>10</a:t>
            </a:r>
            <a:r>
              <a:rPr lang="zh-CN" altLang="zh-CN" sz="1200" kern="1200" dirty="0" smtClean="0">
                <a:solidFill>
                  <a:schemeClr val="tx1"/>
                </a:solidFill>
                <a:effectLst/>
                <a:latin typeface="+mn-lt"/>
                <a:ea typeface="+mn-ea"/>
                <a:cs typeface="+mn-cs"/>
              </a:rPr>
              <a:t>人（含</a:t>
            </a:r>
            <a:r>
              <a:rPr lang="en-US" altLang="zh-CN" sz="1200" kern="1200" dirty="0" smtClean="0">
                <a:solidFill>
                  <a:schemeClr val="tx1"/>
                </a:solidFill>
                <a:effectLst/>
                <a:latin typeface="+mn-lt"/>
                <a:ea typeface="+mn-ea"/>
                <a:cs typeface="+mn-cs"/>
              </a:rPr>
              <a:t>10</a:t>
            </a:r>
            <a:r>
              <a:rPr lang="zh-CN" altLang="zh-CN" sz="1200" kern="1200" dirty="0" smtClean="0">
                <a:solidFill>
                  <a:schemeClr val="tx1"/>
                </a:solidFill>
                <a:effectLst/>
                <a:latin typeface="+mn-lt"/>
                <a:ea typeface="+mn-ea"/>
                <a:cs typeface="+mn-cs"/>
              </a:rPr>
              <a:t>人）。 </a:t>
            </a:r>
          </a:p>
          <a:p>
            <a:r>
              <a:rPr lang="zh-CN" altLang="zh-CN" sz="1200" kern="1200" dirty="0" smtClean="0">
                <a:solidFill>
                  <a:schemeClr val="tx1"/>
                </a:solidFill>
                <a:effectLst/>
                <a:latin typeface="+mn-lt"/>
                <a:ea typeface="+mn-ea"/>
                <a:cs typeface="+mn-cs"/>
              </a:rPr>
              <a:t>　　月平均实际安置的残疾人占单位在职职工总数的比例低于</a:t>
            </a:r>
            <a:r>
              <a:rPr lang="en-US" altLang="zh-CN" sz="1200" kern="1200" dirty="0" smtClean="0">
                <a:solidFill>
                  <a:schemeClr val="tx1"/>
                </a:solidFill>
                <a:effectLst/>
                <a:latin typeface="+mn-lt"/>
                <a:ea typeface="+mn-ea"/>
                <a:cs typeface="+mn-cs"/>
              </a:rPr>
              <a:t>25%</a:t>
            </a:r>
            <a:r>
              <a:rPr lang="zh-CN" altLang="zh-CN" sz="1200" kern="1200" dirty="0" smtClean="0">
                <a:solidFill>
                  <a:schemeClr val="tx1"/>
                </a:solidFill>
                <a:effectLst/>
                <a:latin typeface="+mn-lt"/>
                <a:ea typeface="+mn-ea"/>
                <a:cs typeface="+mn-cs"/>
              </a:rPr>
              <a:t>（不含</a:t>
            </a:r>
            <a:r>
              <a:rPr lang="en-US" altLang="zh-CN" sz="1200" kern="1200" dirty="0" smtClean="0">
                <a:solidFill>
                  <a:schemeClr val="tx1"/>
                </a:solidFill>
                <a:effectLst/>
                <a:latin typeface="+mn-lt"/>
                <a:ea typeface="+mn-ea"/>
                <a:cs typeface="+mn-cs"/>
              </a:rPr>
              <a:t>25%</a:t>
            </a:r>
            <a:r>
              <a:rPr lang="zh-CN" altLang="zh-CN" sz="1200" kern="1200" dirty="0" smtClean="0">
                <a:solidFill>
                  <a:schemeClr val="tx1"/>
                </a:solidFill>
                <a:effectLst/>
                <a:latin typeface="+mn-lt"/>
                <a:ea typeface="+mn-ea"/>
                <a:cs typeface="+mn-cs"/>
              </a:rPr>
              <a:t>）但高于</a:t>
            </a:r>
            <a:r>
              <a:rPr lang="en-US" altLang="zh-CN" sz="1200" kern="1200" dirty="0" smtClean="0">
                <a:solidFill>
                  <a:schemeClr val="tx1"/>
                </a:solidFill>
                <a:effectLst/>
                <a:latin typeface="+mn-lt"/>
                <a:ea typeface="+mn-ea"/>
                <a:cs typeface="+mn-cs"/>
              </a:rPr>
              <a:t>1.5%</a:t>
            </a:r>
            <a:r>
              <a:rPr lang="zh-CN" altLang="zh-CN" sz="1200" kern="1200" dirty="0" smtClean="0">
                <a:solidFill>
                  <a:schemeClr val="tx1"/>
                </a:solidFill>
                <a:effectLst/>
                <a:latin typeface="+mn-lt"/>
                <a:ea typeface="+mn-ea"/>
                <a:cs typeface="+mn-cs"/>
              </a:rPr>
              <a:t>（含</a:t>
            </a:r>
            <a:r>
              <a:rPr lang="en-US" altLang="zh-CN" sz="1200" kern="1200" dirty="0" smtClean="0">
                <a:solidFill>
                  <a:schemeClr val="tx1"/>
                </a:solidFill>
                <a:effectLst/>
                <a:latin typeface="+mn-lt"/>
                <a:ea typeface="+mn-ea"/>
                <a:cs typeface="+mn-cs"/>
              </a:rPr>
              <a:t>1.5%</a:t>
            </a:r>
            <a:r>
              <a:rPr lang="zh-CN" altLang="zh-CN" sz="1200" kern="1200" dirty="0" smtClean="0">
                <a:solidFill>
                  <a:schemeClr val="tx1"/>
                </a:solidFill>
                <a:effectLst/>
                <a:latin typeface="+mn-lt"/>
                <a:ea typeface="+mn-ea"/>
                <a:cs typeface="+mn-cs"/>
              </a:rPr>
              <a:t>），并且实际安置的残疾人人数多于</a:t>
            </a:r>
            <a:r>
              <a:rPr lang="en-US" altLang="zh-CN" sz="1200" kern="1200" dirty="0" smtClean="0">
                <a:solidFill>
                  <a:schemeClr val="tx1"/>
                </a:solidFill>
                <a:effectLst/>
                <a:latin typeface="+mn-lt"/>
                <a:ea typeface="+mn-ea"/>
                <a:cs typeface="+mn-cs"/>
              </a:rPr>
              <a:t>5</a:t>
            </a:r>
            <a:r>
              <a:rPr lang="zh-CN" altLang="zh-CN" sz="1200" kern="1200" dirty="0" smtClean="0">
                <a:solidFill>
                  <a:schemeClr val="tx1"/>
                </a:solidFill>
                <a:effectLst/>
                <a:latin typeface="+mn-lt"/>
                <a:ea typeface="+mn-ea"/>
                <a:cs typeface="+mn-cs"/>
              </a:rPr>
              <a:t>人（含</a:t>
            </a:r>
            <a:r>
              <a:rPr lang="en-US" altLang="zh-CN" sz="1200" kern="1200" dirty="0" smtClean="0">
                <a:solidFill>
                  <a:schemeClr val="tx1"/>
                </a:solidFill>
                <a:effectLst/>
                <a:latin typeface="+mn-lt"/>
                <a:ea typeface="+mn-ea"/>
                <a:cs typeface="+mn-cs"/>
              </a:rPr>
              <a:t>5</a:t>
            </a:r>
            <a:r>
              <a:rPr lang="zh-CN" altLang="zh-CN" sz="1200" kern="1200" dirty="0" smtClean="0">
                <a:solidFill>
                  <a:schemeClr val="tx1"/>
                </a:solidFill>
                <a:effectLst/>
                <a:latin typeface="+mn-lt"/>
                <a:ea typeface="+mn-ea"/>
                <a:cs typeface="+mn-cs"/>
              </a:rPr>
              <a:t>人）的单位，可以享受本通知第二条第（一）项规定的企业所得税优惠政策，但不得享受本通知第一条规定的增值税或营业税优惠政策。 </a:t>
            </a:r>
          </a:p>
          <a:p>
            <a:r>
              <a:rPr lang="zh-CN" altLang="zh-CN" sz="1200" kern="1200" dirty="0" smtClean="0">
                <a:solidFill>
                  <a:schemeClr val="tx1"/>
                </a:solidFill>
                <a:effectLst/>
                <a:latin typeface="+mn-lt"/>
                <a:ea typeface="+mn-ea"/>
                <a:cs typeface="+mn-cs"/>
              </a:rPr>
              <a:t>　　（三）为安置的每位残疾人按月足额缴纳了单位所在区县人民政府根据国家政策规定的基本养老保险、基本医疗保险、失业保险和工伤保险等社会保险。 </a:t>
            </a:r>
          </a:p>
          <a:p>
            <a:r>
              <a:rPr lang="zh-CN" altLang="zh-CN" sz="1200" kern="1200" dirty="0" smtClean="0">
                <a:solidFill>
                  <a:schemeClr val="tx1"/>
                </a:solidFill>
                <a:effectLst/>
                <a:latin typeface="+mn-lt"/>
                <a:ea typeface="+mn-ea"/>
                <a:cs typeface="+mn-cs"/>
              </a:rPr>
              <a:t>　　（四）通过银行等金融机构向安置的每位残疾人实际支付了不低于单位所在区县适用的经省级人民政府批准的最低工资标准的工资。 </a:t>
            </a:r>
          </a:p>
          <a:p>
            <a:r>
              <a:rPr lang="zh-CN" altLang="zh-CN" sz="1200" kern="1200" dirty="0" smtClean="0">
                <a:solidFill>
                  <a:schemeClr val="tx1"/>
                </a:solidFill>
                <a:effectLst/>
                <a:latin typeface="+mn-lt"/>
                <a:ea typeface="+mn-ea"/>
                <a:cs typeface="+mn-cs"/>
              </a:rPr>
              <a:t>　　（五）具备安置残疾人上岗工作的基本设施。 </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226</a:t>
            </a:fld>
            <a:endParaRPr lang="zh-CN" altLang="en-US"/>
          </a:p>
        </p:txBody>
      </p:sp>
    </p:spTree>
    <p:extLst>
      <p:ext uri="{BB962C8B-B14F-4D97-AF65-F5344CB8AC3E}">
        <p14:creationId xmlns:p14="http://schemas.microsoft.com/office/powerpoint/2010/main" val="14407080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宁波市地方税务局转发国家税务总局关于印发《企业研究开发费用税前扣除管理办法（试行）》的通知</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甬地税一</a:t>
            </a:r>
            <a:r>
              <a:rPr lang="en-US" altLang="zh-CN" sz="1200" b="1" kern="1200" dirty="0" smtClean="0">
                <a:solidFill>
                  <a:schemeClr val="tx1"/>
                </a:solidFill>
                <a:effectLst/>
                <a:latin typeface="+mn-lt"/>
                <a:ea typeface="+mn-ea"/>
                <a:cs typeface="+mn-cs"/>
              </a:rPr>
              <a:t>[2008]196</a:t>
            </a:r>
            <a:r>
              <a:rPr lang="zh-CN" altLang="zh-CN" sz="1200" b="1" kern="1200" dirty="0" smtClean="0">
                <a:solidFill>
                  <a:schemeClr val="tx1"/>
                </a:solidFill>
                <a:effectLst/>
                <a:latin typeface="+mn-lt"/>
                <a:ea typeface="+mn-ea"/>
                <a:cs typeface="+mn-cs"/>
              </a:rPr>
              <a:t>号</a:t>
            </a:r>
            <a:r>
              <a:rPr lang="en-US" altLang="zh-CN" sz="1200" b="1" kern="1200" dirty="0" smtClean="0">
                <a:solidFill>
                  <a:schemeClr val="tx1"/>
                </a:solidFill>
                <a:effectLst/>
                <a:latin typeface="+mn-lt"/>
                <a:ea typeface="+mn-ea"/>
                <a:cs typeface="+mn-cs"/>
              </a:rPr>
              <a:t> 2009-01-07</a:t>
            </a:r>
            <a:r>
              <a:rPr lang="zh-CN" altLang="en-US" sz="1200" b="1" kern="1200" dirty="0" smtClean="0">
                <a:solidFill>
                  <a:schemeClr val="tx1"/>
                </a:solidFill>
                <a:effectLst/>
                <a:latin typeface="+mn-lt"/>
                <a:ea typeface="+mn-ea"/>
                <a:cs typeface="+mn-cs"/>
              </a:rPr>
              <a:t>）</a:t>
            </a:r>
            <a:endParaRPr lang="en-US" altLang="zh-CN" sz="1200" b="1" kern="1200" dirty="0" smtClean="0">
              <a:solidFill>
                <a:schemeClr val="tx1"/>
              </a:solidFill>
              <a:effectLst/>
              <a:latin typeface="+mn-lt"/>
              <a:ea typeface="+mn-ea"/>
              <a:cs typeface="+mn-cs"/>
            </a:endParaRPr>
          </a:p>
          <a:p>
            <a:r>
              <a:rPr lang="zh-CN" altLang="zh-CN" sz="1200" b="1" kern="1200" dirty="0" smtClean="0">
                <a:solidFill>
                  <a:schemeClr val="tx1"/>
                </a:solidFill>
                <a:effectLst/>
                <a:latin typeface="+mn-lt"/>
                <a:ea typeface="+mn-ea"/>
                <a:cs typeface="+mn-cs"/>
              </a:rPr>
              <a:t>宁波市科学技术局、宁波市财政局、宁波市国家税务局、宁波市地税局、宁波市统计局印发《关于贯彻落实企业技术开发费有关财务税收政策的实施意见》的通知</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甬地税一</a:t>
            </a:r>
            <a:r>
              <a:rPr lang="en-US" altLang="zh-CN" sz="1200" b="1" kern="1200" dirty="0" smtClean="0">
                <a:solidFill>
                  <a:schemeClr val="tx1"/>
                </a:solidFill>
                <a:effectLst/>
                <a:latin typeface="+mn-lt"/>
                <a:ea typeface="+mn-ea"/>
                <a:cs typeface="+mn-cs"/>
              </a:rPr>
              <a:t>[2006]207</a:t>
            </a:r>
            <a:r>
              <a:rPr lang="zh-CN" altLang="zh-CN" sz="1200" b="1" kern="1200" dirty="0" smtClean="0">
                <a:solidFill>
                  <a:schemeClr val="tx1"/>
                </a:solidFill>
                <a:effectLst/>
                <a:latin typeface="+mn-lt"/>
                <a:ea typeface="+mn-ea"/>
                <a:cs typeface="+mn-cs"/>
              </a:rPr>
              <a:t>号 甬财政工</a:t>
            </a:r>
            <a:r>
              <a:rPr lang="en-US" altLang="zh-CN" sz="1200" b="1" kern="1200" dirty="0" smtClean="0">
                <a:solidFill>
                  <a:schemeClr val="tx1"/>
                </a:solidFill>
                <a:effectLst/>
                <a:latin typeface="+mn-lt"/>
                <a:ea typeface="+mn-ea"/>
                <a:cs typeface="+mn-cs"/>
              </a:rPr>
              <a:t>[2006]837</a:t>
            </a:r>
            <a:r>
              <a:rPr lang="zh-CN" altLang="zh-CN" sz="1200" b="1" kern="1200" dirty="0" smtClean="0">
                <a:solidFill>
                  <a:schemeClr val="tx1"/>
                </a:solidFill>
                <a:effectLst/>
                <a:latin typeface="+mn-lt"/>
                <a:ea typeface="+mn-ea"/>
                <a:cs typeface="+mn-cs"/>
              </a:rPr>
              <a:t>号 甬科计</a:t>
            </a:r>
            <a:r>
              <a:rPr lang="en-US" altLang="zh-CN" sz="1200" b="1" kern="1200" dirty="0" smtClean="0">
                <a:solidFill>
                  <a:schemeClr val="tx1"/>
                </a:solidFill>
                <a:effectLst/>
                <a:latin typeface="+mn-lt"/>
                <a:ea typeface="+mn-ea"/>
                <a:cs typeface="+mn-cs"/>
              </a:rPr>
              <a:t>[2006]131</a:t>
            </a:r>
            <a:r>
              <a:rPr lang="zh-CN" altLang="zh-CN" sz="1200" b="1" kern="1200" dirty="0" smtClean="0">
                <a:solidFill>
                  <a:schemeClr val="tx1"/>
                </a:solidFill>
                <a:effectLst/>
                <a:latin typeface="+mn-lt"/>
                <a:ea typeface="+mn-ea"/>
                <a:cs typeface="+mn-cs"/>
              </a:rPr>
              <a:t>号</a:t>
            </a:r>
            <a:r>
              <a:rPr lang="en-US" altLang="zh-CN" sz="1200" b="1" kern="1200" dirty="0" smtClean="0">
                <a:solidFill>
                  <a:schemeClr val="tx1"/>
                </a:solidFill>
                <a:effectLst/>
                <a:latin typeface="+mn-lt"/>
                <a:ea typeface="+mn-ea"/>
                <a:cs typeface="+mn-cs"/>
              </a:rPr>
              <a:t> 2006-11-22</a:t>
            </a:r>
            <a:r>
              <a:rPr lang="zh-CN" altLang="en-US" sz="1200" b="1" kern="1200" dirty="0" smtClean="0">
                <a:solidFill>
                  <a:schemeClr val="tx1"/>
                </a:solidFill>
                <a:effectLst/>
                <a:latin typeface="+mn-lt"/>
                <a:ea typeface="+mn-ea"/>
                <a:cs typeface="+mn-cs"/>
              </a:rPr>
              <a:t>）</a:t>
            </a:r>
            <a:endParaRPr lang="en-US" altLang="zh-CN" sz="1200" b="1" kern="1200" dirty="0" smtClean="0">
              <a:solidFill>
                <a:schemeClr val="tx1"/>
              </a:solidFill>
              <a:effectLst/>
              <a:latin typeface="+mn-lt"/>
              <a:ea typeface="+mn-ea"/>
              <a:cs typeface="+mn-cs"/>
            </a:endParaRPr>
          </a:p>
          <a:p>
            <a:r>
              <a:rPr lang="zh-CN" altLang="zh-CN" sz="1200" b="1" kern="1200" dirty="0" smtClean="0">
                <a:solidFill>
                  <a:schemeClr val="tx1"/>
                </a:solidFill>
                <a:effectLst/>
                <a:latin typeface="+mn-lt"/>
                <a:ea typeface="+mn-ea"/>
                <a:cs typeface="+mn-cs"/>
              </a:rPr>
              <a:t>关于落实企业技术开发费有关财税政策的补充通知</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甬科计</a:t>
            </a:r>
            <a:r>
              <a:rPr lang="en-US" altLang="zh-CN" sz="1200" b="1" kern="1200" dirty="0" smtClean="0">
                <a:solidFill>
                  <a:schemeClr val="tx1"/>
                </a:solidFill>
                <a:effectLst/>
                <a:latin typeface="+mn-lt"/>
                <a:ea typeface="+mn-ea"/>
                <a:cs typeface="+mn-cs"/>
              </a:rPr>
              <a:t>[2007]15</a:t>
            </a:r>
            <a:r>
              <a:rPr lang="zh-CN" altLang="zh-CN" sz="1200" b="1" kern="1200" dirty="0" smtClean="0">
                <a:solidFill>
                  <a:schemeClr val="tx1"/>
                </a:solidFill>
                <a:effectLst/>
                <a:latin typeface="+mn-lt"/>
                <a:ea typeface="+mn-ea"/>
                <a:cs typeface="+mn-cs"/>
              </a:rPr>
              <a:t>号</a:t>
            </a:r>
            <a:r>
              <a:rPr lang="en-US" altLang="zh-CN" sz="1200" b="1" kern="1200" dirty="0" smtClean="0">
                <a:solidFill>
                  <a:schemeClr val="tx1"/>
                </a:solidFill>
                <a:effectLst/>
                <a:latin typeface="+mn-lt"/>
                <a:ea typeface="+mn-ea"/>
                <a:cs typeface="+mn-cs"/>
              </a:rPr>
              <a:t> 2007-02-28</a:t>
            </a:r>
            <a:r>
              <a:rPr lang="zh-CN" altLang="en-US" sz="1200" b="1" kern="1200" dirty="0" smtClean="0">
                <a:solidFill>
                  <a:schemeClr val="tx1"/>
                </a:solidFill>
                <a:effectLst/>
                <a:latin typeface="+mn-lt"/>
                <a:ea typeface="+mn-ea"/>
                <a:cs typeface="+mn-cs"/>
              </a:rPr>
              <a:t>）</a:t>
            </a:r>
            <a:endParaRPr lang="en-US" altLang="zh-CN" sz="1200" b="1" kern="1200" dirty="0" smtClean="0">
              <a:solidFill>
                <a:schemeClr val="tx1"/>
              </a:solidFill>
              <a:effectLst/>
              <a:latin typeface="+mn-lt"/>
              <a:ea typeface="+mn-ea"/>
              <a:cs typeface="+mn-cs"/>
            </a:endParaRPr>
          </a:p>
          <a:p>
            <a:endParaRPr lang="zh-CN" altLang="zh-CN" sz="1200" b="1" kern="1200" dirty="0" smtClean="0">
              <a:solidFill>
                <a:schemeClr val="tx1"/>
              </a:solidFill>
              <a:effectLst/>
              <a:latin typeface="+mn-lt"/>
              <a:ea typeface="+mn-ea"/>
              <a:cs typeface="+mn-cs"/>
            </a:endParaRPr>
          </a:p>
          <a:p>
            <a:endParaRPr lang="en-US" altLang="zh-CN" sz="1200" b="1" kern="1200" dirty="0" smtClean="0">
              <a:solidFill>
                <a:schemeClr val="tx1"/>
              </a:solidFill>
              <a:effectLst/>
              <a:latin typeface="+mn-lt"/>
              <a:ea typeface="+mn-ea"/>
              <a:cs typeface="+mn-cs"/>
            </a:endParaRPr>
          </a:p>
          <a:p>
            <a:endParaRPr lang="zh-CN" altLang="zh-CN" sz="1200" b="1" kern="1200" dirty="0" smtClean="0">
              <a:solidFill>
                <a:schemeClr val="tx1"/>
              </a:solidFill>
              <a:effectLst/>
              <a:latin typeface="+mn-lt"/>
              <a:ea typeface="+mn-ea"/>
              <a:cs typeface="+mn-cs"/>
            </a:endParaRPr>
          </a:p>
          <a:p>
            <a:endParaRPr lang="zh-CN" altLang="zh-CN" sz="1200" b="1"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227</a:t>
            </a:fld>
            <a:endParaRPr lang="zh-CN" altLang="en-US"/>
          </a:p>
        </p:txBody>
      </p:sp>
    </p:spTree>
    <p:extLst>
      <p:ext uri="{BB962C8B-B14F-4D97-AF65-F5344CB8AC3E}">
        <p14:creationId xmlns:p14="http://schemas.microsoft.com/office/powerpoint/2010/main" val="17053821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1、放宽研发活动范围。</a:t>
            </a:r>
          </a:p>
          <a:p>
            <a:r>
              <a:rPr lang="zh-CN" altLang="zh-CN" sz="1200" kern="1200" dirty="0" smtClean="0">
                <a:solidFill>
                  <a:schemeClr val="tx1"/>
                </a:solidFill>
                <a:effectLst/>
                <a:latin typeface="+mn-lt"/>
                <a:ea typeface="+mn-ea"/>
                <a:cs typeface="+mn-cs"/>
              </a:rPr>
              <a:t>国税发〔2008〕116号要求享受优惠的研发活动必须符合《国家重点支持的高新技术领域》和《当前优先发展的高技术产业化重点领域指南》两个目录。财税〔2015〕119号第一条第二项列举了税前加计扣除政策的负面清单，除了负面清单列举的不宜计入的研发活动之外，其他的都可以作为加计扣除的研发活动纳入到优惠范围里来。因此，财税〔2015〕119号实施后，加计扣除政策不再受两个目录的限制，一些新兴业态只要不在负面清单范围之内，都可以实行加计扣除。</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2、扩大加计扣除的费用范围。</a:t>
            </a:r>
          </a:p>
          <a:p>
            <a:r>
              <a:rPr lang="zh-CN" altLang="zh-CN" sz="1200" kern="1200" dirty="0" smtClean="0">
                <a:solidFill>
                  <a:schemeClr val="tx1"/>
                </a:solidFill>
                <a:effectLst/>
                <a:latin typeface="+mn-lt"/>
                <a:ea typeface="+mn-ea"/>
                <a:cs typeface="+mn-cs"/>
              </a:rPr>
              <a:t>国税发〔2008〕116号文享受优惠的研发费用只是限于专职研发人员的费用，以及专门用于研发的材料费用、仪器设备折旧费、无形资产的摊销等等，不包括外聘研发人员的劳务费等等。这导致了一些研发活动包括企业共同承担的一些研发活动，不能完整的计入到研发费用的范围之内。财税〔2015〕119号在原来允许扣除费用的范围基础上，又将外聘人员劳务费、试制产品检验费、专家咨询费、高新科技研发保险费以及与研发直接相关的差旅费、会议费等，也纳入了研发费用加计扣除的范围。增加了对其他相关费用加计扣除的比例限制，要求此项费用总额不得超过可加计扣除研发费用总额的10%。</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3、增加两个负面清单。一是研发活动负面清单。财税〔2015〕119号文规定，下列活动不适用税前加计扣除政策：1.企业产品（服务）的常规性升级。2.对某项科研成果的直接应用，如直接采用公开的新工艺、材料、装置、产品、服务或知识等。3.企业在商品化后为顾客提供的技术支持活动。4.对现存产品、服务、技术、材料或工艺流程进行的重复或简单改变。5.市场调查研究、效率调查或管理研究。6.作为工业（服务）流程环节或常规的质量控制、测试分析、维修维护。7.社会科学、艺术或人文学方面的研究。</a:t>
            </a:r>
          </a:p>
          <a:p>
            <a:r>
              <a:rPr lang="zh-CN" altLang="zh-CN" sz="1200" kern="1200" dirty="0" smtClean="0">
                <a:solidFill>
                  <a:schemeClr val="tx1"/>
                </a:solidFill>
                <a:effectLst/>
                <a:latin typeface="+mn-lt"/>
                <a:ea typeface="+mn-ea"/>
                <a:cs typeface="+mn-cs"/>
              </a:rPr>
              <a:t>二是行业负面清单。财税〔2015〕119号第四条规定，不适用税前加计扣除政策的行业：1.烟草制造业。2.住宿和餐饮业。3.批发和零售业。4.房地产业。5.租赁和商务服务业。6.娱乐业。7.财政部和国家税务总局规定的其他行业。上述行业以《国民经济行业分类与代码（GB/4754 -2011）》为准，并随之更新。</a:t>
            </a:r>
            <a:endParaRPr lang="en-US"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6</a:t>
            </a:r>
            <a:r>
              <a:rPr lang="zh-CN" altLang="en-US" sz="1200" kern="1200" dirty="0" smtClean="0">
                <a:solidFill>
                  <a:schemeClr val="tx1"/>
                </a:solidFill>
                <a:effectLst/>
                <a:latin typeface="+mn-lt"/>
                <a:ea typeface="+mn-ea"/>
                <a:cs typeface="+mn-cs"/>
              </a:rPr>
              <a:t>、简化对研发费用的归集和核算管理。</a:t>
            </a:r>
          </a:p>
          <a:p>
            <a:r>
              <a:rPr lang="zh-CN" altLang="en-US" sz="1200" kern="1200" dirty="0" smtClean="0">
                <a:solidFill>
                  <a:schemeClr val="tx1"/>
                </a:solidFill>
                <a:effectLst/>
                <a:latin typeface="+mn-lt"/>
                <a:ea typeface="+mn-ea"/>
                <a:cs typeface="+mn-cs"/>
              </a:rPr>
              <a:t>国税发</a:t>
            </a:r>
            <a:r>
              <a:rPr lang="en-US" altLang="zh-CN" sz="1200" kern="1200" dirty="0" smtClean="0">
                <a:solidFill>
                  <a:schemeClr val="tx1"/>
                </a:solidFill>
                <a:effectLst/>
                <a:latin typeface="+mn-lt"/>
                <a:ea typeface="+mn-ea"/>
                <a:cs typeface="+mn-cs"/>
              </a:rPr>
              <a:t>〔2008〕116</a:t>
            </a:r>
            <a:r>
              <a:rPr lang="zh-CN" altLang="en-US" sz="1200" kern="1200" dirty="0" smtClean="0">
                <a:solidFill>
                  <a:schemeClr val="tx1"/>
                </a:solidFill>
                <a:effectLst/>
                <a:latin typeface="+mn-lt"/>
                <a:ea typeface="+mn-ea"/>
                <a:cs typeface="+mn-cs"/>
              </a:rPr>
              <a:t>号文第十条规定，企业必须对研究开发费用实行专账管理，同时必须按照本办法附表的规定项目，准确归集填写年度可加计扣除的各项研究开发费用实际发生金额。但是实际上很多企业可能没有单独设立专账核算，申报的时候就不符合条件。财税</a:t>
            </a:r>
            <a:r>
              <a:rPr lang="en-US" altLang="zh-CN" sz="1200" kern="1200" dirty="0" smtClean="0">
                <a:solidFill>
                  <a:schemeClr val="tx1"/>
                </a:solidFill>
                <a:effectLst/>
                <a:latin typeface="+mn-lt"/>
                <a:ea typeface="+mn-ea"/>
                <a:cs typeface="+mn-cs"/>
              </a:rPr>
              <a:t>〔2015〕119</a:t>
            </a:r>
            <a:r>
              <a:rPr lang="zh-CN" altLang="en-US" sz="1200" kern="1200" dirty="0" smtClean="0">
                <a:solidFill>
                  <a:schemeClr val="tx1"/>
                </a:solidFill>
                <a:effectLst/>
                <a:latin typeface="+mn-lt"/>
                <a:ea typeface="+mn-ea"/>
                <a:cs typeface="+mn-cs"/>
              </a:rPr>
              <a:t>号文企业应按照国家财务会计制度要求，对研发支出进行会计处理；同时，对享受加计扣除的研发费用按研发项目设置辅助账，准确归集核算当年可加计扣除的各项研发费用实际发生额。辅助账比专用账简化得多，这样对企业的核算管理更为简化。</a:t>
            </a:r>
            <a:endParaRPr lang="en-US" altLang="zh-CN" sz="1200" kern="1200" dirty="0" smtClean="0">
              <a:solidFill>
                <a:schemeClr val="tx1"/>
              </a:solidFill>
              <a:effectLst/>
              <a:latin typeface="+mn-lt"/>
              <a:ea typeface="+mn-ea"/>
              <a:cs typeface="+mn-cs"/>
            </a:endParaRPr>
          </a:p>
          <a:p>
            <a:endParaRPr lang="zh-CN" altLang="en-US" sz="1200" kern="1200" dirty="0" smtClean="0">
              <a:solidFill>
                <a:schemeClr val="tx1"/>
              </a:solidFill>
              <a:effectLst/>
              <a:latin typeface="+mn-lt"/>
              <a:ea typeface="+mn-ea"/>
              <a:cs typeface="+mn-cs"/>
            </a:endParaRPr>
          </a:p>
          <a:p>
            <a:endParaRPr lang="en-US" altLang="zh-CN" sz="1200" kern="1200" dirty="0" smtClean="0">
              <a:solidFill>
                <a:schemeClr val="tx1"/>
              </a:solidFill>
              <a:effectLst/>
              <a:latin typeface="+mn-lt"/>
              <a:ea typeface="+mn-ea"/>
              <a:cs typeface="+mn-cs"/>
            </a:endParaRPr>
          </a:p>
          <a:p>
            <a:endParaRPr lang="zh-CN" altLang="zh-CN" sz="1200" kern="1200" dirty="0" smtClean="0">
              <a:solidFill>
                <a:schemeClr val="tx1"/>
              </a:solidFill>
              <a:effectLst/>
              <a:latin typeface="+mn-lt"/>
              <a:ea typeface="+mn-ea"/>
              <a:cs typeface="+mn-cs"/>
            </a:endParaRPr>
          </a:p>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06F94C00-1F42-483F-97B5-FFB25DF108EF}" type="slidenum">
              <a:rPr lang="zh-CN" altLang="en-US" smtClean="0"/>
              <a:t>230</a:t>
            </a:fld>
            <a:endParaRPr lang="zh-CN" altLang="en-US"/>
          </a:p>
        </p:txBody>
      </p:sp>
    </p:spTree>
    <p:extLst>
      <p:ext uri="{BB962C8B-B14F-4D97-AF65-F5344CB8AC3E}">
        <p14:creationId xmlns:p14="http://schemas.microsoft.com/office/powerpoint/2010/main" val="1703647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原政策限定：第四条 企业从事</a:t>
            </a:r>
            <a:r>
              <a:rPr lang="en-US" altLang="zh-CN" dirty="0" smtClean="0"/>
              <a:t>《</a:t>
            </a:r>
            <a:r>
              <a:rPr lang="zh-CN" altLang="en-US" dirty="0" smtClean="0"/>
              <a:t>国家重点支持的高新技术领域</a:t>
            </a:r>
            <a:r>
              <a:rPr lang="en-US" altLang="zh-CN" dirty="0" smtClean="0"/>
              <a:t>》</a:t>
            </a:r>
            <a:r>
              <a:rPr lang="zh-CN" altLang="en-US" dirty="0" smtClean="0"/>
              <a:t>和国家发展改革委员会等部门公布的</a:t>
            </a:r>
            <a:r>
              <a:rPr lang="en-US" altLang="zh-CN" dirty="0" smtClean="0"/>
              <a:t>《</a:t>
            </a:r>
            <a:r>
              <a:rPr lang="zh-CN" altLang="en-US" dirty="0" smtClean="0"/>
              <a:t>当前优先发展的高技术产业化重点领域指南（</a:t>
            </a:r>
            <a:r>
              <a:rPr lang="en-US" altLang="zh-CN" dirty="0" smtClean="0"/>
              <a:t>2007</a:t>
            </a:r>
            <a:r>
              <a:rPr lang="zh-CN" altLang="en-US" dirty="0" smtClean="0"/>
              <a:t>年度）</a:t>
            </a:r>
            <a:r>
              <a:rPr lang="en-US" altLang="zh-CN" dirty="0" smtClean="0"/>
              <a:t>》</a:t>
            </a:r>
            <a:r>
              <a:rPr lang="zh-CN" altLang="en-US" dirty="0" smtClean="0"/>
              <a:t>规定项目的研究开发活动，其在一个纳税年度中实际发生的下列费用支出，允许在计算应纳税所得额时按照规定实行加计扣除。 </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231</a:t>
            </a:fld>
            <a:endParaRPr lang="zh-CN" altLang="en-US"/>
          </a:p>
        </p:txBody>
      </p:sp>
    </p:spTree>
    <p:extLst>
      <p:ext uri="{BB962C8B-B14F-4D97-AF65-F5344CB8AC3E}">
        <p14:creationId xmlns:p14="http://schemas.microsoft.com/office/powerpoint/2010/main" val="5647477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原政策：（二）研发费用形成无形资产的，按照该无形资产成本的</a:t>
            </a:r>
            <a:r>
              <a:rPr lang="en-US" altLang="zh-CN" dirty="0" smtClean="0"/>
              <a:t>150%</a:t>
            </a:r>
            <a:r>
              <a:rPr lang="zh-CN" altLang="en-US" dirty="0" smtClean="0"/>
              <a:t>在税前摊销。除法律另有规定外，</a:t>
            </a:r>
            <a:r>
              <a:rPr lang="zh-CN" altLang="en-US" b="1" strike="sngStrike" dirty="0" smtClean="0">
                <a:solidFill>
                  <a:srgbClr val="C00000"/>
                </a:solidFill>
              </a:rPr>
              <a:t>摊销年限不得低于</a:t>
            </a:r>
            <a:r>
              <a:rPr lang="en-US" altLang="zh-CN" b="1" strike="sngStrike" dirty="0" smtClean="0">
                <a:solidFill>
                  <a:srgbClr val="C00000"/>
                </a:solidFill>
              </a:rPr>
              <a:t>10</a:t>
            </a:r>
            <a:r>
              <a:rPr lang="zh-CN" altLang="en-US" b="1" dirty="0" smtClean="0">
                <a:solidFill>
                  <a:srgbClr val="C00000"/>
                </a:solidFill>
              </a:rPr>
              <a:t>年</a:t>
            </a:r>
            <a:r>
              <a:rPr lang="zh-CN" altLang="en-US" dirty="0" smtClean="0"/>
              <a:t>。 </a:t>
            </a:r>
            <a:endParaRPr lang="en-US" altLang="zh-CN" dirty="0" smtClean="0"/>
          </a:p>
          <a:p>
            <a:r>
              <a:rPr lang="zh-CN" altLang="en-US" sz="1200" b="0" i="0" u="none" strike="noStrike" kern="1200" dirty="0" smtClean="0">
                <a:solidFill>
                  <a:schemeClr val="tx1"/>
                </a:solidFill>
                <a:effectLst/>
                <a:latin typeface="+mn-lt"/>
                <a:ea typeface="+mn-ea"/>
                <a:cs typeface="+mn-cs"/>
              </a:rPr>
              <a:t>（三）在职直接从事研发活动人员的工资、薪金、奖金、津贴、补贴，</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企业依照国务院有关主管部门或者省级人民政府规定的范围和标准为在职直接从事研发活动人员缴纳的基本养老保险费、基本医疗保险费、失业保险费、工伤保险费、生育保险费和住房公积金。</a:t>
            </a:r>
            <a:r>
              <a:rPr lang="zh-CN" altLang="en-US" dirty="0" smtClean="0"/>
              <a:t> </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232</a:t>
            </a:fld>
            <a:endParaRPr lang="zh-CN" altLang="en-US"/>
          </a:p>
        </p:txBody>
      </p:sp>
    </p:spTree>
    <p:extLst>
      <p:ext uri="{BB962C8B-B14F-4D97-AF65-F5344CB8AC3E}">
        <p14:creationId xmlns:p14="http://schemas.microsoft.com/office/powerpoint/2010/main" val="27356362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原政策：（二）从事研发活动直接消耗的材料、燃料和动力费用。 </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233</a:t>
            </a:fld>
            <a:endParaRPr lang="zh-CN" altLang="en-US"/>
          </a:p>
        </p:txBody>
      </p:sp>
    </p:spTree>
    <p:extLst>
      <p:ext uri="{BB962C8B-B14F-4D97-AF65-F5344CB8AC3E}">
        <p14:creationId xmlns:p14="http://schemas.microsoft.com/office/powerpoint/2010/main" val="27565028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原政策：　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号（六）</a:t>
            </a:r>
            <a:r>
              <a:rPr lang="zh-CN" altLang="en-US" sz="1200" b="1" i="0" u="none" strike="noStrike" kern="1200" dirty="0" smtClean="0">
                <a:solidFill>
                  <a:srgbClr val="C00000"/>
                </a:solidFill>
                <a:effectLst/>
                <a:latin typeface="+mn-lt"/>
                <a:ea typeface="+mn-ea"/>
                <a:cs typeface="+mn-cs"/>
              </a:rPr>
              <a:t>专门用</a:t>
            </a:r>
            <a:r>
              <a:rPr lang="zh-CN" altLang="en-US" sz="1200" b="1" i="0" u="none" strike="noStrike" kern="1200" dirty="0" smtClean="0">
                <a:solidFill>
                  <a:schemeClr val="tx1"/>
                </a:solidFill>
                <a:effectLst/>
                <a:latin typeface="+mn-lt"/>
                <a:ea typeface="+mn-ea"/>
                <a:cs typeface="+mn-cs"/>
              </a:rPr>
              <a:t>于</a:t>
            </a:r>
            <a:r>
              <a:rPr lang="zh-CN" altLang="en-US" sz="1200" b="0" i="0" u="none" strike="noStrike" kern="1200" dirty="0" smtClean="0">
                <a:solidFill>
                  <a:schemeClr val="tx1"/>
                </a:solidFill>
                <a:effectLst/>
                <a:latin typeface="+mn-lt"/>
                <a:ea typeface="+mn-ea"/>
                <a:cs typeface="+mn-cs"/>
              </a:rPr>
              <a:t>中间试验和产品试制的模具、工艺装备开发及制造费。</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财税</a:t>
            </a:r>
            <a:r>
              <a:rPr lang="en-US" altLang="zh-CN" sz="1200" b="0" i="0" u="none" strike="noStrike" kern="1200" dirty="0" smtClean="0">
                <a:solidFill>
                  <a:schemeClr val="tx1"/>
                </a:solidFill>
                <a:effectLst/>
                <a:latin typeface="+mn-lt"/>
                <a:ea typeface="+mn-ea"/>
                <a:cs typeface="+mn-cs"/>
              </a:rPr>
              <a:t>〔2013〕70</a:t>
            </a:r>
            <a:r>
              <a:rPr lang="zh-CN" altLang="en-US" sz="1200" b="0" i="0" u="none" strike="noStrike" kern="1200" dirty="0" smtClean="0">
                <a:solidFill>
                  <a:schemeClr val="tx1"/>
                </a:solidFill>
                <a:effectLst/>
                <a:latin typeface="+mn-lt"/>
                <a:ea typeface="+mn-ea"/>
                <a:cs typeface="+mn-cs"/>
              </a:rPr>
              <a:t>号：（三）不构成固定资产的样品、样机及一般测试手段购置费。</a:t>
            </a:r>
            <a:r>
              <a:rPr lang="zh-CN" altLang="en-US" dirty="0" smtClean="0"/>
              <a:t> </a:t>
            </a:r>
            <a:r>
              <a:rPr lang="zh-CN" altLang="en-US" sz="1200" b="0" i="0" u="none" strike="noStrike" kern="1200" dirty="0" smtClean="0">
                <a:solidFill>
                  <a:schemeClr val="tx1"/>
                </a:solidFill>
                <a:effectLst/>
                <a:latin typeface="+mn-lt"/>
                <a:ea typeface="+mn-ea"/>
                <a:cs typeface="+mn-cs"/>
              </a:rPr>
              <a:t>（二）</a:t>
            </a:r>
            <a:r>
              <a:rPr lang="zh-CN" altLang="en-US" sz="1200" b="1" i="0" u="none" strike="noStrike" kern="1200" dirty="0" smtClean="0">
                <a:solidFill>
                  <a:schemeClr val="tx1"/>
                </a:solidFill>
                <a:effectLst/>
                <a:latin typeface="+mn-lt"/>
                <a:ea typeface="+mn-ea"/>
                <a:cs typeface="+mn-cs"/>
              </a:rPr>
              <a:t>专门用于</a:t>
            </a:r>
            <a:r>
              <a:rPr lang="zh-CN" altLang="en-US" sz="1200" b="0" i="0" u="none" strike="noStrike" kern="1200" dirty="0" smtClean="0">
                <a:solidFill>
                  <a:schemeClr val="tx1"/>
                </a:solidFill>
                <a:effectLst/>
                <a:latin typeface="+mn-lt"/>
                <a:ea typeface="+mn-ea"/>
                <a:cs typeface="+mn-cs"/>
              </a:rPr>
              <a:t>研发活动的仪器、设备的运行维护、调整、检验、维修等费用。</a:t>
            </a:r>
            <a:r>
              <a:rPr lang="zh-CN" altLang="en-US" dirty="0" smtClean="0"/>
              <a:t> </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234</a:t>
            </a:fld>
            <a:endParaRPr lang="zh-CN" altLang="en-US"/>
          </a:p>
        </p:txBody>
      </p:sp>
    </p:spTree>
    <p:extLst>
      <p:ext uri="{BB962C8B-B14F-4D97-AF65-F5344CB8AC3E}">
        <p14:creationId xmlns:p14="http://schemas.microsoft.com/office/powerpoint/2010/main" val="914346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：（四）专门用于研发活动的仪器、设备的折旧费或租赁费。 </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：（五）专门用于研发活动的软件、专利权、非专利技术等无形资产的摊销费用。 </a:t>
            </a:r>
            <a:endParaRPr lang="en-US" altLang="zh-CN" sz="1200" b="0" i="0" u="none" strike="noStrike"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235</a:t>
            </a:fld>
            <a:endParaRPr lang="zh-CN" altLang="en-US"/>
          </a:p>
        </p:txBody>
      </p:sp>
    </p:spTree>
    <p:extLst>
      <p:ext uri="{BB962C8B-B14F-4D97-AF65-F5344CB8AC3E}">
        <p14:creationId xmlns:p14="http://schemas.microsoft.com/office/powerpoint/2010/main" val="27136072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：（一）新产品设计费、新工艺规程制定费以及与研发活动直接相关的技术图书资料费、资料翻译费。 （七）勘探开发技术的现场试验费。</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财税</a:t>
            </a:r>
            <a:r>
              <a:rPr lang="en-US" altLang="zh-CN" sz="1200" b="0" i="0" u="none" strike="noStrike" kern="1200" dirty="0" smtClean="0">
                <a:solidFill>
                  <a:schemeClr val="tx1"/>
                </a:solidFill>
                <a:effectLst/>
                <a:latin typeface="+mn-lt"/>
                <a:ea typeface="+mn-ea"/>
                <a:cs typeface="+mn-cs"/>
              </a:rPr>
              <a:t>〔2013〕70</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（四）新药研制的临床试验费。</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：（八）研发成果的论证、评审、验收费用。 （一）新产品设计费、新工艺规程制定费以及与研发活动直接相关的技术图书资料费、资料翻译费。</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财税</a:t>
            </a:r>
            <a:r>
              <a:rPr lang="en-US" altLang="zh-CN" sz="1200" b="0" i="0" u="none" strike="noStrike" kern="1200" dirty="0" smtClean="0">
                <a:solidFill>
                  <a:schemeClr val="tx1"/>
                </a:solidFill>
                <a:effectLst/>
                <a:latin typeface="+mn-lt"/>
                <a:ea typeface="+mn-ea"/>
                <a:cs typeface="+mn-cs"/>
              </a:rPr>
              <a:t>〔2013〕70</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（五）研发成果的鉴定费用。</a:t>
            </a:r>
            <a:r>
              <a:rPr lang="zh-CN" altLang="en-US" dirty="0" smtClean="0"/>
              <a:t> </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236</a:t>
            </a:fld>
            <a:endParaRPr lang="zh-CN" altLang="en-US"/>
          </a:p>
        </p:txBody>
      </p:sp>
    </p:spTree>
    <p:extLst>
      <p:ext uri="{BB962C8B-B14F-4D97-AF65-F5344CB8AC3E}">
        <p14:creationId xmlns:p14="http://schemas.microsoft.com/office/powerpoint/2010/main" val="3237666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（三）跨部门流程衔接</a:t>
            </a:r>
          </a:p>
          <a:p>
            <a:r>
              <a:rPr lang="zh-CN" altLang="zh-CN" sz="1200" kern="1200" dirty="0" smtClean="0">
                <a:solidFill>
                  <a:schemeClr val="tx1"/>
                </a:solidFill>
                <a:effectLst/>
                <a:latin typeface="+mn-lt"/>
                <a:ea typeface="+mn-ea"/>
                <a:cs typeface="+mn-cs"/>
              </a:rPr>
              <a:t>　　</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新设登记</a:t>
            </a:r>
          </a:p>
          <a:p>
            <a:r>
              <a:rPr lang="zh-CN" altLang="zh-CN" sz="1200" kern="1200" dirty="0" smtClean="0">
                <a:solidFill>
                  <a:schemeClr val="tx1"/>
                </a:solidFill>
                <a:effectLst/>
                <a:latin typeface="+mn-lt"/>
                <a:ea typeface="+mn-ea"/>
                <a:cs typeface="+mn-cs"/>
              </a:rPr>
              <a:t>　　（</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）市场监管发放执照</a:t>
            </a:r>
          </a:p>
          <a:p>
            <a:r>
              <a:rPr lang="zh-CN" altLang="zh-CN" sz="1200" kern="1200" dirty="0" smtClean="0">
                <a:solidFill>
                  <a:schemeClr val="tx1"/>
                </a:solidFill>
                <a:effectLst/>
                <a:latin typeface="+mn-lt"/>
                <a:ea typeface="+mn-ea"/>
                <a:cs typeface="+mn-cs"/>
              </a:rPr>
              <a:t>　　企业通过“一窗受理、互联互通、信息共享”办理新设登记，市场监管部门核发“五证合一、一照一码”营业执照。税务机关委托市场监管部门发放《新设立税务登记纳税人申报纳税须知》（附件一），告知主管税务机关地址及联系方式。市场监管部门通过交换平台实时向税务机关推送企业新设登记信息。</a:t>
            </a:r>
          </a:p>
          <a:p>
            <a:r>
              <a:rPr lang="zh-CN" altLang="zh-CN" sz="1200" kern="1200" dirty="0" smtClean="0">
                <a:solidFill>
                  <a:schemeClr val="tx1"/>
                </a:solidFill>
                <a:effectLst/>
                <a:latin typeface="+mn-lt"/>
                <a:ea typeface="+mn-ea"/>
                <a:cs typeface="+mn-cs"/>
              </a:rPr>
              <a:t>　　（</a:t>
            </a:r>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）清分户管</a:t>
            </a:r>
          </a:p>
          <a:p>
            <a:r>
              <a:rPr lang="zh-CN" altLang="zh-CN" sz="1200" kern="1200" dirty="0" smtClean="0">
                <a:solidFill>
                  <a:schemeClr val="tx1"/>
                </a:solidFill>
                <a:effectLst/>
                <a:latin typeface="+mn-lt"/>
                <a:ea typeface="+mn-ea"/>
                <a:cs typeface="+mn-cs"/>
              </a:rPr>
              <a:t>　　税务机关收到企业新设登记信息的当日内，核心征管系统依据乡镇街道等指标分至各县（市、区）地方税务局下属基层单位、直属分局，纳税人状态为“待开业”，并将主管税务机关信息回传交换平台。</a:t>
            </a:r>
          </a:p>
          <a:p>
            <a:r>
              <a:rPr lang="zh-CN" altLang="zh-CN" sz="1200" kern="1200" dirty="0" smtClean="0">
                <a:solidFill>
                  <a:schemeClr val="tx1"/>
                </a:solidFill>
                <a:effectLst/>
                <a:latin typeface="+mn-lt"/>
                <a:ea typeface="+mn-ea"/>
                <a:cs typeface="+mn-cs"/>
              </a:rPr>
              <a:t>　　（</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）涉税信息补充采集</a:t>
            </a:r>
          </a:p>
          <a:p>
            <a:r>
              <a:rPr lang="zh-CN" altLang="zh-CN" sz="1200" kern="1200" dirty="0" smtClean="0">
                <a:solidFill>
                  <a:schemeClr val="tx1"/>
                </a:solidFill>
                <a:effectLst/>
                <a:latin typeface="+mn-lt"/>
                <a:ea typeface="+mn-ea"/>
                <a:cs typeface="+mn-cs"/>
              </a:rPr>
              <a:t>　　对于市场监管部门登记已采集信息，税务机关不再重复采集；其他必要涉税基础信息，可在企业办理有关涉税事宜时，及时采集，陆续补齐。</a:t>
            </a:r>
          </a:p>
          <a:p>
            <a:r>
              <a:rPr lang="zh-CN" altLang="zh-CN" sz="1200" kern="1200" dirty="0" smtClean="0">
                <a:solidFill>
                  <a:schemeClr val="tx1"/>
                </a:solidFill>
                <a:effectLst/>
                <a:latin typeface="+mn-lt"/>
                <a:ea typeface="+mn-ea"/>
                <a:cs typeface="+mn-cs"/>
              </a:rPr>
              <a:t>　　企业应配合税务机关补充采集如下涉税基础信息：</a:t>
            </a:r>
          </a:p>
          <a:p>
            <a:r>
              <a:rPr lang="zh-CN" altLang="zh-CN" sz="1200" kern="1200" dirty="0" smtClean="0">
                <a:solidFill>
                  <a:schemeClr val="tx1"/>
                </a:solidFill>
                <a:effectLst/>
                <a:latin typeface="+mn-lt"/>
                <a:ea typeface="+mn-ea"/>
                <a:cs typeface="+mn-cs"/>
              </a:rPr>
              <a:t>　　①乡镇街道；</a:t>
            </a:r>
          </a:p>
          <a:p>
            <a:r>
              <a:rPr lang="zh-CN" altLang="zh-CN" sz="1200" kern="1200" dirty="0" smtClean="0">
                <a:solidFill>
                  <a:schemeClr val="tx1"/>
                </a:solidFill>
                <a:effectLst/>
                <a:latin typeface="+mn-lt"/>
                <a:ea typeface="+mn-ea"/>
                <a:cs typeface="+mn-cs"/>
              </a:rPr>
              <a:t>　　②行业明细；</a:t>
            </a:r>
          </a:p>
          <a:p>
            <a:r>
              <a:rPr lang="zh-CN" altLang="zh-CN" sz="1200" kern="1200" dirty="0" smtClean="0">
                <a:solidFill>
                  <a:schemeClr val="tx1"/>
                </a:solidFill>
                <a:effectLst/>
                <a:latin typeface="+mn-lt"/>
                <a:ea typeface="+mn-ea"/>
                <a:cs typeface="+mn-cs"/>
              </a:rPr>
              <a:t>　　③其它。</a:t>
            </a:r>
          </a:p>
          <a:p>
            <a:r>
              <a:rPr lang="zh-CN" altLang="zh-CN" sz="1200" kern="1200" dirty="0" smtClean="0">
                <a:solidFill>
                  <a:schemeClr val="tx1"/>
                </a:solidFill>
                <a:effectLst/>
                <a:latin typeface="+mn-lt"/>
                <a:ea typeface="+mn-ea"/>
                <a:cs typeface="+mn-cs"/>
              </a:rPr>
              <a:t>　　补充信息采集完成后，主管税务机关应一并完成户管注册手续，包括：</a:t>
            </a:r>
          </a:p>
          <a:p>
            <a:r>
              <a:rPr lang="zh-CN" altLang="zh-CN" sz="1200" kern="1200" dirty="0" smtClean="0">
                <a:solidFill>
                  <a:schemeClr val="tx1"/>
                </a:solidFill>
                <a:effectLst/>
                <a:latin typeface="+mn-lt"/>
                <a:ea typeface="+mn-ea"/>
                <a:cs typeface="+mn-cs"/>
              </a:rPr>
              <a:t>　　①处理异地非正常户事宜；</a:t>
            </a:r>
          </a:p>
          <a:p>
            <a:r>
              <a:rPr lang="zh-CN" altLang="zh-CN" sz="1200" kern="1200" dirty="0" smtClean="0">
                <a:solidFill>
                  <a:schemeClr val="tx1"/>
                </a:solidFill>
                <a:effectLst/>
                <a:latin typeface="+mn-lt"/>
                <a:ea typeface="+mn-ea"/>
                <a:cs typeface="+mn-cs"/>
              </a:rPr>
              <a:t>　　②税种、票种登记等。</a:t>
            </a:r>
          </a:p>
          <a:p>
            <a:r>
              <a:rPr lang="zh-CN" altLang="zh-CN" sz="1200" kern="1200" dirty="0" smtClean="0">
                <a:solidFill>
                  <a:schemeClr val="tx1"/>
                </a:solidFill>
                <a:effectLst/>
                <a:latin typeface="+mn-lt"/>
                <a:ea typeface="+mn-ea"/>
                <a:cs typeface="+mn-cs"/>
              </a:rPr>
              <a:t>　　信息补录后，企业转为“开业”状态。</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12</a:t>
            </a:fld>
            <a:endParaRPr lang="zh-CN" altLang="en-US"/>
          </a:p>
        </p:txBody>
      </p:sp>
    </p:spTree>
    <p:extLst>
      <p:ext uri="{BB962C8B-B14F-4D97-AF65-F5344CB8AC3E}">
        <p14:creationId xmlns:p14="http://schemas.microsoft.com/office/powerpoint/2010/main" val="24772083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a:t>
            </a:r>
            <a:r>
              <a:rPr lang="zh-CN" altLang="en-US" sz="1200" b="0" i="0" u="none" strike="noStrike" kern="1200" dirty="0" smtClean="0">
                <a:solidFill>
                  <a:schemeClr val="tx1"/>
                </a:solidFill>
                <a:effectLst/>
                <a:latin typeface="+mn-lt"/>
                <a:ea typeface="+mn-ea"/>
                <a:cs typeface="+mn-cs"/>
              </a:rPr>
              <a:t>第八条 法律、行政法规和国家税务总局规定不允许企业所得税前扣除的费用和支出项目，均不允许计入研究开发费用。</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 </a:t>
            </a:r>
            <a:r>
              <a:rPr lang="zh-CN" altLang="en-US" sz="1200" b="1" i="0" u="none" strike="noStrike" kern="1200" dirty="0" smtClean="0">
                <a:solidFill>
                  <a:schemeClr val="tx1"/>
                </a:solidFill>
                <a:effectLst/>
                <a:latin typeface="+mn-lt"/>
                <a:ea typeface="+mn-ea"/>
                <a:cs typeface="+mn-cs"/>
              </a:rPr>
              <a:t>　　第四条 企业从事</a:t>
            </a:r>
            <a:r>
              <a:rPr lang="en-US" altLang="zh-CN" sz="1200" b="1" i="0" u="none" strike="noStrike" kern="1200" dirty="0" smtClean="0">
                <a:solidFill>
                  <a:schemeClr val="tx1"/>
                </a:solidFill>
                <a:effectLst/>
                <a:latin typeface="+mn-lt"/>
                <a:ea typeface="+mn-ea"/>
                <a:cs typeface="+mn-cs"/>
              </a:rPr>
              <a:t>《</a:t>
            </a:r>
            <a:r>
              <a:rPr lang="zh-CN" altLang="en-US" sz="1200" b="1" i="0" u="none" strike="noStrike" kern="1200" dirty="0" smtClean="0">
                <a:solidFill>
                  <a:schemeClr val="tx1"/>
                </a:solidFill>
                <a:effectLst/>
                <a:latin typeface="+mn-lt"/>
                <a:ea typeface="+mn-ea"/>
                <a:cs typeface="+mn-cs"/>
              </a:rPr>
              <a:t>国家重点支持的高新技术领域</a:t>
            </a:r>
            <a:r>
              <a:rPr lang="en-US" altLang="zh-CN" sz="1200" b="1" i="0" u="none" strike="noStrike" kern="1200" dirty="0" smtClean="0">
                <a:solidFill>
                  <a:schemeClr val="tx1"/>
                </a:solidFill>
                <a:effectLst/>
                <a:latin typeface="+mn-lt"/>
                <a:ea typeface="+mn-ea"/>
                <a:cs typeface="+mn-cs"/>
              </a:rPr>
              <a:t>》</a:t>
            </a:r>
            <a:r>
              <a:rPr lang="zh-CN" altLang="en-US" sz="1200" b="1" i="0" u="none" strike="noStrike" kern="1200" dirty="0" smtClean="0">
                <a:solidFill>
                  <a:schemeClr val="tx1"/>
                </a:solidFill>
                <a:effectLst/>
                <a:latin typeface="+mn-lt"/>
                <a:ea typeface="+mn-ea"/>
                <a:cs typeface="+mn-cs"/>
              </a:rPr>
              <a:t>和国家发展改革委员会等部门公布的</a:t>
            </a:r>
            <a:r>
              <a:rPr lang="en-US" altLang="zh-CN" sz="1200" b="1" i="0" u="none" strike="noStrike" kern="1200" dirty="0" smtClean="0">
                <a:solidFill>
                  <a:schemeClr val="tx1"/>
                </a:solidFill>
                <a:effectLst/>
                <a:latin typeface="+mn-lt"/>
                <a:ea typeface="+mn-ea"/>
                <a:cs typeface="+mn-cs"/>
              </a:rPr>
              <a:t>《</a:t>
            </a:r>
            <a:r>
              <a:rPr lang="zh-CN" altLang="en-US" sz="1200" b="1" i="0" u="none" strike="noStrike" kern="1200" dirty="0" smtClean="0">
                <a:solidFill>
                  <a:schemeClr val="tx1"/>
                </a:solidFill>
                <a:effectLst/>
                <a:latin typeface="+mn-lt"/>
                <a:ea typeface="+mn-ea"/>
                <a:cs typeface="+mn-cs"/>
              </a:rPr>
              <a:t>当前优先发展的高技术产业化重点领域指南（</a:t>
            </a:r>
            <a:r>
              <a:rPr lang="en-US" altLang="zh-CN" sz="1200" b="1" i="0" u="none" strike="noStrike" kern="1200" dirty="0" smtClean="0">
                <a:solidFill>
                  <a:schemeClr val="tx1"/>
                </a:solidFill>
                <a:effectLst/>
                <a:latin typeface="+mn-lt"/>
                <a:ea typeface="+mn-ea"/>
                <a:cs typeface="+mn-cs"/>
              </a:rPr>
              <a:t>2007</a:t>
            </a:r>
            <a:r>
              <a:rPr lang="zh-CN" altLang="en-US" sz="1200" b="1" i="0" u="none" strike="noStrike" kern="1200" dirty="0" smtClean="0">
                <a:solidFill>
                  <a:schemeClr val="tx1"/>
                </a:solidFill>
                <a:effectLst/>
                <a:latin typeface="+mn-lt"/>
                <a:ea typeface="+mn-ea"/>
                <a:cs typeface="+mn-cs"/>
              </a:rPr>
              <a:t>年度）</a:t>
            </a:r>
            <a:r>
              <a:rPr lang="en-US" altLang="zh-CN" sz="1200" b="1" i="0" u="none" strike="noStrike" kern="1200" dirty="0" smtClean="0">
                <a:solidFill>
                  <a:schemeClr val="tx1"/>
                </a:solidFill>
                <a:effectLst/>
                <a:latin typeface="+mn-lt"/>
                <a:ea typeface="+mn-ea"/>
                <a:cs typeface="+mn-cs"/>
              </a:rPr>
              <a:t>》</a:t>
            </a:r>
            <a:r>
              <a:rPr lang="zh-CN" altLang="en-US" sz="1200" b="1" i="0" u="none" strike="noStrike" kern="1200" dirty="0" smtClean="0">
                <a:solidFill>
                  <a:schemeClr val="tx1"/>
                </a:solidFill>
                <a:effectLst/>
                <a:latin typeface="+mn-lt"/>
                <a:ea typeface="+mn-ea"/>
                <a:cs typeface="+mn-cs"/>
              </a:rPr>
              <a:t>规定项目的研究开发活动，其在一个纳税年度中实际发生的下列费用支出，允许在计算应纳税所得额时按照规定实行加计扣除。</a:t>
            </a:r>
            <a:endParaRPr lang="en-US" altLang="zh-CN" sz="1200" b="1" i="0" u="none" strike="noStrike" kern="1200" dirty="0" smtClean="0">
              <a:solidFill>
                <a:schemeClr val="tx1"/>
              </a:solidFill>
              <a:effectLst/>
              <a:latin typeface="+mn-lt"/>
              <a:ea typeface="+mn-ea"/>
              <a:cs typeface="+mn-cs"/>
            </a:endParaRPr>
          </a:p>
          <a:p>
            <a:r>
              <a:rPr lang="zh-CN" altLang="en-US" sz="1200" b="1" i="0" u="none" strike="noStrike" kern="1200" dirty="0" smtClean="0">
                <a:solidFill>
                  <a:schemeClr val="tx1"/>
                </a:solidFill>
                <a:effectLst/>
                <a:latin typeface="+mn-lt"/>
                <a:ea typeface="+mn-ea"/>
                <a:cs typeface="+mn-cs"/>
              </a:rPr>
              <a:t> </a:t>
            </a:r>
            <a:r>
              <a:rPr lang="zh-CN" altLang="en-US" dirty="0" smtClean="0"/>
              <a:t> </a:t>
            </a:r>
            <a:r>
              <a:rPr lang="zh-CN" altLang="en-US" sz="1200" b="0" i="0" u="none" strike="noStrike" kern="1200" dirty="0" smtClean="0">
                <a:solidFill>
                  <a:schemeClr val="tx1"/>
                </a:solidFill>
                <a:effectLst/>
                <a:latin typeface="+mn-lt"/>
                <a:ea typeface="+mn-ea"/>
                <a:cs typeface="+mn-cs"/>
              </a:rPr>
              <a:t>　　第三条 本办法所称研究开发活动是指企业为获得科学与技术（不包括人文、社会科学）新知识，创造性运用科学技术新知识，或实质性改进技术、工艺、产品（服务）而持续进行的具有明确目标的研究开发活动。创造性运用科学技术新知识，或实质性改进技术、工艺、产品（服务），是指企业通过研究开发活动在技术、工艺、产品（服务）方面的创新取得了有价值的成果，对本地区（省、自治区、直辖市或计划单列市）相关行业的技术、工艺领先具有推动作用，</a:t>
            </a:r>
            <a:r>
              <a:rPr lang="zh-CN" altLang="en-US" sz="1200" b="1" i="0" u="none" strike="noStrike" kern="1200" dirty="0" smtClean="0">
                <a:solidFill>
                  <a:schemeClr val="tx1"/>
                </a:solidFill>
                <a:effectLst/>
                <a:latin typeface="+mn-lt"/>
                <a:ea typeface="+mn-ea"/>
                <a:cs typeface="+mn-cs"/>
              </a:rPr>
              <a:t>不包括企业产品（服务）的常规性升级或对公开的科研成果直接应用等活动（如直接采用公开的新工艺、材料、装置、产品、服务或知识等）</a:t>
            </a:r>
            <a:r>
              <a:rPr lang="zh-CN" altLang="en-US" sz="1200" b="0" i="0" u="none" strike="noStrike" kern="1200" dirty="0" smtClean="0">
                <a:solidFill>
                  <a:schemeClr val="tx1"/>
                </a:solidFill>
                <a:effectLst/>
                <a:latin typeface="+mn-lt"/>
                <a:ea typeface="+mn-ea"/>
                <a:cs typeface="+mn-cs"/>
              </a:rPr>
              <a:t>。 </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237</a:t>
            </a:fld>
            <a:endParaRPr lang="zh-CN" altLang="en-US"/>
          </a:p>
        </p:txBody>
      </p:sp>
    </p:spTree>
    <p:extLst>
      <p:ext uri="{BB962C8B-B14F-4D97-AF65-F5344CB8AC3E}">
        <p14:creationId xmlns:p14="http://schemas.microsoft.com/office/powerpoint/2010/main" val="20402309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第六条：对企业委托给外单位进行开发的研发费用，凡符合上述条件的，由委托方按照规定计算加计扣除，受托方不得再进行加计扣除。</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对委托开发的项目，受托方应向委托方提供该研发项目的费用支出明细情况，否则，该委托开发项目的费用支出不得实行加计扣除。</a:t>
            </a:r>
            <a:endParaRPr lang="en-US" altLang="zh-CN" sz="1200" b="0" i="0" u="none" strike="noStrike"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委托境外研发活动不能加计扣除。</a:t>
            </a:r>
          </a:p>
          <a:p>
            <a:r>
              <a:rPr lang="zh-CN" altLang="zh-CN" sz="1200" kern="1200" dirty="0" smtClean="0">
                <a:solidFill>
                  <a:schemeClr val="tx1"/>
                </a:solidFill>
                <a:effectLst/>
                <a:latin typeface="+mn-lt"/>
                <a:ea typeface="+mn-ea"/>
                <a:cs typeface="+mn-cs"/>
              </a:rPr>
              <a:t>完善研发费用加计扣除政策，是落实创新驱动发展战略，以定向结构性减税拉动有效投资、推动“双创”、促进产业升级的重要举措。简言之，国家是为了鼓励企业多购买境内的研发服务。因此，财税〔2015〕119号文规定，企业委托境外机构或个人进行研发活动所发生的费用，不得加计扣除。</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238</a:t>
            </a:fld>
            <a:endParaRPr lang="zh-CN" altLang="en-US"/>
          </a:p>
        </p:txBody>
      </p:sp>
    </p:spTree>
    <p:extLst>
      <p:ext uri="{BB962C8B-B14F-4D97-AF65-F5344CB8AC3E}">
        <p14:creationId xmlns:p14="http://schemas.microsoft.com/office/powerpoint/2010/main" val="41524817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：第五条 对企业共同合作开发的项目，凡符合上述条件的，由合作各方就自身承担的研发费用分别按照规定计算加计扣除。 </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集团开发管理：</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：第十五条 企业集团根据生产经营和科技开发的实际情况，对技术要求高、投资数额大，需要由集团公司进行集中开发的研究开发项目，其实际发生的研究开发费，可以按照合理的分摊方法在受益集团成员公司间进行分摊。</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第十六条 企业集团采取合理分摊研究开发费的，企业集团应提供集中研究开发项目的协议或合同，该协议或合同应明确规定参与各方在该研究开发项目中的权利和义务、费用分摊方法等内容。如不提供协议或合同，研究开发费不得加计扣除。 </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第十七条 企业集团采取合理分摊研究开发费的，企业集团集中研究开发项目实际发生的研究开发费，应当按照权利和义务、费用支出和收益分享一致的原则，合理确定研究开发费用的分摊方法。</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第十八条 企业集团采取合理分摊研究开发费的，企业集团母公司负责编制集中研究开发项目的立项书、研究开发费用预算表、决算表和决算分摊表。 </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 第十九条 税企双方对企业集团集中研究开发费的分摊方法和金额有争议的，如企业集团成员公司设在不同省、自治区、直辖市和计划单列市的，企业按照国家税务总局的裁决意见扣除实际分摊的研究开发费；企业集团成员公司在同一省、自治区、直辖市和计划单列市的，企业按照省税务机关的裁决意见扣除实际分摊的研究开发费。</a:t>
            </a:r>
            <a:endParaRPr lang="en-US" altLang="zh-CN" sz="1200" b="0" i="0" u="none" strike="noStrike"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dirty="0" smtClean="0">
                <a:solidFill>
                  <a:schemeClr val="tx1"/>
                </a:solidFill>
                <a:effectLst/>
                <a:latin typeface="+mn-lt"/>
                <a:ea typeface="+mn-ea"/>
                <a:cs typeface="+mn-cs"/>
              </a:rPr>
              <a:t>新增创意设计活动加计扣除</a:t>
            </a:r>
            <a:endParaRPr lang="en-US" altLang="zh-CN"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近几年，国家鼓励设计行业发展出台了一系列文件，为了使促进设计业发展，财税〔2015〕119号文规定，企业为获得创新性、创意性、突破性的产品进行创意设计活动而发生的相关费用，可按照本通知规定进行税前加计扣除。</a:t>
            </a:r>
          </a:p>
          <a:p>
            <a:r>
              <a:rPr lang="zh-CN" altLang="en-US" sz="1200" b="0" i="0" u="none" strike="noStrike" kern="1200" dirty="0" smtClean="0">
                <a:solidFill>
                  <a:schemeClr val="tx1"/>
                </a:solidFill>
                <a:effectLst/>
                <a:latin typeface="+mn-lt"/>
                <a:ea typeface="+mn-ea"/>
                <a:cs typeface="+mn-cs"/>
              </a:rPr>
              <a:t> </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239</a:t>
            </a:fld>
            <a:endParaRPr lang="zh-CN" altLang="en-US"/>
          </a:p>
        </p:txBody>
      </p:sp>
    </p:spTree>
    <p:extLst>
      <p:ext uri="{BB962C8B-B14F-4D97-AF65-F5344CB8AC3E}">
        <p14:creationId xmlns:p14="http://schemas.microsoft.com/office/powerpoint/2010/main" val="31798059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简化对研发费用的归集和核算管理。</a:t>
            </a:r>
          </a:p>
          <a:p>
            <a:r>
              <a:rPr lang="zh-CN" altLang="zh-CN" sz="1200" kern="1200" dirty="0" smtClean="0">
                <a:solidFill>
                  <a:schemeClr val="tx1"/>
                </a:solidFill>
                <a:effectLst/>
                <a:latin typeface="+mn-lt"/>
                <a:ea typeface="+mn-ea"/>
                <a:cs typeface="+mn-cs"/>
              </a:rPr>
              <a:t>国税发〔2008〕116号文第十条规定，企业必须对研究开发费用实行专账管理，同时必须按照本办法附表的规定项目，准确归集填写年度可加计扣除的各项研究开发费用实际发生金额。但是实际上很多企业可能没有单独设立专账核算，申报的时候就不符合条件。财税〔2015〕119号文企业应按照国家财务会计制度要求，对研发支出进行会计处理；同时，对享受加计扣除的研发费用按研发项目设置辅助账，准确归集核算当年可加计扣除的各项研发费用实际发生额。辅助账比专用账简化得多，这样对企业的核算管理更为简化。</a:t>
            </a:r>
          </a:p>
          <a:p>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第十条：企业必须对研究开发费用实行专账管理，同时必须按照本办法附表的规定项目，准确归集填写年度可加计扣除的各项研究开发费用实际发生金额。企业应于年度汇算清缴所得税申报时向主管税务机关报送本办法规定的相应资料。申报的研究开发费用不真实或者资料不齐全的，不得享受研究开发费用加计扣除，主管税务机关有权对企业申报的结果进行合理调整。 </a:t>
            </a:r>
            <a:br>
              <a:rPr lang="zh-CN" altLang="en-US" sz="1200" b="0" i="0" u="none" strike="noStrike" kern="1200" dirty="0" smtClean="0">
                <a:solidFill>
                  <a:schemeClr val="tx1"/>
                </a:solidFill>
                <a:effectLst/>
                <a:latin typeface="+mn-lt"/>
                <a:ea typeface="+mn-ea"/>
                <a:cs typeface="+mn-cs"/>
              </a:rPr>
            </a:br>
            <a:r>
              <a:rPr lang="zh-CN" altLang="en-US" sz="1200" b="0" i="0" u="none" strike="noStrike" kern="1200" dirty="0" smtClean="0">
                <a:solidFill>
                  <a:schemeClr val="tx1"/>
                </a:solidFill>
                <a:effectLst/>
                <a:latin typeface="+mn-lt"/>
                <a:ea typeface="+mn-ea"/>
                <a:cs typeface="+mn-cs"/>
              </a:rPr>
              <a:t>　　企业在一个纳税年度内进行多个研究开发活动的，应按照不同开发项目分别归集可加计扣除的研究开发费用额</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第十二条 企业实际发生的研究开发费，在年度中间预缴所得税时，允许据实计算扣除，在年度终了进行所得税年度申报和汇算清缴时，再依照本办法的规定计算加计扣除。 </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240</a:t>
            </a:fld>
            <a:endParaRPr lang="zh-CN" altLang="en-US"/>
          </a:p>
        </p:txBody>
      </p:sp>
    </p:spTree>
    <p:extLst>
      <p:ext uri="{BB962C8B-B14F-4D97-AF65-F5344CB8AC3E}">
        <p14:creationId xmlns:p14="http://schemas.microsoft.com/office/powerpoint/2010/main" val="7413695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：第九条 企业未设立专门的研发机构或企业研发机构同时承担生产经营任务的，应对研发费用和生产经营费用分开进行核算，准确、合理的计算各项研究开发费用支出，对划分不清的，不得实行加计扣除。 </a:t>
            </a:r>
            <a:endParaRPr lang="en-US" altLang="zh-CN" sz="1200" b="0" i="0" u="none" strike="noStrike"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241</a:t>
            </a:fld>
            <a:endParaRPr lang="zh-CN" altLang="en-US"/>
          </a:p>
        </p:txBody>
      </p:sp>
    </p:spTree>
    <p:extLst>
      <p:ext uri="{BB962C8B-B14F-4D97-AF65-F5344CB8AC3E}">
        <p14:creationId xmlns:p14="http://schemas.microsoft.com/office/powerpoint/2010/main" val="17408902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242</a:t>
            </a:fld>
            <a:endParaRPr lang="zh-CN" altLang="en-US"/>
          </a:p>
        </p:txBody>
      </p:sp>
    </p:spTree>
    <p:extLst>
      <p:ext uri="{BB962C8B-B14F-4D97-AF65-F5344CB8AC3E}">
        <p14:creationId xmlns:p14="http://schemas.microsoft.com/office/powerpoint/2010/main" val="17838616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：第二条 本办法适用于财务核算健全并能准确归集研究开发费用的居民企业（以下简称企业）。 </a:t>
            </a:r>
            <a:endParaRPr lang="en-US" altLang="zh-CN" sz="1200" b="0" i="0" u="none" strike="noStrike" kern="1200" dirty="0" smtClean="0">
              <a:solidFill>
                <a:schemeClr val="tx1"/>
              </a:solidFill>
              <a:effectLst/>
              <a:latin typeface="+mn-lt"/>
              <a:ea typeface="+mn-ea"/>
              <a:cs typeface="+mn-cs"/>
            </a:endParaRPr>
          </a:p>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：第十四条 企业研究开发费各项目的实际发生额归集不准确、汇总额计算不准确的，主管税务机关有权调整其税前扣除额或加计扣除额。 </a:t>
            </a:r>
            <a:endParaRPr lang="en-US" altLang="zh-CN" sz="1200" b="0" i="0" u="none" strike="noStrike"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243</a:t>
            </a:fld>
            <a:endParaRPr lang="zh-CN" altLang="en-US"/>
          </a:p>
        </p:txBody>
      </p:sp>
    </p:spTree>
    <p:extLst>
      <p:ext uri="{BB962C8B-B14F-4D97-AF65-F5344CB8AC3E}">
        <p14:creationId xmlns:p14="http://schemas.microsoft.com/office/powerpoint/2010/main" val="42552832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国税发</a:t>
            </a:r>
            <a:r>
              <a:rPr lang="en-US" altLang="zh-CN" sz="1200" b="0" i="0" u="none" strike="noStrike" kern="1200" dirty="0" smtClean="0">
                <a:solidFill>
                  <a:schemeClr val="tx1"/>
                </a:solidFill>
                <a:effectLst/>
                <a:latin typeface="+mn-lt"/>
                <a:ea typeface="+mn-ea"/>
                <a:cs typeface="+mn-cs"/>
              </a:rPr>
              <a:t>[2008]116</a:t>
            </a:r>
            <a:r>
              <a:rPr lang="zh-CN" altLang="en-US" sz="1200" b="0" i="0" u="none" strike="noStrike" kern="1200" dirty="0" smtClean="0">
                <a:solidFill>
                  <a:schemeClr val="tx1"/>
                </a:solidFill>
                <a:effectLst/>
                <a:latin typeface="+mn-lt"/>
                <a:ea typeface="+mn-ea"/>
                <a:cs typeface="+mn-cs"/>
              </a:rPr>
              <a:t>号</a:t>
            </a:r>
            <a:r>
              <a:rPr lang="zh-CN" altLang="en-US" dirty="0" smtClean="0"/>
              <a:t> </a:t>
            </a:r>
            <a:r>
              <a:rPr lang="zh-CN" altLang="en-US" sz="1200" b="0" i="0" u="none" strike="noStrike" kern="1200" dirty="0" smtClean="0">
                <a:solidFill>
                  <a:schemeClr val="tx1"/>
                </a:solidFill>
                <a:effectLst/>
                <a:latin typeface="+mn-lt"/>
                <a:ea typeface="+mn-ea"/>
                <a:cs typeface="+mn-cs"/>
              </a:rPr>
              <a:t>：第十一条 企业申请研究开发费加计扣除时，应向主管税务机关报送如下资料： </a:t>
            </a:r>
            <a:br>
              <a:rPr lang="zh-CN" altLang="en-US" sz="1200" b="0" i="0" u="none" strike="noStrike" kern="1200" dirty="0" smtClean="0">
                <a:solidFill>
                  <a:schemeClr val="tx1"/>
                </a:solidFill>
                <a:effectLst/>
                <a:latin typeface="+mn-lt"/>
                <a:ea typeface="+mn-ea"/>
                <a:cs typeface="+mn-cs"/>
              </a:rPr>
            </a:br>
            <a:r>
              <a:rPr lang="zh-CN" altLang="en-US" sz="1200" b="0" i="0" u="none" strike="noStrike" kern="1200" dirty="0" smtClean="0">
                <a:solidFill>
                  <a:schemeClr val="tx1"/>
                </a:solidFill>
                <a:effectLst/>
                <a:latin typeface="+mn-lt"/>
                <a:ea typeface="+mn-ea"/>
                <a:cs typeface="+mn-cs"/>
              </a:rPr>
              <a:t>　　（一）自主、委托、合作研究开发项目计划书和研究开发费预算。 </a:t>
            </a:r>
            <a:br>
              <a:rPr lang="zh-CN" altLang="en-US" sz="1200" b="0" i="0" u="none" strike="noStrike" kern="1200" dirty="0" smtClean="0">
                <a:solidFill>
                  <a:schemeClr val="tx1"/>
                </a:solidFill>
                <a:effectLst/>
                <a:latin typeface="+mn-lt"/>
                <a:ea typeface="+mn-ea"/>
                <a:cs typeface="+mn-cs"/>
              </a:rPr>
            </a:br>
            <a:r>
              <a:rPr lang="zh-CN" altLang="en-US" sz="1200" b="0" i="0" u="none" strike="noStrike" kern="1200" dirty="0" smtClean="0">
                <a:solidFill>
                  <a:schemeClr val="tx1"/>
                </a:solidFill>
                <a:effectLst/>
                <a:latin typeface="+mn-lt"/>
                <a:ea typeface="+mn-ea"/>
                <a:cs typeface="+mn-cs"/>
              </a:rPr>
              <a:t>　　（二）自主、委托、合作研究开发专门机构或项目组的编制情况和专业人员名单。 </a:t>
            </a:r>
            <a:br>
              <a:rPr lang="zh-CN" altLang="en-US" sz="1200" b="0" i="0" u="none" strike="noStrike" kern="1200" dirty="0" smtClean="0">
                <a:solidFill>
                  <a:schemeClr val="tx1"/>
                </a:solidFill>
                <a:effectLst/>
                <a:latin typeface="+mn-lt"/>
                <a:ea typeface="+mn-ea"/>
                <a:cs typeface="+mn-cs"/>
              </a:rPr>
            </a:br>
            <a:r>
              <a:rPr lang="zh-CN" altLang="en-US" sz="1200" b="0" i="0" u="none" strike="noStrike" kern="1200" dirty="0" smtClean="0">
                <a:solidFill>
                  <a:schemeClr val="tx1"/>
                </a:solidFill>
                <a:effectLst/>
                <a:latin typeface="+mn-lt"/>
                <a:ea typeface="+mn-ea"/>
                <a:cs typeface="+mn-cs"/>
              </a:rPr>
              <a:t>　　（三）自主、委托、合作研究开发项目当年研究开发费用发生情况归集表。 </a:t>
            </a:r>
            <a:br>
              <a:rPr lang="zh-CN" altLang="en-US" sz="1200" b="0" i="0" u="none" strike="noStrike" kern="1200" dirty="0" smtClean="0">
                <a:solidFill>
                  <a:schemeClr val="tx1"/>
                </a:solidFill>
                <a:effectLst/>
                <a:latin typeface="+mn-lt"/>
                <a:ea typeface="+mn-ea"/>
                <a:cs typeface="+mn-cs"/>
              </a:rPr>
            </a:br>
            <a:r>
              <a:rPr lang="zh-CN" altLang="en-US" sz="1200" b="0" i="0" u="none" strike="noStrike" kern="1200" dirty="0" smtClean="0">
                <a:solidFill>
                  <a:schemeClr val="tx1"/>
                </a:solidFill>
                <a:effectLst/>
                <a:latin typeface="+mn-lt"/>
                <a:ea typeface="+mn-ea"/>
                <a:cs typeface="+mn-cs"/>
              </a:rPr>
              <a:t>　　（四）企业总经理办公会或董事会关于自主、委托、合作研究开发项目立项的决议文件。 </a:t>
            </a:r>
            <a:br>
              <a:rPr lang="zh-CN" altLang="en-US" sz="1200" b="0" i="0" u="none" strike="noStrike" kern="1200" dirty="0" smtClean="0">
                <a:solidFill>
                  <a:schemeClr val="tx1"/>
                </a:solidFill>
                <a:effectLst/>
                <a:latin typeface="+mn-lt"/>
                <a:ea typeface="+mn-ea"/>
                <a:cs typeface="+mn-cs"/>
              </a:rPr>
            </a:br>
            <a:r>
              <a:rPr lang="zh-CN" altLang="en-US" sz="1200" b="0" i="0" u="none" strike="noStrike" kern="1200" dirty="0" smtClean="0">
                <a:solidFill>
                  <a:schemeClr val="tx1"/>
                </a:solidFill>
                <a:effectLst/>
                <a:latin typeface="+mn-lt"/>
                <a:ea typeface="+mn-ea"/>
                <a:cs typeface="+mn-cs"/>
              </a:rPr>
              <a:t>　　（五）委托、合作研究开发项目的合同或协议。 </a:t>
            </a:r>
            <a:br>
              <a:rPr lang="zh-CN" altLang="en-US" sz="1200" b="0" i="0" u="none" strike="noStrike" kern="1200" dirty="0" smtClean="0">
                <a:solidFill>
                  <a:schemeClr val="tx1"/>
                </a:solidFill>
                <a:effectLst/>
                <a:latin typeface="+mn-lt"/>
                <a:ea typeface="+mn-ea"/>
                <a:cs typeface="+mn-cs"/>
              </a:rPr>
            </a:br>
            <a:r>
              <a:rPr lang="zh-CN" altLang="en-US" sz="1200" b="0" i="0" u="none" strike="noStrike" kern="1200" dirty="0" smtClean="0">
                <a:solidFill>
                  <a:schemeClr val="tx1"/>
                </a:solidFill>
                <a:effectLst/>
                <a:latin typeface="+mn-lt"/>
                <a:ea typeface="+mn-ea"/>
                <a:cs typeface="+mn-cs"/>
              </a:rPr>
              <a:t>　　（六）研究开发项目的效用情况说明、研究成果报告等资料。 </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244</a:t>
            </a:fld>
            <a:endParaRPr lang="zh-CN" altLang="en-US"/>
          </a:p>
        </p:txBody>
      </p:sp>
    </p:spTree>
    <p:extLst>
      <p:ext uri="{BB962C8B-B14F-4D97-AF65-F5344CB8AC3E}">
        <p14:creationId xmlns:p14="http://schemas.microsoft.com/office/powerpoint/2010/main" val="4930772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245</a:t>
            </a:fld>
            <a:endParaRPr lang="zh-CN" altLang="en-US"/>
          </a:p>
        </p:txBody>
      </p:sp>
    </p:spTree>
    <p:extLst>
      <p:ext uri="{BB962C8B-B14F-4D97-AF65-F5344CB8AC3E}">
        <p14:creationId xmlns:p14="http://schemas.microsoft.com/office/powerpoint/2010/main" val="20894845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增加了后续管理规定。</a:t>
            </a:r>
          </a:p>
          <a:p>
            <a:r>
              <a:rPr lang="zh-CN" altLang="zh-CN" sz="1200" kern="1200" dirty="0" smtClean="0">
                <a:solidFill>
                  <a:schemeClr val="tx1"/>
                </a:solidFill>
                <a:effectLst/>
                <a:latin typeface="+mn-lt"/>
                <a:ea typeface="+mn-ea"/>
                <a:cs typeface="+mn-cs"/>
              </a:rPr>
              <a:t>财税〔2015〕119号文规定，税务部门应加强研发费用加计扣除优惠政策的后续管理，定期开展核查，年度核查面不得低于20%。也就是说，五年要将享受研发费用加计扣除优惠政策企业检查一遍。</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246</a:t>
            </a:fld>
            <a:endParaRPr lang="zh-CN" altLang="en-US"/>
          </a:p>
        </p:txBody>
      </p:sp>
    </p:spTree>
    <p:extLst>
      <p:ext uri="{BB962C8B-B14F-4D97-AF65-F5344CB8AC3E}">
        <p14:creationId xmlns:p14="http://schemas.microsoft.com/office/powerpoint/2010/main" val="3460124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变更登记</a:t>
            </a:r>
          </a:p>
          <a:p>
            <a:r>
              <a:rPr lang="zh-CN" altLang="zh-CN" sz="1200" kern="1200" dirty="0" smtClean="0">
                <a:solidFill>
                  <a:schemeClr val="tx1"/>
                </a:solidFill>
                <a:effectLst/>
                <a:latin typeface="+mn-lt"/>
                <a:ea typeface="+mn-ea"/>
                <a:cs typeface="+mn-cs"/>
              </a:rPr>
              <a:t>　　（</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）工商变更登记</a:t>
            </a:r>
          </a:p>
          <a:p>
            <a:r>
              <a:rPr lang="zh-CN" altLang="zh-CN" sz="1200" kern="1200" dirty="0" smtClean="0">
                <a:solidFill>
                  <a:schemeClr val="tx1"/>
                </a:solidFill>
                <a:effectLst/>
                <a:latin typeface="+mn-lt"/>
                <a:ea typeface="+mn-ea"/>
                <a:cs typeface="+mn-cs"/>
              </a:rPr>
              <a:t>　　企业发生登记事项变更时，在市场监管部门办理变更登记，市场监管部门将对存量企业（</a:t>
            </a:r>
            <a:r>
              <a:rPr lang="en-US" altLang="zh-CN" sz="1200" kern="1200" dirty="0" smtClean="0">
                <a:solidFill>
                  <a:schemeClr val="tx1"/>
                </a:solidFill>
                <a:effectLst/>
                <a:latin typeface="+mn-lt"/>
                <a:ea typeface="+mn-ea"/>
                <a:cs typeface="+mn-cs"/>
              </a:rPr>
              <a:t>2015</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10</a:t>
            </a:r>
            <a:r>
              <a:rPr lang="zh-CN" altLang="zh-CN" sz="1200" kern="1200" dirty="0" smtClean="0">
                <a:solidFill>
                  <a:schemeClr val="tx1"/>
                </a:solidFill>
                <a:effectLst/>
                <a:latin typeface="+mn-lt"/>
                <a:ea typeface="+mn-ea"/>
                <a:cs typeface="+mn-cs"/>
              </a:rPr>
              <a:t>月</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日前办理设立登记的企业）换发加载统一代码的营业执照，同时收缴原税务登记证。原税务登记证遗失的，企业需提交刊登遗失公告的报刊报样。税务机关委托市场监管部门向企业发放《新设立税务登记纳税人申报纳税须知》，提示其前往主管税务机关处理后续涉税事项。市场监管部门通过交换平台实时向税务机关推送企业变更登记信息。</a:t>
            </a:r>
          </a:p>
          <a:p>
            <a:r>
              <a:rPr lang="zh-CN" altLang="zh-CN" sz="1200" kern="1200" dirty="0" smtClean="0">
                <a:solidFill>
                  <a:schemeClr val="tx1"/>
                </a:solidFill>
                <a:effectLst/>
                <a:latin typeface="+mn-lt"/>
                <a:ea typeface="+mn-ea"/>
                <a:cs typeface="+mn-cs"/>
              </a:rPr>
              <a:t>　　（</a:t>
            </a:r>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）后续涉税事项</a:t>
            </a:r>
          </a:p>
          <a:p>
            <a:r>
              <a:rPr lang="zh-CN" altLang="zh-CN" sz="1200" kern="1200" dirty="0" smtClean="0">
                <a:solidFill>
                  <a:schemeClr val="tx1"/>
                </a:solidFill>
                <a:effectLst/>
                <a:latin typeface="+mn-lt"/>
                <a:ea typeface="+mn-ea"/>
                <a:cs typeface="+mn-cs"/>
              </a:rPr>
              <a:t>　　税务机关收到工商变更信息后，核心征管系统依据乡镇街道分至各县（市、区）地方税务局下属基层单位、直属分局，各单位按照以下情况分别处理：</a:t>
            </a:r>
          </a:p>
          <a:p>
            <a:r>
              <a:rPr lang="zh-CN" altLang="zh-CN" sz="1200" kern="1200" dirty="0" smtClean="0">
                <a:solidFill>
                  <a:schemeClr val="tx1"/>
                </a:solidFill>
                <a:effectLst/>
                <a:latin typeface="+mn-lt"/>
                <a:ea typeface="+mn-ea"/>
                <a:cs typeface="+mn-cs"/>
              </a:rPr>
              <a:t>　　①未办理税务登记的，按新设登记处理；</a:t>
            </a:r>
          </a:p>
          <a:p>
            <a:r>
              <a:rPr lang="zh-CN" altLang="zh-CN" sz="1200" kern="1200" dirty="0" smtClean="0">
                <a:solidFill>
                  <a:schemeClr val="tx1"/>
                </a:solidFill>
                <a:effectLst/>
                <a:latin typeface="+mn-lt"/>
                <a:ea typeface="+mn-ea"/>
                <a:cs typeface="+mn-cs"/>
              </a:rPr>
              <a:t>　　②大市范围内需变更主管税务机关的，按迁移流程办理；大市范围外的，按注销迁移流程办理。</a:t>
            </a:r>
          </a:p>
          <a:p>
            <a:r>
              <a:rPr lang="zh-CN" altLang="zh-CN" sz="1200" kern="1200" dirty="0" smtClean="0">
                <a:solidFill>
                  <a:schemeClr val="tx1"/>
                </a:solidFill>
                <a:effectLst/>
                <a:latin typeface="+mn-lt"/>
                <a:ea typeface="+mn-ea"/>
                <a:cs typeface="+mn-cs"/>
              </a:rPr>
              <a:t>　　③未涉及主管税务机关变更且未涉及税务变更登记，采用工商变更信息更新核心征管系统中的企业信息。</a:t>
            </a:r>
          </a:p>
          <a:p>
            <a:r>
              <a:rPr lang="zh-CN" altLang="zh-CN" sz="1200" kern="1200" dirty="0" smtClean="0">
                <a:solidFill>
                  <a:schemeClr val="tx1"/>
                </a:solidFill>
                <a:effectLst/>
                <a:latin typeface="+mn-lt"/>
                <a:ea typeface="+mn-ea"/>
                <a:cs typeface="+mn-cs"/>
              </a:rPr>
              <a:t>　　（</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）税务变更</a:t>
            </a:r>
          </a:p>
          <a:p>
            <a:r>
              <a:rPr lang="zh-CN" altLang="zh-CN" sz="1200" kern="1200" dirty="0" smtClean="0">
                <a:solidFill>
                  <a:schemeClr val="tx1"/>
                </a:solidFill>
                <a:effectLst/>
                <a:latin typeface="+mn-lt"/>
                <a:ea typeface="+mn-ea"/>
                <a:cs typeface="+mn-cs"/>
              </a:rPr>
              <a:t>　　在税务管理过程中，企业的生产经营地、财务负责人、核算方式发生变化的，由企业向税务主管机关申请变更。并即时将上述事项的变更信息共享到交换平台。</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13</a:t>
            </a:fld>
            <a:endParaRPr lang="zh-CN" altLang="en-US"/>
          </a:p>
        </p:txBody>
      </p:sp>
    </p:spTree>
    <p:extLst>
      <p:ext uri="{BB962C8B-B14F-4D97-AF65-F5344CB8AC3E}">
        <p14:creationId xmlns:p14="http://schemas.microsoft.com/office/powerpoint/2010/main" val="3621869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注销登记</a:t>
            </a:r>
          </a:p>
          <a:p>
            <a:r>
              <a:rPr lang="zh-CN" altLang="zh-CN" sz="1200" kern="1200" dirty="0" smtClean="0">
                <a:solidFill>
                  <a:schemeClr val="tx1"/>
                </a:solidFill>
                <a:effectLst/>
                <a:latin typeface="+mn-lt"/>
                <a:ea typeface="+mn-ea"/>
                <a:cs typeface="+mn-cs"/>
              </a:rPr>
              <a:t>　　已实行“五证合一、一照一码”登记模式的企业办理注销登记，须先向税务主管机关申报清税，填写《清税申报表》（附件</a:t>
            </a:r>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企业可向国税、地税任何一方税务主管机关提出清税申报，税务机关受理后应将企业清税申报信息同时传递给另一方税务机关，国税、地税税务主管机关按照各自职责分别进行清税，限时办理。一方税务机关及时将本部门的清税结果信息反馈给受理税务机关。结清税款、缴销结存发票、办结全部涉税事项后，由受理税务机关根据国税、地税清税结果向纳税人统一出具《清税证明》（附件</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），并将信息共享到交换平台。</a:t>
            </a:r>
          </a:p>
          <a:p>
            <a:r>
              <a:rPr lang="zh-CN" altLang="zh-CN" sz="1200" kern="1200" dirty="0" smtClean="0">
                <a:solidFill>
                  <a:schemeClr val="tx1"/>
                </a:solidFill>
                <a:effectLst/>
                <a:latin typeface="+mn-lt"/>
                <a:ea typeface="+mn-ea"/>
                <a:cs typeface="+mn-cs"/>
              </a:rPr>
              <a:t>　　税务机关应当分类处理纳税人清税申报，扩大即时办结范围。根据企业经营规模、税款征收方式、纳税信用等级指标进行风险分析，对已办理“五证合一、一照一码”登记，但未领购发票并未有纳税申报记录的，也无举报及疑点情况的当场办结清税手续；对于存在疑点情况的，企业也可以提供税务中介服务机构出具的鉴证报告。税务机关在核查、检查过程中发现涉嫌偷、逃、骗、抗税或虚开发票的，或者需要进行纳税调整等情形的，办理时限自然中止。在清税后，经举报等线索发现少报、少缴税款的，税务机关将相关信息传至登记机关，纳入“黑名单”管理。</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14</a:t>
            </a:fld>
            <a:endParaRPr lang="zh-CN" altLang="en-US"/>
          </a:p>
        </p:txBody>
      </p:sp>
    </p:spTree>
    <p:extLst>
      <p:ext uri="{BB962C8B-B14F-4D97-AF65-F5344CB8AC3E}">
        <p14:creationId xmlns:p14="http://schemas.microsoft.com/office/powerpoint/2010/main" val="3844241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新设立税务登记纳税人申报纳税须知</a:t>
            </a:r>
            <a:r>
              <a:rPr lang="zh-CN" altLang="en-US"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按照税法规定，纳税人应在领取“五证合一”营业执照之日起</a:t>
            </a:r>
            <a:r>
              <a:rPr lang="en-US" altLang="zh-CN" sz="1200" kern="1200" dirty="0" smtClean="0">
                <a:solidFill>
                  <a:schemeClr val="tx1"/>
                </a:solidFill>
                <a:effectLst/>
                <a:latin typeface="+mn-lt"/>
                <a:ea typeface="+mn-ea"/>
                <a:cs typeface="+mn-cs"/>
              </a:rPr>
              <a:t>15</a:t>
            </a:r>
            <a:r>
              <a:rPr lang="zh-CN" altLang="zh-CN" sz="1200" kern="1200" dirty="0" smtClean="0">
                <a:solidFill>
                  <a:schemeClr val="tx1"/>
                </a:solidFill>
                <a:effectLst/>
                <a:latin typeface="+mn-lt"/>
                <a:ea typeface="+mn-ea"/>
                <a:cs typeface="+mn-cs"/>
              </a:rPr>
              <a:t>日内，将财务、会计制度等报送主管国、地税机关备案；自开立、发生变化的基本存款账户或者其他存款账户之日起</a:t>
            </a:r>
            <a:r>
              <a:rPr lang="en-US" altLang="zh-CN" sz="1200" kern="1200" dirty="0" smtClean="0">
                <a:solidFill>
                  <a:schemeClr val="tx1"/>
                </a:solidFill>
                <a:effectLst/>
                <a:latin typeface="+mn-lt"/>
                <a:ea typeface="+mn-ea"/>
                <a:cs typeface="+mn-cs"/>
              </a:rPr>
              <a:t>15</a:t>
            </a:r>
            <a:r>
              <a:rPr lang="zh-CN" altLang="zh-CN" sz="1200" kern="1200" dirty="0" smtClean="0">
                <a:solidFill>
                  <a:schemeClr val="tx1"/>
                </a:solidFill>
                <a:effectLst/>
                <a:latin typeface="+mn-lt"/>
                <a:ea typeface="+mn-ea"/>
                <a:cs typeface="+mn-cs"/>
              </a:rPr>
              <a:t>日内，应将其全部账户、账号分别向主管国、地税机关报告，并报送税、费扣款帐户报告</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可选择任一国内银行网点办理银税联网开户</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a:t>
            </a:r>
          </a:p>
          <a:p>
            <a:r>
              <a:rPr lang="zh-CN" altLang="zh-CN" sz="1200" kern="1200" dirty="0" smtClean="0">
                <a:solidFill>
                  <a:schemeClr val="tx1"/>
                </a:solidFill>
                <a:effectLst/>
                <a:latin typeface="+mn-lt"/>
                <a:ea typeface="+mn-ea"/>
                <a:cs typeface="+mn-cs"/>
              </a:rPr>
              <a:t>　　四、如需使用发票，按照税种类别，请持发票专用章和经办人员身份证明到主管国、地税机关办税服务厅办理发票领用手续。</a:t>
            </a:r>
          </a:p>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15</a:t>
            </a:fld>
            <a:endParaRPr lang="zh-CN" altLang="en-US"/>
          </a:p>
        </p:txBody>
      </p:sp>
    </p:spTree>
    <p:extLst>
      <p:ext uri="{BB962C8B-B14F-4D97-AF65-F5344CB8AC3E}">
        <p14:creationId xmlns:p14="http://schemas.microsoft.com/office/powerpoint/2010/main" val="4048027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总的变化：审批改备案，简化程序。</a:t>
            </a:r>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21</a:t>
            </a:fld>
            <a:endParaRPr lang="zh-CN" altLang="en-US"/>
          </a:p>
        </p:txBody>
      </p:sp>
    </p:spTree>
    <p:extLst>
      <p:ext uri="{BB962C8B-B14F-4D97-AF65-F5344CB8AC3E}">
        <p14:creationId xmlns:p14="http://schemas.microsoft.com/office/powerpoint/2010/main" val="2708493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F94C00-1F42-483F-97B5-FFB25DF108EF}" type="slidenum">
              <a:rPr lang="zh-CN" altLang="en-US" smtClean="0"/>
              <a:t>22</a:t>
            </a:fld>
            <a:endParaRPr lang="zh-CN" altLang="en-US"/>
          </a:p>
        </p:txBody>
      </p:sp>
    </p:spTree>
    <p:extLst>
      <p:ext uri="{BB962C8B-B14F-4D97-AF65-F5344CB8AC3E}">
        <p14:creationId xmlns:p14="http://schemas.microsoft.com/office/powerpoint/2010/main" val="398856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600142"/>
            <a:ext cx="8574622" cy="2616199"/>
          </a:xfrm>
        </p:spPr>
        <p:txBody>
          <a:bodyPr anchor="ctr" anchorCtr="0">
            <a:normAutofit/>
          </a:bodyPr>
          <a:lstStyle>
            <a:lvl1pPr algn="r">
              <a:defRPr sz="5400" b="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3200" b="1">
                <a:solidFill>
                  <a:schemeClr val="tx1"/>
                </a:solidFill>
                <a:latin typeface="华文楷体" panose="02010600040101010101" pitchFamily="2" charset="-122"/>
                <a:ea typeface="华文楷体" panose="0201060004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2857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Autofit/>
          </a:bodyPr>
          <a:lstStyle>
            <a:lvl1pPr algn="ctr">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484311" y="5299603"/>
            <a:ext cx="10018711" cy="493712"/>
          </a:xfrm>
        </p:spPr>
        <p:txBody>
          <a:bodyPr>
            <a:noAutofit/>
          </a:bodyPr>
          <a:lstStyle>
            <a:lvl1pPr marL="0" indent="0" algn="ctr">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2436811" y="3428999"/>
            <a:ext cx="8532815" cy="381000"/>
          </a:xfrm>
        </p:spPr>
        <p:txBody>
          <a:bodyPr anchor="ctr">
            <a:noAutofit/>
          </a:bodyPr>
          <a:lstStyle>
            <a:lvl1pPr marL="0" indent="0">
              <a:buFontTx/>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1028700" indent="-571500" algn="ctr">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457200" indent="0">
              <a:buNone/>
              <a:defRPr lang="zh-CN" altLang="en-US" sz="3200" b="1" kern="1200" cap="none" dirty="0" smtClean="0">
                <a:solidFill>
                  <a:schemeClr val="tx1"/>
                </a:solidFill>
                <a:effectLst/>
                <a:latin typeface="+mn-ea"/>
                <a:ea typeface="+mn-ea"/>
                <a:cs typeface="+mn-cs"/>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7429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stStyle>
          <a:p>
            <a:pPr marL="0" lvl="0">
              <a:spcBef>
                <a:spcPct val="0"/>
              </a:spcBef>
              <a:buNone/>
            </a:pPr>
            <a:r>
              <a:rPr lang="zh-CN" altLang="en-US" smtClean="0"/>
              <a:t>单击此处编辑母版文本样式</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lang="zh-CN" altLang="en-US" sz="3200" b="1" kern="1200" cap="none" dirty="0" smtClean="0">
                <a:solidFill>
                  <a:schemeClr val="tx1"/>
                </a:solidFill>
                <a:effectLst/>
                <a:latin typeface="+mn-ea"/>
                <a:ea typeface="+mn-ea"/>
                <a:cs typeface="+mn-cs"/>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7429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stStyle>
          <a:p>
            <a:pPr marL="0" lvl="0">
              <a:spcBef>
                <a:spcPct val="0"/>
              </a:spcBef>
              <a:buNone/>
            </a:pPr>
            <a:r>
              <a:rPr lang="zh-CN" altLang="en-US" smtClean="0"/>
              <a:t>单击此处编辑母版文本样式</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lang="zh-CN" altLang="en-US" sz="3200" b="1" kern="1200" cap="none" dirty="0" smtClean="0">
                <a:solidFill>
                  <a:schemeClr val="tx1"/>
                </a:solidFill>
                <a:effectLst/>
                <a:latin typeface="+mn-ea"/>
                <a:ea typeface="+mn-ea"/>
                <a:cs typeface="+mn-cs"/>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7429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lvl1pPr>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742950" indent="-285750">
              <a:defRPr lang="zh-CN" altLang="en-US" sz="3200" b="1" kern="1200" cap="none" dirty="0" smtClean="0">
                <a:solidFill>
                  <a:schemeClr val="tx1"/>
                </a:solidFill>
                <a:effectLst/>
                <a:latin typeface="+mn-ea"/>
                <a:ea typeface="+mn-ea"/>
                <a:cs typeface="+mn-cs"/>
              </a:defRPr>
            </a:lvl2pPr>
            <a:lvl3pPr>
              <a:defRPr lang="zh-CN" altLang="en-US" sz="2800" b="1" kern="1200" cap="none" dirty="0" smtClean="0">
                <a:solidFill>
                  <a:schemeClr val="accent5">
                    <a:lumMod val="75000"/>
                  </a:schemeClr>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defRPr>
            </a:lvl3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lvl1pPr>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lvl1pPr>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742950" indent="-285750">
              <a:defRPr lang="zh-CN" altLang="en-US" sz="3200" b="1" kern="1200" cap="none" dirty="0" smtClean="0">
                <a:solidFill>
                  <a:schemeClr val="tx1"/>
                </a:solidFill>
                <a:effectLst/>
                <a:latin typeface="+mn-ea"/>
                <a:ea typeface="+mn-ea"/>
                <a:cs typeface="+mn-cs"/>
              </a:defRPr>
            </a:lvl2pPr>
            <a:lvl3pPr>
              <a:defRPr lang="zh-CN" altLang="en-US" sz="2800" b="1" kern="1200" cap="none" dirty="0" smtClean="0">
                <a:solidFill>
                  <a:schemeClr val="accent5">
                    <a:lumMod val="75000"/>
                  </a:schemeClr>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defRPr>
            </a:lvl3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84311" y="537883"/>
            <a:ext cx="10018713" cy="1008529"/>
          </a:xfrm>
        </p:spPr>
        <p:txBody>
          <a:bodyPr/>
          <a:lstStyle>
            <a:lvl1pPr algn="l">
              <a:defRPr b="1">
                <a:solidFill>
                  <a:srgbClr val="C00000"/>
                </a:solidFill>
                <a:latin typeface="华文中宋" panose="02010600040101010101" pitchFamily="2" charset="-122"/>
                <a:ea typeface="华文中宋" panose="02010600040101010101" pitchFamily="2" charset="-122"/>
              </a:defRPr>
            </a:lvl1pPr>
          </a:lstStyle>
          <a:p>
            <a:r>
              <a:rPr lang="zh-CN" altLang="en-US" dirty="0" smtClean="0"/>
              <a:t>单击此处编辑母版标题样式</a:t>
            </a:r>
            <a:endParaRPr lang="en-US" dirty="0"/>
          </a:p>
        </p:txBody>
      </p:sp>
      <p:sp>
        <p:nvSpPr>
          <p:cNvPr id="3" name="Content Placeholder 2"/>
          <p:cNvSpPr>
            <a:spLocks noGrp="1"/>
          </p:cNvSpPr>
          <p:nvPr>
            <p:ph idx="1"/>
          </p:nvPr>
        </p:nvSpPr>
        <p:spPr>
          <a:xfrm>
            <a:off x="1484310" y="1680882"/>
            <a:ext cx="10018713" cy="4383741"/>
          </a:xfrm>
        </p:spPr>
        <p:txBody>
          <a:bodyPr anchor="t" anchorCtr="0">
            <a:normAutofit/>
          </a:bodyPr>
          <a:lstStyle>
            <a:lvl1pPr>
              <a:defRPr sz="3600" b="1">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defRPr>
            </a:lvl1pPr>
            <a:lvl2pPr>
              <a:defRPr sz="3200" b="1">
                <a:latin typeface="+mn-ea"/>
                <a:ea typeface="+mn-ea"/>
              </a:defRPr>
            </a:lvl2pPr>
            <a:lvl3pPr>
              <a:defRPr sz="2800" b="1">
                <a:solidFill>
                  <a:schemeClr val="accent5">
                    <a:lumMod val="75000"/>
                  </a:schemeClr>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defRPr>
            </a:lvl3pPr>
            <a:lvl4pPr>
              <a:defRPr sz="2800" b="0">
                <a:solidFill>
                  <a:srgbClr val="00206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defRPr>
            </a:lvl4pPr>
            <a:lvl5pPr>
              <a:defRPr sz="2400">
                <a:solidFill>
                  <a:srgbClr val="FF0000"/>
                </a:solidFill>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9732656" y="6206003"/>
            <a:ext cx="1143000" cy="365125"/>
          </a:xfrm>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a:xfrm>
            <a:off x="2572279" y="6206003"/>
            <a:ext cx="7084177" cy="365125"/>
          </a:xfrm>
        </p:spPr>
        <p:txBody>
          <a:bodyPr/>
          <a:lstStyle/>
          <a:p>
            <a:endParaRPr lang="en-US" dirty="0"/>
          </a:p>
        </p:txBody>
      </p:sp>
      <p:sp>
        <p:nvSpPr>
          <p:cNvPr id="6" name="Slide Number Placeholder 5"/>
          <p:cNvSpPr>
            <a:spLocks noGrp="1"/>
          </p:cNvSpPr>
          <p:nvPr>
            <p:ph type="sldNum" sz="quarter" idx="12"/>
          </p:nvPr>
        </p:nvSpPr>
        <p:spPr>
          <a:xfrm>
            <a:off x="10951856" y="6189859"/>
            <a:ext cx="5511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84311" y="537883"/>
            <a:ext cx="10018713" cy="1008529"/>
          </a:xfrm>
        </p:spPr>
        <p:txBody>
          <a:bodyPr>
            <a:normAutofit/>
          </a:bodyPr>
          <a:lstStyle>
            <a:lvl1pPr algn="l">
              <a:defRPr sz="2800" b="1">
                <a:solidFill>
                  <a:schemeClr val="accent6">
                    <a:lumMod val="50000"/>
                  </a:schemeClr>
                </a:solidFill>
                <a:effectLst>
                  <a:outerShdw blurRad="38100" dist="38100" dir="2700000" algn="tl">
                    <a:srgbClr val="000000">
                      <a:alpha val="43137"/>
                    </a:srgbClr>
                  </a:outerShdw>
                </a:effectLst>
                <a:latin typeface="华文仿宋" panose="02010600040101010101" pitchFamily="2" charset="-122"/>
                <a:ea typeface="华文仿宋" panose="02010600040101010101" pitchFamily="2" charset="-122"/>
              </a:defRPr>
            </a:lvl1pPr>
          </a:lstStyle>
          <a:p>
            <a:r>
              <a:rPr lang="zh-CN" altLang="en-US" dirty="0" smtClean="0"/>
              <a:t>单击此处编辑母版标题样式</a:t>
            </a:r>
            <a:endParaRPr lang="en-US" dirty="0"/>
          </a:p>
        </p:txBody>
      </p:sp>
      <p:sp>
        <p:nvSpPr>
          <p:cNvPr id="3" name="Content Placeholder 2"/>
          <p:cNvSpPr>
            <a:spLocks noGrp="1"/>
          </p:cNvSpPr>
          <p:nvPr>
            <p:ph idx="1"/>
          </p:nvPr>
        </p:nvSpPr>
        <p:spPr>
          <a:xfrm>
            <a:off x="1484310" y="1680882"/>
            <a:ext cx="10018713" cy="4383741"/>
          </a:xfrm>
        </p:spPr>
        <p:txBody>
          <a:bodyPr anchor="t" anchorCtr="0">
            <a:normAutofit/>
          </a:bodyPr>
          <a:lstStyle>
            <a:lvl1pPr>
              <a:lnSpc>
                <a:spcPct val="100000"/>
              </a:lnSpc>
              <a:spcBef>
                <a:spcPts val="500"/>
              </a:spcBef>
              <a:spcAft>
                <a:spcPts val="500"/>
              </a:spcAft>
              <a:defRPr sz="2400" b="0">
                <a:solidFill>
                  <a:schemeClr val="tx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defRPr>
            </a:lvl1pPr>
            <a:lvl2pPr>
              <a:lnSpc>
                <a:spcPct val="100000"/>
              </a:lnSpc>
              <a:spcBef>
                <a:spcPts val="500"/>
              </a:spcBef>
              <a:spcAft>
                <a:spcPts val="500"/>
              </a:spcAft>
              <a:defRPr sz="2400" b="1">
                <a:solidFill>
                  <a:srgbClr val="002060"/>
                </a:solidFill>
                <a:latin typeface="华文楷体" panose="02010600040101010101" pitchFamily="2" charset="-122"/>
                <a:ea typeface="华文楷体" panose="02010600040101010101" pitchFamily="2" charset="-122"/>
              </a:defRPr>
            </a:lvl2pPr>
            <a:lvl3pPr>
              <a:lnSpc>
                <a:spcPct val="100000"/>
              </a:lnSpc>
              <a:spcBef>
                <a:spcPts val="500"/>
              </a:spcBef>
              <a:spcAft>
                <a:spcPts val="500"/>
              </a:spcAft>
              <a:defRPr sz="2400" b="0">
                <a:solidFill>
                  <a:schemeClr val="accent5">
                    <a:lumMod val="75000"/>
                  </a:schemeClr>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defRPr>
            </a:lvl3pPr>
            <a:lvl4pPr>
              <a:lnSpc>
                <a:spcPct val="100000"/>
              </a:lnSpc>
              <a:spcBef>
                <a:spcPts val="500"/>
              </a:spcBef>
              <a:spcAft>
                <a:spcPts val="500"/>
              </a:spcAft>
              <a:defRPr sz="2400" b="1">
                <a:solidFill>
                  <a:srgbClr val="002060"/>
                </a:solidFill>
                <a:effectLst>
                  <a:outerShdw blurRad="38100" dist="38100" dir="2700000" algn="tl">
                    <a:srgbClr val="000000">
                      <a:alpha val="43137"/>
                    </a:srgbClr>
                  </a:outerShdw>
                </a:effectLst>
                <a:latin typeface="华文仿宋" panose="02010600040101010101" pitchFamily="2" charset="-122"/>
                <a:ea typeface="华文仿宋" panose="02010600040101010101" pitchFamily="2" charset="-122"/>
              </a:defRPr>
            </a:lvl4pPr>
            <a:lvl5pPr algn="l">
              <a:lnSpc>
                <a:spcPct val="100000"/>
              </a:lnSpc>
              <a:spcBef>
                <a:spcPts val="500"/>
              </a:spcBef>
              <a:spcAft>
                <a:spcPts val="500"/>
              </a:spcAft>
              <a:defRPr sz="2000" b="1">
                <a:solidFill>
                  <a:srgbClr val="C00000"/>
                </a:solidFill>
                <a:latin typeface="华文楷体" panose="02010600040101010101" pitchFamily="2" charset="-122"/>
                <a:ea typeface="华文楷体" panose="02010600040101010101"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a:xfrm>
            <a:off x="9732656" y="6206003"/>
            <a:ext cx="1143000" cy="365125"/>
          </a:xfrm>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a:xfrm>
            <a:off x="2572279" y="6206003"/>
            <a:ext cx="7084177" cy="365125"/>
          </a:xfrm>
        </p:spPr>
        <p:txBody>
          <a:bodyPr/>
          <a:lstStyle/>
          <a:p>
            <a:endParaRPr lang="en-US" dirty="0"/>
          </a:p>
        </p:txBody>
      </p:sp>
      <p:sp>
        <p:nvSpPr>
          <p:cNvPr id="6" name="Slide Number Placeholder 5"/>
          <p:cNvSpPr>
            <a:spLocks noGrp="1"/>
          </p:cNvSpPr>
          <p:nvPr>
            <p:ph type="sldNum" sz="quarter" idx="12"/>
          </p:nvPr>
        </p:nvSpPr>
        <p:spPr>
          <a:xfrm>
            <a:off x="10951856" y="6189859"/>
            <a:ext cx="5511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09139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4310" y="906330"/>
            <a:ext cx="10018713" cy="5299673"/>
          </a:xfrm>
        </p:spPr>
        <p:txBody>
          <a:bodyPr anchor="t" anchorCtr="0">
            <a:normAutofit/>
          </a:bodyPr>
          <a:lstStyle>
            <a:lvl1pPr>
              <a:lnSpc>
                <a:spcPct val="100000"/>
              </a:lnSpc>
              <a:spcBef>
                <a:spcPts val="500"/>
              </a:spcBef>
              <a:spcAft>
                <a:spcPts val="500"/>
              </a:spcAft>
              <a:defRPr sz="2400" b="0">
                <a:solidFill>
                  <a:schemeClr val="tx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defRPr>
            </a:lvl1pPr>
            <a:lvl2pPr>
              <a:lnSpc>
                <a:spcPct val="100000"/>
              </a:lnSpc>
              <a:spcBef>
                <a:spcPts val="500"/>
              </a:spcBef>
              <a:spcAft>
                <a:spcPts val="500"/>
              </a:spcAft>
              <a:defRPr sz="2400" b="1">
                <a:solidFill>
                  <a:srgbClr val="002060"/>
                </a:solidFill>
                <a:latin typeface="华文楷体" panose="02010600040101010101" pitchFamily="2" charset="-122"/>
                <a:ea typeface="华文楷体" panose="02010600040101010101" pitchFamily="2" charset="-122"/>
              </a:defRPr>
            </a:lvl2pPr>
            <a:lvl3pPr>
              <a:lnSpc>
                <a:spcPct val="100000"/>
              </a:lnSpc>
              <a:spcBef>
                <a:spcPts val="500"/>
              </a:spcBef>
              <a:spcAft>
                <a:spcPts val="500"/>
              </a:spcAft>
              <a:defRPr sz="2400" b="0">
                <a:solidFill>
                  <a:schemeClr val="accent5">
                    <a:lumMod val="75000"/>
                  </a:schemeClr>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defRPr>
            </a:lvl3pPr>
            <a:lvl4pPr>
              <a:lnSpc>
                <a:spcPct val="100000"/>
              </a:lnSpc>
              <a:spcBef>
                <a:spcPts val="500"/>
              </a:spcBef>
              <a:spcAft>
                <a:spcPts val="500"/>
              </a:spcAft>
              <a:defRPr sz="2400" b="1">
                <a:solidFill>
                  <a:srgbClr val="002060"/>
                </a:solidFill>
                <a:effectLst>
                  <a:outerShdw blurRad="38100" dist="38100" dir="2700000" algn="tl">
                    <a:srgbClr val="000000">
                      <a:alpha val="43137"/>
                    </a:srgbClr>
                  </a:outerShdw>
                </a:effectLst>
                <a:latin typeface="华文仿宋" panose="02010600040101010101" pitchFamily="2" charset="-122"/>
                <a:ea typeface="华文仿宋" panose="02010600040101010101" pitchFamily="2" charset="-122"/>
              </a:defRPr>
            </a:lvl4pPr>
            <a:lvl5pPr algn="l">
              <a:lnSpc>
                <a:spcPct val="100000"/>
              </a:lnSpc>
              <a:spcBef>
                <a:spcPts val="500"/>
              </a:spcBef>
              <a:spcAft>
                <a:spcPts val="500"/>
              </a:spcAft>
              <a:defRPr sz="2000" b="1">
                <a:solidFill>
                  <a:srgbClr val="C00000"/>
                </a:solidFill>
                <a:latin typeface="华文楷体" panose="02010600040101010101" pitchFamily="2" charset="-122"/>
                <a:ea typeface="华文楷体" panose="02010600040101010101"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a:xfrm>
            <a:off x="9732656" y="6206003"/>
            <a:ext cx="1143000" cy="365125"/>
          </a:xfrm>
        </p:spPr>
        <p:txBody>
          <a:bodyPr/>
          <a:lstStyle/>
          <a:p>
            <a:fld id="{B61BEF0D-F0BB-DE4B-95CE-6DB70DBA9567}" type="datetimeFigureOut">
              <a:rPr lang="en-US" dirty="0"/>
              <a:pPr/>
              <a:t>1/21/2016</a:t>
            </a:fld>
            <a:endParaRPr lang="en-US" dirty="0"/>
          </a:p>
        </p:txBody>
      </p:sp>
      <p:sp>
        <p:nvSpPr>
          <p:cNvPr id="5" name="Footer Placeholder 4"/>
          <p:cNvSpPr>
            <a:spLocks noGrp="1"/>
          </p:cNvSpPr>
          <p:nvPr>
            <p:ph type="ftr" sz="quarter" idx="11"/>
          </p:nvPr>
        </p:nvSpPr>
        <p:spPr>
          <a:xfrm>
            <a:off x="2572279" y="6206003"/>
            <a:ext cx="7084177" cy="365125"/>
          </a:xfrm>
        </p:spPr>
        <p:txBody>
          <a:bodyPr/>
          <a:lstStyle/>
          <a:p>
            <a:endParaRPr lang="en-US" dirty="0"/>
          </a:p>
        </p:txBody>
      </p:sp>
      <p:sp>
        <p:nvSpPr>
          <p:cNvPr id="6" name="Slide Number Placeholder 5"/>
          <p:cNvSpPr>
            <a:spLocks noGrp="1"/>
          </p:cNvSpPr>
          <p:nvPr>
            <p:ph type="sldNum" sz="quarter" idx="12"/>
          </p:nvPr>
        </p:nvSpPr>
        <p:spPr>
          <a:xfrm>
            <a:off x="10951856" y="6189859"/>
            <a:ext cx="5511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943897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normAutofit/>
          </a:bodyPr>
          <a:lstStyle>
            <a:lvl1pPr>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marL="285750" indent="-285750">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742950" indent="-285750">
              <a:defRPr lang="zh-CN" altLang="en-US" sz="3200" b="1" kern="1200" cap="none" dirty="0" smtClean="0">
                <a:solidFill>
                  <a:schemeClr val="tx1"/>
                </a:solidFill>
                <a:effectLst/>
                <a:latin typeface="+mn-ea"/>
                <a:ea typeface="+mn-ea"/>
                <a:cs typeface="+mn-cs"/>
              </a:defRPr>
            </a:lvl2pPr>
            <a:lvl3pPr>
              <a:defRPr lang="zh-CN" altLang="en-US" sz="2800" b="1" kern="1200" cap="none" dirty="0" smtClean="0">
                <a:solidFill>
                  <a:schemeClr val="accent5">
                    <a:lumMod val="75000"/>
                  </a:schemeClr>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defRPr>
            </a:lvl3pPr>
            <a:lvl4pPr>
              <a:defRPr sz="1200"/>
            </a:lvl4pPr>
            <a:lvl5pPr>
              <a:defRPr sz="1200"/>
            </a:lvl5pPr>
            <a:lvl6pPr>
              <a:defRPr sz="1200"/>
            </a:lvl6pPr>
            <a:lvl7pPr>
              <a:defRPr sz="1200"/>
            </a:lvl7pPr>
            <a:lvl8pPr>
              <a:defRPr sz="1200"/>
            </a:lvl8pPr>
            <a:lvl9pPr>
              <a:defRPr sz="1200"/>
            </a:lvl9pPr>
          </a:lstStyle>
          <a:p>
            <a:pPr marL="2857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a:p>
            <a:pPr marL="285750" lvl="1"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第二级</a:t>
            </a:r>
          </a:p>
          <a:p>
            <a:pPr marL="285750" lvl="2"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第三级</a:t>
            </a:r>
          </a:p>
          <a:p>
            <a:pPr marL="285750" lvl="3"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第四级</a:t>
            </a:r>
          </a:p>
          <a:p>
            <a:pPr marL="285750" lvl="4"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第五级</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marL="285750" indent="-285750">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742950" indent="-285750">
              <a:defRPr lang="zh-CN" altLang="en-US" sz="3200" b="1" kern="1200" cap="none" dirty="0" smtClean="0">
                <a:solidFill>
                  <a:schemeClr val="tx1"/>
                </a:solidFill>
                <a:effectLst/>
                <a:latin typeface="+mn-ea"/>
                <a:ea typeface="+mn-ea"/>
                <a:cs typeface="+mn-cs"/>
              </a:defRPr>
            </a:lvl2pPr>
            <a:lvl3pPr>
              <a:defRPr lang="zh-CN" altLang="en-US" sz="2800" b="1" kern="1200" cap="none" dirty="0" smtClean="0">
                <a:solidFill>
                  <a:schemeClr val="accent5">
                    <a:lumMod val="75000"/>
                  </a:schemeClr>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defRPr>
            </a:lvl3pPr>
            <a:lvl4pPr>
              <a:defRPr sz="1200"/>
            </a:lvl4pPr>
            <a:lvl5pPr>
              <a:defRPr sz="1200"/>
            </a:lvl5pPr>
            <a:lvl6pPr>
              <a:defRPr sz="1200"/>
            </a:lvl6pPr>
            <a:lvl7pPr>
              <a:defRPr sz="1200"/>
            </a:lvl7pPr>
            <a:lvl8pPr>
              <a:defRPr sz="1200"/>
            </a:lvl8pPr>
            <a:lvl9pPr>
              <a:defRPr sz="1200"/>
            </a:lvl9pPr>
          </a:lstStyle>
          <a:p>
            <a:pPr marL="2857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a:p>
            <a:pPr marL="285750" lvl="1"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第二级</a:t>
            </a:r>
          </a:p>
          <a:p>
            <a:pPr marL="285750" lvl="2"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第三级</a:t>
            </a:r>
          </a:p>
          <a:p>
            <a:pPr marL="285750" lvl="3"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第四级</a:t>
            </a:r>
          </a:p>
          <a:p>
            <a:pPr marL="285750" lvl="4"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defTabSz="457200" rtl="0" eaLnBrk="1" latinLnBrk="0" hangingPunct="1">
              <a:spcBef>
                <a:spcPct val="0"/>
              </a:spcBef>
              <a:buNone/>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457200" indent="-457200">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2857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p:txBody>
      </p:sp>
      <p:sp>
        <p:nvSpPr>
          <p:cNvPr id="4" name="Content Placeholder 3"/>
          <p:cNvSpPr>
            <a:spLocks noGrp="1"/>
          </p:cNvSpPr>
          <p:nvPr>
            <p:ph sz="half" idx="2"/>
          </p:nvPr>
        </p:nvSpPr>
        <p:spPr>
          <a:xfrm>
            <a:off x="1484311" y="3335337"/>
            <a:ext cx="4895056" cy="2455862"/>
          </a:xfrm>
        </p:spPr>
        <p:txBody>
          <a:bodyPr anchor="t">
            <a:normAutofit/>
          </a:bodyPr>
          <a:lstStyle>
            <a:lvl1pPr marL="742950" indent="-285750">
              <a:defRPr sz="1800"/>
            </a:lvl1pPr>
            <a:lvl2pPr>
              <a:defRPr lang="zh-CN" altLang="en-US" sz="3200" b="1" kern="1200" cap="none" dirty="0" smtClean="0">
                <a:solidFill>
                  <a:schemeClr val="tx1"/>
                </a:solidFill>
                <a:effectLst/>
                <a:latin typeface="+mn-ea"/>
                <a:ea typeface="+mn-ea"/>
                <a:cs typeface="+mn-cs"/>
              </a:defRPr>
            </a:lvl2pPr>
            <a:lvl3pPr>
              <a:defRPr lang="zh-CN" altLang="en-US" sz="2800" b="1" kern="1200" cap="none" dirty="0" smtClean="0">
                <a:solidFill>
                  <a:schemeClr val="accent5">
                    <a:lumMod val="75000"/>
                  </a:schemeClr>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defRPr>
            </a:lvl3pPr>
            <a:lvl4pPr>
              <a:defRPr sz="1200"/>
            </a:lvl4pPr>
            <a:lvl5pPr>
              <a:defRPr sz="1200"/>
            </a:lvl5pPr>
            <a:lvl6pPr>
              <a:defRPr sz="1200"/>
            </a:lvl6pPr>
            <a:lvl7pPr>
              <a:defRPr sz="1200"/>
            </a:lvl7pPr>
            <a:lvl8pPr>
              <a:defRPr sz="1200"/>
            </a:lvl8pPr>
            <a:lvl9pPr>
              <a:defRPr sz="1200"/>
            </a:lvl9pPr>
          </a:lstStyle>
          <a:p>
            <a:pPr marL="7429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a:p>
            <a:pPr marL="742950" lvl="1"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第二级</a:t>
            </a:r>
          </a:p>
          <a:p>
            <a:pPr marL="742950" lvl="2"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第三级</a:t>
            </a:r>
          </a:p>
          <a:p>
            <a:pPr marL="742950" lvl="3"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第四级</a:t>
            </a:r>
          </a:p>
          <a:p>
            <a:pPr marL="742950" lvl="4"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第五级</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457200" indent="-457200">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2857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p:txBody>
      </p:sp>
      <p:sp>
        <p:nvSpPr>
          <p:cNvPr id="6" name="Content Placeholder 5"/>
          <p:cNvSpPr>
            <a:spLocks noGrp="1"/>
          </p:cNvSpPr>
          <p:nvPr>
            <p:ph sz="quarter" idx="4"/>
          </p:nvPr>
        </p:nvSpPr>
        <p:spPr>
          <a:xfrm>
            <a:off x="6607967" y="3335337"/>
            <a:ext cx="4895056" cy="2455862"/>
          </a:xfrm>
        </p:spPr>
        <p:txBody>
          <a:bodyPr anchor="t">
            <a:normAutofit/>
          </a:bodyPr>
          <a:lstStyle>
            <a:lvl1pPr marL="742950" indent="-285750">
              <a:defRPr sz="1800"/>
            </a:lvl1pPr>
            <a:lvl2pPr>
              <a:defRPr lang="zh-CN" altLang="en-US" sz="3200" b="1" kern="1200" cap="none" dirty="0" smtClean="0">
                <a:solidFill>
                  <a:schemeClr val="tx1"/>
                </a:solidFill>
                <a:effectLst/>
                <a:latin typeface="+mn-ea"/>
                <a:ea typeface="+mn-ea"/>
                <a:cs typeface="+mn-cs"/>
              </a:defRPr>
            </a:lvl2pPr>
            <a:lvl3pPr>
              <a:defRPr lang="zh-CN" altLang="en-US" sz="2800" b="1" kern="1200" cap="none" dirty="0" smtClean="0">
                <a:solidFill>
                  <a:schemeClr val="accent5">
                    <a:lumMod val="75000"/>
                  </a:schemeClr>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defRPr>
            </a:lvl3pPr>
            <a:lvl4pPr>
              <a:defRPr sz="1200"/>
            </a:lvl4pPr>
            <a:lvl5pPr>
              <a:defRPr sz="1200"/>
            </a:lvl5pPr>
            <a:lvl6pPr>
              <a:defRPr sz="1200"/>
            </a:lvl6pPr>
            <a:lvl7pPr>
              <a:defRPr sz="1200"/>
            </a:lvl7pPr>
            <a:lvl8pPr>
              <a:defRPr sz="1200"/>
            </a:lvl8pPr>
            <a:lvl9pPr>
              <a:defRPr sz="1200"/>
            </a:lvl9pPr>
          </a:lstStyle>
          <a:p>
            <a:pPr marL="7429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a:p>
            <a:pPr marL="742950" lvl="1"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第二级</a:t>
            </a:r>
          </a:p>
          <a:p>
            <a:pPr marL="742950" lvl="2"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第三级</a:t>
            </a:r>
          </a:p>
          <a:p>
            <a:pPr marL="742950" lvl="3"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第四级</a:t>
            </a:r>
          </a:p>
          <a:p>
            <a:pPr marL="742950" lvl="4"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defTabSz="457200" rtl="0" eaLnBrk="1" latinLnBrk="0" hangingPunct="1">
              <a:spcBef>
                <a:spcPct val="0"/>
              </a:spcBef>
              <a:buNone/>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defTabSz="457200" rtl="0" eaLnBrk="1" latinLnBrk="0" hangingPunct="1">
              <a:spcBef>
                <a:spcPct val="0"/>
              </a:spcBef>
              <a:buNone/>
              <a:defRPr 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marL="285750" indent="-285750">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742950" indent="-285750">
              <a:defRPr lang="zh-CN" altLang="en-US" sz="3200" b="1" kern="1200" cap="none" dirty="0" smtClean="0">
                <a:solidFill>
                  <a:schemeClr val="tx1"/>
                </a:solidFill>
                <a:effectLst/>
                <a:latin typeface="+mn-ea"/>
                <a:ea typeface="+mn-ea"/>
                <a:cs typeface="+mn-cs"/>
              </a:defRPr>
            </a:lvl2pPr>
            <a:lvl3pPr>
              <a:defRPr lang="zh-CN" altLang="en-US" sz="2800" b="1" kern="1200" cap="none" dirty="0" smtClean="0">
                <a:solidFill>
                  <a:schemeClr val="accent5">
                    <a:lumMod val="75000"/>
                  </a:schemeClr>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defRPr>
            </a:lvl3pPr>
            <a:lvl4pPr>
              <a:defRPr sz="2000"/>
            </a:lvl4pPr>
            <a:lvl5pPr>
              <a:defRPr sz="1400"/>
            </a:lvl5pPr>
            <a:lvl6pPr>
              <a:defRPr sz="1400"/>
            </a:lvl6pPr>
            <a:lvl7pPr>
              <a:defRPr sz="1400"/>
            </a:lvl7pPr>
            <a:lvl8pPr>
              <a:defRPr sz="1400"/>
            </a:lvl8pPr>
            <a:lvl9pPr>
              <a:defRPr sz="1400"/>
            </a:lvl9pPr>
          </a:lstStyle>
          <a:p>
            <a:pPr marL="2857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a:p>
            <a:pPr marL="285750" lvl="1"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第二级</a:t>
            </a:r>
          </a:p>
          <a:p>
            <a:pPr marL="285750" lvl="2"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第三级</a:t>
            </a:r>
          </a:p>
          <a:p>
            <a:pPr marL="285750" lvl="3"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第四级</a:t>
            </a:r>
          </a:p>
          <a:p>
            <a:pPr marL="285750" lvl="4"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第五级</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285750" lvl="0" indent="-285750" algn="l" defTabSz="457200" rtl="0" eaLnBrk="1" latinLnBrk="0" hangingPunct="1">
              <a:spcBef>
                <a:spcPct val="20000"/>
              </a:spcBef>
              <a:spcAft>
                <a:spcPts val="600"/>
              </a:spcAft>
              <a:buClr>
                <a:schemeClr val="accent1">
                  <a:lumMod val="75000"/>
                </a:schemeClr>
              </a:buClr>
              <a:buSzPct val="145000"/>
              <a:buFont typeface="Arial"/>
              <a:buChar char="•"/>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73666" y="506226"/>
            <a:ext cx="10018713" cy="1147761"/>
          </a:xfrm>
          <a:prstGeom prst="rect">
            <a:avLst/>
          </a:prstGeom>
          <a:effectLst/>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484310" y="1815353"/>
            <a:ext cx="10018713" cy="3975847"/>
          </a:xfrm>
          <a:prstGeom prst="rect">
            <a:avLst/>
          </a:prstGeom>
        </p:spPr>
        <p:txBody>
          <a:bodyPr vert="horz" lIns="91440" tIns="45720" rIns="91440" bIns="45720" rtlCol="0" anchor="t" anchorCtr="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1/21/2016</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8" r:id="rId3"/>
    <p:sldLayoutId id="2147483670" r:id="rId4"/>
    <p:sldLayoutId id="2147483652" r:id="rId5"/>
    <p:sldLayoutId id="2147483653" r:id="rId6"/>
    <p:sldLayoutId id="2147483654" r:id="rId7"/>
    <p:sldLayoutId id="2147483655" r:id="rId8"/>
    <p:sldLayoutId id="2147483656" r:id="rId9"/>
    <p:sldLayoutId id="2147483660" r:id="rId10"/>
    <p:sldLayoutId id="2147483657" r:id="rId11"/>
    <p:sldLayoutId id="2147483663" r:id="rId12"/>
    <p:sldLayoutId id="2147483664" r:id="rId13"/>
    <p:sldLayoutId id="2147483665" r:id="rId14"/>
    <p:sldLayoutId id="2147483666" r:id="rId15"/>
    <p:sldLayoutId id="2147483667" r:id="rId16"/>
    <p:sldLayoutId id="2147483658" r:id="rId17"/>
    <p:sldLayoutId id="2147483659" r:id="rId18"/>
  </p:sldLayoutIdLst>
  <p:txStyles>
    <p:titleStyle>
      <a:lvl1pPr algn="ctr" defTabSz="457200" rtl="0" eaLnBrk="1" latinLnBrk="0" hangingPunct="1">
        <a:spcBef>
          <a:spcPct val="0"/>
        </a:spcBef>
        <a:buNone/>
        <a:defRPr lang="en-US" altLang="en-US" sz="4000" b="1" kern="1200" cap="none" dirty="0">
          <a:ln w="3175" cmpd="sng">
            <a:noFill/>
          </a:ln>
          <a:solidFill>
            <a:srgbClr val="C00000"/>
          </a:solidFill>
          <a:effectLst/>
          <a:latin typeface="华文中宋" panose="02010600040101010101" pitchFamily="2" charset="-122"/>
          <a:ea typeface="华文中宋" panose="02010600040101010101" pitchFamily="2" charset="-122"/>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lang="zh-CN" altLang="en-US" sz="3200" b="1" kern="1200" cap="none" dirty="0" smtClean="0">
          <a:solidFill>
            <a:schemeClr val="tx1"/>
          </a:solidFill>
          <a:effectLst/>
          <a:latin typeface="+mn-ea"/>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lang="zh-CN" altLang="en-US" sz="2800" b="1" kern="1200" cap="none" dirty="0" smtClean="0">
          <a:solidFill>
            <a:schemeClr val="accent5">
              <a:lumMod val="75000"/>
            </a:schemeClr>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lang="zh-CN" altLang="en-US" sz="2800" b="0" kern="1200" cap="none" dirty="0" smtClean="0">
          <a:solidFill>
            <a:srgbClr val="00206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lang="en-US" altLang="en-US" sz="2400" kern="1200" cap="none" dirty="0">
          <a:solidFill>
            <a:srgbClr val="FF0000"/>
          </a:solidFill>
          <a:effectLst/>
          <a:latin typeface="微软雅黑" panose="020B0503020204020204" pitchFamily="34" charset="-122"/>
          <a:ea typeface="微软雅黑" panose="020B0503020204020204" pitchFamily="34" charset="-122"/>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hyperlink" Target="&#30456;&#20851;&#25991;&#20214;/&#36130;&#31246;&#12308;2015&#12309;106&#21495;.doc" TargetMode="Externa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hyperlink" Target="&#30456;&#20851;&#25991;&#20214;/&#22269;&#23478;&#31246;&#21153;&#24635;&#23616;&#20844;&#21578;2015&#24180;&#31532;76&#21495;/2.&#20225;&#19994;&#25152;&#24471;&#31246;&#20248;&#24800;&#20107;&#39033;&#22791;&#26696;&#34920;.doc" TargetMode="External"/><Relationship Id="rId2" Type="http://schemas.openxmlformats.org/officeDocument/2006/relationships/hyperlink" Target="&#30456;&#20851;&#25991;&#20214;/&#22269;&#23478;&#31246;&#21153;&#24635;&#23616;&#20844;&#21578;2015&#24180;&#31532;76&#21495;/1.&#20225;&#19994;&#25152;&#24471;&#31246;&#20248;&#24800;&#20107;&#39033;&#22791;&#26696;&#31649;&#29702;&#30446;&#24405;&#65288;2015&#24180;&#29256;&#65289;.doc" TargetMode="External"/><Relationship Id="rId1" Type="http://schemas.openxmlformats.org/officeDocument/2006/relationships/slideLayout" Target="../slideLayouts/slideLayout3.xml"/><Relationship Id="rId4" Type="http://schemas.openxmlformats.org/officeDocument/2006/relationships/hyperlink" Target="&#30456;&#20851;&#25991;&#20214;/&#22269;&#23478;&#31246;&#21153;&#24635;&#23616;&#20844;&#21578;2015&#24180;&#31532;76&#21495;/3.&#27719;&#24635;&#32435;&#31246;&#20225;&#19994;&#20998;&#25903;&#26426;&#26500;&#24050;&#22791;&#26696;&#20248;&#24800;&#20107;&#39033;&#28165;&#21333;.doc" TargetMode="Externa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201.xml"/><Relationship Id="rId2" Type="http://schemas.openxmlformats.org/officeDocument/2006/relationships/slide" Target="slide227.xml"/><Relationship Id="rId1" Type="http://schemas.openxmlformats.org/officeDocument/2006/relationships/slideLayout" Target="../slideLayouts/slideLayout2.xml"/><Relationship Id="rId4" Type="http://schemas.openxmlformats.org/officeDocument/2006/relationships/slide" Target="slide22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30456;&#20851;&#25991;&#20214;/&#22269;&#21153;&#38498;&#20915;&#23450;&#31532;&#19968;&#25209;&#21462;&#28040;&#20013;&#22830;&#25351;&#23450;&#22320;&#26041;&#23454;&#26045;&#30340;&#34892;&#25919;&#23457;&#25209;&#20107;&#39033;&#30446;&#24405;&#65288;&#28041;&#31246;29&#39033;&#65289;.doc"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hyperlink" Target="&#30456;&#20851;&#25991;&#20214;/&#22269;&#21153;&#38498;&#20915;&#23450;&#21462;&#28040;&#30340;22&#39033;&#31246;&#21153;&#38750;&#34892;&#25919;&#35768;&#21487;&#23457;&#25209;&#20107;&#39033;.doc"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a:t>2015</a:t>
            </a:r>
            <a:r>
              <a:rPr lang="zh-CN" altLang="en-US" dirty="0"/>
              <a:t>年下半年税收政策辅导</a:t>
            </a:r>
          </a:p>
        </p:txBody>
      </p:sp>
      <p:sp>
        <p:nvSpPr>
          <p:cNvPr id="5" name="副标题 4"/>
          <p:cNvSpPr>
            <a:spLocks noGrp="1"/>
          </p:cNvSpPr>
          <p:nvPr>
            <p:ph type="subTitle" idx="1"/>
          </p:nvPr>
        </p:nvSpPr>
        <p:spPr>
          <a:xfrm>
            <a:off x="4515377" y="3785252"/>
            <a:ext cx="6987645" cy="1388534"/>
          </a:xfrm>
        </p:spPr>
        <p:txBody>
          <a:bodyPr/>
          <a:lstStyle/>
          <a:p>
            <a:r>
              <a:rPr lang="en-US" altLang="zh-CN" dirty="0"/>
              <a:t>2015</a:t>
            </a:r>
            <a:r>
              <a:rPr lang="zh-CN" altLang="en-US" dirty="0"/>
              <a:t>年第</a:t>
            </a:r>
            <a:r>
              <a:rPr lang="en-US" altLang="zh-CN" dirty="0"/>
              <a:t>14</a:t>
            </a:r>
            <a:r>
              <a:rPr lang="zh-CN" altLang="en-US" dirty="0"/>
              <a:t>期</a:t>
            </a:r>
            <a:r>
              <a:rPr lang="en-US" altLang="zh-CN" dirty="0"/>
              <a:t>~24</a:t>
            </a:r>
            <a:r>
              <a:rPr lang="zh-CN" altLang="en-US" dirty="0"/>
              <a:t>期</a:t>
            </a:r>
            <a:r>
              <a:rPr lang="en-US" altLang="zh-CN" dirty="0"/>
              <a:t>《</a:t>
            </a:r>
            <a:r>
              <a:rPr lang="zh-CN" altLang="en-US" dirty="0"/>
              <a:t>税收信息</a:t>
            </a:r>
            <a:r>
              <a:rPr lang="en-US" altLang="zh-CN" dirty="0"/>
              <a:t>》</a:t>
            </a:r>
          </a:p>
          <a:p>
            <a:endParaRPr lang="zh-CN" altLang="en-US" dirty="0"/>
          </a:p>
        </p:txBody>
      </p:sp>
      <p:sp>
        <p:nvSpPr>
          <p:cNvPr id="6" name="Rectangle 7"/>
          <p:cNvSpPr txBox="1">
            <a:spLocks noChangeArrowheads="1"/>
          </p:cNvSpPr>
          <p:nvPr/>
        </p:nvSpPr>
        <p:spPr>
          <a:xfrm>
            <a:off x="5407782" y="4690534"/>
            <a:ext cx="5905500" cy="2060575"/>
          </a:xfrm>
          <a:prstGeom prst="rect">
            <a:avLst/>
          </a:prstGeom>
        </p:spPr>
        <p:txBody>
          <a:bodyPr vert="horz" lIns="91440" tIns="45720" rIns="91440" bIns="45720" rtlCol="0" anchor="t" anchorCtr="0">
            <a:normAutofit fontScale="92500" lnSpcReduction="1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lang="zh-CN" altLang="en-US" sz="3600" b="1" kern="1200" cap="none" dirty="0" smtClean="0">
                <a:solidFill>
                  <a:srgbClr val="00206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lang="zh-CN" altLang="en-US" sz="3200" b="1" kern="1200" cap="none" dirty="0" smtClean="0">
                <a:solidFill>
                  <a:schemeClr val="tx1"/>
                </a:solidFill>
                <a:effectLst/>
                <a:latin typeface="+mn-ea"/>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lang="zh-CN" altLang="en-US" sz="2800" b="1" kern="1200" cap="none" dirty="0" smtClean="0">
                <a:solidFill>
                  <a:schemeClr val="accent5">
                    <a:lumMod val="75000"/>
                  </a:schemeClr>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lang="zh-CN" altLang="en-US" sz="2800" b="0" kern="1200" cap="none" dirty="0" smtClean="0">
                <a:solidFill>
                  <a:srgbClr val="00206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lang="en-US" altLang="en-US" sz="2400" kern="1200" cap="none" dirty="0">
                <a:solidFill>
                  <a:srgbClr val="FF0000"/>
                </a:solidFill>
                <a:effectLst/>
                <a:latin typeface="微软雅黑" panose="020B0503020204020204" pitchFamily="34" charset="-122"/>
                <a:ea typeface="微软雅黑" panose="020B0503020204020204" pitchFamily="34" charset="-122"/>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nSpc>
                <a:spcPct val="90000"/>
              </a:lnSpc>
              <a:buFont typeface="Wingdings" panose="05000000000000000000" pitchFamily="2" charset="2"/>
              <a:buNone/>
            </a:pPr>
            <a:r>
              <a:rPr lang="zh-CN" altLang="en-US" smtClean="0">
                <a:solidFill>
                  <a:srgbClr val="0033CC"/>
                </a:solidFill>
                <a:effectLst>
                  <a:outerShdw blurRad="38100" dist="38100" dir="2700000" algn="tl">
                    <a:srgbClr val="C0C0C0"/>
                  </a:outerShdw>
                </a:effectLst>
                <a:latin typeface="华文新魏" panose="02010800040101010101" pitchFamily="2" charset="-122"/>
                <a:ea typeface="华文新魏" panose="02010800040101010101" pitchFamily="2" charset="-122"/>
              </a:rPr>
              <a:t>主讲人：</a:t>
            </a:r>
            <a:r>
              <a:rPr lang="zh-CN" altLang="en-US" smtClean="0">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方  建新</a:t>
            </a:r>
          </a:p>
          <a:p>
            <a:pPr marL="0" indent="0" algn="r">
              <a:lnSpc>
                <a:spcPct val="90000"/>
              </a:lnSpc>
              <a:buFont typeface="Wingdings" panose="05000000000000000000" pitchFamily="2" charset="2"/>
              <a:buNone/>
            </a:pPr>
            <a:r>
              <a:rPr lang="zh-CN" altLang="en-US" sz="2000" smtClean="0">
                <a:solidFill>
                  <a:srgbClr val="0033CC"/>
                </a:solidFill>
                <a:effectLst>
                  <a:outerShdw blurRad="38100" dist="38100" dir="2700000" algn="tl">
                    <a:srgbClr val="C0C0C0"/>
                  </a:outerShdw>
                </a:effectLst>
                <a:latin typeface="华文新魏" panose="02010800040101010101" pitchFamily="2" charset="-122"/>
                <a:ea typeface="华文新魏" panose="02010800040101010101" pitchFamily="2" charset="-122"/>
              </a:rPr>
              <a:t> 宁波中瑞税务师事务所有限公司</a:t>
            </a:r>
          </a:p>
          <a:p>
            <a:pPr marL="0" indent="0" algn="r">
              <a:lnSpc>
                <a:spcPct val="90000"/>
              </a:lnSpc>
              <a:buFont typeface="Wingdings" panose="05000000000000000000" pitchFamily="2" charset="2"/>
              <a:buNone/>
            </a:pPr>
            <a:r>
              <a:rPr lang="zh-CN" altLang="en-US" sz="2000" smtClean="0">
                <a:solidFill>
                  <a:srgbClr val="0033CC"/>
                </a:solidFill>
                <a:effectLst>
                  <a:outerShdw blurRad="38100" dist="38100" dir="2700000" algn="tl">
                    <a:srgbClr val="C0C0C0"/>
                  </a:outerShdw>
                </a:effectLst>
                <a:latin typeface="华文新魏" panose="02010800040101010101" pitchFamily="2" charset="-122"/>
                <a:ea typeface="华文新魏" panose="02010800040101010101" pitchFamily="2" charset="-122"/>
              </a:rPr>
              <a:t>宁波高新区甬瑞会计师事务所</a:t>
            </a:r>
          </a:p>
          <a:p>
            <a:pPr marL="0" indent="0" algn="r">
              <a:lnSpc>
                <a:spcPct val="90000"/>
              </a:lnSpc>
              <a:buFont typeface="Wingdings" panose="05000000000000000000" pitchFamily="2" charset="2"/>
              <a:buNone/>
            </a:pPr>
            <a:r>
              <a:rPr lang="zh-CN" altLang="en-US" sz="2000" smtClean="0">
                <a:solidFill>
                  <a:srgbClr val="0033CC"/>
                </a:solidFill>
                <a:effectLst>
                  <a:outerShdw blurRad="38100" dist="38100" dir="2700000" algn="tl">
                    <a:srgbClr val="C0C0C0"/>
                  </a:outerShdw>
                </a:effectLst>
                <a:latin typeface="华文新魏" panose="02010800040101010101" pitchFamily="2" charset="-122"/>
                <a:ea typeface="华文新魏" panose="02010800040101010101" pitchFamily="2" charset="-122"/>
              </a:rPr>
              <a:t>电话：</a:t>
            </a:r>
            <a:r>
              <a:rPr lang="en-US" altLang="zh-CN" sz="2000" smtClean="0">
                <a:solidFill>
                  <a:srgbClr val="0033CC"/>
                </a:solidFill>
                <a:effectLst>
                  <a:outerShdw blurRad="38100" dist="38100" dir="2700000" algn="tl">
                    <a:srgbClr val="C0C0C0"/>
                  </a:outerShdw>
                </a:effectLst>
                <a:latin typeface="Times New Roman" panose="02020603050405020304" pitchFamily="18" charset="0"/>
                <a:ea typeface="华文新魏" panose="02010800040101010101" pitchFamily="2" charset="-122"/>
              </a:rPr>
              <a:t>13325887831    0574 — 87170323(</a:t>
            </a:r>
            <a:r>
              <a:rPr lang="zh-CN" altLang="en-US" sz="2000" smtClean="0">
                <a:solidFill>
                  <a:srgbClr val="0033CC"/>
                </a:solidFill>
                <a:effectLst>
                  <a:outerShdw blurRad="38100" dist="38100" dir="2700000" algn="tl">
                    <a:srgbClr val="C0C0C0"/>
                  </a:outerShdw>
                </a:effectLst>
                <a:latin typeface="Times New Roman" panose="02020603050405020304" pitchFamily="18" charset="0"/>
                <a:ea typeface="华文新魏" panose="02010800040101010101" pitchFamily="2" charset="-122"/>
              </a:rPr>
              <a:t>业务六部）</a:t>
            </a:r>
          </a:p>
          <a:p>
            <a:pPr marL="0" indent="0" algn="r">
              <a:lnSpc>
                <a:spcPct val="90000"/>
              </a:lnSpc>
              <a:buFont typeface="Wingdings" panose="05000000000000000000" pitchFamily="2" charset="2"/>
              <a:buNone/>
            </a:pPr>
            <a:r>
              <a:rPr lang="zh-CN" altLang="en-US" sz="2000" smtClean="0">
                <a:solidFill>
                  <a:srgbClr val="0033CC"/>
                </a:solidFill>
                <a:effectLst>
                  <a:outerShdw blurRad="38100" dist="38100" dir="2700000" algn="tl">
                    <a:srgbClr val="C0C0C0"/>
                  </a:outerShdw>
                </a:effectLst>
                <a:latin typeface="Times New Roman" panose="02020603050405020304" pitchFamily="18" charset="0"/>
                <a:ea typeface="华文新魏" panose="02010800040101010101" pitchFamily="2" charset="-122"/>
              </a:rPr>
              <a:t>    </a:t>
            </a:r>
            <a:r>
              <a:rPr lang="zh-CN" altLang="en-US" sz="2000" smtClean="0">
                <a:solidFill>
                  <a:srgbClr val="0033CC"/>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lang="en-US" altLang="zh-CN" sz="2000" smtClean="0">
                <a:solidFill>
                  <a:srgbClr val="0033CC"/>
                </a:solidFill>
                <a:effectLst>
                  <a:outerShdw blurRad="38100" dist="38100" dir="2700000" algn="tl">
                    <a:srgbClr val="C0C0C0"/>
                  </a:outerShdw>
                </a:effectLst>
                <a:latin typeface="华文新魏" panose="02010800040101010101" pitchFamily="2" charset="-122"/>
                <a:ea typeface="华文新魏" panose="02010800040101010101" pitchFamily="2" charset="-122"/>
              </a:rPr>
              <a:t>E-mail</a:t>
            </a:r>
            <a:r>
              <a:rPr lang="zh-CN" altLang="en-US" sz="2000" smtClean="0">
                <a:solidFill>
                  <a:srgbClr val="0033CC"/>
                </a:solidFill>
                <a:effectLst>
                  <a:outerShdw blurRad="38100" dist="38100" dir="2700000" algn="tl">
                    <a:srgbClr val="C0C0C0"/>
                  </a:outerShdw>
                </a:effectLst>
                <a:latin typeface="华文新魏" panose="02010800040101010101" pitchFamily="2" charset="-122"/>
                <a:ea typeface="华文新魏" panose="02010800040101010101" pitchFamily="2" charset="-122"/>
              </a:rPr>
              <a:t>：</a:t>
            </a:r>
            <a:r>
              <a:rPr lang="en-US" altLang="zh-CN" sz="2000" smtClean="0">
                <a:solidFill>
                  <a:srgbClr val="0033CC"/>
                </a:solidFill>
                <a:effectLst>
                  <a:outerShdw blurRad="38100" dist="38100" dir="2700000" algn="tl">
                    <a:srgbClr val="C0C0C0"/>
                  </a:outerShdw>
                </a:effectLst>
                <a:latin typeface="Times New Roman" panose="02020603050405020304" pitchFamily="18" charset="0"/>
                <a:ea typeface="华文新魏" panose="02010800040101010101" pitchFamily="2" charset="-122"/>
              </a:rPr>
              <a:t>78373868@qq.com</a:t>
            </a:r>
          </a:p>
          <a:p>
            <a:pPr marL="0" indent="0">
              <a:lnSpc>
                <a:spcPct val="90000"/>
              </a:lnSpc>
              <a:buFont typeface="Wingdings" panose="05000000000000000000" pitchFamily="2" charset="2"/>
              <a:buNone/>
            </a:pPr>
            <a:endParaRPr lang="zh-CN" altLang="en-US" sz="1600">
              <a:solidFill>
                <a:srgbClr val="0033CC"/>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175996" y="4722579"/>
            <a:ext cx="1210862" cy="1210862"/>
          </a:xfrm>
          <a:prstGeom prst="rect">
            <a:avLst/>
          </a:prstGeom>
        </p:spPr>
      </p:pic>
    </p:spTree>
    <p:extLst>
      <p:ext uri="{BB962C8B-B14F-4D97-AF65-F5344CB8AC3E}">
        <p14:creationId xmlns:p14="http://schemas.microsoft.com/office/powerpoint/2010/main" val="22529225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a:t>
            </a:r>
            <a:r>
              <a:rPr lang="en-US" altLang="zh-CN" dirty="0" smtClean="0"/>
              <a:t>3</a:t>
            </a:r>
            <a:r>
              <a:rPr lang="zh-CN" altLang="en-US" dirty="0" smtClean="0"/>
              <a:t>）宁波</a:t>
            </a:r>
            <a:r>
              <a:rPr lang="zh-CN" altLang="en-US" dirty="0"/>
              <a:t>市地方税务局</a:t>
            </a:r>
            <a:br>
              <a:rPr lang="zh-CN" altLang="en-US" dirty="0"/>
            </a:br>
            <a:r>
              <a:rPr lang="zh-CN" altLang="en-US" dirty="0"/>
              <a:t>关于落实“五证合一、一照一码”登记制度改革的</a:t>
            </a:r>
            <a:r>
              <a:rPr lang="zh-CN" altLang="en-US" dirty="0" smtClean="0"/>
              <a:t>通知</a:t>
            </a:r>
            <a:endParaRPr lang="zh-CN" altLang="en-US" dirty="0"/>
          </a:p>
        </p:txBody>
      </p:sp>
      <p:sp>
        <p:nvSpPr>
          <p:cNvPr id="3" name="内容占位符 2"/>
          <p:cNvSpPr>
            <a:spLocks noGrp="1"/>
          </p:cNvSpPr>
          <p:nvPr>
            <p:ph idx="1"/>
          </p:nvPr>
        </p:nvSpPr>
        <p:spPr/>
        <p:txBody>
          <a:bodyPr>
            <a:normAutofit fontScale="92500"/>
          </a:bodyPr>
          <a:lstStyle/>
          <a:p>
            <a:pPr lvl="4"/>
            <a:r>
              <a:rPr lang="zh-CN" altLang="en-US" dirty="0"/>
              <a:t>甬地税发</a:t>
            </a:r>
            <a:r>
              <a:rPr lang="en-US" altLang="zh-CN" dirty="0"/>
              <a:t>〔2015〕55</a:t>
            </a:r>
            <a:r>
              <a:rPr lang="zh-CN" altLang="en-US" dirty="0"/>
              <a:t>号  </a:t>
            </a:r>
            <a:r>
              <a:rPr lang="en-US" altLang="zh-CN" dirty="0" smtClean="0"/>
              <a:t>2015-9-29</a:t>
            </a:r>
          </a:p>
          <a:p>
            <a:r>
              <a:rPr lang="zh-CN" altLang="en-US" dirty="0"/>
              <a:t>为全面贯彻落实国务院办公厅</a:t>
            </a:r>
            <a:r>
              <a:rPr lang="en-US" altLang="zh-CN" dirty="0"/>
              <a:t>《</a:t>
            </a:r>
            <a:r>
              <a:rPr lang="zh-CN" altLang="en-US" dirty="0"/>
              <a:t>关于加快推进“三证合一”登记制度改革的意见</a:t>
            </a:r>
            <a:r>
              <a:rPr lang="en-US" altLang="zh-CN" dirty="0"/>
              <a:t>》</a:t>
            </a:r>
            <a:r>
              <a:rPr lang="zh-CN" altLang="en-US" dirty="0"/>
              <a:t>（国办发</a:t>
            </a:r>
            <a:r>
              <a:rPr lang="en-US" altLang="zh-CN" dirty="0"/>
              <a:t>〔2015〕50</a:t>
            </a:r>
            <a:r>
              <a:rPr lang="zh-CN" altLang="en-US" dirty="0"/>
              <a:t>号）、工商总局等六部门</a:t>
            </a:r>
            <a:r>
              <a:rPr lang="en-US" altLang="zh-CN" dirty="0"/>
              <a:t>《</a:t>
            </a:r>
            <a:r>
              <a:rPr lang="zh-CN" altLang="en-US" dirty="0"/>
              <a:t>关于贯彻落实</a:t>
            </a:r>
            <a:r>
              <a:rPr lang="en-US" altLang="zh-CN" dirty="0"/>
              <a:t>〈</a:t>
            </a:r>
            <a:r>
              <a:rPr lang="zh-CN" altLang="en-US" dirty="0"/>
              <a:t>国务院办公厅关于加快推进“三证合一”登记制度改革的意见</a:t>
            </a:r>
            <a:r>
              <a:rPr lang="en-US" altLang="zh-CN" dirty="0"/>
              <a:t>〉</a:t>
            </a:r>
            <a:r>
              <a:rPr lang="zh-CN" altLang="en-US" dirty="0"/>
              <a:t>的通知</a:t>
            </a:r>
            <a:r>
              <a:rPr lang="en-US" altLang="zh-CN" dirty="0"/>
              <a:t>》</a:t>
            </a:r>
            <a:r>
              <a:rPr lang="zh-CN" altLang="en-US" dirty="0"/>
              <a:t>（工商企注字</a:t>
            </a:r>
            <a:r>
              <a:rPr lang="en-US" altLang="zh-CN" dirty="0"/>
              <a:t>〔2015〕121</a:t>
            </a:r>
            <a:r>
              <a:rPr lang="zh-CN" altLang="en-US" dirty="0"/>
              <a:t>号）、国家税务总局</a:t>
            </a:r>
            <a:r>
              <a:rPr lang="en-US" altLang="zh-CN" dirty="0"/>
              <a:t>《</a:t>
            </a:r>
            <a:r>
              <a:rPr lang="zh-CN" altLang="en-US" dirty="0"/>
              <a:t>关于落实“三证合一”登记制度改革的通知</a:t>
            </a:r>
            <a:r>
              <a:rPr lang="en-US" altLang="zh-CN" dirty="0"/>
              <a:t>》</a:t>
            </a:r>
            <a:r>
              <a:rPr lang="zh-CN" altLang="en-US" dirty="0"/>
              <a:t>（税总函</a:t>
            </a:r>
            <a:r>
              <a:rPr lang="en-US" altLang="zh-CN" dirty="0"/>
              <a:t>〔2015〕482</a:t>
            </a:r>
            <a:r>
              <a:rPr lang="zh-CN" altLang="en-US" dirty="0"/>
              <a:t>号）等相关文件精神及总局关于“三证合一”视频培训会议要求，确保</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日起登记制度改革工作顺利实施，我局结合</a:t>
            </a:r>
            <a:r>
              <a:rPr lang="en-US" altLang="zh-CN" dirty="0"/>
              <a:t>《</a:t>
            </a:r>
            <a:r>
              <a:rPr lang="zh-CN" altLang="en-US" dirty="0"/>
              <a:t>宁波市人民政府关于印发宁波市企业“五证合一”登记暂行规定的通知</a:t>
            </a:r>
            <a:r>
              <a:rPr lang="en-US" altLang="zh-CN" dirty="0"/>
              <a:t>》</a:t>
            </a:r>
            <a:r>
              <a:rPr lang="zh-CN" altLang="en-US" dirty="0"/>
              <a:t>（甬政发</a:t>
            </a:r>
            <a:r>
              <a:rPr lang="en-US" altLang="zh-CN" dirty="0"/>
              <a:t>[2015]103</a:t>
            </a:r>
            <a:r>
              <a:rPr lang="zh-CN" altLang="en-US" dirty="0"/>
              <a:t>号）文件部署要求，现将</a:t>
            </a:r>
            <a:r>
              <a:rPr lang="en-US" altLang="zh-CN" dirty="0"/>
              <a:t>《</a:t>
            </a:r>
            <a:r>
              <a:rPr lang="zh-CN" altLang="en-US" dirty="0"/>
              <a:t>宁波市地方税务局“五证合一、一照一码”登记制度改革实施方案</a:t>
            </a:r>
            <a:r>
              <a:rPr lang="en-US" altLang="zh-CN" dirty="0"/>
              <a:t>》</a:t>
            </a:r>
            <a:r>
              <a:rPr lang="zh-CN" altLang="en-US" dirty="0"/>
              <a:t>予以印发，请各地严格执行</a:t>
            </a:r>
            <a:r>
              <a:rPr lang="zh-CN" altLang="en-US" dirty="0" smtClean="0"/>
              <a:t>。</a:t>
            </a:r>
            <a:endParaRPr lang="en-US" altLang="zh-CN" dirty="0" smtClean="0"/>
          </a:p>
          <a:p>
            <a:r>
              <a:rPr lang="zh-CN" altLang="en-US" dirty="0"/>
              <a:t>附件：宁波市地方税务局“五证合一、一照一码”登记制度改革实施</a:t>
            </a:r>
            <a:r>
              <a:rPr lang="zh-CN" altLang="en-US" dirty="0" smtClean="0"/>
              <a:t>方案</a:t>
            </a:r>
            <a:endParaRPr lang="zh-CN" altLang="en-US" dirty="0"/>
          </a:p>
        </p:txBody>
      </p:sp>
    </p:spTree>
    <p:extLst>
      <p:ext uri="{BB962C8B-B14F-4D97-AF65-F5344CB8AC3E}">
        <p14:creationId xmlns:p14="http://schemas.microsoft.com/office/powerpoint/2010/main" val="47464994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822753"/>
            <a:ext cx="10018713" cy="5409235"/>
          </a:xfrm>
        </p:spPr>
        <p:txBody>
          <a:bodyPr>
            <a:normAutofit lnSpcReduction="10000"/>
          </a:bodyPr>
          <a:lstStyle/>
          <a:p>
            <a:r>
              <a:rPr lang="zh-CN" altLang="en-US" dirty="0"/>
              <a:t>二、税务机关应当认真核对上述资料，资料齐全并且填写正确的，在</a:t>
            </a:r>
            <a:r>
              <a:rPr lang="en-US" altLang="zh-CN" dirty="0"/>
              <a:t>《</a:t>
            </a:r>
            <a:r>
              <a:rPr lang="zh-CN" altLang="en-US" dirty="0"/>
              <a:t>个人无偿赠与不动产登记表</a:t>
            </a:r>
            <a:r>
              <a:rPr lang="en-US" altLang="zh-CN" dirty="0"/>
              <a:t>》</a:t>
            </a:r>
            <a:r>
              <a:rPr lang="zh-CN" altLang="en-US" dirty="0"/>
              <a:t>上签字盖章，留存</a:t>
            </a:r>
            <a:r>
              <a:rPr lang="en-US" altLang="zh-CN" dirty="0"/>
              <a:t>《</a:t>
            </a:r>
            <a:r>
              <a:rPr lang="zh-CN" altLang="en-US" dirty="0"/>
              <a:t>个人无偿赠与不动产登记表</a:t>
            </a:r>
            <a:r>
              <a:rPr lang="en-US" altLang="zh-CN" dirty="0"/>
              <a:t>》</a:t>
            </a:r>
            <a:r>
              <a:rPr lang="zh-CN" altLang="en-US" dirty="0"/>
              <a:t>复印件和有关证明资料复印件，</a:t>
            </a:r>
            <a:r>
              <a:rPr lang="zh-CN" altLang="en-US" dirty="0">
                <a:solidFill>
                  <a:srgbClr val="C00000"/>
                </a:solidFill>
              </a:rPr>
              <a:t>原件退还纳税人，同时办理免税手续</a:t>
            </a:r>
            <a:r>
              <a:rPr lang="zh-CN" altLang="en-US" dirty="0"/>
              <a:t>。</a:t>
            </a:r>
          </a:p>
          <a:p>
            <a:r>
              <a:rPr lang="zh-CN" altLang="en-US" dirty="0" smtClean="0"/>
              <a:t>三</a:t>
            </a:r>
            <a:r>
              <a:rPr lang="zh-CN" altLang="en-US" dirty="0"/>
              <a:t>、各地税务机关要不折不扣地落实税收优惠政策，维护纳税人的合法权益。要通过办税服务厅、税务网站、</a:t>
            </a:r>
            <a:r>
              <a:rPr lang="en-US" altLang="zh-CN" dirty="0"/>
              <a:t>12366</a:t>
            </a:r>
            <a:r>
              <a:rPr lang="zh-CN" altLang="en-US" dirty="0"/>
              <a:t>纳税服务热线、纳税人学堂等多种渠道，积极宣传税收优惠政策规定和办理程序，及时回应、准确答复纳税人咨询，做好培训辅导工作，避免纳税人多头找、多头跑，切实方便纳税人办理涉税事宜。有条件的地区可探索通过政府部门间信息交换共享，查询证明信息，减少纳税人报送资料。</a:t>
            </a:r>
          </a:p>
          <a:p>
            <a:r>
              <a:rPr lang="zh-CN" altLang="en-US" dirty="0" smtClean="0"/>
              <a:t>四、本公告自</a:t>
            </a:r>
            <a:r>
              <a:rPr lang="zh-CN" altLang="en-US" dirty="0" smtClean="0">
                <a:solidFill>
                  <a:srgbClr val="C00000"/>
                </a:solidFill>
              </a:rPr>
              <a:t>公布之日起</a:t>
            </a:r>
            <a:r>
              <a:rPr lang="zh-CN" altLang="en-US" dirty="0" smtClean="0"/>
              <a:t>施行。</a:t>
            </a:r>
            <a:r>
              <a:rPr lang="en-US" altLang="zh-CN" dirty="0" smtClean="0"/>
              <a:t>《</a:t>
            </a:r>
            <a:r>
              <a:rPr lang="zh-CN" altLang="en-US" dirty="0" smtClean="0"/>
              <a:t>国家税务总局关于加强房地产交易个人无偿赠与不动产税收管理有关问题的通知</a:t>
            </a:r>
            <a:r>
              <a:rPr lang="en-US" altLang="zh-CN" dirty="0" smtClean="0"/>
              <a:t>》</a:t>
            </a:r>
            <a:r>
              <a:rPr lang="zh-CN" altLang="en-US" dirty="0" smtClean="0"/>
              <a:t>（国税发</a:t>
            </a:r>
            <a:r>
              <a:rPr lang="en-US" altLang="zh-CN" dirty="0" smtClean="0"/>
              <a:t>〔2006〕144</a:t>
            </a:r>
            <a:r>
              <a:rPr lang="zh-CN" altLang="en-US" dirty="0" smtClean="0"/>
              <a:t>号）第一条第一款“关于加强个人无偿赠与不动产营业税税收管理问题”的规定同时废止。（</a:t>
            </a:r>
            <a:r>
              <a:rPr lang="en-US" altLang="zh-CN" dirty="0" smtClean="0">
                <a:solidFill>
                  <a:srgbClr val="C00000"/>
                </a:solidFill>
              </a:rPr>
              <a:t>2015-11-10</a:t>
            </a:r>
            <a:r>
              <a:rPr lang="zh-CN" altLang="en-US" dirty="0" smtClean="0"/>
              <a:t>）</a:t>
            </a:r>
            <a:endParaRPr lang="en-US" altLang="zh-CN" dirty="0"/>
          </a:p>
          <a:p>
            <a:endParaRPr lang="zh-CN" altLang="en-US" dirty="0" smtClean="0"/>
          </a:p>
          <a:p>
            <a:endParaRPr lang="zh-CN" altLang="en-US" dirty="0"/>
          </a:p>
        </p:txBody>
      </p:sp>
    </p:spTree>
    <p:extLst>
      <p:ext uri="{BB962C8B-B14F-4D97-AF65-F5344CB8AC3E}">
        <p14:creationId xmlns:p14="http://schemas.microsoft.com/office/powerpoint/2010/main" val="41572121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84311" y="115852"/>
            <a:ext cx="10018713" cy="1008529"/>
          </a:xfrm>
        </p:spPr>
        <p:txBody>
          <a:bodyPr>
            <a:normAutofit/>
          </a:bodyPr>
          <a:lstStyle/>
          <a:p>
            <a:r>
              <a:rPr lang="zh-CN" altLang="en-US" sz="3200" dirty="0" smtClean="0"/>
              <a:t>四、企业所得税</a:t>
            </a:r>
            <a:endParaRPr lang="zh-CN" altLang="en-US" sz="3200" dirty="0"/>
          </a:p>
        </p:txBody>
      </p:sp>
      <p:sp>
        <p:nvSpPr>
          <p:cNvPr id="3" name="内容占位符 2"/>
          <p:cNvSpPr>
            <a:spLocks noGrp="1"/>
          </p:cNvSpPr>
          <p:nvPr>
            <p:ph idx="1"/>
          </p:nvPr>
        </p:nvSpPr>
        <p:spPr>
          <a:xfrm>
            <a:off x="1484310" y="949346"/>
            <a:ext cx="10018713" cy="5563995"/>
          </a:xfrm>
        </p:spPr>
        <p:txBody>
          <a:bodyPr>
            <a:normAutofit fontScale="92500" lnSpcReduction="20000"/>
          </a:bodyPr>
          <a:lstStyle/>
          <a:p>
            <a:r>
              <a:rPr lang="en-US" altLang="zh-CN" sz="2400" dirty="0" smtClean="0"/>
              <a:t>1</a:t>
            </a:r>
            <a:r>
              <a:rPr lang="zh-CN" altLang="en-US" sz="2400" dirty="0" smtClean="0"/>
              <a:t>、财政部　国家税务总局关于</a:t>
            </a:r>
            <a:r>
              <a:rPr lang="zh-CN" altLang="en-US" sz="2400" dirty="0"/>
              <a:t>进一步完善固定资产加速折旧企业所得税政策的通知（财税</a:t>
            </a:r>
            <a:r>
              <a:rPr lang="en-US" altLang="zh-CN" sz="2400" dirty="0"/>
              <a:t>〔2015〕106</a:t>
            </a:r>
            <a:r>
              <a:rPr lang="zh-CN" altLang="en-US" sz="2400" dirty="0"/>
              <a:t>号 </a:t>
            </a:r>
            <a:r>
              <a:rPr lang="zh-CN" altLang="en-US" sz="2400" dirty="0" smtClean="0"/>
              <a:t>）</a:t>
            </a:r>
            <a:endParaRPr lang="en-US" altLang="zh-CN" sz="2400" dirty="0"/>
          </a:p>
          <a:p>
            <a:r>
              <a:rPr lang="en-US" altLang="zh-CN" sz="2400" dirty="0"/>
              <a:t>2</a:t>
            </a:r>
            <a:r>
              <a:rPr lang="zh-CN" altLang="en-US" sz="2400" dirty="0"/>
              <a:t>、国家税务</a:t>
            </a:r>
            <a:r>
              <a:rPr lang="zh-CN" altLang="en-US" sz="2400" dirty="0" smtClean="0"/>
              <a:t>总局关于</a:t>
            </a:r>
            <a:r>
              <a:rPr lang="zh-CN" altLang="en-US" sz="2400" dirty="0"/>
              <a:t>许可使用权技术转让所得企业所得税有关问题的公告（国家税务总局公告</a:t>
            </a:r>
            <a:r>
              <a:rPr lang="en-US" altLang="zh-CN" sz="2400" dirty="0"/>
              <a:t>2015</a:t>
            </a:r>
            <a:r>
              <a:rPr lang="zh-CN" altLang="en-US" sz="2400" dirty="0"/>
              <a:t>年第</a:t>
            </a:r>
            <a:r>
              <a:rPr lang="en-US" altLang="zh-CN" sz="2400" dirty="0"/>
              <a:t>82</a:t>
            </a:r>
            <a:r>
              <a:rPr lang="zh-CN" altLang="en-US" sz="2400" dirty="0" smtClean="0"/>
              <a:t>号）</a:t>
            </a:r>
            <a:endParaRPr lang="en-US" altLang="zh-CN" sz="2400" dirty="0" smtClean="0"/>
          </a:p>
          <a:p>
            <a:r>
              <a:rPr lang="en-US" altLang="zh-CN" sz="2400" dirty="0"/>
              <a:t>3</a:t>
            </a:r>
            <a:r>
              <a:rPr lang="zh-CN" altLang="en-US" sz="2400" dirty="0"/>
              <a:t>、财政部 国家税务总局关于将国家自主</a:t>
            </a:r>
            <a:r>
              <a:rPr lang="zh-CN" altLang="en-US" sz="2400" dirty="0" smtClean="0"/>
              <a:t>创新示范区</a:t>
            </a:r>
            <a:r>
              <a:rPr lang="zh-CN" altLang="en-US" sz="2400" dirty="0"/>
              <a:t>有关税收试点政策推广到全国范围实施的通知（财税</a:t>
            </a:r>
            <a:r>
              <a:rPr lang="en-US" altLang="zh-CN" sz="2400" dirty="0"/>
              <a:t>〔2015〕116</a:t>
            </a:r>
            <a:r>
              <a:rPr lang="zh-CN" altLang="en-US" sz="2400" dirty="0" smtClean="0"/>
              <a:t>号）</a:t>
            </a:r>
            <a:endParaRPr lang="en-US" altLang="zh-CN" sz="2400" dirty="0"/>
          </a:p>
          <a:p>
            <a:r>
              <a:rPr lang="en-US" altLang="zh-CN" sz="2400" dirty="0"/>
              <a:t>4</a:t>
            </a:r>
            <a:r>
              <a:rPr lang="zh-CN" altLang="en-US" sz="2400" dirty="0"/>
              <a:t>、国家税务总局关于有限合伙制创业投资</a:t>
            </a:r>
            <a:r>
              <a:rPr lang="zh-CN" altLang="en-US" sz="2400" dirty="0" smtClean="0"/>
              <a:t>企业法人</a:t>
            </a:r>
            <a:r>
              <a:rPr lang="zh-CN" altLang="en-US" sz="2400" dirty="0"/>
              <a:t>合伙人企业所得税有关问题的公告（国家税务总局公告</a:t>
            </a:r>
            <a:r>
              <a:rPr lang="en-US" altLang="zh-CN" sz="2400" dirty="0"/>
              <a:t>2015</a:t>
            </a:r>
            <a:r>
              <a:rPr lang="zh-CN" altLang="en-US" sz="2400" dirty="0"/>
              <a:t>年第</a:t>
            </a:r>
            <a:r>
              <a:rPr lang="en-US" altLang="zh-CN" sz="2400" dirty="0"/>
              <a:t>81</a:t>
            </a:r>
            <a:r>
              <a:rPr lang="zh-CN" altLang="en-US" sz="2400" dirty="0" smtClean="0"/>
              <a:t>号）</a:t>
            </a:r>
            <a:endParaRPr lang="en-US" altLang="zh-CN" sz="2400" dirty="0" smtClean="0"/>
          </a:p>
          <a:p>
            <a:r>
              <a:rPr lang="en-US" altLang="zh-CN" sz="2400" dirty="0"/>
              <a:t>5</a:t>
            </a:r>
            <a:r>
              <a:rPr lang="zh-CN" altLang="en-US" sz="2400" dirty="0"/>
              <a:t>、财政部、国家税务</a:t>
            </a:r>
            <a:r>
              <a:rPr lang="zh-CN" altLang="en-US" sz="2400" dirty="0" smtClean="0"/>
              <a:t>总局关于</a:t>
            </a:r>
            <a:r>
              <a:rPr lang="zh-CN" altLang="en-US" sz="2400" dirty="0"/>
              <a:t>企业改制上市资产评估增值企业所得税处理政策的</a:t>
            </a:r>
            <a:r>
              <a:rPr lang="zh-CN" altLang="en-US" sz="2400" dirty="0" smtClean="0"/>
              <a:t>通知</a:t>
            </a:r>
            <a:r>
              <a:rPr lang="en-US" altLang="zh-CN" sz="2400" dirty="0" smtClean="0"/>
              <a:t>(</a:t>
            </a:r>
            <a:r>
              <a:rPr lang="zh-CN" altLang="en-US" sz="2400" dirty="0" smtClean="0"/>
              <a:t>财税</a:t>
            </a:r>
            <a:r>
              <a:rPr lang="en-US" altLang="zh-CN" sz="2400" dirty="0"/>
              <a:t>〔2015〕65</a:t>
            </a:r>
            <a:r>
              <a:rPr lang="zh-CN" altLang="en-US" sz="2400" dirty="0" smtClean="0"/>
              <a:t>号）</a:t>
            </a:r>
            <a:endParaRPr lang="en-US" altLang="zh-CN" sz="2400" dirty="0" smtClean="0"/>
          </a:p>
          <a:p>
            <a:r>
              <a:rPr lang="en-US" altLang="zh-CN" sz="2400" dirty="0"/>
              <a:t>6</a:t>
            </a:r>
            <a:r>
              <a:rPr lang="zh-CN" altLang="en-US" sz="2400" dirty="0" smtClean="0"/>
              <a:t>、国家税务总局关于修改企业所得税月（季）度预缴纳税申报表的公告</a:t>
            </a:r>
            <a:r>
              <a:rPr lang="en-US" altLang="zh-CN" sz="2400" dirty="0" smtClean="0"/>
              <a:t>(</a:t>
            </a:r>
            <a:r>
              <a:rPr lang="zh-CN" altLang="en-US" sz="2400" dirty="0"/>
              <a:t>国家税务总局公告</a:t>
            </a:r>
            <a:r>
              <a:rPr lang="en-US" altLang="zh-CN" sz="2400" dirty="0"/>
              <a:t>2015</a:t>
            </a:r>
            <a:r>
              <a:rPr lang="zh-CN" altLang="en-US" sz="2400" dirty="0"/>
              <a:t>年第</a:t>
            </a:r>
            <a:r>
              <a:rPr lang="en-US" altLang="zh-CN" sz="2400" dirty="0"/>
              <a:t>79</a:t>
            </a:r>
            <a:r>
              <a:rPr lang="zh-CN" altLang="en-US" sz="2400" dirty="0" smtClean="0"/>
              <a:t>号</a:t>
            </a:r>
            <a:r>
              <a:rPr lang="en-US" altLang="zh-CN" sz="2400" dirty="0" smtClean="0"/>
              <a:t>)</a:t>
            </a:r>
          </a:p>
          <a:p>
            <a:r>
              <a:rPr lang="en-US" altLang="zh-CN" sz="2400" dirty="0"/>
              <a:t>7</a:t>
            </a:r>
            <a:r>
              <a:rPr lang="zh-CN" altLang="en-US" sz="2400" dirty="0"/>
              <a:t>、国家税务</a:t>
            </a:r>
            <a:r>
              <a:rPr lang="zh-CN" altLang="en-US" sz="2400" dirty="0" smtClean="0"/>
              <a:t>总局关于</a:t>
            </a:r>
            <a:r>
              <a:rPr lang="zh-CN" altLang="en-US" sz="2400" dirty="0"/>
              <a:t>发布</a:t>
            </a:r>
            <a:r>
              <a:rPr lang="en-US" altLang="zh-CN" sz="2400" dirty="0"/>
              <a:t>《</a:t>
            </a:r>
            <a:r>
              <a:rPr lang="zh-CN" altLang="en-US" sz="2400" dirty="0"/>
              <a:t>企业所得税优惠政策事项办理办法</a:t>
            </a:r>
            <a:r>
              <a:rPr lang="en-US" altLang="zh-CN" sz="2400" dirty="0"/>
              <a:t>》</a:t>
            </a:r>
            <a:r>
              <a:rPr lang="zh-CN" altLang="en-US" sz="2400" dirty="0"/>
              <a:t>的公告（国家税务总局公告</a:t>
            </a:r>
            <a:r>
              <a:rPr lang="en-US" altLang="zh-CN" sz="2400" dirty="0"/>
              <a:t>2015</a:t>
            </a:r>
            <a:r>
              <a:rPr lang="zh-CN" altLang="en-US" sz="2400" dirty="0"/>
              <a:t>年第</a:t>
            </a:r>
            <a:r>
              <a:rPr lang="en-US" altLang="zh-CN" sz="2400" dirty="0"/>
              <a:t>76</a:t>
            </a:r>
            <a:r>
              <a:rPr lang="zh-CN" altLang="en-US" sz="2400" dirty="0" smtClean="0"/>
              <a:t>号）</a:t>
            </a:r>
            <a:endParaRPr lang="en-US" altLang="zh-CN" sz="2400" dirty="0" smtClean="0"/>
          </a:p>
          <a:p>
            <a:r>
              <a:rPr lang="en-US" altLang="zh-CN" sz="2400" dirty="0"/>
              <a:t>8</a:t>
            </a:r>
            <a:r>
              <a:rPr lang="zh-CN" altLang="en-US" sz="2400" dirty="0"/>
              <a:t>、国家税务</a:t>
            </a:r>
            <a:r>
              <a:rPr lang="zh-CN" altLang="en-US" sz="2400" dirty="0" smtClean="0"/>
              <a:t>总局关于</a:t>
            </a:r>
            <a:r>
              <a:rPr lang="zh-CN" altLang="en-US" sz="2400" dirty="0"/>
              <a:t>发布</a:t>
            </a:r>
            <a:r>
              <a:rPr lang="en-US" altLang="zh-CN" sz="2400" dirty="0"/>
              <a:t>《</a:t>
            </a:r>
            <a:r>
              <a:rPr lang="zh-CN" altLang="en-US" sz="2400" dirty="0"/>
              <a:t>非居民纳税人享受税收协定待遇管理办法</a:t>
            </a:r>
            <a:r>
              <a:rPr lang="en-US" altLang="zh-CN" sz="2400" dirty="0"/>
              <a:t>》</a:t>
            </a:r>
            <a:r>
              <a:rPr lang="zh-CN" altLang="en-US" sz="2400" dirty="0"/>
              <a:t>的公告（国家税务总局公告</a:t>
            </a:r>
            <a:r>
              <a:rPr lang="en-US" altLang="zh-CN" sz="2400" dirty="0"/>
              <a:t>2015</a:t>
            </a:r>
            <a:r>
              <a:rPr lang="zh-CN" altLang="en-US" sz="2400" dirty="0"/>
              <a:t>年第</a:t>
            </a:r>
            <a:r>
              <a:rPr lang="en-US" altLang="zh-CN" sz="2400" dirty="0"/>
              <a:t>60</a:t>
            </a:r>
            <a:r>
              <a:rPr lang="zh-CN" altLang="en-US" sz="2400" dirty="0" smtClean="0"/>
              <a:t>号）</a:t>
            </a:r>
            <a:endParaRPr lang="en-US" altLang="zh-CN" sz="2400" dirty="0" smtClean="0"/>
          </a:p>
          <a:p>
            <a:endParaRPr lang="en-US" altLang="zh-CN" sz="2400" dirty="0" smtClean="0"/>
          </a:p>
          <a:p>
            <a:endParaRPr lang="en-US" altLang="zh-CN" dirty="0"/>
          </a:p>
          <a:p>
            <a:endParaRPr lang="zh-CN" altLang="en-US" dirty="0"/>
          </a:p>
        </p:txBody>
      </p:sp>
    </p:spTree>
    <p:extLst>
      <p:ext uri="{BB962C8B-B14F-4D97-AF65-F5344CB8AC3E}">
        <p14:creationId xmlns:p14="http://schemas.microsoft.com/office/powerpoint/2010/main" val="318850341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a:t>
            </a:r>
            <a:r>
              <a:rPr lang="zh-CN" altLang="en-US" dirty="0" smtClean="0"/>
              <a:t>、</a:t>
            </a:r>
            <a:r>
              <a:rPr lang="zh-CN" altLang="en-US" dirty="0"/>
              <a:t>固定资产加速折旧企业所得税政策</a:t>
            </a:r>
          </a:p>
        </p:txBody>
      </p:sp>
      <p:sp>
        <p:nvSpPr>
          <p:cNvPr id="3" name="内容占位符 2"/>
          <p:cNvSpPr>
            <a:spLocks noGrp="1"/>
          </p:cNvSpPr>
          <p:nvPr>
            <p:ph idx="1"/>
          </p:nvPr>
        </p:nvSpPr>
        <p:spPr>
          <a:xfrm>
            <a:off x="1484310" y="1427658"/>
            <a:ext cx="10018713" cy="5099751"/>
          </a:xfrm>
        </p:spPr>
        <p:txBody>
          <a:bodyPr>
            <a:normAutofit fontScale="85000" lnSpcReduction="20000"/>
          </a:bodyPr>
          <a:lstStyle/>
          <a:p>
            <a:r>
              <a:rPr lang="zh-CN" altLang="en-US" sz="2400" dirty="0"/>
              <a:t>国家税务总局关于企业固定资产加速折旧所得税处理有关问题的通知（国税发</a:t>
            </a:r>
            <a:r>
              <a:rPr lang="en-US" altLang="zh-CN" sz="2400" dirty="0"/>
              <a:t>[2009]81</a:t>
            </a:r>
            <a:r>
              <a:rPr lang="zh-CN" altLang="en-US" sz="2400" dirty="0" smtClean="0"/>
              <a:t>号</a:t>
            </a:r>
            <a:r>
              <a:rPr lang="en-US" altLang="zh-CN" sz="2400" dirty="0" smtClean="0"/>
              <a:t>2009/4/16</a:t>
            </a:r>
            <a:r>
              <a:rPr lang="zh-CN" altLang="en-US" sz="2400" dirty="0" smtClean="0"/>
              <a:t>）</a:t>
            </a:r>
            <a:endParaRPr lang="en-US" altLang="zh-CN" sz="2400" dirty="0" smtClean="0"/>
          </a:p>
          <a:p>
            <a:pPr lvl="1"/>
            <a:r>
              <a:rPr lang="zh-CN" altLang="en-US" sz="2000" dirty="0"/>
              <a:t>企业拥有并用于生产经营的主要或关键的</a:t>
            </a:r>
            <a:r>
              <a:rPr lang="zh-CN" altLang="en-US" sz="2000" dirty="0" smtClean="0"/>
              <a:t>固定资产</a:t>
            </a:r>
            <a:endParaRPr lang="en-US" altLang="zh-CN" sz="2000" dirty="0" smtClean="0"/>
          </a:p>
          <a:p>
            <a:r>
              <a:rPr lang="zh-CN" altLang="en-US" sz="2400" dirty="0"/>
              <a:t>国家税务总局关于企业所得税应纳税所得额若干问题的公告（国家税务总局公告</a:t>
            </a:r>
            <a:r>
              <a:rPr lang="en-US" altLang="zh-CN" sz="2400" dirty="0"/>
              <a:t>2014</a:t>
            </a:r>
            <a:r>
              <a:rPr lang="zh-CN" altLang="en-US" sz="2400" dirty="0"/>
              <a:t>年第</a:t>
            </a:r>
            <a:r>
              <a:rPr lang="en-US" altLang="zh-CN" sz="2400" dirty="0"/>
              <a:t>29</a:t>
            </a:r>
            <a:r>
              <a:rPr lang="zh-CN" altLang="en-US" sz="2400" dirty="0" smtClean="0"/>
              <a:t>号</a:t>
            </a:r>
            <a:r>
              <a:rPr lang="en-US" altLang="zh-CN" sz="2400" dirty="0" smtClean="0"/>
              <a:t>2014/5/23</a:t>
            </a:r>
            <a:r>
              <a:rPr lang="zh-CN" altLang="en-US" sz="2400" dirty="0" smtClean="0"/>
              <a:t>）</a:t>
            </a:r>
            <a:endParaRPr lang="en-US" altLang="zh-CN" sz="2400" dirty="0" smtClean="0"/>
          </a:p>
          <a:p>
            <a:pPr lvl="1"/>
            <a:r>
              <a:rPr lang="zh-CN" altLang="en-US" sz="2000" dirty="0"/>
              <a:t>企业按税法规定实行加速折旧的，其按加速折旧办法计算的折旧额可全额在税前</a:t>
            </a:r>
            <a:r>
              <a:rPr lang="zh-CN" altLang="en-US" sz="2000" dirty="0" smtClean="0"/>
              <a:t>扣除</a:t>
            </a:r>
            <a:endParaRPr lang="en-US" altLang="zh-CN" sz="2000" dirty="0" smtClean="0"/>
          </a:p>
          <a:p>
            <a:r>
              <a:rPr lang="zh-CN" altLang="en-US" sz="2400" dirty="0"/>
              <a:t>财政部、国家税务总局关于完善固定资产加速折旧企业所得税政策的</a:t>
            </a:r>
            <a:r>
              <a:rPr lang="zh-CN" altLang="en-US" sz="2400" dirty="0" smtClean="0"/>
              <a:t>通知（</a:t>
            </a:r>
            <a:r>
              <a:rPr lang="zh-CN" altLang="en-US" sz="2000" dirty="0" smtClean="0"/>
              <a:t>财税</a:t>
            </a:r>
            <a:r>
              <a:rPr lang="en-US" altLang="zh-CN" sz="2000" dirty="0"/>
              <a:t>[2014]75</a:t>
            </a:r>
            <a:r>
              <a:rPr lang="zh-CN" altLang="en-US" sz="2000" dirty="0" smtClean="0"/>
              <a:t>号 </a:t>
            </a:r>
            <a:r>
              <a:rPr lang="en-US" altLang="zh-CN" sz="2000" dirty="0" smtClean="0"/>
              <a:t>2014/10/20</a:t>
            </a:r>
            <a:r>
              <a:rPr lang="zh-CN" altLang="en-US" sz="2000" dirty="0" smtClean="0"/>
              <a:t>）</a:t>
            </a:r>
            <a:endParaRPr lang="en-US" altLang="zh-CN" sz="2000" dirty="0" smtClean="0"/>
          </a:p>
          <a:p>
            <a:pPr lvl="1"/>
            <a:r>
              <a:rPr lang="zh-CN" altLang="en-US" sz="1600" dirty="0"/>
              <a:t>生物药品制造业，专用设备制造业，铁路、船舶、航空航天和其他运输设备制造业，计算机、通信和其他电子设备制造业，仪器仪表制造业，信息传输、软件和信息技术服务业等</a:t>
            </a:r>
            <a:r>
              <a:rPr lang="en-US" altLang="zh-CN" sz="1600" dirty="0"/>
              <a:t>6</a:t>
            </a:r>
            <a:r>
              <a:rPr lang="zh-CN" altLang="en-US" sz="1600" dirty="0"/>
              <a:t>个</a:t>
            </a:r>
            <a:r>
              <a:rPr lang="zh-CN" altLang="en-US" sz="1600" dirty="0" smtClean="0"/>
              <a:t>行业</a:t>
            </a:r>
            <a:endParaRPr lang="en-US" altLang="zh-CN" sz="1600" dirty="0" smtClean="0"/>
          </a:p>
          <a:p>
            <a:r>
              <a:rPr lang="zh-CN" altLang="en-US" sz="2000" dirty="0"/>
              <a:t>国家税务总局关于固定资产加速折旧税收政策有关问题的公告（国家税务总局公告</a:t>
            </a:r>
            <a:r>
              <a:rPr lang="en-US" altLang="zh-CN" sz="2000" dirty="0"/>
              <a:t>2014</a:t>
            </a:r>
            <a:r>
              <a:rPr lang="zh-CN" altLang="en-US" sz="2000" dirty="0"/>
              <a:t>年第</a:t>
            </a:r>
            <a:r>
              <a:rPr lang="en-US" altLang="zh-CN" sz="2000" dirty="0"/>
              <a:t>64</a:t>
            </a:r>
            <a:r>
              <a:rPr lang="zh-CN" altLang="en-US" sz="2000" dirty="0" smtClean="0"/>
              <a:t>号 </a:t>
            </a:r>
            <a:r>
              <a:rPr lang="en-US" altLang="zh-CN" sz="2000" dirty="0" smtClean="0"/>
              <a:t>2014/11/14</a:t>
            </a:r>
            <a:r>
              <a:rPr lang="zh-CN" altLang="en-US" sz="2000" dirty="0" smtClean="0"/>
              <a:t>）</a:t>
            </a:r>
            <a:endParaRPr lang="en-US" altLang="zh-CN" sz="2000" dirty="0" smtClean="0"/>
          </a:p>
          <a:p>
            <a:r>
              <a:rPr lang="zh-CN" altLang="en-US" sz="2000" dirty="0">
                <a:solidFill>
                  <a:srgbClr val="C00000"/>
                </a:solidFill>
              </a:rPr>
              <a:t>财政部　国家税务总局关于进一步完善固定资产加速折旧企业所得税政策的通知（财税</a:t>
            </a:r>
            <a:r>
              <a:rPr lang="en-US" altLang="zh-CN" sz="2000" dirty="0">
                <a:solidFill>
                  <a:srgbClr val="C00000"/>
                </a:solidFill>
              </a:rPr>
              <a:t>〔2015〕106</a:t>
            </a:r>
            <a:r>
              <a:rPr lang="zh-CN" altLang="en-US" sz="2000" dirty="0">
                <a:solidFill>
                  <a:srgbClr val="C00000"/>
                </a:solidFill>
              </a:rPr>
              <a:t>号  </a:t>
            </a:r>
            <a:r>
              <a:rPr lang="en-US" altLang="zh-CN" sz="2000" dirty="0">
                <a:solidFill>
                  <a:srgbClr val="C00000"/>
                </a:solidFill>
              </a:rPr>
              <a:t>2015-9-17</a:t>
            </a:r>
            <a:r>
              <a:rPr lang="zh-CN" altLang="en-US" sz="2000" dirty="0" smtClean="0">
                <a:solidFill>
                  <a:srgbClr val="C00000"/>
                </a:solidFill>
              </a:rPr>
              <a:t>）</a:t>
            </a:r>
            <a:endParaRPr lang="en-US" altLang="zh-CN" sz="2000" dirty="0" smtClean="0">
              <a:solidFill>
                <a:srgbClr val="C00000"/>
              </a:solidFill>
            </a:endParaRPr>
          </a:p>
          <a:p>
            <a:pPr lvl="1"/>
            <a:r>
              <a:rPr lang="zh-CN" altLang="en-US" sz="1600" dirty="0"/>
              <a:t>轻工、纺织、机械、汽车等四个领域重点</a:t>
            </a:r>
            <a:r>
              <a:rPr lang="zh-CN" altLang="en-US" sz="1600" dirty="0" smtClean="0"/>
              <a:t>行业。</a:t>
            </a:r>
            <a:endParaRPr lang="en-US" altLang="zh-CN" sz="1600" dirty="0" smtClean="0"/>
          </a:p>
          <a:p>
            <a:r>
              <a:rPr lang="zh-CN" altLang="en-US" sz="2000" dirty="0">
                <a:solidFill>
                  <a:srgbClr val="C00000"/>
                </a:solidFill>
              </a:rPr>
              <a:t>国家税务总局关于进一步完善固定资产加速折旧企业所得税政策有关问题的公告（国家税务总局公告</a:t>
            </a:r>
            <a:r>
              <a:rPr lang="en-US" altLang="zh-CN" sz="2000" dirty="0">
                <a:solidFill>
                  <a:srgbClr val="C00000"/>
                </a:solidFill>
              </a:rPr>
              <a:t>2015</a:t>
            </a:r>
            <a:r>
              <a:rPr lang="zh-CN" altLang="en-US" sz="2000" dirty="0">
                <a:solidFill>
                  <a:srgbClr val="C00000"/>
                </a:solidFill>
              </a:rPr>
              <a:t>年第</a:t>
            </a:r>
            <a:r>
              <a:rPr lang="en-US" altLang="zh-CN" sz="2000" dirty="0">
                <a:solidFill>
                  <a:srgbClr val="C00000"/>
                </a:solidFill>
              </a:rPr>
              <a:t>68</a:t>
            </a:r>
            <a:r>
              <a:rPr lang="zh-CN" altLang="en-US" sz="2000" dirty="0" smtClean="0">
                <a:solidFill>
                  <a:srgbClr val="C00000"/>
                </a:solidFill>
              </a:rPr>
              <a:t>号 </a:t>
            </a:r>
            <a:r>
              <a:rPr lang="en-US" altLang="zh-CN" sz="2000" dirty="0" smtClean="0">
                <a:solidFill>
                  <a:srgbClr val="C00000"/>
                </a:solidFill>
              </a:rPr>
              <a:t>2015/9/25</a:t>
            </a:r>
            <a:r>
              <a:rPr lang="zh-CN" altLang="en-US" sz="2000" dirty="0" smtClean="0">
                <a:solidFill>
                  <a:srgbClr val="C00000"/>
                </a:solidFill>
              </a:rPr>
              <a:t>）</a:t>
            </a:r>
            <a:endParaRPr lang="en-US" altLang="zh-CN" sz="2000" dirty="0">
              <a:solidFill>
                <a:srgbClr val="C00000"/>
              </a:solidFill>
            </a:endParaRPr>
          </a:p>
          <a:p>
            <a:endParaRPr lang="zh-CN" altLang="en-US" sz="2000" dirty="0"/>
          </a:p>
          <a:p>
            <a:endParaRPr lang="en-US" altLang="zh-CN" sz="2000" dirty="0"/>
          </a:p>
          <a:p>
            <a:endParaRPr lang="en-US" altLang="zh-CN" sz="2000" dirty="0"/>
          </a:p>
          <a:p>
            <a:endParaRPr lang="en-US" altLang="zh-CN" sz="2400" dirty="0" smtClean="0"/>
          </a:p>
          <a:p>
            <a:pPr lvl="1"/>
            <a:endParaRPr lang="zh-CN" altLang="en-US" sz="2000" dirty="0"/>
          </a:p>
          <a:p>
            <a:pPr lvl="1"/>
            <a:endParaRPr lang="zh-CN" altLang="en-US" sz="2000" dirty="0"/>
          </a:p>
        </p:txBody>
      </p:sp>
    </p:spTree>
    <p:extLst>
      <p:ext uri="{BB962C8B-B14F-4D97-AF65-F5344CB8AC3E}">
        <p14:creationId xmlns:p14="http://schemas.microsoft.com/office/powerpoint/2010/main" val="268022126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a:t>
            </a:r>
            <a:r>
              <a:rPr lang="zh-CN" altLang="en-US" dirty="0" smtClean="0"/>
              <a:t>、（</a:t>
            </a:r>
            <a:r>
              <a:rPr lang="en-US" altLang="zh-CN" dirty="0" smtClean="0"/>
              <a:t>1</a:t>
            </a:r>
            <a:r>
              <a:rPr lang="zh-CN" altLang="en-US" dirty="0" smtClean="0"/>
              <a:t>）财政部　国家税务总局</a:t>
            </a:r>
            <a:r>
              <a:rPr lang="zh-CN" altLang="en-US" dirty="0"/>
              <a:t/>
            </a:r>
            <a:br>
              <a:rPr lang="zh-CN" altLang="en-US" dirty="0"/>
            </a:br>
            <a:r>
              <a:rPr lang="zh-CN" altLang="en-US" dirty="0"/>
              <a:t>关于进一步完善固定资产加速折旧企业所得税政策的通知 </a:t>
            </a:r>
          </a:p>
        </p:txBody>
      </p:sp>
      <p:sp>
        <p:nvSpPr>
          <p:cNvPr id="3" name="内容占位符 2"/>
          <p:cNvSpPr>
            <a:spLocks noGrp="1"/>
          </p:cNvSpPr>
          <p:nvPr>
            <p:ph idx="1"/>
          </p:nvPr>
        </p:nvSpPr>
        <p:spPr/>
        <p:txBody>
          <a:bodyPr>
            <a:normAutofit lnSpcReduction="10000"/>
          </a:bodyPr>
          <a:lstStyle/>
          <a:p>
            <a:pPr lvl="4"/>
            <a:r>
              <a:rPr lang="zh-CN" altLang="en-US" dirty="0"/>
              <a:t>财税</a:t>
            </a:r>
            <a:r>
              <a:rPr lang="en-US" altLang="zh-CN" dirty="0"/>
              <a:t>〔2015〕106</a:t>
            </a:r>
            <a:r>
              <a:rPr lang="zh-CN" altLang="en-US" dirty="0"/>
              <a:t>号  </a:t>
            </a:r>
            <a:r>
              <a:rPr lang="en-US" altLang="zh-CN" dirty="0" smtClean="0"/>
              <a:t>2015-9-17</a:t>
            </a:r>
          </a:p>
          <a:p>
            <a:r>
              <a:rPr lang="zh-CN" altLang="en-US" dirty="0"/>
              <a:t>根据国务院常务会议的有关决定精神，现就有关固定资产加速折旧企业所得税政策问题通知如下：</a:t>
            </a:r>
          </a:p>
          <a:p>
            <a:r>
              <a:rPr lang="zh-CN" altLang="en-US" dirty="0" smtClean="0"/>
              <a:t>一</a:t>
            </a:r>
            <a:r>
              <a:rPr lang="zh-CN" altLang="en-US" dirty="0"/>
              <a:t>、对</a:t>
            </a:r>
            <a:r>
              <a:rPr lang="zh-CN" altLang="en-US" dirty="0">
                <a:solidFill>
                  <a:srgbClr val="C00000"/>
                </a:solidFill>
              </a:rPr>
              <a:t>轻工、纺织、机械、汽车</a:t>
            </a:r>
            <a:r>
              <a:rPr lang="zh-CN" altLang="en-US" dirty="0"/>
              <a:t>等四个领域重点行业（具体范围见附件）的企业</a:t>
            </a:r>
            <a:r>
              <a:rPr lang="en-US" altLang="zh-CN" dirty="0">
                <a:solidFill>
                  <a:srgbClr val="C00000"/>
                </a:solidFill>
              </a:rPr>
              <a:t>2015</a:t>
            </a:r>
            <a:r>
              <a:rPr lang="zh-CN" altLang="en-US" dirty="0">
                <a:solidFill>
                  <a:srgbClr val="C00000"/>
                </a:solidFill>
              </a:rPr>
              <a:t>年</a:t>
            </a:r>
            <a:r>
              <a:rPr lang="en-US" altLang="zh-CN" dirty="0">
                <a:solidFill>
                  <a:srgbClr val="C00000"/>
                </a:solidFill>
              </a:rPr>
              <a:t>1</a:t>
            </a:r>
            <a:r>
              <a:rPr lang="zh-CN" altLang="en-US" dirty="0">
                <a:solidFill>
                  <a:srgbClr val="C00000"/>
                </a:solidFill>
              </a:rPr>
              <a:t>月</a:t>
            </a:r>
            <a:r>
              <a:rPr lang="en-US" altLang="zh-CN" dirty="0">
                <a:solidFill>
                  <a:srgbClr val="C00000"/>
                </a:solidFill>
              </a:rPr>
              <a:t>1</a:t>
            </a:r>
            <a:r>
              <a:rPr lang="zh-CN" altLang="en-US" dirty="0">
                <a:solidFill>
                  <a:srgbClr val="C00000"/>
                </a:solidFill>
              </a:rPr>
              <a:t>日后新购进的固定资产</a:t>
            </a:r>
            <a:r>
              <a:rPr lang="zh-CN" altLang="en-US" dirty="0"/>
              <a:t>，可由企业选择缩短折旧年限或采取加速折旧的方法。</a:t>
            </a:r>
          </a:p>
          <a:p>
            <a:r>
              <a:rPr lang="zh-CN" altLang="en-US" dirty="0" smtClean="0"/>
              <a:t>二</a:t>
            </a:r>
            <a:r>
              <a:rPr lang="zh-CN" altLang="en-US" dirty="0"/>
              <a:t>、对上述行业的</a:t>
            </a:r>
            <a:r>
              <a:rPr lang="zh-CN" altLang="en-US" dirty="0">
                <a:solidFill>
                  <a:srgbClr val="C00000"/>
                </a:solidFill>
              </a:rPr>
              <a:t>小型微利企业</a:t>
            </a:r>
            <a:r>
              <a:rPr lang="en-US" altLang="zh-CN" dirty="0"/>
              <a:t>2015</a:t>
            </a:r>
            <a:r>
              <a:rPr lang="zh-CN" altLang="en-US" dirty="0"/>
              <a:t>年</a:t>
            </a:r>
            <a:r>
              <a:rPr lang="en-US" altLang="zh-CN" dirty="0"/>
              <a:t>1</a:t>
            </a:r>
            <a:r>
              <a:rPr lang="zh-CN" altLang="en-US" dirty="0"/>
              <a:t>月</a:t>
            </a:r>
            <a:r>
              <a:rPr lang="en-US" altLang="zh-CN" dirty="0"/>
              <a:t>1</a:t>
            </a:r>
            <a:r>
              <a:rPr lang="zh-CN" altLang="en-US" dirty="0"/>
              <a:t>日后新购进的</a:t>
            </a:r>
            <a:r>
              <a:rPr lang="zh-CN" altLang="en-US" dirty="0">
                <a:solidFill>
                  <a:srgbClr val="C00000"/>
                </a:solidFill>
              </a:rPr>
              <a:t>研发和生产经营共用</a:t>
            </a:r>
            <a:r>
              <a:rPr lang="zh-CN" altLang="en-US" dirty="0"/>
              <a:t>的仪器、设备，单位价值不超过</a:t>
            </a:r>
            <a:r>
              <a:rPr lang="en-US" altLang="zh-CN" dirty="0">
                <a:solidFill>
                  <a:srgbClr val="C00000"/>
                </a:solidFill>
              </a:rPr>
              <a:t>100</a:t>
            </a:r>
            <a:r>
              <a:rPr lang="zh-CN" altLang="en-US" dirty="0"/>
              <a:t>万元的，允许一次性计入当期成本费用在计算应纳税所得额时扣除，不再分年度计算折旧；单位价值超过</a:t>
            </a:r>
            <a:r>
              <a:rPr lang="en-US" altLang="zh-CN" dirty="0"/>
              <a:t>100</a:t>
            </a:r>
            <a:r>
              <a:rPr lang="zh-CN" altLang="en-US" dirty="0"/>
              <a:t>万元的，可由企业选择缩短折旧年限或采取加速折旧的方法。</a:t>
            </a:r>
          </a:p>
          <a:p>
            <a:endParaRPr lang="zh-CN" altLang="en-US" dirty="0"/>
          </a:p>
        </p:txBody>
      </p:sp>
    </p:spTree>
    <p:extLst>
      <p:ext uri="{BB962C8B-B14F-4D97-AF65-F5344CB8AC3E}">
        <p14:creationId xmlns:p14="http://schemas.microsoft.com/office/powerpoint/2010/main" val="243326037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三、企业按本通知第一条、第二条规定缩短折旧年限的，最低折旧年限不得低于企业所得税法实施条例第六十条</a:t>
            </a:r>
            <a:r>
              <a:rPr lang="zh-CN" altLang="en-US" dirty="0">
                <a:solidFill>
                  <a:srgbClr val="C00000"/>
                </a:solidFill>
              </a:rPr>
              <a:t>规定折旧年限的</a:t>
            </a:r>
            <a:r>
              <a:rPr lang="en-US" altLang="zh-CN" dirty="0">
                <a:solidFill>
                  <a:srgbClr val="C00000"/>
                </a:solidFill>
              </a:rPr>
              <a:t>60%</a:t>
            </a:r>
            <a:r>
              <a:rPr lang="zh-CN" altLang="en-US" dirty="0"/>
              <a:t>；采取加速折旧方法的，可采取双倍余额递减法或者年数总和法。</a:t>
            </a:r>
          </a:p>
          <a:p>
            <a:r>
              <a:rPr lang="zh-CN" altLang="en-US" dirty="0" smtClean="0"/>
              <a:t>按照</a:t>
            </a:r>
            <a:r>
              <a:rPr lang="zh-CN" altLang="en-US" dirty="0"/>
              <a:t>企业所得税法及其实施条例有关规定，企业根据自身生产经营需要，</a:t>
            </a:r>
            <a:r>
              <a:rPr lang="zh-CN" altLang="en-US" dirty="0">
                <a:solidFill>
                  <a:srgbClr val="C00000"/>
                </a:solidFill>
              </a:rPr>
              <a:t>也可选择不实行加速折旧政策</a:t>
            </a:r>
            <a:r>
              <a:rPr lang="zh-CN" altLang="en-US" dirty="0"/>
              <a:t>。</a:t>
            </a:r>
          </a:p>
          <a:p>
            <a:r>
              <a:rPr lang="zh-CN" altLang="en-US" dirty="0" smtClean="0"/>
              <a:t>四</a:t>
            </a:r>
            <a:r>
              <a:rPr lang="zh-CN" altLang="en-US" dirty="0"/>
              <a:t>、本通知自</a:t>
            </a:r>
            <a:r>
              <a:rPr lang="en-US" altLang="zh-CN" dirty="0"/>
              <a:t>2015</a:t>
            </a:r>
            <a:r>
              <a:rPr lang="zh-CN" altLang="en-US" dirty="0"/>
              <a:t>年</a:t>
            </a:r>
            <a:r>
              <a:rPr lang="en-US" altLang="zh-CN" dirty="0"/>
              <a:t>1</a:t>
            </a:r>
            <a:r>
              <a:rPr lang="zh-CN" altLang="en-US" dirty="0"/>
              <a:t>月</a:t>
            </a:r>
            <a:r>
              <a:rPr lang="en-US" altLang="zh-CN" dirty="0"/>
              <a:t>1</a:t>
            </a:r>
            <a:r>
              <a:rPr lang="zh-CN" altLang="en-US" dirty="0"/>
              <a:t>日起执行。</a:t>
            </a:r>
            <a:r>
              <a:rPr lang="en-US" altLang="zh-CN" dirty="0"/>
              <a:t>2015</a:t>
            </a:r>
            <a:r>
              <a:rPr lang="zh-CN" altLang="en-US" dirty="0"/>
              <a:t>年前</a:t>
            </a:r>
            <a:r>
              <a:rPr lang="en-US" altLang="zh-CN" dirty="0"/>
              <a:t>3</a:t>
            </a:r>
            <a:r>
              <a:rPr lang="zh-CN" altLang="en-US" dirty="0"/>
              <a:t>季度按本通知规定未能计算办理的，统一在</a:t>
            </a:r>
            <a:r>
              <a:rPr lang="en-US" altLang="zh-CN" dirty="0"/>
              <a:t>2015</a:t>
            </a:r>
            <a:r>
              <a:rPr lang="zh-CN" altLang="en-US" dirty="0"/>
              <a:t>年第</a:t>
            </a:r>
            <a:r>
              <a:rPr lang="en-US" altLang="zh-CN" dirty="0"/>
              <a:t>4</a:t>
            </a:r>
            <a:r>
              <a:rPr lang="zh-CN" altLang="en-US" dirty="0"/>
              <a:t>季度预缴申报时享受优惠或</a:t>
            </a:r>
            <a:r>
              <a:rPr lang="en-US" altLang="zh-CN" dirty="0"/>
              <a:t>2015</a:t>
            </a:r>
            <a:r>
              <a:rPr lang="zh-CN" altLang="en-US" dirty="0"/>
              <a:t>年度汇算清缴时办理。</a:t>
            </a:r>
          </a:p>
          <a:p>
            <a:r>
              <a:rPr lang="zh-CN" altLang="en-US" dirty="0" smtClean="0"/>
              <a:t>附件</a:t>
            </a:r>
            <a:r>
              <a:rPr lang="zh-CN" altLang="en-US" dirty="0"/>
              <a:t>：</a:t>
            </a:r>
            <a:r>
              <a:rPr lang="zh-CN" altLang="en-US" dirty="0">
                <a:hlinkClick r:id="rId2" action="ppaction://hlinkfile"/>
              </a:rPr>
              <a:t>轻工、纺织、机械、汽车四个领域重点行业</a:t>
            </a:r>
            <a:r>
              <a:rPr lang="zh-CN" altLang="en-US" dirty="0" smtClean="0">
                <a:hlinkClick r:id="rId2" action="ppaction://hlinkfile"/>
              </a:rPr>
              <a:t>范围</a:t>
            </a:r>
            <a:endParaRPr lang="zh-CN" altLang="en-US" dirty="0"/>
          </a:p>
          <a:p>
            <a:endParaRPr lang="zh-CN" altLang="en-US" dirty="0"/>
          </a:p>
        </p:txBody>
      </p:sp>
    </p:spTree>
    <p:extLst>
      <p:ext uri="{BB962C8B-B14F-4D97-AF65-F5344CB8AC3E}">
        <p14:creationId xmlns:p14="http://schemas.microsoft.com/office/powerpoint/2010/main" val="200469715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a:t>
            </a:r>
            <a:r>
              <a:rPr lang="zh-CN" altLang="en-US" dirty="0" smtClean="0"/>
              <a:t>、（</a:t>
            </a:r>
            <a:r>
              <a:rPr lang="en-US" altLang="zh-CN" dirty="0" smtClean="0"/>
              <a:t>2</a:t>
            </a:r>
            <a:r>
              <a:rPr lang="zh-CN" altLang="en-US" dirty="0"/>
              <a:t>）国家税务总局关于进一步完善固定资产加速折旧企业所得税政策有关问题的公告</a:t>
            </a:r>
          </a:p>
        </p:txBody>
      </p:sp>
      <p:sp>
        <p:nvSpPr>
          <p:cNvPr id="3" name="内容占位符 2"/>
          <p:cNvSpPr>
            <a:spLocks noGrp="1"/>
          </p:cNvSpPr>
          <p:nvPr>
            <p:ph idx="1"/>
          </p:nvPr>
        </p:nvSpPr>
        <p:spPr/>
        <p:txBody>
          <a:bodyPr>
            <a:normAutofit/>
          </a:bodyPr>
          <a:lstStyle/>
          <a:p>
            <a:pPr lvl="4"/>
            <a:r>
              <a:rPr lang="zh-CN" altLang="en-US" dirty="0"/>
              <a:t>国家税务总局公告</a:t>
            </a:r>
            <a:r>
              <a:rPr lang="en-US" altLang="zh-CN" dirty="0"/>
              <a:t>2015</a:t>
            </a:r>
            <a:r>
              <a:rPr lang="zh-CN" altLang="en-US" dirty="0"/>
              <a:t>年第</a:t>
            </a:r>
            <a:r>
              <a:rPr lang="en-US" altLang="zh-CN" dirty="0"/>
              <a:t>68</a:t>
            </a:r>
            <a:r>
              <a:rPr lang="zh-CN" altLang="en-US" dirty="0" smtClean="0"/>
              <a:t>号 </a:t>
            </a:r>
            <a:r>
              <a:rPr lang="en-US" altLang="zh-CN" dirty="0"/>
              <a:t>2015/9/25</a:t>
            </a:r>
          </a:p>
          <a:p>
            <a:r>
              <a:rPr lang="zh-CN" altLang="en-US" dirty="0"/>
              <a:t>一、对</a:t>
            </a:r>
            <a:r>
              <a:rPr lang="zh-CN" altLang="en-US" dirty="0">
                <a:solidFill>
                  <a:srgbClr val="C00000"/>
                </a:solidFill>
              </a:rPr>
              <a:t>轻工、纺织、机械、汽车</a:t>
            </a:r>
            <a:r>
              <a:rPr lang="zh-CN" altLang="en-US" dirty="0"/>
              <a:t>等四个领域重点行业（以下简称四个领域重点行业）企业</a:t>
            </a:r>
            <a:r>
              <a:rPr lang="en-US" altLang="zh-CN" dirty="0">
                <a:solidFill>
                  <a:srgbClr val="C00000"/>
                </a:solidFill>
              </a:rPr>
              <a:t>2015</a:t>
            </a:r>
            <a:r>
              <a:rPr lang="zh-CN" altLang="en-US" dirty="0">
                <a:solidFill>
                  <a:srgbClr val="C00000"/>
                </a:solidFill>
              </a:rPr>
              <a:t>年</a:t>
            </a:r>
            <a:r>
              <a:rPr lang="en-US" altLang="zh-CN" dirty="0">
                <a:solidFill>
                  <a:srgbClr val="C00000"/>
                </a:solidFill>
              </a:rPr>
              <a:t>1</a:t>
            </a:r>
            <a:r>
              <a:rPr lang="zh-CN" altLang="en-US" dirty="0">
                <a:solidFill>
                  <a:srgbClr val="C00000"/>
                </a:solidFill>
              </a:rPr>
              <a:t>月</a:t>
            </a:r>
            <a:r>
              <a:rPr lang="en-US" altLang="zh-CN" dirty="0">
                <a:solidFill>
                  <a:srgbClr val="C00000"/>
                </a:solidFill>
              </a:rPr>
              <a:t>1</a:t>
            </a:r>
            <a:r>
              <a:rPr lang="zh-CN" altLang="en-US" dirty="0">
                <a:solidFill>
                  <a:srgbClr val="C00000"/>
                </a:solidFill>
              </a:rPr>
              <a:t>日后新购进的固定资产</a:t>
            </a:r>
            <a:r>
              <a:rPr lang="zh-CN" altLang="en-US" dirty="0"/>
              <a:t>（包括自行建造，下同），允许缩短折旧年限或采取加速折旧方法</a:t>
            </a:r>
            <a:r>
              <a:rPr lang="zh-CN" altLang="en-US" dirty="0" smtClean="0"/>
              <a:t>。</a:t>
            </a:r>
            <a:endParaRPr lang="zh-CN" altLang="en-US" dirty="0"/>
          </a:p>
          <a:p>
            <a:pPr lvl="1"/>
            <a:r>
              <a:rPr lang="zh-CN" altLang="en-US" dirty="0" smtClean="0"/>
              <a:t>四</a:t>
            </a:r>
            <a:r>
              <a:rPr lang="zh-CN" altLang="en-US" dirty="0"/>
              <a:t>个领域重点行业按照财税</a:t>
            </a:r>
            <a:r>
              <a:rPr lang="en-US" altLang="zh-CN" dirty="0"/>
              <a:t>〔2015〕106</a:t>
            </a:r>
            <a:r>
              <a:rPr lang="zh-CN" altLang="en-US" dirty="0"/>
              <a:t>号附件“轻工、纺织、机械、汽车四个领域重点行业范围”确定。今后国家有关部门更新国民经济行业分类与代码，从其规定</a:t>
            </a:r>
            <a:r>
              <a:rPr lang="zh-CN" altLang="en-US" dirty="0" smtClean="0"/>
              <a:t>。</a:t>
            </a:r>
            <a:endParaRPr lang="en-US" altLang="zh-CN" dirty="0" smtClean="0"/>
          </a:p>
          <a:p>
            <a:pPr lvl="1"/>
            <a:r>
              <a:rPr lang="zh-CN" altLang="en-US" dirty="0" smtClean="0"/>
              <a:t>四</a:t>
            </a:r>
            <a:r>
              <a:rPr lang="zh-CN" altLang="en-US" dirty="0"/>
              <a:t>个领域重点行业企业是指以</a:t>
            </a:r>
            <a:r>
              <a:rPr lang="zh-CN" altLang="en-US" dirty="0">
                <a:solidFill>
                  <a:srgbClr val="C00000"/>
                </a:solidFill>
              </a:rPr>
              <a:t>上述行业业务为主营业务</a:t>
            </a:r>
            <a:r>
              <a:rPr lang="zh-CN" altLang="en-US" dirty="0"/>
              <a:t>，其固定资产</a:t>
            </a:r>
            <a:r>
              <a:rPr lang="zh-CN" altLang="en-US" dirty="0">
                <a:solidFill>
                  <a:srgbClr val="C00000"/>
                </a:solidFill>
              </a:rPr>
              <a:t>投入使用当年</a:t>
            </a:r>
            <a:r>
              <a:rPr lang="zh-CN" altLang="en-US" dirty="0"/>
              <a:t>的</a:t>
            </a:r>
            <a:r>
              <a:rPr lang="zh-CN" altLang="en-US" dirty="0">
                <a:solidFill>
                  <a:srgbClr val="C00000"/>
                </a:solidFill>
              </a:rPr>
              <a:t>主营业务收入占企业收入总额</a:t>
            </a:r>
            <a:r>
              <a:rPr lang="en-US" altLang="zh-CN" dirty="0">
                <a:solidFill>
                  <a:srgbClr val="C00000"/>
                </a:solidFill>
              </a:rPr>
              <a:t>50%</a:t>
            </a:r>
            <a:r>
              <a:rPr lang="zh-CN" altLang="en-US" dirty="0">
                <a:solidFill>
                  <a:srgbClr val="C00000"/>
                </a:solidFill>
              </a:rPr>
              <a:t>（不含）以上</a:t>
            </a:r>
            <a:r>
              <a:rPr lang="zh-CN" altLang="en-US" dirty="0"/>
              <a:t>的企业。所称收入总额，是指企业所得税法第六条规定的收入总额</a:t>
            </a:r>
            <a:r>
              <a:rPr lang="zh-CN" altLang="en-US" dirty="0" smtClean="0"/>
              <a:t>。</a:t>
            </a:r>
            <a:endParaRPr lang="zh-CN" altLang="en-US" dirty="0"/>
          </a:p>
        </p:txBody>
      </p:sp>
    </p:spTree>
    <p:extLst>
      <p:ext uri="{BB962C8B-B14F-4D97-AF65-F5344CB8AC3E}">
        <p14:creationId xmlns:p14="http://schemas.microsoft.com/office/powerpoint/2010/main" val="40135654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normAutofit fontScale="92500"/>
          </a:bodyPr>
          <a:lstStyle/>
          <a:p>
            <a:r>
              <a:rPr lang="zh-CN" altLang="en-US" dirty="0"/>
              <a:t>二、对</a:t>
            </a:r>
            <a:r>
              <a:rPr lang="zh-CN" altLang="en-US" dirty="0">
                <a:solidFill>
                  <a:srgbClr val="C00000"/>
                </a:solidFill>
              </a:rPr>
              <a:t>四个领域重点行业小型微利企业</a:t>
            </a:r>
            <a:r>
              <a:rPr lang="en-US" altLang="zh-CN" dirty="0"/>
              <a:t>2015</a:t>
            </a:r>
            <a:r>
              <a:rPr lang="zh-CN" altLang="en-US" dirty="0"/>
              <a:t>年</a:t>
            </a:r>
            <a:r>
              <a:rPr lang="en-US" altLang="zh-CN" dirty="0"/>
              <a:t>1</a:t>
            </a:r>
            <a:r>
              <a:rPr lang="zh-CN" altLang="en-US" dirty="0"/>
              <a:t>月</a:t>
            </a:r>
            <a:r>
              <a:rPr lang="en-US" altLang="zh-CN" dirty="0"/>
              <a:t>1</a:t>
            </a:r>
            <a:r>
              <a:rPr lang="zh-CN" altLang="en-US" dirty="0"/>
              <a:t>日后新购进的研发和生产经营共用的仪器、设备，单位价值不超过</a:t>
            </a:r>
            <a:r>
              <a:rPr lang="en-US" altLang="zh-CN" dirty="0"/>
              <a:t>100</a:t>
            </a:r>
            <a:r>
              <a:rPr lang="zh-CN" altLang="en-US" dirty="0"/>
              <a:t>万元（含）的，允许在计算应纳税所得额时一次性全额扣除；单位价值超过</a:t>
            </a:r>
            <a:r>
              <a:rPr lang="en-US" altLang="zh-CN" dirty="0"/>
              <a:t>100</a:t>
            </a:r>
            <a:r>
              <a:rPr lang="zh-CN" altLang="en-US" dirty="0"/>
              <a:t>万元的，允许缩短折旧年限或采取加速折旧方法。</a:t>
            </a:r>
          </a:p>
          <a:p>
            <a:pPr lvl="1"/>
            <a:r>
              <a:rPr lang="zh-CN" altLang="en-US" dirty="0"/>
              <a:t>用于研发活动的仪器、设备范围口径，按照</a:t>
            </a:r>
            <a:r>
              <a:rPr lang="en-US" altLang="zh-CN" dirty="0"/>
              <a:t>《</a:t>
            </a:r>
            <a:r>
              <a:rPr lang="zh-CN" altLang="en-US" dirty="0"/>
              <a:t>国家税务总局关于印发</a:t>
            </a:r>
            <a:r>
              <a:rPr lang="en-US" altLang="zh-CN" dirty="0"/>
              <a:t>〈</a:t>
            </a:r>
            <a:r>
              <a:rPr lang="zh-CN" altLang="en-US" dirty="0"/>
              <a:t>企业研究开发费用税前扣除管理办法（试行）</a:t>
            </a:r>
            <a:r>
              <a:rPr lang="en-US" altLang="zh-CN" dirty="0"/>
              <a:t>〉</a:t>
            </a:r>
            <a:r>
              <a:rPr lang="zh-CN" altLang="en-US" dirty="0"/>
              <a:t>的通知</a:t>
            </a:r>
            <a:r>
              <a:rPr lang="en-US" altLang="zh-CN" dirty="0"/>
              <a:t>》</a:t>
            </a:r>
            <a:r>
              <a:rPr lang="zh-CN" altLang="en-US" dirty="0"/>
              <a:t>（国税发</a:t>
            </a:r>
            <a:r>
              <a:rPr lang="en-US" altLang="zh-CN" dirty="0"/>
              <a:t>〔2008〕116</a:t>
            </a:r>
            <a:r>
              <a:rPr lang="zh-CN" altLang="en-US" dirty="0"/>
              <a:t>号）或</a:t>
            </a:r>
            <a:r>
              <a:rPr lang="en-US" altLang="zh-CN" dirty="0"/>
              <a:t>《</a:t>
            </a:r>
            <a:r>
              <a:rPr lang="zh-CN" altLang="en-US" dirty="0"/>
              <a:t>科学技术部 财政部 国家税务总局关于印发</a:t>
            </a:r>
            <a:r>
              <a:rPr lang="en-US" altLang="zh-CN" dirty="0"/>
              <a:t>〈</a:t>
            </a:r>
            <a:r>
              <a:rPr lang="zh-CN" altLang="en-US" dirty="0"/>
              <a:t>高新技术企业认定管理工作指引</a:t>
            </a:r>
            <a:r>
              <a:rPr lang="en-US" altLang="zh-CN" dirty="0"/>
              <a:t>〉</a:t>
            </a:r>
            <a:r>
              <a:rPr lang="zh-CN" altLang="en-US" dirty="0"/>
              <a:t>的通知</a:t>
            </a:r>
            <a:r>
              <a:rPr lang="en-US" altLang="zh-CN" dirty="0"/>
              <a:t>》</a:t>
            </a:r>
            <a:r>
              <a:rPr lang="zh-CN" altLang="en-US" dirty="0"/>
              <a:t>（国科发火</a:t>
            </a:r>
            <a:r>
              <a:rPr lang="en-US" altLang="zh-CN" dirty="0"/>
              <a:t>〔2008〕362</a:t>
            </a:r>
            <a:r>
              <a:rPr lang="zh-CN" altLang="en-US" dirty="0"/>
              <a:t>号）规定执行。</a:t>
            </a:r>
          </a:p>
          <a:p>
            <a:r>
              <a:rPr lang="zh-CN" altLang="en-US" dirty="0"/>
              <a:t>小型微利企业，是指企业所得税法第二十八条规定的小型微利企业。</a:t>
            </a:r>
          </a:p>
          <a:p>
            <a:r>
              <a:rPr lang="zh-CN" altLang="en-US" dirty="0"/>
              <a:t>三、企业按本公告第一条、第二条规定</a:t>
            </a:r>
            <a:r>
              <a:rPr lang="zh-CN" altLang="en-US" dirty="0">
                <a:solidFill>
                  <a:srgbClr val="C00000"/>
                </a:solidFill>
              </a:rPr>
              <a:t>缩短折旧年限</a:t>
            </a:r>
            <a:r>
              <a:rPr lang="zh-CN" altLang="en-US" dirty="0"/>
              <a:t>的，对其购置的新固定资产，最低折旧年限不得低于实施条例第六十条规定的</a:t>
            </a:r>
            <a:r>
              <a:rPr lang="zh-CN" altLang="en-US" dirty="0">
                <a:solidFill>
                  <a:srgbClr val="C00000"/>
                </a:solidFill>
              </a:rPr>
              <a:t>折旧年限的</a:t>
            </a:r>
            <a:r>
              <a:rPr lang="en-US" altLang="zh-CN" dirty="0">
                <a:solidFill>
                  <a:srgbClr val="C00000"/>
                </a:solidFill>
              </a:rPr>
              <a:t>60%</a:t>
            </a:r>
            <a:r>
              <a:rPr lang="zh-CN" altLang="en-US" dirty="0"/>
              <a:t>；对其购置的</a:t>
            </a:r>
            <a:r>
              <a:rPr lang="zh-CN" altLang="en-US" dirty="0">
                <a:solidFill>
                  <a:srgbClr val="C00000"/>
                </a:solidFill>
              </a:rPr>
              <a:t>已使用过的固定资产</a:t>
            </a:r>
            <a:r>
              <a:rPr lang="zh-CN" altLang="en-US" dirty="0"/>
              <a:t>，</a:t>
            </a:r>
            <a:r>
              <a:rPr lang="zh-CN" altLang="en-US" dirty="0">
                <a:solidFill>
                  <a:srgbClr val="C00000"/>
                </a:solidFill>
              </a:rPr>
              <a:t>最低折旧年限不得低于实施条例规定的最低折旧年限减去已使用年限后剩余年限的</a:t>
            </a:r>
            <a:r>
              <a:rPr lang="en-US" altLang="zh-CN" dirty="0">
                <a:solidFill>
                  <a:srgbClr val="C00000"/>
                </a:solidFill>
              </a:rPr>
              <a:t>60%</a:t>
            </a:r>
            <a:r>
              <a:rPr lang="zh-CN" altLang="en-US" dirty="0"/>
              <a:t>。最低折旧年限一经确定，不得改变</a:t>
            </a:r>
            <a:r>
              <a:rPr lang="zh-CN" altLang="en-US" dirty="0" smtClean="0"/>
              <a:t>。</a:t>
            </a:r>
            <a:endParaRPr lang="zh-CN" altLang="en-US" dirty="0"/>
          </a:p>
        </p:txBody>
      </p:sp>
    </p:spTree>
    <p:extLst>
      <p:ext uri="{BB962C8B-B14F-4D97-AF65-F5344CB8AC3E}">
        <p14:creationId xmlns:p14="http://schemas.microsoft.com/office/powerpoint/2010/main" val="342458666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1484310" y="906330"/>
            <a:ext cx="10018713" cy="5494470"/>
          </a:xfrm>
        </p:spPr>
        <p:txBody>
          <a:bodyPr>
            <a:normAutofit fontScale="92500" lnSpcReduction="10000"/>
          </a:bodyPr>
          <a:lstStyle/>
          <a:p>
            <a:r>
              <a:rPr lang="zh-CN" altLang="en-US" dirty="0" smtClean="0"/>
              <a:t>四</a:t>
            </a:r>
            <a:r>
              <a:rPr lang="zh-CN" altLang="en-US" dirty="0"/>
              <a:t>、企业按本公告第一条、第二条规定采取加速折旧方法的，可以采用双倍余额递减法或者年数总和法。加速折旧方法一经确定，不得改变</a:t>
            </a:r>
            <a:r>
              <a:rPr lang="zh-CN" altLang="en-US" dirty="0" smtClean="0"/>
              <a:t>。</a:t>
            </a:r>
            <a:endParaRPr lang="zh-CN" altLang="en-US" dirty="0"/>
          </a:p>
          <a:p>
            <a:pPr lvl="1"/>
            <a:r>
              <a:rPr lang="zh-CN" altLang="en-US" dirty="0" smtClean="0"/>
              <a:t>双倍</a:t>
            </a:r>
            <a:r>
              <a:rPr lang="zh-CN" altLang="en-US" dirty="0"/>
              <a:t>余额递减法或者年数总和法，按照</a:t>
            </a:r>
            <a:r>
              <a:rPr lang="en-US" altLang="zh-CN" dirty="0"/>
              <a:t>《</a:t>
            </a:r>
            <a:r>
              <a:rPr lang="zh-CN" altLang="en-US" dirty="0"/>
              <a:t>国家税务总局关于固定资产加速折旧所得税处理有关问题的通知</a:t>
            </a:r>
            <a:r>
              <a:rPr lang="en-US" altLang="zh-CN" dirty="0"/>
              <a:t>》</a:t>
            </a:r>
            <a:r>
              <a:rPr lang="zh-CN" altLang="en-US" dirty="0"/>
              <a:t>（国税发</a:t>
            </a:r>
            <a:r>
              <a:rPr lang="en-US" altLang="zh-CN" dirty="0"/>
              <a:t>〔2009〕81</a:t>
            </a:r>
            <a:r>
              <a:rPr lang="zh-CN" altLang="en-US" dirty="0"/>
              <a:t>号）第四条的规定执行</a:t>
            </a:r>
            <a:r>
              <a:rPr lang="zh-CN" altLang="en-US" dirty="0" smtClean="0"/>
              <a:t>。</a:t>
            </a:r>
            <a:endParaRPr lang="zh-CN" altLang="en-US" dirty="0"/>
          </a:p>
          <a:p>
            <a:r>
              <a:rPr lang="zh-CN" altLang="en-US" dirty="0" smtClean="0"/>
              <a:t>五</a:t>
            </a:r>
            <a:r>
              <a:rPr lang="zh-CN" altLang="en-US" dirty="0"/>
              <a:t>、企业的固定资产既符合本公告优惠政策条件，又符合</a:t>
            </a:r>
            <a:r>
              <a:rPr lang="en-US" altLang="zh-CN" dirty="0"/>
              <a:t>《</a:t>
            </a:r>
            <a:r>
              <a:rPr lang="zh-CN" altLang="en-US" dirty="0"/>
              <a:t>国家税务总局关于企业固定资产加速折旧所得税处理有关问题的通知</a:t>
            </a:r>
            <a:r>
              <a:rPr lang="en-US" altLang="zh-CN" dirty="0"/>
              <a:t>》</a:t>
            </a:r>
            <a:r>
              <a:rPr lang="zh-CN" altLang="en-US" dirty="0"/>
              <a:t>（国税发</a:t>
            </a:r>
            <a:r>
              <a:rPr lang="en-US" altLang="zh-CN" dirty="0"/>
              <a:t>〔2009〕81</a:t>
            </a:r>
            <a:r>
              <a:rPr lang="zh-CN" altLang="en-US" dirty="0"/>
              <a:t>号）、</a:t>
            </a:r>
            <a:r>
              <a:rPr lang="en-US" altLang="zh-CN" dirty="0"/>
              <a:t>《</a:t>
            </a:r>
            <a:r>
              <a:rPr lang="zh-CN" altLang="en-US" dirty="0"/>
              <a:t>财政部 国家税务总局关于进一步鼓励软件产业和集成电路产业发展企业所得税政策的通知</a:t>
            </a:r>
            <a:r>
              <a:rPr lang="en-US" altLang="zh-CN" dirty="0"/>
              <a:t>》</a:t>
            </a:r>
            <a:r>
              <a:rPr lang="zh-CN" altLang="en-US" dirty="0"/>
              <a:t>（财税</a:t>
            </a:r>
            <a:r>
              <a:rPr lang="en-US" altLang="zh-CN" dirty="0"/>
              <a:t>〔2012〕27</a:t>
            </a:r>
            <a:r>
              <a:rPr lang="zh-CN" altLang="en-US" dirty="0"/>
              <a:t>号）中有关加速折旧优惠政策条件，</a:t>
            </a:r>
            <a:r>
              <a:rPr lang="zh-CN" altLang="en-US" dirty="0">
                <a:solidFill>
                  <a:srgbClr val="C00000"/>
                </a:solidFill>
              </a:rPr>
              <a:t>可由企业选择其中一项加速折旧优惠政策执行，且一经选择，不得改变</a:t>
            </a:r>
            <a:r>
              <a:rPr lang="zh-CN" altLang="en-US" dirty="0" smtClean="0"/>
              <a:t>。</a:t>
            </a:r>
            <a:endParaRPr lang="zh-CN" altLang="en-US" dirty="0"/>
          </a:p>
          <a:p>
            <a:r>
              <a:rPr lang="zh-CN" altLang="en-US" dirty="0" smtClean="0"/>
              <a:t>六</a:t>
            </a:r>
            <a:r>
              <a:rPr lang="zh-CN" altLang="en-US" dirty="0"/>
              <a:t>、</a:t>
            </a:r>
            <a:r>
              <a:rPr lang="zh-CN" altLang="en-US" dirty="0">
                <a:solidFill>
                  <a:srgbClr val="C00000"/>
                </a:solidFill>
              </a:rPr>
              <a:t>企业应将购进固定资产的发票、记账凭证等有关资料留存备查，并建立台账，准确反映税法与会计差异情况</a:t>
            </a:r>
            <a:r>
              <a:rPr lang="zh-CN" altLang="en-US" dirty="0" smtClean="0"/>
              <a:t>。</a:t>
            </a:r>
            <a:endParaRPr lang="zh-CN" altLang="en-US" dirty="0"/>
          </a:p>
          <a:p>
            <a:r>
              <a:rPr lang="zh-CN" altLang="en-US" dirty="0" smtClean="0"/>
              <a:t>七</a:t>
            </a:r>
            <a:r>
              <a:rPr lang="zh-CN" altLang="en-US" dirty="0"/>
              <a:t>、本公告适用于</a:t>
            </a:r>
            <a:r>
              <a:rPr lang="en-US" altLang="zh-CN" dirty="0">
                <a:solidFill>
                  <a:srgbClr val="C00000"/>
                </a:solidFill>
              </a:rPr>
              <a:t>2015</a:t>
            </a:r>
            <a:r>
              <a:rPr lang="zh-CN" altLang="en-US" dirty="0">
                <a:solidFill>
                  <a:srgbClr val="C00000"/>
                </a:solidFill>
              </a:rPr>
              <a:t>年及以后纳税年度</a:t>
            </a:r>
            <a:r>
              <a:rPr lang="zh-CN" altLang="en-US" dirty="0"/>
              <a:t>。企业</a:t>
            </a:r>
            <a:r>
              <a:rPr lang="en-US" altLang="zh-CN" dirty="0"/>
              <a:t>2015</a:t>
            </a:r>
            <a:r>
              <a:rPr lang="zh-CN" altLang="en-US" dirty="0"/>
              <a:t>年前</a:t>
            </a:r>
            <a:r>
              <a:rPr lang="en-US" altLang="zh-CN" dirty="0"/>
              <a:t>3</a:t>
            </a:r>
            <a:r>
              <a:rPr lang="zh-CN" altLang="en-US" dirty="0"/>
              <a:t>季度按本公告规定未能享受加速折旧优惠的，可将前</a:t>
            </a:r>
            <a:r>
              <a:rPr lang="en-US" altLang="zh-CN" dirty="0"/>
              <a:t>3</a:t>
            </a:r>
            <a:r>
              <a:rPr lang="zh-CN" altLang="en-US" dirty="0"/>
              <a:t>季度应享受的加速折旧部分，在</a:t>
            </a:r>
            <a:r>
              <a:rPr lang="en-US" altLang="zh-CN" dirty="0"/>
              <a:t>2015</a:t>
            </a:r>
            <a:r>
              <a:rPr lang="zh-CN" altLang="en-US" dirty="0"/>
              <a:t>年第</a:t>
            </a:r>
            <a:r>
              <a:rPr lang="en-US" altLang="zh-CN" dirty="0"/>
              <a:t>4</a:t>
            </a:r>
            <a:r>
              <a:rPr lang="zh-CN" altLang="en-US" dirty="0"/>
              <a:t>季度企业所得税预缴申报时享受，或者在</a:t>
            </a:r>
            <a:r>
              <a:rPr lang="en-US" altLang="zh-CN" dirty="0"/>
              <a:t>2015</a:t>
            </a:r>
            <a:r>
              <a:rPr lang="zh-CN" altLang="en-US" dirty="0"/>
              <a:t>年度企业所得税汇算清缴时统一享受。</a:t>
            </a:r>
          </a:p>
          <a:p>
            <a:endParaRPr lang="zh-CN" altLang="en-US" dirty="0"/>
          </a:p>
        </p:txBody>
      </p:sp>
    </p:spTree>
    <p:extLst>
      <p:ext uri="{BB962C8B-B14F-4D97-AF65-F5344CB8AC3E}">
        <p14:creationId xmlns:p14="http://schemas.microsoft.com/office/powerpoint/2010/main" val="363233853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a:t>
            </a:r>
            <a:r>
              <a:rPr lang="zh-CN" altLang="en-US" dirty="0" smtClean="0"/>
              <a:t>、国家</a:t>
            </a:r>
            <a:r>
              <a:rPr lang="zh-CN" altLang="en-US" dirty="0"/>
              <a:t>税务总局</a:t>
            </a:r>
            <a:br>
              <a:rPr lang="zh-CN" altLang="en-US" dirty="0"/>
            </a:br>
            <a:r>
              <a:rPr lang="zh-CN" altLang="en-US" dirty="0" smtClean="0"/>
              <a:t>关于</a:t>
            </a:r>
            <a:r>
              <a:rPr lang="zh-CN" altLang="en-US" dirty="0"/>
              <a:t>许可使用权技术转让所得企业所得税有关问题的</a:t>
            </a:r>
            <a:r>
              <a:rPr lang="zh-CN" altLang="en-US" dirty="0" smtClean="0"/>
              <a:t>公告</a:t>
            </a:r>
            <a:endParaRPr lang="zh-CN" altLang="en-US" dirty="0"/>
          </a:p>
        </p:txBody>
      </p:sp>
      <p:sp>
        <p:nvSpPr>
          <p:cNvPr id="3" name="内容占位符 2"/>
          <p:cNvSpPr>
            <a:spLocks noGrp="1"/>
          </p:cNvSpPr>
          <p:nvPr>
            <p:ph idx="1"/>
          </p:nvPr>
        </p:nvSpPr>
        <p:spPr>
          <a:xfrm>
            <a:off x="1484310" y="1680882"/>
            <a:ext cx="10018713" cy="4691783"/>
          </a:xfrm>
        </p:spPr>
        <p:txBody>
          <a:bodyPr>
            <a:normAutofit fontScale="92500" lnSpcReduction="10000"/>
          </a:bodyPr>
          <a:lstStyle/>
          <a:p>
            <a:pPr lvl="4"/>
            <a:r>
              <a:rPr lang="zh-CN" altLang="en-US" dirty="0"/>
              <a:t>国家税务总局公告</a:t>
            </a:r>
            <a:r>
              <a:rPr lang="en-US" altLang="zh-CN" dirty="0"/>
              <a:t>2015</a:t>
            </a:r>
            <a:r>
              <a:rPr lang="zh-CN" altLang="en-US" dirty="0"/>
              <a:t>年第</a:t>
            </a:r>
            <a:r>
              <a:rPr lang="en-US" altLang="zh-CN" dirty="0"/>
              <a:t>82</a:t>
            </a:r>
            <a:r>
              <a:rPr lang="zh-CN" altLang="en-US" dirty="0"/>
              <a:t>号  </a:t>
            </a:r>
            <a:r>
              <a:rPr lang="en-US" altLang="zh-CN" dirty="0" smtClean="0"/>
              <a:t>2015-11-16</a:t>
            </a:r>
          </a:p>
          <a:p>
            <a:r>
              <a:rPr lang="zh-CN" altLang="en-US" dirty="0"/>
              <a:t>根据</a:t>
            </a:r>
            <a:r>
              <a:rPr lang="en-US" altLang="zh-CN" dirty="0"/>
              <a:t>《</a:t>
            </a:r>
            <a:r>
              <a:rPr lang="zh-CN" altLang="en-US" dirty="0"/>
              <a:t>中华人民共和国企业所得税法</a:t>
            </a:r>
            <a:r>
              <a:rPr lang="en-US" altLang="zh-CN" dirty="0"/>
              <a:t>》</a:t>
            </a:r>
            <a:r>
              <a:rPr lang="zh-CN" altLang="en-US" dirty="0"/>
              <a:t>及其实施条例、</a:t>
            </a:r>
            <a:r>
              <a:rPr lang="en-US" altLang="zh-CN" dirty="0"/>
              <a:t>《</a:t>
            </a:r>
            <a:r>
              <a:rPr lang="zh-CN" altLang="en-US" dirty="0"/>
              <a:t>财政部 国家税务总局关于将国家自主创新示范区有关税收试点政策推广到全国范围实施的通知</a:t>
            </a:r>
            <a:r>
              <a:rPr lang="en-US" altLang="zh-CN" dirty="0"/>
              <a:t>》</a:t>
            </a:r>
            <a:r>
              <a:rPr lang="zh-CN" altLang="en-US" dirty="0"/>
              <a:t>（财税</a:t>
            </a:r>
            <a:r>
              <a:rPr lang="en-US" altLang="zh-CN" dirty="0"/>
              <a:t>〔2015〕116</a:t>
            </a:r>
            <a:r>
              <a:rPr lang="zh-CN" altLang="en-US" dirty="0"/>
              <a:t>号）规定，现就许可使用权技术转让所得企业所得税有关问题公告如下：</a:t>
            </a:r>
          </a:p>
          <a:p>
            <a:pPr lvl="1"/>
            <a:r>
              <a:rPr lang="zh-CN" altLang="en-US" dirty="0" smtClean="0"/>
              <a:t>一</a:t>
            </a:r>
            <a:r>
              <a:rPr lang="zh-CN" altLang="en-US" dirty="0"/>
              <a:t>、自</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日起，全国范围内的居民企业转让</a:t>
            </a:r>
            <a:r>
              <a:rPr lang="en-US" altLang="zh-CN" dirty="0"/>
              <a:t>5</a:t>
            </a:r>
            <a:r>
              <a:rPr lang="zh-CN" altLang="en-US" dirty="0"/>
              <a:t>年（含，下同）以上</a:t>
            </a:r>
            <a:r>
              <a:rPr lang="zh-CN" altLang="en-US" dirty="0">
                <a:solidFill>
                  <a:srgbClr val="C00000"/>
                </a:solidFill>
              </a:rPr>
              <a:t>非独占许可使用权取得的技术转让所得</a:t>
            </a:r>
            <a:r>
              <a:rPr lang="zh-CN" altLang="en-US" dirty="0"/>
              <a:t>，纳入享受企业所得税优惠的技术转让所得范围。居民企业的年度技术转让所得不超过</a:t>
            </a:r>
            <a:r>
              <a:rPr lang="en-US" altLang="zh-CN" dirty="0"/>
              <a:t>500</a:t>
            </a:r>
            <a:r>
              <a:rPr lang="zh-CN" altLang="en-US" dirty="0"/>
              <a:t>万元的部分，免征企业所得税；超过</a:t>
            </a:r>
            <a:r>
              <a:rPr lang="en-US" altLang="zh-CN" dirty="0"/>
              <a:t>500</a:t>
            </a:r>
            <a:r>
              <a:rPr lang="zh-CN" altLang="en-US" dirty="0"/>
              <a:t>万元的部分，减半征收企业所得税。</a:t>
            </a:r>
          </a:p>
          <a:p>
            <a:pPr lvl="1"/>
            <a:r>
              <a:rPr lang="zh-CN" altLang="en-US" dirty="0" smtClean="0"/>
              <a:t>所</a:t>
            </a:r>
            <a:r>
              <a:rPr lang="zh-CN" altLang="en-US" dirty="0"/>
              <a:t>称技术包括专利（含国防专利）、计算机软件著作权、集成电路布图设计专有权、植物新品种权、生物医药新品种，以及财政部和国家税务总局确定的其他技术。其中，专利是指法律授予独占权的发明、实用新型以及非简单改变产品图案和形状的外观设计。</a:t>
            </a:r>
          </a:p>
          <a:p>
            <a:endParaRPr lang="zh-CN" altLang="en-US" dirty="0"/>
          </a:p>
        </p:txBody>
      </p:sp>
    </p:spTree>
    <p:extLst>
      <p:ext uri="{BB962C8B-B14F-4D97-AF65-F5344CB8AC3E}">
        <p14:creationId xmlns:p14="http://schemas.microsoft.com/office/powerpoint/2010/main" val="384984056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二、企业转让符合条件的</a:t>
            </a:r>
            <a:r>
              <a:rPr lang="en-US" altLang="zh-CN" dirty="0"/>
              <a:t>5</a:t>
            </a:r>
            <a:r>
              <a:rPr lang="zh-CN" altLang="en-US" dirty="0"/>
              <a:t>年以上非独占许可使用权的技术，</a:t>
            </a:r>
            <a:r>
              <a:rPr lang="zh-CN" altLang="en-US" dirty="0">
                <a:solidFill>
                  <a:srgbClr val="C00000"/>
                </a:solidFill>
              </a:rPr>
              <a:t>限于其拥有所有权的技术</a:t>
            </a:r>
            <a:r>
              <a:rPr lang="zh-CN" altLang="en-US" dirty="0"/>
              <a:t>。</a:t>
            </a:r>
            <a:r>
              <a:rPr lang="zh-CN" altLang="en-US" dirty="0">
                <a:solidFill>
                  <a:srgbClr val="C00000"/>
                </a:solidFill>
              </a:rPr>
              <a:t>技术所有权的权属由国务院行政主管部门确定</a:t>
            </a:r>
            <a:r>
              <a:rPr lang="zh-CN" altLang="en-US" dirty="0"/>
              <a:t>。其中，专利由国家知识产权局确定权属；国防专利由总装备部确定权属；计算机软件著作权由国家版权局确定权属；集成电路布图设计专有权由国家知识产权局确定权属；植物新品种权由农业部确定权属；生物医药新品种由国家食品药品监督管理总局确定权属。</a:t>
            </a:r>
          </a:p>
        </p:txBody>
      </p:sp>
    </p:spTree>
    <p:extLst>
      <p:ext uri="{BB962C8B-B14F-4D97-AF65-F5344CB8AC3E}">
        <p14:creationId xmlns:p14="http://schemas.microsoft.com/office/powerpoint/2010/main" val="1172861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宁波市地方税务局“五证合一、一照一码”登记制度改革实施方案</a:t>
            </a:r>
          </a:p>
        </p:txBody>
      </p:sp>
      <p:sp>
        <p:nvSpPr>
          <p:cNvPr id="3" name="内容占位符 2"/>
          <p:cNvSpPr>
            <a:spLocks noGrp="1"/>
          </p:cNvSpPr>
          <p:nvPr>
            <p:ph idx="1"/>
          </p:nvPr>
        </p:nvSpPr>
        <p:spPr/>
        <p:txBody>
          <a:bodyPr>
            <a:normAutofit fontScale="92500"/>
          </a:bodyPr>
          <a:lstStyle/>
          <a:p>
            <a:r>
              <a:rPr lang="zh-CN" altLang="en-US" dirty="0"/>
              <a:t>申请资料原件由市场监管部门保存，质监、国税、地税、人力社保、统计等部门需要查询申请人提交的申请资料原件的，可到市场监管部门查询及复印。</a:t>
            </a:r>
          </a:p>
          <a:p>
            <a:r>
              <a:rPr lang="zh-CN" altLang="en-US" dirty="0" smtClean="0"/>
              <a:t>办理</a:t>
            </a:r>
            <a:r>
              <a:rPr lang="zh-CN" altLang="en-US" dirty="0"/>
              <a:t>完成“五证合一、一照一码”登记审批后，企业直接向市场监管部门领取载有统一社会信用代码的营业执照。</a:t>
            </a:r>
          </a:p>
          <a:p>
            <a:r>
              <a:rPr lang="zh-CN" altLang="en-US" dirty="0"/>
              <a:t>（一）改革时点及范围</a:t>
            </a:r>
          </a:p>
          <a:p>
            <a:r>
              <a:rPr lang="zh-CN" altLang="en-US" dirty="0"/>
              <a:t>　　自</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日起，新设立企业、农民专业合作社（以下统称“企业”）领取由市场监管部门核发加载</a:t>
            </a:r>
            <a:r>
              <a:rPr lang="en-US" altLang="zh-CN" dirty="0"/>
              <a:t>18</a:t>
            </a:r>
            <a:r>
              <a:rPr lang="zh-CN" altLang="en-US" dirty="0"/>
              <a:t>位统一社会信用代码</a:t>
            </a:r>
            <a:r>
              <a:rPr lang="en-US" altLang="zh-CN" dirty="0"/>
              <a:t>(</a:t>
            </a:r>
            <a:r>
              <a:rPr lang="zh-CN" altLang="en-US" dirty="0"/>
              <a:t>以下统称“统一代码”</a:t>
            </a:r>
            <a:r>
              <a:rPr lang="en-US" altLang="zh-CN" dirty="0"/>
              <a:t>)</a:t>
            </a:r>
            <a:r>
              <a:rPr lang="zh-CN" altLang="en-US" dirty="0"/>
              <a:t>的营业执照后，无需再次进行税务登记，不再领取税务登记证。企业办理涉税事宜时，在完成补充信息采集后，凭加载统一代码的营业执照可代替税务登记证使用。</a:t>
            </a:r>
          </a:p>
          <a:p>
            <a:r>
              <a:rPr lang="zh-CN" altLang="en-US" dirty="0"/>
              <a:t>　　除以上情形外，其他税务登记按照原有法律制度执行。</a:t>
            </a:r>
          </a:p>
          <a:p>
            <a:endParaRPr lang="zh-CN" altLang="en-US" dirty="0"/>
          </a:p>
        </p:txBody>
      </p:sp>
    </p:spTree>
    <p:extLst>
      <p:ext uri="{BB962C8B-B14F-4D97-AF65-F5344CB8AC3E}">
        <p14:creationId xmlns:p14="http://schemas.microsoft.com/office/powerpoint/2010/main" val="351355239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zh-CN" altLang="en-US" dirty="0"/>
              <a:t>三、符合条件的</a:t>
            </a:r>
            <a:r>
              <a:rPr lang="en-US" altLang="zh-CN" dirty="0"/>
              <a:t>5</a:t>
            </a:r>
            <a:r>
              <a:rPr lang="zh-CN" altLang="en-US" dirty="0"/>
              <a:t>年以上非独占许可使用权技术转让所得应按以下方法计算：</a:t>
            </a:r>
          </a:p>
          <a:p>
            <a:pPr lvl="1"/>
            <a:r>
              <a:rPr lang="zh-CN" altLang="en-US" sz="3000" dirty="0" smtClean="0"/>
              <a:t>技术</a:t>
            </a:r>
            <a:r>
              <a:rPr lang="zh-CN" altLang="en-US" sz="3000" dirty="0"/>
              <a:t>转让所得</a:t>
            </a:r>
            <a:r>
              <a:rPr lang="en-US" altLang="zh-CN" sz="3000" dirty="0"/>
              <a:t>=</a:t>
            </a:r>
            <a:r>
              <a:rPr lang="zh-CN" altLang="en-US" sz="3000" dirty="0"/>
              <a:t>技术转让收入</a:t>
            </a:r>
            <a:r>
              <a:rPr lang="en-US" altLang="zh-CN" sz="3000" dirty="0"/>
              <a:t>-</a:t>
            </a:r>
            <a:r>
              <a:rPr lang="zh-CN" altLang="en-US" sz="3000" dirty="0"/>
              <a:t>无形资产摊销费用</a:t>
            </a:r>
            <a:r>
              <a:rPr lang="en-US" altLang="zh-CN" sz="3000" dirty="0"/>
              <a:t>-</a:t>
            </a:r>
            <a:r>
              <a:rPr lang="zh-CN" altLang="en-US" sz="3000" dirty="0"/>
              <a:t>相关税费</a:t>
            </a:r>
            <a:r>
              <a:rPr lang="en-US" altLang="zh-CN" sz="3000" dirty="0"/>
              <a:t>-</a:t>
            </a:r>
            <a:r>
              <a:rPr lang="zh-CN" altLang="en-US" sz="3000" dirty="0"/>
              <a:t>应分摊期间费用</a:t>
            </a:r>
          </a:p>
          <a:p>
            <a:r>
              <a:rPr lang="zh-CN" altLang="en-US" dirty="0" smtClean="0"/>
              <a:t>技术</a:t>
            </a:r>
            <a:r>
              <a:rPr lang="zh-CN" altLang="en-US" dirty="0"/>
              <a:t>转让收入是指转让方履行技术转让合同后获得的价款，不包括销售或转让设备、仪器、零部件、原材料等非技术性收入。不属于与技术转让项目密不可分的技术咨询、服务、培训等收入，不得计入技术转让收入。技术许可使用权转让收入，应按转让协议约定的许可使用权人应付许可使用权使用费的日期确认收入的实现。</a:t>
            </a:r>
          </a:p>
          <a:p>
            <a:r>
              <a:rPr lang="zh-CN" altLang="en-US" dirty="0" smtClean="0"/>
              <a:t>无形</a:t>
            </a:r>
            <a:r>
              <a:rPr lang="zh-CN" altLang="en-US" dirty="0"/>
              <a:t>资产摊销费用是指该无形资产按税法规定当年计算摊销的费用。涉及自用和对外许可使用的，应按照受益原则合理划分。</a:t>
            </a:r>
          </a:p>
          <a:p>
            <a:r>
              <a:rPr lang="zh-CN" altLang="en-US" dirty="0" smtClean="0"/>
              <a:t>相</a:t>
            </a:r>
            <a:r>
              <a:rPr lang="zh-CN" altLang="en-US" dirty="0"/>
              <a:t>关税费是指技术转让过程中实际发生的有关税费，包括除企业所得税和允许抵扣的增值税以外的各项税金及其附加、合同签订费用、律师费等相关费用。</a:t>
            </a:r>
          </a:p>
          <a:p>
            <a:r>
              <a:rPr lang="zh-CN" altLang="en-US" dirty="0" smtClean="0"/>
              <a:t>应</a:t>
            </a:r>
            <a:r>
              <a:rPr lang="zh-CN" altLang="en-US" dirty="0"/>
              <a:t>分摊期间费用（不含无形资产摊销费用和相关税费）是指技术转让按照当年销售收入占比分摊的期间费用。</a:t>
            </a:r>
          </a:p>
          <a:p>
            <a:endParaRPr lang="zh-CN" altLang="en-US" dirty="0"/>
          </a:p>
        </p:txBody>
      </p:sp>
    </p:spTree>
    <p:extLst>
      <p:ext uri="{BB962C8B-B14F-4D97-AF65-F5344CB8AC3E}">
        <p14:creationId xmlns:p14="http://schemas.microsoft.com/office/powerpoint/2010/main" val="52882863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四、企业享受技术转让所得企业所得税优惠的其他相关问题，仍按照</a:t>
            </a:r>
            <a:r>
              <a:rPr lang="en-US" altLang="zh-CN" dirty="0"/>
              <a:t>《</a:t>
            </a:r>
            <a:r>
              <a:rPr lang="zh-CN" altLang="en-US" dirty="0"/>
              <a:t>国家税务总局关于技术转让所得减免企业所得税有关问题的通知</a:t>
            </a:r>
            <a:r>
              <a:rPr lang="en-US" altLang="zh-CN" dirty="0"/>
              <a:t>》</a:t>
            </a:r>
            <a:r>
              <a:rPr lang="zh-CN" altLang="en-US" dirty="0"/>
              <a:t>（国税函</a:t>
            </a:r>
            <a:r>
              <a:rPr lang="en-US" altLang="zh-CN" dirty="0"/>
              <a:t>〔2009〕212</a:t>
            </a:r>
            <a:r>
              <a:rPr lang="zh-CN" altLang="en-US" dirty="0"/>
              <a:t>号）、</a:t>
            </a:r>
            <a:r>
              <a:rPr lang="en-US" altLang="zh-CN" dirty="0"/>
              <a:t>《</a:t>
            </a:r>
            <a:r>
              <a:rPr lang="zh-CN" altLang="en-US" dirty="0"/>
              <a:t>财政部 国家税务总局关于居民企业技术转让有关企业所得税政策问题的通知</a:t>
            </a:r>
            <a:r>
              <a:rPr lang="en-US" altLang="zh-CN" dirty="0"/>
              <a:t>》</a:t>
            </a:r>
            <a:r>
              <a:rPr lang="zh-CN" altLang="en-US" dirty="0"/>
              <a:t>（财税</a:t>
            </a:r>
            <a:r>
              <a:rPr lang="en-US" altLang="zh-CN" dirty="0"/>
              <a:t>〔2010〕111</a:t>
            </a:r>
            <a:r>
              <a:rPr lang="zh-CN" altLang="en-US" dirty="0"/>
              <a:t>号）、</a:t>
            </a:r>
            <a:r>
              <a:rPr lang="en-US" altLang="zh-CN" dirty="0"/>
              <a:t>《</a:t>
            </a:r>
            <a:r>
              <a:rPr lang="zh-CN" altLang="en-US" dirty="0"/>
              <a:t>国家税务总局关于技术转让所得减免企业所得税有关问题的公告</a:t>
            </a:r>
            <a:r>
              <a:rPr lang="en-US" altLang="zh-CN" dirty="0"/>
              <a:t>》</a:t>
            </a:r>
            <a:r>
              <a:rPr lang="zh-CN" altLang="en-US" dirty="0"/>
              <a:t>（国家税务总局公告</a:t>
            </a:r>
            <a:r>
              <a:rPr lang="en-US" altLang="zh-CN" dirty="0"/>
              <a:t>2013</a:t>
            </a:r>
            <a:r>
              <a:rPr lang="zh-CN" altLang="en-US" dirty="0"/>
              <a:t>年第</a:t>
            </a:r>
            <a:r>
              <a:rPr lang="en-US" altLang="zh-CN" dirty="0"/>
              <a:t>62</a:t>
            </a:r>
            <a:r>
              <a:rPr lang="zh-CN" altLang="en-US" dirty="0"/>
              <a:t>号）规定执行。</a:t>
            </a:r>
          </a:p>
          <a:p>
            <a:r>
              <a:rPr lang="zh-CN" altLang="en-US" dirty="0" smtClean="0"/>
              <a:t>五</a:t>
            </a:r>
            <a:r>
              <a:rPr lang="zh-CN" altLang="en-US" dirty="0"/>
              <a:t>、本公告自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10</a:t>
            </a:r>
            <a:r>
              <a:rPr lang="zh-CN" altLang="en-US" dirty="0">
                <a:solidFill>
                  <a:srgbClr val="C00000"/>
                </a:solidFill>
              </a:rPr>
              <a:t>月</a:t>
            </a:r>
            <a:r>
              <a:rPr lang="en-US" altLang="zh-CN" dirty="0">
                <a:solidFill>
                  <a:srgbClr val="C00000"/>
                </a:solidFill>
              </a:rPr>
              <a:t>1</a:t>
            </a:r>
            <a:r>
              <a:rPr lang="zh-CN" altLang="en-US" dirty="0">
                <a:solidFill>
                  <a:srgbClr val="C00000"/>
                </a:solidFill>
              </a:rPr>
              <a:t>日</a:t>
            </a:r>
            <a:r>
              <a:rPr lang="zh-CN" altLang="en-US" dirty="0"/>
              <a:t>起施行。本公告实施之日起，企业转让</a:t>
            </a:r>
            <a:r>
              <a:rPr lang="en-US" altLang="zh-CN" dirty="0"/>
              <a:t>5</a:t>
            </a:r>
            <a:r>
              <a:rPr lang="zh-CN" altLang="en-US" dirty="0"/>
              <a:t>年以上非独占许可使用权确认的技术转让收入，按本公告执行。</a:t>
            </a:r>
          </a:p>
          <a:p>
            <a:r>
              <a:rPr lang="zh-CN" altLang="en-US" dirty="0"/>
              <a:t>　　特此公告。</a:t>
            </a:r>
          </a:p>
          <a:p>
            <a:endParaRPr lang="zh-CN" altLang="en-US" dirty="0"/>
          </a:p>
        </p:txBody>
      </p:sp>
    </p:spTree>
    <p:extLst>
      <p:ext uri="{BB962C8B-B14F-4D97-AF65-F5344CB8AC3E}">
        <p14:creationId xmlns:p14="http://schemas.microsoft.com/office/powerpoint/2010/main" val="11215918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a:t>
            </a:r>
            <a:r>
              <a:rPr lang="zh-CN" altLang="en-US" dirty="0" smtClean="0"/>
              <a:t>、财政部 </a:t>
            </a:r>
            <a:r>
              <a:rPr lang="zh-CN" altLang="en-US" dirty="0"/>
              <a:t>国家税务总局关于将国家自主创新</a:t>
            </a:r>
            <a:br>
              <a:rPr lang="zh-CN" altLang="en-US" dirty="0"/>
            </a:br>
            <a:r>
              <a:rPr lang="zh-CN" altLang="en-US" dirty="0"/>
              <a:t>示范区有关税收试点政策推广到全国范围实施的</a:t>
            </a:r>
            <a:r>
              <a:rPr lang="zh-CN" altLang="en-US" dirty="0" smtClean="0"/>
              <a:t>通知</a:t>
            </a:r>
            <a:endParaRPr lang="zh-CN" altLang="en-US" dirty="0"/>
          </a:p>
        </p:txBody>
      </p:sp>
      <p:sp>
        <p:nvSpPr>
          <p:cNvPr id="3" name="内容占位符 2"/>
          <p:cNvSpPr>
            <a:spLocks noGrp="1"/>
          </p:cNvSpPr>
          <p:nvPr>
            <p:ph idx="1"/>
          </p:nvPr>
        </p:nvSpPr>
        <p:spPr/>
        <p:txBody>
          <a:bodyPr>
            <a:normAutofit fontScale="92500" lnSpcReduction="10000"/>
          </a:bodyPr>
          <a:lstStyle/>
          <a:p>
            <a:pPr lvl="4"/>
            <a:r>
              <a:rPr lang="zh-CN" altLang="en-US" dirty="0"/>
              <a:t>财税</a:t>
            </a:r>
            <a:r>
              <a:rPr lang="en-US" altLang="zh-CN" dirty="0"/>
              <a:t>〔2015〕116</a:t>
            </a:r>
            <a:r>
              <a:rPr lang="zh-CN" altLang="en-US" dirty="0"/>
              <a:t>号   </a:t>
            </a:r>
            <a:r>
              <a:rPr lang="en-US" altLang="zh-CN" dirty="0" smtClean="0"/>
              <a:t>2015-10-23</a:t>
            </a:r>
          </a:p>
          <a:p>
            <a:r>
              <a:rPr lang="zh-CN" altLang="en-US" dirty="0"/>
              <a:t>根据国务院常务会议决定精神，将国家自主创新示范区试点的四项所得税政策推广至全国范围实施。现就有关税收政策问题明确如下：</a:t>
            </a:r>
          </a:p>
          <a:p>
            <a:r>
              <a:rPr lang="zh-CN" altLang="en-US" dirty="0" smtClean="0"/>
              <a:t>一</a:t>
            </a:r>
            <a:r>
              <a:rPr lang="zh-CN" altLang="en-US" dirty="0"/>
              <a:t>、关于有限合伙制创业投资企业法人合伙人企业所得税政策</a:t>
            </a:r>
          </a:p>
          <a:p>
            <a:pPr lvl="1"/>
            <a:r>
              <a:rPr lang="en-US" altLang="zh-CN" dirty="0" smtClean="0"/>
              <a:t>1</a:t>
            </a:r>
            <a:r>
              <a:rPr lang="en-US" altLang="zh-CN" dirty="0"/>
              <a:t>.</a:t>
            </a:r>
            <a:r>
              <a:rPr lang="zh-CN" altLang="en-US" dirty="0"/>
              <a:t>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10</a:t>
            </a:r>
            <a:r>
              <a:rPr lang="zh-CN" altLang="en-US" dirty="0">
                <a:solidFill>
                  <a:srgbClr val="C00000"/>
                </a:solidFill>
              </a:rPr>
              <a:t>月</a:t>
            </a:r>
            <a:r>
              <a:rPr lang="en-US" altLang="zh-CN" dirty="0">
                <a:solidFill>
                  <a:srgbClr val="C00000"/>
                </a:solidFill>
              </a:rPr>
              <a:t>1</a:t>
            </a:r>
            <a:r>
              <a:rPr lang="zh-CN" altLang="en-US" dirty="0">
                <a:solidFill>
                  <a:srgbClr val="C00000"/>
                </a:solidFill>
              </a:rPr>
              <a:t>日</a:t>
            </a:r>
            <a:r>
              <a:rPr lang="zh-CN" altLang="en-US" dirty="0"/>
              <a:t>起，全国范围内的</a:t>
            </a:r>
            <a:r>
              <a:rPr lang="zh-CN" altLang="en-US" dirty="0">
                <a:solidFill>
                  <a:srgbClr val="C00000"/>
                </a:solidFill>
              </a:rPr>
              <a:t>有限合伙制创业投资企业</a:t>
            </a:r>
            <a:r>
              <a:rPr lang="zh-CN" altLang="en-US" dirty="0"/>
              <a:t>采取股权投资方式投资于</a:t>
            </a:r>
            <a:r>
              <a:rPr lang="zh-CN" altLang="en-US" dirty="0">
                <a:solidFill>
                  <a:srgbClr val="C00000"/>
                </a:solidFill>
              </a:rPr>
              <a:t>未上市的中小高新技术企业满</a:t>
            </a:r>
            <a:r>
              <a:rPr lang="en-US" altLang="zh-CN" dirty="0">
                <a:solidFill>
                  <a:srgbClr val="C00000"/>
                </a:solidFill>
              </a:rPr>
              <a:t>2</a:t>
            </a:r>
            <a:r>
              <a:rPr lang="zh-CN" altLang="en-US" dirty="0">
                <a:solidFill>
                  <a:srgbClr val="C00000"/>
                </a:solidFill>
              </a:rPr>
              <a:t>年（</a:t>
            </a:r>
            <a:r>
              <a:rPr lang="en-US" altLang="zh-CN" dirty="0">
                <a:solidFill>
                  <a:srgbClr val="C00000"/>
                </a:solidFill>
              </a:rPr>
              <a:t>24</a:t>
            </a:r>
            <a:r>
              <a:rPr lang="zh-CN" altLang="en-US" dirty="0">
                <a:solidFill>
                  <a:srgbClr val="C00000"/>
                </a:solidFill>
              </a:rPr>
              <a:t>个月）</a:t>
            </a:r>
            <a:r>
              <a:rPr lang="zh-CN" altLang="en-US" dirty="0"/>
              <a:t>的，该有限合伙制创业投资企业的</a:t>
            </a:r>
            <a:r>
              <a:rPr lang="zh-CN" altLang="en-US" dirty="0">
                <a:solidFill>
                  <a:srgbClr val="C00000"/>
                </a:solidFill>
              </a:rPr>
              <a:t>法人合伙人</a:t>
            </a:r>
            <a:r>
              <a:rPr lang="zh-CN" altLang="en-US" dirty="0"/>
              <a:t>可按照其对未上市中小高新技术企业</a:t>
            </a:r>
            <a:r>
              <a:rPr lang="zh-CN" altLang="en-US" dirty="0">
                <a:solidFill>
                  <a:srgbClr val="C00000"/>
                </a:solidFill>
              </a:rPr>
              <a:t>投资额的</a:t>
            </a:r>
            <a:r>
              <a:rPr lang="en-US" altLang="zh-CN" dirty="0">
                <a:solidFill>
                  <a:srgbClr val="C00000"/>
                </a:solidFill>
              </a:rPr>
              <a:t>70%</a:t>
            </a:r>
            <a:r>
              <a:rPr lang="zh-CN" altLang="en-US" dirty="0">
                <a:solidFill>
                  <a:srgbClr val="C00000"/>
                </a:solidFill>
              </a:rPr>
              <a:t>抵扣</a:t>
            </a:r>
            <a:r>
              <a:rPr lang="zh-CN" altLang="en-US" dirty="0"/>
              <a:t>该法人合伙人</a:t>
            </a:r>
            <a:r>
              <a:rPr lang="zh-CN" altLang="en-US" dirty="0">
                <a:solidFill>
                  <a:srgbClr val="C00000"/>
                </a:solidFill>
              </a:rPr>
              <a:t>从该有限合伙制创业投资企业分得的应纳税所得额</a:t>
            </a:r>
            <a:r>
              <a:rPr lang="zh-CN" altLang="en-US" dirty="0"/>
              <a:t>，当年不足抵扣的，可以在以后纳税年度结转抵扣。</a:t>
            </a:r>
          </a:p>
          <a:p>
            <a:pPr lvl="1"/>
            <a:r>
              <a:rPr lang="en-US" altLang="zh-CN" dirty="0" smtClean="0"/>
              <a:t>2</a:t>
            </a:r>
            <a:r>
              <a:rPr lang="en-US" altLang="zh-CN" dirty="0"/>
              <a:t>.</a:t>
            </a:r>
            <a:r>
              <a:rPr lang="zh-CN" altLang="en-US" dirty="0"/>
              <a:t>有限合伙制创业投资企业的法人合伙人对未上市中小高新技术企业的投资额，按照有限合伙制创业投资企业对中小高新技术企业的投资额和合伙协议约定的法人合伙人占有限合伙制创业投资企业的出资比例计算确定。</a:t>
            </a:r>
          </a:p>
          <a:p>
            <a:endParaRPr lang="zh-CN" altLang="en-US" dirty="0"/>
          </a:p>
        </p:txBody>
      </p:sp>
    </p:spTree>
    <p:extLst>
      <p:ext uri="{BB962C8B-B14F-4D97-AF65-F5344CB8AC3E}">
        <p14:creationId xmlns:p14="http://schemas.microsoft.com/office/powerpoint/2010/main" val="14935537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1005631"/>
            <a:ext cx="10018713" cy="5254492"/>
          </a:xfrm>
        </p:spPr>
        <p:txBody>
          <a:bodyPr>
            <a:normAutofit fontScale="92500" lnSpcReduction="10000"/>
          </a:bodyPr>
          <a:lstStyle/>
          <a:p>
            <a:r>
              <a:rPr lang="zh-CN" altLang="en-US" dirty="0"/>
              <a:t>二、关于技术转让所得企业所得税政策</a:t>
            </a:r>
          </a:p>
          <a:p>
            <a:pPr lvl="1"/>
            <a:r>
              <a:rPr lang="en-US" altLang="zh-CN" dirty="0" smtClean="0"/>
              <a:t>1</a:t>
            </a:r>
            <a:r>
              <a:rPr lang="en-US" altLang="zh-CN" dirty="0"/>
              <a:t>.</a:t>
            </a:r>
            <a:r>
              <a:rPr lang="zh-CN" altLang="en-US" dirty="0"/>
              <a:t>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10</a:t>
            </a:r>
            <a:r>
              <a:rPr lang="zh-CN" altLang="en-US" dirty="0">
                <a:solidFill>
                  <a:srgbClr val="C00000"/>
                </a:solidFill>
              </a:rPr>
              <a:t>月</a:t>
            </a:r>
            <a:r>
              <a:rPr lang="en-US" altLang="zh-CN" dirty="0">
                <a:solidFill>
                  <a:srgbClr val="C00000"/>
                </a:solidFill>
              </a:rPr>
              <a:t>1</a:t>
            </a:r>
            <a:r>
              <a:rPr lang="zh-CN" altLang="en-US" dirty="0">
                <a:solidFill>
                  <a:srgbClr val="C00000"/>
                </a:solidFill>
              </a:rPr>
              <a:t>日</a:t>
            </a:r>
            <a:r>
              <a:rPr lang="zh-CN" altLang="en-US" dirty="0"/>
              <a:t>起，全国范围内的居民企业转让</a:t>
            </a:r>
            <a:r>
              <a:rPr lang="en-US" altLang="zh-CN" dirty="0">
                <a:solidFill>
                  <a:srgbClr val="C00000"/>
                </a:solidFill>
              </a:rPr>
              <a:t>5</a:t>
            </a:r>
            <a:r>
              <a:rPr lang="zh-CN" altLang="en-US" dirty="0">
                <a:solidFill>
                  <a:srgbClr val="C00000"/>
                </a:solidFill>
              </a:rPr>
              <a:t>年以上非独占许可使用权</a:t>
            </a:r>
            <a:r>
              <a:rPr lang="zh-CN" altLang="en-US" dirty="0"/>
              <a:t>取得的技术转让所得，纳入享受企业所得税优惠的技术转让所得范围。居民企业的年度技术转让所得不超过</a:t>
            </a:r>
            <a:r>
              <a:rPr lang="en-US" altLang="zh-CN" dirty="0"/>
              <a:t>500</a:t>
            </a:r>
            <a:r>
              <a:rPr lang="zh-CN" altLang="en-US" dirty="0"/>
              <a:t>万元的部分，免征企业所得税；超过</a:t>
            </a:r>
            <a:r>
              <a:rPr lang="en-US" altLang="zh-CN" dirty="0"/>
              <a:t>500</a:t>
            </a:r>
            <a:r>
              <a:rPr lang="zh-CN" altLang="en-US" dirty="0"/>
              <a:t>万元的部分，减半征收企业所得税。</a:t>
            </a:r>
          </a:p>
          <a:p>
            <a:pPr lvl="1"/>
            <a:r>
              <a:rPr lang="en-US" altLang="zh-CN" dirty="0" smtClean="0"/>
              <a:t>2</a:t>
            </a:r>
            <a:r>
              <a:rPr lang="en-US" altLang="zh-CN" dirty="0"/>
              <a:t>.</a:t>
            </a:r>
            <a:r>
              <a:rPr lang="zh-CN" altLang="en-US" dirty="0"/>
              <a:t>本通知所称技术，包括专利（含国防专利）、计算机软件著作权、集成电路布图设计专有权、植物新品种权、生物医药新品种，以及财政部和国家税务总局确定的其他技术。其中，专利是指法律授予独占权的发明、实用新型以及非简单改变产品图案和形状的外观设计</a:t>
            </a:r>
            <a:r>
              <a:rPr lang="zh-CN" altLang="en-US" dirty="0" smtClean="0"/>
              <a:t>。</a:t>
            </a:r>
            <a:endParaRPr lang="en-US" altLang="zh-CN" dirty="0" smtClean="0"/>
          </a:p>
          <a:p>
            <a:r>
              <a:rPr lang="zh-CN" altLang="en-US" dirty="0"/>
              <a:t>三、关于企业转增股本个人所得税政策</a:t>
            </a:r>
          </a:p>
          <a:p>
            <a:pPr lvl="1"/>
            <a:r>
              <a:rPr lang="en-US" altLang="zh-CN" dirty="0"/>
              <a:t>1.</a:t>
            </a:r>
            <a:r>
              <a:rPr lang="zh-CN" altLang="en-US" dirty="0"/>
              <a:t>自</a:t>
            </a:r>
            <a:r>
              <a:rPr lang="en-US" altLang="zh-CN" dirty="0">
                <a:solidFill>
                  <a:srgbClr val="C00000"/>
                </a:solidFill>
              </a:rPr>
              <a:t>2016</a:t>
            </a:r>
            <a:r>
              <a:rPr lang="zh-CN" altLang="en-US" dirty="0">
                <a:solidFill>
                  <a:srgbClr val="C00000"/>
                </a:solidFill>
              </a:rPr>
              <a:t>年</a:t>
            </a:r>
            <a:r>
              <a:rPr lang="en-US" altLang="zh-CN" dirty="0">
                <a:solidFill>
                  <a:srgbClr val="C00000"/>
                </a:solidFill>
              </a:rPr>
              <a:t>1</a:t>
            </a:r>
            <a:r>
              <a:rPr lang="zh-CN" altLang="en-US" dirty="0">
                <a:solidFill>
                  <a:srgbClr val="C00000"/>
                </a:solidFill>
              </a:rPr>
              <a:t>月</a:t>
            </a:r>
            <a:r>
              <a:rPr lang="en-US" altLang="zh-CN" dirty="0">
                <a:solidFill>
                  <a:srgbClr val="C00000"/>
                </a:solidFill>
              </a:rPr>
              <a:t>1</a:t>
            </a:r>
            <a:r>
              <a:rPr lang="zh-CN" altLang="en-US" dirty="0">
                <a:solidFill>
                  <a:srgbClr val="C00000"/>
                </a:solidFill>
              </a:rPr>
              <a:t>日</a:t>
            </a:r>
            <a:r>
              <a:rPr lang="zh-CN" altLang="en-US" dirty="0"/>
              <a:t>起，全国范围内的中小高新技术企业以未分配利润、盈余公积、资本公积</a:t>
            </a:r>
            <a:r>
              <a:rPr lang="zh-CN" altLang="en-US" dirty="0">
                <a:solidFill>
                  <a:srgbClr val="C00000"/>
                </a:solidFill>
              </a:rPr>
              <a:t>向个人股东转增股本时</a:t>
            </a:r>
            <a:r>
              <a:rPr lang="zh-CN" altLang="en-US" dirty="0"/>
              <a:t>，个人股东一次缴纳个人所得税确有困难的，可根据实际情况自行制定分期缴税计划，在不超过</a:t>
            </a:r>
            <a:r>
              <a:rPr lang="en-US" altLang="zh-CN" dirty="0">
                <a:solidFill>
                  <a:srgbClr val="C00000"/>
                </a:solidFill>
              </a:rPr>
              <a:t>5</a:t>
            </a:r>
            <a:r>
              <a:rPr lang="zh-CN" altLang="en-US" dirty="0">
                <a:solidFill>
                  <a:srgbClr val="C00000"/>
                </a:solidFill>
              </a:rPr>
              <a:t>个公历年度</a:t>
            </a:r>
            <a:r>
              <a:rPr lang="zh-CN" altLang="en-US" dirty="0"/>
              <a:t>内（含）分期缴纳，并将有关资料报主管税务机关备案。</a:t>
            </a:r>
          </a:p>
          <a:p>
            <a:pPr lvl="1"/>
            <a:endParaRPr lang="zh-CN" altLang="en-US" dirty="0"/>
          </a:p>
          <a:p>
            <a:endParaRPr lang="zh-CN" altLang="en-US" dirty="0"/>
          </a:p>
        </p:txBody>
      </p:sp>
    </p:spTree>
    <p:extLst>
      <p:ext uri="{BB962C8B-B14F-4D97-AF65-F5344CB8AC3E}">
        <p14:creationId xmlns:p14="http://schemas.microsoft.com/office/powerpoint/2010/main" val="149770569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11741"/>
            <a:ext cx="10018713" cy="5634314"/>
          </a:xfrm>
        </p:spPr>
        <p:txBody>
          <a:bodyPr>
            <a:normAutofit lnSpcReduction="10000"/>
          </a:bodyPr>
          <a:lstStyle/>
          <a:p>
            <a:pPr lvl="1"/>
            <a:r>
              <a:rPr lang="en-US" altLang="zh-CN" dirty="0" smtClean="0"/>
              <a:t>2</a:t>
            </a:r>
            <a:r>
              <a:rPr lang="en-US" altLang="zh-CN" dirty="0"/>
              <a:t>.</a:t>
            </a:r>
            <a:r>
              <a:rPr lang="zh-CN" altLang="en-US" dirty="0"/>
              <a:t>个人股东获得转增的股本，应按照“</a:t>
            </a:r>
            <a:r>
              <a:rPr lang="zh-CN" altLang="en-US" dirty="0">
                <a:solidFill>
                  <a:srgbClr val="C00000"/>
                </a:solidFill>
              </a:rPr>
              <a:t>利息、股息、红利所得</a:t>
            </a:r>
            <a:r>
              <a:rPr lang="zh-CN" altLang="en-US" dirty="0"/>
              <a:t>”项目，适用</a:t>
            </a:r>
            <a:r>
              <a:rPr lang="en-US" altLang="zh-CN" dirty="0"/>
              <a:t>20%</a:t>
            </a:r>
            <a:r>
              <a:rPr lang="zh-CN" altLang="en-US" dirty="0"/>
              <a:t>税率征收个人所得税。</a:t>
            </a:r>
          </a:p>
          <a:p>
            <a:pPr lvl="1"/>
            <a:r>
              <a:rPr lang="en-US" altLang="zh-CN" dirty="0" smtClean="0"/>
              <a:t>3</a:t>
            </a:r>
            <a:r>
              <a:rPr lang="en-US" altLang="zh-CN" dirty="0"/>
              <a:t>.</a:t>
            </a:r>
            <a:r>
              <a:rPr lang="zh-CN" altLang="en-US" dirty="0"/>
              <a:t>股东转让股权并取得现金收入的，该现金收入应优先用于缴纳尚未缴清的税款。</a:t>
            </a:r>
          </a:p>
          <a:p>
            <a:pPr lvl="1"/>
            <a:r>
              <a:rPr lang="en-US" altLang="zh-CN" dirty="0" smtClean="0"/>
              <a:t>4</a:t>
            </a:r>
            <a:r>
              <a:rPr lang="en-US" altLang="zh-CN" dirty="0"/>
              <a:t>.</a:t>
            </a:r>
            <a:r>
              <a:rPr lang="zh-CN" altLang="en-US" dirty="0"/>
              <a:t>在</a:t>
            </a:r>
            <a:r>
              <a:rPr lang="zh-CN" altLang="en-US" dirty="0">
                <a:solidFill>
                  <a:srgbClr val="C00000"/>
                </a:solidFill>
              </a:rPr>
              <a:t>股东转让该部分股权之前，企业依法宣告破产</a:t>
            </a:r>
            <a:r>
              <a:rPr lang="zh-CN" altLang="en-US" dirty="0"/>
              <a:t>，股东进行相关权益处置后没有取得收益或收益小于初始投资额的，主管税务机关对其</a:t>
            </a:r>
            <a:r>
              <a:rPr lang="zh-CN" altLang="en-US" dirty="0">
                <a:solidFill>
                  <a:srgbClr val="C00000"/>
                </a:solidFill>
              </a:rPr>
              <a:t>尚未缴纳的个人所得税可不予追征</a:t>
            </a:r>
            <a:r>
              <a:rPr lang="zh-CN" altLang="en-US" dirty="0"/>
              <a:t>。</a:t>
            </a:r>
          </a:p>
          <a:p>
            <a:pPr lvl="1"/>
            <a:r>
              <a:rPr lang="en-US" altLang="zh-CN" dirty="0" smtClean="0"/>
              <a:t>5</a:t>
            </a:r>
            <a:r>
              <a:rPr lang="en-US" altLang="zh-CN" dirty="0"/>
              <a:t>.</a:t>
            </a:r>
            <a:r>
              <a:rPr lang="zh-CN" altLang="en-US" dirty="0"/>
              <a:t>本通知所称中小高新技术企业，是指注册在中国境内实行查账征收的、经</a:t>
            </a:r>
            <a:r>
              <a:rPr lang="zh-CN" altLang="en-US" dirty="0">
                <a:solidFill>
                  <a:srgbClr val="C00000"/>
                </a:solidFill>
              </a:rPr>
              <a:t>认定取得高新技术企业资格</a:t>
            </a:r>
            <a:r>
              <a:rPr lang="zh-CN" altLang="en-US" dirty="0"/>
              <a:t>，且</a:t>
            </a:r>
            <a:r>
              <a:rPr lang="zh-CN" altLang="en-US" dirty="0">
                <a:solidFill>
                  <a:srgbClr val="C00000"/>
                </a:solidFill>
              </a:rPr>
              <a:t>年销售额和资产总额均不超过</a:t>
            </a:r>
            <a:r>
              <a:rPr lang="en-US" altLang="zh-CN" dirty="0">
                <a:solidFill>
                  <a:srgbClr val="C00000"/>
                </a:solidFill>
              </a:rPr>
              <a:t>2</a:t>
            </a:r>
            <a:r>
              <a:rPr lang="zh-CN" altLang="en-US" dirty="0">
                <a:solidFill>
                  <a:srgbClr val="C00000"/>
                </a:solidFill>
              </a:rPr>
              <a:t>亿元、从业人数不超过</a:t>
            </a:r>
            <a:r>
              <a:rPr lang="en-US" altLang="zh-CN" dirty="0">
                <a:solidFill>
                  <a:srgbClr val="C00000"/>
                </a:solidFill>
              </a:rPr>
              <a:t>500</a:t>
            </a:r>
            <a:r>
              <a:rPr lang="zh-CN" altLang="en-US" dirty="0">
                <a:solidFill>
                  <a:srgbClr val="C00000"/>
                </a:solidFill>
              </a:rPr>
              <a:t>人的企业</a:t>
            </a:r>
            <a:r>
              <a:rPr lang="zh-CN" altLang="en-US" dirty="0"/>
              <a:t>。</a:t>
            </a:r>
          </a:p>
          <a:p>
            <a:pPr lvl="1"/>
            <a:r>
              <a:rPr lang="en-US" altLang="zh-CN" dirty="0" smtClean="0"/>
              <a:t>6</a:t>
            </a:r>
            <a:r>
              <a:rPr lang="en-US" altLang="zh-CN" dirty="0"/>
              <a:t>.</a:t>
            </a:r>
            <a:r>
              <a:rPr lang="zh-CN" altLang="en-US" dirty="0">
                <a:solidFill>
                  <a:srgbClr val="C00000"/>
                </a:solidFill>
              </a:rPr>
              <a:t>上市</a:t>
            </a:r>
            <a:r>
              <a:rPr lang="zh-CN" altLang="en-US" dirty="0"/>
              <a:t>中小高新技术企业或在全国中小企业</a:t>
            </a:r>
            <a:r>
              <a:rPr lang="zh-CN" altLang="en-US" dirty="0">
                <a:solidFill>
                  <a:srgbClr val="C00000"/>
                </a:solidFill>
              </a:rPr>
              <a:t>股份转让系统挂牌</a:t>
            </a:r>
            <a:r>
              <a:rPr lang="zh-CN" altLang="en-US" dirty="0"/>
              <a:t>的中小高新技术企业向个人股东转增股本，股东应纳的个人所得税，继续按照现行有关股息红利差别化个人所得税政策执行，不适用本通知规定的分期纳税政策。</a:t>
            </a:r>
          </a:p>
          <a:p>
            <a:endParaRPr lang="zh-CN" altLang="en-US" dirty="0"/>
          </a:p>
        </p:txBody>
      </p:sp>
    </p:spTree>
    <p:extLst>
      <p:ext uri="{BB962C8B-B14F-4D97-AF65-F5344CB8AC3E}">
        <p14:creationId xmlns:p14="http://schemas.microsoft.com/office/powerpoint/2010/main" val="72392864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499197"/>
            <a:ext cx="10018713" cy="5662452"/>
          </a:xfrm>
        </p:spPr>
        <p:txBody>
          <a:bodyPr>
            <a:normAutofit lnSpcReduction="10000"/>
          </a:bodyPr>
          <a:lstStyle/>
          <a:p>
            <a:r>
              <a:rPr lang="zh-CN" altLang="en-US" dirty="0"/>
              <a:t>四、关于股权奖励个人所得税政策</a:t>
            </a:r>
          </a:p>
          <a:p>
            <a:pPr lvl="1"/>
            <a:r>
              <a:rPr lang="en-US" altLang="zh-CN" dirty="0" smtClean="0"/>
              <a:t>1</a:t>
            </a:r>
            <a:r>
              <a:rPr lang="en-US" altLang="zh-CN" dirty="0"/>
              <a:t>.</a:t>
            </a:r>
            <a:r>
              <a:rPr lang="zh-CN" altLang="en-US" dirty="0"/>
              <a:t>自</a:t>
            </a:r>
            <a:r>
              <a:rPr lang="en-US" altLang="zh-CN" dirty="0">
                <a:solidFill>
                  <a:srgbClr val="C00000"/>
                </a:solidFill>
              </a:rPr>
              <a:t>2016</a:t>
            </a:r>
            <a:r>
              <a:rPr lang="zh-CN" altLang="en-US" dirty="0">
                <a:solidFill>
                  <a:srgbClr val="C00000"/>
                </a:solidFill>
              </a:rPr>
              <a:t>年</a:t>
            </a:r>
            <a:r>
              <a:rPr lang="en-US" altLang="zh-CN" dirty="0">
                <a:solidFill>
                  <a:srgbClr val="C00000"/>
                </a:solidFill>
              </a:rPr>
              <a:t>1</a:t>
            </a:r>
            <a:r>
              <a:rPr lang="zh-CN" altLang="en-US" dirty="0">
                <a:solidFill>
                  <a:srgbClr val="C00000"/>
                </a:solidFill>
              </a:rPr>
              <a:t>月</a:t>
            </a:r>
            <a:r>
              <a:rPr lang="en-US" altLang="zh-CN" dirty="0">
                <a:solidFill>
                  <a:srgbClr val="C00000"/>
                </a:solidFill>
              </a:rPr>
              <a:t>1</a:t>
            </a:r>
            <a:r>
              <a:rPr lang="zh-CN" altLang="en-US" dirty="0">
                <a:solidFill>
                  <a:srgbClr val="C00000"/>
                </a:solidFill>
              </a:rPr>
              <a:t>日</a:t>
            </a:r>
            <a:r>
              <a:rPr lang="zh-CN" altLang="en-US" dirty="0"/>
              <a:t>起，全国范围内的高新技术企业转化科技成果，给予</a:t>
            </a:r>
            <a:r>
              <a:rPr lang="zh-CN" altLang="en-US" dirty="0">
                <a:solidFill>
                  <a:srgbClr val="C00000"/>
                </a:solidFill>
              </a:rPr>
              <a:t>本企业相关技术人员的股权奖励</a:t>
            </a:r>
            <a:r>
              <a:rPr lang="zh-CN" altLang="en-US" dirty="0"/>
              <a:t>，个人一次缴纳税款有困难的，可根据实际情况自行制定分期缴税计划，在不超过</a:t>
            </a:r>
            <a:r>
              <a:rPr lang="en-US" altLang="zh-CN" dirty="0">
                <a:solidFill>
                  <a:srgbClr val="C00000"/>
                </a:solidFill>
              </a:rPr>
              <a:t>5</a:t>
            </a:r>
            <a:r>
              <a:rPr lang="zh-CN" altLang="en-US" dirty="0">
                <a:solidFill>
                  <a:srgbClr val="C00000"/>
                </a:solidFill>
              </a:rPr>
              <a:t>个公历年度</a:t>
            </a:r>
            <a:r>
              <a:rPr lang="zh-CN" altLang="en-US" dirty="0"/>
              <a:t>内（含）分期缴纳，并将有关资料报主管税务机关备案。</a:t>
            </a:r>
          </a:p>
          <a:p>
            <a:pPr lvl="1"/>
            <a:r>
              <a:rPr lang="en-US" altLang="zh-CN" dirty="0" smtClean="0"/>
              <a:t>2</a:t>
            </a:r>
            <a:r>
              <a:rPr lang="en-US" altLang="zh-CN" dirty="0"/>
              <a:t>.</a:t>
            </a:r>
            <a:r>
              <a:rPr lang="zh-CN" altLang="en-US" dirty="0"/>
              <a:t>个人获得股权奖励时，按照“</a:t>
            </a:r>
            <a:r>
              <a:rPr lang="zh-CN" altLang="en-US" dirty="0">
                <a:solidFill>
                  <a:srgbClr val="C00000"/>
                </a:solidFill>
              </a:rPr>
              <a:t>工资薪金所得</a:t>
            </a:r>
            <a:r>
              <a:rPr lang="zh-CN" altLang="en-US" dirty="0"/>
              <a:t>”项目，参照</a:t>
            </a:r>
            <a:r>
              <a:rPr lang="en-US" altLang="zh-CN" dirty="0"/>
              <a:t>《</a:t>
            </a:r>
            <a:r>
              <a:rPr lang="zh-CN" altLang="en-US" dirty="0">
                <a:solidFill>
                  <a:srgbClr val="C00000"/>
                </a:solidFill>
              </a:rPr>
              <a:t>财政部 国家税务总局关于个人股票期权所得征收个人所得税问题的通知</a:t>
            </a:r>
            <a:r>
              <a:rPr lang="en-US" altLang="zh-CN" dirty="0"/>
              <a:t>》</a:t>
            </a:r>
            <a:r>
              <a:rPr lang="zh-CN" altLang="en-US" dirty="0"/>
              <a:t>（财税</a:t>
            </a:r>
            <a:r>
              <a:rPr lang="en-US" altLang="zh-CN" dirty="0"/>
              <a:t>〔2005〕35</a:t>
            </a:r>
            <a:r>
              <a:rPr lang="zh-CN" altLang="en-US" dirty="0"/>
              <a:t>号）有关规定计算确定应纳税额。股权奖励的计税价格参照获得股权时的</a:t>
            </a:r>
            <a:r>
              <a:rPr lang="zh-CN" altLang="en-US" dirty="0">
                <a:solidFill>
                  <a:srgbClr val="C00000"/>
                </a:solidFill>
              </a:rPr>
              <a:t>公平市场价格</a:t>
            </a:r>
            <a:r>
              <a:rPr lang="zh-CN" altLang="en-US" dirty="0"/>
              <a:t>确定。</a:t>
            </a:r>
          </a:p>
          <a:p>
            <a:pPr lvl="1"/>
            <a:r>
              <a:rPr lang="en-US" altLang="zh-CN" dirty="0" smtClean="0"/>
              <a:t>3</a:t>
            </a:r>
            <a:r>
              <a:rPr lang="en-US" altLang="zh-CN" dirty="0"/>
              <a:t>.</a:t>
            </a:r>
            <a:r>
              <a:rPr lang="zh-CN" altLang="en-US" dirty="0"/>
              <a:t>技术人员转让奖励的股权（含奖励股权孳生的送、转股）并取得现金收入的，该现金收入应优先用于缴纳尚未缴清的税款。</a:t>
            </a:r>
          </a:p>
          <a:p>
            <a:pPr lvl="1"/>
            <a:r>
              <a:rPr lang="en-US" altLang="zh-CN" dirty="0" smtClean="0"/>
              <a:t>4</a:t>
            </a:r>
            <a:r>
              <a:rPr lang="en-US" altLang="zh-CN" dirty="0"/>
              <a:t>.</a:t>
            </a:r>
            <a:r>
              <a:rPr lang="zh-CN" altLang="en-US" dirty="0"/>
              <a:t>技术人员在转让奖励的股权之前企业依法宣告破产，技术人员进行相关权益处置后没有取得收益或资产，或取得的收益和资产不足以缴纳其取得股权</a:t>
            </a:r>
            <a:r>
              <a:rPr lang="zh-CN" altLang="en-US" dirty="0">
                <a:solidFill>
                  <a:srgbClr val="C00000"/>
                </a:solidFill>
              </a:rPr>
              <a:t>尚未缴纳的应纳税款的部分，税务机关可不予追征</a:t>
            </a:r>
            <a:r>
              <a:rPr lang="zh-CN" altLang="en-US" dirty="0"/>
              <a:t>。</a:t>
            </a:r>
          </a:p>
          <a:p>
            <a:endParaRPr lang="zh-CN" altLang="en-US" dirty="0"/>
          </a:p>
        </p:txBody>
      </p:sp>
    </p:spTree>
    <p:extLst>
      <p:ext uri="{BB962C8B-B14F-4D97-AF65-F5344CB8AC3E}">
        <p14:creationId xmlns:p14="http://schemas.microsoft.com/office/powerpoint/2010/main" val="99920187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83603"/>
            <a:ext cx="10018713" cy="5578046"/>
          </a:xfrm>
        </p:spPr>
        <p:txBody>
          <a:bodyPr>
            <a:normAutofit fontScale="92500" lnSpcReduction="10000"/>
          </a:bodyPr>
          <a:lstStyle/>
          <a:p>
            <a:pPr lvl="1"/>
            <a:r>
              <a:rPr lang="en-US" altLang="zh-CN" dirty="0" smtClean="0"/>
              <a:t>5</a:t>
            </a:r>
            <a:r>
              <a:rPr lang="en-US" altLang="zh-CN" dirty="0"/>
              <a:t>.</a:t>
            </a:r>
            <a:r>
              <a:rPr lang="zh-CN" altLang="en-US" dirty="0"/>
              <a:t>本通知所称相关技术人员，是指经公司董事会和股东大会决议批准获得股权奖励的以下两类人员：</a:t>
            </a:r>
          </a:p>
          <a:p>
            <a:pPr lvl="2"/>
            <a:r>
              <a:rPr lang="zh-CN" altLang="en-US" dirty="0" smtClean="0"/>
              <a:t>（</a:t>
            </a:r>
            <a:r>
              <a:rPr lang="en-US" altLang="zh-CN" dirty="0"/>
              <a:t>1</a:t>
            </a:r>
            <a:r>
              <a:rPr lang="zh-CN" altLang="en-US" dirty="0"/>
              <a:t>）对企业</a:t>
            </a:r>
            <a:r>
              <a:rPr lang="zh-CN" altLang="en-US" dirty="0">
                <a:solidFill>
                  <a:schemeClr val="accent6">
                    <a:lumMod val="50000"/>
                  </a:schemeClr>
                </a:solidFill>
              </a:rPr>
              <a:t>科技成果研发和产业化作出突出贡献的技术人员</a:t>
            </a:r>
            <a:r>
              <a:rPr lang="zh-CN" altLang="en-US" dirty="0"/>
              <a:t>，包括企业内关键职务科技成果的主要完成人、重大开发项目的负责人、对主导产品或者核心技术、工艺流程作出重大创新或者改进的主要技术人员。</a:t>
            </a:r>
          </a:p>
          <a:p>
            <a:pPr lvl="2"/>
            <a:r>
              <a:rPr lang="zh-CN" altLang="en-US" dirty="0" smtClean="0"/>
              <a:t>（</a:t>
            </a:r>
            <a:r>
              <a:rPr lang="en-US" altLang="zh-CN" dirty="0"/>
              <a:t>2</a:t>
            </a:r>
            <a:r>
              <a:rPr lang="zh-CN" altLang="en-US" dirty="0"/>
              <a:t>）对</a:t>
            </a:r>
            <a:r>
              <a:rPr lang="zh-CN" altLang="en-US" dirty="0">
                <a:solidFill>
                  <a:schemeClr val="accent6">
                    <a:lumMod val="50000"/>
                  </a:schemeClr>
                </a:solidFill>
              </a:rPr>
              <a:t>企业发展作出突出贡献的经营管理人员</a:t>
            </a:r>
            <a:r>
              <a:rPr lang="zh-CN" altLang="en-US" dirty="0"/>
              <a:t>，包括主持企业全面生产经营工作的高级管理人员，负责企业主要产品（服务）生产经营合计占主营业务收入（或者主营业务利润）</a:t>
            </a:r>
            <a:r>
              <a:rPr lang="en-US" altLang="zh-CN" dirty="0"/>
              <a:t>50%</a:t>
            </a:r>
            <a:r>
              <a:rPr lang="zh-CN" altLang="en-US" dirty="0"/>
              <a:t>以上的中、高级经营管理人员。</a:t>
            </a:r>
          </a:p>
          <a:p>
            <a:pPr lvl="1"/>
            <a:r>
              <a:rPr lang="zh-CN" altLang="en-US" dirty="0" smtClean="0"/>
              <a:t>企业</a:t>
            </a:r>
            <a:r>
              <a:rPr lang="zh-CN" altLang="en-US" dirty="0">
                <a:solidFill>
                  <a:srgbClr val="C00000"/>
                </a:solidFill>
              </a:rPr>
              <a:t>面向全体员工实施的股权奖励，不得按本通知规定的税收政策执行</a:t>
            </a:r>
            <a:r>
              <a:rPr lang="zh-CN" altLang="en-US" dirty="0"/>
              <a:t>。</a:t>
            </a:r>
          </a:p>
          <a:p>
            <a:pPr lvl="1"/>
            <a:r>
              <a:rPr lang="en-US" altLang="zh-CN" dirty="0" smtClean="0"/>
              <a:t>6</a:t>
            </a:r>
            <a:r>
              <a:rPr lang="en-US" altLang="zh-CN" dirty="0"/>
              <a:t>.</a:t>
            </a:r>
            <a:r>
              <a:rPr lang="zh-CN" altLang="en-US" dirty="0"/>
              <a:t>本通知所称股权奖励，是指企业</a:t>
            </a:r>
            <a:r>
              <a:rPr lang="zh-CN" altLang="en-US" dirty="0">
                <a:solidFill>
                  <a:srgbClr val="C00000"/>
                </a:solidFill>
              </a:rPr>
              <a:t>无偿授予</a:t>
            </a:r>
            <a:r>
              <a:rPr lang="zh-CN" altLang="en-US" dirty="0"/>
              <a:t>相关技术人员一定份额的股权或一定数量的股份。</a:t>
            </a:r>
          </a:p>
          <a:p>
            <a:pPr lvl="1"/>
            <a:r>
              <a:rPr lang="en-US" altLang="zh-CN" dirty="0" smtClean="0"/>
              <a:t>7</a:t>
            </a:r>
            <a:r>
              <a:rPr lang="en-US" altLang="zh-CN" dirty="0"/>
              <a:t>.</a:t>
            </a:r>
            <a:r>
              <a:rPr lang="zh-CN" altLang="en-US" dirty="0"/>
              <a:t>本通知所称高新技术企业，是指实行查账征收、经省级高新技术企业认定管理机构认定的高新技术企业。</a:t>
            </a:r>
          </a:p>
          <a:p>
            <a:endParaRPr lang="zh-CN" altLang="en-US" dirty="0"/>
          </a:p>
        </p:txBody>
      </p:sp>
    </p:spTree>
    <p:extLst>
      <p:ext uri="{BB962C8B-B14F-4D97-AF65-F5344CB8AC3E}">
        <p14:creationId xmlns:p14="http://schemas.microsoft.com/office/powerpoint/2010/main" val="194403362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4</a:t>
            </a:r>
            <a:r>
              <a:rPr lang="zh-CN" altLang="en-US" dirty="0" smtClean="0"/>
              <a:t>、国家</a:t>
            </a:r>
            <a:r>
              <a:rPr lang="zh-CN" altLang="en-US" dirty="0"/>
              <a:t>税务总局关于有限合伙制创业投资企业</a:t>
            </a:r>
            <a:br>
              <a:rPr lang="zh-CN" altLang="en-US" dirty="0"/>
            </a:br>
            <a:r>
              <a:rPr lang="zh-CN" altLang="en-US" dirty="0"/>
              <a:t>法人合伙人企业所得税有关问题的</a:t>
            </a:r>
            <a:r>
              <a:rPr lang="zh-CN" altLang="en-US" dirty="0" smtClean="0"/>
              <a:t>公告</a:t>
            </a:r>
            <a:endParaRPr lang="zh-CN" altLang="en-US" dirty="0"/>
          </a:p>
        </p:txBody>
      </p:sp>
      <p:sp>
        <p:nvSpPr>
          <p:cNvPr id="3" name="内容占位符 2"/>
          <p:cNvSpPr>
            <a:spLocks noGrp="1"/>
          </p:cNvSpPr>
          <p:nvPr>
            <p:ph idx="1"/>
          </p:nvPr>
        </p:nvSpPr>
        <p:spPr>
          <a:xfrm>
            <a:off x="1484310" y="1680882"/>
            <a:ext cx="10018713" cy="4818392"/>
          </a:xfrm>
        </p:spPr>
        <p:txBody>
          <a:bodyPr>
            <a:normAutofit lnSpcReduction="10000"/>
          </a:bodyPr>
          <a:lstStyle/>
          <a:p>
            <a:pPr lvl="4"/>
            <a:r>
              <a:rPr lang="zh-CN" altLang="en-US" dirty="0"/>
              <a:t>国家税务总局公告</a:t>
            </a:r>
            <a:r>
              <a:rPr lang="en-US" altLang="zh-CN" dirty="0"/>
              <a:t>2015</a:t>
            </a:r>
            <a:r>
              <a:rPr lang="zh-CN" altLang="en-US" dirty="0"/>
              <a:t>年第</a:t>
            </a:r>
            <a:r>
              <a:rPr lang="en-US" altLang="zh-CN" dirty="0"/>
              <a:t>81</a:t>
            </a:r>
            <a:r>
              <a:rPr lang="zh-CN" altLang="en-US" dirty="0"/>
              <a:t>号  </a:t>
            </a:r>
            <a:r>
              <a:rPr lang="en-US" altLang="zh-CN" dirty="0" smtClean="0"/>
              <a:t>2015-11-16</a:t>
            </a:r>
          </a:p>
          <a:p>
            <a:r>
              <a:rPr lang="zh-CN" altLang="en-US" dirty="0"/>
              <a:t>根据</a:t>
            </a:r>
            <a:r>
              <a:rPr lang="en-US" altLang="zh-CN" dirty="0"/>
              <a:t>《</a:t>
            </a:r>
            <a:r>
              <a:rPr lang="zh-CN" altLang="en-US" dirty="0"/>
              <a:t>中华人民共和国企业所得税法</a:t>
            </a:r>
            <a:r>
              <a:rPr lang="en-US" altLang="zh-CN" dirty="0"/>
              <a:t>》</a:t>
            </a:r>
            <a:r>
              <a:rPr lang="zh-CN" altLang="en-US" dirty="0"/>
              <a:t>及其实施条例、</a:t>
            </a:r>
            <a:r>
              <a:rPr lang="en-US" altLang="zh-CN" dirty="0"/>
              <a:t>《</a:t>
            </a:r>
            <a:r>
              <a:rPr lang="zh-CN" altLang="en-US" dirty="0"/>
              <a:t>财政部 国家税务总局关于将国家自主创新示范区有关税收试点政策推广到全国范围实施的通知</a:t>
            </a:r>
            <a:r>
              <a:rPr lang="en-US" altLang="zh-CN" dirty="0"/>
              <a:t>》</a:t>
            </a:r>
            <a:r>
              <a:rPr lang="zh-CN" altLang="en-US" dirty="0"/>
              <a:t>（财税</a:t>
            </a:r>
            <a:r>
              <a:rPr lang="en-US" altLang="zh-CN" dirty="0"/>
              <a:t>〔2015〕116</a:t>
            </a:r>
            <a:r>
              <a:rPr lang="zh-CN" altLang="en-US" dirty="0"/>
              <a:t>号）规定，现就有限合伙制创业投资企业法人合伙人企业所得税有关问题公告如下：</a:t>
            </a:r>
          </a:p>
          <a:p>
            <a:r>
              <a:rPr lang="zh-CN" altLang="en-US" dirty="0" smtClean="0"/>
              <a:t>一</a:t>
            </a:r>
            <a:r>
              <a:rPr lang="zh-CN" altLang="en-US" dirty="0"/>
              <a:t>、有限合伙制创业投资企业是指依照</a:t>
            </a:r>
            <a:r>
              <a:rPr lang="en-US" altLang="zh-CN" dirty="0"/>
              <a:t>《</a:t>
            </a:r>
            <a:r>
              <a:rPr lang="zh-CN" altLang="en-US" dirty="0"/>
              <a:t>中华人民共和国合伙企业法</a:t>
            </a:r>
            <a:r>
              <a:rPr lang="en-US" altLang="zh-CN" dirty="0"/>
              <a:t>》</a:t>
            </a:r>
            <a:r>
              <a:rPr lang="zh-CN" altLang="en-US" dirty="0"/>
              <a:t>、</a:t>
            </a:r>
            <a:r>
              <a:rPr lang="en-US" altLang="zh-CN" dirty="0"/>
              <a:t>《</a:t>
            </a:r>
            <a:r>
              <a:rPr lang="zh-CN" altLang="en-US" dirty="0"/>
              <a:t>创业投资企业管理暂行办法</a:t>
            </a:r>
            <a:r>
              <a:rPr lang="en-US" altLang="zh-CN" dirty="0"/>
              <a:t>》</a:t>
            </a:r>
            <a:r>
              <a:rPr lang="zh-CN" altLang="en-US" dirty="0"/>
              <a:t>（国家发展和改革委员会令第</a:t>
            </a:r>
            <a:r>
              <a:rPr lang="en-US" altLang="zh-CN" dirty="0"/>
              <a:t>39</a:t>
            </a:r>
            <a:r>
              <a:rPr lang="zh-CN" altLang="en-US" dirty="0"/>
              <a:t>号）和</a:t>
            </a:r>
            <a:r>
              <a:rPr lang="en-US" altLang="zh-CN" dirty="0"/>
              <a:t>《</a:t>
            </a:r>
            <a:r>
              <a:rPr lang="zh-CN" altLang="en-US" dirty="0"/>
              <a:t>外商投资创业投资企业管理规定</a:t>
            </a:r>
            <a:r>
              <a:rPr lang="en-US" altLang="zh-CN" dirty="0"/>
              <a:t>》(</a:t>
            </a:r>
            <a:r>
              <a:rPr lang="zh-CN" altLang="en-US" dirty="0"/>
              <a:t>外经贸部、科技部、工商总局、税务总局、外汇管理局令</a:t>
            </a:r>
            <a:r>
              <a:rPr lang="en-US" altLang="zh-CN" dirty="0"/>
              <a:t>2003</a:t>
            </a:r>
            <a:r>
              <a:rPr lang="zh-CN" altLang="en-US" dirty="0"/>
              <a:t>年第</a:t>
            </a:r>
            <a:r>
              <a:rPr lang="en-US" altLang="zh-CN" dirty="0"/>
              <a:t>2</a:t>
            </a:r>
            <a:r>
              <a:rPr lang="zh-CN" altLang="en-US" dirty="0"/>
              <a:t>号</a:t>
            </a:r>
            <a:r>
              <a:rPr lang="en-US" altLang="zh-CN" dirty="0"/>
              <a:t>)</a:t>
            </a:r>
            <a:r>
              <a:rPr lang="zh-CN" altLang="en-US" dirty="0"/>
              <a:t>设立的专门从事创业投资活动的有限合伙企业。</a:t>
            </a:r>
          </a:p>
          <a:p>
            <a:r>
              <a:rPr lang="zh-CN" altLang="en-US" dirty="0" smtClean="0"/>
              <a:t>二</a:t>
            </a:r>
            <a:r>
              <a:rPr lang="zh-CN" altLang="en-US" dirty="0"/>
              <a:t>、有限合伙制创业投资企业的法人合伙人，是指依照</a:t>
            </a:r>
            <a:r>
              <a:rPr lang="en-US" altLang="zh-CN" dirty="0"/>
              <a:t>《</a:t>
            </a:r>
            <a:r>
              <a:rPr lang="zh-CN" altLang="en-US" dirty="0"/>
              <a:t>中华人民共和国企业所得税法</a:t>
            </a:r>
            <a:r>
              <a:rPr lang="en-US" altLang="zh-CN" dirty="0"/>
              <a:t>》</a:t>
            </a:r>
            <a:r>
              <a:rPr lang="zh-CN" altLang="en-US" dirty="0"/>
              <a:t>及其实施条例以及相关规定，实行查账征收企业所得税的居民企业。</a:t>
            </a:r>
          </a:p>
          <a:p>
            <a:endParaRPr lang="zh-CN" altLang="en-US" dirty="0"/>
          </a:p>
        </p:txBody>
      </p:sp>
    </p:spTree>
    <p:extLst>
      <p:ext uri="{BB962C8B-B14F-4D97-AF65-F5344CB8AC3E}">
        <p14:creationId xmlns:p14="http://schemas.microsoft.com/office/powerpoint/2010/main" val="16596549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三、有限合伙制创业投资企业采取股权投资方式投资于未上市的中小高新技术企业满</a:t>
            </a:r>
            <a:r>
              <a:rPr lang="en-US" altLang="zh-CN" dirty="0"/>
              <a:t>2</a:t>
            </a:r>
            <a:r>
              <a:rPr lang="zh-CN" altLang="en-US" dirty="0"/>
              <a:t>年（</a:t>
            </a:r>
            <a:r>
              <a:rPr lang="en-US" altLang="zh-CN" dirty="0"/>
              <a:t>24</a:t>
            </a:r>
            <a:r>
              <a:rPr lang="zh-CN" altLang="en-US" dirty="0"/>
              <a:t>个月，下同）的，其法人合伙人可按照对未上市中小高新技术企业投资额的</a:t>
            </a:r>
            <a:r>
              <a:rPr lang="en-US" altLang="zh-CN" dirty="0"/>
              <a:t>70%</a:t>
            </a:r>
            <a:r>
              <a:rPr lang="zh-CN" altLang="en-US" dirty="0"/>
              <a:t>抵扣该法人合伙人从该有限合伙制创业投资企业分得的应纳税所得额，当年不足抵扣的，可以在以后纳税年度结转抵扣。</a:t>
            </a:r>
          </a:p>
          <a:p>
            <a:pPr lvl="1"/>
            <a:r>
              <a:rPr lang="zh-CN" altLang="en-US" dirty="0" smtClean="0"/>
              <a:t>所</a:t>
            </a:r>
            <a:r>
              <a:rPr lang="zh-CN" altLang="en-US" dirty="0"/>
              <a:t>称满</a:t>
            </a:r>
            <a:r>
              <a:rPr lang="en-US" altLang="zh-CN" dirty="0"/>
              <a:t>2</a:t>
            </a:r>
            <a:r>
              <a:rPr lang="zh-CN" altLang="en-US" dirty="0"/>
              <a:t>年是指</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日起，有限合伙制创业投资企业投资于未上市中小高新技术企业的实缴投资满</a:t>
            </a:r>
            <a:r>
              <a:rPr lang="en-US" altLang="zh-CN" dirty="0"/>
              <a:t>2</a:t>
            </a:r>
            <a:r>
              <a:rPr lang="zh-CN" altLang="en-US" dirty="0"/>
              <a:t>年，同时，法人合伙人对该有限合伙制创业投资企业的实缴出资也应满</a:t>
            </a:r>
            <a:r>
              <a:rPr lang="en-US" altLang="zh-CN" dirty="0"/>
              <a:t>2</a:t>
            </a:r>
            <a:r>
              <a:rPr lang="zh-CN" altLang="en-US" dirty="0"/>
              <a:t>年。</a:t>
            </a:r>
          </a:p>
          <a:p>
            <a:pPr lvl="1"/>
            <a:r>
              <a:rPr lang="zh-CN" altLang="en-US" dirty="0" smtClean="0"/>
              <a:t>如果</a:t>
            </a:r>
            <a:r>
              <a:rPr lang="zh-CN" altLang="en-US" dirty="0"/>
              <a:t>法人合伙人投资于多个符合条件的有限合伙制创业投资企业，可合并计算其可抵扣的投资额和应分得的应纳税所得额。当年不足抵扣的，可结转以后纳税年度继续抵扣；当年抵扣后有结余的，应按照企业所得税法的规定计算缴纳企业所得税。</a:t>
            </a:r>
          </a:p>
          <a:p>
            <a:endParaRPr lang="zh-CN" altLang="en-US" dirty="0"/>
          </a:p>
        </p:txBody>
      </p:sp>
    </p:spTree>
    <p:extLst>
      <p:ext uri="{BB962C8B-B14F-4D97-AF65-F5344CB8AC3E}">
        <p14:creationId xmlns:p14="http://schemas.microsoft.com/office/powerpoint/2010/main" val="268305689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四、有限合伙制创业投资企业的法人合伙人对未上市中小高新技术企业的投资额，按照有限合伙制创业投资企业对中小高新技术企业的投资额和合伙协议约定的法人合伙人占有限合伙制创业投资企业的出资比例计算确定。其中，有限合伙制创业投资企业对中小高新技术企业的投资额按实缴投资额计算；法人合伙人占有限合伙制创业投资企业的出资比例按法人合伙人对有限合伙制创业投资企业的实缴出资额占该有限合伙制创业投资企业的全部实缴出资额的比例计算。</a:t>
            </a:r>
          </a:p>
          <a:p>
            <a:r>
              <a:rPr lang="zh-CN" altLang="en-US" dirty="0" smtClean="0"/>
              <a:t>五</a:t>
            </a:r>
            <a:r>
              <a:rPr lang="zh-CN" altLang="en-US" dirty="0"/>
              <a:t>、有限合伙制创业投资企业应纳税所得额的确定及分配，按照</a:t>
            </a:r>
            <a:r>
              <a:rPr lang="en-US" altLang="zh-CN" dirty="0"/>
              <a:t>《</a:t>
            </a:r>
            <a:r>
              <a:rPr lang="zh-CN" altLang="en-US" dirty="0"/>
              <a:t>财政部 国家税务总局关于合伙企业合伙人所得税问题的通知</a:t>
            </a:r>
            <a:r>
              <a:rPr lang="en-US" altLang="zh-CN" dirty="0"/>
              <a:t>》</a:t>
            </a:r>
            <a:r>
              <a:rPr lang="zh-CN" altLang="en-US" dirty="0"/>
              <a:t>（财税</a:t>
            </a:r>
            <a:r>
              <a:rPr lang="en-US" altLang="zh-CN" dirty="0"/>
              <a:t>〔2008〕159</a:t>
            </a:r>
            <a:r>
              <a:rPr lang="zh-CN" altLang="en-US" dirty="0"/>
              <a:t>号）相关规定执行。</a:t>
            </a:r>
          </a:p>
          <a:p>
            <a:endParaRPr lang="zh-CN" altLang="en-US" dirty="0"/>
          </a:p>
        </p:txBody>
      </p:sp>
    </p:spTree>
    <p:extLst>
      <p:ext uri="{BB962C8B-B14F-4D97-AF65-F5344CB8AC3E}">
        <p14:creationId xmlns:p14="http://schemas.microsoft.com/office/powerpoint/2010/main" val="1239669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1484310" y="906330"/>
            <a:ext cx="10018713" cy="5592944"/>
          </a:xfrm>
        </p:spPr>
        <p:txBody>
          <a:bodyPr>
            <a:normAutofit fontScale="77500" lnSpcReduction="20000"/>
          </a:bodyPr>
          <a:lstStyle/>
          <a:p>
            <a:r>
              <a:rPr lang="zh-CN" altLang="en-US" sz="3400" dirty="0"/>
              <a:t>（三）跨部门流程衔接</a:t>
            </a:r>
          </a:p>
          <a:p>
            <a:pPr lvl="1"/>
            <a:r>
              <a:rPr lang="en-US" altLang="zh-CN" sz="3400" dirty="0" smtClean="0"/>
              <a:t>1</a:t>
            </a:r>
            <a:r>
              <a:rPr lang="en-US" altLang="zh-CN" sz="3400" dirty="0"/>
              <a:t>.</a:t>
            </a:r>
            <a:r>
              <a:rPr lang="zh-CN" altLang="en-US" sz="3400" dirty="0"/>
              <a:t>新设登记</a:t>
            </a:r>
          </a:p>
          <a:p>
            <a:pPr lvl="2"/>
            <a:r>
              <a:rPr lang="zh-CN" altLang="en-US" sz="3400" dirty="0" smtClean="0"/>
              <a:t>（</a:t>
            </a:r>
            <a:r>
              <a:rPr lang="en-US" altLang="zh-CN" sz="3400" dirty="0"/>
              <a:t>1</a:t>
            </a:r>
            <a:r>
              <a:rPr lang="zh-CN" altLang="en-US" sz="3400" dirty="0"/>
              <a:t>）市场监管发放执照</a:t>
            </a:r>
          </a:p>
          <a:p>
            <a:r>
              <a:rPr lang="zh-CN" altLang="en-US" dirty="0" smtClean="0"/>
              <a:t>市场</a:t>
            </a:r>
            <a:r>
              <a:rPr lang="zh-CN" altLang="en-US" dirty="0"/>
              <a:t>监管部门核发“五证合一、一照一码”营业执照。税务机关委托市场监管部门发放</a:t>
            </a:r>
            <a:r>
              <a:rPr lang="en-US" altLang="zh-CN" dirty="0"/>
              <a:t>《</a:t>
            </a:r>
            <a:r>
              <a:rPr lang="zh-CN" altLang="en-US" dirty="0"/>
              <a:t>新设立税务登记纳税人申报纳税须知</a:t>
            </a:r>
            <a:r>
              <a:rPr lang="en-US" altLang="zh-CN" dirty="0"/>
              <a:t>》</a:t>
            </a:r>
            <a:r>
              <a:rPr lang="zh-CN" altLang="en-US" dirty="0"/>
              <a:t>（附件一），告知主管税务机关地址及联系方式</a:t>
            </a:r>
            <a:r>
              <a:rPr lang="zh-CN" altLang="en-US" dirty="0" smtClean="0"/>
              <a:t>。</a:t>
            </a:r>
            <a:endParaRPr lang="zh-CN" altLang="en-US" dirty="0"/>
          </a:p>
          <a:p>
            <a:pPr lvl="2"/>
            <a:r>
              <a:rPr lang="zh-CN" altLang="en-US" sz="3100" dirty="0" smtClean="0"/>
              <a:t>（</a:t>
            </a:r>
            <a:r>
              <a:rPr lang="en-US" altLang="zh-CN" sz="3100" dirty="0"/>
              <a:t>2</a:t>
            </a:r>
            <a:r>
              <a:rPr lang="zh-CN" altLang="en-US" sz="3100" dirty="0"/>
              <a:t>）清分户管</a:t>
            </a:r>
          </a:p>
          <a:p>
            <a:r>
              <a:rPr lang="zh-CN" altLang="en-US" dirty="0"/>
              <a:t>　　</a:t>
            </a:r>
            <a:r>
              <a:rPr lang="zh-CN" altLang="en-US" dirty="0" smtClean="0"/>
              <a:t>征管</a:t>
            </a:r>
            <a:r>
              <a:rPr lang="zh-CN" altLang="en-US" dirty="0"/>
              <a:t>系统依据乡镇街道等指标分至各县（市、区）地方税务局下属基层单位、直属分局，纳税人状态为</a:t>
            </a:r>
            <a:r>
              <a:rPr lang="zh-CN" altLang="en-US" dirty="0" smtClean="0"/>
              <a:t>“待开业” 。</a:t>
            </a:r>
            <a:endParaRPr lang="zh-CN" altLang="en-US" dirty="0"/>
          </a:p>
          <a:p>
            <a:pPr lvl="2"/>
            <a:r>
              <a:rPr lang="zh-CN" altLang="en-US" sz="3100" dirty="0" smtClean="0"/>
              <a:t>（</a:t>
            </a:r>
            <a:r>
              <a:rPr lang="en-US" altLang="zh-CN" sz="3100" dirty="0"/>
              <a:t>3</a:t>
            </a:r>
            <a:r>
              <a:rPr lang="zh-CN" altLang="en-US" sz="3100" dirty="0"/>
              <a:t>）涉税信息补充采集</a:t>
            </a:r>
          </a:p>
          <a:p>
            <a:r>
              <a:rPr lang="zh-CN" altLang="en-US" dirty="0"/>
              <a:t>　　</a:t>
            </a:r>
            <a:r>
              <a:rPr lang="zh-CN" altLang="en-US" dirty="0" smtClean="0"/>
              <a:t>其他</a:t>
            </a:r>
            <a:r>
              <a:rPr lang="zh-CN" altLang="en-US" dirty="0"/>
              <a:t>必要涉税基础信息，可在企业办理有关涉税事宜时，及时采集，陆续补齐。</a:t>
            </a:r>
          </a:p>
          <a:p>
            <a:r>
              <a:rPr lang="zh-CN" altLang="en-US" dirty="0"/>
              <a:t>　　企业应配合税务机关补充采集如下涉税基础信息</a:t>
            </a:r>
            <a:r>
              <a:rPr lang="zh-CN" altLang="en-US" dirty="0" smtClean="0"/>
              <a:t>：①</a:t>
            </a:r>
            <a:r>
              <a:rPr lang="zh-CN" altLang="en-US" dirty="0"/>
              <a:t>乡镇街道</a:t>
            </a:r>
            <a:r>
              <a:rPr lang="zh-CN" altLang="en-US" dirty="0" smtClean="0"/>
              <a:t>；②</a:t>
            </a:r>
            <a:r>
              <a:rPr lang="zh-CN" altLang="en-US" dirty="0"/>
              <a:t>行业明细</a:t>
            </a:r>
            <a:r>
              <a:rPr lang="zh-CN" altLang="en-US" dirty="0" smtClean="0"/>
              <a:t>；③</a:t>
            </a:r>
            <a:r>
              <a:rPr lang="zh-CN" altLang="en-US" dirty="0"/>
              <a:t>其它。</a:t>
            </a:r>
          </a:p>
          <a:p>
            <a:r>
              <a:rPr lang="zh-CN" altLang="en-US" dirty="0"/>
              <a:t>　　补充信息采集完成后，主管税务机关应一并完成户管注册手续，包括：</a:t>
            </a:r>
          </a:p>
          <a:p>
            <a:r>
              <a:rPr lang="zh-CN" altLang="en-US" dirty="0"/>
              <a:t>　　①处理异地非正常户事宜</a:t>
            </a:r>
            <a:r>
              <a:rPr lang="zh-CN" altLang="en-US" dirty="0" smtClean="0"/>
              <a:t>；②</a:t>
            </a:r>
            <a:r>
              <a:rPr lang="zh-CN" altLang="en-US" dirty="0"/>
              <a:t>税种、票种登记等</a:t>
            </a:r>
            <a:r>
              <a:rPr lang="zh-CN" altLang="en-US" dirty="0" smtClean="0"/>
              <a:t>。信息</a:t>
            </a:r>
            <a:r>
              <a:rPr lang="zh-CN" altLang="en-US" dirty="0"/>
              <a:t>补录后，企业转为“开业”状态。</a:t>
            </a:r>
          </a:p>
          <a:p>
            <a:endParaRPr lang="zh-CN" altLang="en-US" dirty="0"/>
          </a:p>
        </p:txBody>
      </p:sp>
    </p:spTree>
    <p:extLst>
      <p:ext uri="{BB962C8B-B14F-4D97-AF65-F5344CB8AC3E}">
        <p14:creationId xmlns:p14="http://schemas.microsoft.com/office/powerpoint/2010/main" val="176838372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83607"/>
            <a:ext cx="10018713" cy="5549907"/>
          </a:xfrm>
        </p:spPr>
        <p:txBody>
          <a:bodyPr>
            <a:normAutofit/>
          </a:bodyPr>
          <a:lstStyle/>
          <a:p>
            <a:r>
              <a:rPr lang="zh-CN" altLang="en-US" dirty="0" smtClean="0"/>
              <a:t>六</a:t>
            </a:r>
            <a:r>
              <a:rPr lang="zh-CN" altLang="en-US" dirty="0"/>
              <a:t>、有限合伙制创业投资企业法人合伙人符合享受优惠条件的，应在符合条件的年度终了后</a:t>
            </a:r>
            <a:r>
              <a:rPr lang="en-US" altLang="zh-CN" dirty="0"/>
              <a:t>3</a:t>
            </a:r>
            <a:r>
              <a:rPr lang="zh-CN" altLang="en-US" dirty="0"/>
              <a:t>个月内向其主管税务机关报送</a:t>
            </a:r>
            <a:r>
              <a:rPr lang="en-US" altLang="zh-CN" dirty="0"/>
              <a:t>《</a:t>
            </a:r>
            <a:r>
              <a:rPr lang="zh-CN" altLang="en-US" dirty="0"/>
              <a:t>有限合伙制创业投资企业法人合伙人应纳税所得额分配情况明细表</a:t>
            </a:r>
            <a:r>
              <a:rPr lang="en-US" altLang="zh-CN" dirty="0"/>
              <a:t>》</a:t>
            </a:r>
            <a:r>
              <a:rPr lang="zh-CN" altLang="en-US" dirty="0"/>
              <a:t>（附件</a:t>
            </a:r>
            <a:r>
              <a:rPr lang="en-US" altLang="zh-CN" dirty="0"/>
              <a:t>1</a:t>
            </a:r>
            <a:r>
              <a:rPr lang="zh-CN" altLang="en-US" dirty="0"/>
              <a:t>）。</a:t>
            </a:r>
          </a:p>
          <a:p>
            <a:r>
              <a:rPr lang="zh-CN" altLang="en-US" dirty="0" smtClean="0"/>
              <a:t>七</a:t>
            </a:r>
            <a:r>
              <a:rPr lang="zh-CN" altLang="en-US" dirty="0"/>
              <a:t>、法人合伙人向其所在地主管税务机关备案享受投资抵扣应纳税所得额时，应提交</a:t>
            </a:r>
            <a:r>
              <a:rPr lang="en-US" altLang="zh-CN" dirty="0"/>
              <a:t>《</a:t>
            </a:r>
            <a:r>
              <a:rPr lang="zh-CN" altLang="en-US" dirty="0"/>
              <a:t>法人合伙人应纳税所得额抵扣情况明细表</a:t>
            </a:r>
            <a:r>
              <a:rPr lang="en-US" altLang="zh-CN" dirty="0"/>
              <a:t>》</a:t>
            </a:r>
            <a:r>
              <a:rPr lang="zh-CN" altLang="en-US" dirty="0"/>
              <a:t>（附件</a:t>
            </a:r>
            <a:r>
              <a:rPr lang="en-US" altLang="zh-CN" dirty="0"/>
              <a:t>2</a:t>
            </a:r>
            <a:r>
              <a:rPr lang="zh-CN" altLang="en-US" dirty="0"/>
              <a:t>）以及有限合伙制创业投资企业所在地主管税务机关受理后的</a:t>
            </a:r>
            <a:r>
              <a:rPr lang="en-US" altLang="zh-CN" dirty="0"/>
              <a:t>《</a:t>
            </a:r>
            <a:r>
              <a:rPr lang="zh-CN" altLang="en-US" dirty="0"/>
              <a:t>有限合伙制创业投资企业法人合伙人应纳税所得额分配情况明细表</a:t>
            </a:r>
            <a:r>
              <a:rPr lang="en-US" altLang="zh-CN" dirty="0"/>
              <a:t>》</a:t>
            </a:r>
            <a:r>
              <a:rPr lang="zh-CN" altLang="en-US" dirty="0"/>
              <a:t>，同时将</a:t>
            </a:r>
            <a:r>
              <a:rPr lang="en-US" altLang="zh-CN" dirty="0"/>
              <a:t>《</a:t>
            </a:r>
            <a:r>
              <a:rPr lang="zh-CN" altLang="en-US" dirty="0"/>
              <a:t>国家税务总局关于实施创业投资企业所得税优惠问题的通知</a:t>
            </a:r>
            <a:r>
              <a:rPr lang="en-US" altLang="zh-CN" dirty="0"/>
              <a:t>》</a:t>
            </a:r>
            <a:r>
              <a:rPr lang="zh-CN" altLang="en-US" dirty="0"/>
              <a:t>（国税发</a:t>
            </a:r>
            <a:r>
              <a:rPr lang="en-US" altLang="zh-CN" dirty="0"/>
              <a:t>〔2009〕87</a:t>
            </a:r>
            <a:r>
              <a:rPr lang="zh-CN" altLang="en-US" dirty="0"/>
              <a:t>号）规定报送的备案资料留存备查。</a:t>
            </a:r>
          </a:p>
          <a:p>
            <a:r>
              <a:rPr lang="zh-CN" altLang="en-US" dirty="0" smtClean="0"/>
              <a:t>八</a:t>
            </a:r>
            <a:r>
              <a:rPr lang="zh-CN" altLang="en-US" dirty="0"/>
              <a:t>、本公告自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10</a:t>
            </a:r>
            <a:r>
              <a:rPr lang="zh-CN" altLang="en-US" dirty="0">
                <a:solidFill>
                  <a:srgbClr val="C00000"/>
                </a:solidFill>
              </a:rPr>
              <a:t>月</a:t>
            </a:r>
            <a:r>
              <a:rPr lang="en-US" altLang="zh-CN" dirty="0">
                <a:solidFill>
                  <a:srgbClr val="C00000"/>
                </a:solidFill>
              </a:rPr>
              <a:t>1</a:t>
            </a:r>
            <a:r>
              <a:rPr lang="zh-CN" altLang="en-US" dirty="0">
                <a:solidFill>
                  <a:srgbClr val="C00000"/>
                </a:solidFill>
              </a:rPr>
              <a:t>日起</a:t>
            </a:r>
            <a:r>
              <a:rPr lang="zh-CN" altLang="en-US" dirty="0"/>
              <a:t>执行。</a:t>
            </a:r>
            <a:r>
              <a:rPr lang="en-US" altLang="zh-CN" dirty="0"/>
              <a:t>2015</a:t>
            </a:r>
            <a:r>
              <a:rPr lang="zh-CN" altLang="en-US" dirty="0"/>
              <a:t>年度符合优惠条件的企业，可统一在</a:t>
            </a:r>
            <a:r>
              <a:rPr lang="en-US" altLang="zh-CN" dirty="0"/>
              <a:t>2015</a:t>
            </a:r>
            <a:r>
              <a:rPr lang="zh-CN" altLang="en-US" dirty="0"/>
              <a:t>年度汇算清缴时办理相关手续。</a:t>
            </a:r>
            <a:r>
              <a:rPr lang="en-US" altLang="zh-CN" dirty="0"/>
              <a:t>《</a:t>
            </a:r>
            <a:r>
              <a:rPr lang="zh-CN" altLang="en-US" dirty="0"/>
              <a:t>国家税务总局关于苏州工业园区有限合伙制创业投资企业法人合伙人企业所得税政策试点有关征收管理问题的公告</a:t>
            </a:r>
            <a:r>
              <a:rPr lang="en-US" altLang="zh-CN" dirty="0"/>
              <a:t>》</a:t>
            </a:r>
            <a:r>
              <a:rPr lang="zh-CN" altLang="en-US" dirty="0"/>
              <a:t>（国家税务总局公告</a:t>
            </a:r>
            <a:r>
              <a:rPr lang="en-US" altLang="zh-CN" dirty="0"/>
              <a:t>2013</a:t>
            </a:r>
            <a:r>
              <a:rPr lang="zh-CN" altLang="en-US" dirty="0"/>
              <a:t>年第</a:t>
            </a:r>
            <a:r>
              <a:rPr lang="en-US" altLang="zh-CN" dirty="0"/>
              <a:t>25</a:t>
            </a:r>
            <a:r>
              <a:rPr lang="zh-CN" altLang="en-US" dirty="0"/>
              <a:t>号）同时废止</a:t>
            </a:r>
            <a:r>
              <a:rPr lang="zh-CN" altLang="en-US" dirty="0" smtClean="0"/>
              <a:t>。</a:t>
            </a:r>
            <a:endParaRPr lang="zh-CN" altLang="en-US" dirty="0"/>
          </a:p>
        </p:txBody>
      </p:sp>
    </p:spTree>
    <p:extLst>
      <p:ext uri="{BB962C8B-B14F-4D97-AF65-F5344CB8AC3E}">
        <p14:creationId xmlns:p14="http://schemas.microsoft.com/office/powerpoint/2010/main" val="310769817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5</a:t>
            </a:r>
            <a:r>
              <a:rPr lang="zh-CN" altLang="en-US" dirty="0" smtClean="0"/>
              <a:t>、财政部</a:t>
            </a:r>
            <a:r>
              <a:rPr lang="zh-CN" altLang="en-US" dirty="0"/>
              <a:t>、国家税务</a:t>
            </a:r>
            <a:r>
              <a:rPr lang="zh-CN" altLang="en-US" dirty="0" smtClean="0"/>
              <a:t>总局</a:t>
            </a:r>
            <a:r>
              <a:rPr lang="en-US" altLang="zh-CN" dirty="0" smtClean="0"/>
              <a:t/>
            </a:r>
            <a:br>
              <a:rPr lang="en-US" altLang="zh-CN" dirty="0" smtClean="0"/>
            </a:br>
            <a:r>
              <a:rPr lang="zh-CN" altLang="en-US" dirty="0" smtClean="0"/>
              <a:t>关于企业改制</a:t>
            </a:r>
            <a:r>
              <a:rPr lang="zh-CN" altLang="en-US" dirty="0"/>
              <a:t>上市资产评估增值企业所得税处理政策的</a:t>
            </a:r>
            <a:r>
              <a:rPr lang="zh-CN" altLang="en-US" dirty="0" smtClean="0"/>
              <a:t>通知</a:t>
            </a:r>
            <a:endParaRPr lang="zh-CN" altLang="en-US" dirty="0"/>
          </a:p>
        </p:txBody>
      </p:sp>
      <p:sp>
        <p:nvSpPr>
          <p:cNvPr id="3" name="内容占位符 2"/>
          <p:cNvSpPr>
            <a:spLocks noGrp="1"/>
          </p:cNvSpPr>
          <p:nvPr>
            <p:ph idx="1"/>
          </p:nvPr>
        </p:nvSpPr>
        <p:spPr>
          <a:xfrm>
            <a:off x="1484310" y="1680882"/>
            <a:ext cx="10018713" cy="4908604"/>
          </a:xfrm>
        </p:spPr>
        <p:txBody>
          <a:bodyPr>
            <a:normAutofit fontScale="92500" lnSpcReduction="20000"/>
          </a:bodyPr>
          <a:lstStyle/>
          <a:p>
            <a:pPr lvl="4"/>
            <a:r>
              <a:rPr lang="zh-CN" altLang="en-US" dirty="0"/>
              <a:t>财税</a:t>
            </a:r>
            <a:r>
              <a:rPr lang="en-US" altLang="zh-CN" dirty="0"/>
              <a:t>〔2015〕65</a:t>
            </a:r>
            <a:r>
              <a:rPr lang="zh-CN" altLang="en-US" dirty="0"/>
              <a:t>号  </a:t>
            </a:r>
            <a:r>
              <a:rPr lang="en-US" altLang="zh-CN" dirty="0" smtClean="0"/>
              <a:t>2015-06-23</a:t>
            </a:r>
          </a:p>
          <a:p>
            <a:r>
              <a:rPr lang="zh-CN" altLang="en-US" dirty="0" smtClean="0"/>
              <a:t>经</a:t>
            </a:r>
            <a:r>
              <a:rPr lang="zh-CN" altLang="en-US" dirty="0"/>
              <a:t>国务院批准，现就</a:t>
            </a:r>
            <a:r>
              <a:rPr lang="zh-CN" altLang="en-US" dirty="0">
                <a:solidFill>
                  <a:srgbClr val="C00000"/>
                </a:solidFill>
              </a:rPr>
              <a:t>国有企业</a:t>
            </a:r>
            <a:r>
              <a:rPr lang="zh-CN" altLang="en-US" dirty="0"/>
              <a:t>改制上市过程中资产评估增值有关企业所得税政策通知如下： </a:t>
            </a:r>
          </a:p>
          <a:p>
            <a:r>
              <a:rPr lang="zh-CN" altLang="en-US" dirty="0" smtClean="0"/>
              <a:t>一</a:t>
            </a:r>
            <a:r>
              <a:rPr lang="zh-CN" altLang="en-US" dirty="0"/>
              <a:t>、符合条件的国有企业，其</a:t>
            </a:r>
            <a:r>
              <a:rPr lang="zh-CN" altLang="en-US" dirty="0">
                <a:solidFill>
                  <a:srgbClr val="C00000"/>
                </a:solidFill>
              </a:rPr>
              <a:t>改制上市过程中发生资产评估增值</a:t>
            </a:r>
            <a:r>
              <a:rPr lang="zh-CN" altLang="en-US" dirty="0"/>
              <a:t>可按以下规定处理： </a:t>
            </a:r>
          </a:p>
          <a:p>
            <a:pPr lvl="1"/>
            <a:r>
              <a:rPr lang="zh-CN" altLang="en-US" dirty="0" smtClean="0"/>
              <a:t>（</a:t>
            </a:r>
            <a:r>
              <a:rPr lang="zh-CN" altLang="en-US" dirty="0"/>
              <a:t>一）国有企业改制上市过程中发生的资产评估增值，应缴纳的企业所得税可以不征收入库，</a:t>
            </a:r>
            <a:r>
              <a:rPr lang="zh-CN" altLang="en-US" dirty="0">
                <a:solidFill>
                  <a:srgbClr val="C00000"/>
                </a:solidFill>
              </a:rPr>
              <a:t>作为国家投资直接转增该企业国有资本金</a:t>
            </a:r>
            <a:r>
              <a:rPr lang="zh-CN" altLang="en-US" dirty="0"/>
              <a:t>（含资本公积，下同），但获得</a:t>
            </a:r>
            <a:r>
              <a:rPr lang="zh-CN" altLang="en-US" dirty="0">
                <a:solidFill>
                  <a:srgbClr val="C00000"/>
                </a:solidFill>
              </a:rPr>
              <a:t>现金及其他非股权对价部分，应按规定缴纳企业所得税</a:t>
            </a:r>
            <a:r>
              <a:rPr lang="zh-CN" altLang="en-US" dirty="0"/>
              <a:t>。 </a:t>
            </a:r>
          </a:p>
          <a:p>
            <a:pPr lvl="1"/>
            <a:r>
              <a:rPr lang="zh-CN" altLang="en-US" dirty="0" smtClean="0"/>
              <a:t>资产</a:t>
            </a:r>
            <a:r>
              <a:rPr lang="zh-CN" altLang="en-US" dirty="0"/>
              <a:t>评估增值是指按同一口径计算的评估减值冲抵评估增值后的</a:t>
            </a:r>
            <a:r>
              <a:rPr lang="zh-CN" altLang="en-US" dirty="0">
                <a:solidFill>
                  <a:srgbClr val="C00000"/>
                </a:solidFill>
              </a:rPr>
              <a:t>余额</a:t>
            </a:r>
            <a:r>
              <a:rPr lang="zh-CN" altLang="en-US" dirty="0"/>
              <a:t>。 </a:t>
            </a:r>
            <a:endParaRPr lang="en-US" altLang="zh-CN" dirty="0" smtClean="0"/>
          </a:p>
          <a:p>
            <a:pPr lvl="1"/>
            <a:r>
              <a:rPr lang="zh-CN" altLang="zh-CN" dirty="0" smtClean="0">
                <a:effectLst/>
              </a:rPr>
              <a:t>（</a:t>
            </a:r>
            <a:r>
              <a:rPr lang="zh-CN" altLang="zh-CN" dirty="0">
                <a:effectLst/>
              </a:rPr>
              <a:t>二）</a:t>
            </a:r>
            <a:r>
              <a:rPr lang="zh-CN" altLang="zh-CN" dirty="0">
                <a:solidFill>
                  <a:srgbClr val="C00000"/>
                </a:solidFill>
                <a:effectLst/>
              </a:rPr>
              <a:t>国有企业</a:t>
            </a:r>
            <a:r>
              <a:rPr lang="en-US" altLang="zh-CN" dirty="0">
                <a:solidFill>
                  <a:srgbClr val="C00000"/>
                </a:solidFill>
                <a:effectLst/>
              </a:rPr>
              <a:t>100%</a:t>
            </a:r>
            <a:r>
              <a:rPr lang="zh-CN" altLang="zh-CN" dirty="0">
                <a:solidFill>
                  <a:srgbClr val="C00000"/>
                </a:solidFill>
                <a:effectLst/>
              </a:rPr>
              <a:t>控股</a:t>
            </a:r>
            <a:r>
              <a:rPr lang="zh-CN" altLang="zh-CN" dirty="0">
                <a:effectLst/>
              </a:rPr>
              <a:t>（控制）的非公司制企业、单位，在改制为公司制企业环节发生的资产评估增值，应缴纳的企业所得税可以不征收入库，</a:t>
            </a:r>
            <a:r>
              <a:rPr lang="zh-CN" altLang="zh-CN" dirty="0">
                <a:solidFill>
                  <a:srgbClr val="C00000"/>
                </a:solidFill>
                <a:effectLst/>
              </a:rPr>
              <a:t>作为国家投资直接转增</a:t>
            </a:r>
            <a:r>
              <a:rPr lang="zh-CN" altLang="zh-CN" dirty="0">
                <a:effectLst/>
              </a:rPr>
              <a:t>改制后公司制企业的国有资本金。</a:t>
            </a:r>
            <a:r>
              <a:rPr lang="en-US" altLang="zh-CN" dirty="0">
                <a:effectLst/>
              </a:rPr>
              <a:t> </a:t>
            </a:r>
            <a:endParaRPr lang="zh-CN" altLang="zh-CN" dirty="0">
              <a:effectLst/>
            </a:endParaRPr>
          </a:p>
          <a:p>
            <a:pPr lvl="1"/>
            <a:r>
              <a:rPr lang="zh-CN" altLang="zh-CN" dirty="0" smtClean="0">
                <a:effectLst/>
              </a:rPr>
              <a:t>（</a:t>
            </a:r>
            <a:r>
              <a:rPr lang="zh-CN" altLang="zh-CN" dirty="0">
                <a:effectLst/>
              </a:rPr>
              <a:t>三）经确认的评估增值</a:t>
            </a:r>
            <a:r>
              <a:rPr lang="zh-CN" altLang="zh-CN" dirty="0">
                <a:solidFill>
                  <a:srgbClr val="C00000"/>
                </a:solidFill>
                <a:effectLst/>
              </a:rPr>
              <a:t>资产，可按评估价值入账并按有关规定计提折旧</a:t>
            </a:r>
            <a:r>
              <a:rPr lang="zh-CN" altLang="zh-CN" dirty="0">
                <a:effectLst/>
              </a:rPr>
              <a:t>或摊销，在计算应纳税所得额时允许扣除。</a:t>
            </a:r>
            <a:r>
              <a:rPr lang="en-US" altLang="zh-CN" dirty="0">
                <a:effectLst/>
              </a:rPr>
              <a:t> </a:t>
            </a:r>
            <a:endParaRPr lang="zh-CN" altLang="zh-CN" dirty="0">
              <a:effectLst/>
            </a:endParaRPr>
          </a:p>
          <a:p>
            <a:endParaRPr lang="zh-CN" altLang="en-US" dirty="0"/>
          </a:p>
          <a:p>
            <a:endParaRPr lang="zh-CN" altLang="en-US" dirty="0"/>
          </a:p>
        </p:txBody>
      </p:sp>
    </p:spTree>
    <p:extLst>
      <p:ext uri="{BB962C8B-B14F-4D97-AF65-F5344CB8AC3E}">
        <p14:creationId xmlns:p14="http://schemas.microsoft.com/office/powerpoint/2010/main" val="31260957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二</a:t>
            </a:r>
            <a:r>
              <a:rPr lang="zh-CN" altLang="en-US" dirty="0"/>
              <a:t>、执行本通知第一条税收优惠政策的国有企业，须符合以下条件： </a:t>
            </a:r>
          </a:p>
          <a:p>
            <a:pPr lvl="1"/>
            <a:r>
              <a:rPr lang="zh-CN" altLang="en-US" dirty="0" smtClean="0"/>
              <a:t>（</a:t>
            </a:r>
            <a:r>
              <a:rPr lang="zh-CN" altLang="en-US" dirty="0"/>
              <a:t>一）本通知所称国有企业，是指纳入中央或地方国有资产监督管理范围的</a:t>
            </a:r>
            <a:r>
              <a:rPr lang="zh-CN" altLang="en-US" dirty="0">
                <a:solidFill>
                  <a:srgbClr val="C00000"/>
                </a:solidFill>
              </a:rPr>
              <a:t>国有独资企业</a:t>
            </a:r>
            <a:r>
              <a:rPr lang="zh-CN" altLang="en-US" dirty="0"/>
              <a:t>或</a:t>
            </a:r>
            <a:r>
              <a:rPr lang="zh-CN" altLang="en-US" dirty="0">
                <a:solidFill>
                  <a:srgbClr val="C00000"/>
                </a:solidFill>
              </a:rPr>
              <a:t>国有独资有限责任公司</a:t>
            </a:r>
            <a:r>
              <a:rPr lang="zh-CN" altLang="en-US" dirty="0"/>
              <a:t>。 </a:t>
            </a:r>
          </a:p>
          <a:p>
            <a:pPr lvl="1"/>
            <a:r>
              <a:rPr lang="zh-CN" altLang="en-US" dirty="0" smtClean="0"/>
              <a:t>（</a:t>
            </a:r>
            <a:r>
              <a:rPr lang="zh-CN" altLang="en-US" dirty="0"/>
              <a:t>二）本通知所称国有企业改制上市，应属于以下情形之一： </a:t>
            </a:r>
          </a:p>
          <a:p>
            <a:pPr lvl="2"/>
            <a:r>
              <a:rPr lang="en-US" altLang="zh-CN" dirty="0" smtClean="0"/>
              <a:t>1</a:t>
            </a:r>
            <a:r>
              <a:rPr lang="zh-CN" altLang="en-US" dirty="0"/>
              <a:t>、国有企业以评估增值资产，出资设立拟上市的股份有限公司； </a:t>
            </a:r>
          </a:p>
          <a:p>
            <a:pPr lvl="2"/>
            <a:r>
              <a:rPr lang="en-US" altLang="zh-CN" dirty="0" smtClean="0"/>
              <a:t>2</a:t>
            </a:r>
            <a:r>
              <a:rPr lang="zh-CN" altLang="en-US" dirty="0"/>
              <a:t>、国有企业将评估增值资产，注入已上市的股份有限公司； </a:t>
            </a:r>
          </a:p>
          <a:p>
            <a:pPr lvl="2"/>
            <a:r>
              <a:rPr lang="en-US" altLang="zh-CN" dirty="0" smtClean="0"/>
              <a:t>3</a:t>
            </a:r>
            <a:r>
              <a:rPr lang="zh-CN" altLang="en-US" dirty="0"/>
              <a:t>、国有企业依法变更为拟上市的股份有限公司。 </a:t>
            </a:r>
          </a:p>
          <a:p>
            <a:pPr lvl="1"/>
            <a:r>
              <a:rPr lang="zh-CN" altLang="en-US" dirty="0"/>
              <a:t>（三）取得履行出资人职责机构出具的</a:t>
            </a:r>
            <a:r>
              <a:rPr lang="zh-CN" altLang="en-US" dirty="0">
                <a:solidFill>
                  <a:srgbClr val="C00000"/>
                </a:solidFill>
              </a:rPr>
              <a:t>资产评估结果核准</a:t>
            </a:r>
            <a:r>
              <a:rPr lang="zh-CN" altLang="en-US" dirty="0"/>
              <a:t>或备案文件。</a:t>
            </a:r>
          </a:p>
          <a:p>
            <a:endParaRPr lang="zh-CN" altLang="en-US" dirty="0"/>
          </a:p>
        </p:txBody>
      </p:sp>
    </p:spTree>
    <p:extLst>
      <p:ext uri="{BB962C8B-B14F-4D97-AF65-F5344CB8AC3E}">
        <p14:creationId xmlns:p14="http://schemas.microsoft.com/office/powerpoint/2010/main" val="174355405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三</a:t>
            </a:r>
            <a:r>
              <a:rPr lang="zh-CN" altLang="en-US" dirty="0"/>
              <a:t>、符合规定条件的改制上市国有企业，应按税务机关要求</a:t>
            </a:r>
            <a:r>
              <a:rPr lang="zh-CN" altLang="en-US" dirty="0">
                <a:solidFill>
                  <a:srgbClr val="C00000"/>
                </a:solidFill>
              </a:rPr>
              <a:t>提交评估增值相关材料</a:t>
            </a:r>
            <a:r>
              <a:rPr lang="zh-CN" altLang="en-US" dirty="0"/>
              <a:t>。 </a:t>
            </a:r>
          </a:p>
          <a:p>
            <a:endParaRPr lang="en-US" altLang="zh-CN" dirty="0" smtClean="0"/>
          </a:p>
          <a:p>
            <a:r>
              <a:rPr lang="zh-CN" altLang="en-US" dirty="0" smtClean="0"/>
              <a:t>四</a:t>
            </a:r>
            <a:r>
              <a:rPr lang="zh-CN" altLang="en-US" dirty="0"/>
              <a:t>、本通知执行期限为</a:t>
            </a:r>
            <a:r>
              <a:rPr lang="en-US" altLang="zh-CN" dirty="0">
                <a:solidFill>
                  <a:srgbClr val="C00000"/>
                </a:solidFill>
              </a:rPr>
              <a:t>2015</a:t>
            </a:r>
            <a:r>
              <a:rPr lang="zh-CN" altLang="en-US" dirty="0">
                <a:solidFill>
                  <a:srgbClr val="C00000"/>
                </a:solidFill>
              </a:rPr>
              <a:t>年</a:t>
            </a:r>
            <a:r>
              <a:rPr lang="en-US" altLang="zh-CN" dirty="0">
                <a:solidFill>
                  <a:srgbClr val="C00000"/>
                </a:solidFill>
              </a:rPr>
              <a:t>1</a:t>
            </a:r>
            <a:r>
              <a:rPr lang="zh-CN" altLang="en-US" dirty="0">
                <a:solidFill>
                  <a:srgbClr val="C00000"/>
                </a:solidFill>
              </a:rPr>
              <a:t>月</a:t>
            </a:r>
            <a:r>
              <a:rPr lang="en-US" altLang="zh-CN" dirty="0">
                <a:solidFill>
                  <a:srgbClr val="C00000"/>
                </a:solidFill>
              </a:rPr>
              <a:t>1</a:t>
            </a:r>
            <a:r>
              <a:rPr lang="zh-CN" altLang="en-US" dirty="0">
                <a:solidFill>
                  <a:srgbClr val="C00000"/>
                </a:solidFill>
              </a:rPr>
              <a:t>日至</a:t>
            </a:r>
            <a:r>
              <a:rPr lang="en-US" altLang="zh-CN" dirty="0">
                <a:solidFill>
                  <a:srgbClr val="C00000"/>
                </a:solidFill>
              </a:rPr>
              <a:t>2018</a:t>
            </a:r>
            <a:r>
              <a:rPr lang="zh-CN" altLang="en-US" dirty="0">
                <a:solidFill>
                  <a:srgbClr val="C00000"/>
                </a:solidFill>
              </a:rPr>
              <a:t>年</a:t>
            </a:r>
            <a:r>
              <a:rPr lang="en-US" altLang="zh-CN" dirty="0">
                <a:solidFill>
                  <a:srgbClr val="C00000"/>
                </a:solidFill>
              </a:rPr>
              <a:t>12</a:t>
            </a:r>
            <a:r>
              <a:rPr lang="zh-CN" altLang="en-US" dirty="0">
                <a:solidFill>
                  <a:srgbClr val="C00000"/>
                </a:solidFill>
              </a:rPr>
              <a:t>月</a:t>
            </a:r>
            <a:r>
              <a:rPr lang="en-US" altLang="zh-CN" dirty="0">
                <a:solidFill>
                  <a:srgbClr val="C00000"/>
                </a:solidFill>
              </a:rPr>
              <a:t>31</a:t>
            </a:r>
            <a:r>
              <a:rPr lang="zh-CN" altLang="en-US" dirty="0">
                <a:solidFill>
                  <a:srgbClr val="C00000"/>
                </a:solidFill>
              </a:rPr>
              <a:t>日</a:t>
            </a:r>
            <a:r>
              <a:rPr lang="zh-CN" altLang="en-US" dirty="0"/>
              <a:t>。 </a:t>
            </a:r>
          </a:p>
          <a:p>
            <a:endParaRPr lang="en-US" altLang="zh-CN" dirty="0" smtClean="0"/>
          </a:p>
          <a:p>
            <a:r>
              <a:rPr lang="zh-CN" altLang="en-US" dirty="0" smtClean="0"/>
              <a:t>五</a:t>
            </a:r>
            <a:r>
              <a:rPr lang="zh-CN" altLang="en-US" dirty="0"/>
              <a:t>、本通知发布前发生的国有企业改制上市事项，符合本通知规定且未就资产评估增值缴纳企业所得税的，可按本通知执行；已就资产评估增值缴纳企业所得税的，不再退还。</a:t>
            </a:r>
          </a:p>
          <a:p>
            <a:endParaRPr lang="zh-CN" altLang="en-US" dirty="0"/>
          </a:p>
        </p:txBody>
      </p:sp>
    </p:spTree>
    <p:extLst>
      <p:ext uri="{BB962C8B-B14F-4D97-AF65-F5344CB8AC3E}">
        <p14:creationId xmlns:p14="http://schemas.microsoft.com/office/powerpoint/2010/main" val="425480220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6</a:t>
            </a:r>
            <a:r>
              <a:rPr lang="zh-CN" altLang="en-US" dirty="0" smtClean="0"/>
              <a:t>、国家</a:t>
            </a:r>
            <a:r>
              <a:rPr lang="zh-CN" altLang="en-US" dirty="0"/>
              <a:t>税务总局</a:t>
            </a:r>
            <a:br>
              <a:rPr lang="zh-CN" altLang="en-US" dirty="0"/>
            </a:br>
            <a:r>
              <a:rPr lang="zh-CN" altLang="en-US" dirty="0"/>
              <a:t>关于修改企业所得税月（季）度预缴纳税申报表的</a:t>
            </a:r>
            <a:r>
              <a:rPr lang="zh-CN" altLang="en-US" dirty="0" smtClean="0"/>
              <a:t>公告</a:t>
            </a:r>
            <a:endParaRPr lang="zh-CN" altLang="en-US" dirty="0"/>
          </a:p>
        </p:txBody>
      </p:sp>
      <p:sp>
        <p:nvSpPr>
          <p:cNvPr id="3" name="内容占位符 2"/>
          <p:cNvSpPr>
            <a:spLocks noGrp="1"/>
          </p:cNvSpPr>
          <p:nvPr>
            <p:ph idx="1"/>
          </p:nvPr>
        </p:nvSpPr>
        <p:spPr>
          <a:xfrm>
            <a:off x="1484310" y="1680882"/>
            <a:ext cx="10018713" cy="4846527"/>
          </a:xfrm>
        </p:spPr>
        <p:txBody>
          <a:bodyPr>
            <a:normAutofit lnSpcReduction="10000"/>
          </a:bodyPr>
          <a:lstStyle/>
          <a:p>
            <a:pPr lvl="4"/>
            <a:r>
              <a:rPr lang="zh-CN" altLang="en-US" dirty="0"/>
              <a:t>国家税务总局公告</a:t>
            </a:r>
            <a:r>
              <a:rPr lang="en-US" altLang="zh-CN" dirty="0"/>
              <a:t>2015</a:t>
            </a:r>
            <a:r>
              <a:rPr lang="zh-CN" altLang="en-US" dirty="0"/>
              <a:t>年第</a:t>
            </a:r>
            <a:r>
              <a:rPr lang="en-US" altLang="zh-CN" dirty="0"/>
              <a:t>79</a:t>
            </a:r>
            <a:r>
              <a:rPr lang="zh-CN" altLang="en-US" dirty="0"/>
              <a:t>号  </a:t>
            </a:r>
            <a:r>
              <a:rPr lang="en-US" altLang="zh-CN" dirty="0" smtClean="0"/>
              <a:t>2015-11-15</a:t>
            </a:r>
          </a:p>
          <a:p>
            <a:r>
              <a:rPr lang="zh-CN" altLang="en-US" dirty="0"/>
              <a:t>为便于企业预缴时享受</a:t>
            </a:r>
            <a:r>
              <a:rPr lang="zh-CN" altLang="en-US" dirty="0">
                <a:solidFill>
                  <a:srgbClr val="C00000"/>
                </a:solidFill>
              </a:rPr>
              <a:t>小型微利</a:t>
            </a:r>
            <a:r>
              <a:rPr lang="zh-CN" altLang="en-US" dirty="0"/>
              <a:t>企业所得税优惠政策、重点领域（行业）固定资产</a:t>
            </a:r>
            <a:r>
              <a:rPr lang="zh-CN" altLang="en-US" dirty="0">
                <a:solidFill>
                  <a:srgbClr val="C00000"/>
                </a:solidFill>
              </a:rPr>
              <a:t>加速折旧</a:t>
            </a:r>
            <a:r>
              <a:rPr lang="zh-CN" altLang="en-US" dirty="0"/>
              <a:t>政策和</a:t>
            </a:r>
            <a:r>
              <a:rPr lang="zh-CN" altLang="en-US" dirty="0">
                <a:solidFill>
                  <a:srgbClr val="C00000"/>
                </a:solidFill>
              </a:rPr>
              <a:t>技术转让所得</a:t>
            </a:r>
            <a:r>
              <a:rPr lang="zh-CN" altLang="en-US" dirty="0"/>
              <a:t>等优惠政策，国家税务总局对</a:t>
            </a:r>
            <a:r>
              <a:rPr lang="en-US" altLang="zh-CN" dirty="0"/>
              <a:t>《</a:t>
            </a:r>
            <a:r>
              <a:rPr lang="zh-CN" altLang="en-US" dirty="0"/>
              <a:t>国家税务总局关于发布</a:t>
            </a:r>
            <a:r>
              <a:rPr lang="en-US" altLang="zh-CN" dirty="0"/>
              <a:t>〈</a:t>
            </a:r>
            <a:r>
              <a:rPr lang="zh-CN" altLang="en-US" dirty="0"/>
              <a:t>中华人民共和国企业所得税月（季）度预缴纳税申报表（</a:t>
            </a:r>
            <a:r>
              <a:rPr lang="en-US" altLang="zh-CN" dirty="0"/>
              <a:t>2015</a:t>
            </a:r>
            <a:r>
              <a:rPr lang="zh-CN" altLang="en-US" dirty="0"/>
              <a:t>年版）等报表</a:t>
            </a:r>
            <a:r>
              <a:rPr lang="en-US" altLang="zh-CN" dirty="0"/>
              <a:t>〉</a:t>
            </a:r>
            <a:r>
              <a:rPr lang="zh-CN" altLang="en-US" dirty="0"/>
              <a:t>的公告</a:t>
            </a:r>
            <a:r>
              <a:rPr lang="en-US" altLang="zh-CN" dirty="0"/>
              <a:t>》</a:t>
            </a:r>
            <a:r>
              <a:rPr lang="zh-CN" altLang="en-US" dirty="0"/>
              <a:t>（国家税务总局公告</a:t>
            </a:r>
            <a:r>
              <a:rPr lang="en-US" altLang="zh-CN" dirty="0"/>
              <a:t>2015</a:t>
            </a:r>
            <a:r>
              <a:rPr lang="zh-CN" altLang="en-US" dirty="0"/>
              <a:t>年第</a:t>
            </a:r>
            <a:r>
              <a:rPr lang="en-US" altLang="zh-CN" dirty="0"/>
              <a:t>31</a:t>
            </a:r>
            <a:r>
              <a:rPr lang="zh-CN" altLang="en-US" dirty="0"/>
              <a:t>号）中有关报表进行了修改，现对有关问题公告如下：</a:t>
            </a:r>
          </a:p>
          <a:p>
            <a:pPr lvl="1"/>
            <a:r>
              <a:rPr lang="zh-CN" altLang="en-US" dirty="0" smtClean="0"/>
              <a:t>一</a:t>
            </a:r>
            <a:r>
              <a:rPr lang="zh-CN" altLang="en-US" dirty="0"/>
              <a:t>、国家税务总局公告</a:t>
            </a:r>
            <a:r>
              <a:rPr lang="en-US" altLang="zh-CN" dirty="0"/>
              <a:t>2015</a:t>
            </a:r>
            <a:r>
              <a:rPr lang="zh-CN" altLang="en-US" dirty="0"/>
              <a:t>年第</a:t>
            </a:r>
            <a:r>
              <a:rPr lang="en-US" altLang="zh-CN" dirty="0"/>
              <a:t>31</a:t>
            </a:r>
            <a:r>
              <a:rPr lang="zh-CN" altLang="en-US" dirty="0"/>
              <a:t>号中</a:t>
            </a:r>
            <a:r>
              <a:rPr lang="en-US" altLang="zh-CN" dirty="0"/>
              <a:t>《</a:t>
            </a:r>
            <a:r>
              <a:rPr lang="zh-CN" altLang="en-US" dirty="0"/>
              <a:t>附</a:t>
            </a:r>
            <a:r>
              <a:rPr lang="en-US" altLang="zh-CN" dirty="0"/>
              <a:t>1-1.</a:t>
            </a:r>
            <a:r>
              <a:rPr lang="zh-CN" altLang="en-US" dirty="0"/>
              <a:t>不征税收入和税基类减免应纳税所得额明细表（附表</a:t>
            </a:r>
            <a:r>
              <a:rPr lang="en-US" altLang="zh-CN" dirty="0"/>
              <a:t>1</a:t>
            </a:r>
            <a:r>
              <a:rPr lang="zh-CN" altLang="en-US" dirty="0"/>
              <a:t>）</a:t>
            </a:r>
            <a:r>
              <a:rPr lang="en-US" altLang="zh-CN" dirty="0"/>
              <a:t>》</a:t>
            </a:r>
            <a:r>
              <a:rPr lang="zh-CN" altLang="en-US" dirty="0"/>
              <a:t>填报说明第</a:t>
            </a:r>
            <a:r>
              <a:rPr lang="en-US" altLang="zh-CN" dirty="0"/>
              <a:t>25</a:t>
            </a:r>
            <a:r>
              <a:rPr lang="zh-CN" altLang="en-US" dirty="0"/>
              <a:t>行“</a:t>
            </a:r>
            <a:r>
              <a:rPr lang="en-US" altLang="zh-CN" dirty="0"/>
              <a:t>4.</a:t>
            </a:r>
            <a:r>
              <a:rPr lang="zh-CN" altLang="en-US" dirty="0"/>
              <a:t>符合条件的技术转让项目”，删除其中“全球独占许可”的内容。</a:t>
            </a:r>
          </a:p>
          <a:p>
            <a:pPr lvl="1"/>
            <a:r>
              <a:rPr lang="zh-CN" altLang="en-US" dirty="0" smtClean="0"/>
              <a:t>二</a:t>
            </a:r>
            <a:r>
              <a:rPr lang="zh-CN" altLang="en-US" dirty="0"/>
              <a:t>、国家税务总局公告</a:t>
            </a:r>
            <a:r>
              <a:rPr lang="en-US" altLang="zh-CN" dirty="0"/>
              <a:t>2015</a:t>
            </a:r>
            <a:r>
              <a:rPr lang="zh-CN" altLang="en-US" dirty="0"/>
              <a:t>年第</a:t>
            </a:r>
            <a:r>
              <a:rPr lang="en-US" altLang="zh-CN" dirty="0"/>
              <a:t>31</a:t>
            </a:r>
            <a:r>
              <a:rPr lang="zh-CN" altLang="en-US" dirty="0"/>
              <a:t>号中</a:t>
            </a:r>
            <a:r>
              <a:rPr lang="en-US" altLang="zh-CN" dirty="0"/>
              <a:t>《</a:t>
            </a:r>
            <a:r>
              <a:rPr lang="zh-CN" altLang="en-US" dirty="0"/>
              <a:t>附</a:t>
            </a:r>
            <a:r>
              <a:rPr lang="en-US" altLang="zh-CN" dirty="0"/>
              <a:t>1-2.</a:t>
            </a:r>
            <a:r>
              <a:rPr lang="zh-CN" altLang="en-US" dirty="0"/>
              <a:t>固定资产加速折旧（扣除）明细表（附表</a:t>
            </a:r>
            <a:r>
              <a:rPr lang="en-US" altLang="zh-CN" dirty="0"/>
              <a:t>2</a:t>
            </a:r>
            <a:r>
              <a:rPr lang="zh-CN" altLang="en-US" dirty="0"/>
              <a:t>）及填报说明</a:t>
            </a:r>
            <a:r>
              <a:rPr lang="en-US" altLang="zh-CN" dirty="0"/>
              <a:t>》</a:t>
            </a:r>
            <a:r>
              <a:rPr lang="zh-CN" altLang="en-US" dirty="0"/>
              <a:t>废止，以</a:t>
            </a:r>
            <a:r>
              <a:rPr lang="en-US" altLang="zh-CN" dirty="0"/>
              <a:t>《</a:t>
            </a:r>
            <a:r>
              <a:rPr lang="zh-CN" altLang="en-US" dirty="0"/>
              <a:t>固定资产加速折旧（扣除）明细表</a:t>
            </a:r>
            <a:r>
              <a:rPr lang="en-US" altLang="zh-CN" dirty="0"/>
              <a:t>》</a:t>
            </a:r>
            <a:r>
              <a:rPr lang="zh-CN" altLang="en-US" dirty="0"/>
              <a:t>（见附件</a:t>
            </a:r>
            <a:r>
              <a:rPr lang="en-US" altLang="zh-CN" dirty="0"/>
              <a:t>1</a:t>
            </a:r>
            <a:r>
              <a:rPr lang="zh-CN" altLang="en-US" dirty="0"/>
              <a:t>）替代。</a:t>
            </a:r>
          </a:p>
          <a:p>
            <a:endParaRPr lang="zh-CN" altLang="en-US" dirty="0"/>
          </a:p>
        </p:txBody>
      </p:sp>
    </p:spTree>
    <p:extLst>
      <p:ext uri="{BB962C8B-B14F-4D97-AF65-F5344CB8AC3E}">
        <p14:creationId xmlns:p14="http://schemas.microsoft.com/office/powerpoint/2010/main" val="427491102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a:t>三、企业</a:t>
            </a:r>
            <a:r>
              <a:rPr lang="en-US" altLang="zh-CN" dirty="0"/>
              <a:t>2015</a:t>
            </a:r>
            <a:r>
              <a:rPr lang="zh-CN" altLang="en-US" dirty="0"/>
              <a:t>年第</a:t>
            </a:r>
            <a:r>
              <a:rPr lang="en-US" altLang="zh-CN" dirty="0"/>
              <a:t>4</a:t>
            </a:r>
            <a:r>
              <a:rPr lang="zh-CN" altLang="en-US" dirty="0"/>
              <a:t>季度（含</a:t>
            </a:r>
            <a:r>
              <a:rPr lang="en-US" altLang="zh-CN" dirty="0"/>
              <a:t>2015</a:t>
            </a:r>
            <a:r>
              <a:rPr lang="zh-CN" altLang="en-US" dirty="0"/>
              <a:t>年</a:t>
            </a:r>
            <a:r>
              <a:rPr lang="en-US" altLang="zh-CN" dirty="0"/>
              <a:t>10</a:t>
            </a:r>
            <a:r>
              <a:rPr lang="zh-CN" altLang="en-US" dirty="0"/>
              <a:t>至</a:t>
            </a:r>
            <a:r>
              <a:rPr lang="en-US" altLang="zh-CN" dirty="0"/>
              <a:t>12</a:t>
            </a:r>
            <a:r>
              <a:rPr lang="zh-CN" altLang="en-US" dirty="0"/>
              <a:t>月，下同）预缴和定率征税企业</a:t>
            </a:r>
            <a:r>
              <a:rPr lang="en-US" altLang="zh-CN" dirty="0"/>
              <a:t>2015</a:t>
            </a:r>
            <a:r>
              <a:rPr lang="zh-CN" altLang="en-US" dirty="0"/>
              <a:t>年度汇算清缴享受小型微利企业所得税优惠政策，按照本公告</a:t>
            </a:r>
            <a:r>
              <a:rPr lang="en-US" altLang="zh-CN" dirty="0"/>
              <a:t>《</a:t>
            </a:r>
            <a:r>
              <a:rPr lang="zh-CN" altLang="en-US" dirty="0"/>
              <a:t>小型微利企业</a:t>
            </a:r>
            <a:r>
              <a:rPr lang="en-US" altLang="zh-CN" dirty="0"/>
              <a:t>2015</a:t>
            </a:r>
            <a:r>
              <a:rPr lang="zh-CN" altLang="en-US" dirty="0"/>
              <a:t>年</a:t>
            </a:r>
            <a:r>
              <a:rPr lang="en-US" altLang="zh-CN" dirty="0"/>
              <a:t>4</a:t>
            </a:r>
            <a:r>
              <a:rPr lang="zh-CN" altLang="en-US" dirty="0"/>
              <a:t>季度预缴和定率征税小型微利企业</a:t>
            </a:r>
            <a:r>
              <a:rPr lang="en-US" altLang="zh-CN" dirty="0"/>
              <a:t>2015</a:t>
            </a:r>
            <a:r>
              <a:rPr lang="zh-CN" altLang="en-US" dirty="0"/>
              <a:t>年度汇算清缴填报说明</a:t>
            </a:r>
            <a:r>
              <a:rPr lang="en-US" altLang="zh-CN" dirty="0"/>
              <a:t>》</a:t>
            </a:r>
            <a:r>
              <a:rPr lang="zh-CN" altLang="en-US" dirty="0"/>
              <a:t>（见附件</a:t>
            </a:r>
            <a:r>
              <a:rPr lang="en-US" altLang="zh-CN" dirty="0"/>
              <a:t>2</a:t>
            </a:r>
            <a:r>
              <a:rPr lang="zh-CN" altLang="en-US" dirty="0"/>
              <a:t>）进行纳税申报。</a:t>
            </a:r>
          </a:p>
          <a:p>
            <a:r>
              <a:rPr lang="en-US" altLang="zh-CN" dirty="0" smtClean="0"/>
              <a:t>2015</a:t>
            </a:r>
            <a:r>
              <a:rPr lang="zh-CN" altLang="en-US" dirty="0"/>
              <a:t>年第</a:t>
            </a:r>
            <a:r>
              <a:rPr lang="en-US" altLang="zh-CN" dirty="0"/>
              <a:t>4</a:t>
            </a:r>
            <a:r>
              <a:rPr lang="zh-CN" altLang="en-US" dirty="0"/>
              <a:t>季度预缴申报期和定率征税企业</a:t>
            </a:r>
            <a:r>
              <a:rPr lang="en-US" altLang="zh-CN" dirty="0"/>
              <a:t>2015</a:t>
            </a:r>
            <a:r>
              <a:rPr lang="zh-CN" altLang="en-US" dirty="0"/>
              <a:t>年度汇算清缴期结束后，本公告附件</a:t>
            </a:r>
            <a:r>
              <a:rPr lang="en-US" altLang="zh-CN" dirty="0"/>
              <a:t>2</a:t>
            </a:r>
            <a:r>
              <a:rPr lang="zh-CN" altLang="en-US" dirty="0"/>
              <a:t>停止执行。之后，企业预缴和定率征税企业汇算清缴享受小型微利企业所得税优惠政策，仍按照国家税务总局公告</a:t>
            </a:r>
            <a:r>
              <a:rPr lang="en-US" altLang="zh-CN" dirty="0"/>
              <a:t>2015</a:t>
            </a:r>
            <a:r>
              <a:rPr lang="zh-CN" altLang="en-US" dirty="0"/>
              <a:t>年第</a:t>
            </a:r>
            <a:r>
              <a:rPr lang="en-US" altLang="zh-CN" dirty="0"/>
              <a:t>31</a:t>
            </a:r>
            <a:r>
              <a:rPr lang="zh-CN" altLang="en-US" dirty="0"/>
              <a:t>号相关规定填报。</a:t>
            </a:r>
          </a:p>
          <a:p>
            <a:r>
              <a:rPr lang="zh-CN" altLang="en-US" dirty="0" smtClean="0"/>
              <a:t>本</a:t>
            </a:r>
            <a:r>
              <a:rPr lang="zh-CN" altLang="en-US" dirty="0"/>
              <a:t>公告适用于</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日后的纳税申报。</a:t>
            </a:r>
          </a:p>
          <a:p>
            <a:r>
              <a:rPr lang="zh-CN" altLang="en-US" dirty="0"/>
              <a:t>　　特此公告。</a:t>
            </a:r>
          </a:p>
          <a:p>
            <a:r>
              <a:rPr lang="zh-CN" altLang="en-US" dirty="0" smtClean="0"/>
              <a:t>附件</a:t>
            </a:r>
            <a:r>
              <a:rPr lang="zh-CN" altLang="en-US" dirty="0"/>
              <a:t>：</a:t>
            </a:r>
            <a:r>
              <a:rPr lang="en-US" altLang="zh-CN" dirty="0"/>
              <a:t>1.</a:t>
            </a:r>
            <a:r>
              <a:rPr lang="zh-CN" altLang="en-US" dirty="0"/>
              <a:t>固定资产加速折旧（扣除）明细表（略）　　　　　</a:t>
            </a:r>
          </a:p>
          <a:p>
            <a:r>
              <a:rPr lang="zh-CN" altLang="en-US" dirty="0"/>
              <a:t>　　　</a:t>
            </a:r>
            <a:r>
              <a:rPr lang="en-US" altLang="zh-CN" dirty="0" smtClean="0"/>
              <a:t>2</a:t>
            </a:r>
            <a:r>
              <a:rPr lang="en-US" altLang="zh-CN" dirty="0"/>
              <a:t>.</a:t>
            </a:r>
            <a:r>
              <a:rPr lang="zh-CN" altLang="en-US" dirty="0"/>
              <a:t>小型微利企业</a:t>
            </a:r>
            <a:r>
              <a:rPr lang="en-US" altLang="zh-CN" dirty="0"/>
              <a:t>2015</a:t>
            </a:r>
            <a:r>
              <a:rPr lang="zh-CN" altLang="en-US" dirty="0"/>
              <a:t>年</a:t>
            </a:r>
            <a:r>
              <a:rPr lang="en-US" altLang="zh-CN" dirty="0"/>
              <a:t>4</a:t>
            </a:r>
            <a:r>
              <a:rPr lang="zh-CN" altLang="en-US" dirty="0"/>
              <a:t>季度预缴和定率征税小型微利企业</a:t>
            </a:r>
            <a:r>
              <a:rPr lang="en-US" altLang="zh-CN" dirty="0"/>
              <a:t>2015</a:t>
            </a:r>
            <a:r>
              <a:rPr lang="zh-CN" altLang="en-US" dirty="0"/>
              <a:t>年度汇算清缴填报说明</a:t>
            </a:r>
          </a:p>
          <a:p>
            <a:endParaRPr lang="zh-CN" altLang="en-US" dirty="0"/>
          </a:p>
        </p:txBody>
      </p:sp>
    </p:spTree>
    <p:extLst>
      <p:ext uri="{BB962C8B-B14F-4D97-AF65-F5344CB8AC3E}">
        <p14:creationId xmlns:p14="http://schemas.microsoft.com/office/powerpoint/2010/main" val="153971518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7</a:t>
            </a:r>
            <a:r>
              <a:rPr lang="zh-CN" altLang="en-US" dirty="0" smtClean="0"/>
              <a:t>、国家</a:t>
            </a:r>
            <a:r>
              <a:rPr lang="zh-CN" altLang="en-US" dirty="0"/>
              <a:t>税务总局</a:t>
            </a:r>
            <a:br>
              <a:rPr lang="zh-CN" altLang="en-US" dirty="0"/>
            </a:br>
            <a:r>
              <a:rPr lang="zh-CN" altLang="en-US" dirty="0"/>
              <a:t>关于发布</a:t>
            </a:r>
            <a:r>
              <a:rPr lang="en-US" altLang="zh-CN" dirty="0"/>
              <a:t>《</a:t>
            </a:r>
            <a:r>
              <a:rPr lang="zh-CN" altLang="en-US" dirty="0"/>
              <a:t>企业所得税优惠政策事项办理办法</a:t>
            </a:r>
            <a:r>
              <a:rPr lang="en-US" altLang="zh-CN" dirty="0"/>
              <a:t>》</a:t>
            </a:r>
            <a:r>
              <a:rPr lang="zh-CN" altLang="en-US" dirty="0"/>
              <a:t>的</a:t>
            </a:r>
            <a:r>
              <a:rPr lang="zh-CN" altLang="en-US" dirty="0" smtClean="0"/>
              <a:t>公告</a:t>
            </a:r>
            <a:endParaRPr lang="zh-CN" altLang="en-US" dirty="0"/>
          </a:p>
        </p:txBody>
      </p:sp>
      <p:sp>
        <p:nvSpPr>
          <p:cNvPr id="3" name="内容占位符 2"/>
          <p:cNvSpPr>
            <a:spLocks noGrp="1"/>
          </p:cNvSpPr>
          <p:nvPr>
            <p:ph idx="1"/>
          </p:nvPr>
        </p:nvSpPr>
        <p:spPr/>
        <p:txBody>
          <a:bodyPr>
            <a:normAutofit/>
          </a:bodyPr>
          <a:lstStyle/>
          <a:p>
            <a:pPr lvl="4"/>
            <a:r>
              <a:rPr lang="zh-CN" altLang="en-US" dirty="0"/>
              <a:t>国家税务总局公告</a:t>
            </a:r>
            <a:r>
              <a:rPr lang="en-US" altLang="zh-CN" dirty="0"/>
              <a:t>2015</a:t>
            </a:r>
            <a:r>
              <a:rPr lang="zh-CN" altLang="en-US" dirty="0"/>
              <a:t>年第</a:t>
            </a:r>
            <a:r>
              <a:rPr lang="en-US" altLang="zh-CN" dirty="0"/>
              <a:t>76</a:t>
            </a:r>
            <a:r>
              <a:rPr lang="zh-CN" altLang="en-US" dirty="0"/>
              <a:t>号  </a:t>
            </a:r>
            <a:r>
              <a:rPr lang="en-US" altLang="zh-CN" dirty="0" smtClean="0"/>
              <a:t>2015-11-12</a:t>
            </a:r>
          </a:p>
          <a:p>
            <a:r>
              <a:rPr lang="zh-CN" altLang="en-US" dirty="0" smtClean="0"/>
              <a:t>      为</a:t>
            </a:r>
            <a:r>
              <a:rPr lang="zh-CN" altLang="en-US" dirty="0"/>
              <a:t>转变政府职能，优化纳税服务，提高管理水平，有效落实企业所得税各项优惠政策，国家税务总局制定了</a:t>
            </a:r>
            <a:r>
              <a:rPr lang="en-US" altLang="zh-CN" dirty="0"/>
              <a:t>《</a:t>
            </a:r>
            <a:r>
              <a:rPr lang="zh-CN" altLang="en-US" dirty="0"/>
              <a:t>企业所得税优惠政策事项办理办法</a:t>
            </a:r>
            <a:r>
              <a:rPr lang="en-US" altLang="zh-CN" dirty="0"/>
              <a:t>》</a:t>
            </a:r>
            <a:r>
              <a:rPr lang="zh-CN" altLang="en-US" dirty="0"/>
              <a:t>，现予以发布。</a:t>
            </a:r>
          </a:p>
          <a:p>
            <a:r>
              <a:rPr lang="zh-CN" altLang="en-US" dirty="0" smtClean="0"/>
              <a:t>特此</a:t>
            </a:r>
            <a:r>
              <a:rPr lang="zh-CN" altLang="en-US" dirty="0"/>
              <a:t>公告。</a:t>
            </a:r>
          </a:p>
          <a:p>
            <a:r>
              <a:rPr lang="zh-CN" altLang="en-US" dirty="0" smtClean="0"/>
              <a:t>附件</a:t>
            </a:r>
            <a:r>
              <a:rPr lang="zh-CN" altLang="en-US" dirty="0"/>
              <a:t>：</a:t>
            </a:r>
            <a:r>
              <a:rPr lang="en-US" altLang="zh-CN" dirty="0"/>
              <a:t>1.</a:t>
            </a:r>
            <a:r>
              <a:rPr lang="zh-CN" altLang="en-US" dirty="0">
                <a:hlinkClick r:id="rId2" action="ppaction://hlinkfile"/>
              </a:rPr>
              <a:t>企业所得税优惠事项备案管理目录</a:t>
            </a:r>
            <a:r>
              <a:rPr lang="zh-CN" altLang="en-US" dirty="0"/>
              <a:t>（</a:t>
            </a:r>
            <a:r>
              <a:rPr lang="en-US" altLang="zh-CN" dirty="0"/>
              <a:t>2015</a:t>
            </a:r>
            <a:r>
              <a:rPr lang="zh-CN" altLang="en-US" dirty="0"/>
              <a:t>年版</a:t>
            </a:r>
            <a:r>
              <a:rPr lang="zh-CN" altLang="en-US" dirty="0" smtClean="0"/>
              <a:t>）（</a:t>
            </a:r>
            <a:r>
              <a:rPr lang="en-US" altLang="zh-CN" dirty="0" smtClean="0"/>
              <a:t>55</a:t>
            </a:r>
            <a:r>
              <a:rPr lang="zh-CN" altLang="en-US" dirty="0" smtClean="0"/>
              <a:t>项）</a:t>
            </a:r>
            <a:endParaRPr lang="en-US" altLang="zh-CN" dirty="0"/>
          </a:p>
          <a:p>
            <a:r>
              <a:rPr lang="zh-CN" altLang="en-US" dirty="0" smtClean="0"/>
              <a:t>         </a:t>
            </a:r>
            <a:r>
              <a:rPr lang="en-US" altLang="zh-CN" dirty="0" smtClean="0"/>
              <a:t>2</a:t>
            </a:r>
            <a:r>
              <a:rPr lang="en-US" altLang="zh-CN" dirty="0"/>
              <a:t>.</a:t>
            </a:r>
            <a:r>
              <a:rPr lang="zh-CN" altLang="en-US" dirty="0">
                <a:hlinkClick r:id="rId3" action="ppaction://hlinkfile"/>
              </a:rPr>
              <a:t>企业所得税优惠事项备案</a:t>
            </a:r>
            <a:r>
              <a:rPr lang="zh-CN" altLang="en-US" dirty="0" smtClean="0">
                <a:hlinkClick r:id="rId3" action="ppaction://hlinkfile"/>
              </a:rPr>
              <a:t>表</a:t>
            </a:r>
            <a:endParaRPr lang="zh-CN" altLang="en-US" dirty="0"/>
          </a:p>
          <a:p>
            <a:r>
              <a:rPr lang="zh-CN" altLang="en-US" dirty="0" smtClean="0"/>
              <a:t>         </a:t>
            </a:r>
            <a:r>
              <a:rPr lang="en-US" altLang="zh-CN" dirty="0" smtClean="0"/>
              <a:t>3</a:t>
            </a:r>
            <a:r>
              <a:rPr lang="en-US" altLang="zh-CN" dirty="0"/>
              <a:t>.</a:t>
            </a:r>
            <a:r>
              <a:rPr lang="zh-CN" altLang="en-US" dirty="0">
                <a:hlinkClick r:id="rId4" action="ppaction://hlinkfile"/>
              </a:rPr>
              <a:t>汇总纳税企业分支机构已备案优惠事项</a:t>
            </a:r>
            <a:r>
              <a:rPr lang="zh-CN" altLang="en-US" dirty="0" smtClean="0">
                <a:hlinkClick r:id="rId4" action="ppaction://hlinkfile"/>
              </a:rPr>
              <a:t>清单</a:t>
            </a:r>
            <a:endParaRPr lang="zh-CN" altLang="en-US" dirty="0"/>
          </a:p>
        </p:txBody>
      </p:sp>
    </p:spTree>
    <p:extLst>
      <p:ext uri="{BB962C8B-B14F-4D97-AF65-F5344CB8AC3E}">
        <p14:creationId xmlns:p14="http://schemas.microsoft.com/office/powerpoint/2010/main" val="81188779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企业所得税优惠政策事项办理办法</a:t>
            </a:r>
          </a:p>
        </p:txBody>
      </p:sp>
      <p:sp>
        <p:nvSpPr>
          <p:cNvPr id="3" name="内容占位符 2"/>
          <p:cNvSpPr>
            <a:spLocks noGrp="1"/>
          </p:cNvSpPr>
          <p:nvPr>
            <p:ph idx="1"/>
          </p:nvPr>
        </p:nvSpPr>
        <p:spPr/>
        <p:txBody>
          <a:bodyPr>
            <a:normAutofit lnSpcReduction="10000"/>
          </a:bodyPr>
          <a:lstStyle/>
          <a:p>
            <a:r>
              <a:rPr lang="zh-CN" altLang="en-US" dirty="0"/>
              <a:t>第一条 为落实国务院简政放权、放管结合、优化服务要求，规范企业所得税优惠政策事项（以下简称优惠事项）办理，根据</a:t>
            </a:r>
            <a:r>
              <a:rPr lang="en-US" altLang="zh-CN" dirty="0"/>
              <a:t>《</a:t>
            </a:r>
            <a:r>
              <a:rPr lang="zh-CN" altLang="en-US" dirty="0"/>
              <a:t>中华人民共和国企业所得税法</a:t>
            </a:r>
            <a:r>
              <a:rPr lang="en-US" altLang="zh-CN" dirty="0"/>
              <a:t>》</a:t>
            </a:r>
            <a:r>
              <a:rPr lang="zh-CN" altLang="en-US" dirty="0"/>
              <a:t>及其实施条例（以下简称企业所得税法）、</a:t>
            </a:r>
            <a:r>
              <a:rPr lang="en-US" altLang="zh-CN" dirty="0"/>
              <a:t>《</a:t>
            </a:r>
            <a:r>
              <a:rPr lang="zh-CN" altLang="en-US" dirty="0"/>
              <a:t>中华人民共和国税收征收管理法</a:t>
            </a:r>
            <a:r>
              <a:rPr lang="en-US" altLang="zh-CN" dirty="0"/>
              <a:t>》</a:t>
            </a:r>
            <a:r>
              <a:rPr lang="zh-CN" altLang="en-US" dirty="0"/>
              <a:t>及其实施细则（以下简称税收征管法）、</a:t>
            </a:r>
            <a:r>
              <a:rPr lang="en-US" altLang="zh-CN" dirty="0"/>
              <a:t>《</a:t>
            </a:r>
            <a:r>
              <a:rPr lang="zh-CN" altLang="en-US" dirty="0"/>
              <a:t>国家税务总局关于发布</a:t>
            </a:r>
            <a:r>
              <a:rPr lang="en-US" altLang="zh-CN" dirty="0"/>
              <a:t>〈</a:t>
            </a:r>
            <a:r>
              <a:rPr lang="zh-CN" altLang="en-US" dirty="0"/>
              <a:t>税收减免管理办法</a:t>
            </a:r>
            <a:r>
              <a:rPr lang="en-US" altLang="zh-CN" dirty="0"/>
              <a:t>〉</a:t>
            </a:r>
            <a:r>
              <a:rPr lang="zh-CN" altLang="en-US" dirty="0"/>
              <a:t>的公告</a:t>
            </a:r>
            <a:r>
              <a:rPr lang="en-US" altLang="zh-CN" dirty="0"/>
              <a:t>》</a:t>
            </a:r>
            <a:r>
              <a:rPr lang="zh-CN" altLang="en-US" dirty="0"/>
              <a:t>（国家税务总局公告</a:t>
            </a:r>
            <a:r>
              <a:rPr lang="en-US" altLang="zh-CN" dirty="0"/>
              <a:t>2015</a:t>
            </a:r>
            <a:r>
              <a:rPr lang="zh-CN" altLang="en-US" dirty="0"/>
              <a:t>年第</a:t>
            </a:r>
            <a:r>
              <a:rPr lang="en-US" altLang="zh-CN" dirty="0"/>
              <a:t>43</a:t>
            </a:r>
            <a:r>
              <a:rPr lang="zh-CN" altLang="en-US" dirty="0"/>
              <a:t>号）制定本办法。</a:t>
            </a:r>
          </a:p>
          <a:p>
            <a:r>
              <a:rPr lang="zh-CN" altLang="en-US" dirty="0" smtClean="0"/>
              <a:t>第二</a:t>
            </a:r>
            <a:r>
              <a:rPr lang="zh-CN" altLang="en-US" dirty="0"/>
              <a:t>条 本办法所称税收优惠，是指企业所得税法规定的优惠事项，以及税法授权国务院和民族自治地方制定的优惠事项。包括免税收入、减计收入、加计扣除、加速折旧、所得减免、抵扣应纳税所得额、减低税率、税额抵免、民族自治地方分享部分减免等。</a:t>
            </a:r>
          </a:p>
          <a:p>
            <a:pPr lvl="1"/>
            <a:r>
              <a:rPr lang="zh-CN" altLang="en-US" dirty="0" smtClean="0"/>
              <a:t>本</a:t>
            </a:r>
            <a:r>
              <a:rPr lang="zh-CN" altLang="en-US" dirty="0"/>
              <a:t>办法所称企业，是指企业所得税法规定的</a:t>
            </a:r>
            <a:r>
              <a:rPr lang="zh-CN" altLang="en-US" dirty="0">
                <a:solidFill>
                  <a:srgbClr val="C00000"/>
                </a:solidFill>
              </a:rPr>
              <a:t>居民企业</a:t>
            </a:r>
            <a:r>
              <a:rPr lang="zh-CN" altLang="en-US" dirty="0"/>
              <a:t>。</a:t>
            </a:r>
          </a:p>
          <a:p>
            <a:endParaRPr lang="zh-CN" altLang="en-US" dirty="0"/>
          </a:p>
        </p:txBody>
      </p:sp>
    </p:spTree>
    <p:extLst>
      <p:ext uri="{BB962C8B-B14F-4D97-AF65-F5344CB8AC3E}">
        <p14:creationId xmlns:p14="http://schemas.microsoft.com/office/powerpoint/2010/main" val="188130510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a:t>第三条 企业应当</a:t>
            </a:r>
            <a:r>
              <a:rPr lang="zh-CN" altLang="en-US" dirty="0">
                <a:solidFill>
                  <a:srgbClr val="C00000"/>
                </a:solidFill>
              </a:rPr>
              <a:t>自行判断其是否符合税收优惠政策规定的条件</a:t>
            </a:r>
            <a:r>
              <a:rPr lang="zh-CN" altLang="en-US" dirty="0"/>
              <a:t>。凡享受企业所得税优惠的，应当按照本办法规定向税务机关</a:t>
            </a:r>
            <a:r>
              <a:rPr lang="zh-CN" altLang="en-US" dirty="0">
                <a:solidFill>
                  <a:srgbClr val="C00000"/>
                </a:solidFill>
              </a:rPr>
              <a:t>履行备案手续</a:t>
            </a:r>
            <a:r>
              <a:rPr lang="zh-CN" altLang="en-US" dirty="0"/>
              <a:t>，妥善保管留存备查资料。留存备查资料参见</a:t>
            </a:r>
            <a:r>
              <a:rPr lang="en-US" altLang="zh-CN" dirty="0"/>
              <a:t>《</a:t>
            </a:r>
            <a:r>
              <a:rPr lang="zh-CN" altLang="en-US" dirty="0"/>
              <a:t>企业所得税优惠事项备案管理目录</a:t>
            </a:r>
            <a:r>
              <a:rPr lang="en-US" altLang="zh-CN" dirty="0"/>
              <a:t>》</a:t>
            </a:r>
            <a:r>
              <a:rPr lang="zh-CN" altLang="en-US" dirty="0"/>
              <a:t>（以下简称</a:t>
            </a:r>
            <a:r>
              <a:rPr lang="en-US" altLang="zh-CN" dirty="0"/>
              <a:t>《</a:t>
            </a:r>
            <a:r>
              <a:rPr lang="zh-CN" altLang="en-US" dirty="0"/>
              <a:t>目录</a:t>
            </a:r>
            <a:r>
              <a:rPr lang="en-US" altLang="zh-CN" dirty="0"/>
              <a:t>》</a:t>
            </a:r>
            <a:r>
              <a:rPr lang="zh-CN" altLang="en-US" dirty="0"/>
              <a:t>，见附件</a:t>
            </a:r>
            <a:r>
              <a:rPr lang="en-US" altLang="zh-CN" dirty="0"/>
              <a:t>1</a:t>
            </a:r>
            <a:r>
              <a:rPr lang="zh-CN" altLang="en-US" dirty="0"/>
              <a:t>）。</a:t>
            </a:r>
          </a:p>
          <a:p>
            <a:pPr lvl="1"/>
            <a:r>
              <a:rPr lang="zh-CN" altLang="en-US" dirty="0" smtClean="0"/>
              <a:t>税务</a:t>
            </a:r>
            <a:r>
              <a:rPr lang="zh-CN" altLang="en-US" dirty="0"/>
              <a:t>总局编制并根据需要适时更新</a:t>
            </a:r>
            <a:r>
              <a:rPr lang="en-US" altLang="zh-CN" dirty="0"/>
              <a:t>《</a:t>
            </a:r>
            <a:r>
              <a:rPr lang="zh-CN" altLang="en-US" dirty="0"/>
              <a:t>目录</a:t>
            </a:r>
            <a:r>
              <a:rPr lang="en-US" altLang="zh-CN" dirty="0"/>
              <a:t>》</a:t>
            </a:r>
            <a:r>
              <a:rPr lang="zh-CN" altLang="en-US" dirty="0"/>
              <a:t>。</a:t>
            </a:r>
          </a:p>
          <a:p>
            <a:r>
              <a:rPr lang="zh-CN" altLang="en-US" dirty="0" smtClean="0"/>
              <a:t>第四</a:t>
            </a:r>
            <a:r>
              <a:rPr lang="zh-CN" altLang="en-US" dirty="0"/>
              <a:t>条 本办法所称备案，是指企业向税务机关报送</a:t>
            </a:r>
            <a:r>
              <a:rPr lang="en-US" altLang="zh-CN" dirty="0"/>
              <a:t>《</a:t>
            </a:r>
            <a:r>
              <a:rPr lang="zh-CN" altLang="en-US" dirty="0">
                <a:solidFill>
                  <a:srgbClr val="C00000"/>
                </a:solidFill>
              </a:rPr>
              <a:t>企业所得税优惠事项备案表</a:t>
            </a:r>
            <a:r>
              <a:rPr lang="en-US" altLang="zh-CN" dirty="0"/>
              <a:t>》</a:t>
            </a:r>
            <a:r>
              <a:rPr lang="zh-CN" altLang="en-US" dirty="0"/>
              <a:t>（以下简称</a:t>
            </a:r>
            <a:r>
              <a:rPr lang="en-US" altLang="zh-CN" dirty="0"/>
              <a:t>《</a:t>
            </a:r>
            <a:r>
              <a:rPr lang="zh-CN" altLang="en-US" dirty="0"/>
              <a:t>备案表</a:t>
            </a:r>
            <a:r>
              <a:rPr lang="en-US" altLang="zh-CN" dirty="0"/>
              <a:t>》</a:t>
            </a:r>
            <a:r>
              <a:rPr lang="zh-CN" altLang="en-US" dirty="0"/>
              <a:t>，见附件</a:t>
            </a:r>
            <a:r>
              <a:rPr lang="en-US" altLang="zh-CN" dirty="0"/>
              <a:t>2</a:t>
            </a:r>
            <a:r>
              <a:rPr lang="zh-CN" altLang="en-US" dirty="0"/>
              <a:t>），并按照本办法规定</a:t>
            </a:r>
            <a:r>
              <a:rPr lang="zh-CN" altLang="en-US" dirty="0">
                <a:solidFill>
                  <a:srgbClr val="C00000"/>
                </a:solidFill>
              </a:rPr>
              <a:t>提交相关资料</a:t>
            </a:r>
            <a:r>
              <a:rPr lang="zh-CN" altLang="en-US" dirty="0"/>
              <a:t>的行为</a:t>
            </a:r>
            <a:r>
              <a:rPr lang="zh-CN" altLang="en-US" dirty="0" smtClean="0"/>
              <a:t>。</a:t>
            </a:r>
            <a:endParaRPr lang="en-US" altLang="zh-CN" dirty="0" smtClean="0"/>
          </a:p>
          <a:p>
            <a:r>
              <a:rPr lang="zh-CN" altLang="en-US" dirty="0"/>
              <a:t>第五条 本办法所称</a:t>
            </a:r>
            <a:r>
              <a:rPr lang="zh-CN" altLang="en-US" dirty="0">
                <a:solidFill>
                  <a:srgbClr val="C00000"/>
                </a:solidFill>
              </a:rPr>
              <a:t>留存备查资料</a:t>
            </a:r>
            <a:r>
              <a:rPr lang="zh-CN" altLang="en-US" dirty="0"/>
              <a:t>，是指</a:t>
            </a:r>
            <a:r>
              <a:rPr lang="zh-CN" altLang="en-US" dirty="0">
                <a:solidFill>
                  <a:srgbClr val="C00000"/>
                </a:solidFill>
              </a:rPr>
              <a:t>与企业享受优惠事项有关的合同（协议）、证书、文件、会计账册等资料</a:t>
            </a:r>
            <a:r>
              <a:rPr lang="zh-CN" altLang="en-US" dirty="0"/>
              <a:t>。具体按照</a:t>
            </a:r>
            <a:r>
              <a:rPr lang="en-US" altLang="zh-CN" dirty="0"/>
              <a:t>《</a:t>
            </a:r>
            <a:r>
              <a:rPr lang="zh-CN" altLang="en-US" dirty="0"/>
              <a:t>目录</a:t>
            </a:r>
            <a:r>
              <a:rPr lang="en-US" altLang="zh-CN" dirty="0"/>
              <a:t>》</a:t>
            </a:r>
            <a:r>
              <a:rPr lang="zh-CN" altLang="en-US" dirty="0"/>
              <a:t>列示优惠事项对应的留存备查资料执行。</a:t>
            </a:r>
          </a:p>
          <a:p>
            <a:pPr lvl="1"/>
            <a:r>
              <a:rPr lang="zh-CN" altLang="en-US" dirty="0" smtClean="0"/>
              <a:t>省</a:t>
            </a:r>
            <a:r>
              <a:rPr lang="zh-CN" altLang="en-US" dirty="0"/>
              <a:t>、自治区、直辖市和计划单列市国家税务局、地方税务局（以下简称省税务机关）对</a:t>
            </a:r>
            <a:r>
              <a:rPr lang="en-US" altLang="zh-CN" dirty="0"/>
              <a:t>《</a:t>
            </a:r>
            <a:r>
              <a:rPr lang="zh-CN" altLang="en-US" dirty="0"/>
              <a:t>目录</a:t>
            </a:r>
            <a:r>
              <a:rPr lang="en-US" altLang="zh-CN" dirty="0"/>
              <a:t>》</a:t>
            </a:r>
            <a:r>
              <a:rPr lang="zh-CN" altLang="en-US" dirty="0"/>
              <a:t>列示的部分优惠事项，可以根据本地区的实际情况，联合</a:t>
            </a:r>
            <a:r>
              <a:rPr lang="zh-CN" altLang="en-US" dirty="0">
                <a:solidFill>
                  <a:srgbClr val="C00000"/>
                </a:solidFill>
              </a:rPr>
              <a:t>补充规定</a:t>
            </a:r>
            <a:r>
              <a:rPr lang="zh-CN" altLang="en-US" dirty="0"/>
              <a:t>其他留存备查资料。</a:t>
            </a:r>
          </a:p>
          <a:p>
            <a:endParaRPr lang="zh-CN" altLang="en-US" dirty="0"/>
          </a:p>
          <a:p>
            <a:endParaRPr lang="zh-CN" altLang="en-US" dirty="0"/>
          </a:p>
        </p:txBody>
      </p:sp>
    </p:spTree>
    <p:extLst>
      <p:ext uri="{BB962C8B-B14F-4D97-AF65-F5344CB8AC3E}">
        <p14:creationId xmlns:p14="http://schemas.microsoft.com/office/powerpoint/2010/main" val="181242980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39041"/>
            <a:ext cx="10018713" cy="5789894"/>
          </a:xfrm>
        </p:spPr>
        <p:txBody>
          <a:bodyPr>
            <a:normAutofit/>
          </a:bodyPr>
          <a:lstStyle/>
          <a:p>
            <a:r>
              <a:rPr lang="zh-CN" altLang="en-US" dirty="0" smtClean="0"/>
              <a:t>第六</a:t>
            </a:r>
            <a:r>
              <a:rPr lang="zh-CN" altLang="en-US" dirty="0"/>
              <a:t>条 </a:t>
            </a:r>
            <a:r>
              <a:rPr lang="zh-CN" altLang="en-US" dirty="0">
                <a:solidFill>
                  <a:srgbClr val="C00000"/>
                </a:solidFill>
              </a:rPr>
              <a:t>企业</a:t>
            </a:r>
            <a:r>
              <a:rPr lang="zh-CN" altLang="en-US" dirty="0"/>
              <a:t>对报送的备案资料、留存备查资料的真实性、合法性</a:t>
            </a:r>
            <a:r>
              <a:rPr lang="zh-CN" altLang="en-US" dirty="0">
                <a:solidFill>
                  <a:srgbClr val="C00000"/>
                </a:solidFill>
              </a:rPr>
              <a:t>承担法律责任</a:t>
            </a:r>
            <a:r>
              <a:rPr lang="zh-CN" altLang="en-US" dirty="0"/>
              <a:t>。</a:t>
            </a:r>
          </a:p>
          <a:p>
            <a:r>
              <a:rPr lang="zh-CN" altLang="en-US" dirty="0" smtClean="0"/>
              <a:t>第七</a:t>
            </a:r>
            <a:r>
              <a:rPr lang="zh-CN" altLang="en-US" dirty="0"/>
              <a:t>条 企业应当</a:t>
            </a:r>
            <a:r>
              <a:rPr lang="zh-CN" altLang="en-US" dirty="0">
                <a:solidFill>
                  <a:srgbClr val="C00000"/>
                </a:solidFill>
              </a:rPr>
              <a:t>不迟于年度汇算清缴纳税申报</a:t>
            </a:r>
            <a:r>
              <a:rPr lang="zh-CN" altLang="en-US" dirty="0"/>
              <a:t>时备案</a:t>
            </a:r>
            <a:r>
              <a:rPr lang="zh-CN" altLang="en-US" dirty="0" smtClean="0"/>
              <a:t>。</a:t>
            </a:r>
            <a:endParaRPr lang="en-US" altLang="zh-CN" dirty="0" smtClean="0"/>
          </a:p>
          <a:p>
            <a:r>
              <a:rPr lang="zh-CN" altLang="en-US" dirty="0"/>
              <a:t>第八条 企业享受</a:t>
            </a:r>
            <a:r>
              <a:rPr lang="zh-CN" altLang="en-US" dirty="0">
                <a:solidFill>
                  <a:srgbClr val="C00000"/>
                </a:solidFill>
              </a:rPr>
              <a:t>定期减免税，在享受优惠起始年度备案</a:t>
            </a:r>
            <a:r>
              <a:rPr lang="zh-CN" altLang="en-US" dirty="0"/>
              <a:t>。在减免税起止时间内，企业享受优惠政策条件无变化的，不再履行备案手续。企业享受</a:t>
            </a:r>
            <a:r>
              <a:rPr lang="zh-CN" altLang="en-US" dirty="0">
                <a:solidFill>
                  <a:srgbClr val="C00000"/>
                </a:solidFill>
              </a:rPr>
              <a:t>其他优惠事项，应当每年履行备案手续</a:t>
            </a:r>
            <a:r>
              <a:rPr lang="zh-CN" altLang="en-US" dirty="0"/>
              <a:t>。</a:t>
            </a:r>
          </a:p>
          <a:p>
            <a:pPr lvl="1"/>
            <a:r>
              <a:rPr lang="zh-CN" altLang="en-US" dirty="0" smtClean="0"/>
              <a:t>企业</a:t>
            </a:r>
            <a:r>
              <a:rPr lang="zh-CN" altLang="en-US" dirty="0"/>
              <a:t>同时享受多项税收优惠，或者某项税收优惠需要分不同项目核算的，应当</a:t>
            </a:r>
            <a:r>
              <a:rPr lang="zh-CN" altLang="en-US" dirty="0">
                <a:solidFill>
                  <a:srgbClr val="C00000"/>
                </a:solidFill>
              </a:rPr>
              <a:t>分别备案</a:t>
            </a:r>
            <a:r>
              <a:rPr lang="zh-CN" altLang="en-US" dirty="0"/>
              <a:t>。主要包括：研发费用加计扣除、所得减免项目，以及购置用于环境保护、节能节水、安全生产等专用设备投资抵免税额等优惠事项。</a:t>
            </a:r>
          </a:p>
          <a:p>
            <a:pPr lvl="1"/>
            <a:r>
              <a:rPr lang="zh-CN" altLang="en-US" dirty="0" smtClean="0"/>
              <a:t>定期</a:t>
            </a:r>
            <a:r>
              <a:rPr lang="zh-CN" altLang="en-US" dirty="0"/>
              <a:t>减免税事项，按照</a:t>
            </a:r>
            <a:r>
              <a:rPr lang="en-US" altLang="zh-CN" dirty="0"/>
              <a:t>《</a:t>
            </a:r>
            <a:r>
              <a:rPr lang="zh-CN" altLang="en-US" dirty="0"/>
              <a:t>目录</a:t>
            </a:r>
            <a:r>
              <a:rPr lang="en-US" altLang="zh-CN" dirty="0"/>
              <a:t>》</a:t>
            </a:r>
            <a:r>
              <a:rPr lang="zh-CN" altLang="en-US" dirty="0"/>
              <a:t>优惠事项“政策概述”中列示的“定期减免税”执行。</a:t>
            </a:r>
          </a:p>
          <a:p>
            <a:endParaRPr lang="zh-CN" altLang="en-US" dirty="0"/>
          </a:p>
        </p:txBody>
      </p:sp>
    </p:spTree>
    <p:extLst>
      <p:ext uri="{BB962C8B-B14F-4D97-AF65-F5344CB8AC3E}">
        <p14:creationId xmlns:p14="http://schemas.microsoft.com/office/powerpoint/2010/main" val="2391310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484310" y="906330"/>
            <a:ext cx="10018713" cy="5452267"/>
          </a:xfrm>
        </p:spPr>
        <p:txBody>
          <a:bodyPr>
            <a:normAutofit fontScale="85000" lnSpcReduction="10000"/>
          </a:bodyPr>
          <a:lstStyle/>
          <a:p>
            <a:pPr lvl="1"/>
            <a:r>
              <a:rPr lang="en-US" altLang="zh-CN" dirty="0"/>
              <a:t>2.</a:t>
            </a:r>
            <a:r>
              <a:rPr lang="zh-CN" altLang="en-US" dirty="0"/>
              <a:t>变更登记</a:t>
            </a:r>
          </a:p>
          <a:p>
            <a:pPr lvl="2"/>
            <a:r>
              <a:rPr lang="zh-CN" altLang="en-US" dirty="0" smtClean="0"/>
              <a:t>（</a:t>
            </a:r>
            <a:r>
              <a:rPr lang="en-US" altLang="zh-CN" dirty="0"/>
              <a:t>1</a:t>
            </a:r>
            <a:r>
              <a:rPr lang="zh-CN" altLang="en-US" dirty="0"/>
              <a:t>）工商变更登记</a:t>
            </a:r>
          </a:p>
          <a:p>
            <a:r>
              <a:rPr lang="zh-CN" altLang="en-US" dirty="0" smtClean="0"/>
              <a:t>企业</a:t>
            </a:r>
            <a:r>
              <a:rPr lang="zh-CN" altLang="en-US" dirty="0"/>
              <a:t>发生登记事项变更时，在市场监管部门办理变更登记，市场监管部门将对存量企业（</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日前办理设立登记的企业）换发加载统一代码的营业执照，同时收缴原税务登记证。原税务登记证遗失的，企业需提交刊登遗失公告的报刊报样</a:t>
            </a:r>
            <a:r>
              <a:rPr lang="zh-CN" altLang="en-US" dirty="0" smtClean="0"/>
              <a:t>。</a:t>
            </a:r>
            <a:endParaRPr lang="en-US" altLang="zh-CN" dirty="0" smtClean="0"/>
          </a:p>
          <a:p>
            <a:pPr lvl="2"/>
            <a:r>
              <a:rPr lang="zh-CN" altLang="en-US" dirty="0" smtClean="0"/>
              <a:t>（</a:t>
            </a:r>
            <a:r>
              <a:rPr lang="en-US" altLang="zh-CN" dirty="0"/>
              <a:t>2</a:t>
            </a:r>
            <a:r>
              <a:rPr lang="zh-CN" altLang="en-US" dirty="0"/>
              <a:t>）后续涉税事项</a:t>
            </a:r>
          </a:p>
          <a:p>
            <a:r>
              <a:rPr lang="zh-CN" altLang="en-US" dirty="0" smtClean="0"/>
              <a:t>征管</a:t>
            </a:r>
            <a:r>
              <a:rPr lang="zh-CN" altLang="en-US" dirty="0"/>
              <a:t>系统</a:t>
            </a:r>
            <a:r>
              <a:rPr lang="zh-CN" altLang="en-US" dirty="0" smtClean="0"/>
              <a:t>依据情况</a:t>
            </a:r>
            <a:r>
              <a:rPr lang="zh-CN" altLang="en-US" dirty="0"/>
              <a:t>分别处理：</a:t>
            </a:r>
          </a:p>
          <a:p>
            <a:pPr lvl="3"/>
            <a:r>
              <a:rPr lang="zh-CN" altLang="en-US" dirty="0" smtClean="0"/>
              <a:t>①</a:t>
            </a:r>
            <a:r>
              <a:rPr lang="zh-CN" altLang="en-US" dirty="0"/>
              <a:t>未办理税务登记的，按新设登记处理；</a:t>
            </a:r>
          </a:p>
          <a:p>
            <a:pPr lvl="3"/>
            <a:r>
              <a:rPr lang="zh-CN" altLang="en-US" dirty="0" smtClean="0"/>
              <a:t>②</a:t>
            </a:r>
            <a:r>
              <a:rPr lang="zh-CN" altLang="en-US" dirty="0"/>
              <a:t>大市范围内需变更主管税务机关的，按迁移流程办理；大市范围外的，按注销迁移流程办理。</a:t>
            </a:r>
          </a:p>
          <a:p>
            <a:pPr lvl="3"/>
            <a:r>
              <a:rPr lang="zh-CN" altLang="en-US" dirty="0" smtClean="0"/>
              <a:t>③</a:t>
            </a:r>
            <a:r>
              <a:rPr lang="zh-CN" altLang="en-US" dirty="0"/>
              <a:t>未涉及主管税务机关变更且未涉及税务变更登记，采用工商变更信息更新核心征管系统中的企业信息。</a:t>
            </a:r>
          </a:p>
          <a:p>
            <a:pPr lvl="2"/>
            <a:r>
              <a:rPr lang="zh-CN" altLang="en-US" dirty="0" smtClean="0"/>
              <a:t>（</a:t>
            </a:r>
            <a:r>
              <a:rPr lang="en-US" altLang="zh-CN" dirty="0"/>
              <a:t>3</a:t>
            </a:r>
            <a:r>
              <a:rPr lang="zh-CN" altLang="en-US" dirty="0"/>
              <a:t>）税务变更</a:t>
            </a:r>
          </a:p>
          <a:p>
            <a:r>
              <a:rPr lang="zh-CN" altLang="en-US" dirty="0" smtClean="0"/>
              <a:t>在</a:t>
            </a:r>
            <a:r>
              <a:rPr lang="zh-CN" altLang="en-US" dirty="0"/>
              <a:t>税务管理过程中，企业的生产经营地、财务负责人、核算方式发生变化的，由企业向税务主管机关申请变更。并即时将上述事项的变更信息共享到交换平台。</a:t>
            </a:r>
          </a:p>
          <a:p>
            <a:endParaRPr lang="zh-CN" altLang="en-US" dirty="0"/>
          </a:p>
        </p:txBody>
      </p:sp>
    </p:spTree>
    <p:extLst>
      <p:ext uri="{BB962C8B-B14F-4D97-AF65-F5344CB8AC3E}">
        <p14:creationId xmlns:p14="http://schemas.microsoft.com/office/powerpoint/2010/main" val="184754495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a:t>第九条 定期减免税优惠事项备案后有效年度内，企业</a:t>
            </a:r>
            <a:r>
              <a:rPr lang="zh-CN" altLang="en-US" dirty="0">
                <a:solidFill>
                  <a:srgbClr val="C00000"/>
                </a:solidFill>
              </a:rPr>
              <a:t>减免税条件发生变化</a:t>
            </a:r>
            <a:r>
              <a:rPr lang="zh-CN" altLang="en-US" dirty="0"/>
              <a:t>的，按照以下情况处理：</a:t>
            </a:r>
          </a:p>
          <a:p>
            <a:pPr lvl="1"/>
            <a:r>
              <a:rPr lang="zh-CN" altLang="en-US" dirty="0"/>
              <a:t>（一）仍然符合优惠事项规定，但</a:t>
            </a:r>
            <a:r>
              <a:rPr lang="zh-CN" altLang="en-US" dirty="0">
                <a:solidFill>
                  <a:srgbClr val="C00000"/>
                </a:solidFill>
              </a:rPr>
              <a:t>备案内容需要变更的，企业在变化之日起</a:t>
            </a:r>
            <a:r>
              <a:rPr lang="en-US" altLang="zh-CN" dirty="0">
                <a:solidFill>
                  <a:srgbClr val="C00000"/>
                </a:solidFill>
              </a:rPr>
              <a:t>15</a:t>
            </a:r>
            <a:r>
              <a:rPr lang="zh-CN" altLang="en-US" dirty="0">
                <a:solidFill>
                  <a:srgbClr val="C00000"/>
                </a:solidFill>
              </a:rPr>
              <a:t>日内</a:t>
            </a:r>
            <a:r>
              <a:rPr lang="zh-CN" altLang="en-US" dirty="0"/>
              <a:t>，向税务机关办理变更备案手续。</a:t>
            </a:r>
          </a:p>
          <a:p>
            <a:pPr lvl="1"/>
            <a:r>
              <a:rPr lang="zh-CN" altLang="en-US" dirty="0"/>
              <a:t>（二）</a:t>
            </a:r>
            <a:r>
              <a:rPr lang="zh-CN" altLang="en-US" dirty="0">
                <a:solidFill>
                  <a:srgbClr val="C00000"/>
                </a:solidFill>
              </a:rPr>
              <a:t>不再符合税法有关规定的，企业应当主动停止</a:t>
            </a:r>
            <a:r>
              <a:rPr lang="zh-CN" altLang="en-US" dirty="0"/>
              <a:t>享受税收优惠</a:t>
            </a:r>
            <a:r>
              <a:rPr lang="zh-CN" altLang="en-US" dirty="0" smtClean="0"/>
              <a:t>。</a:t>
            </a:r>
            <a:endParaRPr lang="en-US" altLang="zh-CN" dirty="0" smtClean="0"/>
          </a:p>
          <a:p>
            <a:r>
              <a:rPr lang="zh-CN" altLang="en-US" dirty="0" smtClean="0"/>
              <a:t>第十</a:t>
            </a:r>
            <a:r>
              <a:rPr lang="zh-CN" altLang="en-US" dirty="0"/>
              <a:t>条 企业应当真实、完整填报</a:t>
            </a:r>
            <a:r>
              <a:rPr lang="en-US" altLang="zh-CN" dirty="0"/>
              <a:t>《</a:t>
            </a:r>
            <a:r>
              <a:rPr lang="zh-CN" altLang="en-US" dirty="0"/>
              <a:t>备案表</a:t>
            </a:r>
            <a:r>
              <a:rPr lang="en-US" altLang="zh-CN" dirty="0"/>
              <a:t>》</a:t>
            </a:r>
            <a:r>
              <a:rPr lang="zh-CN" altLang="en-US" dirty="0"/>
              <a:t>，对需要附送相关纸质资料的，应当一并报送。税务机关对纸质资料进行</a:t>
            </a:r>
            <a:r>
              <a:rPr lang="zh-CN" altLang="en-US" dirty="0">
                <a:solidFill>
                  <a:srgbClr val="C00000"/>
                </a:solidFill>
              </a:rPr>
              <a:t>形式审核</a:t>
            </a:r>
            <a:r>
              <a:rPr lang="zh-CN" altLang="en-US" dirty="0"/>
              <a:t>后</a:t>
            </a:r>
            <a:r>
              <a:rPr lang="zh-CN" altLang="en-US" dirty="0">
                <a:solidFill>
                  <a:srgbClr val="C00000"/>
                </a:solidFill>
              </a:rPr>
              <a:t>原件退还</a:t>
            </a:r>
            <a:r>
              <a:rPr lang="zh-CN" altLang="en-US" dirty="0"/>
              <a:t>企业，复印件税务机关留存。</a:t>
            </a:r>
          </a:p>
          <a:p>
            <a:pPr lvl="1"/>
            <a:r>
              <a:rPr lang="zh-CN" altLang="en-US" dirty="0" smtClean="0"/>
              <a:t>企业</a:t>
            </a:r>
            <a:r>
              <a:rPr lang="zh-CN" altLang="en-US" dirty="0"/>
              <a:t>享受</a:t>
            </a:r>
            <a:r>
              <a:rPr lang="zh-CN" altLang="en-US" dirty="0">
                <a:solidFill>
                  <a:srgbClr val="C00000"/>
                </a:solidFill>
              </a:rPr>
              <a:t>小型微利</a:t>
            </a:r>
            <a:r>
              <a:rPr lang="zh-CN" altLang="en-US" dirty="0"/>
              <a:t>企业所得税优惠政策、固定资产</a:t>
            </a:r>
            <a:r>
              <a:rPr lang="zh-CN" altLang="en-US" dirty="0">
                <a:solidFill>
                  <a:srgbClr val="C00000"/>
                </a:solidFill>
              </a:rPr>
              <a:t>加速折旧</a:t>
            </a:r>
            <a:r>
              <a:rPr lang="zh-CN" altLang="en-US" dirty="0"/>
              <a:t>（含一次性扣除）政策，通过填写纳税</a:t>
            </a:r>
            <a:r>
              <a:rPr lang="zh-CN" altLang="en-US" dirty="0">
                <a:solidFill>
                  <a:srgbClr val="C00000"/>
                </a:solidFill>
              </a:rPr>
              <a:t>申报表相关栏次履行备案</a:t>
            </a:r>
            <a:r>
              <a:rPr lang="zh-CN" altLang="en-US" dirty="0"/>
              <a:t>手续。</a:t>
            </a:r>
          </a:p>
          <a:p>
            <a:r>
              <a:rPr lang="zh-CN" altLang="en-US" dirty="0" smtClean="0"/>
              <a:t>第十一</a:t>
            </a:r>
            <a:r>
              <a:rPr lang="zh-CN" altLang="en-US" dirty="0"/>
              <a:t>条 企业可以到税务机关备案，也可以采取</a:t>
            </a:r>
            <a:r>
              <a:rPr lang="zh-CN" altLang="en-US" dirty="0">
                <a:solidFill>
                  <a:srgbClr val="C00000"/>
                </a:solidFill>
              </a:rPr>
              <a:t>网络方式备案</a:t>
            </a:r>
            <a:r>
              <a:rPr lang="zh-CN" altLang="en-US" dirty="0"/>
              <a:t>。按照本办法规定</a:t>
            </a:r>
            <a:r>
              <a:rPr lang="zh-CN" altLang="en-US" dirty="0">
                <a:solidFill>
                  <a:srgbClr val="C00000"/>
                </a:solidFill>
              </a:rPr>
              <a:t>需要附送相关纸质资料的企业，应当到税务机关备案</a:t>
            </a:r>
            <a:r>
              <a:rPr lang="zh-CN" altLang="en-US" dirty="0"/>
              <a:t>。</a:t>
            </a:r>
          </a:p>
          <a:p>
            <a:pPr lvl="1"/>
            <a:r>
              <a:rPr lang="zh-CN" altLang="en-US" dirty="0" smtClean="0"/>
              <a:t>备案</a:t>
            </a:r>
            <a:r>
              <a:rPr lang="zh-CN" altLang="en-US" dirty="0"/>
              <a:t>实施方式，由省税务机关确定。</a:t>
            </a:r>
          </a:p>
          <a:p>
            <a:endParaRPr lang="zh-CN" altLang="en-US" dirty="0"/>
          </a:p>
        </p:txBody>
      </p:sp>
    </p:spTree>
    <p:extLst>
      <p:ext uri="{BB962C8B-B14F-4D97-AF65-F5344CB8AC3E}">
        <p14:creationId xmlns:p14="http://schemas.microsoft.com/office/powerpoint/2010/main" val="395945931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第十二条 税务机关受理备案时，审核</a:t>
            </a:r>
            <a:r>
              <a:rPr lang="en-US" altLang="zh-CN" dirty="0"/>
              <a:t>《</a:t>
            </a:r>
            <a:r>
              <a:rPr lang="zh-CN" altLang="en-US" dirty="0"/>
              <a:t>备案表</a:t>
            </a:r>
            <a:r>
              <a:rPr lang="en-US" altLang="zh-CN" dirty="0"/>
              <a:t>》</a:t>
            </a:r>
            <a:r>
              <a:rPr lang="zh-CN" altLang="en-US" dirty="0">
                <a:solidFill>
                  <a:srgbClr val="C00000"/>
                </a:solidFill>
              </a:rPr>
              <a:t>内容填写</a:t>
            </a:r>
            <a:r>
              <a:rPr lang="zh-CN" altLang="en-US" dirty="0"/>
              <a:t>是否完整，附送</a:t>
            </a:r>
            <a:r>
              <a:rPr lang="zh-CN" altLang="en-US" dirty="0">
                <a:solidFill>
                  <a:srgbClr val="C00000"/>
                </a:solidFill>
              </a:rPr>
              <a:t>资料</a:t>
            </a:r>
            <a:r>
              <a:rPr lang="zh-CN" altLang="en-US" dirty="0"/>
              <a:t>是否</a:t>
            </a:r>
            <a:r>
              <a:rPr lang="zh-CN" altLang="en-US" dirty="0">
                <a:solidFill>
                  <a:srgbClr val="C00000"/>
                </a:solidFill>
              </a:rPr>
              <a:t>齐全</a:t>
            </a:r>
            <a:r>
              <a:rPr lang="zh-CN" altLang="en-US" dirty="0"/>
              <a:t>。具体按照以下情况处理：</a:t>
            </a:r>
          </a:p>
          <a:p>
            <a:pPr lvl="1"/>
            <a:r>
              <a:rPr lang="zh-CN" altLang="en-US" dirty="0" smtClean="0"/>
              <a:t>（</a:t>
            </a:r>
            <a:r>
              <a:rPr lang="zh-CN" altLang="en-US" dirty="0"/>
              <a:t>一）</a:t>
            </a:r>
            <a:r>
              <a:rPr lang="en-US" altLang="zh-CN" dirty="0"/>
              <a:t>《</a:t>
            </a:r>
            <a:r>
              <a:rPr lang="zh-CN" altLang="en-US" dirty="0"/>
              <a:t>备案表</a:t>
            </a:r>
            <a:r>
              <a:rPr lang="en-US" altLang="zh-CN" dirty="0"/>
              <a:t>》</a:t>
            </a:r>
            <a:r>
              <a:rPr lang="zh-CN" altLang="en-US" dirty="0"/>
              <a:t>符合规定形式，填报内容完整，附送资料齐全的，税务机关应当受理，在</a:t>
            </a:r>
            <a:r>
              <a:rPr lang="en-US" altLang="zh-CN" dirty="0"/>
              <a:t>《</a:t>
            </a:r>
            <a:r>
              <a:rPr lang="zh-CN" altLang="en-US" dirty="0"/>
              <a:t>备案表</a:t>
            </a:r>
            <a:r>
              <a:rPr lang="en-US" altLang="zh-CN" dirty="0"/>
              <a:t>》</a:t>
            </a:r>
            <a:r>
              <a:rPr lang="zh-CN" altLang="en-US" dirty="0"/>
              <a:t>中</a:t>
            </a:r>
            <a:r>
              <a:rPr lang="zh-CN" altLang="en-US" dirty="0">
                <a:solidFill>
                  <a:srgbClr val="C00000"/>
                </a:solidFill>
              </a:rPr>
              <a:t>标注受理意见</a:t>
            </a:r>
            <a:r>
              <a:rPr lang="zh-CN" altLang="en-US" dirty="0"/>
              <a:t>，</a:t>
            </a:r>
            <a:r>
              <a:rPr lang="zh-CN" altLang="en-US" dirty="0">
                <a:solidFill>
                  <a:srgbClr val="C00000"/>
                </a:solidFill>
              </a:rPr>
              <a:t>注明日期，加盖专用印章</a:t>
            </a:r>
            <a:r>
              <a:rPr lang="zh-CN" altLang="en-US" dirty="0"/>
              <a:t>。</a:t>
            </a:r>
          </a:p>
          <a:p>
            <a:pPr lvl="1"/>
            <a:r>
              <a:rPr lang="zh-CN" altLang="en-US" dirty="0" smtClean="0"/>
              <a:t>（</a:t>
            </a:r>
            <a:r>
              <a:rPr lang="zh-CN" altLang="en-US" dirty="0"/>
              <a:t>二）</a:t>
            </a:r>
            <a:r>
              <a:rPr lang="en-US" altLang="zh-CN" dirty="0"/>
              <a:t>《</a:t>
            </a:r>
            <a:r>
              <a:rPr lang="zh-CN" altLang="en-US" dirty="0"/>
              <a:t>备案表</a:t>
            </a:r>
            <a:r>
              <a:rPr lang="en-US" altLang="zh-CN" dirty="0"/>
              <a:t>》</a:t>
            </a:r>
            <a:r>
              <a:rPr lang="zh-CN" altLang="en-US" dirty="0"/>
              <a:t>不符合规定形式，或者填报内容不完整，或者附送资料不齐全的，税务机关应当</a:t>
            </a:r>
            <a:r>
              <a:rPr lang="zh-CN" altLang="en-US" dirty="0">
                <a:solidFill>
                  <a:srgbClr val="C00000"/>
                </a:solidFill>
              </a:rPr>
              <a:t>一次性告知企业补充更正</a:t>
            </a:r>
            <a:r>
              <a:rPr lang="zh-CN" altLang="en-US" dirty="0"/>
              <a:t>。企业对</a:t>
            </a:r>
            <a:r>
              <a:rPr lang="en-US" altLang="zh-CN" dirty="0"/>
              <a:t>《</a:t>
            </a:r>
            <a:r>
              <a:rPr lang="zh-CN" altLang="en-US" dirty="0"/>
              <a:t>备案表</a:t>
            </a:r>
            <a:r>
              <a:rPr lang="en-US" altLang="zh-CN" dirty="0"/>
              <a:t>》</a:t>
            </a:r>
            <a:r>
              <a:rPr lang="zh-CN" altLang="en-US" dirty="0"/>
              <a:t>及附送资料补充更正后符合规定的，税务机关应及时受理备案。</a:t>
            </a:r>
          </a:p>
          <a:p>
            <a:pPr lvl="1"/>
            <a:r>
              <a:rPr lang="zh-CN" altLang="en-US" dirty="0" smtClean="0"/>
              <a:t>对于</a:t>
            </a:r>
            <a:r>
              <a:rPr lang="zh-CN" altLang="en-US" dirty="0"/>
              <a:t>到税务机关备案的，税务机关</a:t>
            </a:r>
            <a:r>
              <a:rPr lang="zh-CN" altLang="en-US" dirty="0">
                <a:solidFill>
                  <a:srgbClr val="C00000"/>
                </a:solidFill>
              </a:rPr>
              <a:t>应当场告知受理意见</a:t>
            </a:r>
            <a:r>
              <a:rPr lang="zh-CN" altLang="en-US" dirty="0"/>
              <a:t>。对于网络方式备案的，税务机关收到电子备案信息起</a:t>
            </a:r>
            <a:r>
              <a:rPr lang="en-US" altLang="zh-CN" dirty="0"/>
              <a:t>2</a:t>
            </a:r>
            <a:r>
              <a:rPr lang="zh-CN" altLang="en-US" dirty="0"/>
              <a:t>个工作日内告知受理意见。</a:t>
            </a:r>
          </a:p>
          <a:p>
            <a:endParaRPr lang="zh-CN" altLang="en-US" dirty="0"/>
          </a:p>
        </p:txBody>
      </p:sp>
    </p:spTree>
    <p:extLst>
      <p:ext uri="{BB962C8B-B14F-4D97-AF65-F5344CB8AC3E}">
        <p14:creationId xmlns:p14="http://schemas.microsoft.com/office/powerpoint/2010/main" val="316883708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zh-CN" altLang="en-US" dirty="0"/>
              <a:t>第十三条 对于</a:t>
            </a:r>
            <a:r>
              <a:rPr lang="zh-CN" altLang="en-US" dirty="0">
                <a:solidFill>
                  <a:srgbClr val="C00000"/>
                </a:solidFill>
              </a:rPr>
              <a:t>不符合税收优惠政策条件的优惠事项</a:t>
            </a:r>
            <a:r>
              <a:rPr lang="zh-CN" altLang="en-US" dirty="0"/>
              <a:t>，企业已经申报享受税收优惠的，应当予以调整。</a:t>
            </a:r>
          </a:p>
          <a:p>
            <a:r>
              <a:rPr lang="zh-CN" altLang="en-US" dirty="0" smtClean="0"/>
              <a:t>第十四</a:t>
            </a:r>
            <a:r>
              <a:rPr lang="zh-CN" altLang="en-US" dirty="0"/>
              <a:t>条 跨地区（省、自治区、直辖市和计划单列市）经营</a:t>
            </a:r>
            <a:r>
              <a:rPr lang="zh-CN" altLang="en-US" dirty="0">
                <a:solidFill>
                  <a:srgbClr val="C00000"/>
                </a:solidFill>
              </a:rPr>
              <a:t>汇总纳税</a:t>
            </a:r>
            <a:r>
              <a:rPr lang="zh-CN" altLang="en-US" dirty="0"/>
              <a:t>企业（以下简称汇总纳税企业）的优惠事项，按以下情况办理：</a:t>
            </a:r>
          </a:p>
          <a:p>
            <a:pPr lvl="1"/>
            <a:r>
              <a:rPr lang="zh-CN" altLang="en-US" dirty="0" smtClean="0"/>
              <a:t>（</a:t>
            </a:r>
            <a:r>
              <a:rPr lang="zh-CN" altLang="en-US" dirty="0"/>
              <a:t>一）分支机构享受所得减免、研发费用加计扣除、安置残疾人员、促进就业、部分区域性税收优惠（西部大开发、经济特区、上海浦东新区、深圳前海、广东横琴、福建平潭），以及购置环境保护、节能节水、安全生产等专用设备投资抵免税额优惠，由</a:t>
            </a:r>
            <a:r>
              <a:rPr lang="zh-CN" altLang="en-US" dirty="0">
                <a:solidFill>
                  <a:srgbClr val="C00000"/>
                </a:solidFill>
              </a:rPr>
              <a:t>二级分支机构向其主管税务机关备案</a:t>
            </a:r>
            <a:r>
              <a:rPr lang="zh-CN" altLang="en-US" dirty="0"/>
              <a:t>。</a:t>
            </a:r>
            <a:r>
              <a:rPr lang="zh-CN" altLang="en-US" dirty="0">
                <a:solidFill>
                  <a:srgbClr val="C00000"/>
                </a:solidFill>
              </a:rPr>
              <a:t>其他优惠事项由总机构统一备案</a:t>
            </a:r>
            <a:r>
              <a:rPr lang="zh-CN" altLang="en-US" dirty="0"/>
              <a:t>。</a:t>
            </a:r>
          </a:p>
          <a:p>
            <a:pPr lvl="1"/>
            <a:r>
              <a:rPr lang="zh-CN" altLang="en-US" dirty="0" smtClean="0"/>
              <a:t>（</a:t>
            </a:r>
            <a:r>
              <a:rPr lang="zh-CN" altLang="en-US" dirty="0"/>
              <a:t>二）</a:t>
            </a:r>
            <a:r>
              <a:rPr lang="zh-CN" altLang="en-US" dirty="0">
                <a:solidFill>
                  <a:srgbClr val="C00000"/>
                </a:solidFill>
              </a:rPr>
              <a:t>总机构应当汇总所属二级分支机构已备案优惠事项</a:t>
            </a:r>
            <a:r>
              <a:rPr lang="zh-CN" altLang="en-US" dirty="0"/>
              <a:t>，填写</a:t>
            </a:r>
            <a:r>
              <a:rPr lang="en-US" altLang="zh-CN" dirty="0"/>
              <a:t>《</a:t>
            </a:r>
            <a:r>
              <a:rPr lang="zh-CN" altLang="en-US" dirty="0"/>
              <a:t>汇总纳税企业分支机构已备案优惠事项清单</a:t>
            </a:r>
            <a:r>
              <a:rPr lang="en-US" altLang="zh-CN" dirty="0"/>
              <a:t>》</a:t>
            </a:r>
            <a:r>
              <a:rPr lang="zh-CN" altLang="en-US" dirty="0"/>
              <a:t>（见附件</a:t>
            </a:r>
            <a:r>
              <a:rPr lang="en-US" altLang="zh-CN" dirty="0"/>
              <a:t>3</a:t>
            </a:r>
            <a:r>
              <a:rPr lang="zh-CN" altLang="en-US" dirty="0"/>
              <a:t>），随同企业所得税年度纳税申报表一并报送其主管税务机关。</a:t>
            </a:r>
          </a:p>
          <a:p>
            <a:pPr lvl="1"/>
            <a:r>
              <a:rPr lang="zh-CN" altLang="en-US" dirty="0" smtClean="0"/>
              <a:t>同</a:t>
            </a:r>
            <a:r>
              <a:rPr lang="zh-CN" altLang="en-US" dirty="0"/>
              <a:t>一省、自治区、直辖市和计划单列市内跨地区经营的汇总纳税企业优惠事项的备案管理，由省税务机关确定。</a:t>
            </a:r>
          </a:p>
          <a:p>
            <a:endParaRPr lang="zh-CN" altLang="en-US" dirty="0"/>
          </a:p>
        </p:txBody>
      </p:sp>
    </p:spTree>
    <p:extLst>
      <p:ext uri="{BB962C8B-B14F-4D97-AF65-F5344CB8AC3E}">
        <p14:creationId xmlns:p14="http://schemas.microsoft.com/office/powerpoint/2010/main" val="167691250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第十五条 企业应当按照税务机关要求</a:t>
            </a:r>
            <a:r>
              <a:rPr lang="zh-CN" altLang="en-US" dirty="0">
                <a:solidFill>
                  <a:srgbClr val="C00000"/>
                </a:solidFill>
              </a:rPr>
              <a:t>限期提供留存备查资料</a:t>
            </a:r>
            <a:r>
              <a:rPr lang="zh-CN" altLang="en-US" dirty="0"/>
              <a:t>，以证明其符合税收优惠政策条件。</a:t>
            </a:r>
          </a:p>
          <a:p>
            <a:pPr lvl="1"/>
            <a:r>
              <a:rPr lang="zh-CN" altLang="en-US" dirty="0" smtClean="0">
                <a:solidFill>
                  <a:srgbClr val="C00000"/>
                </a:solidFill>
              </a:rPr>
              <a:t>企业</a:t>
            </a:r>
            <a:r>
              <a:rPr lang="zh-CN" altLang="en-US" dirty="0">
                <a:solidFill>
                  <a:srgbClr val="C00000"/>
                </a:solidFill>
              </a:rPr>
              <a:t>不能提供留存备查资料，或者留存备查资料与实际生产经营情况、财务核算、相关技术领域、产业、目录、资格证书等不符，不能证明企业符合税收优惠政策条件的，税务机关追缴其已享受的减免税，并按照税收征管法规定处理</a:t>
            </a:r>
            <a:r>
              <a:rPr lang="zh-CN" altLang="en-US" dirty="0"/>
              <a:t>。</a:t>
            </a:r>
          </a:p>
          <a:p>
            <a:pPr lvl="1"/>
            <a:r>
              <a:rPr lang="zh-CN" altLang="en-US" dirty="0" smtClean="0"/>
              <a:t>企业</a:t>
            </a:r>
            <a:r>
              <a:rPr lang="zh-CN" altLang="en-US" dirty="0"/>
              <a:t>留存备查资料的保存期限为</a:t>
            </a:r>
            <a:r>
              <a:rPr lang="zh-CN" altLang="en-US" dirty="0">
                <a:solidFill>
                  <a:srgbClr val="C00000"/>
                </a:solidFill>
              </a:rPr>
              <a:t>享受优惠事项后</a:t>
            </a:r>
            <a:r>
              <a:rPr lang="en-US" altLang="zh-CN" dirty="0">
                <a:solidFill>
                  <a:srgbClr val="C00000"/>
                </a:solidFill>
              </a:rPr>
              <a:t>10</a:t>
            </a:r>
            <a:r>
              <a:rPr lang="zh-CN" altLang="en-US" dirty="0">
                <a:solidFill>
                  <a:srgbClr val="C00000"/>
                </a:solidFill>
              </a:rPr>
              <a:t>年</a:t>
            </a:r>
            <a:r>
              <a:rPr lang="zh-CN" altLang="en-US" dirty="0"/>
              <a:t>。税法规定与</a:t>
            </a:r>
            <a:r>
              <a:rPr lang="zh-CN" altLang="en-US" dirty="0">
                <a:solidFill>
                  <a:srgbClr val="C00000"/>
                </a:solidFill>
              </a:rPr>
              <a:t>会计处理存在差异的优惠事项</a:t>
            </a:r>
            <a:r>
              <a:rPr lang="zh-CN" altLang="en-US" dirty="0"/>
              <a:t>，保存期限为该</a:t>
            </a:r>
            <a:r>
              <a:rPr lang="zh-CN" altLang="en-US" dirty="0">
                <a:solidFill>
                  <a:srgbClr val="C00000"/>
                </a:solidFill>
              </a:rPr>
              <a:t>优惠事项有效期结束后</a:t>
            </a:r>
            <a:r>
              <a:rPr lang="en-US" altLang="zh-CN" dirty="0">
                <a:solidFill>
                  <a:srgbClr val="C00000"/>
                </a:solidFill>
              </a:rPr>
              <a:t>10</a:t>
            </a:r>
            <a:r>
              <a:rPr lang="zh-CN" altLang="en-US" dirty="0">
                <a:solidFill>
                  <a:srgbClr val="C00000"/>
                </a:solidFill>
              </a:rPr>
              <a:t>年</a:t>
            </a:r>
            <a:r>
              <a:rPr lang="zh-CN" altLang="en-US" dirty="0"/>
              <a:t>。</a:t>
            </a:r>
          </a:p>
          <a:p>
            <a:r>
              <a:rPr lang="zh-CN" altLang="en-US" dirty="0" smtClean="0"/>
              <a:t>第十六</a:t>
            </a:r>
            <a:r>
              <a:rPr lang="zh-CN" altLang="en-US" dirty="0"/>
              <a:t>条 企业</a:t>
            </a:r>
            <a:r>
              <a:rPr lang="zh-CN" altLang="en-US" dirty="0">
                <a:solidFill>
                  <a:srgbClr val="C00000"/>
                </a:solidFill>
              </a:rPr>
              <a:t>已经享受税收优惠但未按照规定备案</a:t>
            </a:r>
            <a:r>
              <a:rPr lang="zh-CN" altLang="en-US" dirty="0"/>
              <a:t>的，企业发现后，应当</a:t>
            </a:r>
            <a:r>
              <a:rPr lang="zh-CN" altLang="en-US" dirty="0">
                <a:solidFill>
                  <a:srgbClr val="C00000"/>
                </a:solidFill>
              </a:rPr>
              <a:t>及时补办备案手续</a:t>
            </a:r>
            <a:r>
              <a:rPr lang="zh-CN" altLang="en-US" dirty="0"/>
              <a:t>，同时提交</a:t>
            </a:r>
            <a:r>
              <a:rPr lang="en-US" altLang="zh-CN" dirty="0"/>
              <a:t>《</a:t>
            </a:r>
            <a:r>
              <a:rPr lang="zh-CN" altLang="en-US" dirty="0"/>
              <a:t>目录</a:t>
            </a:r>
            <a:r>
              <a:rPr lang="en-US" altLang="zh-CN" dirty="0"/>
              <a:t>》</a:t>
            </a:r>
            <a:r>
              <a:rPr lang="zh-CN" altLang="en-US" dirty="0"/>
              <a:t>列示优惠事项对应的留存备查资料。税务机关发现后，应当</a:t>
            </a:r>
            <a:r>
              <a:rPr lang="zh-CN" altLang="en-US" dirty="0">
                <a:solidFill>
                  <a:srgbClr val="C00000"/>
                </a:solidFill>
              </a:rPr>
              <a:t>责令企业限期备案</a:t>
            </a:r>
            <a:r>
              <a:rPr lang="zh-CN" altLang="en-US" dirty="0"/>
              <a:t>，并提交</a:t>
            </a:r>
            <a:r>
              <a:rPr lang="en-US" altLang="zh-CN" dirty="0"/>
              <a:t>《</a:t>
            </a:r>
            <a:r>
              <a:rPr lang="zh-CN" altLang="en-US" dirty="0"/>
              <a:t>目录</a:t>
            </a:r>
            <a:r>
              <a:rPr lang="en-US" altLang="zh-CN" dirty="0"/>
              <a:t>》</a:t>
            </a:r>
            <a:r>
              <a:rPr lang="zh-CN" altLang="en-US" dirty="0"/>
              <a:t>列示优惠事项对应的留存备查资料。</a:t>
            </a:r>
          </a:p>
          <a:p>
            <a:endParaRPr lang="zh-CN" altLang="en-US" dirty="0"/>
          </a:p>
        </p:txBody>
      </p:sp>
    </p:spTree>
    <p:extLst>
      <p:ext uri="{BB962C8B-B14F-4D97-AF65-F5344CB8AC3E}">
        <p14:creationId xmlns:p14="http://schemas.microsoft.com/office/powerpoint/2010/main" val="87344092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zh-CN" altLang="en-US" dirty="0"/>
              <a:t>第十七条 税务机关应当严格按照本办法规定管理优惠事项，严禁擅自改变税收优惠管理方式，</a:t>
            </a:r>
            <a:r>
              <a:rPr lang="zh-CN" altLang="en-US" dirty="0">
                <a:solidFill>
                  <a:srgbClr val="C00000"/>
                </a:solidFill>
              </a:rPr>
              <a:t>不得以任何理由变相实施行政审批</a:t>
            </a:r>
            <a:r>
              <a:rPr lang="zh-CN" altLang="en-US" dirty="0"/>
              <a:t>。同时，要全方位做好对企业税收优惠备案的服务工作。</a:t>
            </a:r>
          </a:p>
          <a:p>
            <a:r>
              <a:rPr lang="zh-CN" altLang="en-US" dirty="0" smtClean="0"/>
              <a:t>第十八</a:t>
            </a:r>
            <a:r>
              <a:rPr lang="zh-CN" altLang="en-US" dirty="0"/>
              <a:t>条 税务机关发现企业预缴申报享受某项税收优惠存在疑点的，应当进行</a:t>
            </a:r>
            <a:r>
              <a:rPr lang="zh-CN" altLang="en-US" dirty="0">
                <a:solidFill>
                  <a:srgbClr val="C00000"/>
                </a:solidFill>
              </a:rPr>
              <a:t>风险提示</a:t>
            </a:r>
            <a:r>
              <a:rPr lang="zh-CN" altLang="en-US" dirty="0"/>
              <a:t>。必要时，</a:t>
            </a:r>
            <a:r>
              <a:rPr lang="zh-CN" altLang="en-US" dirty="0">
                <a:solidFill>
                  <a:srgbClr val="C00000"/>
                </a:solidFill>
              </a:rPr>
              <a:t>可以要求企业提前履行备案手续</a:t>
            </a:r>
            <a:r>
              <a:rPr lang="zh-CN" altLang="en-US" dirty="0"/>
              <a:t>或者进行核查。</a:t>
            </a:r>
          </a:p>
          <a:p>
            <a:r>
              <a:rPr lang="zh-CN" altLang="en-US" dirty="0" smtClean="0"/>
              <a:t>第十九</a:t>
            </a:r>
            <a:r>
              <a:rPr lang="zh-CN" altLang="en-US" dirty="0"/>
              <a:t>条 税务机关应当采取税收风险管理、稽查、纳税评估等</a:t>
            </a:r>
            <a:r>
              <a:rPr lang="zh-CN" altLang="en-US" dirty="0">
                <a:solidFill>
                  <a:srgbClr val="C00000"/>
                </a:solidFill>
              </a:rPr>
              <a:t>后续管理</a:t>
            </a:r>
            <a:r>
              <a:rPr lang="zh-CN" altLang="en-US" dirty="0"/>
              <a:t>方式，对企业享受税收优惠情况进行核查。</a:t>
            </a:r>
          </a:p>
          <a:p>
            <a:r>
              <a:rPr lang="zh-CN" altLang="en-US" dirty="0" smtClean="0"/>
              <a:t>第二十</a:t>
            </a:r>
            <a:r>
              <a:rPr lang="zh-CN" altLang="en-US" dirty="0"/>
              <a:t>条 税务机关后续管理中，发现企业已享受的税收优惠不符合税法规定条件的，应当</a:t>
            </a:r>
            <a:r>
              <a:rPr lang="zh-CN" altLang="en-US" dirty="0">
                <a:solidFill>
                  <a:srgbClr val="C00000"/>
                </a:solidFill>
              </a:rPr>
              <a:t>责令其停止享受优惠，追缴税款及滞纳金</a:t>
            </a:r>
            <a:r>
              <a:rPr lang="zh-CN" altLang="en-US" dirty="0"/>
              <a:t>。属于弄虚作假的，按照税收征管法有关规定处理。</a:t>
            </a:r>
          </a:p>
          <a:p>
            <a:r>
              <a:rPr lang="zh-CN" altLang="en-US" dirty="0" smtClean="0"/>
              <a:t>第二十一</a:t>
            </a:r>
            <a:r>
              <a:rPr lang="zh-CN" altLang="en-US" dirty="0"/>
              <a:t>条 本办法施行前已经履行审批、审核或者备案程序的定期减免税，不再重新备案。</a:t>
            </a:r>
          </a:p>
          <a:p>
            <a:r>
              <a:rPr lang="zh-CN" altLang="en-US" dirty="0" smtClean="0"/>
              <a:t>第二十二</a:t>
            </a:r>
            <a:r>
              <a:rPr lang="zh-CN" altLang="en-US" dirty="0"/>
              <a:t>条 本办法适用于</a:t>
            </a:r>
            <a:r>
              <a:rPr lang="en-US" altLang="zh-CN" dirty="0">
                <a:solidFill>
                  <a:srgbClr val="C00000"/>
                </a:solidFill>
              </a:rPr>
              <a:t>2015</a:t>
            </a:r>
            <a:r>
              <a:rPr lang="zh-CN" altLang="en-US" dirty="0">
                <a:solidFill>
                  <a:srgbClr val="C00000"/>
                </a:solidFill>
              </a:rPr>
              <a:t>年及以后年度企业所得税优惠政策事项</a:t>
            </a:r>
            <a:r>
              <a:rPr lang="zh-CN" altLang="en-US" dirty="0"/>
              <a:t>办理工作。</a:t>
            </a:r>
          </a:p>
          <a:p>
            <a:endParaRPr lang="zh-CN" altLang="en-US" dirty="0"/>
          </a:p>
        </p:txBody>
      </p:sp>
    </p:spTree>
    <p:extLst>
      <p:ext uri="{BB962C8B-B14F-4D97-AF65-F5344CB8AC3E}">
        <p14:creationId xmlns:p14="http://schemas.microsoft.com/office/powerpoint/2010/main" val="85755584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Autofit/>
          </a:bodyPr>
          <a:lstStyle/>
          <a:p>
            <a:r>
              <a:rPr lang="zh-CN" altLang="en-US" sz="2800" dirty="0" smtClean="0">
                <a:solidFill>
                  <a:srgbClr val="C00000"/>
                </a:solidFill>
              </a:rPr>
              <a:t>目录主要内容（共</a:t>
            </a:r>
            <a:r>
              <a:rPr lang="en-US" altLang="zh-CN" sz="2800" dirty="0" smtClean="0">
                <a:solidFill>
                  <a:srgbClr val="C00000"/>
                </a:solidFill>
              </a:rPr>
              <a:t>55</a:t>
            </a:r>
            <a:r>
              <a:rPr lang="zh-CN" altLang="en-US" sz="2800" dirty="0" smtClean="0">
                <a:solidFill>
                  <a:srgbClr val="C00000"/>
                </a:solidFill>
              </a:rPr>
              <a:t>项，摘选常用项目）</a:t>
            </a:r>
            <a:endParaRPr lang="en-US" altLang="zh-CN" sz="2800" dirty="0" smtClean="0">
              <a:solidFill>
                <a:srgbClr val="C00000"/>
              </a:solidFill>
            </a:endParaRPr>
          </a:p>
          <a:p>
            <a:r>
              <a:rPr lang="zh-CN" altLang="en-US" sz="2000" dirty="0" smtClean="0"/>
              <a:t>国债</a:t>
            </a:r>
            <a:r>
              <a:rPr lang="zh-CN" altLang="en-US" sz="2000" dirty="0"/>
              <a:t>利息收入免征企业</a:t>
            </a:r>
            <a:r>
              <a:rPr lang="zh-CN" altLang="en-US" sz="2000" dirty="0" smtClean="0"/>
              <a:t>所得税（取得</a:t>
            </a:r>
            <a:r>
              <a:rPr lang="zh-CN" altLang="en-US" sz="2000" dirty="0"/>
              <a:t>的地方政府债券利息收入免征企业</a:t>
            </a:r>
            <a:r>
              <a:rPr lang="zh-CN" altLang="en-US" sz="2000" dirty="0" smtClean="0"/>
              <a:t>所得税）</a:t>
            </a:r>
            <a:endParaRPr lang="en-US" altLang="zh-CN" sz="2000" dirty="0" smtClean="0"/>
          </a:p>
          <a:p>
            <a:r>
              <a:rPr lang="zh-CN" altLang="en-US" sz="2000" dirty="0" smtClean="0"/>
              <a:t>符合</a:t>
            </a:r>
            <a:r>
              <a:rPr lang="zh-CN" altLang="en-US" sz="2000" dirty="0"/>
              <a:t>条件的居民企业之间的股息、红利等权益性投资收益免征企业</a:t>
            </a:r>
            <a:r>
              <a:rPr lang="zh-CN" altLang="en-US" sz="2000" dirty="0" smtClean="0"/>
              <a:t>所得税（内地</a:t>
            </a:r>
            <a:r>
              <a:rPr lang="zh-CN" altLang="en-US" sz="2000" dirty="0"/>
              <a:t>居民企业连续持有</a:t>
            </a:r>
            <a:r>
              <a:rPr lang="en-US" altLang="zh-CN" sz="2000" dirty="0"/>
              <a:t>H</a:t>
            </a:r>
            <a:r>
              <a:rPr lang="zh-CN" altLang="en-US" sz="2000" dirty="0"/>
              <a:t>股满</a:t>
            </a:r>
            <a:r>
              <a:rPr lang="en-US" altLang="zh-CN" sz="2000" dirty="0"/>
              <a:t>12</a:t>
            </a:r>
            <a:r>
              <a:rPr lang="zh-CN" altLang="en-US" sz="2000" dirty="0"/>
              <a:t>个月取得的股息红利所得免征企业</a:t>
            </a:r>
            <a:r>
              <a:rPr lang="zh-CN" altLang="en-US" sz="2000" dirty="0" smtClean="0"/>
              <a:t>所得税）</a:t>
            </a:r>
            <a:endParaRPr lang="en-US" altLang="zh-CN" sz="2000" dirty="0" smtClean="0"/>
          </a:p>
          <a:p>
            <a:r>
              <a:rPr lang="zh-CN" altLang="en-US" sz="2000" dirty="0" smtClean="0"/>
              <a:t>符合</a:t>
            </a:r>
            <a:r>
              <a:rPr lang="zh-CN" altLang="en-US" sz="2000" dirty="0"/>
              <a:t>条件的非营利组织的收入免征企业所得税</a:t>
            </a:r>
          </a:p>
          <a:p>
            <a:r>
              <a:rPr lang="zh-CN" altLang="en-US" sz="2000" dirty="0" smtClean="0"/>
              <a:t>投资者</a:t>
            </a:r>
            <a:r>
              <a:rPr lang="zh-CN" altLang="en-US" sz="2000" dirty="0"/>
              <a:t>从证券投资基金分配中取得的收入暂不征收企业所得税</a:t>
            </a:r>
          </a:p>
          <a:p>
            <a:r>
              <a:rPr lang="zh-CN" altLang="en-US" sz="2000" dirty="0"/>
              <a:t>受灾地区企业取得的救灾和灾后恢复重建款项等收入免征企业所得税</a:t>
            </a:r>
          </a:p>
          <a:p>
            <a:r>
              <a:rPr lang="zh-CN" altLang="en-US" sz="2000" dirty="0" smtClean="0"/>
              <a:t>综合利用</a:t>
            </a:r>
            <a:r>
              <a:rPr lang="zh-CN" altLang="en-US" sz="2000" dirty="0"/>
              <a:t>资源生产产品取得的收入在计算应纳税所得额时减计收入</a:t>
            </a:r>
          </a:p>
          <a:p>
            <a:r>
              <a:rPr lang="zh-CN" altLang="en-US" sz="2000" dirty="0"/>
              <a:t>金融、保险等机构取得的涉农贷款利息收入、保费收入在计算应纳税所得额时减计收入</a:t>
            </a:r>
          </a:p>
          <a:p>
            <a:r>
              <a:rPr lang="zh-CN" altLang="en-US" sz="2000" dirty="0"/>
              <a:t>取得企业债券利息收入减半征收企业所得税</a:t>
            </a:r>
          </a:p>
          <a:p>
            <a:r>
              <a:rPr lang="zh-CN" altLang="en-US" sz="2000" dirty="0"/>
              <a:t>开发新技术、新产品、新工艺发生的研究开发费用加计扣除</a:t>
            </a:r>
          </a:p>
          <a:p>
            <a:r>
              <a:rPr lang="zh-CN" altLang="en-US" sz="2000" dirty="0"/>
              <a:t>安置残疾人员及国家鼓励安置的其他就业人员所支付的工资加计</a:t>
            </a:r>
            <a:r>
              <a:rPr lang="zh-CN" altLang="en-US" sz="2000" dirty="0" smtClean="0"/>
              <a:t>扣除</a:t>
            </a:r>
            <a:endParaRPr lang="zh-CN" altLang="en-US" sz="2000" dirty="0"/>
          </a:p>
        </p:txBody>
      </p:sp>
    </p:spTree>
    <p:extLst>
      <p:ext uri="{BB962C8B-B14F-4D97-AF65-F5344CB8AC3E}">
        <p14:creationId xmlns:p14="http://schemas.microsoft.com/office/powerpoint/2010/main" val="224180014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Autofit/>
          </a:bodyPr>
          <a:lstStyle/>
          <a:p>
            <a:r>
              <a:rPr lang="zh-CN" altLang="en-US" sz="2000" dirty="0" smtClean="0"/>
              <a:t>从事</a:t>
            </a:r>
            <a:r>
              <a:rPr lang="zh-CN" altLang="en-US" sz="2000" dirty="0"/>
              <a:t>农、林、牧、渔业项目的所得减免征收企业所得税</a:t>
            </a:r>
          </a:p>
          <a:p>
            <a:r>
              <a:rPr lang="zh-CN" altLang="en-US" sz="2000" dirty="0"/>
              <a:t>从事国家重点扶持的公共基础设施项目投资经营的所得定期减免企业所得税</a:t>
            </a:r>
          </a:p>
          <a:p>
            <a:r>
              <a:rPr lang="zh-CN" altLang="en-US" sz="2000" dirty="0"/>
              <a:t>从事符合条件的环境保护、节能节水项目的所得定期减免企业所得税</a:t>
            </a:r>
          </a:p>
          <a:p>
            <a:r>
              <a:rPr lang="zh-CN" altLang="en-US" sz="2000" dirty="0"/>
              <a:t>符合条件的技术转让所得减免征收企业所得税</a:t>
            </a:r>
          </a:p>
          <a:p>
            <a:r>
              <a:rPr lang="zh-CN" altLang="en-US" sz="2000" dirty="0"/>
              <a:t>实施清洁发展机制项目的所得定期减免企业所得税</a:t>
            </a:r>
          </a:p>
          <a:p>
            <a:r>
              <a:rPr lang="zh-CN" altLang="en-US" sz="2000" dirty="0"/>
              <a:t>符合条件的节能服务公司实施合同能源管理项目的所得定期减免企业所得税</a:t>
            </a:r>
          </a:p>
          <a:p>
            <a:r>
              <a:rPr lang="zh-CN" altLang="en-US" sz="2000" dirty="0"/>
              <a:t>创业投资企业按投资额的一定比例抵扣应纳税所得额</a:t>
            </a:r>
          </a:p>
          <a:p>
            <a:r>
              <a:rPr lang="zh-CN" altLang="en-US" sz="2000" dirty="0"/>
              <a:t>有限合伙制创业投资企业法人合伙人按投资额的一定比例抵扣应纳税所得额</a:t>
            </a:r>
          </a:p>
          <a:p>
            <a:r>
              <a:rPr lang="zh-CN" altLang="en-US" sz="2000" dirty="0"/>
              <a:t>符合条件的小型微利企业减免企业所得税</a:t>
            </a:r>
          </a:p>
          <a:p>
            <a:r>
              <a:rPr lang="zh-CN" altLang="en-US" sz="2000" dirty="0"/>
              <a:t>国家需要重点扶持的高新技术企业减按</a:t>
            </a:r>
            <a:r>
              <a:rPr lang="en-US" altLang="zh-CN" sz="2000" dirty="0"/>
              <a:t>15</a:t>
            </a:r>
            <a:r>
              <a:rPr lang="zh-CN" altLang="en-US" sz="2000" dirty="0"/>
              <a:t>％的税率征收企业所得税</a:t>
            </a:r>
          </a:p>
          <a:p>
            <a:r>
              <a:rPr lang="zh-CN" altLang="en-US" sz="2000" dirty="0" smtClean="0"/>
              <a:t>经营性</a:t>
            </a:r>
            <a:r>
              <a:rPr lang="zh-CN" altLang="en-US" sz="2000" dirty="0"/>
              <a:t>文化事业单位转制为企业的免征企业所得税</a:t>
            </a:r>
          </a:p>
          <a:p>
            <a:r>
              <a:rPr lang="zh-CN" altLang="en-US" sz="2000" dirty="0"/>
              <a:t>动漫企业自主开发、生产动漫产品定期减免企业</a:t>
            </a:r>
            <a:r>
              <a:rPr lang="zh-CN" altLang="en-US" sz="2000" dirty="0" smtClean="0"/>
              <a:t>所得税</a:t>
            </a:r>
            <a:endParaRPr lang="zh-CN" altLang="en-US" sz="2000" dirty="0"/>
          </a:p>
        </p:txBody>
      </p:sp>
    </p:spTree>
    <p:extLst>
      <p:ext uri="{BB962C8B-B14F-4D97-AF65-F5344CB8AC3E}">
        <p14:creationId xmlns:p14="http://schemas.microsoft.com/office/powerpoint/2010/main" val="201383691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Autofit/>
          </a:bodyPr>
          <a:lstStyle/>
          <a:p>
            <a:r>
              <a:rPr lang="zh-CN" altLang="en-US" sz="2000" dirty="0" smtClean="0"/>
              <a:t>受灾</a:t>
            </a:r>
            <a:r>
              <a:rPr lang="zh-CN" altLang="en-US" sz="2000" dirty="0"/>
              <a:t>地区损失严重企业免征企业所得税</a:t>
            </a:r>
          </a:p>
          <a:p>
            <a:r>
              <a:rPr lang="zh-CN" altLang="en-US" sz="2000" dirty="0"/>
              <a:t>受灾地区农村信用社免征企业所得税</a:t>
            </a:r>
          </a:p>
          <a:p>
            <a:r>
              <a:rPr lang="zh-CN" altLang="en-US" sz="2000" dirty="0"/>
              <a:t>受灾地区的促进就业企业限额减征企业所得税</a:t>
            </a:r>
          </a:p>
          <a:p>
            <a:r>
              <a:rPr lang="zh-CN" altLang="en-US" sz="2000" dirty="0" smtClean="0"/>
              <a:t>支持</a:t>
            </a:r>
            <a:r>
              <a:rPr lang="zh-CN" altLang="en-US" sz="2000" dirty="0"/>
              <a:t>和促进重点群体创业就业企业限额减征企业所得税</a:t>
            </a:r>
          </a:p>
          <a:p>
            <a:r>
              <a:rPr lang="zh-CN" altLang="en-US" sz="2000" dirty="0"/>
              <a:t>扶持自主就业退役士兵创业就业企业限额减征企业所得税</a:t>
            </a:r>
          </a:p>
          <a:p>
            <a:r>
              <a:rPr lang="zh-CN" altLang="en-US" sz="2000" dirty="0" smtClean="0"/>
              <a:t>符合</a:t>
            </a:r>
            <a:r>
              <a:rPr lang="zh-CN" altLang="en-US" sz="2000" dirty="0"/>
              <a:t>条件的软件企业定期减免企业所得税</a:t>
            </a:r>
          </a:p>
          <a:p>
            <a:r>
              <a:rPr lang="zh-CN" altLang="en-US" sz="2000" dirty="0" smtClean="0"/>
              <a:t>符合</a:t>
            </a:r>
            <a:r>
              <a:rPr lang="zh-CN" altLang="en-US" sz="2000" dirty="0"/>
              <a:t>条件的生产和装配伤残人员专门用品企业免征企业所得税</a:t>
            </a:r>
          </a:p>
          <a:p>
            <a:r>
              <a:rPr lang="zh-CN" altLang="en-US" sz="2000" dirty="0" smtClean="0"/>
              <a:t>购置</a:t>
            </a:r>
            <a:r>
              <a:rPr lang="zh-CN" altLang="en-US" sz="2000" dirty="0"/>
              <a:t>用于环境保护、节能节水、安全生产等专用设备的投资额按一定比例实行税额抵免</a:t>
            </a:r>
          </a:p>
          <a:p>
            <a:r>
              <a:rPr lang="zh-CN" altLang="en-US" sz="2000" dirty="0"/>
              <a:t>固定资产或购入软件等可以加速折旧或摊销</a:t>
            </a:r>
          </a:p>
          <a:p>
            <a:r>
              <a:rPr lang="zh-CN" altLang="en-US" sz="2000" dirty="0"/>
              <a:t>固定资产加速折旧或一次性扣除</a:t>
            </a:r>
          </a:p>
          <a:p>
            <a:r>
              <a:rPr lang="zh-CN" altLang="en-US" sz="2000" dirty="0"/>
              <a:t>享受过渡期税收优惠定期减免企业所得税</a:t>
            </a:r>
          </a:p>
          <a:p>
            <a:endParaRPr lang="zh-CN" altLang="en-US" sz="2000" dirty="0"/>
          </a:p>
        </p:txBody>
      </p:sp>
    </p:spTree>
    <p:extLst>
      <p:ext uri="{BB962C8B-B14F-4D97-AF65-F5344CB8AC3E}">
        <p14:creationId xmlns:p14="http://schemas.microsoft.com/office/powerpoint/2010/main" val="345963503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8</a:t>
            </a:r>
            <a:r>
              <a:rPr lang="zh-CN" altLang="en-US" dirty="0" smtClean="0"/>
              <a:t>、国家</a:t>
            </a:r>
            <a:r>
              <a:rPr lang="zh-CN" altLang="en-US" dirty="0"/>
              <a:t>税务总局</a:t>
            </a:r>
            <a:br>
              <a:rPr lang="zh-CN" altLang="en-US" dirty="0"/>
            </a:br>
            <a:r>
              <a:rPr lang="zh-CN" altLang="en-US" dirty="0"/>
              <a:t>关于发布</a:t>
            </a:r>
            <a:r>
              <a:rPr lang="en-US" altLang="zh-CN" dirty="0"/>
              <a:t>《</a:t>
            </a:r>
            <a:r>
              <a:rPr lang="zh-CN" altLang="en-US" dirty="0"/>
              <a:t>非居民纳税人享受税收协定待遇管理办法</a:t>
            </a:r>
            <a:r>
              <a:rPr lang="en-US" altLang="zh-CN" dirty="0"/>
              <a:t>》</a:t>
            </a:r>
            <a:r>
              <a:rPr lang="zh-CN" altLang="en-US" dirty="0"/>
              <a:t>的</a:t>
            </a:r>
            <a:r>
              <a:rPr lang="zh-CN" altLang="en-US" dirty="0" smtClean="0"/>
              <a:t>公告</a:t>
            </a:r>
            <a:endParaRPr lang="zh-CN" altLang="en-US" dirty="0"/>
          </a:p>
        </p:txBody>
      </p:sp>
      <p:sp>
        <p:nvSpPr>
          <p:cNvPr id="3" name="内容占位符 2"/>
          <p:cNvSpPr>
            <a:spLocks noGrp="1"/>
          </p:cNvSpPr>
          <p:nvPr>
            <p:ph idx="1"/>
          </p:nvPr>
        </p:nvSpPr>
        <p:spPr/>
        <p:txBody>
          <a:bodyPr>
            <a:normAutofit fontScale="92500" lnSpcReduction="20000"/>
          </a:bodyPr>
          <a:lstStyle/>
          <a:p>
            <a:pPr lvl="4"/>
            <a:r>
              <a:rPr lang="zh-CN" altLang="en-US" dirty="0"/>
              <a:t>国家税务总局公告</a:t>
            </a:r>
            <a:r>
              <a:rPr lang="en-US" altLang="zh-CN" dirty="0"/>
              <a:t>2015</a:t>
            </a:r>
            <a:r>
              <a:rPr lang="zh-CN" altLang="en-US" dirty="0"/>
              <a:t>年第</a:t>
            </a:r>
            <a:r>
              <a:rPr lang="en-US" altLang="zh-CN" dirty="0"/>
              <a:t>60</a:t>
            </a:r>
            <a:r>
              <a:rPr lang="zh-CN" altLang="en-US" dirty="0"/>
              <a:t>号  </a:t>
            </a:r>
            <a:r>
              <a:rPr lang="en-US" altLang="zh-CN" dirty="0" smtClean="0"/>
              <a:t>2015-8-27</a:t>
            </a:r>
          </a:p>
          <a:p>
            <a:r>
              <a:rPr lang="zh-CN" altLang="en-US" dirty="0"/>
              <a:t>第一条　为执行中华人民共和国政府对外签署的避免双重征税协定（含与香港、澳门特别行政区签署的税收安排，以下统称税收协定），中华人民共和国对外签署的航空协定税收条款、海运协定税收条款、汽车运输协定税收条款、互免国际运输收入税收协议或换函（以下统称国际运输协定），规范非居民纳税人享受协定待遇管理，根据</a:t>
            </a:r>
            <a:r>
              <a:rPr lang="en-US" altLang="zh-CN" dirty="0"/>
              <a:t>《</a:t>
            </a:r>
            <a:r>
              <a:rPr lang="zh-CN" altLang="en-US" dirty="0"/>
              <a:t>中华人民共和国企业所得税法</a:t>
            </a:r>
            <a:r>
              <a:rPr lang="en-US" altLang="zh-CN" dirty="0"/>
              <a:t>》</a:t>
            </a:r>
            <a:r>
              <a:rPr lang="zh-CN" altLang="en-US" dirty="0"/>
              <a:t>（以下简称企业所得税法）及其实施条例、</a:t>
            </a:r>
            <a:r>
              <a:rPr lang="en-US" altLang="zh-CN" dirty="0"/>
              <a:t>《</a:t>
            </a:r>
            <a:r>
              <a:rPr lang="zh-CN" altLang="en-US" dirty="0"/>
              <a:t>中华人民共和国个人所得税法</a:t>
            </a:r>
            <a:r>
              <a:rPr lang="en-US" altLang="zh-CN" dirty="0"/>
              <a:t>》</a:t>
            </a:r>
            <a:r>
              <a:rPr lang="zh-CN" altLang="en-US" dirty="0"/>
              <a:t>（以下简称个人所得税法）及其实施条例、</a:t>
            </a:r>
            <a:r>
              <a:rPr lang="en-US" altLang="zh-CN" dirty="0"/>
              <a:t>《</a:t>
            </a:r>
            <a:r>
              <a:rPr lang="zh-CN" altLang="en-US" dirty="0"/>
              <a:t>中华人民共和国税收征收管理法</a:t>
            </a:r>
            <a:r>
              <a:rPr lang="en-US" altLang="zh-CN" dirty="0"/>
              <a:t>》</a:t>
            </a:r>
            <a:r>
              <a:rPr lang="zh-CN" altLang="en-US" dirty="0"/>
              <a:t>（以下简称税收征管法）及其实施细则（以下统称国内税收法律规定）的有关规定，制定本办法。</a:t>
            </a:r>
            <a:endParaRPr lang="en-US" altLang="zh-CN" dirty="0" smtClean="0"/>
          </a:p>
          <a:p>
            <a:r>
              <a:rPr lang="zh-CN" altLang="en-US" dirty="0" smtClean="0"/>
              <a:t>第二</a:t>
            </a:r>
            <a:r>
              <a:rPr lang="zh-CN" altLang="en-US" dirty="0"/>
              <a:t>条　在中国发生纳税义务的</a:t>
            </a:r>
            <a:r>
              <a:rPr lang="zh-CN" altLang="en-US" dirty="0">
                <a:solidFill>
                  <a:srgbClr val="C00000"/>
                </a:solidFill>
              </a:rPr>
              <a:t>非居民纳税人需要享受协定待遇</a:t>
            </a:r>
            <a:r>
              <a:rPr lang="zh-CN" altLang="en-US" dirty="0"/>
              <a:t>的，适用本办法</a:t>
            </a:r>
            <a:r>
              <a:rPr lang="zh-CN" altLang="en-US" dirty="0" smtClean="0"/>
              <a:t>。</a:t>
            </a:r>
            <a:endParaRPr lang="en-US" altLang="zh-CN" dirty="0" smtClean="0"/>
          </a:p>
          <a:p>
            <a:r>
              <a:rPr lang="zh-CN" altLang="en-US" dirty="0"/>
              <a:t>本办法所称协定待遇，是指按照税收协定或国际运输协定</a:t>
            </a:r>
            <a:r>
              <a:rPr lang="zh-CN" altLang="en-US" dirty="0">
                <a:solidFill>
                  <a:srgbClr val="C00000"/>
                </a:solidFill>
              </a:rPr>
              <a:t>可以减轻或者免除按照国内税收法律规定应当履行的企业所得税、个人所得税纳税义务</a:t>
            </a:r>
            <a:r>
              <a:rPr lang="zh-CN" altLang="en-US" dirty="0"/>
              <a:t>。</a:t>
            </a:r>
            <a:endParaRPr lang="en-US" altLang="zh-CN" dirty="0" smtClean="0"/>
          </a:p>
          <a:p>
            <a:endParaRPr lang="zh-CN" altLang="en-US" dirty="0"/>
          </a:p>
        </p:txBody>
      </p:sp>
    </p:spTree>
    <p:extLst>
      <p:ext uri="{BB962C8B-B14F-4D97-AF65-F5344CB8AC3E}">
        <p14:creationId xmlns:p14="http://schemas.microsoft.com/office/powerpoint/2010/main" val="232640827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五、个人所得税</a:t>
            </a:r>
            <a:endParaRPr lang="zh-CN" altLang="en-US" sz="3600" dirty="0"/>
          </a:p>
        </p:txBody>
      </p:sp>
      <p:sp>
        <p:nvSpPr>
          <p:cNvPr id="3" name="内容占位符 2"/>
          <p:cNvSpPr>
            <a:spLocks noGrp="1"/>
          </p:cNvSpPr>
          <p:nvPr>
            <p:ph idx="1"/>
          </p:nvPr>
        </p:nvSpPr>
        <p:spPr/>
        <p:txBody>
          <a:bodyPr>
            <a:normAutofit lnSpcReduction="10000"/>
          </a:bodyPr>
          <a:lstStyle/>
          <a:p>
            <a:r>
              <a:rPr lang="en-US" altLang="zh-CN" sz="2400" dirty="0"/>
              <a:t>1</a:t>
            </a:r>
            <a:r>
              <a:rPr lang="zh-CN" altLang="en-US" sz="2400" dirty="0"/>
              <a:t>、财政部 国家税务总局 保监</a:t>
            </a:r>
            <a:r>
              <a:rPr lang="zh-CN" altLang="en-US" sz="2400" dirty="0" smtClean="0"/>
              <a:t>会关于</a:t>
            </a:r>
            <a:r>
              <a:rPr lang="zh-CN" altLang="en-US" sz="2400" dirty="0"/>
              <a:t>实施商业健康保险个人所得税政策试点的通知（财税</a:t>
            </a:r>
            <a:r>
              <a:rPr lang="en-US" altLang="zh-CN" sz="2400" dirty="0"/>
              <a:t>〔2015〕126</a:t>
            </a:r>
            <a:r>
              <a:rPr lang="zh-CN" altLang="en-US" sz="2400" dirty="0" smtClean="0"/>
              <a:t>号）</a:t>
            </a:r>
            <a:endParaRPr lang="en-US" altLang="zh-CN" sz="2400" dirty="0" smtClean="0"/>
          </a:p>
          <a:p>
            <a:r>
              <a:rPr lang="en-US" altLang="zh-CN" sz="2400" dirty="0"/>
              <a:t>2</a:t>
            </a:r>
            <a:r>
              <a:rPr lang="zh-CN" altLang="en-US" sz="2400" dirty="0"/>
              <a:t>、国家税务总局关于建筑安装业跨省异地工程作业人员个人所得税征收管理问题的公告（国家税务总局公告</a:t>
            </a:r>
            <a:r>
              <a:rPr lang="en-US" altLang="zh-CN" sz="2400" dirty="0"/>
              <a:t>2015</a:t>
            </a:r>
            <a:r>
              <a:rPr lang="zh-CN" altLang="en-US" sz="2400" dirty="0"/>
              <a:t>年第</a:t>
            </a:r>
            <a:r>
              <a:rPr lang="en-US" altLang="zh-CN" sz="2400" dirty="0"/>
              <a:t>52</a:t>
            </a:r>
            <a:r>
              <a:rPr lang="zh-CN" altLang="en-US" sz="2400" dirty="0" smtClean="0"/>
              <a:t>号</a:t>
            </a:r>
            <a:r>
              <a:rPr lang="en-US" altLang="zh-CN" sz="2400" dirty="0" smtClean="0"/>
              <a:t>)</a:t>
            </a:r>
            <a:endParaRPr lang="en-US" altLang="zh-CN" sz="2400" dirty="0"/>
          </a:p>
          <a:p>
            <a:r>
              <a:rPr lang="en-US" altLang="zh-CN" sz="2400" dirty="0"/>
              <a:t>3</a:t>
            </a:r>
            <a:r>
              <a:rPr lang="zh-CN" altLang="en-US" sz="2400" dirty="0"/>
              <a:t>、国家税务</a:t>
            </a:r>
            <a:r>
              <a:rPr lang="zh-CN" altLang="en-US" sz="2400" dirty="0" smtClean="0"/>
              <a:t>总局关于</a:t>
            </a:r>
            <a:r>
              <a:rPr lang="zh-CN" altLang="en-US" sz="2400" dirty="0"/>
              <a:t>股权奖励和转增股本个人所得税征管问题的</a:t>
            </a:r>
            <a:r>
              <a:rPr lang="zh-CN" altLang="en-US" sz="2400" dirty="0" smtClean="0"/>
              <a:t>公告</a:t>
            </a:r>
            <a:r>
              <a:rPr lang="en-US" altLang="zh-CN" sz="2400" dirty="0" smtClean="0"/>
              <a:t>(</a:t>
            </a:r>
            <a:r>
              <a:rPr lang="zh-CN" altLang="en-US" sz="2400" dirty="0"/>
              <a:t>国家税务总局公告</a:t>
            </a:r>
            <a:r>
              <a:rPr lang="en-US" altLang="zh-CN" sz="2400" dirty="0"/>
              <a:t>2015</a:t>
            </a:r>
            <a:r>
              <a:rPr lang="zh-CN" altLang="en-US" sz="2400" dirty="0"/>
              <a:t>年第</a:t>
            </a:r>
            <a:r>
              <a:rPr lang="en-US" altLang="zh-CN" sz="2400" dirty="0"/>
              <a:t>80</a:t>
            </a:r>
            <a:r>
              <a:rPr lang="zh-CN" altLang="en-US" sz="2400" dirty="0" smtClean="0"/>
              <a:t>号</a:t>
            </a:r>
            <a:r>
              <a:rPr lang="en-US" altLang="zh-CN" sz="2400" dirty="0" smtClean="0"/>
              <a:t>)</a:t>
            </a:r>
          </a:p>
          <a:p>
            <a:r>
              <a:rPr lang="en-US" altLang="zh-CN" sz="2400" dirty="0"/>
              <a:t>4</a:t>
            </a:r>
            <a:r>
              <a:rPr lang="zh-CN" altLang="en-US" sz="2400" dirty="0"/>
              <a:t>、财政部、国家税务总局、</a:t>
            </a:r>
            <a:r>
              <a:rPr lang="zh-CN" altLang="en-US" sz="2400" dirty="0" smtClean="0"/>
              <a:t>证监会关于</a:t>
            </a:r>
            <a:r>
              <a:rPr lang="zh-CN" altLang="en-US" sz="2400" dirty="0"/>
              <a:t>上市公司股息红利差别化个人所得税政策有关问题的通知（财税</a:t>
            </a:r>
            <a:r>
              <a:rPr lang="en-US" altLang="zh-CN" sz="2400" dirty="0"/>
              <a:t>〔2015〕101</a:t>
            </a:r>
            <a:r>
              <a:rPr lang="zh-CN" altLang="en-US" sz="2400" dirty="0" smtClean="0"/>
              <a:t>号）</a:t>
            </a:r>
            <a:endParaRPr lang="en-US" altLang="zh-CN" sz="2400" dirty="0" smtClean="0"/>
          </a:p>
          <a:p>
            <a:r>
              <a:rPr lang="en-US" altLang="zh-CN" sz="2400" dirty="0"/>
              <a:t>5</a:t>
            </a:r>
            <a:r>
              <a:rPr lang="zh-CN" altLang="en-US" sz="2400" dirty="0"/>
              <a:t>、财政部　国家税务总局　</a:t>
            </a:r>
            <a:r>
              <a:rPr lang="zh-CN" altLang="en-US" sz="2400" dirty="0" smtClean="0"/>
              <a:t>证监会关于</a:t>
            </a:r>
            <a:r>
              <a:rPr lang="zh-CN" altLang="en-US" sz="2400" dirty="0"/>
              <a:t>内地与香港基金互认有关税收政策的通知（财税</a:t>
            </a:r>
            <a:r>
              <a:rPr lang="en-US" altLang="zh-CN" sz="2400" dirty="0"/>
              <a:t>〔2015〕125</a:t>
            </a:r>
            <a:r>
              <a:rPr lang="zh-CN" altLang="en-US" sz="2400" dirty="0" smtClean="0"/>
              <a:t>号</a:t>
            </a:r>
            <a:r>
              <a:rPr lang="en-US" altLang="zh-CN" sz="2400" dirty="0" smtClean="0"/>
              <a:t>)</a:t>
            </a:r>
          </a:p>
          <a:p>
            <a:endParaRPr lang="en-US" altLang="zh-CN" sz="2400" dirty="0"/>
          </a:p>
          <a:p>
            <a:endParaRPr lang="zh-CN" altLang="en-US" sz="2400" dirty="0"/>
          </a:p>
        </p:txBody>
      </p:sp>
    </p:spTree>
    <p:extLst>
      <p:ext uri="{BB962C8B-B14F-4D97-AF65-F5344CB8AC3E}">
        <p14:creationId xmlns:p14="http://schemas.microsoft.com/office/powerpoint/2010/main" val="27202315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484310" y="906330"/>
            <a:ext cx="10018713" cy="5747688"/>
          </a:xfrm>
        </p:spPr>
        <p:txBody>
          <a:bodyPr>
            <a:normAutofit fontScale="92500" lnSpcReduction="20000"/>
          </a:bodyPr>
          <a:lstStyle/>
          <a:p>
            <a:pPr lvl="1"/>
            <a:r>
              <a:rPr lang="en-US" altLang="zh-CN" dirty="0"/>
              <a:t>3.</a:t>
            </a:r>
            <a:r>
              <a:rPr lang="zh-CN" altLang="en-US" dirty="0"/>
              <a:t>注销登记</a:t>
            </a:r>
          </a:p>
          <a:p>
            <a:r>
              <a:rPr lang="zh-CN" altLang="en-US" dirty="0" smtClean="0"/>
              <a:t>已</a:t>
            </a:r>
            <a:r>
              <a:rPr lang="zh-CN" altLang="en-US" dirty="0"/>
              <a:t>实行“五证合一、一照一码”登记模式的企业办理注销登记，</a:t>
            </a:r>
            <a:r>
              <a:rPr lang="zh-CN" altLang="en-US" dirty="0">
                <a:solidFill>
                  <a:srgbClr val="C00000"/>
                </a:solidFill>
              </a:rPr>
              <a:t>须先向税务主管机关申报清税</a:t>
            </a:r>
            <a:r>
              <a:rPr lang="zh-CN" altLang="en-US" dirty="0"/>
              <a:t>，填写</a:t>
            </a:r>
            <a:r>
              <a:rPr lang="en-US" altLang="zh-CN" dirty="0"/>
              <a:t>《</a:t>
            </a:r>
            <a:r>
              <a:rPr lang="zh-CN" altLang="en-US" dirty="0"/>
              <a:t>清税申报表</a:t>
            </a:r>
            <a:r>
              <a:rPr lang="en-US" altLang="zh-CN" dirty="0"/>
              <a:t>》</a:t>
            </a:r>
            <a:r>
              <a:rPr lang="zh-CN" altLang="en-US" dirty="0"/>
              <a:t>（附件</a:t>
            </a:r>
            <a:r>
              <a:rPr lang="en-US" altLang="zh-CN" dirty="0"/>
              <a:t>2</a:t>
            </a:r>
            <a:r>
              <a:rPr lang="zh-CN" altLang="en-US" dirty="0"/>
              <a:t>）。</a:t>
            </a:r>
            <a:r>
              <a:rPr lang="zh-CN" altLang="en-US" dirty="0">
                <a:solidFill>
                  <a:srgbClr val="C00000"/>
                </a:solidFill>
              </a:rPr>
              <a:t>企业可向国税、地税任何一方税务主管机关提出清税申报</a:t>
            </a:r>
            <a:r>
              <a:rPr lang="zh-CN" altLang="en-US" dirty="0"/>
              <a:t>，税务机关受理后应将企业清税申报信息同时传递给另一方税务机关，国税、地税税务主管机关按照各自职责分别进行清税，限时办理。</a:t>
            </a:r>
            <a:r>
              <a:rPr lang="zh-CN" altLang="en-US" dirty="0">
                <a:solidFill>
                  <a:srgbClr val="C00000"/>
                </a:solidFill>
              </a:rPr>
              <a:t>一方税务机关及时将本部门的清税结果信息反馈给受理税务机关。</a:t>
            </a:r>
            <a:r>
              <a:rPr lang="zh-CN" altLang="en-US" dirty="0"/>
              <a:t>结清税款、缴销结存发票、办结全部涉税事项后，</a:t>
            </a:r>
            <a:r>
              <a:rPr lang="zh-CN" altLang="en-US" dirty="0">
                <a:solidFill>
                  <a:srgbClr val="C00000"/>
                </a:solidFill>
              </a:rPr>
              <a:t>由受理税务机关根据国税、地税清税结果向纳税人统一出具</a:t>
            </a:r>
            <a:r>
              <a:rPr lang="en-US" altLang="zh-CN" dirty="0">
                <a:solidFill>
                  <a:srgbClr val="C00000"/>
                </a:solidFill>
              </a:rPr>
              <a:t>《</a:t>
            </a:r>
            <a:r>
              <a:rPr lang="zh-CN" altLang="en-US" dirty="0">
                <a:solidFill>
                  <a:srgbClr val="C00000"/>
                </a:solidFill>
              </a:rPr>
              <a:t>清税证明</a:t>
            </a:r>
            <a:r>
              <a:rPr lang="en-US" altLang="zh-CN" dirty="0">
                <a:solidFill>
                  <a:srgbClr val="C00000"/>
                </a:solidFill>
              </a:rPr>
              <a:t>》</a:t>
            </a:r>
            <a:r>
              <a:rPr lang="zh-CN" altLang="en-US" dirty="0"/>
              <a:t>（附件</a:t>
            </a:r>
            <a:r>
              <a:rPr lang="en-US" altLang="zh-CN" dirty="0"/>
              <a:t>3</a:t>
            </a:r>
            <a:r>
              <a:rPr lang="zh-CN" altLang="en-US" dirty="0"/>
              <a:t>），并将信息共享到交换平台。</a:t>
            </a:r>
          </a:p>
          <a:p>
            <a:pPr lvl="1"/>
            <a:r>
              <a:rPr lang="zh-CN" altLang="en-US" dirty="0" smtClean="0"/>
              <a:t>税务机关</a:t>
            </a:r>
            <a:r>
              <a:rPr lang="zh-CN" altLang="en-US" dirty="0"/>
              <a:t>应当分类处理纳税人清税申报，扩大即时办结范围</a:t>
            </a:r>
            <a:r>
              <a:rPr lang="zh-CN" altLang="en-US" dirty="0" smtClean="0"/>
              <a:t>。</a:t>
            </a:r>
            <a:endParaRPr lang="en-US" altLang="zh-CN" dirty="0" smtClean="0"/>
          </a:p>
          <a:p>
            <a:pPr lvl="2"/>
            <a:r>
              <a:rPr lang="zh-CN" altLang="en-US" dirty="0" smtClean="0"/>
              <a:t>当场</a:t>
            </a:r>
            <a:r>
              <a:rPr lang="zh-CN" altLang="en-US" dirty="0"/>
              <a:t>办结清税手续</a:t>
            </a:r>
            <a:r>
              <a:rPr lang="zh-CN" altLang="en-US" dirty="0" smtClean="0"/>
              <a:t>；</a:t>
            </a:r>
            <a:endParaRPr lang="en-US" altLang="zh-CN" dirty="0" smtClean="0"/>
          </a:p>
          <a:p>
            <a:pPr lvl="2"/>
            <a:r>
              <a:rPr lang="zh-CN" altLang="en-US" dirty="0" smtClean="0"/>
              <a:t>对于</a:t>
            </a:r>
            <a:r>
              <a:rPr lang="zh-CN" altLang="en-US" dirty="0"/>
              <a:t>存在疑点情况的，企业也可以提供税务中介服务机构出具的鉴证</a:t>
            </a:r>
            <a:r>
              <a:rPr lang="zh-CN" altLang="en-US" dirty="0" smtClean="0"/>
              <a:t>报告</a:t>
            </a:r>
            <a:endParaRPr lang="en-US" altLang="zh-CN" dirty="0" smtClean="0"/>
          </a:p>
          <a:p>
            <a:pPr lvl="2"/>
            <a:r>
              <a:rPr lang="zh-CN" altLang="en-US" dirty="0" smtClean="0"/>
              <a:t>税务机关</a:t>
            </a:r>
            <a:r>
              <a:rPr lang="zh-CN" altLang="en-US" dirty="0"/>
              <a:t>在核查、检查过程中发现涉嫌偷、逃、骗、抗税或虚开发票的，或者需要进行纳税调整等情形的，办理时限自然中止</a:t>
            </a:r>
            <a:r>
              <a:rPr lang="zh-CN" altLang="en-US" dirty="0" smtClean="0"/>
              <a:t>。</a:t>
            </a:r>
            <a:endParaRPr lang="en-US" altLang="zh-CN" dirty="0" smtClean="0"/>
          </a:p>
          <a:p>
            <a:pPr lvl="2"/>
            <a:r>
              <a:rPr lang="zh-CN" altLang="en-US" dirty="0" smtClean="0"/>
              <a:t>在</a:t>
            </a:r>
            <a:r>
              <a:rPr lang="zh-CN" altLang="en-US" dirty="0"/>
              <a:t>清税后，经举报等线索发现少报、少缴税款的，税务机关将相关信息传至登记机关，纳入“黑名单”管理。</a:t>
            </a:r>
          </a:p>
          <a:p>
            <a:endParaRPr lang="zh-CN" altLang="en-US" dirty="0"/>
          </a:p>
        </p:txBody>
      </p:sp>
    </p:spTree>
    <p:extLst>
      <p:ext uri="{BB962C8B-B14F-4D97-AF65-F5344CB8AC3E}">
        <p14:creationId xmlns:p14="http://schemas.microsoft.com/office/powerpoint/2010/main" val="155820763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a:t>
            </a:r>
            <a:r>
              <a:rPr lang="zh-CN" altLang="en-US" dirty="0" smtClean="0"/>
              <a:t>、财政部 </a:t>
            </a:r>
            <a:r>
              <a:rPr lang="zh-CN" altLang="en-US" dirty="0"/>
              <a:t>国家税务总局 保监会</a:t>
            </a:r>
            <a:br>
              <a:rPr lang="zh-CN" altLang="en-US" dirty="0"/>
            </a:br>
            <a:r>
              <a:rPr lang="zh-CN" altLang="en-US" dirty="0"/>
              <a:t>关于实施商业健康保险个人所得税政策试点的</a:t>
            </a:r>
            <a:r>
              <a:rPr lang="zh-CN" altLang="en-US" dirty="0" smtClean="0"/>
              <a:t>通知</a:t>
            </a:r>
            <a:endParaRPr lang="zh-CN" altLang="en-US" dirty="0"/>
          </a:p>
        </p:txBody>
      </p:sp>
      <p:sp>
        <p:nvSpPr>
          <p:cNvPr id="3" name="内容占位符 2"/>
          <p:cNvSpPr>
            <a:spLocks noGrp="1"/>
          </p:cNvSpPr>
          <p:nvPr>
            <p:ph idx="1"/>
          </p:nvPr>
        </p:nvSpPr>
        <p:spPr>
          <a:xfrm>
            <a:off x="1484310" y="1680881"/>
            <a:ext cx="10234078" cy="4860595"/>
          </a:xfrm>
        </p:spPr>
        <p:txBody>
          <a:bodyPr>
            <a:normAutofit fontScale="77500" lnSpcReduction="20000"/>
          </a:bodyPr>
          <a:lstStyle/>
          <a:p>
            <a:pPr lvl="4"/>
            <a:r>
              <a:rPr lang="zh-CN" altLang="en-US" dirty="0"/>
              <a:t>财税</a:t>
            </a:r>
            <a:r>
              <a:rPr lang="en-US" altLang="zh-CN" dirty="0"/>
              <a:t>〔2015〕126</a:t>
            </a:r>
            <a:r>
              <a:rPr lang="zh-CN" altLang="en-US" dirty="0"/>
              <a:t>号  </a:t>
            </a:r>
            <a:r>
              <a:rPr lang="en-US" altLang="zh-CN" dirty="0" smtClean="0"/>
              <a:t>2015-11-27</a:t>
            </a:r>
          </a:p>
          <a:p>
            <a:r>
              <a:rPr lang="zh-CN" altLang="en-US" dirty="0"/>
              <a:t>根据国务院常务会议精神，按照</a:t>
            </a:r>
            <a:r>
              <a:rPr lang="en-US" altLang="zh-CN" dirty="0"/>
              <a:t>《</a:t>
            </a:r>
            <a:r>
              <a:rPr lang="zh-CN" altLang="en-US" dirty="0"/>
              <a:t>财政部　国家税务总局　保监会关于开展商业健康保险个人所得税政策试点工作的通知</a:t>
            </a:r>
            <a:r>
              <a:rPr lang="en-US" altLang="zh-CN" dirty="0"/>
              <a:t>》</a:t>
            </a:r>
            <a:r>
              <a:rPr lang="zh-CN" altLang="en-US" dirty="0"/>
              <a:t>（</a:t>
            </a:r>
            <a:r>
              <a:rPr lang="zh-CN" altLang="en-US" dirty="0">
                <a:solidFill>
                  <a:srgbClr val="FF0000"/>
                </a:solidFill>
              </a:rPr>
              <a:t>财税</a:t>
            </a:r>
            <a:r>
              <a:rPr lang="en-US" altLang="zh-CN" dirty="0">
                <a:solidFill>
                  <a:srgbClr val="FF0000"/>
                </a:solidFill>
              </a:rPr>
              <a:t>〔2015〕56</a:t>
            </a:r>
            <a:r>
              <a:rPr lang="zh-CN" altLang="en-US" dirty="0">
                <a:solidFill>
                  <a:srgbClr val="FF0000"/>
                </a:solidFill>
              </a:rPr>
              <a:t>号</a:t>
            </a:r>
            <a:r>
              <a:rPr lang="zh-CN" altLang="en-US" dirty="0"/>
              <a:t>）有关要求，现将实施商业健康保险个人所得税政策试点工作的有关事项通知如下：</a:t>
            </a:r>
          </a:p>
          <a:p>
            <a:r>
              <a:rPr lang="zh-CN" altLang="en-US" dirty="0" smtClean="0"/>
              <a:t>一</a:t>
            </a:r>
            <a:r>
              <a:rPr lang="zh-CN" altLang="en-US" dirty="0"/>
              <a:t>、关于试点地区问题</a:t>
            </a:r>
          </a:p>
          <a:p>
            <a:pPr lvl="1"/>
            <a:r>
              <a:rPr lang="zh-CN" altLang="en-US" sz="2800" dirty="0" smtClean="0"/>
              <a:t>实施</a:t>
            </a:r>
            <a:r>
              <a:rPr lang="zh-CN" altLang="en-US" sz="2800" dirty="0"/>
              <a:t>商业健康保险个人所得税政策的试点地区为：</a:t>
            </a:r>
          </a:p>
          <a:p>
            <a:pPr lvl="1"/>
            <a:r>
              <a:rPr lang="zh-CN" altLang="en-US" sz="2800" dirty="0" smtClean="0"/>
              <a:t>（</a:t>
            </a:r>
            <a:r>
              <a:rPr lang="zh-CN" altLang="en-US" sz="2800" dirty="0"/>
              <a:t>一）北京市、上海市、天津市、重庆市。</a:t>
            </a:r>
          </a:p>
          <a:p>
            <a:pPr lvl="1"/>
            <a:r>
              <a:rPr lang="zh-CN" altLang="en-US" sz="2800" dirty="0" smtClean="0"/>
              <a:t>（</a:t>
            </a:r>
            <a:r>
              <a:rPr lang="zh-CN" altLang="en-US" sz="2800" dirty="0"/>
              <a:t>二）河北省石家庄市、山西省太原市、内蒙古自治区呼和浩特市、辽宁省沈阳市、吉林省长春市、黑龙江省哈尔滨市、江苏省苏州市、</a:t>
            </a:r>
            <a:r>
              <a:rPr lang="zh-CN" altLang="en-US" sz="2800" dirty="0">
                <a:solidFill>
                  <a:srgbClr val="FF0000"/>
                </a:solidFill>
              </a:rPr>
              <a:t>浙江省宁波市</a:t>
            </a:r>
            <a:r>
              <a:rPr lang="zh-CN" altLang="en-US" sz="2800" dirty="0"/>
              <a:t>、安徽省芜湖市、福建省福州市、江西省南昌市、山东省青岛市、河南省郑州市（含巩义市）、湖北省武汉市、湖南省株洲市、广东省广州市、广西壮族自治区南宁市、海南省海口市、四川省成都市、贵州省贵阳市、云南省曲靖市、西藏自治区拉萨市、陕西省宝鸡市、甘肃省兰州市、青海省西宁市、宁夏回族自治区银川市（不含所辖县）、新疆维吾尔自治区库尔勒市。</a:t>
            </a:r>
          </a:p>
          <a:p>
            <a:endParaRPr lang="zh-CN" altLang="en-US" dirty="0"/>
          </a:p>
        </p:txBody>
      </p:sp>
    </p:spTree>
    <p:extLst>
      <p:ext uri="{BB962C8B-B14F-4D97-AF65-F5344CB8AC3E}">
        <p14:creationId xmlns:p14="http://schemas.microsoft.com/office/powerpoint/2010/main" val="1779807742"/>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a:t>二、关于商业健康保险产品规范及若干管理问题</a:t>
            </a:r>
          </a:p>
          <a:p>
            <a:pPr lvl="1"/>
            <a:r>
              <a:rPr lang="zh-CN" altLang="en-US" dirty="0" smtClean="0"/>
              <a:t>财税</a:t>
            </a:r>
            <a:r>
              <a:rPr lang="en-US" altLang="zh-CN" dirty="0"/>
              <a:t>〔2015〕56</a:t>
            </a:r>
            <a:r>
              <a:rPr lang="zh-CN" altLang="en-US" dirty="0"/>
              <a:t>号文件所称符合规定的商业健康保险，是指保险公司参照个人税收优惠型健康保险产品指引框架及示范条款（附件）开发的、符合下列</a:t>
            </a:r>
            <a:r>
              <a:rPr lang="zh-CN" altLang="en-US" dirty="0">
                <a:solidFill>
                  <a:srgbClr val="FF0000"/>
                </a:solidFill>
              </a:rPr>
              <a:t>条件</a:t>
            </a:r>
            <a:r>
              <a:rPr lang="zh-CN" altLang="en-US" dirty="0"/>
              <a:t>的健康保险产品：</a:t>
            </a:r>
          </a:p>
          <a:p>
            <a:pPr lvl="1"/>
            <a:r>
              <a:rPr lang="zh-CN" altLang="en-US" dirty="0" smtClean="0"/>
              <a:t>（</a:t>
            </a:r>
            <a:r>
              <a:rPr lang="zh-CN" altLang="en-US" dirty="0"/>
              <a:t>一）健康保险产品采取具有</a:t>
            </a:r>
            <a:r>
              <a:rPr lang="zh-CN" altLang="en-US" dirty="0">
                <a:solidFill>
                  <a:srgbClr val="FF0000"/>
                </a:solidFill>
              </a:rPr>
              <a:t>保障功能</a:t>
            </a:r>
            <a:r>
              <a:rPr lang="zh-CN" altLang="en-US" dirty="0"/>
              <a:t>并设立有</a:t>
            </a:r>
            <a:r>
              <a:rPr lang="zh-CN" altLang="en-US" dirty="0">
                <a:solidFill>
                  <a:srgbClr val="FF0000"/>
                </a:solidFill>
              </a:rPr>
              <a:t>最低保证收益账户</a:t>
            </a:r>
            <a:r>
              <a:rPr lang="zh-CN" altLang="en-US" dirty="0"/>
              <a:t>的万能险方式，包含医疗保险和个人账户积累两项责任。被保险人个人账户由其所投保的保险公司负责管理维护。</a:t>
            </a:r>
          </a:p>
          <a:p>
            <a:pPr lvl="1"/>
            <a:r>
              <a:rPr lang="zh-CN" altLang="en-US" dirty="0" smtClean="0"/>
              <a:t>（</a:t>
            </a:r>
            <a:r>
              <a:rPr lang="zh-CN" altLang="en-US" dirty="0"/>
              <a:t>二）被保险人为</a:t>
            </a:r>
            <a:r>
              <a:rPr lang="en-US" altLang="zh-CN" dirty="0">
                <a:solidFill>
                  <a:srgbClr val="FF0000"/>
                </a:solidFill>
              </a:rPr>
              <a:t>16</a:t>
            </a:r>
            <a:r>
              <a:rPr lang="zh-CN" altLang="en-US" dirty="0">
                <a:solidFill>
                  <a:srgbClr val="FF0000"/>
                </a:solidFill>
              </a:rPr>
              <a:t>周岁以上、未满法定退休年龄的纳税人群</a:t>
            </a:r>
            <a:r>
              <a:rPr lang="zh-CN" altLang="en-US" dirty="0"/>
              <a:t>。保险公司不得因被保险人既往病史拒保，并保证续保。</a:t>
            </a:r>
          </a:p>
          <a:p>
            <a:pPr lvl="1"/>
            <a:r>
              <a:rPr lang="zh-CN" altLang="en-US" dirty="0" smtClean="0"/>
              <a:t>（</a:t>
            </a:r>
            <a:r>
              <a:rPr lang="zh-CN" altLang="en-US" dirty="0"/>
              <a:t>三）医疗保险</a:t>
            </a:r>
            <a:r>
              <a:rPr lang="zh-CN" altLang="en-US" dirty="0">
                <a:solidFill>
                  <a:srgbClr val="FF0000"/>
                </a:solidFill>
              </a:rPr>
              <a:t>保障责任范围</a:t>
            </a:r>
            <a:r>
              <a:rPr lang="zh-CN" altLang="en-US" dirty="0"/>
              <a:t>包括被保险人医保所在地基本医疗保险基金支付范围内的自付费用及部分基本医疗保险基金支付范围外的费用，费用的报销范围、比例和额度由各保险公司根据具体产品特点自行确定。</a:t>
            </a:r>
          </a:p>
          <a:p>
            <a:endParaRPr lang="zh-CN" altLang="en-US" dirty="0"/>
          </a:p>
        </p:txBody>
      </p:sp>
    </p:spTree>
    <p:extLst>
      <p:ext uri="{BB962C8B-B14F-4D97-AF65-F5344CB8AC3E}">
        <p14:creationId xmlns:p14="http://schemas.microsoft.com/office/powerpoint/2010/main" val="88339189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lvl="1"/>
            <a:r>
              <a:rPr lang="zh-CN" altLang="en-US" dirty="0"/>
              <a:t>（四）同一款健康保险产品，可依据被保险人的不同情况，设置不同的保险金额，具体保险金额下限由保监会规定。</a:t>
            </a:r>
          </a:p>
          <a:p>
            <a:pPr lvl="1"/>
            <a:r>
              <a:rPr lang="zh-CN" altLang="en-US" dirty="0" smtClean="0"/>
              <a:t>（</a:t>
            </a:r>
            <a:r>
              <a:rPr lang="zh-CN" altLang="en-US" dirty="0"/>
              <a:t>五）健康保险产品坚持</a:t>
            </a:r>
            <a:r>
              <a:rPr lang="zh-CN" altLang="en-US" dirty="0">
                <a:solidFill>
                  <a:srgbClr val="FF0000"/>
                </a:solidFill>
              </a:rPr>
              <a:t>“保本微利”原则</a:t>
            </a:r>
            <a:r>
              <a:rPr lang="zh-CN" altLang="en-US" dirty="0"/>
              <a:t>，对医疗保险部分的简单赔付率低于规定比例的，保险公司要将实际赔付率与规定比例之间的差额部分</a:t>
            </a:r>
            <a:r>
              <a:rPr lang="zh-CN" altLang="en-US" dirty="0">
                <a:solidFill>
                  <a:srgbClr val="FF0000"/>
                </a:solidFill>
              </a:rPr>
              <a:t>返还</a:t>
            </a:r>
            <a:r>
              <a:rPr lang="zh-CN" altLang="en-US" dirty="0"/>
              <a:t>到被保险人的个人账户。</a:t>
            </a:r>
          </a:p>
          <a:p>
            <a:pPr lvl="1"/>
            <a:r>
              <a:rPr lang="zh-CN" altLang="en-US" dirty="0" smtClean="0"/>
              <a:t>根据</a:t>
            </a:r>
            <a:r>
              <a:rPr lang="zh-CN" altLang="en-US" dirty="0"/>
              <a:t>目标人群已有保障项目和保障需求的不同，符合规定的健康保险产品共有</a:t>
            </a:r>
            <a:r>
              <a:rPr lang="zh-CN" altLang="en-US" dirty="0">
                <a:solidFill>
                  <a:srgbClr val="FF0000"/>
                </a:solidFill>
              </a:rPr>
              <a:t>三类</a:t>
            </a:r>
            <a:r>
              <a:rPr lang="zh-CN" altLang="en-US" dirty="0"/>
              <a:t>，分别适用于：</a:t>
            </a:r>
            <a:r>
              <a:rPr lang="en-US" altLang="zh-CN" dirty="0"/>
              <a:t>1.</a:t>
            </a:r>
            <a:r>
              <a:rPr lang="zh-CN" altLang="en-US" dirty="0"/>
              <a:t>对公费医疗或基本医疗保险报销后</a:t>
            </a:r>
            <a:r>
              <a:rPr lang="zh-CN" altLang="en-US" dirty="0">
                <a:solidFill>
                  <a:srgbClr val="C00000"/>
                </a:solidFill>
              </a:rPr>
              <a:t>个人负担的医疗费用</a:t>
            </a:r>
            <a:r>
              <a:rPr lang="zh-CN" altLang="en-US" dirty="0"/>
              <a:t>有报销意愿的人群；</a:t>
            </a:r>
            <a:r>
              <a:rPr lang="en-US" altLang="zh-CN" dirty="0"/>
              <a:t>2.</a:t>
            </a:r>
            <a:r>
              <a:rPr lang="zh-CN" altLang="en-US" dirty="0"/>
              <a:t>对公费医疗或基本医疗保险报销后个人负担的</a:t>
            </a:r>
            <a:r>
              <a:rPr lang="zh-CN" altLang="en-US" dirty="0">
                <a:solidFill>
                  <a:srgbClr val="C00000"/>
                </a:solidFill>
              </a:rPr>
              <a:t>特定大额医疗费用</a:t>
            </a:r>
            <a:r>
              <a:rPr lang="zh-CN" altLang="en-US" dirty="0"/>
              <a:t>有报销意愿的人群；</a:t>
            </a:r>
            <a:r>
              <a:rPr lang="en-US" altLang="zh-CN" dirty="0"/>
              <a:t>3.</a:t>
            </a:r>
            <a:r>
              <a:rPr lang="zh-CN" altLang="en-US" dirty="0"/>
              <a:t>未参加公费医疗或基本医疗保险，对</a:t>
            </a:r>
            <a:r>
              <a:rPr lang="zh-CN" altLang="en-US" dirty="0">
                <a:solidFill>
                  <a:srgbClr val="C00000"/>
                </a:solidFill>
              </a:rPr>
              <a:t>个人负担的医疗费用</a:t>
            </a:r>
            <a:r>
              <a:rPr lang="zh-CN" altLang="en-US" dirty="0"/>
              <a:t>有报销意愿的人群。</a:t>
            </a:r>
          </a:p>
          <a:p>
            <a:pPr lvl="1"/>
            <a:r>
              <a:rPr lang="zh-CN" altLang="en-US" dirty="0" smtClean="0"/>
              <a:t>符合</a:t>
            </a:r>
            <a:r>
              <a:rPr lang="zh-CN" altLang="en-US" dirty="0"/>
              <a:t>上述条件的个人税收优惠型健康保险产品，保险公司应按</a:t>
            </a:r>
            <a:r>
              <a:rPr lang="en-US" altLang="zh-CN" dirty="0"/>
              <a:t>《</a:t>
            </a:r>
            <a:r>
              <a:rPr lang="zh-CN" altLang="en-US" dirty="0"/>
              <a:t>保险法</a:t>
            </a:r>
            <a:r>
              <a:rPr lang="en-US" altLang="zh-CN" dirty="0"/>
              <a:t>》</a:t>
            </a:r>
            <a:r>
              <a:rPr lang="zh-CN" altLang="en-US" dirty="0"/>
              <a:t>规定程序上报保监会审批。</a:t>
            </a:r>
          </a:p>
          <a:p>
            <a:endParaRPr lang="zh-CN" altLang="en-US" dirty="0"/>
          </a:p>
        </p:txBody>
      </p:sp>
    </p:spTree>
    <p:extLst>
      <p:ext uri="{BB962C8B-B14F-4D97-AF65-F5344CB8AC3E}">
        <p14:creationId xmlns:p14="http://schemas.microsoft.com/office/powerpoint/2010/main" val="386391292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三、关于个人所得税税前扣除征管问题</a:t>
            </a:r>
          </a:p>
          <a:p>
            <a:pPr lvl="1"/>
            <a:r>
              <a:rPr lang="zh-CN" altLang="en-US" dirty="0" smtClean="0"/>
              <a:t>对</a:t>
            </a:r>
            <a:r>
              <a:rPr lang="zh-CN" altLang="en-US" dirty="0"/>
              <a:t>试点地区个人购买符合规定的健康保险产品的支出，按照</a:t>
            </a:r>
            <a:r>
              <a:rPr lang="en-US" altLang="zh-CN" dirty="0">
                <a:solidFill>
                  <a:srgbClr val="C00000"/>
                </a:solidFill>
              </a:rPr>
              <a:t>2400</a:t>
            </a:r>
            <a:r>
              <a:rPr lang="zh-CN" altLang="en-US" dirty="0">
                <a:solidFill>
                  <a:srgbClr val="C00000"/>
                </a:solidFill>
              </a:rPr>
              <a:t>元</a:t>
            </a:r>
            <a:r>
              <a:rPr lang="en-US" altLang="zh-CN" dirty="0">
                <a:solidFill>
                  <a:srgbClr val="C00000"/>
                </a:solidFill>
              </a:rPr>
              <a:t>/</a:t>
            </a:r>
            <a:r>
              <a:rPr lang="zh-CN" altLang="en-US" dirty="0">
                <a:solidFill>
                  <a:srgbClr val="C00000"/>
                </a:solidFill>
              </a:rPr>
              <a:t>年</a:t>
            </a:r>
            <a:r>
              <a:rPr lang="zh-CN" altLang="en-US" dirty="0"/>
              <a:t>的限额标准在个人所得税前予以扣除，具体规定如下：</a:t>
            </a:r>
          </a:p>
          <a:p>
            <a:pPr lvl="1"/>
            <a:r>
              <a:rPr lang="zh-CN" altLang="en-US" dirty="0" smtClean="0"/>
              <a:t>（</a:t>
            </a:r>
            <a:r>
              <a:rPr lang="zh-CN" altLang="en-US" dirty="0"/>
              <a:t>一）取得</a:t>
            </a:r>
            <a:r>
              <a:rPr lang="zh-CN" altLang="en-US" dirty="0">
                <a:solidFill>
                  <a:srgbClr val="C00000"/>
                </a:solidFill>
              </a:rPr>
              <a:t>工资薪金所得</a:t>
            </a:r>
            <a:r>
              <a:rPr lang="zh-CN" altLang="en-US" dirty="0"/>
              <a:t>或</a:t>
            </a:r>
            <a:r>
              <a:rPr lang="zh-CN" altLang="en-US" dirty="0">
                <a:solidFill>
                  <a:srgbClr val="C00000"/>
                </a:solidFill>
              </a:rPr>
              <a:t>连续性劳务报酬所得</a:t>
            </a:r>
            <a:r>
              <a:rPr lang="zh-CN" altLang="en-US" dirty="0"/>
              <a:t>的个人，自行购买符合规定的健康保险产品的，应当及时</a:t>
            </a:r>
            <a:r>
              <a:rPr lang="zh-CN" altLang="en-US" dirty="0">
                <a:solidFill>
                  <a:srgbClr val="C00000"/>
                </a:solidFill>
              </a:rPr>
              <a:t>向代扣代缴单位提供</a:t>
            </a:r>
            <a:r>
              <a:rPr lang="zh-CN" altLang="en-US" dirty="0">
                <a:solidFill>
                  <a:srgbClr val="FF0000"/>
                </a:solidFill>
              </a:rPr>
              <a:t>保单</a:t>
            </a:r>
            <a:r>
              <a:rPr lang="zh-CN" altLang="en-US" dirty="0">
                <a:solidFill>
                  <a:srgbClr val="C00000"/>
                </a:solidFill>
              </a:rPr>
              <a:t>凭证</a:t>
            </a:r>
            <a:r>
              <a:rPr lang="zh-CN" altLang="en-US" dirty="0"/>
              <a:t>。扣缴单位自个人提交保单凭证的</a:t>
            </a:r>
            <a:r>
              <a:rPr lang="zh-CN" altLang="en-US" dirty="0">
                <a:solidFill>
                  <a:srgbClr val="C00000"/>
                </a:solidFill>
              </a:rPr>
              <a:t>次月起</a:t>
            </a:r>
            <a:r>
              <a:rPr lang="zh-CN" altLang="en-US" dirty="0"/>
              <a:t>，在不超过</a:t>
            </a:r>
            <a:r>
              <a:rPr lang="en-US" altLang="zh-CN" dirty="0"/>
              <a:t>200</a:t>
            </a:r>
            <a:r>
              <a:rPr lang="zh-CN" altLang="en-US" dirty="0"/>
              <a:t>元</a:t>
            </a:r>
            <a:r>
              <a:rPr lang="en-US" altLang="zh-CN" dirty="0"/>
              <a:t>/</a:t>
            </a:r>
            <a:r>
              <a:rPr lang="zh-CN" altLang="en-US" dirty="0"/>
              <a:t>月的标准内按月扣除。一年内保费金额超过</a:t>
            </a:r>
            <a:r>
              <a:rPr lang="en-US" altLang="zh-CN" dirty="0"/>
              <a:t>2400</a:t>
            </a:r>
            <a:r>
              <a:rPr lang="zh-CN" altLang="en-US" dirty="0"/>
              <a:t>元的部分，不得税前扣除。次年或以后年度续保时，按上述规定执行。</a:t>
            </a:r>
          </a:p>
          <a:p>
            <a:pPr lvl="1"/>
            <a:r>
              <a:rPr lang="zh-CN" altLang="en-US" dirty="0" smtClean="0"/>
              <a:t>（</a:t>
            </a:r>
            <a:r>
              <a:rPr lang="zh-CN" altLang="en-US" dirty="0"/>
              <a:t>二）单位统一组织为员工购买或者单位和个人共同负担购买符合规定的健康保险产品，</a:t>
            </a:r>
            <a:r>
              <a:rPr lang="zh-CN" altLang="en-US" dirty="0">
                <a:solidFill>
                  <a:srgbClr val="C00000"/>
                </a:solidFill>
              </a:rPr>
              <a:t>单位负担部分应当实名计入个人工资薪金明细清单</a:t>
            </a:r>
            <a:r>
              <a:rPr lang="zh-CN" altLang="en-US" dirty="0"/>
              <a:t>，视同个人购买，并自</a:t>
            </a:r>
            <a:r>
              <a:rPr lang="zh-CN" altLang="en-US" dirty="0">
                <a:solidFill>
                  <a:srgbClr val="C00000"/>
                </a:solidFill>
              </a:rPr>
              <a:t>购买产品次月起，在不超过</a:t>
            </a:r>
            <a:r>
              <a:rPr lang="en-US" altLang="zh-CN" dirty="0">
                <a:solidFill>
                  <a:srgbClr val="C00000"/>
                </a:solidFill>
              </a:rPr>
              <a:t>200</a:t>
            </a:r>
            <a:r>
              <a:rPr lang="zh-CN" altLang="en-US" dirty="0">
                <a:solidFill>
                  <a:srgbClr val="C00000"/>
                </a:solidFill>
              </a:rPr>
              <a:t>元</a:t>
            </a:r>
            <a:r>
              <a:rPr lang="en-US" altLang="zh-CN" dirty="0">
                <a:solidFill>
                  <a:srgbClr val="C00000"/>
                </a:solidFill>
              </a:rPr>
              <a:t>/</a:t>
            </a:r>
            <a:r>
              <a:rPr lang="zh-CN" altLang="en-US" dirty="0">
                <a:solidFill>
                  <a:srgbClr val="C00000"/>
                </a:solidFill>
              </a:rPr>
              <a:t>月的标准内按月扣除</a:t>
            </a:r>
            <a:r>
              <a:rPr lang="zh-CN" altLang="en-US" dirty="0"/>
              <a:t>。一年内保费金额超过</a:t>
            </a:r>
            <a:r>
              <a:rPr lang="en-US" altLang="zh-CN" dirty="0"/>
              <a:t>2400</a:t>
            </a:r>
            <a:r>
              <a:rPr lang="zh-CN" altLang="en-US" dirty="0"/>
              <a:t>元的部分，不得税前扣除。次年或以后年度续保时，按上述规定执行。</a:t>
            </a:r>
          </a:p>
          <a:p>
            <a:endParaRPr lang="zh-CN" altLang="en-US" dirty="0"/>
          </a:p>
        </p:txBody>
      </p:sp>
    </p:spTree>
    <p:extLst>
      <p:ext uri="{BB962C8B-B14F-4D97-AF65-F5344CB8AC3E}">
        <p14:creationId xmlns:p14="http://schemas.microsoft.com/office/powerpoint/2010/main" val="346195135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1"/>
            <a:r>
              <a:rPr lang="zh-CN" altLang="en-US" dirty="0"/>
              <a:t>（三）个体工商户业主、企事业单位承包承租经营者、个人独资和合伙企业投资者</a:t>
            </a:r>
            <a:r>
              <a:rPr lang="zh-CN" altLang="en-US" dirty="0">
                <a:solidFill>
                  <a:srgbClr val="C00000"/>
                </a:solidFill>
              </a:rPr>
              <a:t>自行购买符合条件的健康保险产品</a:t>
            </a:r>
            <a:r>
              <a:rPr lang="zh-CN" altLang="en-US" dirty="0"/>
              <a:t>的，在不超过</a:t>
            </a:r>
            <a:r>
              <a:rPr lang="en-US" altLang="zh-CN" dirty="0"/>
              <a:t>2400</a:t>
            </a:r>
            <a:r>
              <a:rPr lang="zh-CN" altLang="en-US" dirty="0"/>
              <a:t>元</a:t>
            </a:r>
            <a:r>
              <a:rPr lang="en-US" altLang="zh-CN" dirty="0"/>
              <a:t>/</a:t>
            </a:r>
            <a:r>
              <a:rPr lang="zh-CN" altLang="en-US" dirty="0"/>
              <a:t>年的标准内据实扣除。一年内保费金额超过</a:t>
            </a:r>
            <a:r>
              <a:rPr lang="en-US" altLang="zh-CN" dirty="0"/>
              <a:t>2400</a:t>
            </a:r>
            <a:r>
              <a:rPr lang="zh-CN" altLang="en-US" dirty="0"/>
              <a:t>元的部分，不得税前扣除。次年或以后年度续保时，按上述规定执行。</a:t>
            </a:r>
          </a:p>
          <a:p>
            <a:r>
              <a:rPr lang="zh-CN" altLang="en-US" dirty="0" smtClean="0"/>
              <a:t>四</a:t>
            </a:r>
            <a:r>
              <a:rPr lang="zh-CN" altLang="en-US" dirty="0"/>
              <a:t>、关于个人所得税政策征管协作问题</a:t>
            </a:r>
          </a:p>
          <a:p>
            <a:pPr lvl="1"/>
            <a:r>
              <a:rPr lang="zh-CN" altLang="en-US" dirty="0" smtClean="0"/>
              <a:t>商业</a:t>
            </a:r>
            <a:r>
              <a:rPr lang="zh-CN" altLang="en-US" dirty="0"/>
              <a:t>健康保险个人所得税税前扣除政策涉及环节和部门多，试点地区各相关部门应各司其职、密切配合，切实落实好商业健康保险个人所得税政策。</a:t>
            </a:r>
          </a:p>
          <a:p>
            <a:pPr lvl="1"/>
            <a:r>
              <a:rPr lang="zh-CN" altLang="en-US" dirty="0" smtClean="0"/>
              <a:t>（</a:t>
            </a:r>
            <a:r>
              <a:rPr lang="zh-CN" altLang="en-US" dirty="0"/>
              <a:t>一）财政、税务部门要做好健康保险个人所得税优惠政策宣传解释，优化纳税服务。</a:t>
            </a:r>
          </a:p>
          <a:p>
            <a:endParaRPr lang="zh-CN" altLang="en-US" dirty="0"/>
          </a:p>
        </p:txBody>
      </p:sp>
    </p:spTree>
    <p:extLst>
      <p:ext uri="{BB962C8B-B14F-4D97-AF65-F5344CB8AC3E}">
        <p14:creationId xmlns:p14="http://schemas.microsoft.com/office/powerpoint/2010/main" val="91721126"/>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lvl="1"/>
            <a:r>
              <a:rPr lang="zh-CN" altLang="en-US" dirty="0"/>
              <a:t>（二）保险公司在销售商业健康保险产品时，要为购买健康保险的个人</a:t>
            </a:r>
            <a:r>
              <a:rPr lang="zh-CN" altLang="en-US" dirty="0">
                <a:solidFill>
                  <a:srgbClr val="C00000"/>
                </a:solidFill>
              </a:rPr>
              <a:t>开具发票和保单凭证</a:t>
            </a:r>
            <a:r>
              <a:rPr lang="zh-CN" altLang="en-US" dirty="0"/>
              <a:t>，载明产品名称及缴费金额等信息，作为个人税前扣除的凭据。保险公司要与商业健康保险信息平台保持实时对接，保证信息真实准确。</a:t>
            </a:r>
          </a:p>
          <a:p>
            <a:pPr lvl="1"/>
            <a:r>
              <a:rPr lang="zh-CN" altLang="en-US" dirty="0" smtClean="0"/>
              <a:t>（</a:t>
            </a:r>
            <a:r>
              <a:rPr lang="zh-CN" altLang="en-US" dirty="0"/>
              <a:t>三）扣缴单位应按照本通知及税务机关有关要求，在代扣代缴个人所得税时认真落实商业健康保险税前扣除政策。</a:t>
            </a:r>
          </a:p>
          <a:p>
            <a:pPr lvl="1"/>
            <a:r>
              <a:rPr lang="zh-CN" altLang="en-US" dirty="0" smtClean="0"/>
              <a:t>（</a:t>
            </a:r>
            <a:r>
              <a:rPr lang="zh-CN" altLang="en-US" dirty="0"/>
              <a:t>四）保险公司或商业健康保险信息平台应向税务机关提供个人购买健康保险的相关信息，配合税务机关对纳税人税前扣除的真实性进行比对分析，防止部分纳税人滥用税收优惠政策，造成税款流失。</a:t>
            </a:r>
          </a:p>
          <a:p>
            <a:r>
              <a:rPr lang="zh-CN" altLang="en-US" dirty="0" smtClean="0"/>
              <a:t>五</a:t>
            </a:r>
            <a:r>
              <a:rPr lang="zh-CN" altLang="en-US" dirty="0"/>
              <a:t>、本通知自</a:t>
            </a:r>
            <a:r>
              <a:rPr lang="en-US" altLang="zh-CN" dirty="0"/>
              <a:t>2016</a:t>
            </a:r>
            <a:r>
              <a:rPr lang="zh-CN" altLang="en-US" dirty="0"/>
              <a:t>年</a:t>
            </a:r>
            <a:r>
              <a:rPr lang="en-US" altLang="zh-CN" dirty="0"/>
              <a:t>1</a:t>
            </a:r>
            <a:r>
              <a:rPr lang="zh-CN" altLang="en-US" dirty="0"/>
              <a:t>月</a:t>
            </a:r>
            <a:r>
              <a:rPr lang="en-US" altLang="zh-CN" dirty="0"/>
              <a:t>1</a:t>
            </a:r>
            <a:r>
              <a:rPr lang="zh-CN" altLang="en-US" dirty="0"/>
              <a:t>日执行。凡购买符合条件健康保险产品的纳税人，应按本通知规定程序享受税前扣除政策。</a:t>
            </a:r>
          </a:p>
          <a:p>
            <a:endParaRPr lang="zh-CN" altLang="en-US" dirty="0"/>
          </a:p>
        </p:txBody>
      </p:sp>
    </p:spTree>
    <p:extLst>
      <p:ext uri="{BB962C8B-B14F-4D97-AF65-F5344CB8AC3E}">
        <p14:creationId xmlns:p14="http://schemas.microsoft.com/office/powerpoint/2010/main" val="3855749854"/>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en-US" altLang="zh-CN" dirty="0" smtClean="0"/>
              <a:t>2</a:t>
            </a:r>
            <a:r>
              <a:rPr lang="zh-CN" altLang="en-US" dirty="0" smtClean="0"/>
              <a:t>、国家</a:t>
            </a:r>
            <a:r>
              <a:rPr lang="zh-CN" altLang="en-US" dirty="0"/>
              <a:t>税务总局关于建筑安装</a:t>
            </a:r>
            <a:r>
              <a:rPr lang="zh-CN" altLang="en-US" dirty="0" smtClean="0"/>
              <a:t>业跨</a:t>
            </a:r>
            <a:r>
              <a:rPr lang="zh-CN" altLang="en-US" dirty="0"/>
              <a:t>省异地工程作业人员个人所得税征收管理问题的</a:t>
            </a:r>
            <a:r>
              <a:rPr lang="zh-CN" altLang="en-US" dirty="0" smtClean="0"/>
              <a:t>公告</a:t>
            </a:r>
            <a:endParaRPr lang="zh-CN" altLang="en-US" dirty="0"/>
          </a:p>
        </p:txBody>
      </p:sp>
      <p:sp>
        <p:nvSpPr>
          <p:cNvPr id="5" name="内容占位符 4"/>
          <p:cNvSpPr>
            <a:spLocks noGrp="1"/>
          </p:cNvSpPr>
          <p:nvPr>
            <p:ph idx="1"/>
          </p:nvPr>
        </p:nvSpPr>
        <p:spPr>
          <a:xfrm>
            <a:off x="1484310" y="1680882"/>
            <a:ext cx="10018713" cy="4558553"/>
          </a:xfrm>
        </p:spPr>
        <p:txBody>
          <a:bodyPr>
            <a:normAutofit fontScale="77500" lnSpcReduction="20000"/>
          </a:bodyPr>
          <a:lstStyle/>
          <a:p>
            <a:pPr lvl="4"/>
            <a:r>
              <a:rPr lang="zh-CN" altLang="en-US" sz="2600" dirty="0"/>
              <a:t>国家税务总局公告</a:t>
            </a:r>
            <a:r>
              <a:rPr lang="en-US" altLang="zh-CN" sz="2600" dirty="0"/>
              <a:t>2015</a:t>
            </a:r>
            <a:r>
              <a:rPr lang="zh-CN" altLang="en-US" sz="2600" dirty="0"/>
              <a:t>年第</a:t>
            </a:r>
            <a:r>
              <a:rPr lang="en-US" altLang="zh-CN" sz="2600" dirty="0"/>
              <a:t>52</a:t>
            </a:r>
            <a:r>
              <a:rPr lang="zh-CN" altLang="en-US" sz="2600" dirty="0"/>
              <a:t>号   </a:t>
            </a:r>
            <a:r>
              <a:rPr lang="en-US" altLang="zh-CN" sz="2600" dirty="0" smtClean="0"/>
              <a:t>2015-7-20</a:t>
            </a:r>
          </a:p>
          <a:p>
            <a:r>
              <a:rPr lang="zh-CN" altLang="en-US" sz="3400" dirty="0" smtClean="0"/>
              <a:t>一</a:t>
            </a:r>
            <a:r>
              <a:rPr lang="zh-CN" altLang="en-US" sz="3400" dirty="0"/>
              <a:t>、总承包企业、分承包企业</a:t>
            </a:r>
            <a:r>
              <a:rPr lang="zh-CN" altLang="en-US" sz="3400" dirty="0">
                <a:solidFill>
                  <a:srgbClr val="FF0000"/>
                </a:solidFill>
              </a:rPr>
              <a:t>派驻跨省异地工程项目</a:t>
            </a:r>
            <a:r>
              <a:rPr lang="zh-CN" altLang="en-US" sz="3400" dirty="0"/>
              <a:t>的管理人员、技术人员和其他工作人员在</a:t>
            </a:r>
            <a:r>
              <a:rPr lang="zh-CN" altLang="en-US" sz="3400" dirty="0">
                <a:solidFill>
                  <a:srgbClr val="FF0000"/>
                </a:solidFill>
              </a:rPr>
              <a:t>异地工作期间</a:t>
            </a:r>
            <a:r>
              <a:rPr lang="zh-CN" altLang="en-US" sz="3400" dirty="0"/>
              <a:t>的</a:t>
            </a:r>
            <a:r>
              <a:rPr lang="zh-CN" altLang="en-US" sz="3400" dirty="0">
                <a:solidFill>
                  <a:srgbClr val="FF0000"/>
                </a:solidFill>
              </a:rPr>
              <a:t>工资、薪金所得</a:t>
            </a:r>
            <a:r>
              <a:rPr lang="zh-CN" altLang="en-US" sz="3400" dirty="0"/>
              <a:t>个人所得税，由总承包企业、分承包企业依法</a:t>
            </a:r>
            <a:r>
              <a:rPr lang="zh-CN" altLang="en-US" sz="3400" dirty="0">
                <a:solidFill>
                  <a:srgbClr val="FF0000"/>
                </a:solidFill>
              </a:rPr>
              <a:t>代扣代缴</a:t>
            </a:r>
            <a:r>
              <a:rPr lang="zh-CN" altLang="en-US" sz="3400" dirty="0"/>
              <a:t>并向</a:t>
            </a:r>
            <a:r>
              <a:rPr lang="zh-CN" altLang="en-US" sz="3400" dirty="0">
                <a:solidFill>
                  <a:srgbClr val="FF0000"/>
                </a:solidFill>
              </a:rPr>
              <a:t>工程作业所在地税务机关</a:t>
            </a:r>
            <a:r>
              <a:rPr lang="zh-CN" altLang="en-US" sz="3400" dirty="0"/>
              <a:t>申报缴纳。</a:t>
            </a:r>
          </a:p>
          <a:p>
            <a:r>
              <a:rPr lang="zh-CN" altLang="en-US" sz="3400" dirty="0" smtClean="0"/>
              <a:t>总</a:t>
            </a:r>
            <a:r>
              <a:rPr lang="zh-CN" altLang="en-US" sz="3400" dirty="0"/>
              <a:t>承包企业和分承包企业通过</a:t>
            </a:r>
            <a:r>
              <a:rPr lang="zh-CN" altLang="en-US" sz="3400" dirty="0">
                <a:solidFill>
                  <a:srgbClr val="C00000"/>
                </a:solidFill>
              </a:rPr>
              <a:t>劳务派遣公司</a:t>
            </a:r>
            <a:r>
              <a:rPr lang="zh-CN" altLang="en-US" sz="3400" dirty="0"/>
              <a:t>聘用劳务人员跨省异地工作期间的工资、薪金所得个人所得税，由劳务派遣公司依法代扣代缴并向</a:t>
            </a:r>
            <a:r>
              <a:rPr lang="zh-CN" altLang="en-US" sz="3400" dirty="0">
                <a:solidFill>
                  <a:srgbClr val="C00000"/>
                </a:solidFill>
              </a:rPr>
              <a:t>工程作业所在地税务机关</a:t>
            </a:r>
            <a:r>
              <a:rPr lang="zh-CN" altLang="en-US" sz="3400" dirty="0"/>
              <a:t>申报缴纳</a:t>
            </a:r>
            <a:r>
              <a:rPr lang="zh-CN" altLang="en-US" sz="3400" dirty="0" smtClean="0"/>
              <a:t>。</a:t>
            </a:r>
            <a:endParaRPr lang="en-US" altLang="zh-CN" sz="3400" dirty="0"/>
          </a:p>
          <a:p>
            <a:r>
              <a:rPr lang="zh-CN" altLang="en-US" sz="3400" dirty="0" smtClean="0"/>
              <a:t>二</a:t>
            </a:r>
            <a:r>
              <a:rPr lang="zh-CN" altLang="en-US" sz="3400" dirty="0"/>
              <a:t>、</a:t>
            </a:r>
            <a:r>
              <a:rPr lang="zh-CN" altLang="en-US" sz="3400" dirty="0">
                <a:solidFill>
                  <a:srgbClr val="C00000"/>
                </a:solidFill>
              </a:rPr>
              <a:t>跨省异地施工单位</a:t>
            </a:r>
            <a:r>
              <a:rPr lang="zh-CN" altLang="en-US" sz="3400" dirty="0"/>
              <a:t>应就其所支付的工程作业人员工资、薪金所得，向</a:t>
            </a:r>
            <a:r>
              <a:rPr lang="zh-CN" altLang="en-US" sz="3400" dirty="0">
                <a:solidFill>
                  <a:srgbClr val="C00000"/>
                </a:solidFill>
              </a:rPr>
              <a:t>工程作业所在地税务机关</a:t>
            </a:r>
            <a:r>
              <a:rPr lang="zh-CN" altLang="en-US" sz="3400" dirty="0"/>
              <a:t>办理</a:t>
            </a:r>
            <a:r>
              <a:rPr lang="zh-CN" altLang="en-US" sz="3400" dirty="0">
                <a:solidFill>
                  <a:srgbClr val="C00000"/>
                </a:solidFill>
              </a:rPr>
              <a:t>全员全额扣缴明细申报</a:t>
            </a:r>
            <a:r>
              <a:rPr lang="zh-CN" altLang="en-US" sz="3400" dirty="0"/>
              <a:t>。凡实行全员全额扣缴明细申报的，工程作业所在地税务机关</a:t>
            </a:r>
            <a:r>
              <a:rPr lang="zh-CN" altLang="en-US" sz="3400" dirty="0">
                <a:solidFill>
                  <a:srgbClr val="C00000"/>
                </a:solidFill>
              </a:rPr>
              <a:t>不得核定</a:t>
            </a:r>
            <a:r>
              <a:rPr lang="zh-CN" altLang="en-US" sz="3400" dirty="0"/>
              <a:t>征收个人所得税。</a:t>
            </a:r>
          </a:p>
        </p:txBody>
      </p:sp>
    </p:spTree>
    <p:extLst>
      <p:ext uri="{BB962C8B-B14F-4D97-AF65-F5344CB8AC3E}">
        <p14:creationId xmlns:p14="http://schemas.microsoft.com/office/powerpoint/2010/main" val="1288106832"/>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三、总承包企业、分承包企业和劳务派遣公司</a:t>
            </a:r>
            <a:r>
              <a:rPr lang="zh-CN" altLang="en-US" dirty="0">
                <a:solidFill>
                  <a:srgbClr val="C00000"/>
                </a:solidFill>
              </a:rPr>
              <a:t>机构所在地税务机关</a:t>
            </a:r>
            <a:r>
              <a:rPr lang="zh-CN" altLang="en-US" dirty="0"/>
              <a:t>需要掌握异地工程作业人员工资、薪金所得个人所得税缴纳情况的，</a:t>
            </a:r>
            <a:r>
              <a:rPr lang="zh-CN" altLang="en-US" dirty="0">
                <a:solidFill>
                  <a:srgbClr val="002060"/>
                </a:solidFill>
              </a:rPr>
              <a:t>工程作业所在地税务机关应及时提供</a:t>
            </a:r>
            <a:r>
              <a:rPr lang="zh-CN" altLang="en-US" dirty="0"/>
              <a:t>。总承包企业、分承包企业和劳务派遣公司机构所在地税务机关</a:t>
            </a:r>
            <a:r>
              <a:rPr lang="zh-CN" altLang="en-US" dirty="0">
                <a:solidFill>
                  <a:srgbClr val="C00000"/>
                </a:solidFill>
              </a:rPr>
              <a:t>不得</a:t>
            </a:r>
            <a:r>
              <a:rPr lang="zh-CN" altLang="en-US" dirty="0"/>
              <a:t>对异地工程作业人员已纳税工资、薪金所得</a:t>
            </a:r>
            <a:r>
              <a:rPr lang="zh-CN" altLang="en-US" dirty="0">
                <a:solidFill>
                  <a:srgbClr val="C00000"/>
                </a:solidFill>
              </a:rPr>
              <a:t>重复征税</a:t>
            </a:r>
            <a:r>
              <a:rPr lang="zh-CN" altLang="en-US" dirty="0"/>
              <a:t>。两地税务机关应加强沟通协调，切实维护纳税人权益。</a:t>
            </a:r>
          </a:p>
          <a:p>
            <a:r>
              <a:rPr lang="zh-CN" altLang="en-US" dirty="0" smtClean="0"/>
              <a:t>四</a:t>
            </a:r>
            <a:r>
              <a:rPr lang="zh-CN" altLang="en-US" dirty="0"/>
              <a:t>、建筑安装业</a:t>
            </a:r>
            <a:r>
              <a:rPr lang="zh-CN" altLang="en-US" dirty="0">
                <a:solidFill>
                  <a:srgbClr val="C00000"/>
                </a:solidFill>
              </a:rPr>
              <a:t>省内异地施工</a:t>
            </a:r>
            <a:r>
              <a:rPr lang="zh-CN" altLang="en-US" dirty="0"/>
              <a:t>作业人员个人所得税征收管理</a:t>
            </a:r>
            <a:r>
              <a:rPr lang="zh-CN" altLang="en-US" dirty="0">
                <a:solidFill>
                  <a:srgbClr val="C00000"/>
                </a:solidFill>
              </a:rPr>
              <a:t>参照</a:t>
            </a:r>
            <a:r>
              <a:rPr lang="zh-CN" altLang="en-US" dirty="0"/>
              <a:t>本公告执行。</a:t>
            </a:r>
          </a:p>
          <a:p>
            <a:r>
              <a:rPr lang="zh-CN" altLang="en-US" dirty="0" smtClean="0"/>
              <a:t>五</a:t>
            </a:r>
            <a:r>
              <a:rPr lang="zh-CN" altLang="en-US" dirty="0"/>
              <a:t>、本公告自</a:t>
            </a:r>
            <a:r>
              <a:rPr lang="en-US" altLang="zh-CN" dirty="0"/>
              <a:t>2015</a:t>
            </a:r>
            <a:r>
              <a:rPr lang="zh-CN" altLang="en-US" dirty="0"/>
              <a:t>年</a:t>
            </a:r>
            <a:r>
              <a:rPr lang="en-US" altLang="zh-CN" dirty="0"/>
              <a:t>9</a:t>
            </a:r>
            <a:r>
              <a:rPr lang="zh-CN" altLang="en-US" dirty="0"/>
              <a:t>月</a:t>
            </a:r>
            <a:r>
              <a:rPr lang="en-US" altLang="zh-CN" dirty="0"/>
              <a:t>1</a:t>
            </a:r>
            <a:r>
              <a:rPr lang="zh-CN" altLang="en-US" dirty="0"/>
              <a:t>日起施行。</a:t>
            </a:r>
            <a:r>
              <a:rPr lang="en-US" altLang="zh-CN" dirty="0"/>
              <a:t>《</a:t>
            </a:r>
            <a:r>
              <a:rPr lang="zh-CN" altLang="en-US" dirty="0"/>
              <a:t>国家税务总局关于印发</a:t>
            </a:r>
            <a:r>
              <a:rPr lang="en-US" altLang="zh-CN" dirty="0"/>
              <a:t>&lt;</a:t>
            </a:r>
            <a:r>
              <a:rPr lang="zh-CN" altLang="en-US" dirty="0"/>
              <a:t>建筑安装业个人所得税征收管理暂行办法</a:t>
            </a:r>
            <a:r>
              <a:rPr lang="en-US" altLang="zh-CN" dirty="0"/>
              <a:t>&gt;</a:t>
            </a:r>
            <a:r>
              <a:rPr lang="zh-CN" altLang="en-US" dirty="0"/>
              <a:t>的通知</a:t>
            </a:r>
            <a:r>
              <a:rPr lang="en-US" altLang="zh-CN" dirty="0"/>
              <a:t>》</a:t>
            </a:r>
            <a:r>
              <a:rPr lang="zh-CN" altLang="en-US" dirty="0"/>
              <a:t>（国税发</a:t>
            </a:r>
            <a:r>
              <a:rPr lang="en-US" altLang="zh-CN" dirty="0"/>
              <a:t>〔1996〕127</a:t>
            </a:r>
            <a:r>
              <a:rPr lang="zh-CN" altLang="en-US" dirty="0"/>
              <a:t>号）第十一条规定同时废止。</a:t>
            </a:r>
          </a:p>
          <a:p>
            <a:endParaRPr lang="zh-CN" altLang="en-US" dirty="0"/>
          </a:p>
        </p:txBody>
      </p:sp>
    </p:spTree>
    <p:extLst>
      <p:ext uri="{BB962C8B-B14F-4D97-AF65-F5344CB8AC3E}">
        <p14:creationId xmlns:p14="http://schemas.microsoft.com/office/powerpoint/2010/main" val="25200804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a:t>
            </a:r>
            <a:r>
              <a:rPr lang="zh-CN" altLang="en-US" dirty="0" smtClean="0"/>
              <a:t>、国家</a:t>
            </a:r>
            <a:r>
              <a:rPr lang="zh-CN" altLang="en-US" dirty="0"/>
              <a:t>税务总局</a:t>
            </a:r>
            <a:br>
              <a:rPr lang="zh-CN" altLang="en-US" dirty="0"/>
            </a:br>
            <a:r>
              <a:rPr lang="zh-CN" altLang="en-US" dirty="0"/>
              <a:t>关于股权奖励和转增股本个人所得税征管问题的</a:t>
            </a:r>
            <a:r>
              <a:rPr lang="zh-CN" altLang="en-US" dirty="0" smtClean="0"/>
              <a:t>公告</a:t>
            </a:r>
            <a:endParaRPr lang="zh-CN" altLang="en-US" dirty="0"/>
          </a:p>
        </p:txBody>
      </p:sp>
      <p:sp>
        <p:nvSpPr>
          <p:cNvPr id="3" name="内容占位符 2"/>
          <p:cNvSpPr>
            <a:spLocks noGrp="1"/>
          </p:cNvSpPr>
          <p:nvPr>
            <p:ph idx="1"/>
          </p:nvPr>
        </p:nvSpPr>
        <p:spPr>
          <a:xfrm>
            <a:off x="1484310" y="1680882"/>
            <a:ext cx="10018713" cy="4888730"/>
          </a:xfrm>
        </p:spPr>
        <p:txBody>
          <a:bodyPr>
            <a:normAutofit fontScale="92500" lnSpcReduction="10000"/>
          </a:bodyPr>
          <a:lstStyle/>
          <a:p>
            <a:pPr lvl="4"/>
            <a:r>
              <a:rPr lang="zh-CN" altLang="en-US" dirty="0"/>
              <a:t>国家税务总局公告</a:t>
            </a:r>
            <a:r>
              <a:rPr lang="en-US" altLang="zh-CN" dirty="0"/>
              <a:t>2015</a:t>
            </a:r>
            <a:r>
              <a:rPr lang="zh-CN" altLang="en-US" dirty="0"/>
              <a:t>年第</a:t>
            </a:r>
            <a:r>
              <a:rPr lang="en-US" altLang="zh-CN" dirty="0"/>
              <a:t>80</a:t>
            </a:r>
            <a:r>
              <a:rPr lang="zh-CN" altLang="en-US" dirty="0"/>
              <a:t>号  </a:t>
            </a:r>
            <a:r>
              <a:rPr lang="en-US" altLang="zh-CN" dirty="0" smtClean="0"/>
              <a:t>2015-11-16</a:t>
            </a:r>
          </a:p>
          <a:p>
            <a:r>
              <a:rPr lang="zh-CN" altLang="en-US" dirty="0"/>
              <a:t>为贯彻落实</a:t>
            </a:r>
            <a:r>
              <a:rPr lang="en-US" altLang="zh-CN" dirty="0"/>
              <a:t>《</a:t>
            </a:r>
            <a:r>
              <a:rPr lang="zh-CN" altLang="en-US" dirty="0"/>
              <a:t>财政部 国家税务总局关于将国家自主创新示范区有关税收试点政策推广到全国范围实施的通知</a:t>
            </a:r>
            <a:r>
              <a:rPr lang="en-US" altLang="zh-CN" dirty="0"/>
              <a:t>》</a:t>
            </a:r>
            <a:r>
              <a:rPr lang="zh-CN" altLang="en-US" dirty="0"/>
              <a:t>（财税</a:t>
            </a:r>
            <a:r>
              <a:rPr lang="en-US" altLang="zh-CN" dirty="0"/>
              <a:t>〔2015〕116</a:t>
            </a:r>
            <a:r>
              <a:rPr lang="zh-CN" altLang="en-US" dirty="0"/>
              <a:t>号）规定，现就股权奖励和转增股本个人所得税征管有关问题公告如下：</a:t>
            </a:r>
          </a:p>
          <a:p>
            <a:r>
              <a:rPr lang="zh-CN" altLang="en-US" dirty="0" smtClean="0"/>
              <a:t>一</a:t>
            </a:r>
            <a:r>
              <a:rPr lang="zh-CN" altLang="en-US" dirty="0"/>
              <a:t>、关于股权奖励 </a:t>
            </a:r>
          </a:p>
          <a:p>
            <a:pPr lvl="1"/>
            <a:r>
              <a:rPr lang="zh-CN" altLang="en-US" dirty="0" smtClean="0"/>
              <a:t>（</a:t>
            </a:r>
            <a:r>
              <a:rPr lang="zh-CN" altLang="en-US" dirty="0"/>
              <a:t>一）股权奖励的计税价格参照获得股权时的公平市场价格确定，具体按以下方法确定：</a:t>
            </a:r>
          </a:p>
          <a:p>
            <a:pPr lvl="2"/>
            <a:r>
              <a:rPr lang="en-US" altLang="zh-CN" dirty="0" smtClean="0"/>
              <a:t>1</a:t>
            </a:r>
            <a:r>
              <a:rPr lang="en-US" altLang="zh-CN" dirty="0"/>
              <a:t>.</a:t>
            </a:r>
            <a:r>
              <a:rPr lang="zh-CN" altLang="en-US" dirty="0"/>
              <a:t>上市公司股票的公平市场价格，按照取得股票当日的收盘价确定。取得股票当日为非交易时间的，按照上一个交易日收盘价确定。</a:t>
            </a:r>
          </a:p>
          <a:p>
            <a:pPr lvl="2"/>
            <a:r>
              <a:rPr lang="en-US" altLang="zh-CN" dirty="0" smtClean="0"/>
              <a:t>2</a:t>
            </a:r>
            <a:r>
              <a:rPr lang="en-US" altLang="zh-CN" dirty="0"/>
              <a:t>.</a:t>
            </a:r>
            <a:r>
              <a:rPr lang="zh-CN" altLang="en-US" dirty="0"/>
              <a:t>非上市公司股权的公平市场价格，依次按照净资产法、类比法和其他合理方法确定</a:t>
            </a:r>
            <a:r>
              <a:rPr lang="zh-CN" altLang="en-US" dirty="0" smtClean="0"/>
              <a:t>。</a:t>
            </a:r>
            <a:endParaRPr lang="en-US" altLang="zh-CN" dirty="0" smtClean="0"/>
          </a:p>
          <a:p>
            <a:pPr lvl="1"/>
            <a:r>
              <a:rPr lang="zh-CN" altLang="en-US" dirty="0" smtClean="0"/>
              <a:t>（</a:t>
            </a:r>
            <a:r>
              <a:rPr lang="zh-CN" altLang="en-US" dirty="0"/>
              <a:t>二）计算股权奖励应纳税额时，规定月份数按员工在企业的实际工作月份数确定。员工在企业工作月份数超过</a:t>
            </a:r>
            <a:r>
              <a:rPr lang="en-US" altLang="zh-CN" dirty="0"/>
              <a:t>12</a:t>
            </a:r>
            <a:r>
              <a:rPr lang="zh-CN" altLang="en-US" dirty="0"/>
              <a:t>个月的，按</a:t>
            </a:r>
            <a:r>
              <a:rPr lang="en-US" altLang="zh-CN" dirty="0"/>
              <a:t>12</a:t>
            </a:r>
            <a:r>
              <a:rPr lang="zh-CN" altLang="en-US" dirty="0"/>
              <a:t>个月计算。</a:t>
            </a:r>
          </a:p>
          <a:p>
            <a:endParaRPr lang="zh-CN" altLang="en-US" dirty="0"/>
          </a:p>
        </p:txBody>
      </p:sp>
    </p:spTree>
    <p:extLst>
      <p:ext uri="{BB962C8B-B14F-4D97-AF65-F5344CB8AC3E}">
        <p14:creationId xmlns:p14="http://schemas.microsoft.com/office/powerpoint/2010/main" val="2858283674"/>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二、关于转增股本 </a:t>
            </a:r>
          </a:p>
          <a:p>
            <a:pPr lvl="1"/>
            <a:r>
              <a:rPr lang="zh-CN" altLang="en-US" dirty="0" smtClean="0"/>
              <a:t>（</a:t>
            </a:r>
            <a:r>
              <a:rPr lang="zh-CN" altLang="en-US" dirty="0"/>
              <a:t>一）非上市及未在全国中小企业股份转让系统挂牌的中小高新技术企业以未分配利润、盈余公积、资本公积向个人股东转增股本，并符合财税</a:t>
            </a:r>
            <a:r>
              <a:rPr lang="en-US" altLang="zh-CN" dirty="0"/>
              <a:t>〔2015〕116</a:t>
            </a:r>
            <a:r>
              <a:rPr lang="zh-CN" altLang="en-US" dirty="0"/>
              <a:t>号文件有关规定的，纳税人可分期缴纳个人所得税；非上市及未在全国中小企业股份转让系统挂牌的其他企业转增股本，应及时代扣代缴个人所得税。</a:t>
            </a:r>
          </a:p>
          <a:p>
            <a:pPr lvl="1"/>
            <a:r>
              <a:rPr lang="zh-CN" altLang="en-US" dirty="0" smtClean="0"/>
              <a:t>（</a:t>
            </a:r>
            <a:r>
              <a:rPr lang="zh-CN" altLang="en-US" dirty="0"/>
              <a:t>二）上市公司或在全国中小企业股份转让系统挂牌的企业转增股本（不含以股票发行溢价形成的资本公积转增股本），按现行有关股息红利差别化政策执行。</a:t>
            </a:r>
          </a:p>
          <a:p>
            <a:endParaRPr lang="zh-CN" altLang="en-US" dirty="0"/>
          </a:p>
        </p:txBody>
      </p:sp>
    </p:spTree>
    <p:extLst>
      <p:ext uri="{BB962C8B-B14F-4D97-AF65-F5344CB8AC3E}">
        <p14:creationId xmlns:p14="http://schemas.microsoft.com/office/powerpoint/2010/main" val="29740419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en-US" dirty="0"/>
              <a:t>（四）加强后续监管</a:t>
            </a:r>
          </a:p>
          <a:p>
            <a:pPr lvl="1"/>
            <a:r>
              <a:rPr lang="en-US" altLang="zh-CN" dirty="0" smtClean="0"/>
              <a:t>1</a:t>
            </a:r>
            <a:r>
              <a:rPr lang="en-US" altLang="zh-CN" dirty="0"/>
              <a:t>.</a:t>
            </a:r>
            <a:r>
              <a:rPr lang="zh-CN" altLang="en-US" dirty="0"/>
              <a:t>异地非正常户</a:t>
            </a:r>
          </a:p>
          <a:p>
            <a:r>
              <a:rPr lang="zh-CN" altLang="en-US" dirty="0" smtClean="0"/>
              <a:t>对</a:t>
            </a:r>
            <a:r>
              <a:rPr lang="zh-CN" altLang="en-US" dirty="0">
                <a:solidFill>
                  <a:srgbClr val="C00000"/>
                </a:solidFill>
              </a:rPr>
              <a:t>非正常户纳税人的法定代表人或经营者</a:t>
            </a:r>
            <a:r>
              <a:rPr lang="zh-CN" altLang="en-US" dirty="0"/>
              <a:t>另行申办“五证合一、一照一码”执照的，在其办理税务信息补录环节，主管税务机关应主动向该法定代表人或经营者提供纳税辅导，告知其</a:t>
            </a:r>
            <a:r>
              <a:rPr lang="zh-CN" altLang="en-US" dirty="0">
                <a:solidFill>
                  <a:srgbClr val="C00000"/>
                </a:solidFill>
              </a:rPr>
              <a:t>回原税务机关办理相关涉税事宜</a:t>
            </a:r>
            <a:r>
              <a:rPr lang="zh-CN" altLang="en-US" dirty="0"/>
              <a:t>。对拒不配合的，要限量、限版供应及至停供发票。</a:t>
            </a:r>
          </a:p>
          <a:p>
            <a:pPr lvl="1"/>
            <a:r>
              <a:rPr lang="en-US" altLang="zh-CN" dirty="0" smtClean="0"/>
              <a:t>2</a:t>
            </a:r>
            <a:r>
              <a:rPr lang="en-US" altLang="zh-CN" dirty="0"/>
              <a:t>.</a:t>
            </a:r>
            <a:r>
              <a:rPr lang="zh-CN" altLang="en-US" dirty="0"/>
              <a:t>建立专项风控指标</a:t>
            </a:r>
          </a:p>
          <a:p>
            <a:r>
              <a:rPr lang="zh-CN" altLang="en-US" dirty="0" smtClean="0"/>
              <a:t>在</a:t>
            </a:r>
            <a:r>
              <a:rPr lang="zh-CN" altLang="en-US" dirty="0"/>
              <a:t>实施“五证合一、一照一码”改革后，市、区县（市）两级风控部门要建立专项风控指标，结合工商年报信息、工商异常名录等第三方信息</a:t>
            </a:r>
            <a:r>
              <a:rPr lang="zh-CN" altLang="en-US" dirty="0">
                <a:solidFill>
                  <a:srgbClr val="C00000"/>
                </a:solidFill>
              </a:rPr>
              <a:t>密切跟踪未办理税务信息补录的企业经营状况</a:t>
            </a:r>
            <a:r>
              <a:rPr lang="zh-CN" altLang="en-US" dirty="0"/>
              <a:t>，避免监管盲区产生。</a:t>
            </a:r>
          </a:p>
          <a:p>
            <a:r>
              <a:rPr lang="zh-CN" altLang="en-US" dirty="0"/>
              <a:t>　　</a:t>
            </a:r>
            <a:r>
              <a:rPr lang="en-US" altLang="zh-CN" dirty="0"/>
              <a:t>3.</a:t>
            </a:r>
            <a:r>
              <a:rPr lang="zh-CN" altLang="en-US" dirty="0"/>
              <a:t>加强分析监测</a:t>
            </a:r>
          </a:p>
          <a:p>
            <a:r>
              <a:rPr lang="zh-CN" altLang="en-US" dirty="0" smtClean="0"/>
              <a:t>定期</a:t>
            </a:r>
            <a:r>
              <a:rPr lang="zh-CN" altLang="en-US" dirty="0"/>
              <a:t>开展</a:t>
            </a:r>
            <a:r>
              <a:rPr lang="zh-CN" altLang="en-US" dirty="0">
                <a:solidFill>
                  <a:srgbClr val="C00000"/>
                </a:solidFill>
              </a:rPr>
              <a:t>税源与征管状况监测</a:t>
            </a:r>
            <a:r>
              <a:rPr lang="zh-CN" altLang="en-US" dirty="0"/>
              <a:t>。监测内容为新增工商登记户中已办理税务信息补录的户数；已办理税务信息补录的纳税人中领购发票的户数；领购发票的纳税人中申报纳税的情况，包括应申报户数、已申报户数、未申报户数、已申报户数中的有税申报和零申报户数、各项数据占比情况等。对存在的问题进行梳理和分类，并对问题形成的原因进行分析</a:t>
            </a:r>
            <a:r>
              <a:rPr lang="zh-CN" altLang="en-US" dirty="0" smtClean="0"/>
              <a:t>。。</a:t>
            </a:r>
            <a:endParaRPr lang="zh-CN" altLang="en-US" dirty="0"/>
          </a:p>
        </p:txBody>
      </p:sp>
    </p:spTree>
    <p:extLst>
      <p:ext uri="{BB962C8B-B14F-4D97-AF65-F5344CB8AC3E}">
        <p14:creationId xmlns:p14="http://schemas.microsoft.com/office/powerpoint/2010/main" val="41512418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96144"/>
            <a:ext cx="10018713" cy="5704656"/>
          </a:xfrm>
        </p:spPr>
        <p:txBody>
          <a:bodyPr>
            <a:normAutofit fontScale="92500"/>
          </a:bodyPr>
          <a:lstStyle/>
          <a:p>
            <a:r>
              <a:rPr lang="zh-CN" altLang="en-US" dirty="0" smtClean="0"/>
              <a:t>三</a:t>
            </a:r>
            <a:r>
              <a:rPr lang="zh-CN" altLang="en-US" dirty="0"/>
              <a:t>、关于备案办理 </a:t>
            </a:r>
          </a:p>
          <a:p>
            <a:pPr lvl="1"/>
            <a:r>
              <a:rPr lang="zh-CN" altLang="en-US" dirty="0" smtClean="0"/>
              <a:t>（</a:t>
            </a:r>
            <a:r>
              <a:rPr lang="zh-CN" altLang="en-US" dirty="0"/>
              <a:t>一）获得股权奖励的企业技术人员、企业转增股本涉及的股东需要分期缴纳个人所得税的，应自行制定分期缴税计划，由企业于发生股权奖励、转增股本的次月</a:t>
            </a:r>
            <a:r>
              <a:rPr lang="en-US" altLang="zh-CN" dirty="0"/>
              <a:t>15</a:t>
            </a:r>
            <a:r>
              <a:rPr lang="zh-CN" altLang="en-US" dirty="0"/>
              <a:t>日内，向主管税务机关办理分期缴税备案手续。</a:t>
            </a:r>
          </a:p>
          <a:p>
            <a:pPr lvl="1"/>
            <a:r>
              <a:rPr lang="zh-CN" altLang="en-US" dirty="0" smtClean="0"/>
              <a:t>办理</a:t>
            </a:r>
            <a:r>
              <a:rPr lang="zh-CN" altLang="en-US" dirty="0"/>
              <a:t>股权奖励分期缴税，企业应向主管税务机关报送高新技术企业认定证书、股东大会或董事会决议、</a:t>
            </a:r>
            <a:r>
              <a:rPr lang="en-US" altLang="zh-CN" dirty="0"/>
              <a:t>《</a:t>
            </a:r>
            <a:r>
              <a:rPr lang="zh-CN" altLang="en-US" dirty="0"/>
              <a:t>个人所得税分期缴纳备案表（股权奖励）</a:t>
            </a:r>
            <a:r>
              <a:rPr lang="en-US" altLang="zh-CN" dirty="0"/>
              <a:t>》</a:t>
            </a:r>
            <a:r>
              <a:rPr lang="zh-CN" altLang="en-US" dirty="0"/>
              <a:t>、相关技术人员参与技术活动的说明材料、企业股权奖励计划、能够证明股权或股票价格的有关材料、企业转化科技成果的说明、最近一期企业财务报表等。</a:t>
            </a:r>
          </a:p>
          <a:p>
            <a:pPr lvl="1"/>
            <a:r>
              <a:rPr lang="zh-CN" altLang="en-US" dirty="0" smtClean="0"/>
              <a:t>办理</a:t>
            </a:r>
            <a:r>
              <a:rPr lang="zh-CN" altLang="en-US" dirty="0"/>
              <a:t>转增股本分期缴税，企业应向主管税务机关报送高新技术企业认定证书、股东大会或董事会决议、</a:t>
            </a:r>
            <a:r>
              <a:rPr lang="en-US" altLang="zh-CN" dirty="0"/>
              <a:t>《</a:t>
            </a:r>
            <a:r>
              <a:rPr lang="zh-CN" altLang="en-US" dirty="0"/>
              <a:t>个人所得税分期缴纳备案表（转增股本）</a:t>
            </a:r>
            <a:r>
              <a:rPr lang="en-US" altLang="zh-CN" dirty="0"/>
              <a:t>》</a:t>
            </a:r>
            <a:r>
              <a:rPr lang="zh-CN" altLang="en-US" dirty="0"/>
              <a:t>、上年度及转增股本当月企业财务报表、转增股本有关情况说明等。</a:t>
            </a:r>
          </a:p>
          <a:p>
            <a:pPr lvl="1"/>
            <a:r>
              <a:rPr lang="zh-CN" altLang="en-US" dirty="0" smtClean="0"/>
              <a:t>高新技术</a:t>
            </a:r>
            <a:r>
              <a:rPr lang="zh-CN" altLang="en-US" dirty="0"/>
              <a:t>企业认定证书、股东大会或董事会决议的原件，主管税务机关进行形式审核后退还企业，复印件及其他有关资料税务机关留存。</a:t>
            </a:r>
          </a:p>
          <a:p>
            <a:endParaRPr lang="zh-CN" altLang="en-US" dirty="0"/>
          </a:p>
        </p:txBody>
      </p:sp>
    </p:spTree>
    <p:extLst>
      <p:ext uri="{BB962C8B-B14F-4D97-AF65-F5344CB8AC3E}">
        <p14:creationId xmlns:p14="http://schemas.microsoft.com/office/powerpoint/2010/main" val="297568355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vl="1"/>
            <a:r>
              <a:rPr lang="zh-CN" altLang="en-US" dirty="0"/>
              <a:t>（二）纳税人分期缴税期间需要变更原分期缴税计划的，应重新制定分期缴税计划，由企业向主管税务机关重新报送</a:t>
            </a:r>
            <a:r>
              <a:rPr lang="en-US" altLang="zh-CN" dirty="0"/>
              <a:t>《</a:t>
            </a:r>
            <a:r>
              <a:rPr lang="zh-CN" altLang="en-US" dirty="0"/>
              <a:t>个人所得税分期缴纳备案表</a:t>
            </a:r>
            <a:r>
              <a:rPr lang="en-US" altLang="zh-CN" dirty="0"/>
              <a:t>》</a:t>
            </a:r>
            <a:r>
              <a:rPr lang="zh-CN" altLang="en-US" dirty="0"/>
              <a:t>。</a:t>
            </a:r>
          </a:p>
          <a:p>
            <a:r>
              <a:rPr lang="zh-CN" altLang="en-US" dirty="0" smtClean="0"/>
              <a:t>四</a:t>
            </a:r>
            <a:r>
              <a:rPr lang="zh-CN" altLang="en-US" dirty="0"/>
              <a:t>、关于代扣代缴 </a:t>
            </a:r>
          </a:p>
          <a:p>
            <a:pPr lvl="1"/>
            <a:r>
              <a:rPr lang="zh-CN" altLang="en-US" dirty="0" smtClean="0"/>
              <a:t>（</a:t>
            </a:r>
            <a:r>
              <a:rPr lang="zh-CN" altLang="en-US" dirty="0"/>
              <a:t>一）企业在填写</a:t>
            </a:r>
            <a:r>
              <a:rPr lang="en-US" altLang="zh-CN" dirty="0"/>
              <a:t>《</a:t>
            </a:r>
            <a:r>
              <a:rPr lang="zh-CN" altLang="en-US" dirty="0"/>
              <a:t>扣缴个人所得税报告表</a:t>
            </a:r>
            <a:r>
              <a:rPr lang="en-US" altLang="zh-CN" dirty="0"/>
              <a:t>》</a:t>
            </a:r>
            <a:r>
              <a:rPr lang="zh-CN" altLang="en-US" dirty="0"/>
              <a:t>时，应将纳税人取得股权奖励或转增股本情况单独填列，并在“备注”栏中注明“股权奖励”或“转增股本”字样。</a:t>
            </a:r>
          </a:p>
          <a:p>
            <a:pPr lvl="1"/>
            <a:r>
              <a:rPr lang="zh-CN" altLang="en-US" dirty="0" smtClean="0"/>
              <a:t>（</a:t>
            </a:r>
            <a:r>
              <a:rPr lang="zh-CN" altLang="en-US" dirty="0"/>
              <a:t>二）纳税人在分期缴税期间取得分红或转让股权的，企业应及时代扣股权奖励或转增股本尚未缴清的个人所得税，并于次月</a:t>
            </a:r>
            <a:r>
              <a:rPr lang="en-US" altLang="zh-CN" dirty="0"/>
              <a:t>15</a:t>
            </a:r>
            <a:r>
              <a:rPr lang="zh-CN" altLang="en-US" dirty="0"/>
              <a:t>日内向主管税务机关申报纳税。</a:t>
            </a:r>
          </a:p>
          <a:p>
            <a:r>
              <a:rPr lang="zh-CN" altLang="en-US" dirty="0" smtClean="0"/>
              <a:t>本</a:t>
            </a:r>
            <a:r>
              <a:rPr lang="zh-CN" altLang="en-US" dirty="0"/>
              <a:t>公告自</a:t>
            </a:r>
            <a:r>
              <a:rPr lang="en-US" altLang="zh-CN" dirty="0">
                <a:solidFill>
                  <a:srgbClr val="C00000"/>
                </a:solidFill>
              </a:rPr>
              <a:t>2016</a:t>
            </a:r>
            <a:r>
              <a:rPr lang="zh-CN" altLang="en-US" dirty="0">
                <a:solidFill>
                  <a:srgbClr val="C00000"/>
                </a:solidFill>
              </a:rPr>
              <a:t>年</a:t>
            </a:r>
            <a:r>
              <a:rPr lang="en-US" altLang="zh-CN" dirty="0">
                <a:solidFill>
                  <a:srgbClr val="C00000"/>
                </a:solidFill>
              </a:rPr>
              <a:t>1</a:t>
            </a:r>
            <a:r>
              <a:rPr lang="zh-CN" altLang="en-US" dirty="0">
                <a:solidFill>
                  <a:srgbClr val="C00000"/>
                </a:solidFill>
              </a:rPr>
              <a:t>月</a:t>
            </a:r>
            <a:r>
              <a:rPr lang="en-US" altLang="zh-CN" dirty="0">
                <a:solidFill>
                  <a:srgbClr val="C00000"/>
                </a:solidFill>
              </a:rPr>
              <a:t>1</a:t>
            </a:r>
            <a:r>
              <a:rPr lang="zh-CN" altLang="en-US" dirty="0">
                <a:solidFill>
                  <a:srgbClr val="C00000"/>
                </a:solidFill>
              </a:rPr>
              <a:t>日</a:t>
            </a:r>
            <a:r>
              <a:rPr lang="zh-CN" altLang="en-US" dirty="0"/>
              <a:t>起施行。</a:t>
            </a:r>
          </a:p>
          <a:p>
            <a:endParaRPr lang="zh-CN" altLang="en-US" dirty="0"/>
          </a:p>
        </p:txBody>
      </p:sp>
    </p:spTree>
    <p:extLst>
      <p:ext uri="{BB962C8B-B14F-4D97-AF65-F5344CB8AC3E}">
        <p14:creationId xmlns:p14="http://schemas.microsoft.com/office/powerpoint/2010/main" val="1958941171"/>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4</a:t>
            </a:r>
            <a:r>
              <a:rPr lang="zh-CN" altLang="en-US" dirty="0" smtClean="0"/>
              <a:t>、财政部</a:t>
            </a:r>
            <a:r>
              <a:rPr lang="zh-CN" altLang="en-US" dirty="0"/>
              <a:t>、国家税务总局、证监会</a:t>
            </a:r>
            <a:br>
              <a:rPr lang="zh-CN" altLang="en-US" dirty="0"/>
            </a:br>
            <a:r>
              <a:rPr lang="zh-CN" altLang="en-US" dirty="0"/>
              <a:t>关于上市公司股息红利差别化个人所得税政策有关问题的</a:t>
            </a:r>
            <a:r>
              <a:rPr lang="zh-CN" altLang="en-US" dirty="0" smtClean="0"/>
              <a:t>通知</a:t>
            </a:r>
            <a:endParaRPr lang="zh-CN" altLang="en-US" dirty="0"/>
          </a:p>
        </p:txBody>
      </p:sp>
      <p:sp>
        <p:nvSpPr>
          <p:cNvPr id="3" name="内容占位符 2"/>
          <p:cNvSpPr>
            <a:spLocks noGrp="1"/>
          </p:cNvSpPr>
          <p:nvPr>
            <p:ph idx="1"/>
          </p:nvPr>
        </p:nvSpPr>
        <p:spPr>
          <a:xfrm>
            <a:off x="1484310" y="1680882"/>
            <a:ext cx="10018713" cy="4748947"/>
          </a:xfrm>
        </p:spPr>
        <p:txBody>
          <a:bodyPr>
            <a:normAutofit fontScale="92500" lnSpcReduction="20000"/>
          </a:bodyPr>
          <a:lstStyle/>
          <a:p>
            <a:pPr lvl="4"/>
            <a:r>
              <a:rPr lang="zh-CN" altLang="en-US" dirty="0"/>
              <a:t>财税</a:t>
            </a:r>
            <a:r>
              <a:rPr lang="en-US" altLang="zh-CN" dirty="0"/>
              <a:t>〔2015〕101</a:t>
            </a:r>
            <a:r>
              <a:rPr lang="zh-CN" altLang="en-US" dirty="0"/>
              <a:t>号   </a:t>
            </a:r>
            <a:r>
              <a:rPr lang="en-US" altLang="zh-CN" dirty="0" smtClean="0"/>
              <a:t>2015-9-7</a:t>
            </a:r>
          </a:p>
          <a:p>
            <a:r>
              <a:rPr lang="zh-CN" altLang="en-US" dirty="0"/>
              <a:t>经国务院批准，现就上市公司股息红利差别化个人所得税政策等有关问题通知如下：</a:t>
            </a:r>
          </a:p>
          <a:p>
            <a:r>
              <a:rPr lang="zh-CN" altLang="en-US" dirty="0" smtClean="0"/>
              <a:t>一</a:t>
            </a:r>
            <a:r>
              <a:rPr lang="zh-CN" altLang="en-US" dirty="0"/>
              <a:t>、个人从公开发行和转让市场取得的上市公司股票，</a:t>
            </a:r>
            <a:r>
              <a:rPr lang="zh-CN" altLang="en-US" dirty="0">
                <a:solidFill>
                  <a:srgbClr val="C00000"/>
                </a:solidFill>
              </a:rPr>
              <a:t>持股期限超过</a:t>
            </a:r>
            <a:r>
              <a:rPr lang="en-US" altLang="zh-CN" dirty="0">
                <a:solidFill>
                  <a:srgbClr val="C00000"/>
                </a:solidFill>
              </a:rPr>
              <a:t>1</a:t>
            </a:r>
            <a:r>
              <a:rPr lang="zh-CN" altLang="en-US" dirty="0">
                <a:solidFill>
                  <a:srgbClr val="C00000"/>
                </a:solidFill>
              </a:rPr>
              <a:t>年的</a:t>
            </a:r>
            <a:r>
              <a:rPr lang="zh-CN" altLang="en-US" dirty="0"/>
              <a:t>，股息红利所得暂</a:t>
            </a:r>
            <a:r>
              <a:rPr lang="zh-CN" altLang="en-US" dirty="0">
                <a:solidFill>
                  <a:srgbClr val="C00000"/>
                </a:solidFill>
              </a:rPr>
              <a:t>免征</a:t>
            </a:r>
            <a:r>
              <a:rPr lang="zh-CN" altLang="en-US" dirty="0"/>
              <a:t>收个人所得税。</a:t>
            </a:r>
          </a:p>
          <a:p>
            <a:r>
              <a:rPr lang="zh-CN" altLang="en-US" dirty="0" smtClean="0"/>
              <a:t>个人</a:t>
            </a:r>
            <a:r>
              <a:rPr lang="zh-CN" altLang="en-US" dirty="0"/>
              <a:t>从公开发行和转让市场取得的上市公司股票，持股期限在</a:t>
            </a:r>
            <a:r>
              <a:rPr lang="en-US" altLang="zh-CN" dirty="0"/>
              <a:t>1</a:t>
            </a:r>
            <a:r>
              <a:rPr lang="zh-CN" altLang="en-US" dirty="0"/>
              <a:t>个月以内（含</a:t>
            </a:r>
            <a:r>
              <a:rPr lang="en-US" altLang="zh-CN" dirty="0"/>
              <a:t>1</a:t>
            </a:r>
            <a:r>
              <a:rPr lang="zh-CN" altLang="en-US" dirty="0"/>
              <a:t>个月）的，其股息红利所得全额计入应纳税所得额；</a:t>
            </a:r>
            <a:r>
              <a:rPr lang="zh-CN" altLang="en-US" dirty="0">
                <a:solidFill>
                  <a:srgbClr val="C00000"/>
                </a:solidFill>
              </a:rPr>
              <a:t>持股期限在</a:t>
            </a:r>
            <a:r>
              <a:rPr lang="en-US" altLang="zh-CN" dirty="0">
                <a:solidFill>
                  <a:srgbClr val="C00000"/>
                </a:solidFill>
              </a:rPr>
              <a:t>1</a:t>
            </a:r>
            <a:r>
              <a:rPr lang="zh-CN" altLang="en-US" dirty="0">
                <a:solidFill>
                  <a:srgbClr val="C00000"/>
                </a:solidFill>
              </a:rPr>
              <a:t>个月以上至</a:t>
            </a:r>
            <a:r>
              <a:rPr lang="en-US" altLang="zh-CN" dirty="0">
                <a:solidFill>
                  <a:srgbClr val="C00000"/>
                </a:solidFill>
              </a:rPr>
              <a:t>1</a:t>
            </a:r>
            <a:r>
              <a:rPr lang="zh-CN" altLang="en-US" dirty="0">
                <a:solidFill>
                  <a:srgbClr val="C00000"/>
                </a:solidFill>
              </a:rPr>
              <a:t>年（含</a:t>
            </a:r>
            <a:r>
              <a:rPr lang="en-US" altLang="zh-CN" dirty="0">
                <a:solidFill>
                  <a:srgbClr val="C00000"/>
                </a:solidFill>
              </a:rPr>
              <a:t>1</a:t>
            </a:r>
            <a:r>
              <a:rPr lang="zh-CN" altLang="en-US" dirty="0">
                <a:solidFill>
                  <a:srgbClr val="C00000"/>
                </a:solidFill>
              </a:rPr>
              <a:t>年）的</a:t>
            </a:r>
            <a:r>
              <a:rPr lang="zh-CN" altLang="en-US" dirty="0"/>
              <a:t>，暂</a:t>
            </a:r>
            <a:r>
              <a:rPr lang="zh-CN" altLang="en-US" dirty="0">
                <a:solidFill>
                  <a:srgbClr val="C00000"/>
                </a:solidFill>
              </a:rPr>
              <a:t>减按</a:t>
            </a:r>
            <a:r>
              <a:rPr lang="en-US" altLang="zh-CN" dirty="0">
                <a:solidFill>
                  <a:srgbClr val="C00000"/>
                </a:solidFill>
              </a:rPr>
              <a:t>50%</a:t>
            </a:r>
            <a:r>
              <a:rPr lang="zh-CN" altLang="en-US" dirty="0"/>
              <a:t>计入应纳税所得额；上述所得统一适用</a:t>
            </a:r>
            <a:r>
              <a:rPr lang="en-US" altLang="zh-CN" dirty="0"/>
              <a:t>20%</a:t>
            </a:r>
            <a:r>
              <a:rPr lang="zh-CN" altLang="en-US" dirty="0"/>
              <a:t>的税率计征个人所得税。</a:t>
            </a:r>
          </a:p>
          <a:p>
            <a:r>
              <a:rPr lang="zh-CN" altLang="en-US" dirty="0" smtClean="0"/>
              <a:t>二</a:t>
            </a:r>
            <a:r>
              <a:rPr lang="zh-CN" altLang="en-US" dirty="0"/>
              <a:t>、上市公司派发股息红利时，对个人持股</a:t>
            </a:r>
            <a:r>
              <a:rPr lang="en-US" altLang="zh-CN" dirty="0"/>
              <a:t>1</a:t>
            </a:r>
            <a:r>
              <a:rPr lang="zh-CN" altLang="en-US" dirty="0"/>
              <a:t>年以内（含</a:t>
            </a:r>
            <a:r>
              <a:rPr lang="en-US" altLang="zh-CN" dirty="0"/>
              <a:t>1</a:t>
            </a:r>
            <a:r>
              <a:rPr lang="zh-CN" altLang="en-US" dirty="0"/>
              <a:t>年）的，上市公司暂不扣缴个人所得税；待个人转让股票时，证券登记结算公司根据其持股期限计算应纳税额，由</a:t>
            </a:r>
            <a:r>
              <a:rPr lang="zh-CN" altLang="en-US" dirty="0">
                <a:solidFill>
                  <a:srgbClr val="C00000"/>
                </a:solidFill>
              </a:rPr>
              <a:t>证券公司等股份托管机构</a:t>
            </a:r>
            <a:r>
              <a:rPr lang="zh-CN" altLang="en-US" dirty="0"/>
              <a:t>从个人资金账户中扣收并划付证券登记结算公司，证券登记结算公司应于次月</a:t>
            </a:r>
            <a:r>
              <a:rPr lang="en-US" altLang="zh-CN" dirty="0"/>
              <a:t>5</a:t>
            </a:r>
            <a:r>
              <a:rPr lang="zh-CN" altLang="en-US" dirty="0"/>
              <a:t>个工作日内划付上市公司，上市公司在收到税款当月的法定申报期内向主管税务机关申报缴纳。</a:t>
            </a:r>
          </a:p>
          <a:p>
            <a:endParaRPr lang="zh-CN" altLang="en-US" dirty="0"/>
          </a:p>
        </p:txBody>
      </p:sp>
    </p:spTree>
    <p:extLst>
      <p:ext uri="{BB962C8B-B14F-4D97-AF65-F5344CB8AC3E}">
        <p14:creationId xmlns:p14="http://schemas.microsoft.com/office/powerpoint/2010/main" val="3891802020"/>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三、上市公司股息红利差别化个人所得税政策其他有关操作事项，按照</a:t>
            </a:r>
            <a:r>
              <a:rPr lang="en-US" altLang="zh-CN" dirty="0"/>
              <a:t>《</a:t>
            </a:r>
            <a:r>
              <a:rPr lang="zh-CN" altLang="en-US" dirty="0"/>
              <a:t>财政部 国家税务总局 证监会关于实施上市公司股息红利差别化个人所得税政策有关问题的通知</a:t>
            </a:r>
            <a:r>
              <a:rPr lang="en-US" altLang="zh-CN" dirty="0"/>
              <a:t>》</a:t>
            </a:r>
            <a:r>
              <a:rPr lang="zh-CN" altLang="en-US" dirty="0"/>
              <a:t>（财税</a:t>
            </a:r>
            <a:r>
              <a:rPr lang="en-US" altLang="zh-CN" dirty="0"/>
              <a:t>〔2012〕85</a:t>
            </a:r>
            <a:r>
              <a:rPr lang="zh-CN" altLang="en-US" dirty="0"/>
              <a:t>号）的相关规定执行。</a:t>
            </a:r>
          </a:p>
          <a:p>
            <a:r>
              <a:rPr lang="zh-CN" altLang="en-US" dirty="0" smtClean="0"/>
              <a:t>四</a:t>
            </a:r>
            <a:r>
              <a:rPr lang="zh-CN" altLang="en-US" dirty="0"/>
              <a:t>、全国中小企业股份转让系统挂牌公司股息红利差别化个人所得税政策，按照本通知规定执行。其他有关操作事项，按照</a:t>
            </a:r>
            <a:r>
              <a:rPr lang="en-US" altLang="zh-CN" dirty="0"/>
              <a:t>《</a:t>
            </a:r>
            <a:r>
              <a:rPr lang="zh-CN" altLang="en-US" dirty="0"/>
              <a:t>财政部国家税务总局 证监会关于实施全国中小企业股份转让系统挂牌公司股息红利差别化个人所得税政策有关问题的通知</a:t>
            </a:r>
            <a:r>
              <a:rPr lang="en-US" altLang="zh-CN" dirty="0"/>
              <a:t>》</a:t>
            </a:r>
            <a:r>
              <a:rPr lang="zh-CN" altLang="en-US" dirty="0"/>
              <a:t>（财税</a:t>
            </a:r>
            <a:r>
              <a:rPr lang="en-US" altLang="zh-CN" dirty="0"/>
              <a:t>〔2014〕48</a:t>
            </a:r>
            <a:r>
              <a:rPr lang="zh-CN" altLang="en-US" dirty="0"/>
              <a:t>号）的相关规定执行。</a:t>
            </a:r>
          </a:p>
          <a:p>
            <a:r>
              <a:rPr lang="zh-CN" altLang="en-US" dirty="0" smtClean="0"/>
              <a:t>五</a:t>
            </a:r>
            <a:r>
              <a:rPr lang="zh-CN" altLang="en-US" dirty="0"/>
              <a:t>、本通知自</a:t>
            </a:r>
            <a:r>
              <a:rPr lang="en-US" altLang="zh-CN" dirty="0"/>
              <a:t>2015</a:t>
            </a:r>
            <a:r>
              <a:rPr lang="zh-CN" altLang="en-US" dirty="0"/>
              <a:t>年</a:t>
            </a:r>
            <a:r>
              <a:rPr lang="en-US" altLang="zh-CN" dirty="0"/>
              <a:t>9</a:t>
            </a:r>
            <a:r>
              <a:rPr lang="zh-CN" altLang="en-US" dirty="0"/>
              <a:t>月</a:t>
            </a:r>
            <a:r>
              <a:rPr lang="en-US" altLang="zh-CN" dirty="0"/>
              <a:t>8</a:t>
            </a:r>
            <a:r>
              <a:rPr lang="zh-CN" altLang="en-US" dirty="0"/>
              <a:t>日起施行。</a:t>
            </a:r>
          </a:p>
          <a:p>
            <a:r>
              <a:rPr lang="zh-CN" altLang="en-US" dirty="0" smtClean="0"/>
              <a:t>上市</a:t>
            </a:r>
            <a:r>
              <a:rPr lang="zh-CN" altLang="en-US" dirty="0"/>
              <a:t>公司派发股息红利，股权登记日在</a:t>
            </a:r>
            <a:r>
              <a:rPr lang="en-US" altLang="zh-CN" dirty="0"/>
              <a:t>2015</a:t>
            </a:r>
            <a:r>
              <a:rPr lang="zh-CN" altLang="en-US" dirty="0"/>
              <a:t>年</a:t>
            </a:r>
            <a:r>
              <a:rPr lang="en-US" altLang="zh-CN" dirty="0"/>
              <a:t>9</a:t>
            </a:r>
            <a:r>
              <a:rPr lang="zh-CN" altLang="en-US" dirty="0"/>
              <a:t>月</a:t>
            </a:r>
            <a:r>
              <a:rPr lang="en-US" altLang="zh-CN" dirty="0"/>
              <a:t>8</a:t>
            </a:r>
            <a:r>
              <a:rPr lang="zh-CN" altLang="en-US" dirty="0"/>
              <a:t>日之后的，股息红利所得按照本通知的规定执行。本通知实施之日个人投资者证券账户已持有的上市公司股票，其持股时间自取得之日起计算。</a:t>
            </a:r>
          </a:p>
          <a:p>
            <a:endParaRPr lang="zh-CN" altLang="en-US" dirty="0"/>
          </a:p>
        </p:txBody>
      </p:sp>
    </p:spTree>
    <p:extLst>
      <p:ext uri="{BB962C8B-B14F-4D97-AF65-F5344CB8AC3E}">
        <p14:creationId xmlns:p14="http://schemas.microsoft.com/office/powerpoint/2010/main" val="213976466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5</a:t>
            </a:r>
            <a:r>
              <a:rPr lang="zh-CN" altLang="en-US" dirty="0" smtClean="0"/>
              <a:t>、财政部　国家税务总局</a:t>
            </a:r>
            <a:r>
              <a:rPr lang="zh-CN" altLang="en-US" dirty="0"/>
              <a:t>　证监会</a:t>
            </a:r>
            <a:br>
              <a:rPr lang="zh-CN" altLang="en-US" dirty="0"/>
            </a:br>
            <a:r>
              <a:rPr lang="zh-CN" altLang="en-US" dirty="0"/>
              <a:t>关于内地与香港基金互认有关税收政策的</a:t>
            </a:r>
            <a:r>
              <a:rPr lang="zh-CN" altLang="en-US" dirty="0" smtClean="0"/>
              <a:t>通知</a:t>
            </a:r>
            <a:endParaRPr lang="zh-CN" altLang="en-US" dirty="0"/>
          </a:p>
        </p:txBody>
      </p:sp>
      <p:sp>
        <p:nvSpPr>
          <p:cNvPr id="3" name="内容占位符 2"/>
          <p:cNvSpPr>
            <a:spLocks noGrp="1"/>
          </p:cNvSpPr>
          <p:nvPr>
            <p:ph idx="1"/>
          </p:nvPr>
        </p:nvSpPr>
        <p:spPr>
          <a:xfrm>
            <a:off x="1484310" y="1680882"/>
            <a:ext cx="10018713" cy="4762121"/>
          </a:xfrm>
        </p:spPr>
        <p:txBody>
          <a:bodyPr>
            <a:normAutofit fontScale="92500" lnSpcReduction="20000"/>
          </a:bodyPr>
          <a:lstStyle/>
          <a:p>
            <a:pPr lvl="4"/>
            <a:r>
              <a:rPr lang="zh-CN" altLang="en-US" dirty="0"/>
              <a:t>财税</a:t>
            </a:r>
            <a:r>
              <a:rPr lang="en-US" altLang="zh-CN" dirty="0"/>
              <a:t>〔2015〕125</a:t>
            </a:r>
            <a:r>
              <a:rPr lang="zh-CN" altLang="en-US" dirty="0"/>
              <a:t>号  </a:t>
            </a:r>
            <a:r>
              <a:rPr lang="en-US" altLang="zh-CN" dirty="0" smtClean="0"/>
              <a:t>2015-12-14</a:t>
            </a:r>
          </a:p>
          <a:p>
            <a:r>
              <a:rPr lang="zh-CN" altLang="en-US" dirty="0"/>
              <a:t>经国务院批准，现就内地与香港基金互认涉及的有关税收政策问题明确如下：</a:t>
            </a:r>
          </a:p>
          <a:p>
            <a:r>
              <a:rPr lang="zh-CN" altLang="en-US" dirty="0" smtClean="0"/>
              <a:t>一</a:t>
            </a:r>
            <a:r>
              <a:rPr lang="zh-CN" altLang="en-US" dirty="0"/>
              <a:t>、关于内地投资者通过基金互认买卖香港基金份额的所得税问题</a:t>
            </a:r>
          </a:p>
          <a:p>
            <a:pPr lvl="1"/>
            <a:r>
              <a:rPr lang="en-US" altLang="zh-CN" dirty="0" smtClean="0"/>
              <a:t>1</a:t>
            </a:r>
            <a:r>
              <a:rPr lang="zh-CN" altLang="en-US" dirty="0"/>
              <a:t>．对内地个人投资者通过基金互认买卖香港基金份额取得的</a:t>
            </a:r>
            <a:r>
              <a:rPr lang="zh-CN" altLang="en-US" dirty="0">
                <a:solidFill>
                  <a:srgbClr val="C00000"/>
                </a:solidFill>
              </a:rPr>
              <a:t>转让差价所得</a:t>
            </a:r>
            <a:r>
              <a:rPr lang="zh-CN" altLang="en-US" dirty="0"/>
              <a:t>，自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12</a:t>
            </a:r>
            <a:r>
              <a:rPr lang="zh-CN" altLang="en-US" dirty="0">
                <a:solidFill>
                  <a:srgbClr val="C00000"/>
                </a:solidFill>
              </a:rPr>
              <a:t>月</a:t>
            </a:r>
            <a:r>
              <a:rPr lang="en-US" altLang="zh-CN" dirty="0">
                <a:solidFill>
                  <a:srgbClr val="C00000"/>
                </a:solidFill>
              </a:rPr>
              <a:t>18</a:t>
            </a:r>
            <a:r>
              <a:rPr lang="zh-CN" altLang="en-US" dirty="0">
                <a:solidFill>
                  <a:srgbClr val="C00000"/>
                </a:solidFill>
              </a:rPr>
              <a:t>日起至</a:t>
            </a:r>
            <a:r>
              <a:rPr lang="en-US" altLang="zh-CN" dirty="0">
                <a:solidFill>
                  <a:srgbClr val="C00000"/>
                </a:solidFill>
              </a:rPr>
              <a:t>2018</a:t>
            </a:r>
            <a:r>
              <a:rPr lang="zh-CN" altLang="en-US" dirty="0">
                <a:solidFill>
                  <a:srgbClr val="C00000"/>
                </a:solidFill>
              </a:rPr>
              <a:t>年</a:t>
            </a:r>
            <a:r>
              <a:rPr lang="en-US" altLang="zh-CN" dirty="0">
                <a:solidFill>
                  <a:srgbClr val="C00000"/>
                </a:solidFill>
              </a:rPr>
              <a:t>12</a:t>
            </a:r>
            <a:r>
              <a:rPr lang="zh-CN" altLang="en-US" dirty="0">
                <a:solidFill>
                  <a:srgbClr val="C00000"/>
                </a:solidFill>
              </a:rPr>
              <a:t>月</a:t>
            </a:r>
            <a:r>
              <a:rPr lang="en-US" altLang="zh-CN" dirty="0">
                <a:solidFill>
                  <a:srgbClr val="C00000"/>
                </a:solidFill>
              </a:rPr>
              <a:t>17</a:t>
            </a:r>
            <a:r>
              <a:rPr lang="zh-CN" altLang="en-US" dirty="0">
                <a:solidFill>
                  <a:srgbClr val="C00000"/>
                </a:solidFill>
              </a:rPr>
              <a:t>日</a:t>
            </a:r>
            <a:r>
              <a:rPr lang="zh-CN" altLang="en-US" dirty="0"/>
              <a:t>止，三年内</a:t>
            </a:r>
            <a:r>
              <a:rPr lang="zh-CN" altLang="en-US" dirty="0">
                <a:solidFill>
                  <a:srgbClr val="C00000"/>
                </a:solidFill>
              </a:rPr>
              <a:t>暂免征收</a:t>
            </a:r>
            <a:r>
              <a:rPr lang="zh-CN" altLang="en-US" dirty="0"/>
              <a:t>个人所得税。</a:t>
            </a:r>
          </a:p>
          <a:p>
            <a:pPr lvl="1"/>
            <a:r>
              <a:rPr lang="en-US" altLang="zh-CN" dirty="0" smtClean="0"/>
              <a:t>2</a:t>
            </a:r>
            <a:r>
              <a:rPr lang="zh-CN" altLang="en-US" dirty="0"/>
              <a:t>．对内地企业投资者通过基金互认买卖香港基金份额取得的转让差价所得，计入其收入总额，</a:t>
            </a:r>
            <a:r>
              <a:rPr lang="zh-CN" altLang="en-US" dirty="0">
                <a:solidFill>
                  <a:srgbClr val="C00000"/>
                </a:solidFill>
              </a:rPr>
              <a:t>依法征收企业所得税</a:t>
            </a:r>
            <a:r>
              <a:rPr lang="zh-CN" altLang="en-US" dirty="0"/>
              <a:t>。</a:t>
            </a:r>
          </a:p>
          <a:p>
            <a:pPr lvl="1"/>
            <a:r>
              <a:rPr lang="en-US" altLang="zh-CN" dirty="0" smtClean="0"/>
              <a:t>3</a:t>
            </a:r>
            <a:r>
              <a:rPr lang="zh-CN" altLang="en-US" dirty="0"/>
              <a:t>．内地个人投资者通过基金互认从</a:t>
            </a:r>
            <a:r>
              <a:rPr lang="zh-CN" altLang="en-US" dirty="0">
                <a:solidFill>
                  <a:srgbClr val="C00000"/>
                </a:solidFill>
              </a:rPr>
              <a:t>香港基金分配取得的收益</a:t>
            </a:r>
            <a:r>
              <a:rPr lang="zh-CN" altLang="en-US" dirty="0"/>
              <a:t>，由该香港基金在内地的代理人按照</a:t>
            </a:r>
            <a:r>
              <a:rPr lang="en-US" altLang="zh-CN" dirty="0"/>
              <a:t>20%</a:t>
            </a:r>
            <a:r>
              <a:rPr lang="zh-CN" altLang="en-US" dirty="0"/>
              <a:t>的税率代扣代缴个人所得税。</a:t>
            </a:r>
          </a:p>
          <a:p>
            <a:pPr lvl="1"/>
            <a:r>
              <a:rPr lang="zh-CN" altLang="en-US" dirty="0" smtClean="0"/>
              <a:t>前</a:t>
            </a:r>
            <a:r>
              <a:rPr lang="zh-CN" altLang="en-US" dirty="0"/>
              <a:t>款所称代理人是指依法取得中国证监会核准的公募基金管理资格或托管资格，根据香港基金管理人的委托，代为办理该香港基金内地事务的机构。</a:t>
            </a:r>
          </a:p>
          <a:p>
            <a:pPr lvl="1"/>
            <a:r>
              <a:rPr lang="en-US" altLang="zh-CN" dirty="0" smtClean="0"/>
              <a:t>4</a:t>
            </a:r>
            <a:r>
              <a:rPr lang="zh-CN" altLang="en-US" dirty="0"/>
              <a:t>．</a:t>
            </a:r>
            <a:r>
              <a:rPr lang="zh-CN" altLang="en-US" dirty="0">
                <a:solidFill>
                  <a:srgbClr val="C00000"/>
                </a:solidFill>
              </a:rPr>
              <a:t>对内地企业投资者</a:t>
            </a:r>
            <a:r>
              <a:rPr lang="zh-CN" altLang="en-US" dirty="0"/>
              <a:t>通过基金互认从香港基金分配取得的收益，</a:t>
            </a:r>
            <a:r>
              <a:rPr lang="zh-CN" altLang="en-US" dirty="0">
                <a:solidFill>
                  <a:srgbClr val="C00000"/>
                </a:solidFill>
              </a:rPr>
              <a:t>计入其收入总额</a:t>
            </a:r>
            <a:r>
              <a:rPr lang="zh-CN" altLang="en-US" dirty="0"/>
              <a:t>，依法征收企业所得税。</a:t>
            </a:r>
          </a:p>
          <a:p>
            <a:endParaRPr lang="zh-CN" altLang="en-US" dirty="0"/>
          </a:p>
        </p:txBody>
      </p:sp>
    </p:spTree>
    <p:extLst>
      <p:ext uri="{BB962C8B-B14F-4D97-AF65-F5344CB8AC3E}">
        <p14:creationId xmlns:p14="http://schemas.microsoft.com/office/powerpoint/2010/main" val="1074754199"/>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a:t>二、关于香港市场投资者通过基金互认买卖内地基金份额的所得税问题</a:t>
            </a:r>
          </a:p>
          <a:p>
            <a:pPr lvl="1"/>
            <a:r>
              <a:rPr lang="en-US" altLang="zh-CN" dirty="0" smtClean="0"/>
              <a:t>1</a:t>
            </a:r>
            <a:r>
              <a:rPr lang="en-US" altLang="zh-CN" dirty="0"/>
              <a:t>. </a:t>
            </a:r>
            <a:r>
              <a:rPr lang="zh-CN" altLang="en-US" dirty="0"/>
              <a:t>对</a:t>
            </a:r>
            <a:r>
              <a:rPr lang="zh-CN" altLang="en-US" dirty="0">
                <a:solidFill>
                  <a:srgbClr val="C00000"/>
                </a:solidFill>
              </a:rPr>
              <a:t>香港市场投资者</a:t>
            </a:r>
            <a:r>
              <a:rPr lang="zh-CN" altLang="en-US" dirty="0"/>
              <a:t>（包括企业和个人）通过基金互认买卖内地基金份额取得的</a:t>
            </a:r>
            <a:r>
              <a:rPr lang="zh-CN" altLang="en-US" dirty="0">
                <a:solidFill>
                  <a:srgbClr val="C00000"/>
                </a:solidFill>
              </a:rPr>
              <a:t>转让差价所得</a:t>
            </a:r>
            <a:r>
              <a:rPr lang="zh-CN" altLang="en-US" dirty="0"/>
              <a:t>，</a:t>
            </a:r>
            <a:r>
              <a:rPr lang="zh-CN" altLang="en-US" dirty="0">
                <a:solidFill>
                  <a:srgbClr val="C00000"/>
                </a:solidFill>
              </a:rPr>
              <a:t>暂免征收</a:t>
            </a:r>
            <a:r>
              <a:rPr lang="zh-CN" altLang="en-US" dirty="0"/>
              <a:t>所得税。</a:t>
            </a:r>
          </a:p>
          <a:p>
            <a:pPr lvl="1"/>
            <a:r>
              <a:rPr lang="en-US" altLang="zh-CN" dirty="0" smtClean="0"/>
              <a:t>2</a:t>
            </a:r>
            <a:r>
              <a:rPr lang="en-US" altLang="zh-CN" dirty="0"/>
              <a:t>. </a:t>
            </a:r>
            <a:r>
              <a:rPr lang="zh-CN" altLang="en-US" dirty="0"/>
              <a:t>对香港市场投资者（包括企业和个人）通过基金互认从</a:t>
            </a:r>
            <a:r>
              <a:rPr lang="zh-CN" altLang="en-US" dirty="0">
                <a:solidFill>
                  <a:srgbClr val="C00000"/>
                </a:solidFill>
              </a:rPr>
              <a:t>内地基金</a:t>
            </a:r>
            <a:r>
              <a:rPr lang="zh-CN" altLang="en-US" dirty="0"/>
              <a:t>分配取得的收益，由内地上市公司向该内地基金分配股息红利时</a:t>
            </a:r>
            <a:r>
              <a:rPr lang="en-US" altLang="zh-CN" dirty="0"/>
              <a:t>,</a:t>
            </a:r>
            <a:r>
              <a:rPr lang="zh-CN" altLang="en-US" dirty="0"/>
              <a:t>对香港市场投资者按照</a:t>
            </a:r>
            <a:r>
              <a:rPr lang="en-US" altLang="zh-CN" dirty="0">
                <a:solidFill>
                  <a:srgbClr val="C00000"/>
                </a:solidFill>
              </a:rPr>
              <a:t>10%</a:t>
            </a:r>
            <a:r>
              <a:rPr lang="zh-CN" altLang="en-US" dirty="0">
                <a:solidFill>
                  <a:srgbClr val="C00000"/>
                </a:solidFill>
              </a:rPr>
              <a:t>的税率代扣所得税</a:t>
            </a:r>
            <a:r>
              <a:rPr lang="zh-CN" altLang="en-US" dirty="0"/>
              <a:t>；或发行债券的企业向该内地基金分配利息时</a:t>
            </a:r>
            <a:r>
              <a:rPr lang="en-US" altLang="zh-CN" dirty="0"/>
              <a:t>, </a:t>
            </a:r>
            <a:r>
              <a:rPr lang="zh-CN" altLang="en-US" dirty="0"/>
              <a:t>对香港市场投资者按照</a:t>
            </a:r>
            <a:r>
              <a:rPr lang="en-US" altLang="zh-CN" dirty="0"/>
              <a:t>7%</a:t>
            </a:r>
            <a:r>
              <a:rPr lang="zh-CN" altLang="en-US" dirty="0"/>
              <a:t>的税率代扣所得税，并由内地上市公司或发行债券的企业向其主管税务机关办理扣缴申报。该内地基金向投资者分配收益时</a:t>
            </a:r>
            <a:r>
              <a:rPr lang="en-US" altLang="zh-CN" dirty="0"/>
              <a:t>,</a:t>
            </a:r>
            <a:r>
              <a:rPr lang="zh-CN" altLang="en-US" dirty="0"/>
              <a:t>不再扣缴所得税。</a:t>
            </a:r>
          </a:p>
          <a:p>
            <a:pPr lvl="1"/>
            <a:r>
              <a:rPr lang="zh-CN" altLang="en-US" dirty="0" smtClean="0"/>
              <a:t>内地</a:t>
            </a:r>
            <a:r>
              <a:rPr lang="zh-CN" altLang="en-US" dirty="0"/>
              <a:t>基金管理人应当向相关证券登记结算机构提供内地基金的香港市场投资者的相关信息。</a:t>
            </a:r>
          </a:p>
          <a:p>
            <a:endParaRPr lang="zh-CN" altLang="en-US" dirty="0"/>
          </a:p>
        </p:txBody>
      </p:sp>
    </p:spTree>
    <p:extLst>
      <p:ext uri="{BB962C8B-B14F-4D97-AF65-F5344CB8AC3E}">
        <p14:creationId xmlns:p14="http://schemas.microsoft.com/office/powerpoint/2010/main" val="3271121967"/>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三、关于内地投资者通过基金互认买卖香港基金份额和香港市场投资者买卖内地基金份额的营业税问题</a:t>
            </a:r>
          </a:p>
          <a:p>
            <a:pPr lvl="1"/>
            <a:r>
              <a:rPr lang="en-US" altLang="zh-CN" sz="2800" dirty="0" smtClean="0"/>
              <a:t>1</a:t>
            </a:r>
            <a:r>
              <a:rPr lang="zh-CN" altLang="en-US" sz="2800" dirty="0"/>
              <a:t>．对香港市场投资者（包括单位和个人）通过基金互认买卖内地基金份额取得的差价收入，</a:t>
            </a:r>
            <a:r>
              <a:rPr lang="zh-CN" altLang="en-US" sz="2800" dirty="0">
                <a:solidFill>
                  <a:srgbClr val="C00000"/>
                </a:solidFill>
              </a:rPr>
              <a:t>暂免征收营业税</a:t>
            </a:r>
            <a:r>
              <a:rPr lang="zh-CN" altLang="en-US" sz="2800" dirty="0"/>
              <a:t>。</a:t>
            </a:r>
          </a:p>
          <a:p>
            <a:pPr lvl="1"/>
            <a:r>
              <a:rPr lang="en-US" altLang="zh-CN" sz="2800" dirty="0" smtClean="0"/>
              <a:t>2</a:t>
            </a:r>
            <a:r>
              <a:rPr lang="zh-CN" altLang="en-US" sz="2800" dirty="0"/>
              <a:t>．</a:t>
            </a:r>
            <a:r>
              <a:rPr lang="zh-CN" altLang="en-US" sz="2800" dirty="0">
                <a:solidFill>
                  <a:srgbClr val="C00000"/>
                </a:solidFill>
              </a:rPr>
              <a:t>对内地个人投资者</a:t>
            </a:r>
            <a:r>
              <a:rPr lang="zh-CN" altLang="en-US" sz="2800" dirty="0"/>
              <a:t>通过基金互认买卖香港基金份额取得的差价收入，按现行政策规定</a:t>
            </a:r>
            <a:r>
              <a:rPr lang="zh-CN" altLang="en-US" sz="2800" dirty="0">
                <a:solidFill>
                  <a:srgbClr val="C00000"/>
                </a:solidFill>
              </a:rPr>
              <a:t>暂免征收营业税</a:t>
            </a:r>
            <a:r>
              <a:rPr lang="zh-CN" altLang="en-US" sz="2800" dirty="0"/>
              <a:t>。</a:t>
            </a:r>
          </a:p>
          <a:p>
            <a:pPr lvl="1"/>
            <a:r>
              <a:rPr lang="en-US" altLang="zh-CN" sz="2800" dirty="0" smtClean="0"/>
              <a:t>3</a:t>
            </a:r>
            <a:r>
              <a:rPr lang="zh-CN" altLang="en-US" sz="2800" dirty="0"/>
              <a:t>．</a:t>
            </a:r>
            <a:r>
              <a:rPr lang="zh-CN" altLang="en-US" sz="2800" dirty="0">
                <a:solidFill>
                  <a:srgbClr val="C00000"/>
                </a:solidFill>
              </a:rPr>
              <a:t>对内地单位投资者</a:t>
            </a:r>
            <a:r>
              <a:rPr lang="zh-CN" altLang="en-US" sz="2800" dirty="0"/>
              <a:t>通过基金互认买卖香港基金份额取得的差价收入，按</a:t>
            </a:r>
            <a:r>
              <a:rPr lang="zh-CN" altLang="en-US" sz="2800" u="sng" dirty="0">
                <a:solidFill>
                  <a:srgbClr val="FF0000"/>
                </a:solidFill>
              </a:rPr>
              <a:t>现行政策规定征免营业税</a:t>
            </a:r>
            <a:r>
              <a:rPr lang="zh-CN" altLang="en-US" sz="2800" dirty="0" smtClean="0"/>
              <a:t>。</a:t>
            </a:r>
            <a:endParaRPr lang="zh-CN" altLang="en-US" sz="2800" dirty="0"/>
          </a:p>
        </p:txBody>
      </p:sp>
    </p:spTree>
    <p:extLst>
      <p:ext uri="{BB962C8B-B14F-4D97-AF65-F5344CB8AC3E}">
        <p14:creationId xmlns:p14="http://schemas.microsoft.com/office/powerpoint/2010/main" val="1217871680"/>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a:t>四、关于内地投资者通过基金互认买卖香港基金份额和香港市场投资者通过基金互认买卖内地基金份额的印花税问题</a:t>
            </a:r>
          </a:p>
          <a:p>
            <a:pPr lvl="1"/>
            <a:r>
              <a:rPr lang="en-US" altLang="zh-CN" dirty="0" smtClean="0"/>
              <a:t>1</a:t>
            </a:r>
            <a:r>
              <a:rPr lang="zh-CN" altLang="en-US" dirty="0"/>
              <a:t>．对香港市场投资者通过基金互认买卖、继承、赠与内地基金份额，按照内地现行税制规定，</a:t>
            </a:r>
            <a:r>
              <a:rPr lang="zh-CN" altLang="en-US" dirty="0">
                <a:solidFill>
                  <a:srgbClr val="C00000"/>
                </a:solidFill>
              </a:rPr>
              <a:t>暂不征收印花税</a:t>
            </a:r>
            <a:r>
              <a:rPr lang="zh-CN" altLang="en-US" dirty="0"/>
              <a:t>。</a:t>
            </a:r>
          </a:p>
          <a:p>
            <a:pPr lvl="1"/>
            <a:r>
              <a:rPr lang="en-US" altLang="zh-CN" dirty="0" smtClean="0"/>
              <a:t>2</a:t>
            </a:r>
            <a:r>
              <a:rPr lang="zh-CN" altLang="en-US" dirty="0"/>
              <a:t>．对内地投资者通过基金互认买卖、继承、赠与香港基金份额，</a:t>
            </a:r>
            <a:r>
              <a:rPr lang="zh-CN" altLang="en-US" dirty="0">
                <a:solidFill>
                  <a:srgbClr val="C00000"/>
                </a:solidFill>
              </a:rPr>
              <a:t>按照香港特别行政区现行印花税税法规定执行</a:t>
            </a:r>
            <a:r>
              <a:rPr lang="zh-CN" altLang="en-US" dirty="0"/>
              <a:t>。</a:t>
            </a:r>
          </a:p>
          <a:p>
            <a:r>
              <a:rPr lang="zh-CN" altLang="en-US" dirty="0" smtClean="0"/>
              <a:t>五</a:t>
            </a:r>
            <a:r>
              <a:rPr lang="zh-CN" altLang="en-US" dirty="0"/>
              <a:t>、财政、税务、证监等部门要加强协调，通力合作，切实做好政策实施的各项工作。</a:t>
            </a:r>
          </a:p>
          <a:p>
            <a:pPr lvl="1"/>
            <a:r>
              <a:rPr lang="zh-CN" altLang="en-US" dirty="0" smtClean="0"/>
              <a:t>基金</a:t>
            </a:r>
            <a:r>
              <a:rPr lang="zh-CN" altLang="en-US" dirty="0"/>
              <a:t>管理人、基金代理机构、相关证券登记结算机构以及上市公司和发行债券的企业，应依照法律法规积极配合税务机关做好基金互认税收的扣缴申报、征管及纳税服务工作。</a:t>
            </a:r>
          </a:p>
          <a:p>
            <a:endParaRPr lang="zh-CN" altLang="en-US" dirty="0"/>
          </a:p>
        </p:txBody>
      </p:sp>
    </p:spTree>
    <p:extLst>
      <p:ext uri="{BB962C8B-B14F-4D97-AF65-F5344CB8AC3E}">
        <p14:creationId xmlns:p14="http://schemas.microsoft.com/office/powerpoint/2010/main" val="324167355"/>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六、本通知所称基金互认，是指内地基金或香港基金经香港证监会认可或中国证监会注册，在双方司法管辖区内向公众销售。所称内地基金，是指中国证监会根据</a:t>
            </a:r>
            <a:r>
              <a:rPr lang="en-US" altLang="zh-CN" dirty="0"/>
              <a:t>《</a:t>
            </a:r>
            <a:r>
              <a:rPr lang="zh-CN" altLang="en-US" dirty="0"/>
              <a:t>中华人民共和国证券投资基金法</a:t>
            </a:r>
            <a:r>
              <a:rPr lang="en-US" altLang="zh-CN" dirty="0"/>
              <a:t>》</a:t>
            </a:r>
            <a:r>
              <a:rPr lang="zh-CN" altLang="en-US" dirty="0"/>
              <a:t>注册的公开募集证券投资基金。所称香港基金，是指香港证监会根据香港法律认可公开销售的单位信托、互惠基金或者其他形式的集体投资计划。所称买卖基金份额，包括申购与赎回、交易。</a:t>
            </a:r>
          </a:p>
          <a:p>
            <a:r>
              <a:rPr lang="zh-CN" altLang="en-US" dirty="0" smtClean="0"/>
              <a:t>七</a:t>
            </a:r>
            <a:r>
              <a:rPr lang="zh-CN" altLang="en-US" dirty="0"/>
              <a:t>、本通知自</a:t>
            </a:r>
            <a:r>
              <a:rPr lang="en-US" altLang="zh-CN" dirty="0"/>
              <a:t>2015</a:t>
            </a:r>
            <a:r>
              <a:rPr lang="zh-CN" altLang="en-US" dirty="0"/>
              <a:t>年</a:t>
            </a:r>
            <a:r>
              <a:rPr lang="en-US" altLang="zh-CN" dirty="0"/>
              <a:t>12</a:t>
            </a:r>
            <a:r>
              <a:rPr lang="zh-CN" altLang="en-US" dirty="0"/>
              <a:t>月</a:t>
            </a:r>
            <a:r>
              <a:rPr lang="en-US" altLang="zh-CN" dirty="0"/>
              <a:t>18</a:t>
            </a:r>
            <a:r>
              <a:rPr lang="zh-CN" altLang="en-US" dirty="0"/>
              <a:t>日起执行。</a:t>
            </a:r>
          </a:p>
          <a:p>
            <a:endParaRPr lang="zh-CN" altLang="en-US" dirty="0"/>
          </a:p>
        </p:txBody>
      </p:sp>
    </p:spTree>
    <p:extLst>
      <p:ext uri="{BB962C8B-B14F-4D97-AF65-F5344CB8AC3E}">
        <p14:creationId xmlns:p14="http://schemas.microsoft.com/office/powerpoint/2010/main" val="2671885233"/>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六、其他税种</a:t>
            </a:r>
            <a:endParaRPr lang="zh-CN" altLang="en-US" dirty="0"/>
          </a:p>
        </p:txBody>
      </p:sp>
      <p:sp>
        <p:nvSpPr>
          <p:cNvPr id="3" name="内容占位符 2"/>
          <p:cNvSpPr>
            <a:spLocks noGrp="1"/>
          </p:cNvSpPr>
          <p:nvPr>
            <p:ph idx="1"/>
          </p:nvPr>
        </p:nvSpPr>
        <p:spPr/>
        <p:txBody>
          <a:bodyPr>
            <a:normAutofit fontScale="92500"/>
          </a:bodyPr>
          <a:lstStyle/>
          <a:p>
            <a:r>
              <a:rPr lang="en-US" altLang="zh-CN" sz="2400" dirty="0"/>
              <a:t>1</a:t>
            </a:r>
            <a:r>
              <a:rPr lang="zh-CN" altLang="en-US" sz="2400" dirty="0"/>
              <a:t>、宁波市地方税务局 宁波市财政局关于明确市内跨</a:t>
            </a:r>
            <a:r>
              <a:rPr lang="zh-CN" altLang="en-US" sz="2400" dirty="0" smtClean="0"/>
              <a:t>区域连锁</a:t>
            </a:r>
            <a:r>
              <a:rPr lang="zh-CN" altLang="en-US" sz="2400" dirty="0"/>
              <a:t>经营企业汇总缴纳增值税后附征税费等有关事宜的通知（甬地税发</a:t>
            </a:r>
            <a:r>
              <a:rPr lang="en-US" altLang="zh-CN" sz="2400" dirty="0"/>
              <a:t>〔2015〕56</a:t>
            </a:r>
            <a:r>
              <a:rPr lang="zh-CN" altLang="en-US" sz="2400" dirty="0" smtClean="0"/>
              <a:t>号）</a:t>
            </a:r>
            <a:endParaRPr lang="en-US" altLang="zh-CN" sz="2400" dirty="0" smtClean="0"/>
          </a:p>
          <a:p>
            <a:r>
              <a:rPr lang="en-US" altLang="zh-CN" sz="2400" dirty="0"/>
              <a:t>2</a:t>
            </a:r>
            <a:r>
              <a:rPr lang="zh-CN" altLang="en-US" sz="2400" dirty="0"/>
              <a:t>、宁波市地方税务局关于</a:t>
            </a:r>
            <a:r>
              <a:rPr lang="zh-CN" altLang="en-US" sz="2400" dirty="0" smtClean="0"/>
              <a:t>进一步明确</a:t>
            </a:r>
            <a:r>
              <a:rPr lang="zh-CN" altLang="en-US" sz="2400" dirty="0"/>
              <a:t>房产税和城镇土地使用税纳税期限的公告（宁波市地方税务局</a:t>
            </a:r>
            <a:r>
              <a:rPr lang="en-US" altLang="zh-CN" sz="2400" dirty="0"/>
              <a:t>2015</a:t>
            </a:r>
            <a:r>
              <a:rPr lang="zh-CN" altLang="en-US" sz="2400" dirty="0"/>
              <a:t>第</a:t>
            </a:r>
            <a:r>
              <a:rPr lang="en-US" altLang="zh-CN" sz="2400" dirty="0"/>
              <a:t>4</a:t>
            </a:r>
            <a:r>
              <a:rPr lang="zh-CN" altLang="en-US" sz="2400" dirty="0" smtClean="0"/>
              <a:t>号）</a:t>
            </a:r>
            <a:endParaRPr lang="en-US" altLang="zh-CN" sz="2400" dirty="0" smtClean="0"/>
          </a:p>
          <a:p>
            <a:r>
              <a:rPr lang="en-US" altLang="zh-CN" sz="2400" dirty="0"/>
              <a:t>3</a:t>
            </a:r>
            <a:r>
              <a:rPr lang="zh-CN" altLang="en-US" sz="2400" dirty="0"/>
              <a:t>、财政部  国家税务总局关于继续实施物流</a:t>
            </a:r>
            <a:r>
              <a:rPr lang="zh-CN" altLang="en-US" sz="2400" dirty="0" smtClean="0"/>
              <a:t>企业大宗</a:t>
            </a:r>
            <a:r>
              <a:rPr lang="zh-CN" altLang="en-US" sz="2400" dirty="0"/>
              <a:t>商品仓储设施用地城镇土地使用税优惠政策的通知（财税</a:t>
            </a:r>
            <a:r>
              <a:rPr lang="en-US" altLang="zh-CN" sz="2400" dirty="0"/>
              <a:t>[2015]98</a:t>
            </a:r>
            <a:r>
              <a:rPr lang="zh-CN" altLang="en-US" sz="2400" dirty="0" smtClean="0"/>
              <a:t>号）</a:t>
            </a:r>
            <a:endParaRPr lang="en-US" altLang="zh-CN" sz="2400" dirty="0" smtClean="0"/>
          </a:p>
          <a:p>
            <a:r>
              <a:rPr lang="en-US" altLang="zh-CN" sz="2400" dirty="0"/>
              <a:t>4</a:t>
            </a:r>
            <a:r>
              <a:rPr lang="zh-CN" altLang="en-US" sz="2400" dirty="0"/>
              <a:t>、国家税务总局关于契税纳税申报有关问题的公告（国家税务总局公告</a:t>
            </a:r>
            <a:r>
              <a:rPr lang="en-US" altLang="zh-CN" sz="2400" dirty="0"/>
              <a:t>2015</a:t>
            </a:r>
            <a:r>
              <a:rPr lang="zh-CN" altLang="en-US" sz="2400" dirty="0"/>
              <a:t>年第</a:t>
            </a:r>
            <a:r>
              <a:rPr lang="en-US" altLang="zh-CN" sz="2400" dirty="0"/>
              <a:t>67</a:t>
            </a:r>
            <a:r>
              <a:rPr lang="zh-CN" altLang="en-US" sz="2400" dirty="0" smtClean="0"/>
              <a:t>号）</a:t>
            </a:r>
            <a:endParaRPr lang="en-US" altLang="zh-CN" sz="2400" dirty="0" smtClean="0"/>
          </a:p>
          <a:p>
            <a:r>
              <a:rPr lang="en-US" altLang="zh-CN" sz="2400" dirty="0"/>
              <a:t>5</a:t>
            </a:r>
            <a:r>
              <a:rPr lang="zh-CN" altLang="en-US" sz="2400" dirty="0"/>
              <a:t>、国家税务总局财产行为税</a:t>
            </a:r>
            <a:r>
              <a:rPr lang="zh-CN" altLang="en-US" sz="2400" dirty="0" smtClean="0"/>
              <a:t>司关于</a:t>
            </a:r>
            <a:r>
              <a:rPr lang="zh-CN" altLang="en-US" sz="2400" dirty="0"/>
              <a:t>如何认定契税纳税人婚姻状况有关问题的意见（税总财行便函</a:t>
            </a:r>
            <a:r>
              <a:rPr lang="en-US" altLang="zh-CN" sz="2400" dirty="0"/>
              <a:t>〔2015〕110</a:t>
            </a:r>
            <a:r>
              <a:rPr lang="zh-CN" altLang="en-US" sz="2400" dirty="0"/>
              <a:t>号 </a:t>
            </a:r>
            <a:r>
              <a:rPr lang="zh-CN" altLang="en-US" sz="2400" dirty="0" smtClean="0"/>
              <a:t>）</a:t>
            </a:r>
            <a:endParaRPr lang="en-US" altLang="zh-CN" sz="2400" dirty="0" smtClean="0"/>
          </a:p>
          <a:p>
            <a:endParaRPr lang="en-US" altLang="zh-CN" sz="2400" dirty="0" smtClean="0"/>
          </a:p>
          <a:p>
            <a:endParaRPr lang="en-US" altLang="zh-CN" sz="2400" dirty="0" smtClean="0"/>
          </a:p>
          <a:p>
            <a:endParaRPr lang="zh-CN" altLang="en-US" sz="2400" dirty="0"/>
          </a:p>
        </p:txBody>
      </p:sp>
    </p:spTree>
    <p:extLst>
      <p:ext uri="{BB962C8B-B14F-4D97-AF65-F5344CB8AC3E}">
        <p14:creationId xmlns:p14="http://schemas.microsoft.com/office/powerpoint/2010/main" val="5499544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a:t>
            </a:r>
            <a:r>
              <a:rPr lang="en-US" altLang="zh-CN" dirty="0" smtClean="0"/>
              <a:t>4</a:t>
            </a:r>
            <a:r>
              <a:rPr lang="zh-CN" altLang="en-US" dirty="0" smtClean="0"/>
              <a:t>）国家</a:t>
            </a:r>
            <a:r>
              <a:rPr lang="zh-CN" altLang="en-US" dirty="0"/>
              <a:t>税务总局</a:t>
            </a:r>
            <a:br>
              <a:rPr lang="zh-CN" altLang="en-US" dirty="0"/>
            </a:br>
            <a:r>
              <a:rPr lang="zh-CN" altLang="en-US" dirty="0"/>
              <a:t>关于修订</a:t>
            </a:r>
            <a:r>
              <a:rPr lang="zh-CN" altLang="en-US" dirty="0">
                <a:solidFill>
                  <a:srgbClr val="C00000"/>
                </a:solidFill>
              </a:rPr>
              <a:t>纳税人识别号代码标准</a:t>
            </a:r>
            <a:r>
              <a:rPr lang="zh-CN" altLang="en-US" dirty="0"/>
              <a:t>的</a:t>
            </a:r>
            <a:r>
              <a:rPr lang="zh-CN" altLang="en-US" dirty="0" smtClean="0"/>
              <a:t>公告</a:t>
            </a:r>
            <a:endParaRPr lang="zh-CN" altLang="en-US" dirty="0"/>
          </a:p>
        </p:txBody>
      </p:sp>
      <p:sp>
        <p:nvSpPr>
          <p:cNvPr id="3" name="内容占位符 2"/>
          <p:cNvSpPr>
            <a:spLocks noGrp="1"/>
          </p:cNvSpPr>
          <p:nvPr>
            <p:ph idx="1"/>
          </p:nvPr>
        </p:nvSpPr>
        <p:spPr/>
        <p:txBody>
          <a:bodyPr>
            <a:normAutofit lnSpcReduction="10000"/>
          </a:bodyPr>
          <a:lstStyle/>
          <a:p>
            <a:pPr lvl="4"/>
            <a:r>
              <a:rPr lang="zh-CN" altLang="en-US" dirty="0"/>
              <a:t>国家税务总局公告</a:t>
            </a:r>
            <a:r>
              <a:rPr lang="en-US" altLang="zh-CN" dirty="0"/>
              <a:t>2015</a:t>
            </a:r>
            <a:r>
              <a:rPr lang="zh-CN" altLang="en-US" dirty="0"/>
              <a:t>年第</a:t>
            </a:r>
            <a:r>
              <a:rPr lang="en-US" altLang="zh-CN" dirty="0"/>
              <a:t>66</a:t>
            </a:r>
            <a:r>
              <a:rPr lang="zh-CN" altLang="en-US" dirty="0"/>
              <a:t>号  </a:t>
            </a:r>
            <a:r>
              <a:rPr lang="en-US" altLang="zh-CN" dirty="0" smtClean="0"/>
              <a:t>2015-9-25</a:t>
            </a:r>
          </a:p>
          <a:p>
            <a:r>
              <a:rPr lang="zh-CN" altLang="en-US" dirty="0"/>
              <a:t>根据</a:t>
            </a:r>
            <a:r>
              <a:rPr lang="en-US" altLang="zh-CN" dirty="0"/>
              <a:t>《</a:t>
            </a:r>
            <a:r>
              <a:rPr lang="zh-CN" altLang="en-US" dirty="0"/>
              <a:t>国务院关于批转发展改革委等部门法人和其他组织统一社会信用代码制度建设总体方案的通知</a:t>
            </a:r>
            <a:r>
              <a:rPr lang="en-US" altLang="zh-CN" dirty="0"/>
              <a:t>》</a:t>
            </a:r>
            <a:r>
              <a:rPr lang="zh-CN" altLang="en-US" dirty="0"/>
              <a:t>（国发</a:t>
            </a:r>
            <a:r>
              <a:rPr lang="en-US" altLang="zh-CN" dirty="0"/>
              <a:t>〔2015〕33</a:t>
            </a:r>
            <a:r>
              <a:rPr lang="zh-CN" altLang="en-US" dirty="0"/>
              <a:t>号），结合实施“三证合一、一照一码”改革的工作要求，国家税务总局决定修订纳税人识别号代码标准，现将有关事项公告如下：</a:t>
            </a:r>
          </a:p>
          <a:p>
            <a:pPr lvl="1"/>
            <a:r>
              <a:rPr lang="zh-CN" altLang="en-US" dirty="0" smtClean="0"/>
              <a:t>一</a:t>
            </a:r>
            <a:r>
              <a:rPr lang="zh-CN" altLang="en-US" dirty="0"/>
              <a:t>、已取得统一社会信用代码的法人和其他组织，其</a:t>
            </a:r>
            <a:r>
              <a:rPr lang="zh-CN" altLang="en-US" dirty="0">
                <a:solidFill>
                  <a:srgbClr val="C00000"/>
                </a:solidFill>
              </a:rPr>
              <a:t>纳税人识别号使用</a:t>
            </a:r>
            <a:r>
              <a:rPr lang="en-US" altLang="zh-CN" dirty="0">
                <a:solidFill>
                  <a:srgbClr val="C00000"/>
                </a:solidFill>
              </a:rPr>
              <a:t>18</a:t>
            </a:r>
            <a:r>
              <a:rPr lang="zh-CN" altLang="en-US" dirty="0">
                <a:solidFill>
                  <a:srgbClr val="C00000"/>
                </a:solidFill>
              </a:rPr>
              <a:t>位的“统一社会信用代码</a:t>
            </a:r>
            <a:r>
              <a:rPr lang="zh-CN" altLang="en-US" dirty="0"/>
              <a:t>”，编码规则按照相关国家标准执行。</a:t>
            </a:r>
          </a:p>
          <a:p>
            <a:pPr lvl="1"/>
            <a:r>
              <a:rPr lang="zh-CN" altLang="en-US" dirty="0" smtClean="0"/>
              <a:t>二</a:t>
            </a:r>
            <a:r>
              <a:rPr lang="zh-CN" altLang="en-US" dirty="0"/>
              <a:t>、未取得统一社会信用代码的个体工商户以及以居民身份证、回乡证、通行证、护照等有效身份证明办理税务登记的纳税人，其纳税人识别号由</a:t>
            </a:r>
            <a:r>
              <a:rPr lang="zh-CN" altLang="en-US" dirty="0">
                <a:solidFill>
                  <a:srgbClr val="C00000"/>
                </a:solidFill>
              </a:rPr>
              <a:t>“身份证件号码”</a:t>
            </a:r>
            <a:r>
              <a:rPr lang="en-US" altLang="zh-CN" dirty="0">
                <a:solidFill>
                  <a:srgbClr val="C00000"/>
                </a:solidFill>
              </a:rPr>
              <a:t>+“2</a:t>
            </a:r>
            <a:r>
              <a:rPr lang="zh-CN" altLang="en-US" dirty="0">
                <a:solidFill>
                  <a:srgbClr val="C00000"/>
                </a:solidFill>
              </a:rPr>
              <a:t>位顺序码</a:t>
            </a:r>
            <a:r>
              <a:rPr lang="zh-CN" altLang="en-US" dirty="0"/>
              <a:t>”组成。</a:t>
            </a:r>
          </a:p>
          <a:p>
            <a:endParaRPr lang="zh-CN" altLang="en-US" dirty="0"/>
          </a:p>
        </p:txBody>
      </p:sp>
    </p:spTree>
    <p:extLst>
      <p:ext uri="{BB962C8B-B14F-4D97-AF65-F5344CB8AC3E}">
        <p14:creationId xmlns:p14="http://schemas.microsoft.com/office/powerpoint/2010/main" val="234464667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a:t>
            </a:r>
            <a:r>
              <a:rPr lang="zh-CN" altLang="en-US" dirty="0" smtClean="0"/>
              <a:t>、宁波</a:t>
            </a:r>
            <a:r>
              <a:rPr lang="zh-CN" altLang="en-US" dirty="0"/>
              <a:t>市地方税务局 宁波市财政局关于明确市内跨区域</a:t>
            </a:r>
            <a:br>
              <a:rPr lang="zh-CN" altLang="en-US" dirty="0"/>
            </a:br>
            <a:r>
              <a:rPr lang="zh-CN" altLang="en-US" dirty="0"/>
              <a:t>连锁经营企业汇总缴纳增值税后附征税费等有关事宜的</a:t>
            </a:r>
            <a:r>
              <a:rPr lang="zh-CN" altLang="en-US" dirty="0" smtClean="0"/>
              <a:t>通知</a:t>
            </a:r>
            <a:endParaRPr lang="zh-CN" altLang="en-US" dirty="0"/>
          </a:p>
        </p:txBody>
      </p:sp>
      <p:sp>
        <p:nvSpPr>
          <p:cNvPr id="3" name="内容占位符 2"/>
          <p:cNvSpPr>
            <a:spLocks noGrp="1"/>
          </p:cNvSpPr>
          <p:nvPr>
            <p:ph idx="1"/>
          </p:nvPr>
        </p:nvSpPr>
        <p:spPr/>
        <p:txBody>
          <a:bodyPr/>
          <a:lstStyle/>
          <a:p>
            <a:pPr lvl="4"/>
            <a:r>
              <a:rPr lang="zh-CN" altLang="en-US" dirty="0"/>
              <a:t>甬地税发</a:t>
            </a:r>
            <a:r>
              <a:rPr lang="en-US" altLang="zh-CN" dirty="0"/>
              <a:t>〔2015〕56</a:t>
            </a:r>
            <a:r>
              <a:rPr lang="zh-CN" altLang="en-US" dirty="0"/>
              <a:t>号  </a:t>
            </a:r>
            <a:r>
              <a:rPr lang="en-US" altLang="zh-CN" dirty="0" smtClean="0"/>
              <a:t>2015-10-15</a:t>
            </a:r>
          </a:p>
          <a:p>
            <a:r>
              <a:rPr lang="zh-CN" altLang="en-US" dirty="0"/>
              <a:t>为支持跨区域连锁经营企业的发展，便于税收征收管理，根据宁波市财政局、宁波市国家税务局和宁波市地方税务局</a:t>
            </a:r>
            <a:r>
              <a:rPr lang="en-US" altLang="zh-CN" dirty="0"/>
              <a:t>《</a:t>
            </a:r>
            <a:r>
              <a:rPr lang="zh-CN" altLang="en-US" dirty="0"/>
              <a:t>关于明确市内跨区域连锁经营企业申请汇总缴纳税收申请和审批程序的规定</a:t>
            </a:r>
            <a:r>
              <a:rPr lang="en-US" altLang="zh-CN" dirty="0"/>
              <a:t>》</a:t>
            </a:r>
            <a:r>
              <a:rPr lang="zh-CN" altLang="en-US" dirty="0"/>
              <a:t>（甬财政预</a:t>
            </a:r>
            <a:r>
              <a:rPr lang="en-US" altLang="zh-CN" dirty="0"/>
              <a:t>〔2007〕300</a:t>
            </a:r>
            <a:r>
              <a:rPr lang="zh-CN" altLang="en-US" dirty="0"/>
              <a:t>号）的规定，现就市内跨区域连锁经营企业汇总缴纳增值税后附征的城市维护建设税、教育费附加等事宜明确如下：</a:t>
            </a:r>
          </a:p>
          <a:p>
            <a:pPr lvl="1"/>
            <a:r>
              <a:rPr lang="zh-CN" altLang="en-US" dirty="0"/>
              <a:t>一、凡经市国税局、市财政局批准的市内跨区域连锁经营汇总缴纳增值税企业，可同时向总部所在地主管地税机关汇总缴纳随增值税附征的城市维护建设税、教育费附加和地方教育附加，并将批准文件上报备案。</a:t>
            </a:r>
          </a:p>
          <a:p>
            <a:endParaRPr lang="zh-CN" altLang="en-US" dirty="0"/>
          </a:p>
        </p:txBody>
      </p:sp>
    </p:spTree>
    <p:extLst>
      <p:ext uri="{BB962C8B-B14F-4D97-AF65-F5344CB8AC3E}">
        <p14:creationId xmlns:p14="http://schemas.microsoft.com/office/powerpoint/2010/main" val="2974519025"/>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1"/>
            <a:r>
              <a:rPr lang="zh-CN" altLang="en-US" sz="2800" dirty="0"/>
              <a:t>二、市内跨区域连锁经营企业汇总缴纳的城市维护建设税税率按其总部所在地适用税率执行。</a:t>
            </a:r>
          </a:p>
          <a:p>
            <a:pPr lvl="1"/>
            <a:r>
              <a:rPr lang="zh-CN" altLang="en-US" sz="2800" dirty="0"/>
              <a:t>三、连锁经营企业在每年</a:t>
            </a:r>
            <a:r>
              <a:rPr lang="en-US" altLang="zh-CN" sz="2800" dirty="0"/>
              <a:t>12</a:t>
            </a:r>
            <a:r>
              <a:rPr lang="zh-CN" altLang="en-US" sz="2800" dirty="0"/>
              <a:t>月</a:t>
            </a:r>
            <a:r>
              <a:rPr lang="en-US" altLang="zh-CN" sz="2800" dirty="0"/>
              <a:t>20</a:t>
            </a:r>
            <a:r>
              <a:rPr lang="zh-CN" altLang="en-US" sz="2800" dirty="0"/>
              <a:t>日前向市国税局、市地税局和市财政局上报其所属各连锁门店的当年度（财政年度）增值税入库情况时，应同时报送城市维护建设税、教育费附加和地方教育附加入库情况。</a:t>
            </a:r>
          </a:p>
          <a:p>
            <a:pPr lvl="1"/>
            <a:r>
              <a:rPr lang="zh-CN" altLang="en-US" sz="2800" dirty="0"/>
              <a:t>四、其他事宜仍按甬财政预</a:t>
            </a:r>
            <a:r>
              <a:rPr lang="en-US" altLang="zh-CN" sz="2800" dirty="0"/>
              <a:t>〔2007〕300</a:t>
            </a:r>
            <a:r>
              <a:rPr lang="zh-CN" altLang="en-US" sz="2800" dirty="0"/>
              <a:t>号有关规定执行。</a:t>
            </a:r>
          </a:p>
          <a:p>
            <a:endParaRPr lang="zh-CN" altLang="en-US" dirty="0"/>
          </a:p>
        </p:txBody>
      </p:sp>
    </p:spTree>
    <p:extLst>
      <p:ext uri="{BB962C8B-B14F-4D97-AF65-F5344CB8AC3E}">
        <p14:creationId xmlns:p14="http://schemas.microsoft.com/office/powerpoint/2010/main" val="3782413977"/>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84310" y="581950"/>
            <a:ext cx="10018713" cy="1008529"/>
          </a:xfrm>
        </p:spPr>
        <p:txBody>
          <a:bodyPr>
            <a:normAutofit/>
          </a:bodyPr>
          <a:lstStyle/>
          <a:p>
            <a:r>
              <a:rPr lang="en-US" altLang="zh-CN" dirty="0" smtClean="0"/>
              <a:t>2</a:t>
            </a:r>
            <a:r>
              <a:rPr lang="zh-CN" altLang="en-US" dirty="0" smtClean="0"/>
              <a:t>、宁波</a:t>
            </a:r>
            <a:r>
              <a:rPr lang="zh-CN" altLang="en-US" dirty="0"/>
              <a:t>市地方税务局关于进一步</a:t>
            </a:r>
            <a:br>
              <a:rPr lang="zh-CN" altLang="en-US" dirty="0"/>
            </a:br>
            <a:r>
              <a:rPr lang="zh-CN" altLang="en-US" dirty="0"/>
              <a:t>明确房产税和城镇土地使用税纳税期限的</a:t>
            </a:r>
            <a:r>
              <a:rPr lang="zh-CN" altLang="en-US" dirty="0" smtClean="0"/>
              <a:t>公告</a:t>
            </a:r>
            <a:endParaRPr lang="zh-CN" altLang="en-US" dirty="0"/>
          </a:p>
        </p:txBody>
      </p:sp>
      <p:sp>
        <p:nvSpPr>
          <p:cNvPr id="3" name="内容占位符 2"/>
          <p:cNvSpPr>
            <a:spLocks noGrp="1"/>
          </p:cNvSpPr>
          <p:nvPr>
            <p:ph idx="1"/>
          </p:nvPr>
        </p:nvSpPr>
        <p:spPr>
          <a:xfrm>
            <a:off x="1484310" y="1680882"/>
            <a:ext cx="10018713" cy="4677715"/>
          </a:xfrm>
        </p:spPr>
        <p:txBody>
          <a:bodyPr>
            <a:normAutofit lnSpcReduction="10000"/>
          </a:bodyPr>
          <a:lstStyle/>
          <a:p>
            <a:pPr lvl="4"/>
            <a:r>
              <a:rPr lang="zh-CN" altLang="en-US" dirty="0"/>
              <a:t>宁波市地方</a:t>
            </a:r>
            <a:r>
              <a:rPr lang="zh-CN" altLang="en-US" dirty="0" smtClean="0"/>
              <a:t>税务局</a:t>
            </a:r>
            <a:r>
              <a:rPr lang="en-US" altLang="zh-CN" dirty="0" smtClean="0"/>
              <a:t>2015</a:t>
            </a:r>
            <a:r>
              <a:rPr lang="zh-CN" altLang="en-US" dirty="0" smtClean="0"/>
              <a:t>第</a:t>
            </a:r>
            <a:r>
              <a:rPr lang="en-US" altLang="zh-CN" dirty="0"/>
              <a:t>4</a:t>
            </a:r>
            <a:r>
              <a:rPr lang="zh-CN" altLang="en-US" dirty="0" smtClean="0"/>
              <a:t>号  </a:t>
            </a:r>
            <a:r>
              <a:rPr lang="en-US" altLang="zh-CN" dirty="0" smtClean="0"/>
              <a:t>2015-11-12</a:t>
            </a:r>
          </a:p>
          <a:p>
            <a:r>
              <a:rPr lang="zh-CN" altLang="en-US" dirty="0"/>
              <a:t>为进一步规范房产税和城镇土地使用税征收管理，根据</a:t>
            </a:r>
            <a:r>
              <a:rPr lang="en-US" altLang="zh-CN" dirty="0"/>
              <a:t>《</a:t>
            </a:r>
            <a:r>
              <a:rPr lang="zh-CN" altLang="en-US" dirty="0"/>
              <a:t>中华人民共和国房产税暂行条例</a:t>
            </a:r>
            <a:r>
              <a:rPr lang="en-US" altLang="zh-CN" dirty="0"/>
              <a:t>》</a:t>
            </a:r>
            <a:r>
              <a:rPr lang="zh-CN" altLang="en-US" dirty="0"/>
              <a:t>、</a:t>
            </a:r>
            <a:r>
              <a:rPr lang="en-US" altLang="zh-CN" dirty="0"/>
              <a:t>《</a:t>
            </a:r>
            <a:r>
              <a:rPr lang="zh-CN" altLang="en-US" dirty="0"/>
              <a:t>中华人民共和国城镇土地使用税暂行条例</a:t>
            </a:r>
            <a:r>
              <a:rPr lang="en-US" altLang="zh-CN" dirty="0"/>
              <a:t>》</a:t>
            </a:r>
            <a:r>
              <a:rPr lang="zh-CN" altLang="en-US" dirty="0"/>
              <a:t>等有关规定，结合我市实际，现就</a:t>
            </a:r>
            <a:r>
              <a:rPr lang="zh-CN" altLang="en-US" dirty="0">
                <a:solidFill>
                  <a:srgbClr val="C00000"/>
                </a:solidFill>
              </a:rPr>
              <a:t>房产税和城镇土地使用税纳税期限</a:t>
            </a:r>
            <a:r>
              <a:rPr lang="zh-CN" altLang="en-US" dirty="0"/>
              <a:t>问题进一步明确如下：</a:t>
            </a:r>
          </a:p>
          <a:p>
            <a:pPr lvl="1"/>
            <a:r>
              <a:rPr lang="zh-CN" altLang="en-US" dirty="0" smtClean="0"/>
              <a:t>一</a:t>
            </a:r>
            <a:r>
              <a:rPr lang="zh-CN" altLang="en-US" dirty="0"/>
              <a:t>、依照房产</a:t>
            </a:r>
            <a:r>
              <a:rPr lang="zh-CN" altLang="en-US" dirty="0">
                <a:solidFill>
                  <a:srgbClr val="C00000"/>
                </a:solidFill>
              </a:rPr>
              <a:t>余值计算缴纳</a:t>
            </a:r>
            <a:r>
              <a:rPr lang="zh-CN" altLang="en-US" dirty="0"/>
              <a:t>的房产税以及城镇土地使用税，按年计算，</a:t>
            </a:r>
            <a:r>
              <a:rPr lang="zh-CN" altLang="en-US" dirty="0">
                <a:solidFill>
                  <a:srgbClr val="C00000"/>
                </a:solidFill>
              </a:rPr>
              <a:t>分上、下半年两期缴纳</a:t>
            </a:r>
            <a:r>
              <a:rPr lang="zh-CN" altLang="en-US" dirty="0"/>
              <a:t>。上半年的申报缴纳期限为</a:t>
            </a:r>
            <a:r>
              <a:rPr lang="en-US" altLang="zh-CN" dirty="0"/>
              <a:t>3</a:t>
            </a:r>
            <a:r>
              <a:rPr lang="zh-CN" altLang="en-US" dirty="0"/>
              <a:t>月</a:t>
            </a:r>
            <a:r>
              <a:rPr lang="en-US" altLang="zh-CN" dirty="0"/>
              <a:t>1</a:t>
            </a:r>
            <a:r>
              <a:rPr lang="zh-CN" altLang="en-US" dirty="0"/>
              <a:t>日至</a:t>
            </a:r>
            <a:r>
              <a:rPr lang="en-US" altLang="zh-CN" dirty="0"/>
              <a:t>15</a:t>
            </a:r>
            <a:r>
              <a:rPr lang="zh-CN" altLang="en-US" dirty="0"/>
              <a:t>日，下半年的申报缴纳期限为</a:t>
            </a:r>
            <a:r>
              <a:rPr lang="en-US" altLang="zh-CN" dirty="0"/>
              <a:t>9</a:t>
            </a:r>
            <a:r>
              <a:rPr lang="zh-CN" altLang="en-US" dirty="0"/>
              <a:t>月</a:t>
            </a:r>
            <a:r>
              <a:rPr lang="en-US" altLang="zh-CN" dirty="0"/>
              <a:t>1</a:t>
            </a:r>
            <a:r>
              <a:rPr lang="zh-CN" altLang="en-US" dirty="0"/>
              <a:t>日至</a:t>
            </a:r>
            <a:r>
              <a:rPr lang="en-US" altLang="zh-CN" dirty="0"/>
              <a:t>15</a:t>
            </a:r>
            <a:r>
              <a:rPr lang="zh-CN" altLang="en-US" dirty="0"/>
              <a:t>日。为简化办税手续，也可于每年的</a:t>
            </a:r>
            <a:r>
              <a:rPr lang="en-US" altLang="zh-CN" dirty="0"/>
              <a:t>3</a:t>
            </a:r>
            <a:r>
              <a:rPr lang="zh-CN" altLang="en-US" dirty="0"/>
              <a:t>月</a:t>
            </a:r>
            <a:r>
              <a:rPr lang="en-US" altLang="zh-CN" dirty="0"/>
              <a:t>1</a:t>
            </a:r>
            <a:r>
              <a:rPr lang="zh-CN" altLang="en-US" dirty="0"/>
              <a:t>日至</a:t>
            </a:r>
            <a:r>
              <a:rPr lang="en-US" altLang="zh-CN" dirty="0"/>
              <a:t>15</a:t>
            </a:r>
            <a:r>
              <a:rPr lang="zh-CN" altLang="en-US" dirty="0"/>
              <a:t>日一次性申报缴纳全年应纳房产税和城镇土地使用税。</a:t>
            </a:r>
          </a:p>
          <a:p>
            <a:pPr lvl="1"/>
            <a:r>
              <a:rPr lang="zh-CN" altLang="en-US" dirty="0" smtClean="0"/>
              <a:t>申报</a:t>
            </a:r>
            <a:r>
              <a:rPr lang="zh-CN" altLang="en-US" dirty="0"/>
              <a:t>期后</a:t>
            </a:r>
            <a:r>
              <a:rPr lang="zh-CN" altLang="en-US" dirty="0">
                <a:solidFill>
                  <a:srgbClr val="C00000"/>
                </a:solidFill>
              </a:rPr>
              <a:t>新增的应税房产和土地</a:t>
            </a:r>
            <a:r>
              <a:rPr lang="zh-CN" altLang="en-US" dirty="0"/>
              <a:t>，应在</a:t>
            </a:r>
            <a:r>
              <a:rPr lang="zh-CN" altLang="en-US" u="sng" dirty="0">
                <a:solidFill>
                  <a:srgbClr val="C00000"/>
                </a:solidFill>
              </a:rPr>
              <a:t>纳税义务发生时间起的次月申报缴纳当期房产税和城镇土地使用税</a:t>
            </a:r>
            <a:r>
              <a:rPr lang="zh-CN" altLang="en-US" dirty="0"/>
              <a:t>。</a:t>
            </a:r>
          </a:p>
          <a:p>
            <a:endParaRPr lang="zh-CN" altLang="en-US" dirty="0"/>
          </a:p>
        </p:txBody>
      </p:sp>
    </p:spTree>
    <p:extLst>
      <p:ext uri="{BB962C8B-B14F-4D97-AF65-F5344CB8AC3E}">
        <p14:creationId xmlns:p14="http://schemas.microsoft.com/office/powerpoint/2010/main" val="393336910"/>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lvl="1"/>
            <a:r>
              <a:rPr lang="zh-CN" altLang="en-US" dirty="0"/>
              <a:t>二、依照房产</a:t>
            </a:r>
            <a:r>
              <a:rPr lang="zh-CN" altLang="en-US" dirty="0">
                <a:solidFill>
                  <a:srgbClr val="C00000"/>
                </a:solidFill>
              </a:rPr>
              <a:t>租金收入计算缴纳</a:t>
            </a:r>
            <a:r>
              <a:rPr lang="zh-CN" altLang="en-US" dirty="0"/>
              <a:t>的</a:t>
            </a:r>
            <a:r>
              <a:rPr lang="zh-CN" altLang="en-US" dirty="0">
                <a:solidFill>
                  <a:srgbClr val="C00000"/>
                </a:solidFill>
              </a:rPr>
              <a:t>房产税</a:t>
            </a:r>
            <a:r>
              <a:rPr lang="zh-CN" altLang="en-US" dirty="0"/>
              <a:t>，申报缴纳期限为</a:t>
            </a:r>
            <a:r>
              <a:rPr lang="zh-CN" altLang="en-US" dirty="0">
                <a:solidFill>
                  <a:srgbClr val="C00000"/>
                </a:solidFill>
              </a:rPr>
              <a:t>取得租金收入后的次月</a:t>
            </a:r>
            <a:r>
              <a:rPr lang="en-US" altLang="zh-CN" dirty="0"/>
              <a:t>1</a:t>
            </a:r>
            <a:r>
              <a:rPr lang="zh-CN" altLang="en-US" dirty="0"/>
              <a:t>日至</a:t>
            </a:r>
            <a:r>
              <a:rPr lang="en-US" altLang="zh-CN" dirty="0"/>
              <a:t>15</a:t>
            </a:r>
            <a:r>
              <a:rPr lang="zh-CN" altLang="en-US" dirty="0"/>
              <a:t>日；取得租金收入时间晚于合同约定付款日期的，申报缴纳期限为</a:t>
            </a:r>
            <a:r>
              <a:rPr lang="zh-CN" altLang="en-US" dirty="0">
                <a:solidFill>
                  <a:srgbClr val="C00000"/>
                </a:solidFill>
              </a:rPr>
              <a:t>合同约定付款日期的次月</a:t>
            </a:r>
            <a:r>
              <a:rPr lang="en-US" altLang="zh-CN" dirty="0"/>
              <a:t>1</a:t>
            </a:r>
            <a:r>
              <a:rPr lang="zh-CN" altLang="en-US" dirty="0"/>
              <a:t>日至</a:t>
            </a:r>
            <a:r>
              <a:rPr lang="en-US" altLang="zh-CN" dirty="0"/>
              <a:t>15</a:t>
            </a:r>
            <a:r>
              <a:rPr lang="zh-CN" altLang="en-US" dirty="0"/>
              <a:t>日。</a:t>
            </a:r>
          </a:p>
          <a:p>
            <a:pPr lvl="1"/>
            <a:r>
              <a:rPr lang="zh-CN" altLang="en-US" dirty="0" smtClean="0"/>
              <a:t>三</a:t>
            </a:r>
            <a:r>
              <a:rPr lang="zh-CN" altLang="en-US" dirty="0"/>
              <a:t>、本公告自</a:t>
            </a:r>
            <a:r>
              <a:rPr lang="en-US" altLang="zh-CN" dirty="0"/>
              <a:t>2016</a:t>
            </a:r>
            <a:r>
              <a:rPr lang="zh-CN" altLang="en-US" dirty="0"/>
              <a:t>年</a:t>
            </a:r>
            <a:r>
              <a:rPr lang="en-US" altLang="zh-CN" dirty="0"/>
              <a:t>1</a:t>
            </a:r>
            <a:r>
              <a:rPr lang="zh-CN" altLang="en-US" dirty="0"/>
              <a:t>月</a:t>
            </a:r>
            <a:r>
              <a:rPr lang="en-US" altLang="zh-CN" dirty="0"/>
              <a:t>1</a:t>
            </a:r>
            <a:r>
              <a:rPr lang="zh-CN" altLang="en-US" dirty="0"/>
              <a:t>日起执行。</a:t>
            </a:r>
            <a:r>
              <a:rPr lang="en-US" altLang="zh-CN" dirty="0"/>
              <a:t>《</a:t>
            </a:r>
            <a:r>
              <a:rPr lang="zh-CN" altLang="en-US" dirty="0"/>
              <a:t>宁波市地方税务局关于关于地方税若干政策问题的通知</a:t>
            </a:r>
            <a:r>
              <a:rPr lang="en-US" altLang="zh-CN" dirty="0"/>
              <a:t>》</a:t>
            </a:r>
            <a:r>
              <a:rPr lang="zh-CN" altLang="en-US" dirty="0"/>
              <a:t>（甬地税二</a:t>
            </a:r>
            <a:r>
              <a:rPr lang="en-US" altLang="zh-CN" dirty="0"/>
              <a:t>〔2006〕147</a:t>
            </a:r>
            <a:r>
              <a:rPr lang="zh-CN" altLang="en-US" dirty="0"/>
              <a:t>号）第二条同时废止。</a:t>
            </a:r>
          </a:p>
          <a:p>
            <a:r>
              <a:rPr lang="zh-CN" altLang="en-US" dirty="0" smtClean="0"/>
              <a:t>特此</a:t>
            </a:r>
            <a:r>
              <a:rPr lang="zh-CN" altLang="en-US" dirty="0"/>
              <a:t>公告。</a:t>
            </a:r>
          </a:p>
          <a:p>
            <a:endParaRPr lang="zh-CN" altLang="en-US" dirty="0"/>
          </a:p>
        </p:txBody>
      </p:sp>
    </p:spTree>
    <p:extLst>
      <p:ext uri="{BB962C8B-B14F-4D97-AF65-F5344CB8AC3E}">
        <p14:creationId xmlns:p14="http://schemas.microsoft.com/office/powerpoint/2010/main" val="456083749"/>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a:t>
            </a:r>
            <a:r>
              <a:rPr lang="zh-CN" altLang="en-US" dirty="0" smtClean="0"/>
              <a:t>、财政部  </a:t>
            </a:r>
            <a:r>
              <a:rPr lang="zh-CN" altLang="en-US" dirty="0"/>
              <a:t>国家税务总局关于继续实施物流企业</a:t>
            </a:r>
            <a:br>
              <a:rPr lang="zh-CN" altLang="en-US" dirty="0"/>
            </a:br>
            <a:r>
              <a:rPr lang="zh-CN" altLang="en-US" dirty="0"/>
              <a:t>大宗商品仓储设施用地城镇土地使用税优惠政策的</a:t>
            </a:r>
            <a:r>
              <a:rPr lang="zh-CN" altLang="en-US" dirty="0" smtClean="0"/>
              <a:t>通知</a:t>
            </a:r>
            <a:endParaRPr lang="zh-CN" altLang="en-US" dirty="0"/>
          </a:p>
        </p:txBody>
      </p:sp>
      <p:sp>
        <p:nvSpPr>
          <p:cNvPr id="3" name="内容占位符 2"/>
          <p:cNvSpPr>
            <a:spLocks noGrp="1"/>
          </p:cNvSpPr>
          <p:nvPr>
            <p:ph idx="1"/>
          </p:nvPr>
        </p:nvSpPr>
        <p:spPr/>
        <p:txBody>
          <a:bodyPr/>
          <a:lstStyle/>
          <a:p>
            <a:pPr lvl="4"/>
            <a:r>
              <a:rPr lang="zh-CN" altLang="en-US" dirty="0"/>
              <a:t>财税</a:t>
            </a:r>
            <a:r>
              <a:rPr lang="en-US" altLang="zh-CN" dirty="0"/>
              <a:t>[2015]98</a:t>
            </a:r>
            <a:r>
              <a:rPr lang="zh-CN" altLang="en-US" dirty="0"/>
              <a:t>号  </a:t>
            </a:r>
            <a:r>
              <a:rPr lang="en-US" altLang="zh-CN" dirty="0" smtClean="0"/>
              <a:t>2015-8-31</a:t>
            </a:r>
          </a:p>
          <a:p>
            <a:r>
              <a:rPr lang="zh-CN" altLang="en-US" dirty="0"/>
              <a:t>为进一步促进物流业健康发展，经国务院批准，现就</a:t>
            </a:r>
            <a:r>
              <a:rPr lang="zh-CN" altLang="en-US" dirty="0">
                <a:solidFill>
                  <a:srgbClr val="C00000"/>
                </a:solidFill>
              </a:rPr>
              <a:t>物流企业大宗商品仓储设施用地</a:t>
            </a:r>
            <a:r>
              <a:rPr lang="zh-CN" altLang="en-US" dirty="0"/>
              <a:t>城镇土地使用税政策通知如下：</a:t>
            </a:r>
          </a:p>
          <a:p>
            <a:r>
              <a:rPr lang="zh-CN" altLang="en-US" dirty="0"/>
              <a:t>一、自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1</a:t>
            </a:r>
            <a:r>
              <a:rPr lang="zh-CN" altLang="en-US" dirty="0">
                <a:solidFill>
                  <a:srgbClr val="C00000"/>
                </a:solidFill>
              </a:rPr>
              <a:t>月</a:t>
            </a:r>
            <a:r>
              <a:rPr lang="en-US" altLang="zh-CN" dirty="0">
                <a:solidFill>
                  <a:srgbClr val="C00000"/>
                </a:solidFill>
              </a:rPr>
              <a:t>1</a:t>
            </a:r>
            <a:r>
              <a:rPr lang="zh-CN" altLang="en-US" dirty="0">
                <a:solidFill>
                  <a:srgbClr val="C00000"/>
                </a:solidFill>
              </a:rPr>
              <a:t>日起至</a:t>
            </a:r>
            <a:r>
              <a:rPr lang="en-US" altLang="zh-CN" dirty="0">
                <a:solidFill>
                  <a:srgbClr val="C00000"/>
                </a:solidFill>
              </a:rPr>
              <a:t>2016</a:t>
            </a:r>
            <a:r>
              <a:rPr lang="zh-CN" altLang="en-US" dirty="0">
                <a:solidFill>
                  <a:srgbClr val="C00000"/>
                </a:solidFill>
              </a:rPr>
              <a:t>年</a:t>
            </a:r>
            <a:r>
              <a:rPr lang="en-US" altLang="zh-CN" dirty="0">
                <a:solidFill>
                  <a:srgbClr val="C00000"/>
                </a:solidFill>
              </a:rPr>
              <a:t>12</a:t>
            </a:r>
            <a:r>
              <a:rPr lang="zh-CN" altLang="en-US" dirty="0">
                <a:solidFill>
                  <a:srgbClr val="C00000"/>
                </a:solidFill>
              </a:rPr>
              <a:t>月</a:t>
            </a:r>
            <a:r>
              <a:rPr lang="en-US" altLang="zh-CN" dirty="0">
                <a:solidFill>
                  <a:srgbClr val="C00000"/>
                </a:solidFill>
              </a:rPr>
              <a:t>31</a:t>
            </a:r>
            <a:r>
              <a:rPr lang="zh-CN" altLang="en-US" dirty="0"/>
              <a:t>日止，对物流企业自有的（包括自用和出租）大宗商品仓储设施用地，减按所属土地等级</a:t>
            </a:r>
            <a:r>
              <a:rPr lang="zh-CN" altLang="en-US" dirty="0">
                <a:solidFill>
                  <a:srgbClr val="C00000"/>
                </a:solidFill>
              </a:rPr>
              <a:t>适用税额标准的</a:t>
            </a:r>
            <a:r>
              <a:rPr lang="en-US" altLang="zh-CN" dirty="0">
                <a:solidFill>
                  <a:srgbClr val="C00000"/>
                </a:solidFill>
              </a:rPr>
              <a:t>50%</a:t>
            </a:r>
            <a:r>
              <a:rPr lang="zh-CN" altLang="en-US" dirty="0"/>
              <a:t>计征城镇土地使用税。</a:t>
            </a:r>
          </a:p>
          <a:p>
            <a:r>
              <a:rPr lang="zh-CN" altLang="en-US" dirty="0"/>
              <a:t>二、本通知所称物流企业，是指至少从事</a:t>
            </a:r>
            <a:r>
              <a:rPr lang="zh-CN" altLang="en-US" dirty="0">
                <a:solidFill>
                  <a:srgbClr val="C00000"/>
                </a:solidFill>
              </a:rPr>
              <a:t>仓储</a:t>
            </a:r>
            <a:r>
              <a:rPr lang="zh-CN" altLang="en-US" dirty="0"/>
              <a:t>或</a:t>
            </a:r>
            <a:r>
              <a:rPr lang="zh-CN" altLang="en-US" dirty="0">
                <a:solidFill>
                  <a:srgbClr val="C00000"/>
                </a:solidFill>
              </a:rPr>
              <a:t>运输</a:t>
            </a:r>
            <a:r>
              <a:rPr lang="zh-CN" altLang="en-US" dirty="0"/>
              <a:t>一种经营业务，为工农业生产、流通、进出口和居民生活提供</a:t>
            </a:r>
            <a:r>
              <a:rPr lang="zh-CN" altLang="en-US" dirty="0">
                <a:solidFill>
                  <a:srgbClr val="C00000"/>
                </a:solidFill>
              </a:rPr>
              <a:t>仓储、配送等第三方物流服务</a:t>
            </a:r>
            <a:r>
              <a:rPr lang="zh-CN" altLang="en-US" dirty="0"/>
              <a:t>，实行独立核算、独立承担民事责任，并在工商部门</a:t>
            </a:r>
            <a:r>
              <a:rPr lang="zh-CN" altLang="en-US" dirty="0">
                <a:solidFill>
                  <a:srgbClr val="C00000"/>
                </a:solidFill>
              </a:rPr>
              <a:t>注册登记</a:t>
            </a:r>
            <a:r>
              <a:rPr lang="zh-CN" altLang="en-US" dirty="0"/>
              <a:t>为物流、仓储或运输的专业物流企业。</a:t>
            </a:r>
          </a:p>
          <a:p>
            <a:endParaRPr lang="zh-CN" altLang="en-US" dirty="0"/>
          </a:p>
        </p:txBody>
      </p:sp>
    </p:spTree>
    <p:extLst>
      <p:ext uri="{BB962C8B-B14F-4D97-AF65-F5344CB8AC3E}">
        <p14:creationId xmlns:p14="http://schemas.microsoft.com/office/powerpoint/2010/main" val="776669666"/>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三、本通知所称</a:t>
            </a:r>
            <a:r>
              <a:rPr lang="zh-CN" altLang="en-US" dirty="0">
                <a:solidFill>
                  <a:srgbClr val="C00000"/>
                </a:solidFill>
              </a:rPr>
              <a:t>大宗商品仓储设施</a:t>
            </a:r>
            <a:r>
              <a:rPr lang="zh-CN" altLang="en-US" dirty="0"/>
              <a:t>，是指</a:t>
            </a:r>
            <a:r>
              <a:rPr lang="zh-CN" altLang="en-US" dirty="0">
                <a:solidFill>
                  <a:srgbClr val="C00000"/>
                </a:solidFill>
              </a:rPr>
              <a:t>同一仓储设施占地面积在</a:t>
            </a:r>
            <a:r>
              <a:rPr lang="en-US" altLang="zh-CN" dirty="0">
                <a:solidFill>
                  <a:srgbClr val="C00000"/>
                </a:solidFill>
              </a:rPr>
              <a:t>6000</a:t>
            </a:r>
            <a:r>
              <a:rPr lang="zh-CN" altLang="en-US" dirty="0">
                <a:solidFill>
                  <a:srgbClr val="C00000"/>
                </a:solidFill>
              </a:rPr>
              <a:t>平方米及以上</a:t>
            </a:r>
            <a:r>
              <a:rPr lang="zh-CN" altLang="en-US" dirty="0"/>
              <a:t>，且主要储存粮食、棉花、油料、糖料、蔬菜、水果、肉类、水产品、化肥、农药、种子、饲料等农产品和农业生产资料，煤炭、焦炭、矿砂、非金属矿产品、原油、成品油、化工原料、木材、橡胶、纸浆及纸制品、钢材、水泥、有色金属、建材、塑料、纺织原料等矿产品和工业原材料的仓储设施。</a:t>
            </a:r>
          </a:p>
          <a:p>
            <a:r>
              <a:rPr lang="zh-CN" altLang="en-US" dirty="0">
                <a:solidFill>
                  <a:srgbClr val="C00000"/>
                </a:solidFill>
              </a:rPr>
              <a:t>仓储设施用地</a:t>
            </a:r>
            <a:r>
              <a:rPr lang="zh-CN" altLang="en-US" dirty="0"/>
              <a:t>，包括仓库库区内的各类仓房（含配送中心）、油罐（池）、货场、晒场（堆场）、罩棚等储存设施和铁路专用线、码头、道路、装卸搬运区域等物流作业配套设施的用地。</a:t>
            </a:r>
          </a:p>
          <a:p>
            <a:endParaRPr lang="zh-CN" altLang="en-US" dirty="0"/>
          </a:p>
        </p:txBody>
      </p:sp>
    </p:spTree>
    <p:extLst>
      <p:ext uri="{BB962C8B-B14F-4D97-AF65-F5344CB8AC3E}">
        <p14:creationId xmlns:p14="http://schemas.microsoft.com/office/powerpoint/2010/main" val="2000800494"/>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四、物流企业的</a:t>
            </a:r>
            <a:r>
              <a:rPr lang="zh-CN" altLang="en-US" dirty="0">
                <a:solidFill>
                  <a:srgbClr val="C00000"/>
                </a:solidFill>
              </a:rPr>
              <a:t>办公、生活区用地及其他非直接从事大宗商品仓储的用地</a:t>
            </a:r>
            <a:r>
              <a:rPr lang="zh-CN" altLang="en-US" dirty="0"/>
              <a:t>，不属于本通知规定的优惠范围，应按规定征收城镇土地使用税。</a:t>
            </a:r>
          </a:p>
          <a:p>
            <a:r>
              <a:rPr lang="zh-CN" altLang="en-US" dirty="0"/>
              <a:t>五、非物流企业的内部仓库，不属于本通知规定的优惠范围，应按规定征收城镇土地使用税。</a:t>
            </a:r>
          </a:p>
          <a:p>
            <a:r>
              <a:rPr lang="zh-CN" altLang="en-US" dirty="0"/>
              <a:t>六、本通知印发之日前已征的应予减免的税款，在纳税人以后应缴税款中</a:t>
            </a:r>
            <a:r>
              <a:rPr lang="zh-CN" altLang="en-US" dirty="0">
                <a:solidFill>
                  <a:srgbClr val="C00000"/>
                </a:solidFill>
              </a:rPr>
              <a:t>抵减</a:t>
            </a:r>
            <a:r>
              <a:rPr lang="zh-CN" altLang="en-US" dirty="0"/>
              <a:t>或者予以退还。</a:t>
            </a:r>
          </a:p>
          <a:p>
            <a:r>
              <a:rPr lang="zh-CN" altLang="en-US" dirty="0"/>
              <a:t>七、符合上述减税条件的物流企业需持</a:t>
            </a:r>
            <a:r>
              <a:rPr lang="zh-CN" altLang="en-US" dirty="0">
                <a:solidFill>
                  <a:srgbClr val="C00000"/>
                </a:solidFill>
              </a:rPr>
              <a:t>相关材料</a:t>
            </a:r>
            <a:r>
              <a:rPr lang="zh-CN" altLang="en-US" dirty="0"/>
              <a:t>向主管税务机关办理</a:t>
            </a:r>
            <a:r>
              <a:rPr lang="zh-CN" altLang="en-US" dirty="0">
                <a:solidFill>
                  <a:srgbClr val="C00000"/>
                </a:solidFill>
              </a:rPr>
              <a:t>备案手续</a:t>
            </a:r>
            <a:r>
              <a:rPr lang="zh-CN" altLang="en-US" dirty="0"/>
              <a:t>。</a:t>
            </a:r>
          </a:p>
          <a:p>
            <a:r>
              <a:rPr lang="zh-CN" altLang="en-US" dirty="0"/>
              <a:t>请遵照执行。</a:t>
            </a:r>
          </a:p>
        </p:txBody>
      </p:sp>
    </p:spTree>
    <p:extLst>
      <p:ext uri="{BB962C8B-B14F-4D97-AF65-F5344CB8AC3E}">
        <p14:creationId xmlns:p14="http://schemas.microsoft.com/office/powerpoint/2010/main" val="1977630843"/>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a:t>
            </a:r>
            <a:r>
              <a:rPr lang="zh-CN" altLang="en-US" dirty="0" smtClean="0"/>
              <a:t>、国家</a:t>
            </a:r>
            <a:r>
              <a:rPr lang="zh-CN" altLang="en-US" dirty="0"/>
              <a:t>税务总局关于契税纳税申报有关问题的公告</a:t>
            </a:r>
          </a:p>
        </p:txBody>
      </p:sp>
      <p:sp>
        <p:nvSpPr>
          <p:cNvPr id="3" name="内容占位符 2"/>
          <p:cNvSpPr>
            <a:spLocks noGrp="1"/>
          </p:cNvSpPr>
          <p:nvPr>
            <p:ph idx="1"/>
          </p:nvPr>
        </p:nvSpPr>
        <p:spPr/>
        <p:txBody>
          <a:bodyPr>
            <a:normAutofit lnSpcReduction="10000"/>
          </a:bodyPr>
          <a:lstStyle/>
          <a:p>
            <a:pPr lvl="4"/>
            <a:r>
              <a:rPr lang="zh-CN" altLang="en-US" dirty="0"/>
              <a:t>国家税务总局公告</a:t>
            </a:r>
            <a:r>
              <a:rPr lang="en-US" altLang="zh-CN" dirty="0"/>
              <a:t>2015</a:t>
            </a:r>
            <a:r>
              <a:rPr lang="zh-CN" altLang="en-US" dirty="0"/>
              <a:t>年第</a:t>
            </a:r>
            <a:r>
              <a:rPr lang="en-US" altLang="zh-CN" dirty="0"/>
              <a:t>67</a:t>
            </a:r>
            <a:r>
              <a:rPr lang="zh-CN" altLang="en-US" dirty="0"/>
              <a:t>号  </a:t>
            </a:r>
            <a:r>
              <a:rPr lang="en-US" altLang="zh-CN" dirty="0" smtClean="0"/>
              <a:t>2015-9-25</a:t>
            </a:r>
          </a:p>
          <a:p>
            <a:r>
              <a:rPr lang="zh-CN" altLang="en-US" dirty="0"/>
              <a:t>根据房地产权属转移契税征管中遇到的实际情况，现将下列情形契税纳税申报有关问题公告如下： </a:t>
            </a:r>
          </a:p>
          <a:p>
            <a:pPr lvl="1"/>
            <a:r>
              <a:rPr lang="zh-CN" altLang="en-US" dirty="0" smtClean="0"/>
              <a:t>一</a:t>
            </a:r>
            <a:r>
              <a:rPr lang="zh-CN" altLang="en-US" dirty="0"/>
              <a:t>、根据人民法院、仲裁委员会的</a:t>
            </a:r>
            <a:r>
              <a:rPr lang="zh-CN" altLang="en-US" dirty="0">
                <a:solidFill>
                  <a:srgbClr val="C00000"/>
                </a:solidFill>
              </a:rPr>
              <a:t>生效法律文书</a:t>
            </a:r>
            <a:r>
              <a:rPr lang="zh-CN" altLang="en-US" dirty="0"/>
              <a:t>发生土地、房屋权属转移，纳税人不能取得销售不动产发票的，可持</a:t>
            </a:r>
            <a:r>
              <a:rPr lang="zh-CN" altLang="en-US" dirty="0">
                <a:solidFill>
                  <a:srgbClr val="C00000"/>
                </a:solidFill>
              </a:rPr>
              <a:t>人民法院执行裁定书原件及相关材料办理契税纳税申报</a:t>
            </a:r>
            <a:r>
              <a:rPr lang="zh-CN" altLang="en-US" dirty="0"/>
              <a:t>，税务机关应予受理。</a:t>
            </a:r>
          </a:p>
          <a:p>
            <a:pPr lvl="1"/>
            <a:r>
              <a:rPr lang="zh-CN" altLang="en-US" dirty="0" smtClean="0"/>
              <a:t>二</a:t>
            </a:r>
            <a:r>
              <a:rPr lang="zh-CN" altLang="en-US" dirty="0"/>
              <a:t>、购买新建商品房的纳税人在办理契税纳税申报时，由于销售新建商品房的房地产开发企业已办理注销税务登记或者被税务机关列为非正常户等原因，致使纳税人不能取得销售不动产发票的，税务机关在</a:t>
            </a:r>
            <a:r>
              <a:rPr lang="zh-CN" altLang="en-US" dirty="0">
                <a:solidFill>
                  <a:srgbClr val="C00000"/>
                </a:solidFill>
              </a:rPr>
              <a:t>核实有关情况后应予受理</a:t>
            </a:r>
            <a:r>
              <a:rPr lang="zh-CN" altLang="en-US" dirty="0"/>
              <a:t>。</a:t>
            </a:r>
          </a:p>
          <a:p>
            <a:pPr lvl="1"/>
            <a:r>
              <a:rPr lang="zh-CN" altLang="en-US" dirty="0" smtClean="0"/>
              <a:t>三</a:t>
            </a:r>
            <a:r>
              <a:rPr lang="zh-CN" altLang="en-US" dirty="0"/>
              <a:t>、本公告自公布之日起施行。</a:t>
            </a:r>
          </a:p>
          <a:p>
            <a:endParaRPr lang="zh-CN" altLang="en-US" dirty="0"/>
          </a:p>
        </p:txBody>
      </p:sp>
    </p:spTree>
    <p:extLst>
      <p:ext uri="{BB962C8B-B14F-4D97-AF65-F5344CB8AC3E}">
        <p14:creationId xmlns:p14="http://schemas.microsoft.com/office/powerpoint/2010/main" val="1470101150"/>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5</a:t>
            </a:r>
            <a:r>
              <a:rPr lang="zh-CN" altLang="en-US" dirty="0" smtClean="0"/>
              <a:t>、国家</a:t>
            </a:r>
            <a:r>
              <a:rPr lang="zh-CN" altLang="en-US" dirty="0"/>
              <a:t>税务总局财产行为税司</a:t>
            </a:r>
            <a:br>
              <a:rPr lang="zh-CN" altLang="en-US" dirty="0"/>
            </a:br>
            <a:r>
              <a:rPr lang="zh-CN" altLang="en-US" dirty="0"/>
              <a:t>关于如何认定契税纳税人婚姻状况有关问题的意见</a:t>
            </a:r>
            <a:br>
              <a:rPr lang="zh-CN" altLang="en-US" dirty="0"/>
            </a:br>
            <a:endParaRPr lang="zh-CN" altLang="en-US" dirty="0"/>
          </a:p>
        </p:txBody>
      </p:sp>
      <p:sp>
        <p:nvSpPr>
          <p:cNvPr id="3" name="内容占位符 2"/>
          <p:cNvSpPr>
            <a:spLocks noGrp="1"/>
          </p:cNvSpPr>
          <p:nvPr>
            <p:ph idx="1"/>
          </p:nvPr>
        </p:nvSpPr>
        <p:spPr/>
        <p:txBody>
          <a:bodyPr/>
          <a:lstStyle/>
          <a:p>
            <a:pPr lvl="4"/>
            <a:r>
              <a:rPr lang="zh-CN" altLang="en-US" dirty="0"/>
              <a:t>税总财行便函</a:t>
            </a:r>
            <a:r>
              <a:rPr lang="en-US" altLang="zh-CN" dirty="0"/>
              <a:t>〔2015〕110</a:t>
            </a:r>
            <a:r>
              <a:rPr lang="zh-CN" altLang="en-US" dirty="0"/>
              <a:t>号   </a:t>
            </a:r>
            <a:r>
              <a:rPr lang="en-US" altLang="zh-CN" dirty="0" smtClean="0"/>
              <a:t>2015-09-24</a:t>
            </a:r>
          </a:p>
          <a:p>
            <a:r>
              <a:rPr lang="en-US" altLang="zh-CN" dirty="0"/>
              <a:t>《</a:t>
            </a:r>
            <a:r>
              <a:rPr lang="zh-CN" altLang="en-US" dirty="0"/>
              <a:t>财政部、国家税务总局、住房城乡建设部关于调整房地产交易环节契税个人所得税优惠政策的通知</a:t>
            </a:r>
            <a:r>
              <a:rPr lang="en-US" altLang="zh-CN" dirty="0"/>
              <a:t>》</a:t>
            </a:r>
            <a:r>
              <a:rPr lang="zh-CN" altLang="en-US" dirty="0"/>
              <a:t>（财税</a:t>
            </a:r>
            <a:r>
              <a:rPr lang="en-US" altLang="zh-CN" dirty="0"/>
              <a:t>〔2010〕94</a:t>
            </a:r>
            <a:r>
              <a:rPr lang="zh-CN" altLang="en-US" dirty="0"/>
              <a:t>号）规定，购买家庭（成员范围包括购房者本人、配偶及未成年子女）唯一普通住房可享受契税优惠税率。对申请该项税收优惠的纳税人，为判断其家庭成员、认定婚姻关系，受理申报纳税的税务部门要求纳税人提供民政部门开具的（无）婚姻记录证明。近日，民政部下发了</a:t>
            </a:r>
            <a:r>
              <a:rPr lang="en-US" altLang="zh-CN" dirty="0"/>
              <a:t>《</a:t>
            </a:r>
            <a:r>
              <a:rPr lang="zh-CN" altLang="en-US" dirty="0"/>
              <a:t>关于进一步规范（无）婚姻登记记录证明相关工作的通知</a:t>
            </a:r>
            <a:r>
              <a:rPr lang="en-US" altLang="zh-CN" dirty="0"/>
              <a:t>》</a:t>
            </a:r>
            <a:r>
              <a:rPr lang="zh-CN" altLang="en-US" dirty="0"/>
              <a:t>（民函</a:t>
            </a:r>
            <a:r>
              <a:rPr lang="en-US" altLang="zh-CN" dirty="0"/>
              <a:t>〔2015〕266</a:t>
            </a:r>
            <a:r>
              <a:rPr lang="zh-CN" altLang="en-US" dirty="0"/>
              <a:t>号）。通知规定，除办理涉台和</a:t>
            </a:r>
            <a:r>
              <a:rPr lang="en-US" altLang="zh-CN" dirty="0"/>
              <a:t>9</a:t>
            </a:r>
            <a:r>
              <a:rPr lang="zh-CN" altLang="en-US" dirty="0"/>
              <a:t>个国家公证事项外，民政部门不再向任何部门和个人出具（无）婚姻登记记录证明。鉴于此，为做好契税的征管工作，避免出现征纳矛盾，现就如何认定契税纳税人婚姻状况提出如下意见： </a:t>
            </a:r>
          </a:p>
        </p:txBody>
      </p:sp>
    </p:spTree>
    <p:extLst>
      <p:ext uri="{BB962C8B-B14F-4D97-AF65-F5344CB8AC3E}">
        <p14:creationId xmlns:p14="http://schemas.microsoft.com/office/powerpoint/2010/main" val="1533267846"/>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　一、对申请家庭唯一普通住房契税优惠的纳税人，税务机关在受理纳税人申报纳税时，不再要求纳税人出具民政部门开具的（无）婚姻记录证明。如果纳税人为成年人，可暂结合户口簿、结婚（离婚）证等信息判断其婚姻状况。无法做出判断的，可要求其提供承诺书，就其申报的婚姻家庭状况的真实性做出承诺。如果纳税人为未成年人，可结合户口簿等材料认定家庭成员状况。 </a:t>
            </a:r>
          </a:p>
          <a:p>
            <a:r>
              <a:rPr lang="zh-CN" altLang="en-US" dirty="0"/>
              <a:t>　　二、各地方税务机关要主动向地方政府汇报并积极与当地民政部门沟通，说明婚姻登记信息对税务部门进行税收优惠认定的重要性，并就民政部门向税务部门提供信息核查、信息共享等事宜进行协商。 </a:t>
            </a:r>
          </a:p>
          <a:p>
            <a:endParaRPr lang="zh-CN" altLang="en-US" dirty="0"/>
          </a:p>
        </p:txBody>
      </p:sp>
    </p:spTree>
    <p:extLst>
      <p:ext uri="{BB962C8B-B14F-4D97-AF65-F5344CB8AC3E}">
        <p14:creationId xmlns:p14="http://schemas.microsoft.com/office/powerpoint/2010/main" val="10282285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1"/>
            <a:r>
              <a:rPr lang="zh-CN" altLang="en-US" dirty="0" smtClean="0"/>
              <a:t>三</a:t>
            </a:r>
            <a:r>
              <a:rPr lang="zh-CN" altLang="en-US" dirty="0"/>
              <a:t>、以统一社会信用代码、居民身份证、回乡证、通行证、护照等为有效身份证明的</a:t>
            </a:r>
            <a:r>
              <a:rPr lang="zh-CN" altLang="en-US" dirty="0">
                <a:solidFill>
                  <a:srgbClr val="C00000"/>
                </a:solidFill>
              </a:rPr>
              <a:t>临时纳税的纳税人</a:t>
            </a:r>
            <a:r>
              <a:rPr lang="zh-CN" altLang="en-US" dirty="0"/>
              <a:t>，其纳税人识别号由“</a:t>
            </a:r>
            <a:r>
              <a:rPr lang="en-US" altLang="zh-CN" dirty="0"/>
              <a:t>L”+“</a:t>
            </a:r>
            <a:r>
              <a:rPr lang="zh-CN" altLang="en-US" dirty="0"/>
              <a:t>统一社会信用代码”或“</a:t>
            </a:r>
            <a:r>
              <a:rPr lang="en-US" altLang="zh-CN" dirty="0"/>
              <a:t>L”+“</a:t>
            </a:r>
            <a:r>
              <a:rPr lang="zh-CN" altLang="en-US" dirty="0"/>
              <a:t>身份证件号码”组成，作为系统识别，不打在对外证照上。</a:t>
            </a:r>
          </a:p>
          <a:p>
            <a:pPr lvl="1"/>
            <a:r>
              <a:rPr lang="zh-CN" altLang="en-US" dirty="0" smtClean="0"/>
              <a:t>四</a:t>
            </a:r>
            <a:r>
              <a:rPr lang="zh-CN" altLang="en-US" dirty="0"/>
              <a:t>、对</a:t>
            </a:r>
            <a:r>
              <a:rPr lang="zh-CN" altLang="en-US" dirty="0">
                <a:solidFill>
                  <a:srgbClr val="C00000"/>
                </a:solidFill>
              </a:rPr>
              <a:t>已设立但未取得统一社会信用代码的法人和其他组织</a:t>
            </a:r>
            <a:r>
              <a:rPr lang="zh-CN" altLang="en-US" dirty="0"/>
              <a:t>，以及自然人等其他各类纳税人，其纳税人识别号的编码规则仍按照</a:t>
            </a:r>
            <a:r>
              <a:rPr lang="en-US" altLang="zh-CN" dirty="0"/>
              <a:t>《</a:t>
            </a:r>
            <a:r>
              <a:rPr lang="zh-CN" altLang="en-US" dirty="0"/>
              <a:t>国家税务总局关于发布纳税人识别号代码标准的通知</a:t>
            </a:r>
            <a:r>
              <a:rPr lang="en-US" altLang="zh-CN" dirty="0"/>
              <a:t>》</a:t>
            </a:r>
            <a:r>
              <a:rPr lang="zh-CN" altLang="en-US" dirty="0"/>
              <a:t>（税总发</a:t>
            </a:r>
            <a:r>
              <a:rPr lang="en-US" altLang="zh-CN" dirty="0"/>
              <a:t>〔2013〕41</a:t>
            </a:r>
            <a:r>
              <a:rPr lang="zh-CN" altLang="en-US" dirty="0"/>
              <a:t>号）规定执行。</a:t>
            </a:r>
          </a:p>
          <a:p>
            <a:pPr lvl="1"/>
            <a:r>
              <a:rPr lang="zh-CN" altLang="en-US" dirty="0" smtClean="0"/>
              <a:t>五</a:t>
            </a:r>
            <a:r>
              <a:rPr lang="zh-CN" altLang="en-US" dirty="0"/>
              <a:t>、本公告自</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日起施行</a:t>
            </a:r>
            <a:r>
              <a:rPr lang="zh-CN" altLang="en-US" dirty="0" smtClean="0"/>
              <a:t>。</a:t>
            </a:r>
            <a:endParaRPr lang="zh-CN" altLang="en-US" dirty="0"/>
          </a:p>
        </p:txBody>
      </p:sp>
    </p:spTree>
    <p:extLst>
      <p:ext uri="{BB962C8B-B14F-4D97-AF65-F5344CB8AC3E}">
        <p14:creationId xmlns:p14="http://schemas.microsoft.com/office/powerpoint/2010/main" val="274798968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国家税务总局关于简化契税</a:t>
            </a:r>
            <a:br>
              <a:rPr lang="zh-CN" altLang="en-US" dirty="0"/>
            </a:br>
            <a:r>
              <a:rPr lang="zh-CN" altLang="en-US" dirty="0"/>
              <a:t>办理流程取消（无）婚姻登记记录证明的</a:t>
            </a:r>
            <a:r>
              <a:rPr lang="zh-CN" altLang="en-US" dirty="0" smtClean="0"/>
              <a:t>公告</a:t>
            </a:r>
            <a:endParaRPr lang="zh-CN" altLang="en-US" dirty="0"/>
          </a:p>
        </p:txBody>
      </p:sp>
      <p:sp>
        <p:nvSpPr>
          <p:cNvPr id="3" name="内容占位符 2"/>
          <p:cNvSpPr>
            <a:spLocks noGrp="1"/>
          </p:cNvSpPr>
          <p:nvPr>
            <p:ph idx="1"/>
          </p:nvPr>
        </p:nvSpPr>
        <p:spPr>
          <a:xfrm>
            <a:off x="1484310" y="1680882"/>
            <a:ext cx="10018713" cy="5015340"/>
          </a:xfrm>
        </p:spPr>
        <p:txBody>
          <a:bodyPr>
            <a:normAutofit fontScale="92500" lnSpcReduction="20000"/>
          </a:bodyPr>
          <a:lstStyle/>
          <a:p>
            <a:pPr lvl="4"/>
            <a:r>
              <a:rPr lang="zh-CN" altLang="en-US" dirty="0"/>
              <a:t>国家税务总局公告</a:t>
            </a:r>
            <a:r>
              <a:rPr lang="en-US" altLang="zh-CN" dirty="0"/>
              <a:t>2015</a:t>
            </a:r>
            <a:r>
              <a:rPr lang="zh-CN" altLang="en-US" dirty="0"/>
              <a:t>年第</a:t>
            </a:r>
            <a:r>
              <a:rPr lang="en-US" altLang="zh-CN" dirty="0"/>
              <a:t>71</a:t>
            </a:r>
            <a:r>
              <a:rPr lang="zh-CN" altLang="en-US" dirty="0"/>
              <a:t>号  </a:t>
            </a:r>
            <a:r>
              <a:rPr lang="en-US" altLang="zh-CN" dirty="0" smtClean="0"/>
              <a:t>2015-10-9</a:t>
            </a:r>
          </a:p>
          <a:p>
            <a:r>
              <a:rPr lang="zh-CN" altLang="en-US" dirty="0"/>
              <a:t>为落实国务院关于简化优化公共服务流程，方便群众办事和为基层减负等要求，国家税务总局决定，税务机关在受理契税申报缴税过程中，</a:t>
            </a:r>
            <a:r>
              <a:rPr lang="zh-CN" altLang="en-US" dirty="0">
                <a:solidFill>
                  <a:srgbClr val="C00000"/>
                </a:solidFill>
              </a:rPr>
              <a:t>不再要求纳税人提供（无）婚姻登记记录证明</a:t>
            </a:r>
            <a:r>
              <a:rPr lang="zh-CN" altLang="en-US" dirty="0"/>
              <a:t>。现将有关事项公告如下：</a:t>
            </a:r>
          </a:p>
          <a:p>
            <a:pPr lvl="1"/>
            <a:r>
              <a:rPr lang="zh-CN" altLang="en-US" dirty="0" smtClean="0"/>
              <a:t>一</a:t>
            </a:r>
            <a:r>
              <a:rPr lang="zh-CN" altLang="en-US" dirty="0"/>
              <a:t>、纳税人在申请办理家庭唯一普通住房契税优惠时，无须提供原民政部门开具的（无）婚姻登记记录证明。</a:t>
            </a:r>
          </a:p>
          <a:p>
            <a:pPr lvl="1"/>
            <a:r>
              <a:rPr lang="zh-CN" altLang="en-US" dirty="0" smtClean="0"/>
              <a:t>二</a:t>
            </a:r>
            <a:r>
              <a:rPr lang="zh-CN" altLang="en-US" dirty="0"/>
              <a:t>、税务机关在受理纳税人家庭唯一普通住房契税优惠申请时，应当做好</a:t>
            </a:r>
            <a:r>
              <a:rPr lang="zh-CN" altLang="en-US" dirty="0">
                <a:solidFill>
                  <a:srgbClr val="C00000"/>
                </a:solidFill>
              </a:rPr>
              <a:t>纳税人家庭成员状况认定工作</a:t>
            </a:r>
            <a:r>
              <a:rPr lang="zh-CN" altLang="en-US" dirty="0"/>
              <a:t>。如果纳税人为成年人，可以结合户口簿、结婚（离婚）证等信息判断其婚姻状况。无法做出判断的，可以要求其提供承诺书，就其申报的婚姻状况的真实性做出承诺。如果纳税人为未成年人，可结合户口簿等材料认定家庭成员状况。</a:t>
            </a:r>
          </a:p>
          <a:p>
            <a:pPr lvl="1"/>
            <a:r>
              <a:rPr lang="zh-CN" altLang="en-US" dirty="0" smtClean="0"/>
              <a:t>三</a:t>
            </a:r>
            <a:r>
              <a:rPr lang="zh-CN" altLang="en-US" dirty="0"/>
              <a:t>、各级税务机关应当迅速将这一便民措施落实到位，切实做好对一线工作人员的业务培训，确保措施落实不折不扣；同时，应当加强督导检查，及时发现落实过程中出现的问题，发现一起、纠正一起。</a:t>
            </a:r>
          </a:p>
          <a:p>
            <a:pPr lvl="1"/>
            <a:r>
              <a:rPr lang="zh-CN" altLang="en-US" dirty="0" smtClean="0"/>
              <a:t>四</a:t>
            </a:r>
            <a:r>
              <a:rPr lang="zh-CN" altLang="en-US" dirty="0"/>
              <a:t>、本公告自公布之日起施行。</a:t>
            </a:r>
          </a:p>
          <a:p>
            <a:endParaRPr lang="zh-CN" altLang="en-US" dirty="0"/>
          </a:p>
        </p:txBody>
      </p:sp>
    </p:spTree>
    <p:extLst>
      <p:ext uri="{BB962C8B-B14F-4D97-AF65-F5344CB8AC3E}">
        <p14:creationId xmlns:p14="http://schemas.microsoft.com/office/powerpoint/2010/main" val="427719216"/>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七、会计政策动态</a:t>
            </a:r>
            <a:endParaRPr lang="zh-CN" altLang="en-US" dirty="0"/>
          </a:p>
        </p:txBody>
      </p:sp>
      <p:sp>
        <p:nvSpPr>
          <p:cNvPr id="5" name="内容占位符 4"/>
          <p:cNvSpPr>
            <a:spLocks noGrp="1"/>
          </p:cNvSpPr>
          <p:nvPr>
            <p:ph idx="1"/>
          </p:nvPr>
        </p:nvSpPr>
        <p:spPr/>
        <p:txBody>
          <a:bodyPr>
            <a:normAutofit/>
          </a:bodyPr>
          <a:lstStyle/>
          <a:p>
            <a:r>
              <a:rPr lang="en-US" altLang="zh-CN" sz="2800" dirty="0" smtClean="0"/>
              <a:t>1</a:t>
            </a:r>
            <a:r>
              <a:rPr lang="zh-CN" altLang="en-US" sz="2800" dirty="0" smtClean="0"/>
              <a:t>、会计</a:t>
            </a:r>
            <a:r>
              <a:rPr lang="zh-CN" altLang="en-US" sz="2800" dirty="0"/>
              <a:t>档案管理办法（财政部、国家档案局令第</a:t>
            </a:r>
            <a:r>
              <a:rPr lang="en-US" altLang="zh-CN" sz="2800" dirty="0"/>
              <a:t>79</a:t>
            </a:r>
            <a:r>
              <a:rPr lang="zh-CN" altLang="en-US" sz="2800" dirty="0" smtClean="0"/>
              <a:t>号）</a:t>
            </a:r>
            <a:endParaRPr lang="en-US" altLang="zh-CN" sz="2800" dirty="0" smtClean="0"/>
          </a:p>
          <a:p>
            <a:r>
              <a:rPr lang="en-US" altLang="zh-CN" sz="2800" dirty="0" smtClean="0"/>
              <a:t>2</a:t>
            </a:r>
            <a:r>
              <a:rPr lang="zh-CN" altLang="en-US" sz="2800" dirty="0" smtClean="0"/>
              <a:t>、财政部</a:t>
            </a:r>
            <a:r>
              <a:rPr lang="zh-CN" altLang="en-US" sz="2800" dirty="0"/>
              <a:t>关于印发</a:t>
            </a:r>
            <a:r>
              <a:rPr lang="en-US" altLang="zh-CN" sz="2800" dirty="0"/>
              <a:t>《</a:t>
            </a:r>
            <a:r>
              <a:rPr lang="zh-CN" altLang="en-US" sz="2800" dirty="0"/>
              <a:t>企业会计准则解释第</a:t>
            </a:r>
            <a:r>
              <a:rPr lang="en-US" altLang="zh-CN" sz="2800" dirty="0"/>
              <a:t>7</a:t>
            </a:r>
            <a:r>
              <a:rPr lang="zh-CN" altLang="en-US" sz="2800" dirty="0"/>
              <a:t>号</a:t>
            </a:r>
            <a:r>
              <a:rPr lang="en-US" altLang="zh-CN" sz="2800" dirty="0"/>
              <a:t>》</a:t>
            </a:r>
            <a:r>
              <a:rPr lang="zh-CN" altLang="en-US" sz="2800" dirty="0"/>
              <a:t>的通知（财会</a:t>
            </a:r>
            <a:r>
              <a:rPr lang="en-US" altLang="zh-CN" sz="2800" dirty="0"/>
              <a:t>[2015]19</a:t>
            </a:r>
            <a:r>
              <a:rPr lang="zh-CN" altLang="en-US" sz="2800" dirty="0"/>
              <a:t>号 </a:t>
            </a:r>
            <a:r>
              <a:rPr lang="zh-CN" altLang="en-US" sz="2800" dirty="0" smtClean="0"/>
              <a:t>）</a:t>
            </a:r>
            <a:endParaRPr lang="en-US" altLang="zh-CN" sz="2800" dirty="0" smtClean="0"/>
          </a:p>
          <a:p>
            <a:r>
              <a:rPr lang="en-US" altLang="zh-CN" sz="2800" dirty="0"/>
              <a:t>3</a:t>
            </a:r>
            <a:r>
              <a:rPr lang="zh-CN" altLang="en-US" sz="2800" dirty="0"/>
              <a:t>、</a:t>
            </a:r>
            <a:r>
              <a:rPr lang="zh-CN" altLang="en-US" sz="2800" dirty="0" smtClean="0"/>
              <a:t>财政部关于</a:t>
            </a:r>
            <a:r>
              <a:rPr lang="zh-CN" altLang="en-US" sz="2800" dirty="0"/>
              <a:t>印发</a:t>
            </a:r>
            <a:r>
              <a:rPr lang="en-US" altLang="zh-CN" sz="2800" dirty="0"/>
              <a:t>《</a:t>
            </a:r>
            <a:r>
              <a:rPr lang="zh-CN" altLang="en-US" sz="2800" dirty="0"/>
              <a:t>商品期货套期业务会计处理暂行规定</a:t>
            </a:r>
            <a:r>
              <a:rPr lang="en-US" altLang="zh-CN" sz="2800" dirty="0"/>
              <a:t>》</a:t>
            </a:r>
            <a:r>
              <a:rPr lang="zh-CN" altLang="en-US" sz="2800" dirty="0"/>
              <a:t>的通知（财会</a:t>
            </a:r>
            <a:r>
              <a:rPr lang="en-US" altLang="zh-CN" sz="2800" dirty="0"/>
              <a:t>〔2015〕18</a:t>
            </a:r>
            <a:r>
              <a:rPr lang="zh-CN" altLang="en-US" sz="2800" dirty="0"/>
              <a:t>号 </a:t>
            </a:r>
            <a:r>
              <a:rPr lang="zh-CN" altLang="en-US" sz="2800" dirty="0" smtClean="0"/>
              <a:t>）</a:t>
            </a:r>
            <a:endParaRPr lang="en-US" altLang="zh-CN" sz="2800" dirty="0" smtClean="0"/>
          </a:p>
          <a:p>
            <a:endParaRPr lang="zh-CN" altLang="en-US" sz="2800" dirty="0"/>
          </a:p>
        </p:txBody>
      </p:sp>
    </p:spTree>
    <p:extLst>
      <p:ext uri="{BB962C8B-B14F-4D97-AF65-F5344CB8AC3E}">
        <p14:creationId xmlns:p14="http://schemas.microsoft.com/office/powerpoint/2010/main" val="4095588648"/>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会计档案管理</a:t>
            </a:r>
            <a:r>
              <a:rPr lang="zh-CN" altLang="en-US" dirty="0" smtClean="0"/>
              <a:t>办法</a:t>
            </a:r>
            <a:endParaRPr lang="zh-CN" altLang="en-US" dirty="0"/>
          </a:p>
        </p:txBody>
      </p:sp>
      <p:sp>
        <p:nvSpPr>
          <p:cNvPr id="3" name="内容占位符 2"/>
          <p:cNvSpPr>
            <a:spLocks noGrp="1"/>
          </p:cNvSpPr>
          <p:nvPr>
            <p:ph idx="1"/>
          </p:nvPr>
        </p:nvSpPr>
        <p:spPr/>
        <p:txBody>
          <a:bodyPr/>
          <a:lstStyle/>
          <a:p>
            <a:pPr lvl="4"/>
            <a:r>
              <a:rPr lang="zh-CN" altLang="en-US" dirty="0"/>
              <a:t>财政部、国家档案局令第</a:t>
            </a:r>
            <a:r>
              <a:rPr lang="en-US" altLang="zh-CN" dirty="0"/>
              <a:t>79</a:t>
            </a:r>
            <a:r>
              <a:rPr lang="zh-CN" altLang="en-US" dirty="0"/>
              <a:t>号   </a:t>
            </a:r>
            <a:r>
              <a:rPr lang="en-US" altLang="zh-CN" dirty="0"/>
              <a:t>2015-12-11</a:t>
            </a:r>
          </a:p>
          <a:p>
            <a:r>
              <a:rPr lang="zh-CN" altLang="en-US" dirty="0"/>
              <a:t>　</a:t>
            </a:r>
          </a:p>
          <a:p>
            <a:r>
              <a:rPr lang="en-US" altLang="zh-CN" dirty="0"/>
              <a:t>《</a:t>
            </a:r>
            <a:r>
              <a:rPr lang="zh-CN" altLang="en-US" dirty="0"/>
              <a:t>会计档案管理办法</a:t>
            </a:r>
            <a:r>
              <a:rPr lang="en-US" altLang="zh-CN" dirty="0"/>
              <a:t>》</a:t>
            </a:r>
            <a:r>
              <a:rPr lang="zh-CN" altLang="en-US" dirty="0"/>
              <a:t>已经财政部部务会议、国家档案局局务会议修订通过，现将修订后的</a:t>
            </a:r>
            <a:r>
              <a:rPr lang="en-US" altLang="zh-CN" dirty="0"/>
              <a:t>《</a:t>
            </a:r>
            <a:r>
              <a:rPr lang="zh-CN" altLang="en-US" dirty="0"/>
              <a:t>会计档案管理办法</a:t>
            </a:r>
            <a:r>
              <a:rPr lang="en-US" altLang="zh-CN" dirty="0"/>
              <a:t>》</a:t>
            </a:r>
            <a:r>
              <a:rPr lang="zh-CN" altLang="en-US" dirty="0"/>
              <a:t>公布，自</a:t>
            </a:r>
            <a:r>
              <a:rPr lang="en-US" altLang="zh-CN" dirty="0">
                <a:solidFill>
                  <a:srgbClr val="C00000"/>
                </a:solidFill>
              </a:rPr>
              <a:t>2016</a:t>
            </a:r>
            <a:r>
              <a:rPr lang="zh-CN" altLang="en-US" dirty="0">
                <a:solidFill>
                  <a:srgbClr val="C00000"/>
                </a:solidFill>
              </a:rPr>
              <a:t>年</a:t>
            </a:r>
            <a:r>
              <a:rPr lang="en-US" altLang="zh-CN" dirty="0">
                <a:solidFill>
                  <a:srgbClr val="C00000"/>
                </a:solidFill>
              </a:rPr>
              <a:t>1</a:t>
            </a:r>
            <a:r>
              <a:rPr lang="zh-CN" altLang="en-US" dirty="0">
                <a:solidFill>
                  <a:srgbClr val="C00000"/>
                </a:solidFill>
              </a:rPr>
              <a:t>月</a:t>
            </a:r>
            <a:r>
              <a:rPr lang="en-US" altLang="zh-CN" dirty="0">
                <a:solidFill>
                  <a:srgbClr val="C00000"/>
                </a:solidFill>
              </a:rPr>
              <a:t>1</a:t>
            </a:r>
            <a:r>
              <a:rPr lang="zh-CN" altLang="en-US" dirty="0">
                <a:solidFill>
                  <a:srgbClr val="C00000"/>
                </a:solidFill>
              </a:rPr>
              <a:t>日</a:t>
            </a:r>
            <a:r>
              <a:rPr lang="zh-CN" altLang="en-US" dirty="0"/>
              <a:t>起施行。 </a:t>
            </a:r>
          </a:p>
          <a:p>
            <a:r>
              <a:rPr lang="zh-CN" altLang="en-US" dirty="0"/>
              <a:t>附件：会计档案管理</a:t>
            </a:r>
            <a:r>
              <a:rPr lang="zh-CN" altLang="en-US" dirty="0" smtClean="0"/>
              <a:t>办法</a:t>
            </a:r>
            <a:endParaRPr lang="zh-CN" altLang="en-US" dirty="0"/>
          </a:p>
          <a:p>
            <a:endParaRPr lang="zh-CN" altLang="en-US" dirty="0"/>
          </a:p>
        </p:txBody>
      </p:sp>
    </p:spTree>
    <p:extLst>
      <p:ext uri="{BB962C8B-B14F-4D97-AF65-F5344CB8AC3E}">
        <p14:creationId xmlns:p14="http://schemas.microsoft.com/office/powerpoint/2010/main" val="2599923389"/>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25809"/>
            <a:ext cx="10018713" cy="5493637"/>
          </a:xfrm>
        </p:spPr>
        <p:txBody>
          <a:bodyPr>
            <a:normAutofit/>
          </a:bodyPr>
          <a:lstStyle/>
          <a:p>
            <a:r>
              <a:rPr lang="zh-CN" altLang="en-US" dirty="0"/>
              <a:t>第三条　本办法所称会计档案是指单位在进行会计核算等过程中接收或形成的，记录和反映单位经济业务事项的，具有保存价值的文字、图表等各种形式的会计资料，包括通过计算机等电子设备形成、传输和存储的电子会计档案</a:t>
            </a:r>
            <a:r>
              <a:rPr lang="zh-CN" altLang="en-US" dirty="0" smtClean="0"/>
              <a:t>。</a:t>
            </a:r>
            <a:endParaRPr lang="en-US" altLang="zh-CN" dirty="0" smtClean="0"/>
          </a:p>
          <a:p>
            <a:r>
              <a:rPr lang="zh-CN" altLang="en-US" dirty="0"/>
              <a:t>第六条　下列会计资料应当进行归档：</a:t>
            </a:r>
          </a:p>
          <a:p>
            <a:pPr lvl="1"/>
            <a:r>
              <a:rPr lang="zh-CN" altLang="en-US" dirty="0" smtClean="0"/>
              <a:t>（</a:t>
            </a:r>
            <a:r>
              <a:rPr lang="zh-CN" altLang="en-US" dirty="0"/>
              <a:t>一）会计凭证，包括原始凭证、记账凭证；</a:t>
            </a:r>
          </a:p>
          <a:p>
            <a:pPr lvl="1"/>
            <a:r>
              <a:rPr lang="zh-CN" altLang="en-US" dirty="0" smtClean="0"/>
              <a:t>（</a:t>
            </a:r>
            <a:r>
              <a:rPr lang="zh-CN" altLang="en-US" dirty="0"/>
              <a:t>二）会计账簿，包括总账、明细账、日记账、固定资产卡片及其他辅助性账簿；</a:t>
            </a:r>
          </a:p>
          <a:p>
            <a:pPr lvl="1"/>
            <a:r>
              <a:rPr lang="zh-CN" altLang="en-US" dirty="0" smtClean="0"/>
              <a:t>（</a:t>
            </a:r>
            <a:r>
              <a:rPr lang="zh-CN" altLang="en-US" dirty="0"/>
              <a:t>三）财务会计报告，包括月度、季度、半年度、年度财务会计报告；</a:t>
            </a:r>
          </a:p>
          <a:p>
            <a:pPr lvl="1"/>
            <a:r>
              <a:rPr lang="zh-CN" altLang="en-US" dirty="0" smtClean="0"/>
              <a:t>（</a:t>
            </a:r>
            <a:r>
              <a:rPr lang="zh-CN" altLang="en-US" dirty="0"/>
              <a:t>四）</a:t>
            </a:r>
            <a:r>
              <a:rPr lang="zh-CN" altLang="en-US" dirty="0">
                <a:solidFill>
                  <a:srgbClr val="C00000"/>
                </a:solidFill>
              </a:rPr>
              <a:t>其他会计资料</a:t>
            </a:r>
            <a:r>
              <a:rPr lang="zh-CN" altLang="en-US" dirty="0"/>
              <a:t>，包括银行存款余额调节表、银行对账单、纳税申报表、会计档案移交清册、会计档案保管清册、会计档案销毁清册、会计档案鉴定意见书及其他具有保存价值的会计资料</a:t>
            </a:r>
            <a:r>
              <a:rPr lang="zh-CN" altLang="en-US" dirty="0" smtClean="0"/>
              <a:t>。</a:t>
            </a:r>
            <a:endParaRPr lang="zh-CN" altLang="en-US" dirty="0"/>
          </a:p>
        </p:txBody>
      </p:sp>
    </p:spTree>
    <p:extLst>
      <p:ext uri="{BB962C8B-B14F-4D97-AF65-F5344CB8AC3E}">
        <p14:creationId xmlns:p14="http://schemas.microsoft.com/office/powerpoint/2010/main" val="4016312132"/>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normAutofit fontScale="85000" lnSpcReduction="10000"/>
          </a:bodyPr>
          <a:lstStyle/>
          <a:p>
            <a:r>
              <a:rPr lang="zh-CN" altLang="en-US" dirty="0"/>
              <a:t>第七条　单位可以利用计算机、网络通信等信息技术手段管理会计档案。</a:t>
            </a:r>
          </a:p>
          <a:p>
            <a:r>
              <a:rPr lang="zh-CN" altLang="en-US" dirty="0" smtClean="0"/>
              <a:t>第八</a:t>
            </a:r>
            <a:r>
              <a:rPr lang="zh-CN" altLang="en-US" dirty="0"/>
              <a:t>条　同时满足下列条件的，单位内部形成的属于归档范围的电子会计资料可仅以电子形式保存，形成电子会计档案：</a:t>
            </a:r>
          </a:p>
          <a:p>
            <a:pPr lvl="1"/>
            <a:r>
              <a:rPr lang="zh-CN" altLang="en-US" dirty="0" smtClean="0"/>
              <a:t>（</a:t>
            </a:r>
            <a:r>
              <a:rPr lang="zh-CN" altLang="en-US" dirty="0"/>
              <a:t>一）形成的电子会计资料来源真实有效，由计算机等电子设备形成和传输；</a:t>
            </a:r>
          </a:p>
          <a:p>
            <a:pPr lvl="1"/>
            <a:r>
              <a:rPr lang="zh-CN" altLang="en-US" dirty="0" smtClean="0"/>
              <a:t>（</a:t>
            </a:r>
            <a:r>
              <a:rPr lang="zh-CN" altLang="en-US" dirty="0"/>
              <a:t>二）使用的会计核算系统能够准确、完整、有效接收和读取电子会计资料，能够输出符合国家标准归档格式的会计凭证、会计账簿、财务会计报表等会计资料，设定了经办、审核、审批等必要的审签程序；</a:t>
            </a:r>
          </a:p>
          <a:p>
            <a:pPr lvl="1"/>
            <a:r>
              <a:rPr lang="zh-CN" altLang="en-US" dirty="0" smtClean="0"/>
              <a:t>（</a:t>
            </a:r>
            <a:r>
              <a:rPr lang="zh-CN" altLang="en-US" dirty="0"/>
              <a:t>三）使用的电子档案管理系统能够有效接收、管理、利用电子会计档案，符合电子档案的长期保管要求，并建立了电子会计档案与相关联的其他纸质会计档案的检索关系；</a:t>
            </a:r>
          </a:p>
          <a:p>
            <a:pPr lvl="1"/>
            <a:r>
              <a:rPr lang="zh-CN" altLang="en-US" dirty="0" smtClean="0"/>
              <a:t>（</a:t>
            </a:r>
            <a:r>
              <a:rPr lang="zh-CN" altLang="en-US" dirty="0"/>
              <a:t>四）采取有效措施，防止电子会计档案被篡改；</a:t>
            </a:r>
          </a:p>
          <a:p>
            <a:pPr lvl="1"/>
            <a:r>
              <a:rPr lang="zh-CN" altLang="en-US" dirty="0" smtClean="0"/>
              <a:t>（</a:t>
            </a:r>
            <a:r>
              <a:rPr lang="zh-CN" altLang="en-US" dirty="0"/>
              <a:t>五）建立电子会计档案备份制度，能够有效防范自然灾害、意外事故和人为破坏的影响；</a:t>
            </a:r>
          </a:p>
          <a:p>
            <a:pPr lvl="1"/>
            <a:r>
              <a:rPr lang="zh-CN" altLang="en-US" dirty="0" smtClean="0"/>
              <a:t>（</a:t>
            </a:r>
            <a:r>
              <a:rPr lang="zh-CN" altLang="en-US" dirty="0"/>
              <a:t>六）形成的电子会计资料不属于具有永久保存价值或者其他重要保存价值的会计档案。</a:t>
            </a:r>
          </a:p>
          <a:p>
            <a:endParaRPr lang="zh-CN" altLang="en-US" dirty="0"/>
          </a:p>
        </p:txBody>
      </p:sp>
    </p:spTree>
    <p:extLst>
      <p:ext uri="{BB962C8B-B14F-4D97-AF65-F5344CB8AC3E}">
        <p14:creationId xmlns:p14="http://schemas.microsoft.com/office/powerpoint/2010/main" val="3419622364"/>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第九条　满足本办法第八条规定条件，单位从外部接收的电子会计资料附有符合</a:t>
            </a:r>
            <a:r>
              <a:rPr lang="en-US" altLang="zh-CN" dirty="0"/>
              <a:t>《</a:t>
            </a:r>
            <a:r>
              <a:rPr lang="zh-CN" altLang="en-US" dirty="0"/>
              <a:t>中华人民共和国电子签名法</a:t>
            </a:r>
            <a:r>
              <a:rPr lang="en-US" altLang="zh-CN" dirty="0"/>
              <a:t>》</a:t>
            </a:r>
            <a:r>
              <a:rPr lang="zh-CN" altLang="en-US" dirty="0"/>
              <a:t>规定的电子签名的，可仅以电子形式归档保存，形成电子会计档案。</a:t>
            </a:r>
          </a:p>
          <a:p>
            <a:r>
              <a:rPr lang="zh-CN" altLang="en-US" dirty="0" smtClean="0"/>
              <a:t>第十</a:t>
            </a:r>
            <a:r>
              <a:rPr lang="zh-CN" altLang="en-US" dirty="0"/>
              <a:t>条　单位的会计机构或会计人员所属机构（以下统称单位会计管理机构）按照归档范围和归档要求，负责定期将应当归档的会计资料整理立卷，编制会计档案保管清册。</a:t>
            </a:r>
          </a:p>
          <a:p>
            <a:r>
              <a:rPr lang="zh-CN" altLang="en-US" dirty="0" smtClean="0"/>
              <a:t>第十一</a:t>
            </a:r>
            <a:r>
              <a:rPr lang="zh-CN" altLang="en-US" dirty="0"/>
              <a:t>条　当年形成的会计档案，在会计年度终了后，可由单位会计管理机构临时保管一年，再移交单位档案管理机构保管。因工作需要确需推迟移交的，应当经单位档案管理机构同意。</a:t>
            </a:r>
          </a:p>
          <a:p>
            <a:r>
              <a:rPr lang="zh-CN" altLang="en-US" dirty="0" smtClean="0"/>
              <a:t>单位</a:t>
            </a:r>
            <a:r>
              <a:rPr lang="zh-CN" altLang="en-US" dirty="0"/>
              <a:t>会计管理机构临时保管会计档案最长不超过三年。临时保管期间，会计档案的保管应当符合国家档案管理的有关规定，且出纳人员不得兼管会计档案。</a:t>
            </a:r>
          </a:p>
          <a:p>
            <a:endParaRPr lang="zh-CN" altLang="en-US" dirty="0"/>
          </a:p>
        </p:txBody>
      </p:sp>
    </p:spTree>
    <p:extLst>
      <p:ext uri="{BB962C8B-B14F-4D97-AF65-F5344CB8AC3E}">
        <p14:creationId xmlns:p14="http://schemas.microsoft.com/office/powerpoint/2010/main" val="3332282275"/>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en-US" dirty="0"/>
              <a:t>第十二条　单位会计管理机构在办理会计档案移交时，应当编制会计档案移交清册，并按照国家档案管理的有关规定办理移交手续。</a:t>
            </a:r>
          </a:p>
          <a:p>
            <a:pPr lvl="1"/>
            <a:r>
              <a:rPr lang="zh-CN" altLang="en-US" dirty="0" smtClean="0"/>
              <a:t>纸</a:t>
            </a:r>
            <a:r>
              <a:rPr lang="zh-CN" altLang="en-US" dirty="0"/>
              <a:t>质会计档案移交时应当保持原卷的封装。电子会计档案移交时应当将电子会计档案及其元数据一并移交，且文件格式应当符合国家档案管理的有关规定。特殊格式的电子会计档案应当与其读取平台一并移交。</a:t>
            </a:r>
          </a:p>
          <a:p>
            <a:pPr lvl="1"/>
            <a:r>
              <a:rPr lang="zh-CN" altLang="en-US" dirty="0" smtClean="0"/>
              <a:t>单位</a:t>
            </a:r>
            <a:r>
              <a:rPr lang="zh-CN" altLang="en-US" dirty="0"/>
              <a:t>档案管理机构接收电子会计档案时，应当对电子会计档案的准确性、完整性、可用性、安全性进行检测，符合要求的才能接收</a:t>
            </a:r>
            <a:r>
              <a:rPr lang="zh-CN" altLang="en-US" dirty="0" smtClean="0"/>
              <a:t>。</a:t>
            </a:r>
            <a:endParaRPr lang="en-US" altLang="zh-CN" dirty="0" smtClean="0"/>
          </a:p>
          <a:p>
            <a:r>
              <a:rPr lang="zh-CN" altLang="en-US" dirty="0"/>
              <a:t>第十三条　单位应当严格按照相关制度利用会计档案，在进行会计档案查阅、复制、借出时履行登记手续，严禁篡改和损坏。</a:t>
            </a:r>
          </a:p>
          <a:p>
            <a:pPr lvl="1"/>
            <a:r>
              <a:rPr lang="zh-CN" altLang="en-US" dirty="0" smtClean="0">
                <a:solidFill>
                  <a:srgbClr val="C00000"/>
                </a:solidFill>
              </a:rPr>
              <a:t>单位</a:t>
            </a:r>
            <a:r>
              <a:rPr lang="zh-CN" altLang="en-US" dirty="0">
                <a:solidFill>
                  <a:srgbClr val="C00000"/>
                </a:solidFill>
              </a:rPr>
              <a:t>保存的会计档案一般不得对外借出</a:t>
            </a:r>
            <a:r>
              <a:rPr lang="zh-CN" altLang="en-US" dirty="0"/>
              <a:t>。确因工作需要且根据国家有关规定必须借出的，应当严格按照规定办理相关手续。</a:t>
            </a:r>
          </a:p>
          <a:p>
            <a:pPr lvl="1"/>
            <a:r>
              <a:rPr lang="zh-CN" altLang="en-US" dirty="0" smtClean="0"/>
              <a:t>会计</a:t>
            </a:r>
            <a:r>
              <a:rPr lang="zh-CN" altLang="en-US" dirty="0"/>
              <a:t>档案借用单位应当妥善保管和利用借入的会计档案，确保借入会计档案的安全完整，并在规定时间内归还。</a:t>
            </a:r>
          </a:p>
          <a:p>
            <a:endParaRPr lang="zh-CN" altLang="en-US" dirty="0"/>
          </a:p>
          <a:p>
            <a:endParaRPr lang="zh-CN" altLang="en-US" dirty="0"/>
          </a:p>
        </p:txBody>
      </p:sp>
    </p:spTree>
    <p:extLst>
      <p:ext uri="{BB962C8B-B14F-4D97-AF65-F5344CB8AC3E}">
        <p14:creationId xmlns:p14="http://schemas.microsoft.com/office/powerpoint/2010/main" val="2581092574"/>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第十四条　会计档案的保管期限分为永久、定期两类。定期保管期限一般分为</a:t>
            </a:r>
            <a:r>
              <a:rPr lang="en-US" altLang="zh-CN" dirty="0"/>
              <a:t>10</a:t>
            </a:r>
            <a:r>
              <a:rPr lang="zh-CN" altLang="en-US" dirty="0"/>
              <a:t>年和</a:t>
            </a:r>
            <a:r>
              <a:rPr lang="en-US" altLang="zh-CN" dirty="0"/>
              <a:t>30</a:t>
            </a:r>
            <a:r>
              <a:rPr lang="zh-CN" altLang="en-US" dirty="0"/>
              <a:t>年。</a:t>
            </a:r>
          </a:p>
          <a:p>
            <a:pPr lvl="1"/>
            <a:r>
              <a:rPr lang="zh-CN" altLang="en-US" dirty="0" smtClean="0"/>
              <a:t>会计</a:t>
            </a:r>
            <a:r>
              <a:rPr lang="zh-CN" altLang="en-US" dirty="0"/>
              <a:t>档案的保管期限，从会计年度终了后的第一天算起。</a:t>
            </a:r>
          </a:p>
          <a:p>
            <a:r>
              <a:rPr lang="zh-CN" altLang="en-US" dirty="0" smtClean="0"/>
              <a:t>第十五</a:t>
            </a:r>
            <a:r>
              <a:rPr lang="zh-CN" altLang="en-US" dirty="0"/>
              <a:t>条　各类会计档案的保管期限原则上应当按照本办法附表执行，本办法规定的会计档案保管期限为最低保管期限。</a:t>
            </a:r>
          </a:p>
          <a:p>
            <a:pPr lvl="1"/>
            <a:r>
              <a:rPr lang="zh-CN" altLang="en-US" dirty="0" smtClean="0"/>
              <a:t>单位</a:t>
            </a:r>
            <a:r>
              <a:rPr lang="zh-CN" altLang="en-US" dirty="0"/>
              <a:t>会计档案的具体名称如有同本办法附表所列档案名称不相符的，应当比照类似档案的保管期限办理</a:t>
            </a:r>
            <a:r>
              <a:rPr lang="zh-CN" altLang="en-US" dirty="0" smtClean="0"/>
              <a:t>。</a:t>
            </a:r>
            <a:endParaRPr lang="en-US" altLang="zh-CN" dirty="0" smtClean="0"/>
          </a:p>
          <a:p>
            <a:pPr lvl="2"/>
            <a:r>
              <a:rPr lang="zh-CN" altLang="zh-CN" dirty="0">
                <a:effectLst/>
              </a:rPr>
              <a:t>企业和其他组织会计档案保管期限表</a:t>
            </a:r>
          </a:p>
          <a:p>
            <a:endParaRPr lang="zh-CN" altLang="en-US" dirty="0"/>
          </a:p>
          <a:p>
            <a:endParaRPr lang="zh-CN" altLang="en-US" dirty="0"/>
          </a:p>
        </p:txBody>
      </p:sp>
    </p:spTree>
    <p:extLst>
      <p:ext uri="{BB962C8B-B14F-4D97-AF65-F5344CB8AC3E}">
        <p14:creationId xmlns:p14="http://schemas.microsoft.com/office/powerpoint/2010/main" val="351793721"/>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3518310141"/>
              </p:ext>
            </p:extLst>
          </p:nvPr>
        </p:nvGraphicFramePr>
        <p:xfrm>
          <a:off x="1125418" y="956603"/>
          <a:ext cx="10733650" cy="5804546"/>
        </p:xfrm>
        <a:graphic>
          <a:graphicData uri="http://schemas.openxmlformats.org/drawingml/2006/table">
            <a:tbl>
              <a:tblPr>
                <a:tableStyleId>{5C22544A-7EE6-4342-B048-85BDC9FD1C3A}</a:tableStyleId>
              </a:tblPr>
              <a:tblGrid>
                <a:gridCol w="611169"/>
                <a:gridCol w="1413328"/>
                <a:gridCol w="1031347"/>
                <a:gridCol w="611169"/>
                <a:gridCol w="1852605"/>
                <a:gridCol w="1031347"/>
                <a:gridCol w="1031347"/>
                <a:gridCol w="2406476"/>
                <a:gridCol w="744862"/>
              </a:tblGrid>
              <a:tr h="554823">
                <a:tc gridSpan="9">
                  <a:txBody>
                    <a:bodyPr/>
                    <a:lstStyle/>
                    <a:p>
                      <a:pPr algn="ctr" fontAlgn="ctr"/>
                      <a:r>
                        <a:rPr lang="zh-CN" altLang="en-US" sz="2800" u="none" strike="noStrike" dirty="0">
                          <a:effectLst/>
                        </a:rPr>
                        <a:t>企业和其他组织会计档案保管期限表</a:t>
                      </a:r>
                      <a:endParaRPr lang="zh-CN" altLang="en-US"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54823">
                <a:tc>
                  <a:txBody>
                    <a:bodyPr/>
                    <a:lstStyle/>
                    <a:p>
                      <a:pPr algn="ctr" fontAlgn="ctr"/>
                      <a:r>
                        <a:rPr lang="zh-CN" altLang="en-US" sz="2000" u="none" strike="noStrike" dirty="0">
                          <a:effectLst/>
                        </a:rPr>
                        <a:t>序号</a:t>
                      </a:r>
                      <a:endParaRPr lang="zh-CN" altLang="en-US" sz="2000" b="1"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dirty="0">
                          <a:effectLst/>
                        </a:rPr>
                        <a:t>档案名称</a:t>
                      </a:r>
                      <a:endParaRPr lang="zh-CN" altLang="en-US" sz="2000" b="1"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保管期限</a:t>
                      </a:r>
                      <a:endParaRPr lang="zh-CN" altLang="en-US" sz="2000" b="1"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序号</a:t>
                      </a:r>
                      <a:endParaRPr lang="zh-CN" altLang="en-US" sz="2000" b="1"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dirty="0">
                          <a:effectLst/>
                        </a:rPr>
                        <a:t>档案名称</a:t>
                      </a:r>
                      <a:endParaRPr lang="zh-CN" altLang="en-US" sz="2000" b="1"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dirty="0">
                          <a:effectLst/>
                        </a:rPr>
                        <a:t>保管期限</a:t>
                      </a:r>
                      <a:endParaRPr lang="zh-CN" altLang="en-US" sz="2000" b="1"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序号</a:t>
                      </a:r>
                      <a:endParaRPr lang="zh-CN" altLang="en-US" sz="2000" b="1"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档案名称</a:t>
                      </a:r>
                      <a:endParaRPr lang="zh-CN" altLang="en-US" sz="2000" b="1"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保管期限</a:t>
                      </a:r>
                      <a:endParaRPr lang="zh-CN" altLang="en-US" sz="2000" b="1"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17042">
                <a:tc>
                  <a:txBody>
                    <a:bodyPr/>
                    <a:lstStyle/>
                    <a:p>
                      <a:pPr algn="ctr" fontAlgn="ctr"/>
                      <a:r>
                        <a:rPr lang="zh-CN" altLang="en-US" sz="2000" u="none" strike="noStrike">
                          <a:effectLst/>
                        </a:rPr>
                        <a:t>一</a:t>
                      </a:r>
                      <a:endParaRPr lang="zh-CN" altLang="en-US" sz="2000" b="1"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l" fontAlgn="ctr"/>
                      <a:r>
                        <a:rPr lang="zh-CN" altLang="en-US" sz="2000" u="none" strike="noStrike" dirty="0">
                          <a:effectLst/>
                        </a:rPr>
                        <a:t>会计凭证</a:t>
                      </a:r>
                      <a:endParaRPr lang="zh-CN" altLang="en-US" sz="2000" b="1"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sz="2000" u="none" strike="noStrike" dirty="0">
                          <a:effectLst/>
                        </a:rPr>
                        <a:t>　</a:t>
                      </a:r>
                      <a:endParaRPr lang="en-US" sz="2000" b="1"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en-US" sz="2000" u="none" strike="noStrike">
                          <a:effectLst/>
                        </a:rPr>
                        <a:t>7</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a:effectLst/>
                        </a:rPr>
                        <a:t>其他辅助性账簿</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dirty="0">
                          <a:effectLst/>
                        </a:rPr>
                        <a:t>30</a:t>
                      </a:r>
                      <a:r>
                        <a:rPr lang="zh-CN" altLang="en-US" sz="2000" u="none" strike="noStrike" dirty="0">
                          <a:effectLst/>
                        </a:rPr>
                        <a:t>年</a:t>
                      </a:r>
                      <a:endParaRPr lang="zh-CN" altLang="en-US" sz="2000" b="0"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b="1" u="none" strike="noStrike" dirty="0">
                          <a:solidFill>
                            <a:srgbClr val="C00000"/>
                          </a:solidFill>
                          <a:effectLst/>
                        </a:rPr>
                        <a:t>四</a:t>
                      </a:r>
                      <a:endParaRPr lang="zh-CN" altLang="en-US" sz="2000" b="1" i="0" u="none" strike="noStrike" dirty="0">
                        <a:solidFill>
                          <a:srgbClr val="C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l" fontAlgn="ctr"/>
                      <a:r>
                        <a:rPr lang="zh-CN" altLang="en-US" sz="2000" b="1" u="none" strike="noStrike" dirty="0">
                          <a:solidFill>
                            <a:srgbClr val="C00000"/>
                          </a:solidFill>
                          <a:effectLst/>
                        </a:rPr>
                        <a:t>其他会计资料</a:t>
                      </a:r>
                      <a:endParaRPr lang="zh-CN" altLang="en-US" sz="2000" b="1" i="0" u="none" strike="noStrike" dirty="0">
                        <a:solidFill>
                          <a:srgbClr val="C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sz="2000" u="none" strike="noStrike">
                          <a:effectLst/>
                        </a:rPr>
                        <a:t>　</a:t>
                      </a:r>
                      <a:endParaRPr lang="en-US" sz="2000" b="1"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r>
              <a:tr h="554823">
                <a:tc>
                  <a:txBody>
                    <a:bodyPr/>
                    <a:lstStyle/>
                    <a:p>
                      <a:pPr algn="ctr" fontAlgn="ctr"/>
                      <a:r>
                        <a:rPr lang="en-US" sz="2000" u="none" strike="noStrike">
                          <a:effectLst/>
                        </a:rPr>
                        <a:t>1</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a:effectLst/>
                        </a:rPr>
                        <a:t>原始凭证</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dirty="0">
                          <a:effectLst/>
                        </a:rPr>
                        <a:t>30</a:t>
                      </a:r>
                      <a:r>
                        <a:rPr lang="zh-CN" altLang="en-US" sz="2000" u="none" strike="noStrike" dirty="0">
                          <a:effectLst/>
                        </a:rPr>
                        <a:t>年</a:t>
                      </a:r>
                      <a:endParaRPr lang="zh-CN" altLang="en-US" sz="2000" b="0"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dirty="0">
                          <a:effectLst/>
                        </a:rPr>
                        <a:t>三</a:t>
                      </a:r>
                      <a:endParaRPr lang="zh-CN" altLang="en-US" sz="2000" b="1"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l" fontAlgn="ctr"/>
                      <a:r>
                        <a:rPr lang="zh-CN" altLang="en-US" sz="2000" u="none" strike="noStrike" dirty="0">
                          <a:effectLst/>
                        </a:rPr>
                        <a:t>财务会计报告</a:t>
                      </a:r>
                      <a:endParaRPr lang="zh-CN" altLang="en-US" sz="2000" b="1"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sz="2000" u="none" strike="noStrike" dirty="0">
                          <a:effectLst/>
                        </a:rPr>
                        <a:t>　</a:t>
                      </a:r>
                      <a:endParaRPr lang="en-US" sz="2000" b="1"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en-US" sz="2000" u="none" strike="noStrike" dirty="0">
                          <a:effectLst/>
                        </a:rPr>
                        <a:t>10</a:t>
                      </a:r>
                      <a:endParaRPr lang="en-US" sz="2000" b="0"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a:effectLst/>
                        </a:rPr>
                        <a:t>银行存款余额调节表</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a:effectLst/>
                        </a:rPr>
                        <a:t>10</a:t>
                      </a:r>
                      <a:r>
                        <a:rPr lang="zh-CN" altLang="en-US" sz="2000" u="none" strike="noStrike">
                          <a:effectLst/>
                        </a:rPr>
                        <a:t>年</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r>
              <a:tr h="1093795">
                <a:tc>
                  <a:txBody>
                    <a:bodyPr/>
                    <a:lstStyle/>
                    <a:p>
                      <a:pPr algn="ctr" fontAlgn="ctr"/>
                      <a:r>
                        <a:rPr lang="en-US" sz="2000" u="none" strike="noStrike">
                          <a:effectLst/>
                        </a:rPr>
                        <a:t>2</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a:effectLst/>
                        </a:rPr>
                        <a:t>记账凭证</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a:effectLst/>
                        </a:rPr>
                        <a:t>30</a:t>
                      </a:r>
                      <a:r>
                        <a:rPr lang="zh-CN" altLang="en-US" sz="2000" u="none" strike="noStrike">
                          <a:effectLst/>
                        </a:rPr>
                        <a:t>年</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en-US" sz="2000" u="none" strike="noStrike">
                          <a:effectLst/>
                        </a:rPr>
                        <a:t>8</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dirty="0">
                          <a:effectLst/>
                        </a:rPr>
                        <a:t>月度、季度、半年度财务会计报告</a:t>
                      </a:r>
                      <a:endParaRPr lang="zh-CN" altLang="en-US" sz="20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dirty="0">
                          <a:effectLst/>
                        </a:rPr>
                        <a:t>10</a:t>
                      </a:r>
                      <a:r>
                        <a:rPr lang="zh-CN" altLang="en-US" sz="2000" u="none" strike="noStrike" dirty="0">
                          <a:effectLst/>
                        </a:rPr>
                        <a:t>年</a:t>
                      </a:r>
                      <a:endParaRPr lang="zh-CN" altLang="en-US" sz="2000" b="0"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en-US" sz="2000" u="none" strike="noStrike" dirty="0">
                          <a:effectLst/>
                        </a:rPr>
                        <a:t>11</a:t>
                      </a:r>
                      <a:endParaRPr lang="en-US" sz="2000" b="0"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dirty="0">
                          <a:effectLst/>
                        </a:rPr>
                        <a:t>银行对账单</a:t>
                      </a:r>
                      <a:endParaRPr lang="zh-CN" altLang="en-US" sz="20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a:effectLst/>
                        </a:rPr>
                        <a:t>10</a:t>
                      </a:r>
                      <a:r>
                        <a:rPr lang="zh-CN" altLang="en-US" sz="2000" u="none" strike="noStrike">
                          <a:effectLst/>
                        </a:rPr>
                        <a:t>年</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r>
              <a:tr h="554823">
                <a:tc>
                  <a:txBody>
                    <a:bodyPr/>
                    <a:lstStyle/>
                    <a:p>
                      <a:pPr algn="ctr" fontAlgn="ctr"/>
                      <a:r>
                        <a:rPr lang="zh-CN" altLang="en-US" sz="2000" u="none" strike="noStrike">
                          <a:effectLst/>
                        </a:rPr>
                        <a:t>二</a:t>
                      </a:r>
                      <a:endParaRPr lang="zh-CN" altLang="en-US" sz="2000" b="1"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l" fontAlgn="ctr"/>
                      <a:r>
                        <a:rPr lang="zh-CN" altLang="en-US" sz="2000" u="none" strike="noStrike">
                          <a:effectLst/>
                        </a:rPr>
                        <a:t>会计账簿</a:t>
                      </a:r>
                      <a:endParaRPr lang="zh-CN" altLang="en-US" sz="2000" b="1"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sz="2000" u="none" strike="noStrike">
                          <a:effectLst/>
                        </a:rPr>
                        <a:t>　</a:t>
                      </a:r>
                      <a:endParaRPr lang="en-US" sz="2000" b="1"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en-US" sz="2000" u="none" strike="noStrike">
                          <a:effectLst/>
                        </a:rPr>
                        <a:t>9</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dirty="0">
                          <a:effectLst/>
                        </a:rPr>
                        <a:t>年度财务会计报告</a:t>
                      </a:r>
                      <a:endParaRPr lang="zh-CN" altLang="en-US" sz="20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永久</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sz="2000" u="none" strike="noStrike">
                          <a:effectLst/>
                        </a:rPr>
                        <a:t>12</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dirty="0">
                          <a:effectLst/>
                        </a:rPr>
                        <a:t>纳税申报表</a:t>
                      </a:r>
                      <a:endParaRPr lang="zh-CN" altLang="en-US" sz="20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a:effectLst/>
                        </a:rPr>
                        <a:t>10</a:t>
                      </a:r>
                      <a:r>
                        <a:rPr lang="zh-CN" altLang="en-US" sz="2000" u="none" strike="noStrike">
                          <a:effectLst/>
                        </a:rPr>
                        <a:t>年</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r>
              <a:tr h="317042">
                <a:tc>
                  <a:txBody>
                    <a:bodyPr/>
                    <a:lstStyle/>
                    <a:p>
                      <a:pPr algn="ctr" fontAlgn="ctr"/>
                      <a:r>
                        <a:rPr lang="en-US" sz="2000" u="none" strike="noStrike">
                          <a:effectLst/>
                        </a:rPr>
                        <a:t>3</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a:effectLst/>
                        </a:rPr>
                        <a:t>总账</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a:effectLst/>
                        </a:rPr>
                        <a:t>30</a:t>
                      </a:r>
                      <a:r>
                        <a:rPr lang="zh-CN" altLang="en-US" sz="2000" u="none" strike="noStrike">
                          <a:effectLst/>
                        </a:rPr>
                        <a:t>年</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en-US" sz="2000" u="none" strike="noStrike">
                          <a:effectLst/>
                        </a:rPr>
                        <a:t>13</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dirty="0">
                          <a:effectLst/>
                        </a:rPr>
                        <a:t>会计档案移交清册</a:t>
                      </a:r>
                      <a:endParaRPr lang="zh-CN" altLang="en-US" sz="20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a:effectLst/>
                        </a:rPr>
                        <a:t>30</a:t>
                      </a:r>
                      <a:r>
                        <a:rPr lang="zh-CN" altLang="en-US" sz="2000" u="none" strike="noStrike">
                          <a:effectLst/>
                        </a:rPr>
                        <a:t>年</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r>
              <a:tr h="554823">
                <a:tc>
                  <a:txBody>
                    <a:bodyPr/>
                    <a:lstStyle/>
                    <a:p>
                      <a:pPr algn="ctr" fontAlgn="ctr"/>
                      <a:r>
                        <a:rPr lang="en-US" sz="2000" u="none" strike="noStrike">
                          <a:effectLst/>
                        </a:rPr>
                        <a:t>4</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a:effectLst/>
                        </a:rPr>
                        <a:t>明细账</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a:effectLst/>
                        </a:rPr>
                        <a:t>30</a:t>
                      </a:r>
                      <a:r>
                        <a:rPr lang="zh-CN" altLang="en-US" sz="2000" u="none" strike="noStrike">
                          <a:effectLst/>
                        </a:rPr>
                        <a:t>年</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en-US" sz="2000" u="none" strike="noStrike">
                          <a:effectLst/>
                        </a:rPr>
                        <a:t>14</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dirty="0">
                          <a:effectLst/>
                        </a:rPr>
                        <a:t>会计档案保管清册</a:t>
                      </a:r>
                      <a:endParaRPr lang="zh-CN" altLang="en-US" sz="20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永久</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554823">
                <a:tc>
                  <a:txBody>
                    <a:bodyPr/>
                    <a:lstStyle/>
                    <a:p>
                      <a:pPr algn="ctr" fontAlgn="ctr"/>
                      <a:r>
                        <a:rPr lang="en-US" sz="2000" u="none" strike="noStrike">
                          <a:effectLst/>
                        </a:rPr>
                        <a:t>5</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a:effectLst/>
                        </a:rPr>
                        <a:t>日记账</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altLang="zh-CN" sz="2000" u="none" strike="noStrike">
                          <a:effectLst/>
                        </a:rPr>
                        <a:t>30</a:t>
                      </a:r>
                      <a:r>
                        <a:rPr lang="zh-CN" altLang="en-US" sz="2000" u="none" strike="noStrike">
                          <a:effectLst/>
                        </a:rPr>
                        <a:t>年</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en-US" sz="2000" u="none" strike="noStrike">
                          <a:effectLst/>
                        </a:rPr>
                        <a:t>15</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dirty="0">
                          <a:effectLst/>
                        </a:rPr>
                        <a:t>会计档案销毁清册</a:t>
                      </a:r>
                      <a:endParaRPr lang="zh-CN" altLang="en-US" sz="20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dirty="0">
                          <a:effectLst/>
                        </a:rPr>
                        <a:t>永久</a:t>
                      </a:r>
                      <a:endParaRPr lang="zh-CN" altLang="en-US" sz="20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17042">
                <a:tc>
                  <a:txBody>
                    <a:bodyPr/>
                    <a:lstStyle/>
                    <a:p>
                      <a:pPr algn="ctr" fontAlgn="ctr"/>
                      <a:r>
                        <a:rPr lang="en-US" sz="2000" u="none" strike="noStrike">
                          <a:effectLst/>
                        </a:rPr>
                        <a:t>6</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a:effectLst/>
                        </a:rPr>
                        <a:t>固定资产卡片</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en-US" sz="2000" u="none" strike="noStrike">
                          <a:effectLst/>
                        </a:rPr>
                        <a:t>　</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zh-CN" altLang="en-US" sz="2000" u="none" strike="noStrike">
                          <a:effectLst/>
                        </a:rPr>
                        <a:t>　</a:t>
                      </a:r>
                      <a:endParaRPr lang="zh-CN" alt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ctr" fontAlgn="ctr"/>
                      <a:r>
                        <a:rPr lang="en-US" sz="2000" u="none" strike="noStrike">
                          <a:effectLst/>
                        </a:rPr>
                        <a:t>16</a:t>
                      </a:r>
                      <a:endParaRPr lang="en-US" sz="2000" b="0" i="0" u="none" strike="noStrike">
                        <a:solidFill>
                          <a:srgbClr val="000000"/>
                        </a:solidFill>
                        <a:effectLst/>
                        <a:latin typeface="Calibri" panose="020F0502020204030204" pitchFamily="34" charset="0"/>
                        <a:ea typeface="宋体" panose="02010600030101010101" pitchFamily="2" charset="-122"/>
                      </a:endParaRPr>
                    </a:p>
                  </a:txBody>
                  <a:tcPr marL="9525" marR="9525" marT="9525" marB="0" anchor="ctr"/>
                </a:tc>
                <a:tc>
                  <a:txBody>
                    <a:bodyPr/>
                    <a:lstStyle/>
                    <a:p>
                      <a:pPr algn="l" fontAlgn="ctr"/>
                      <a:r>
                        <a:rPr lang="zh-CN" altLang="en-US" sz="2000" u="none" strike="noStrike">
                          <a:effectLst/>
                        </a:rPr>
                        <a:t>会计档案鉴定意见书</a:t>
                      </a:r>
                      <a:endParaRPr lang="zh-CN" altLang="en-US" sz="20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ctr" fontAlgn="ctr"/>
                      <a:r>
                        <a:rPr lang="zh-CN" altLang="en-US" sz="2000" u="none" strike="noStrike" dirty="0">
                          <a:effectLst/>
                        </a:rPr>
                        <a:t>永久</a:t>
                      </a:r>
                      <a:endParaRPr lang="zh-CN" altLang="en-US" sz="20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bl>
          </a:graphicData>
        </a:graphic>
      </p:graphicFrame>
    </p:spTree>
    <p:extLst>
      <p:ext uri="{BB962C8B-B14F-4D97-AF65-F5344CB8AC3E}">
        <p14:creationId xmlns:p14="http://schemas.microsoft.com/office/powerpoint/2010/main" val="4239622802"/>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484310" y="906330"/>
            <a:ext cx="10018713" cy="5466335"/>
          </a:xfrm>
        </p:spPr>
        <p:txBody>
          <a:bodyPr>
            <a:normAutofit fontScale="85000" lnSpcReduction="10000"/>
          </a:bodyPr>
          <a:lstStyle/>
          <a:p>
            <a:r>
              <a:rPr lang="zh-CN" altLang="en-US" dirty="0"/>
              <a:t>第十六条　单位应当定期对已到保管期限的会计档案进行鉴定，并形成会计档案鉴定意见书。经鉴定，仍需继续保存的会计档案，应当重新划定保管期限；对保管期满，确无保存价值的会计档案，可以销毁。</a:t>
            </a:r>
          </a:p>
          <a:p>
            <a:r>
              <a:rPr lang="zh-CN" altLang="en-US" dirty="0" smtClean="0"/>
              <a:t>第十七</a:t>
            </a:r>
            <a:r>
              <a:rPr lang="zh-CN" altLang="en-US" dirty="0"/>
              <a:t>条　会计档案鉴定工作应当由单位档案管理机构牵头，组织单位会计、审计、纪检监察等机构或人员共同进行。</a:t>
            </a:r>
          </a:p>
          <a:p>
            <a:r>
              <a:rPr lang="zh-CN" altLang="en-US" dirty="0" smtClean="0"/>
              <a:t>第十八</a:t>
            </a:r>
            <a:r>
              <a:rPr lang="zh-CN" altLang="en-US" dirty="0"/>
              <a:t>条　经鉴定可以销毁的会计档案，应当按照以下程序销毁：</a:t>
            </a:r>
          </a:p>
          <a:p>
            <a:pPr lvl="1"/>
            <a:r>
              <a:rPr lang="zh-CN" altLang="en-US" dirty="0" smtClean="0"/>
              <a:t>（</a:t>
            </a:r>
            <a:r>
              <a:rPr lang="zh-CN" altLang="en-US" dirty="0"/>
              <a:t>一）单位档案管理机构编制会计档案销毁清册，列明拟销毁会计档案的名称、卷号、册数、起止年度、档案编号、应保管期限、已保管期限和销毁时间等内容。</a:t>
            </a:r>
          </a:p>
          <a:p>
            <a:pPr lvl="1"/>
            <a:r>
              <a:rPr lang="zh-CN" altLang="en-US" dirty="0" smtClean="0"/>
              <a:t>（</a:t>
            </a:r>
            <a:r>
              <a:rPr lang="zh-CN" altLang="en-US" dirty="0"/>
              <a:t>二）单位负责人、档案管理机构负责人、会计管理机构负责人、档案管理机构经办人、会计管理机构经办人在会计档案销毁清册上签署意见。</a:t>
            </a:r>
          </a:p>
          <a:p>
            <a:pPr lvl="1"/>
            <a:r>
              <a:rPr lang="zh-CN" altLang="en-US" dirty="0" smtClean="0"/>
              <a:t>（</a:t>
            </a:r>
            <a:r>
              <a:rPr lang="zh-CN" altLang="en-US" dirty="0"/>
              <a:t>三）单位档案管理机构负责组织会计档案销毁工作，并与会计管理机构共同派员监销。监销人在会计档案销毁前，应当按照会计档案销毁清册所列内容进行清点核对；在会计档案销毁后，应当在会计档案销毁清册上签名或盖章。</a:t>
            </a:r>
          </a:p>
          <a:p>
            <a:pPr lvl="1"/>
            <a:r>
              <a:rPr lang="zh-CN" altLang="en-US" dirty="0" smtClean="0"/>
              <a:t>电子</a:t>
            </a:r>
            <a:r>
              <a:rPr lang="zh-CN" altLang="en-US" dirty="0"/>
              <a:t>会计档案的销毁还应当符合国家有关电子档案的规定，并由单位档案管理机构、会计管理机构和信息系统管理机构共同派员监销。</a:t>
            </a:r>
          </a:p>
          <a:p>
            <a:endParaRPr lang="zh-CN" altLang="en-US" dirty="0"/>
          </a:p>
        </p:txBody>
      </p:sp>
    </p:spTree>
    <p:extLst>
      <p:ext uri="{BB962C8B-B14F-4D97-AF65-F5344CB8AC3E}">
        <p14:creationId xmlns:p14="http://schemas.microsoft.com/office/powerpoint/2010/main" val="16776576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a:t>
            </a:r>
            <a:r>
              <a:rPr lang="en-US" altLang="zh-CN" dirty="0" smtClean="0"/>
              <a:t>5</a:t>
            </a:r>
            <a:r>
              <a:rPr lang="zh-CN" altLang="en-US" dirty="0" smtClean="0"/>
              <a:t>）国家</a:t>
            </a:r>
            <a:r>
              <a:rPr lang="zh-CN" altLang="en-US" dirty="0"/>
              <a:t>税务</a:t>
            </a:r>
            <a:r>
              <a:rPr lang="zh-CN" altLang="en-US" dirty="0" smtClean="0"/>
              <a:t>总局关于</a:t>
            </a:r>
            <a:r>
              <a:rPr lang="zh-CN" altLang="en-US" dirty="0"/>
              <a:t>“三证合一”登记制度</a:t>
            </a:r>
            <a:r>
              <a:rPr lang="zh-CN" altLang="en-US" dirty="0" smtClean="0"/>
              <a:t>改革涉及</a:t>
            </a:r>
            <a:r>
              <a:rPr lang="zh-CN" altLang="en-US" dirty="0"/>
              <a:t>增值税一般纳税人管理有关事项的</a:t>
            </a:r>
            <a:r>
              <a:rPr lang="zh-CN" altLang="en-US" dirty="0" smtClean="0"/>
              <a:t>公告</a:t>
            </a:r>
            <a:endParaRPr lang="zh-CN" altLang="en-US" dirty="0"/>
          </a:p>
        </p:txBody>
      </p:sp>
      <p:sp>
        <p:nvSpPr>
          <p:cNvPr id="3" name="内容占位符 2"/>
          <p:cNvSpPr>
            <a:spLocks noGrp="1"/>
          </p:cNvSpPr>
          <p:nvPr>
            <p:ph idx="1"/>
          </p:nvPr>
        </p:nvSpPr>
        <p:spPr>
          <a:xfrm>
            <a:off x="1484310" y="1680882"/>
            <a:ext cx="10018713" cy="4888730"/>
          </a:xfrm>
        </p:spPr>
        <p:txBody>
          <a:bodyPr>
            <a:normAutofit fontScale="92500" lnSpcReduction="10000"/>
          </a:bodyPr>
          <a:lstStyle/>
          <a:p>
            <a:pPr lvl="4"/>
            <a:r>
              <a:rPr lang="zh-CN" altLang="en-US" dirty="0"/>
              <a:t>国家税务总局公告</a:t>
            </a:r>
            <a:r>
              <a:rPr lang="en-US" altLang="zh-CN" dirty="0"/>
              <a:t>2015</a:t>
            </a:r>
            <a:r>
              <a:rPr lang="zh-CN" altLang="en-US" dirty="0"/>
              <a:t>年第</a:t>
            </a:r>
            <a:r>
              <a:rPr lang="en-US" altLang="zh-CN" dirty="0"/>
              <a:t>74</a:t>
            </a:r>
            <a:r>
              <a:rPr lang="zh-CN" altLang="en-US" dirty="0"/>
              <a:t>号  </a:t>
            </a:r>
            <a:r>
              <a:rPr lang="en-US" altLang="zh-CN" dirty="0" smtClean="0"/>
              <a:t>2015-11-2</a:t>
            </a:r>
          </a:p>
          <a:p>
            <a:r>
              <a:rPr lang="zh-CN" altLang="en-US" dirty="0"/>
              <a:t>为配合“三证合一”登记制度改革，国家税务总局对增值税一般纳税人管理有关事项进行了调整，现公告如下：</a:t>
            </a:r>
          </a:p>
          <a:p>
            <a:pPr lvl="1"/>
            <a:r>
              <a:rPr lang="zh-CN" altLang="en-US" dirty="0" smtClean="0"/>
              <a:t>一</a:t>
            </a:r>
            <a:r>
              <a:rPr lang="zh-CN" altLang="en-US" dirty="0"/>
              <a:t>、主管税务机关在为纳税人办理增值税一般纳税人登记时，纳税人税务登记证件上</a:t>
            </a:r>
            <a:r>
              <a:rPr lang="zh-CN" altLang="en-US" dirty="0">
                <a:solidFill>
                  <a:srgbClr val="C00000"/>
                </a:solidFill>
              </a:rPr>
              <a:t>不再加盖“增值税一般纳税人”戳记</a:t>
            </a:r>
            <a:r>
              <a:rPr lang="zh-CN" altLang="en-US" dirty="0"/>
              <a:t>。经主管税务机关核对后退还纳税人留存的</a:t>
            </a:r>
            <a:r>
              <a:rPr lang="en-US" altLang="zh-CN" dirty="0"/>
              <a:t>《</a:t>
            </a:r>
            <a:r>
              <a:rPr lang="zh-CN" altLang="en-US" dirty="0">
                <a:solidFill>
                  <a:srgbClr val="C00000"/>
                </a:solidFill>
              </a:rPr>
              <a:t>增值税一般纳税人资格登记表</a:t>
            </a:r>
            <a:r>
              <a:rPr lang="en-US" altLang="zh-CN" dirty="0"/>
              <a:t>》</a:t>
            </a:r>
            <a:r>
              <a:rPr lang="zh-CN" altLang="en-US" dirty="0"/>
              <a:t>，可以</a:t>
            </a:r>
            <a:r>
              <a:rPr lang="zh-CN" altLang="en-US" dirty="0">
                <a:solidFill>
                  <a:srgbClr val="C00000"/>
                </a:solidFill>
              </a:rPr>
              <a:t>作为证明纳税人具备增值税一般纳税人资格的凭据</a:t>
            </a:r>
            <a:r>
              <a:rPr lang="zh-CN" altLang="en-US" dirty="0"/>
              <a:t>。</a:t>
            </a:r>
          </a:p>
          <a:p>
            <a:pPr lvl="1"/>
            <a:r>
              <a:rPr lang="zh-CN" altLang="en-US" dirty="0" smtClean="0"/>
              <a:t>二</a:t>
            </a:r>
            <a:r>
              <a:rPr lang="zh-CN" altLang="en-US" dirty="0"/>
              <a:t>、</a:t>
            </a:r>
            <a:r>
              <a:rPr lang="en-US" altLang="zh-CN" dirty="0"/>
              <a:t>《</a:t>
            </a:r>
            <a:r>
              <a:rPr lang="zh-CN" altLang="en-US" dirty="0"/>
              <a:t>国家税务总局关于调整增值税一般纳税人管理有关事项的公告</a:t>
            </a:r>
            <a:r>
              <a:rPr lang="en-US" altLang="zh-CN" dirty="0"/>
              <a:t>》</a:t>
            </a:r>
            <a:r>
              <a:rPr lang="zh-CN" altLang="en-US" dirty="0"/>
              <a:t>（国家税务总局公告</a:t>
            </a:r>
            <a:r>
              <a:rPr lang="en-US" altLang="zh-CN" dirty="0"/>
              <a:t>2015</a:t>
            </a:r>
            <a:r>
              <a:rPr lang="zh-CN" altLang="en-US" dirty="0"/>
              <a:t>年第</a:t>
            </a:r>
            <a:r>
              <a:rPr lang="en-US" altLang="zh-CN" dirty="0"/>
              <a:t>18</a:t>
            </a:r>
            <a:r>
              <a:rPr lang="zh-CN" altLang="en-US" dirty="0"/>
              <a:t>号）第二条第（一）项中所称的“税务登记证件”，包括纳税人领取的由工商行政管理部门核发的加载法人和其他组织统一社会信用代码的营业执照。</a:t>
            </a:r>
          </a:p>
          <a:p>
            <a:pPr lvl="1"/>
            <a:r>
              <a:rPr lang="zh-CN" altLang="en-US" dirty="0" smtClean="0"/>
              <a:t>三</a:t>
            </a:r>
            <a:r>
              <a:rPr lang="zh-CN" altLang="en-US" dirty="0"/>
              <a:t>、本公告自公布之日起施行。</a:t>
            </a:r>
            <a:r>
              <a:rPr lang="en-US" altLang="zh-CN" dirty="0"/>
              <a:t>《</a:t>
            </a:r>
            <a:r>
              <a:rPr lang="zh-CN" altLang="en-US" dirty="0"/>
              <a:t>增值税一般纳税人资格认定管理办法</a:t>
            </a:r>
            <a:r>
              <a:rPr lang="en-US" altLang="zh-CN" dirty="0"/>
              <a:t>》</a:t>
            </a:r>
            <a:r>
              <a:rPr lang="zh-CN" altLang="en-US" dirty="0"/>
              <a:t>（国家税务总局令第</a:t>
            </a:r>
            <a:r>
              <a:rPr lang="en-US" altLang="zh-CN" dirty="0"/>
              <a:t>22</a:t>
            </a:r>
            <a:r>
              <a:rPr lang="zh-CN" altLang="en-US" dirty="0"/>
              <a:t>号）</a:t>
            </a:r>
            <a:r>
              <a:rPr lang="zh-CN" altLang="en-US" dirty="0">
                <a:solidFill>
                  <a:srgbClr val="C00000"/>
                </a:solidFill>
              </a:rPr>
              <a:t>第十条暂停执行</a:t>
            </a:r>
            <a:r>
              <a:rPr lang="zh-CN" altLang="en-US" dirty="0"/>
              <a:t>，相应条款将依照规定程序修订后，重新予以公布。 </a:t>
            </a:r>
          </a:p>
        </p:txBody>
      </p:sp>
    </p:spTree>
    <p:extLst>
      <p:ext uri="{BB962C8B-B14F-4D97-AF65-F5344CB8AC3E}">
        <p14:creationId xmlns:p14="http://schemas.microsoft.com/office/powerpoint/2010/main" val="2950519004"/>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第十九条　保管期满但未结清的债权债务会计凭证和涉及其他未了事项的会计凭证不得销毁，纸质会计档案应当单独抽出立卷，电子会计档案单独转存，保管到未了事项完结时为止。</a:t>
            </a:r>
          </a:p>
          <a:p>
            <a:r>
              <a:rPr lang="zh-CN" altLang="en-US" dirty="0"/>
              <a:t>　　单独抽出立卷或转存的会计档案，应当在会计档案鉴定意见书、会计档案销毁清册和会计档案保管清册中列明。</a:t>
            </a:r>
          </a:p>
          <a:p>
            <a:r>
              <a:rPr lang="zh-CN" altLang="en-US" dirty="0"/>
              <a:t>　　第二十条　单位因撤销、解散、破产或其他原因而终止的，在终止或办理注销登记手续之前形成的会计档案，按照国家档案管理的有关规定处置。</a:t>
            </a:r>
          </a:p>
          <a:p>
            <a:endParaRPr lang="zh-CN" altLang="en-US" dirty="0"/>
          </a:p>
        </p:txBody>
      </p:sp>
    </p:spTree>
    <p:extLst>
      <p:ext uri="{BB962C8B-B14F-4D97-AF65-F5344CB8AC3E}">
        <p14:creationId xmlns:p14="http://schemas.microsoft.com/office/powerpoint/2010/main" val="1639995097"/>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　第二十一条　单位分立后原单位存续的，其会计档案应当由分立后的存续方统一保管，其他方可以查阅、复制与其业务相关的会计档案。</a:t>
            </a:r>
          </a:p>
          <a:p>
            <a:r>
              <a:rPr lang="zh-CN" altLang="en-US" dirty="0"/>
              <a:t>　　单位分立后原单位解散的，其会计档案应当经各方协商后由其中一方代管或按照国家档案管理的有关规定处置，各方可以查阅、复制与其业务相关的会计档案。</a:t>
            </a:r>
          </a:p>
          <a:p>
            <a:r>
              <a:rPr lang="zh-CN" altLang="en-US" dirty="0"/>
              <a:t>　　单位分立中未结清的会计事项所涉及的会计凭证，应当单独抽出由业务相关方保存，并按照规定办理交接手续。</a:t>
            </a:r>
          </a:p>
          <a:p>
            <a:r>
              <a:rPr lang="zh-CN" altLang="en-US" dirty="0"/>
              <a:t>　　单位因业务移交其他单位办理所涉及的会计档案，应当由原单位保管，承接业务单位可以查阅、复制与其业务相关的会计档案。对其中未结清的会计事项所涉及的会计凭证，应当单独抽出由承接业务单位保存，并按照规定办理交接手续。</a:t>
            </a:r>
          </a:p>
          <a:p>
            <a:endParaRPr lang="zh-CN" altLang="en-US" dirty="0"/>
          </a:p>
        </p:txBody>
      </p:sp>
    </p:spTree>
    <p:extLst>
      <p:ext uri="{BB962C8B-B14F-4D97-AF65-F5344CB8AC3E}">
        <p14:creationId xmlns:p14="http://schemas.microsoft.com/office/powerpoint/2010/main" val="1584639366"/>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en-US" dirty="0"/>
              <a:t>第二十二条　单位合并后原各单位解散或者一方存续其他方解散的，原各单位的会计档案应当由合并后的单位统一保管。单位合并后原各单位仍存续的，其会计档案仍应当由原各单位保管。</a:t>
            </a:r>
          </a:p>
          <a:p>
            <a:r>
              <a:rPr lang="zh-CN" altLang="en-US" dirty="0" smtClean="0"/>
              <a:t>第二十三</a:t>
            </a:r>
            <a:r>
              <a:rPr lang="zh-CN" altLang="en-US" dirty="0"/>
              <a:t>条　建设单位在项目建设期间形成的会计档案，需要移交给建设项目接受单位的，应当在办理竣工财务决算后及时移交，并按照规定办理交接手续。</a:t>
            </a:r>
          </a:p>
          <a:p>
            <a:r>
              <a:rPr lang="zh-CN" altLang="en-US" dirty="0" smtClean="0"/>
              <a:t>第二十四</a:t>
            </a:r>
            <a:r>
              <a:rPr lang="zh-CN" altLang="en-US" dirty="0"/>
              <a:t>条　单位之间交接会计档案时，交接双方应当办理会计档案交接手续。</a:t>
            </a:r>
          </a:p>
          <a:p>
            <a:pPr lvl="1"/>
            <a:r>
              <a:rPr lang="zh-CN" altLang="en-US" dirty="0" smtClean="0"/>
              <a:t>移交</a:t>
            </a:r>
            <a:r>
              <a:rPr lang="zh-CN" altLang="en-US" dirty="0"/>
              <a:t>会计档案的单位，应当编制会计档案移交清册，列明应当移交的会计档案名称、卷号、册数、起止年度、档案编号、应保管期限和已保管期限等内容。</a:t>
            </a:r>
          </a:p>
          <a:p>
            <a:pPr lvl="1"/>
            <a:r>
              <a:rPr lang="zh-CN" altLang="en-US" dirty="0" smtClean="0"/>
              <a:t>交接</a:t>
            </a:r>
            <a:r>
              <a:rPr lang="zh-CN" altLang="en-US" dirty="0"/>
              <a:t>会计档案时，交接双方应当按照会计档案移交清册所列内容逐项交接，并由交接双方的单位有关负责人负责监督。交接完毕后，交接双方经办人和监督人应当在会计档案移交清册上签名或盖章。</a:t>
            </a:r>
          </a:p>
          <a:p>
            <a:pPr lvl="1"/>
            <a:r>
              <a:rPr lang="zh-CN" altLang="en-US" dirty="0" smtClean="0"/>
              <a:t>电子</a:t>
            </a:r>
            <a:r>
              <a:rPr lang="zh-CN" altLang="en-US" dirty="0"/>
              <a:t>会计档案应当与其元数据一并移交，特殊格式的电子会计档案应当与其读取平台一并移交。档案接受单位应当对保存电子会计档案的载体及其技术环境进行检验，确保所接收电子会计档案的准确、完整、可用和安全</a:t>
            </a:r>
            <a:r>
              <a:rPr lang="zh-CN" altLang="en-US" dirty="0" smtClean="0"/>
              <a:t>。</a:t>
            </a:r>
            <a:endParaRPr lang="zh-CN" altLang="en-US" dirty="0"/>
          </a:p>
        </p:txBody>
      </p:sp>
    </p:spTree>
    <p:extLst>
      <p:ext uri="{BB962C8B-B14F-4D97-AF65-F5344CB8AC3E}">
        <p14:creationId xmlns:p14="http://schemas.microsoft.com/office/powerpoint/2010/main" val="948690646"/>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、财政部</a:t>
            </a:r>
            <a:r>
              <a:rPr lang="zh-CN" altLang="en-US" dirty="0"/>
              <a:t>关于印发</a:t>
            </a:r>
            <a:r>
              <a:rPr lang="en-US" altLang="zh-CN" dirty="0"/>
              <a:t>《</a:t>
            </a:r>
            <a:r>
              <a:rPr lang="zh-CN" altLang="en-US" dirty="0"/>
              <a:t>企业会计准则解释第</a:t>
            </a:r>
            <a:r>
              <a:rPr lang="en-US" altLang="zh-CN" dirty="0"/>
              <a:t>7</a:t>
            </a:r>
            <a:r>
              <a:rPr lang="zh-CN" altLang="en-US" dirty="0"/>
              <a:t>号</a:t>
            </a:r>
            <a:r>
              <a:rPr lang="en-US" altLang="zh-CN" dirty="0"/>
              <a:t>》</a:t>
            </a:r>
            <a:r>
              <a:rPr lang="zh-CN" altLang="en-US" dirty="0"/>
              <a:t>的通知</a:t>
            </a:r>
          </a:p>
        </p:txBody>
      </p:sp>
      <p:sp>
        <p:nvSpPr>
          <p:cNvPr id="3" name="内容占位符 2"/>
          <p:cNvSpPr>
            <a:spLocks noGrp="1"/>
          </p:cNvSpPr>
          <p:nvPr>
            <p:ph idx="1"/>
          </p:nvPr>
        </p:nvSpPr>
        <p:spPr>
          <a:xfrm>
            <a:off x="1484310" y="1680882"/>
            <a:ext cx="10018713" cy="4719918"/>
          </a:xfrm>
        </p:spPr>
        <p:txBody>
          <a:bodyPr>
            <a:normAutofit fontScale="92500" lnSpcReduction="10000"/>
          </a:bodyPr>
          <a:lstStyle/>
          <a:p>
            <a:pPr lvl="4"/>
            <a:r>
              <a:rPr lang="zh-CN" altLang="en-US" dirty="0"/>
              <a:t>财会</a:t>
            </a:r>
            <a:r>
              <a:rPr lang="en-US" altLang="zh-CN" dirty="0"/>
              <a:t>[2015]19</a:t>
            </a:r>
            <a:r>
              <a:rPr lang="zh-CN" altLang="en-US" dirty="0"/>
              <a:t>号   </a:t>
            </a:r>
            <a:r>
              <a:rPr lang="en-US" altLang="zh-CN" dirty="0" smtClean="0"/>
              <a:t>2015-11-4</a:t>
            </a:r>
          </a:p>
          <a:p>
            <a:r>
              <a:rPr lang="zh-CN" altLang="en-US" dirty="0"/>
              <a:t>一、投资方因其他投资方对其子公司增资而导致本投资方持股比例下降，从而丧失控制权但能实施共同控制或施加重大影响的，投资方应如何进行会计处理？</a:t>
            </a:r>
          </a:p>
          <a:p>
            <a:pPr lvl="1"/>
            <a:r>
              <a:rPr lang="zh-CN" altLang="en-US" dirty="0" smtClean="0"/>
              <a:t>答</a:t>
            </a:r>
            <a:r>
              <a:rPr lang="zh-CN" altLang="en-US" dirty="0"/>
              <a:t>：该问题主要涉及</a:t>
            </a:r>
            <a:r>
              <a:rPr lang="en-US" altLang="zh-CN" dirty="0"/>
              <a:t>《</a:t>
            </a:r>
            <a:r>
              <a:rPr lang="zh-CN" altLang="en-US" dirty="0"/>
              <a:t>企业会计准则第</a:t>
            </a:r>
            <a:r>
              <a:rPr lang="en-US" altLang="zh-CN" dirty="0"/>
              <a:t>2</a:t>
            </a:r>
            <a:r>
              <a:rPr lang="zh-CN" altLang="en-US" dirty="0"/>
              <a:t>号</a:t>
            </a:r>
            <a:r>
              <a:rPr lang="en-US" altLang="zh-CN" dirty="0"/>
              <a:t>——</a:t>
            </a:r>
            <a:r>
              <a:rPr lang="zh-CN" altLang="en-US" dirty="0"/>
              <a:t>长期股权投资</a:t>
            </a:r>
            <a:r>
              <a:rPr lang="en-US" altLang="zh-CN" dirty="0"/>
              <a:t>》</a:t>
            </a:r>
            <a:r>
              <a:rPr lang="zh-CN" altLang="en-US" dirty="0"/>
              <a:t>、</a:t>
            </a:r>
            <a:r>
              <a:rPr lang="en-US" altLang="zh-CN" dirty="0"/>
              <a:t>《</a:t>
            </a:r>
            <a:r>
              <a:rPr lang="zh-CN" altLang="en-US" dirty="0"/>
              <a:t>企业会计准则第</a:t>
            </a:r>
            <a:r>
              <a:rPr lang="en-US" altLang="zh-CN" dirty="0"/>
              <a:t>33</a:t>
            </a:r>
            <a:r>
              <a:rPr lang="zh-CN" altLang="en-US" dirty="0"/>
              <a:t>号</a:t>
            </a:r>
            <a:r>
              <a:rPr lang="en-US" altLang="zh-CN" dirty="0"/>
              <a:t>——</a:t>
            </a:r>
            <a:r>
              <a:rPr lang="zh-CN" altLang="en-US" dirty="0"/>
              <a:t>合并财务报表</a:t>
            </a:r>
            <a:r>
              <a:rPr lang="en-US" altLang="zh-CN" dirty="0"/>
              <a:t>》</a:t>
            </a:r>
            <a:r>
              <a:rPr lang="zh-CN" altLang="en-US" dirty="0"/>
              <a:t>等准则。</a:t>
            </a:r>
          </a:p>
          <a:p>
            <a:pPr lvl="1"/>
            <a:r>
              <a:rPr lang="zh-CN" altLang="en-US" dirty="0" smtClean="0"/>
              <a:t>投资方</a:t>
            </a:r>
            <a:r>
              <a:rPr lang="zh-CN" altLang="en-US" dirty="0"/>
              <a:t>应当区分个别财务报表和合并财务报表进行相关会计处理：</a:t>
            </a:r>
          </a:p>
          <a:p>
            <a:r>
              <a:rPr lang="zh-CN" altLang="en-US" dirty="0" smtClean="0"/>
              <a:t>（</a:t>
            </a:r>
            <a:r>
              <a:rPr lang="zh-CN" altLang="en-US" dirty="0"/>
              <a:t>一）在个别财务报表中，应当对该项长期股权投资</a:t>
            </a:r>
            <a:r>
              <a:rPr lang="zh-CN" altLang="en-US" dirty="0">
                <a:solidFill>
                  <a:srgbClr val="C00000"/>
                </a:solidFill>
              </a:rPr>
              <a:t>从成本法转为权益法核算</a:t>
            </a:r>
            <a:r>
              <a:rPr lang="zh-CN" altLang="en-US" dirty="0"/>
              <a:t>。首先，按照</a:t>
            </a:r>
            <a:r>
              <a:rPr lang="zh-CN" altLang="en-US" dirty="0">
                <a:solidFill>
                  <a:srgbClr val="C00000"/>
                </a:solidFill>
              </a:rPr>
              <a:t>新的持股比例</a:t>
            </a:r>
            <a:r>
              <a:rPr lang="zh-CN" altLang="en-US" dirty="0"/>
              <a:t>确认本投资方应享有的原子公司因增资扩股而增加净资产的份额，与应结转持股比例下降部分所对应的长期股权投资原账面价值之间的</a:t>
            </a:r>
            <a:r>
              <a:rPr lang="zh-CN" altLang="en-US" dirty="0">
                <a:solidFill>
                  <a:srgbClr val="C00000"/>
                </a:solidFill>
              </a:rPr>
              <a:t>差额计入当期损益</a:t>
            </a:r>
            <a:r>
              <a:rPr lang="zh-CN" altLang="en-US" dirty="0"/>
              <a:t>；然后，按照</a:t>
            </a:r>
            <a:r>
              <a:rPr lang="zh-CN" altLang="en-US" dirty="0">
                <a:solidFill>
                  <a:srgbClr val="C00000"/>
                </a:solidFill>
              </a:rPr>
              <a:t>新的持股比例视同自取得投资时即采用权益法核算进行调整</a:t>
            </a:r>
            <a:r>
              <a:rPr lang="zh-CN" altLang="en-US" dirty="0"/>
              <a:t>。</a:t>
            </a:r>
          </a:p>
          <a:p>
            <a:r>
              <a:rPr lang="zh-CN" altLang="en-US" dirty="0" smtClean="0"/>
              <a:t>（</a:t>
            </a:r>
            <a:r>
              <a:rPr lang="zh-CN" altLang="en-US" dirty="0"/>
              <a:t>二）在合并财务报表中，应当按照</a:t>
            </a:r>
            <a:r>
              <a:rPr lang="en-US" altLang="zh-CN" dirty="0"/>
              <a:t>《</a:t>
            </a:r>
            <a:r>
              <a:rPr lang="zh-CN" altLang="en-US" dirty="0"/>
              <a:t>企业会计准则第</a:t>
            </a:r>
            <a:r>
              <a:rPr lang="en-US" altLang="zh-CN" dirty="0"/>
              <a:t>33</a:t>
            </a:r>
            <a:r>
              <a:rPr lang="zh-CN" altLang="en-US" dirty="0"/>
              <a:t>号</a:t>
            </a:r>
            <a:r>
              <a:rPr lang="en-US" altLang="zh-CN" dirty="0"/>
              <a:t>——</a:t>
            </a:r>
            <a:r>
              <a:rPr lang="zh-CN" altLang="en-US" dirty="0"/>
              <a:t>合并财务报表</a:t>
            </a:r>
            <a:r>
              <a:rPr lang="en-US" altLang="zh-CN" dirty="0"/>
              <a:t>》</a:t>
            </a:r>
            <a:r>
              <a:rPr lang="zh-CN" altLang="en-US" dirty="0"/>
              <a:t>的有关规定进行会计处理。</a:t>
            </a:r>
          </a:p>
          <a:p>
            <a:endParaRPr lang="zh-CN" altLang="en-US" dirty="0"/>
          </a:p>
        </p:txBody>
      </p:sp>
    </p:spTree>
    <p:extLst>
      <p:ext uri="{BB962C8B-B14F-4D97-AF65-F5344CB8AC3E}">
        <p14:creationId xmlns:p14="http://schemas.microsoft.com/office/powerpoint/2010/main" val="589589831"/>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二、重新计量设定受益计划净负债或者净资产所产生的变动应计入其他综合收益，后续会计期间应如何进行会计处理？</a:t>
            </a:r>
          </a:p>
          <a:p>
            <a:pPr lvl="1"/>
            <a:r>
              <a:rPr lang="zh-CN" altLang="en-US" dirty="0" smtClean="0"/>
              <a:t>答</a:t>
            </a:r>
            <a:r>
              <a:rPr lang="zh-CN" altLang="en-US" dirty="0"/>
              <a:t>：该问题主要涉及</a:t>
            </a:r>
            <a:r>
              <a:rPr lang="en-US" altLang="zh-CN" dirty="0"/>
              <a:t>《</a:t>
            </a:r>
            <a:r>
              <a:rPr lang="zh-CN" altLang="en-US" dirty="0"/>
              <a:t>企业会计准则第</a:t>
            </a:r>
            <a:r>
              <a:rPr lang="en-US" altLang="zh-CN" dirty="0"/>
              <a:t>9</a:t>
            </a:r>
            <a:r>
              <a:rPr lang="zh-CN" altLang="en-US" dirty="0"/>
              <a:t>号</a:t>
            </a:r>
            <a:r>
              <a:rPr lang="en-US" altLang="zh-CN" dirty="0"/>
              <a:t>——</a:t>
            </a:r>
            <a:r>
              <a:rPr lang="zh-CN" altLang="en-US" dirty="0"/>
              <a:t>职工薪酬</a:t>
            </a:r>
            <a:r>
              <a:rPr lang="en-US" altLang="zh-CN" dirty="0"/>
              <a:t>》</a:t>
            </a:r>
            <a:r>
              <a:rPr lang="zh-CN" altLang="en-US" dirty="0"/>
              <a:t>等准则。</a:t>
            </a:r>
          </a:p>
          <a:p>
            <a:r>
              <a:rPr lang="zh-CN" altLang="en-US" dirty="0" smtClean="0"/>
              <a:t>重新</a:t>
            </a:r>
            <a:r>
              <a:rPr lang="zh-CN" altLang="en-US" dirty="0"/>
              <a:t>计量设定受益计划净负债或者净资产的变动计入其他综合收益，在</a:t>
            </a:r>
            <a:r>
              <a:rPr lang="zh-CN" altLang="en-US" dirty="0">
                <a:solidFill>
                  <a:srgbClr val="C00000"/>
                </a:solidFill>
              </a:rPr>
              <a:t>后续会计期间不允许转回至损益</a:t>
            </a:r>
            <a:r>
              <a:rPr lang="zh-CN" altLang="en-US" dirty="0"/>
              <a:t>，在原设定受益计划</a:t>
            </a:r>
            <a:r>
              <a:rPr lang="zh-CN" altLang="en-US" dirty="0">
                <a:solidFill>
                  <a:srgbClr val="C00000"/>
                </a:solidFill>
              </a:rPr>
              <a:t>终止时</a:t>
            </a:r>
            <a:r>
              <a:rPr lang="zh-CN" altLang="en-US" dirty="0"/>
              <a:t>应当在权益范围内将原计入其他综合收益的部分</a:t>
            </a:r>
            <a:r>
              <a:rPr lang="zh-CN" altLang="en-US" dirty="0">
                <a:solidFill>
                  <a:srgbClr val="C00000"/>
                </a:solidFill>
              </a:rPr>
              <a:t>全部结转至未分配利润</a:t>
            </a:r>
            <a:r>
              <a:rPr lang="zh-CN" altLang="en-US" dirty="0"/>
              <a:t>。计划终止，指该计划已不存在，即本企业已解除该计划所产生的所有未来义务。</a:t>
            </a:r>
          </a:p>
          <a:p>
            <a:endParaRPr lang="zh-CN" altLang="en-US" dirty="0"/>
          </a:p>
        </p:txBody>
      </p:sp>
    </p:spTree>
    <p:extLst>
      <p:ext uri="{BB962C8B-B14F-4D97-AF65-F5344CB8AC3E}">
        <p14:creationId xmlns:p14="http://schemas.microsoft.com/office/powerpoint/2010/main" val="749542751"/>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822755"/>
            <a:ext cx="10018713" cy="5437368"/>
          </a:xfrm>
        </p:spPr>
        <p:txBody>
          <a:bodyPr>
            <a:normAutofit lnSpcReduction="10000"/>
          </a:bodyPr>
          <a:lstStyle/>
          <a:p>
            <a:r>
              <a:rPr lang="zh-CN" altLang="en-US" dirty="0"/>
              <a:t>三、子公司发行优先股等其他权益工具的，应如何计算母公司合并利润表中的“归属于母公司股东的净利润”？</a:t>
            </a:r>
          </a:p>
          <a:p>
            <a:pPr lvl="1"/>
            <a:r>
              <a:rPr lang="zh-CN" altLang="en-US" dirty="0" smtClean="0"/>
              <a:t>答</a:t>
            </a:r>
            <a:r>
              <a:rPr lang="zh-CN" altLang="en-US" dirty="0"/>
              <a:t>：该问题主要涉及</a:t>
            </a:r>
            <a:r>
              <a:rPr lang="en-US" altLang="zh-CN" dirty="0"/>
              <a:t>《</a:t>
            </a:r>
            <a:r>
              <a:rPr lang="zh-CN" altLang="en-US" dirty="0"/>
              <a:t>企业会计准则第</a:t>
            </a:r>
            <a:r>
              <a:rPr lang="en-US" altLang="zh-CN" dirty="0"/>
              <a:t>33</a:t>
            </a:r>
            <a:r>
              <a:rPr lang="zh-CN" altLang="en-US" dirty="0"/>
              <a:t>号</a:t>
            </a:r>
            <a:r>
              <a:rPr lang="en-US" altLang="zh-CN" dirty="0"/>
              <a:t>——</a:t>
            </a:r>
            <a:r>
              <a:rPr lang="zh-CN" altLang="en-US" dirty="0"/>
              <a:t>合并财务报表</a:t>
            </a:r>
            <a:r>
              <a:rPr lang="en-US" altLang="zh-CN" dirty="0"/>
              <a:t>》</a:t>
            </a:r>
            <a:r>
              <a:rPr lang="zh-CN" altLang="en-US" dirty="0"/>
              <a:t>等准则。</a:t>
            </a:r>
          </a:p>
          <a:p>
            <a:r>
              <a:rPr lang="zh-CN" altLang="en-US" dirty="0" smtClean="0"/>
              <a:t>子公司</a:t>
            </a:r>
            <a:r>
              <a:rPr lang="zh-CN" altLang="en-US" dirty="0"/>
              <a:t>发行累积优先股等其他权益工具的，无论当期是否宣告发放其股利，在计算列报母公司合并利润表中的“归属于母公司股东的净利润”时</a:t>
            </a:r>
            <a:r>
              <a:rPr lang="en-US" altLang="zh-CN" dirty="0"/>
              <a:t>,</a:t>
            </a:r>
            <a:r>
              <a:rPr lang="zh-CN" altLang="en-US" dirty="0"/>
              <a:t>应扣除当期归属于除母公司之外的其他权益工具持有者的可累积分配股利，扣除金额应在“少数股东损益”项目中列示。</a:t>
            </a:r>
          </a:p>
          <a:p>
            <a:r>
              <a:rPr lang="zh-CN" altLang="en-US" dirty="0" smtClean="0"/>
              <a:t>子公司</a:t>
            </a:r>
            <a:r>
              <a:rPr lang="zh-CN" altLang="en-US" dirty="0"/>
              <a:t>发行不可累积优先股等其他权益工具的，在计算列报母公司合并利润表中的“归属于母公司股东的净利润”时</a:t>
            </a:r>
            <a:r>
              <a:rPr lang="en-US" altLang="zh-CN" dirty="0"/>
              <a:t>,</a:t>
            </a:r>
            <a:r>
              <a:rPr lang="zh-CN" altLang="en-US" dirty="0"/>
              <a:t>应扣除当期宣告发放的归属于除母公司之外的其他权益工具持有者的不可累积分配股利，扣除金额应在“少数股东损益”项目中列示。</a:t>
            </a:r>
          </a:p>
          <a:p>
            <a:r>
              <a:rPr lang="zh-CN" altLang="en-US" dirty="0" smtClean="0"/>
              <a:t>本</a:t>
            </a:r>
            <a:r>
              <a:rPr lang="zh-CN" altLang="en-US" dirty="0"/>
              <a:t>解释发布前企业的合并财务报表未按照上述规定列报的，应当对可比期间的数据进行相应调整。</a:t>
            </a:r>
          </a:p>
          <a:p>
            <a:endParaRPr lang="zh-CN" altLang="en-US" dirty="0"/>
          </a:p>
        </p:txBody>
      </p:sp>
    </p:spTree>
    <p:extLst>
      <p:ext uri="{BB962C8B-B14F-4D97-AF65-F5344CB8AC3E}">
        <p14:creationId xmlns:p14="http://schemas.microsoft.com/office/powerpoint/2010/main" val="3125129900"/>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780551"/>
            <a:ext cx="10018713" cy="5479572"/>
          </a:xfrm>
        </p:spPr>
        <p:txBody>
          <a:bodyPr>
            <a:normAutofit/>
          </a:bodyPr>
          <a:lstStyle/>
          <a:p>
            <a:r>
              <a:rPr lang="zh-CN" altLang="en-US" dirty="0"/>
              <a:t>四、母公司直接控股的</a:t>
            </a:r>
            <a:r>
              <a:rPr lang="zh-CN" altLang="en-US" dirty="0">
                <a:solidFill>
                  <a:srgbClr val="C00000"/>
                </a:solidFill>
              </a:rPr>
              <a:t>全资子公司改为分公司</a:t>
            </a:r>
            <a:r>
              <a:rPr lang="zh-CN" altLang="en-US" dirty="0"/>
              <a:t>的，该母公司应如何进行会计处理？</a:t>
            </a:r>
          </a:p>
          <a:p>
            <a:pPr lvl="1"/>
            <a:r>
              <a:rPr lang="zh-CN" altLang="en-US" dirty="0" smtClean="0"/>
              <a:t>答</a:t>
            </a:r>
            <a:r>
              <a:rPr lang="zh-CN" altLang="en-US" dirty="0"/>
              <a:t>：母公司直接控股的全资子公司改为分公司的（不包括反向购买形成的子公司改为分公司的情况），应按以下规定进行会计处理：</a:t>
            </a:r>
          </a:p>
          <a:p>
            <a:pPr lvl="1"/>
            <a:r>
              <a:rPr lang="zh-CN" altLang="en-US" dirty="0" smtClean="0"/>
              <a:t>（</a:t>
            </a:r>
            <a:r>
              <a:rPr lang="zh-CN" altLang="en-US" dirty="0"/>
              <a:t>一）原母公司（即子公司改为分公司后的总公司）应当对原子公司（即子公司改为分公司后的分公司）的相关</a:t>
            </a:r>
            <a:r>
              <a:rPr lang="zh-CN" altLang="en-US" dirty="0">
                <a:solidFill>
                  <a:srgbClr val="C00000"/>
                </a:solidFill>
              </a:rPr>
              <a:t>资产、负债</a:t>
            </a:r>
            <a:r>
              <a:rPr lang="zh-CN" altLang="en-US" dirty="0"/>
              <a:t>，按照原母公司自购买日所取得的该原子公司各项资产、负债的</a:t>
            </a:r>
            <a:r>
              <a:rPr lang="zh-CN" altLang="en-US" dirty="0">
                <a:solidFill>
                  <a:srgbClr val="C00000"/>
                </a:solidFill>
              </a:rPr>
              <a:t>公允价值</a:t>
            </a:r>
            <a:r>
              <a:rPr lang="zh-CN" altLang="en-US" dirty="0"/>
              <a:t>（如为同一控制下企业合并取得的原子公司则为合并日账面价值）以及</a:t>
            </a:r>
            <a:r>
              <a:rPr lang="zh-CN" altLang="en-US" dirty="0">
                <a:solidFill>
                  <a:srgbClr val="C00000"/>
                </a:solidFill>
              </a:rPr>
              <a:t>购买日</a:t>
            </a:r>
            <a:r>
              <a:rPr lang="zh-CN" altLang="en-US" dirty="0"/>
              <a:t>（或合并日）计算的递延所得税负债或递延所得税资产</a:t>
            </a:r>
            <a:r>
              <a:rPr lang="zh-CN" altLang="en-US" dirty="0">
                <a:solidFill>
                  <a:srgbClr val="C00000"/>
                </a:solidFill>
              </a:rPr>
              <a:t>持续计算至改为分公司日的各项资产、负债的账面价值确认</a:t>
            </a:r>
            <a:r>
              <a:rPr lang="zh-CN" altLang="en-US" dirty="0"/>
              <a:t>。在此基础上，抵销原母公司与原子公司内部交易形成的未实现损益，并调整相关资产、负债，以及相应的递延所得税负债或递延所得税资产。此外，某些特殊项目按如下原则处理：</a:t>
            </a:r>
          </a:p>
          <a:p>
            <a:endParaRPr lang="zh-CN" altLang="en-US" dirty="0"/>
          </a:p>
        </p:txBody>
      </p:sp>
    </p:spTree>
    <p:extLst>
      <p:ext uri="{BB962C8B-B14F-4D97-AF65-F5344CB8AC3E}">
        <p14:creationId xmlns:p14="http://schemas.microsoft.com/office/powerpoint/2010/main" val="1070499540"/>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1</a:t>
            </a:r>
            <a:r>
              <a:rPr lang="zh-CN" altLang="en-US" dirty="0"/>
              <a:t>．原为非同一控制下企业合并取得的子公司改为分公司的，原母公司购买原子公司时产生的合并成本小于合并中取得的可辨认净资产公允价值份额的差额，应计入留存收益；原母公司购买原子公司时产生的合并成本大于合并中取得的可辨认净资产公允价值份额的差额，应按照原母公司合并该原子公司的合并财务报表中商誉的账面价值转入原母公司的商誉。原为同一控制下企业合并取得的子公司改为分公司的，原母公司在合并财务报表中确认的最终控制方收购原子公司时形成的商誉，按其在合并财务报表中的账面价值转入原母公司的商誉。</a:t>
            </a:r>
          </a:p>
        </p:txBody>
      </p:sp>
    </p:spTree>
    <p:extLst>
      <p:ext uri="{BB962C8B-B14F-4D97-AF65-F5344CB8AC3E}">
        <p14:creationId xmlns:p14="http://schemas.microsoft.com/office/powerpoint/2010/main" val="2643063701"/>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　</a:t>
            </a:r>
            <a:r>
              <a:rPr lang="en-US" altLang="zh-CN" dirty="0"/>
              <a:t>2</a:t>
            </a:r>
            <a:r>
              <a:rPr lang="zh-CN" altLang="en-US" dirty="0"/>
              <a:t>．原子公司提取但尚未使用的安全生产费或一般风险准备，分别情况处理：原为非同一控制下企业合并取得的子公司改为分公司的，按照购买日起开始持续计算至改为分公司日的原子公司安全生产费或一般风险准备的账面价值，转入原母公司的专项储备或一般风险准备；原为同一控制下企业合并取得的子公司改为分公司的，按照合并日原子公司安全生产费或一般风险准备账面价值持续计算至改为分公司日的账面价值，转入原母公司的专项储备或一般风险准备。</a:t>
            </a:r>
          </a:p>
        </p:txBody>
      </p:sp>
    </p:spTree>
    <p:extLst>
      <p:ext uri="{BB962C8B-B14F-4D97-AF65-F5344CB8AC3E}">
        <p14:creationId xmlns:p14="http://schemas.microsoft.com/office/powerpoint/2010/main" val="1956185028"/>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3</a:t>
            </a:r>
            <a:r>
              <a:rPr lang="zh-CN" altLang="en-US" dirty="0"/>
              <a:t>．原为非同一控制下企业合并取得的子公司改为分公司的，应将购买日至改为分公司日原子公司实现的净损益，转入原母公司留存收益；原为同一控制下企业合并取得的子公司改为分公司的，应将合并日至改为分公司日原子公司实现的净损益，转入原母公司留存收益。这里，将原子公司实现的净损益转入原母公司留存收益时，应当按购买日（或合并日）所取得的原子公司各项资产、负债公允价值（或账面价值）为基础计算，并且抵销原母子公司内部交易形成的未实现损益。</a:t>
            </a:r>
          </a:p>
          <a:p>
            <a:r>
              <a:rPr lang="zh-CN" altLang="en-US" dirty="0" smtClean="0"/>
              <a:t>原子</a:t>
            </a:r>
            <a:r>
              <a:rPr lang="zh-CN" altLang="en-US" dirty="0"/>
              <a:t>公司实现的其他综合收益和权益法下核算的其他所有者权益变动等，应参照上述原则计算调整，并相应转入原母公司权益项下其他综合收益和资本公积等项目。</a:t>
            </a:r>
          </a:p>
          <a:p>
            <a:endParaRPr lang="zh-CN" altLang="en-US" dirty="0"/>
          </a:p>
        </p:txBody>
      </p:sp>
    </p:spTree>
    <p:extLst>
      <p:ext uri="{BB962C8B-B14F-4D97-AF65-F5344CB8AC3E}">
        <p14:creationId xmlns:p14="http://schemas.microsoft.com/office/powerpoint/2010/main" val="29327929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a:t>
            </a:r>
            <a:r>
              <a:rPr lang="en-US" altLang="zh-CN" dirty="0" smtClean="0"/>
              <a:t>6</a:t>
            </a:r>
            <a:r>
              <a:rPr lang="zh-CN" altLang="en-US" dirty="0" smtClean="0"/>
              <a:t>）海关总署</a:t>
            </a:r>
            <a:r>
              <a:rPr lang="en-US" altLang="zh-CN" dirty="0" smtClean="0"/>
              <a:t/>
            </a:r>
            <a:br>
              <a:rPr lang="en-US" altLang="zh-CN" dirty="0" smtClean="0"/>
            </a:br>
            <a:r>
              <a:rPr lang="zh-CN" altLang="en-US" dirty="0" smtClean="0"/>
              <a:t>关于实施法人</a:t>
            </a:r>
            <a:r>
              <a:rPr lang="zh-CN" altLang="en-US" dirty="0"/>
              <a:t>和其他组织统一社会信用代码有关事项的</a:t>
            </a:r>
            <a:r>
              <a:rPr lang="zh-CN" altLang="en-US" dirty="0" smtClean="0"/>
              <a:t>公告</a:t>
            </a:r>
            <a:endParaRPr lang="zh-CN" altLang="en-US" dirty="0"/>
          </a:p>
        </p:txBody>
      </p:sp>
      <p:sp>
        <p:nvSpPr>
          <p:cNvPr id="3" name="内容占位符 2"/>
          <p:cNvSpPr>
            <a:spLocks noGrp="1"/>
          </p:cNvSpPr>
          <p:nvPr>
            <p:ph idx="1"/>
          </p:nvPr>
        </p:nvSpPr>
        <p:spPr/>
        <p:txBody>
          <a:bodyPr>
            <a:normAutofit fontScale="92500" lnSpcReduction="20000"/>
          </a:bodyPr>
          <a:lstStyle/>
          <a:p>
            <a:pPr lvl="4"/>
            <a:r>
              <a:rPr lang="zh-CN" altLang="en-US" dirty="0"/>
              <a:t>海关总署公告</a:t>
            </a:r>
            <a:r>
              <a:rPr lang="en-US" altLang="zh-CN" dirty="0"/>
              <a:t>2015</a:t>
            </a:r>
            <a:r>
              <a:rPr lang="zh-CN" altLang="en-US" dirty="0"/>
              <a:t>年第</a:t>
            </a:r>
            <a:r>
              <a:rPr lang="en-US" altLang="zh-CN" dirty="0"/>
              <a:t>46</a:t>
            </a:r>
            <a:r>
              <a:rPr lang="zh-CN" altLang="en-US" dirty="0"/>
              <a:t>号   </a:t>
            </a:r>
            <a:r>
              <a:rPr lang="en-US" altLang="zh-CN" dirty="0" smtClean="0"/>
              <a:t>2015-09-29</a:t>
            </a:r>
          </a:p>
          <a:p>
            <a:r>
              <a:rPr lang="zh-CN" altLang="en-US" dirty="0"/>
              <a:t>为落实国务院关于实施统一社会信用代码制度改革有关工作，根据</a:t>
            </a:r>
            <a:r>
              <a:rPr lang="en-US" altLang="zh-CN" dirty="0"/>
              <a:t>《</a:t>
            </a:r>
            <a:r>
              <a:rPr lang="zh-CN" altLang="en-US" dirty="0"/>
              <a:t>国务院关于转批发展改革委等部门法人和其他组织统一社会信用代码制度建设总体方案的通知</a:t>
            </a:r>
            <a:r>
              <a:rPr lang="en-US" altLang="zh-CN" dirty="0"/>
              <a:t>》</a:t>
            </a:r>
            <a:r>
              <a:rPr lang="zh-CN" altLang="en-US" dirty="0"/>
              <a:t>（国发</a:t>
            </a:r>
            <a:r>
              <a:rPr lang="en-US" altLang="zh-CN" dirty="0"/>
              <a:t>〔2015〕33</a:t>
            </a:r>
            <a:r>
              <a:rPr lang="zh-CN" altLang="en-US" dirty="0"/>
              <a:t>号），现就海关实施统一社会信用代码有关事宜公告如下： </a:t>
            </a:r>
          </a:p>
          <a:p>
            <a:pPr lvl="1"/>
            <a:r>
              <a:rPr lang="zh-CN" altLang="en-US" dirty="0" smtClean="0"/>
              <a:t>一</a:t>
            </a:r>
            <a:r>
              <a:rPr lang="zh-CN" altLang="en-US" dirty="0"/>
              <a:t>、自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10</a:t>
            </a:r>
            <a:r>
              <a:rPr lang="zh-CN" altLang="en-US" dirty="0">
                <a:solidFill>
                  <a:srgbClr val="C00000"/>
                </a:solidFill>
              </a:rPr>
              <a:t>月</a:t>
            </a:r>
            <a:r>
              <a:rPr lang="en-US" altLang="zh-CN" dirty="0">
                <a:solidFill>
                  <a:srgbClr val="C00000"/>
                </a:solidFill>
              </a:rPr>
              <a:t>1</a:t>
            </a:r>
            <a:r>
              <a:rPr lang="zh-CN" altLang="en-US" dirty="0">
                <a:solidFill>
                  <a:srgbClr val="C00000"/>
                </a:solidFill>
              </a:rPr>
              <a:t>日</a:t>
            </a:r>
            <a:r>
              <a:rPr lang="zh-CN" altLang="en-US" dirty="0"/>
              <a:t>起，已经取得</a:t>
            </a:r>
            <a:r>
              <a:rPr lang="zh-CN" altLang="en-US" dirty="0">
                <a:solidFill>
                  <a:srgbClr val="C00000"/>
                </a:solidFill>
              </a:rPr>
              <a:t>统一社会信用代码</a:t>
            </a:r>
            <a:r>
              <a:rPr lang="zh-CN" altLang="en-US" dirty="0"/>
              <a:t>的法人和其他组织向海关办理注册登记有关业务的，应当凭登记管理部门发放、以统一社会信用代码为编码的新登记证（照）办理，</a:t>
            </a:r>
            <a:r>
              <a:rPr lang="zh-CN" altLang="en-US" dirty="0">
                <a:solidFill>
                  <a:srgbClr val="C00000"/>
                </a:solidFill>
              </a:rPr>
              <a:t>海关不再验核未转换的旧工商营业执照、组织机构代码证和税务登记证等证（照）</a:t>
            </a:r>
            <a:r>
              <a:rPr lang="zh-CN" altLang="en-US" dirty="0"/>
              <a:t>。相关格式文本中涉及填写上述证（照）号码的，应当填写统一社会信用代码。 </a:t>
            </a:r>
          </a:p>
          <a:p>
            <a:pPr lvl="1"/>
            <a:r>
              <a:rPr lang="zh-CN" altLang="en-US" dirty="0" smtClean="0"/>
              <a:t>二</a:t>
            </a:r>
            <a:r>
              <a:rPr lang="zh-CN" altLang="en-US" dirty="0"/>
              <a:t>、</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日前已在登记管理部门办理注册登记的法人和其他组织，</a:t>
            </a:r>
            <a:r>
              <a:rPr lang="zh-CN" altLang="en-US" dirty="0">
                <a:solidFill>
                  <a:srgbClr val="C00000"/>
                </a:solidFill>
              </a:rPr>
              <a:t>可以继续使用</a:t>
            </a:r>
            <a:r>
              <a:rPr lang="zh-CN" altLang="en-US" dirty="0"/>
              <a:t>未转换的旧工商营业执照、组织机构代码证和税务登记证等证（照）向海关办理注册登记手续。 </a:t>
            </a:r>
          </a:p>
          <a:p>
            <a:endParaRPr lang="zh-CN" altLang="en-US" dirty="0"/>
          </a:p>
        </p:txBody>
      </p:sp>
    </p:spTree>
    <p:extLst>
      <p:ext uri="{BB962C8B-B14F-4D97-AF65-F5344CB8AC3E}">
        <p14:creationId xmlns:p14="http://schemas.microsoft.com/office/powerpoint/2010/main" val="345843938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4</a:t>
            </a:r>
            <a:r>
              <a:rPr lang="zh-CN" altLang="en-US" dirty="0"/>
              <a:t>．原母公司对该原子公司长期股权投资的账面价值与按上述原则将原子公司的各项资产、负债等转入原母公司后形成的差额，应调整资本公积；资本公积不足冲减的，调整留存收益。</a:t>
            </a:r>
          </a:p>
          <a:p>
            <a:pPr lvl="1"/>
            <a:r>
              <a:rPr lang="zh-CN" altLang="en-US" dirty="0" smtClean="0"/>
              <a:t>（</a:t>
            </a:r>
            <a:r>
              <a:rPr lang="zh-CN" altLang="en-US" dirty="0"/>
              <a:t>二）除上述情况外，原子公司改为分公司过程中，由于其他原因产生的各项资产、负债的入账价值与其计税基础不同所产生的暂时性差异，按照</a:t>
            </a:r>
            <a:r>
              <a:rPr lang="en-US" altLang="zh-CN" dirty="0"/>
              <a:t>《</a:t>
            </a:r>
            <a:r>
              <a:rPr lang="zh-CN" altLang="en-US" dirty="0"/>
              <a:t>企业会计准则第</a:t>
            </a:r>
            <a:r>
              <a:rPr lang="en-US" altLang="zh-CN" dirty="0"/>
              <a:t>18</a:t>
            </a:r>
            <a:r>
              <a:rPr lang="zh-CN" altLang="en-US" dirty="0"/>
              <a:t>号</a:t>
            </a:r>
            <a:r>
              <a:rPr lang="en-US" altLang="zh-CN" dirty="0"/>
              <a:t>——</a:t>
            </a:r>
            <a:r>
              <a:rPr lang="zh-CN" altLang="en-US" dirty="0"/>
              <a:t>所得税</a:t>
            </a:r>
            <a:r>
              <a:rPr lang="en-US" altLang="zh-CN" dirty="0"/>
              <a:t>》</a:t>
            </a:r>
            <a:r>
              <a:rPr lang="zh-CN" altLang="en-US" dirty="0"/>
              <a:t>的有关规定进行会计处理。</a:t>
            </a:r>
          </a:p>
          <a:p>
            <a:pPr lvl="1"/>
            <a:r>
              <a:rPr lang="zh-CN" altLang="en-US" dirty="0" smtClean="0"/>
              <a:t>（</a:t>
            </a:r>
            <a:r>
              <a:rPr lang="zh-CN" altLang="en-US" dirty="0"/>
              <a:t>三）其他方式取得的子公司改为分公司的，应比照上述（一）和（二）原则进行会计处理。</a:t>
            </a:r>
          </a:p>
          <a:p>
            <a:endParaRPr lang="zh-CN" altLang="en-US" dirty="0"/>
          </a:p>
        </p:txBody>
      </p:sp>
    </p:spTree>
    <p:extLst>
      <p:ext uri="{BB962C8B-B14F-4D97-AF65-F5344CB8AC3E}">
        <p14:creationId xmlns:p14="http://schemas.microsoft.com/office/powerpoint/2010/main" val="1069018216"/>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82078"/>
            <a:ext cx="10018713" cy="5732790"/>
          </a:xfrm>
        </p:spPr>
        <p:txBody>
          <a:bodyPr>
            <a:normAutofit/>
          </a:bodyPr>
          <a:lstStyle/>
          <a:p>
            <a:r>
              <a:rPr lang="zh-CN" altLang="en-US" dirty="0"/>
              <a:t>五、对于授予限制性股票的股权激励计划，企业应如何进行会计处理？等待期内企业应如何考虑限制性股票对每股收益计算的影响？</a:t>
            </a:r>
          </a:p>
          <a:p>
            <a:pPr lvl="1"/>
            <a:r>
              <a:rPr lang="zh-CN" altLang="en-US" dirty="0" smtClean="0"/>
              <a:t>答</a:t>
            </a:r>
            <a:r>
              <a:rPr lang="zh-CN" altLang="en-US" dirty="0"/>
              <a:t>：该问题主要涉及</a:t>
            </a:r>
            <a:r>
              <a:rPr lang="en-US" altLang="zh-CN" dirty="0"/>
              <a:t>《</a:t>
            </a:r>
            <a:r>
              <a:rPr lang="zh-CN" altLang="en-US" dirty="0"/>
              <a:t>企业会计准则第</a:t>
            </a:r>
            <a:r>
              <a:rPr lang="en-US" altLang="zh-CN" dirty="0"/>
              <a:t>11</a:t>
            </a:r>
            <a:r>
              <a:rPr lang="zh-CN" altLang="en-US" dirty="0"/>
              <a:t>号</a:t>
            </a:r>
            <a:r>
              <a:rPr lang="en-US" altLang="zh-CN" dirty="0"/>
              <a:t>——</a:t>
            </a:r>
            <a:r>
              <a:rPr lang="zh-CN" altLang="en-US" dirty="0"/>
              <a:t>股份支付</a:t>
            </a:r>
            <a:r>
              <a:rPr lang="en-US" altLang="zh-CN" dirty="0"/>
              <a:t>》</a:t>
            </a:r>
            <a:r>
              <a:rPr lang="zh-CN" altLang="en-US" dirty="0"/>
              <a:t>、</a:t>
            </a:r>
            <a:r>
              <a:rPr lang="en-US" altLang="zh-CN" dirty="0"/>
              <a:t>《</a:t>
            </a:r>
            <a:r>
              <a:rPr lang="zh-CN" altLang="en-US" dirty="0"/>
              <a:t>企业会计准则第</a:t>
            </a:r>
            <a:r>
              <a:rPr lang="en-US" altLang="zh-CN" dirty="0"/>
              <a:t>22</a:t>
            </a:r>
            <a:r>
              <a:rPr lang="zh-CN" altLang="en-US" dirty="0"/>
              <a:t>号</a:t>
            </a:r>
            <a:r>
              <a:rPr lang="en-US" altLang="zh-CN" dirty="0"/>
              <a:t>——</a:t>
            </a:r>
            <a:r>
              <a:rPr lang="zh-CN" altLang="en-US" dirty="0"/>
              <a:t>金融工具确认和计量</a:t>
            </a:r>
            <a:r>
              <a:rPr lang="en-US" altLang="zh-CN" dirty="0"/>
              <a:t>》</a:t>
            </a:r>
            <a:r>
              <a:rPr lang="zh-CN" altLang="en-US" dirty="0"/>
              <a:t>、</a:t>
            </a:r>
            <a:r>
              <a:rPr lang="en-US" altLang="zh-CN" dirty="0"/>
              <a:t>《</a:t>
            </a:r>
            <a:r>
              <a:rPr lang="zh-CN" altLang="en-US" dirty="0"/>
              <a:t>企业会计准则第</a:t>
            </a:r>
            <a:r>
              <a:rPr lang="en-US" altLang="zh-CN" dirty="0"/>
              <a:t>34</a:t>
            </a:r>
            <a:r>
              <a:rPr lang="zh-CN" altLang="en-US" dirty="0"/>
              <a:t>号</a:t>
            </a:r>
            <a:r>
              <a:rPr lang="en-US" altLang="zh-CN" dirty="0"/>
              <a:t>——</a:t>
            </a:r>
            <a:r>
              <a:rPr lang="zh-CN" altLang="en-US" dirty="0"/>
              <a:t>每股收益</a:t>
            </a:r>
            <a:r>
              <a:rPr lang="en-US" altLang="zh-CN" dirty="0"/>
              <a:t>》</a:t>
            </a:r>
            <a:r>
              <a:rPr lang="zh-CN" altLang="en-US" dirty="0"/>
              <a:t>和</a:t>
            </a:r>
            <a:r>
              <a:rPr lang="en-US" altLang="zh-CN" dirty="0"/>
              <a:t>《</a:t>
            </a:r>
            <a:r>
              <a:rPr lang="zh-CN" altLang="en-US" dirty="0"/>
              <a:t>企业会计准则第</a:t>
            </a:r>
            <a:r>
              <a:rPr lang="en-US" altLang="zh-CN" dirty="0"/>
              <a:t>37</a:t>
            </a:r>
            <a:r>
              <a:rPr lang="zh-CN" altLang="en-US" dirty="0"/>
              <a:t>号</a:t>
            </a:r>
            <a:r>
              <a:rPr lang="en-US" altLang="zh-CN" dirty="0"/>
              <a:t>——</a:t>
            </a:r>
            <a:r>
              <a:rPr lang="zh-CN" altLang="en-US" dirty="0"/>
              <a:t>金融工具列报</a:t>
            </a:r>
            <a:r>
              <a:rPr lang="en-US" altLang="zh-CN" dirty="0"/>
              <a:t>》</a:t>
            </a:r>
            <a:r>
              <a:rPr lang="zh-CN" altLang="en-US" dirty="0"/>
              <a:t>等准则。</a:t>
            </a:r>
          </a:p>
          <a:p>
            <a:r>
              <a:rPr lang="zh-CN" altLang="en-US" dirty="0"/>
              <a:t>　　（一）授予限制性股票的会计处理</a:t>
            </a:r>
          </a:p>
          <a:p>
            <a:r>
              <a:rPr lang="zh-CN" altLang="en-US" dirty="0"/>
              <a:t>　　上市公司实施限制性股票的股权激励安排中，常见做法是上市公司以非公开发行的方式向激励对象授予一定数量的公司股票，并规定锁定期和解锁期，在锁定期和解锁期内，不得上市流通及转让。达到解锁条件，可以解锁；如果全部或部分股票未被解锁而失效或作废，通常由上市公司按照事先约定的价格立即进行回购。</a:t>
            </a:r>
          </a:p>
          <a:p>
            <a:endParaRPr lang="zh-CN" altLang="en-US" dirty="0"/>
          </a:p>
        </p:txBody>
      </p:sp>
    </p:spTree>
    <p:extLst>
      <p:ext uri="{BB962C8B-B14F-4D97-AF65-F5344CB8AC3E}">
        <p14:creationId xmlns:p14="http://schemas.microsoft.com/office/powerpoint/2010/main" val="2177682090"/>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对于此类授予限制性股票的股权激励计划，向职工发行的限制性股票按有关规定履行了注册登记等增资手续的，上市公司应</a:t>
            </a:r>
          </a:p>
          <a:p>
            <a:r>
              <a:rPr lang="zh-CN" altLang="en-US" dirty="0"/>
              <a:t>　　当根据收到职工缴纳的认股款确认股本和资本公积（股本溢价），按照职工缴纳的认股款，借记“银行存款”等科目，按照股本金额，贷记“股本”科目，按照其差额，贷记“资本公积</a:t>
            </a:r>
            <a:r>
              <a:rPr lang="en-US" altLang="zh-CN" dirty="0"/>
              <a:t>——</a:t>
            </a:r>
            <a:r>
              <a:rPr lang="zh-CN" altLang="en-US" dirty="0"/>
              <a:t>股本溢价”科目；同时</a:t>
            </a:r>
            <a:r>
              <a:rPr lang="en-US" altLang="zh-CN" dirty="0"/>
              <a:t>,</a:t>
            </a:r>
            <a:r>
              <a:rPr lang="zh-CN" altLang="en-US" dirty="0"/>
              <a:t>就回购义务确认负债（作收购库存股处理），按照发行限制性股票的数量以及相应的回购价格计算确定的金额，借记“库存股”科目，贷记“其他应付款</a:t>
            </a:r>
            <a:r>
              <a:rPr lang="en-US" altLang="zh-CN" dirty="0"/>
              <a:t>——</a:t>
            </a:r>
            <a:r>
              <a:rPr lang="zh-CN" altLang="en-US" dirty="0"/>
              <a:t>限制性股票回购义务”（包括未满足条件而须立即回购的部分）等科目。</a:t>
            </a:r>
          </a:p>
          <a:p>
            <a:endParaRPr lang="zh-CN" altLang="en-US" dirty="0"/>
          </a:p>
        </p:txBody>
      </p:sp>
    </p:spTree>
    <p:extLst>
      <p:ext uri="{BB962C8B-B14F-4D97-AF65-F5344CB8AC3E}">
        <p14:creationId xmlns:p14="http://schemas.microsoft.com/office/powerpoint/2010/main" val="385479812"/>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上市公司应当综合考虑限制性股票锁定期和解锁期等相关条款，按照</a:t>
            </a:r>
            <a:r>
              <a:rPr lang="en-US" altLang="zh-CN" dirty="0"/>
              <a:t>《</a:t>
            </a:r>
            <a:r>
              <a:rPr lang="zh-CN" altLang="en-US" dirty="0"/>
              <a:t>企业会计准则第</a:t>
            </a:r>
            <a:r>
              <a:rPr lang="en-US" altLang="zh-CN" dirty="0"/>
              <a:t>11</a:t>
            </a:r>
            <a:r>
              <a:rPr lang="zh-CN" altLang="en-US" dirty="0"/>
              <a:t>号</a:t>
            </a:r>
            <a:r>
              <a:rPr lang="en-US" altLang="zh-CN" dirty="0"/>
              <a:t>——</a:t>
            </a:r>
            <a:r>
              <a:rPr lang="zh-CN" altLang="en-US" dirty="0"/>
              <a:t>股份支付</a:t>
            </a:r>
            <a:r>
              <a:rPr lang="en-US" altLang="zh-CN" dirty="0"/>
              <a:t>》</a:t>
            </a:r>
            <a:r>
              <a:rPr lang="zh-CN" altLang="en-US" dirty="0"/>
              <a:t>相关规定判断等待期</a:t>
            </a:r>
            <a:r>
              <a:rPr lang="en-US" altLang="zh-CN" dirty="0"/>
              <a:t>,</a:t>
            </a:r>
            <a:r>
              <a:rPr lang="zh-CN" altLang="en-US" dirty="0"/>
              <a:t>进行与股份支付相关的会计处理。对于因回购产生的义务确认的负债，应当按照</a:t>
            </a:r>
            <a:r>
              <a:rPr lang="en-US" altLang="zh-CN" dirty="0"/>
              <a:t>《</a:t>
            </a:r>
            <a:r>
              <a:rPr lang="zh-CN" altLang="en-US" dirty="0"/>
              <a:t>企业会计准则第</a:t>
            </a:r>
            <a:r>
              <a:rPr lang="en-US" altLang="zh-CN" dirty="0"/>
              <a:t>22</a:t>
            </a:r>
            <a:r>
              <a:rPr lang="zh-CN" altLang="en-US" dirty="0"/>
              <a:t>号</a:t>
            </a:r>
            <a:r>
              <a:rPr lang="en-US" altLang="zh-CN" dirty="0"/>
              <a:t>——</a:t>
            </a:r>
            <a:r>
              <a:rPr lang="zh-CN" altLang="en-US" dirty="0"/>
              <a:t>金融工具确认和计量</a:t>
            </a:r>
            <a:r>
              <a:rPr lang="en-US" altLang="zh-CN" dirty="0"/>
              <a:t>》</a:t>
            </a:r>
            <a:r>
              <a:rPr lang="zh-CN" altLang="en-US" dirty="0"/>
              <a:t>相关规定进行会计处理。上市公司未达到限制性股票解锁条件而需回购的股票，按照应支付的金额，借记“其他应付款</a:t>
            </a:r>
            <a:r>
              <a:rPr lang="en-US" altLang="zh-CN" dirty="0"/>
              <a:t>——</a:t>
            </a:r>
            <a:r>
              <a:rPr lang="zh-CN" altLang="en-US" dirty="0"/>
              <a:t>限制性股票回购义务”等科目，贷记“银行存款”等科目；同时，按照注销的限制性股票数量相对应的股本金额，借记“股本”科目，按照注销的限制性股票数量相对应的库存股的账面价值，贷记“库存股”科目，按其差额，借记“资本公积</a:t>
            </a:r>
            <a:r>
              <a:rPr lang="en-US" altLang="zh-CN" dirty="0"/>
              <a:t>——</a:t>
            </a:r>
            <a:r>
              <a:rPr lang="zh-CN" altLang="en-US" dirty="0"/>
              <a:t>股本溢价”科目。上市公司达到限制性股票解锁条件而无需回购的股票，按照解锁股票相对应的负债的账面价值，借记“其他应付款</a:t>
            </a:r>
            <a:r>
              <a:rPr lang="en-US" altLang="zh-CN" dirty="0"/>
              <a:t>——</a:t>
            </a:r>
            <a:r>
              <a:rPr lang="zh-CN" altLang="en-US" dirty="0"/>
              <a:t>限制性股票回购义务”等科目，按照解锁股票相对应的库存股的账面价值，贷记“库存股”科目，如有差额，则借记或贷记“资本公积</a:t>
            </a:r>
            <a:r>
              <a:rPr lang="en-US" altLang="zh-CN" dirty="0"/>
              <a:t>——</a:t>
            </a:r>
            <a:r>
              <a:rPr lang="zh-CN" altLang="en-US" dirty="0"/>
              <a:t>股本溢价”科目。</a:t>
            </a:r>
          </a:p>
        </p:txBody>
      </p:sp>
    </p:spTree>
    <p:extLst>
      <p:ext uri="{BB962C8B-B14F-4D97-AF65-F5344CB8AC3E}">
        <p14:creationId xmlns:p14="http://schemas.microsoft.com/office/powerpoint/2010/main" val="1248756187"/>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　（二）等待期内发放现金股利的会计处理和基本每股收益的计算</a:t>
            </a:r>
          </a:p>
          <a:p>
            <a:r>
              <a:rPr lang="zh-CN" altLang="en-US" dirty="0"/>
              <a:t>　　上市公司在等待期内发放现金股利的会计处理及基本每股收益的计算，应视其发放的现金股利是否可撤销采取不同的方法：</a:t>
            </a:r>
          </a:p>
          <a:p>
            <a:r>
              <a:rPr lang="zh-CN" altLang="en-US" dirty="0"/>
              <a:t>　　</a:t>
            </a:r>
            <a:r>
              <a:rPr lang="en-US" altLang="zh-CN" dirty="0"/>
              <a:t>1.</a:t>
            </a:r>
            <a:r>
              <a:rPr lang="zh-CN" altLang="en-US" dirty="0"/>
              <a:t>现金股利可撤销，即一旦未达到解锁条件，被回购限制性股票的持有者将无法获得（或需要退回）其在等待期内应收（或已收）的现金股利。</a:t>
            </a:r>
          </a:p>
          <a:p>
            <a:endParaRPr lang="zh-CN" altLang="en-US" dirty="0"/>
          </a:p>
        </p:txBody>
      </p:sp>
    </p:spTree>
    <p:extLst>
      <p:ext uri="{BB962C8B-B14F-4D97-AF65-F5344CB8AC3E}">
        <p14:creationId xmlns:p14="http://schemas.microsoft.com/office/powerpoint/2010/main" val="3480049809"/>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39874"/>
            <a:ext cx="10018713" cy="5648384"/>
          </a:xfrm>
        </p:spPr>
        <p:txBody>
          <a:bodyPr>
            <a:normAutofit fontScale="92500" lnSpcReduction="10000"/>
          </a:bodyPr>
          <a:lstStyle/>
          <a:p>
            <a:r>
              <a:rPr lang="zh-CN" altLang="en-US" dirty="0"/>
              <a:t>等待期内，上市公司在核算应分配给限制性股票持有者的现金股利时，应合理估计未来解锁条件的满足情况</a:t>
            </a:r>
            <a:r>
              <a:rPr lang="en-US" altLang="zh-CN" dirty="0"/>
              <a:t>,</a:t>
            </a:r>
            <a:r>
              <a:rPr lang="zh-CN" altLang="en-US" dirty="0"/>
              <a:t>该估计与进行股份支付会计处理时在等待期内每个资产负债表日对可行权权益工具数量进行的估计应当保持一致。对于预计未来可解锁限制性股票持有者，上市公司应分配给限制性股票持有者的现金股利应当作为利润分配进行会计处理，借记“利润分配</a:t>
            </a:r>
            <a:r>
              <a:rPr lang="en-US" altLang="zh-CN" dirty="0"/>
              <a:t>——</a:t>
            </a:r>
            <a:r>
              <a:rPr lang="zh-CN" altLang="en-US" dirty="0"/>
              <a:t>应付现金股利或利润”科目，贷记“应付股利</a:t>
            </a:r>
            <a:r>
              <a:rPr lang="en-US" altLang="zh-CN" dirty="0"/>
              <a:t>——</a:t>
            </a:r>
            <a:r>
              <a:rPr lang="zh-CN" altLang="en-US" dirty="0"/>
              <a:t>限制性股票股利”科目；同时，按分配的现金股利金额，借记“其他应付款</a:t>
            </a:r>
            <a:r>
              <a:rPr lang="en-US" altLang="zh-CN" dirty="0"/>
              <a:t>——</a:t>
            </a:r>
            <a:r>
              <a:rPr lang="zh-CN" altLang="en-US" dirty="0"/>
              <a:t>限制性股票回购义务”等科目，贷记“库存股”科目；实际支付时，借记“应付股利</a:t>
            </a:r>
            <a:r>
              <a:rPr lang="en-US" altLang="zh-CN" dirty="0"/>
              <a:t>——</a:t>
            </a:r>
            <a:r>
              <a:rPr lang="zh-CN" altLang="en-US" dirty="0"/>
              <a:t>限制性股票股利”科目，贷记“银行存款”等科目。对于预计未来不可解锁限制性股票持有者，上市公司应分配给限制性股票持有者的现金股利应当冲减相关的负债，借记“其他应付款</a:t>
            </a:r>
            <a:r>
              <a:rPr lang="en-US" altLang="zh-CN" dirty="0"/>
              <a:t>——</a:t>
            </a:r>
            <a:r>
              <a:rPr lang="zh-CN" altLang="en-US" dirty="0"/>
              <a:t>限制性股票回购义务”等科目，贷记“应付股利</a:t>
            </a:r>
            <a:r>
              <a:rPr lang="en-US" altLang="zh-CN" dirty="0"/>
              <a:t>——</a:t>
            </a:r>
            <a:r>
              <a:rPr lang="zh-CN" altLang="en-US" dirty="0"/>
              <a:t>限制性股票股利”科目；实际支付时，借记“应付股利</a:t>
            </a:r>
            <a:r>
              <a:rPr lang="en-US" altLang="zh-CN" dirty="0"/>
              <a:t>——</a:t>
            </a:r>
            <a:r>
              <a:rPr lang="zh-CN" altLang="en-US" dirty="0"/>
              <a:t>限制性股票股利”科目，贷记“银行存款”等科目。后续信息表明不可解锁限制性股票的数量与以前估计不同的，应当作为会计估计变更处理，直到解锁日预计不可解锁限制性股票的数量与实际未解锁限制性股票的数量一致</a:t>
            </a:r>
            <a:r>
              <a:rPr lang="zh-CN" altLang="en-US" dirty="0" smtClean="0"/>
              <a:t>。</a:t>
            </a:r>
            <a:endParaRPr lang="en-US" altLang="zh-CN" dirty="0" smtClean="0"/>
          </a:p>
          <a:p>
            <a:r>
              <a:rPr lang="zh-CN" altLang="en-US" dirty="0"/>
              <a:t>等待期内计算基本每股收益时，分子应扣除当期分配给预计未来可解锁限制性股票持有者的现金股利；分母不应包含限制性股票的股数。</a:t>
            </a:r>
          </a:p>
        </p:txBody>
      </p:sp>
    </p:spTree>
    <p:extLst>
      <p:ext uri="{BB962C8B-B14F-4D97-AF65-F5344CB8AC3E}">
        <p14:creationId xmlns:p14="http://schemas.microsoft.com/office/powerpoint/2010/main" val="3383667314"/>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808678"/>
            <a:ext cx="10018713" cy="5648393"/>
          </a:xfrm>
        </p:spPr>
        <p:txBody>
          <a:bodyPr>
            <a:normAutofit fontScale="92500" lnSpcReduction="20000"/>
          </a:bodyPr>
          <a:lstStyle/>
          <a:p>
            <a:r>
              <a:rPr lang="zh-CN" altLang="en-US" dirty="0"/>
              <a:t>　</a:t>
            </a:r>
            <a:r>
              <a:rPr lang="en-US" altLang="zh-CN" dirty="0"/>
              <a:t>2.</a:t>
            </a:r>
            <a:r>
              <a:rPr lang="zh-CN" altLang="en-US" dirty="0"/>
              <a:t>现金股利不可撤销，即不论是否达到解锁条件，限制性股票持有者仍有权获得（或不得被要求退回）其在等待期内应收（或已收）的现金股利。</a:t>
            </a:r>
          </a:p>
          <a:p>
            <a:r>
              <a:rPr lang="zh-CN" altLang="en-US" dirty="0"/>
              <a:t>　　等待期内，上市公司在核算应分配给限制性股票持有者的现金股利时，应合理估计未来解锁条件的满足情况</a:t>
            </a:r>
            <a:r>
              <a:rPr lang="en-US" altLang="zh-CN" dirty="0"/>
              <a:t>,</a:t>
            </a:r>
            <a:r>
              <a:rPr lang="zh-CN" altLang="en-US" dirty="0"/>
              <a:t>该估计与进行股份支付会计处理时在等待期内每个资产负债表日对可行权权益工具数量进行的估计应当保持一致。对于预计未来可解锁限制性股票持有者，上市公司应分配给限制性股票持有者的现金股利应当作为利润分配进行会计处理，借记“利润分配</a:t>
            </a:r>
            <a:r>
              <a:rPr lang="en-US" altLang="zh-CN" dirty="0"/>
              <a:t>——</a:t>
            </a:r>
            <a:r>
              <a:rPr lang="zh-CN" altLang="en-US" dirty="0"/>
              <a:t>应付现金股利或利润”科目，贷记“应付股利</a:t>
            </a:r>
            <a:r>
              <a:rPr lang="en-US" altLang="zh-CN" dirty="0"/>
              <a:t>——</a:t>
            </a:r>
            <a:r>
              <a:rPr lang="zh-CN" altLang="en-US" dirty="0"/>
              <a:t>限制性股票股利”科目；实际支付时，借记“应付股利</a:t>
            </a:r>
            <a:r>
              <a:rPr lang="en-US" altLang="zh-CN" dirty="0"/>
              <a:t>——</a:t>
            </a:r>
            <a:r>
              <a:rPr lang="zh-CN" altLang="en-US" dirty="0"/>
              <a:t>限制性股票股利”科目，贷记“银行存款”等科目。对于预计未来不可解锁限制性股票持有者，上市公司应分配给限制性股票持有者的现金股利应当计入当期成本费用，借记“管理费用”等科目，贷记“应付股利</a:t>
            </a:r>
            <a:r>
              <a:rPr lang="en-US" altLang="zh-CN" dirty="0"/>
              <a:t>——</a:t>
            </a:r>
            <a:r>
              <a:rPr lang="zh-CN" altLang="en-US" dirty="0"/>
              <a:t>应付限制性股票股利”科目；实际支付时，借记“应付股利</a:t>
            </a:r>
            <a:r>
              <a:rPr lang="en-US" altLang="zh-CN" dirty="0"/>
              <a:t>——</a:t>
            </a:r>
            <a:r>
              <a:rPr lang="zh-CN" altLang="en-US" dirty="0"/>
              <a:t>限制性股票股利”科目，贷记“银行存款”等科目。后续信息表明不可解锁限制性股票的数量与以前估计不同的，应当作为会计估计变更处理，直到解锁日预计不可解锁限制性股票的数量与实际未解锁限制性股票的数量一致。</a:t>
            </a:r>
          </a:p>
          <a:p>
            <a:r>
              <a:rPr lang="zh-CN" altLang="en-US" dirty="0"/>
              <a:t>　　等待期内计算基本每股收益时，应当将预计未来可解锁限制性股票作为同普通股一起参加剩余利润分配的其他权益工具处理，分子应扣除归属于预计未来可解锁限制性股票的净利润；分母不应包含限制性股票的股数。</a:t>
            </a:r>
          </a:p>
          <a:p>
            <a:endParaRPr lang="zh-CN" altLang="en-US" dirty="0"/>
          </a:p>
        </p:txBody>
      </p:sp>
    </p:spTree>
    <p:extLst>
      <p:ext uri="{BB962C8B-B14F-4D97-AF65-F5344CB8AC3E}">
        <p14:creationId xmlns:p14="http://schemas.microsoft.com/office/powerpoint/2010/main" val="1454034104"/>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（三）等待期内稀释每股收益的计算</a:t>
            </a:r>
          </a:p>
          <a:p>
            <a:r>
              <a:rPr lang="zh-CN" altLang="en-US" dirty="0"/>
              <a:t>　　等待期内计算稀释每股收益时，应视解锁条件不同采取不同的方法：</a:t>
            </a:r>
          </a:p>
          <a:p>
            <a:r>
              <a:rPr lang="zh-CN" altLang="en-US" dirty="0"/>
              <a:t>　　</a:t>
            </a:r>
            <a:r>
              <a:rPr lang="en-US" altLang="zh-CN" dirty="0"/>
              <a:t>1.</a:t>
            </a:r>
            <a:r>
              <a:rPr lang="zh-CN" altLang="en-US" dirty="0"/>
              <a:t>解锁条件仅为服务期限条件的，企业应假设资产负债表日尚未解锁的限制性股票已于当期期初（或晚于期初的授予日）全部解锁，并参照</a:t>
            </a:r>
            <a:r>
              <a:rPr lang="en-US" altLang="zh-CN" dirty="0"/>
              <a:t>《</a:t>
            </a:r>
            <a:r>
              <a:rPr lang="zh-CN" altLang="en-US" dirty="0"/>
              <a:t>企业会计准则第</a:t>
            </a:r>
            <a:r>
              <a:rPr lang="en-US" altLang="zh-CN" dirty="0"/>
              <a:t>34</a:t>
            </a:r>
            <a:r>
              <a:rPr lang="zh-CN" altLang="en-US" dirty="0"/>
              <a:t>号</a:t>
            </a:r>
            <a:r>
              <a:rPr lang="en-US" altLang="zh-CN" dirty="0"/>
              <a:t>——</a:t>
            </a:r>
            <a:r>
              <a:rPr lang="zh-CN" altLang="en-US" dirty="0"/>
              <a:t>每股收益</a:t>
            </a:r>
            <a:r>
              <a:rPr lang="en-US" altLang="zh-CN" dirty="0"/>
              <a:t>》</a:t>
            </a:r>
            <a:r>
              <a:rPr lang="zh-CN" altLang="en-US" dirty="0"/>
              <a:t>中股份期权的有关规定考虑限制性股票的稀释性。其中，行权价格为限制性股票的发行价格加上资产负债表日尚未取得的职工服务按</a:t>
            </a:r>
            <a:r>
              <a:rPr lang="en-US" altLang="zh-CN" dirty="0"/>
              <a:t>《</a:t>
            </a:r>
            <a:r>
              <a:rPr lang="zh-CN" altLang="en-US" dirty="0"/>
              <a:t>企业会计准则第</a:t>
            </a:r>
            <a:r>
              <a:rPr lang="en-US" altLang="zh-CN" dirty="0"/>
              <a:t>11</a:t>
            </a:r>
            <a:r>
              <a:rPr lang="zh-CN" altLang="en-US" dirty="0"/>
              <a:t>号</a:t>
            </a:r>
            <a:r>
              <a:rPr lang="en-US" altLang="zh-CN" dirty="0"/>
              <a:t>——</a:t>
            </a:r>
            <a:r>
              <a:rPr lang="zh-CN" altLang="en-US" dirty="0"/>
              <a:t>股份支付</a:t>
            </a:r>
            <a:r>
              <a:rPr lang="en-US" altLang="zh-CN" dirty="0"/>
              <a:t>》</a:t>
            </a:r>
            <a:r>
              <a:rPr lang="zh-CN" altLang="en-US" dirty="0"/>
              <a:t>有关规定计算确定的公允价值。锁定期内计算稀释每股收益时，分子应加回计算基本每股收益分子时已扣除的当期分配给预计未来可解锁限制性股票持有者的现金股利或归属于预计未来可解锁限制性股票的净利润。</a:t>
            </a:r>
          </a:p>
          <a:p>
            <a:endParaRPr lang="zh-CN" altLang="en-US" dirty="0"/>
          </a:p>
        </p:txBody>
      </p:sp>
    </p:spTree>
    <p:extLst>
      <p:ext uri="{BB962C8B-B14F-4D97-AF65-F5344CB8AC3E}">
        <p14:creationId xmlns:p14="http://schemas.microsoft.com/office/powerpoint/2010/main" val="2530989002"/>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a:t>
            </a:r>
            <a:r>
              <a:rPr lang="zh-CN" altLang="en-US" dirty="0"/>
              <a:t>解锁条件包含业绩条件的，企业应假设资产负债表日即为</a:t>
            </a:r>
          </a:p>
          <a:p>
            <a:r>
              <a:rPr lang="zh-CN" altLang="en-US" dirty="0"/>
              <a:t>　　解锁日并据以判断资产负债表日的实际业绩情况是否满足解锁要求的业绩条件。若满足业绩条件的，应当参照上述解锁条件仅为服务期限条件的有关规定计算稀释性每股收益；若不满足业绩条件的，计算稀释性每股收益时不必考虑此限制性股票的影响。</a:t>
            </a:r>
          </a:p>
          <a:p>
            <a:r>
              <a:rPr lang="zh-CN" altLang="en-US" dirty="0"/>
              <a:t>　　本解释发布前限制性股票未按照上述规定处理的，应当追溯调整，并重新计算各列报期间的每股收益，追溯调整不切实可行的除外。</a:t>
            </a:r>
          </a:p>
          <a:p>
            <a:r>
              <a:rPr lang="zh-CN" altLang="en-US" dirty="0"/>
              <a:t>　　六、本解释中除特别注明外，其他问题的会计处理规定适用于</a:t>
            </a:r>
            <a:r>
              <a:rPr lang="en-US" altLang="zh-CN" dirty="0"/>
              <a:t>2015</a:t>
            </a:r>
            <a:r>
              <a:rPr lang="zh-CN" altLang="en-US" dirty="0"/>
              <a:t>年年度及以后期间的财务报告。</a:t>
            </a:r>
          </a:p>
          <a:p>
            <a:endParaRPr lang="zh-CN" altLang="en-US" dirty="0"/>
          </a:p>
        </p:txBody>
      </p:sp>
    </p:spTree>
    <p:extLst>
      <p:ext uri="{BB962C8B-B14F-4D97-AF65-F5344CB8AC3E}">
        <p14:creationId xmlns:p14="http://schemas.microsoft.com/office/powerpoint/2010/main" val="2442425038"/>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a:t>
            </a:r>
            <a:r>
              <a:rPr lang="zh-CN" altLang="en-US" dirty="0" smtClean="0"/>
              <a:t>、财政部</a:t>
            </a:r>
            <a:r>
              <a:rPr lang="zh-CN" altLang="en-US" dirty="0"/>
              <a:t/>
            </a:r>
            <a:br>
              <a:rPr lang="zh-CN" altLang="en-US" dirty="0"/>
            </a:br>
            <a:r>
              <a:rPr lang="zh-CN" altLang="en-US" dirty="0"/>
              <a:t>关于印发</a:t>
            </a:r>
            <a:r>
              <a:rPr lang="en-US" altLang="zh-CN" dirty="0" smtClean="0"/>
              <a:t>《</a:t>
            </a:r>
            <a:r>
              <a:rPr lang="zh-CN" altLang="en-US" dirty="0"/>
              <a:t>商品期货套期业务会计处理暂行规定</a:t>
            </a:r>
            <a:r>
              <a:rPr lang="en-US" altLang="zh-CN" dirty="0"/>
              <a:t>》</a:t>
            </a:r>
            <a:r>
              <a:rPr lang="zh-CN" altLang="en-US" dirty="0"/>
              <a:t>的</a:t>
            </a:r>
            <a:r>
              <a:rPr lang="zh-CN" altLang="en-US" dirty="0" smtClean="0"/>
              <a:t>通知</a:t>
            </a:r>
            <a:endParaRPr lang="zh-CN" altLang="en-US" dirty="0"/>
          </a:p>
        </p:txBody>
      </p:sp>
      <p:sp>
        <p:nvSpPr>
          <p:cNvPr id="3" name="内容占位符 2"/>
          <p:cNvSpPr>
            <a:spLocks noGrp="1"/>
          </p:cNvSpPr>
          <p:nvPr>
            <p:ph idx="1"/>
          </p:nvPr>
        </p:nvSpPr>
        <p:spPr/>
        <p:txBody>
          <a:bodyPr/>
          <a:lstStyle/>
          <a:p>
            <a:pPr lvl="4"/>
            <a:r>
              <a:rPr lang="zh-CN" altLang="en-US" dirty="0"/>
              <a:t>财会</a:t>
            </a:r>
            <a:r>
              <a:rPr lang="en-US" altLang="zh-CN" dirty="0"/>
              <a:t>〔2015〕18</a:t>
            </a:r>
            <a:r>
              <a:rPr lang="zh-CN" altLang="en-US" dirty="0"/>
              <a:t>号   </a:t>
            </a:r>
            <a:r>
              <a:rPr lang="en-US" altLang="zh-CN" dirty="0" smtClean="0"/>
              <a:t>2015-11-26</a:t>
            </a:r>
          </a:p>
          <a:p>
            <a:r>
              <a:rPr lang="zh-CN" altLang="en-US" sz="2800" dirty="0"/>
              <a:t>　　为了适应商品期货市场发展需要，规范企业商品期货套期业务的会计处理，使财务报表更好地反映企业商品价格风险管理活动的目标、过程和结果，促进企业利用商品期货进行风险管理，根据</a:t>
            </a:r>
            <a:r>
              <a:rPr lang="en-US" altLang="zh-CN" sz="2800" dirty="0"/>
              <a:t>《</a:t>
            </a:r>
            <a:r>
              <a:rPr lang="zh-CN" altLang="en-US" sz="2800" dirty="0"/>
              <a:t>中华人民共和国会计法</a:t>
            </a:r>
            <a:r>
              <a:rPr lang="en-US" altLang="zh-CN" sz="2800" dirty="0"/>
              <a:t>》</a:t>
            </a:r>
            <a:r>
              <a:rPr lang="zh-CN" altLang="en-US" sz="2800" dirty="0"/>
              <a:t>和企业会计准则等相关规定，我部制定了</a:t>
            </a:r>
            <a:r>
              <a:rPr lang="en-US" altLang="zh-CN" sz="2800" dirty="0"/>
              <a:t>《</a:t>
            </a:r>
            <a:r>
              <a:rPr lang="zh-CN" altLang="en-US" sz="2800" dirty="0"/>
              <a:t>商品期货套期业务会计处理暂行规定</a:t>
            </a:r>
            <a:r>
              <a:rPr lang="en-US" altLang="zh-CN" sz="2800" dirty="0"/>
              <a:t>》</a:t>
            </a:r>
            <a:r>
              <a:rPr lang="zh-CN" altLang="en-US" sz="2800" dirty="0"/>
              <a:t>，现予印发，请遵照执行。 </a:t>
            </a:r>
          </a:p>
          <a:p>
            <a:r>
              <a:rPr lang="zh-CN" altLang="en-US" sz="2800" dirty="0"/>
              <a:t>　　执行中有何问题，请及时反馈我</a:t>
            </a:r>
            <a:r>
              <a:rPr lang="zh-CN" altLang="en-US" sz="2800" dirty="0" smtClean="0"/>
              <a:t>部。</a:t>
            </a:r>
            <a:endParaRPr lang="zh-CN" altLang="en-US" sz="2800" dirty="0"/>
          </a:p>
        </p:txBody>
      </p:sp>
    </p:spTree>
    <p:extLst>
      <p:ext uri="{BB962C8B-B14F-4D97-AF65-F5344CB8AC3E}">
        <p14:creationId xmlns:p14="http://schemas.microsoft.com/office/powerpoint/2010/main" val="36183810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sz="2800" dirty="0"/>
              <a:t>一、税收征收管理</a:t>
            </a:r>
            <a:r>
              <a:rPr lang="zh-CN" altLang="en-US" sz="2800" dirty="0" smtClean="0"/>
              <a:t>变化</a:t>
            </a:r>
            <a:endParaRPr lang="en-US" altLang="zh-CN" sz="2800" dirty="0" smtClean="0"/>
          </a:p>
          <a:p>
            <a:r>
              <a:rPr lang="zh-CN" altLang="en-US" sz="2800" dirty="0" smtClean="0"/>
              <a:t>二、</a:t>
            </a:r>
            <a:r>
              <a:rPr lang="zh-CN" altLang="en-US" sz="2800" dirty="0"/>
              <a:t>增值税</a:t>
            </a:r>
            <a:endParaRPr lang="en-US" altLang="zh-CN" sz="2800" dirty="0"/>
          </a:p>
          <a:p>
            <a:r>
              <a:rPr lang="zh-CN" altLang="en-US" sz="2800" dirty="0" smtClean="0"/>
              <a:t>三、</a:t>
            </a:r>
            <a:r>
              <a:rPr lang="zh-CN" altLang="en-US" sz="2800" dirty="0"/>
              <a:t>营业税</a:t>
            </a:r>
            <a:endParaRPr lang="en-US" altLang="zh-CN" sz="2800" dirty="0"/>
          </a:p>
          <a:p>
            <a:r>
              <a:rPr lang="zh-CN" altLang="en-US" sz="2800" dirty="0" smtClean="0"/>
              <a:t>四、</a:t>
            </a:r>
            <a:r>
              <a:rPr lang="zh-CN" altLang="en-US" sz="2800" dirty="0"/>
              <a:t>企业所得税</a:t>
            </a:r>
            <a:endParaRPr lang="en-US" altLang="zh-CN" sz="2800" dirty="0"/>
          </a:p>
          <a:p>
            <a:r>
              <a:rPr lang="zh-CN" altLang="en-US" sz="2800" dirty="0" smtClean="0"/>
              <a:t>五、</a:t>
            </a:r>
            <a:r>
              <a:rPr lang="zh-CN" altLang="en-US" sz="2800" dirty="0"/>
              <a:t>个人所得税</a:t>
            </a:r>
            <a:endParaRPr lang="en-US" altLang="zh-CN" sz="2800" dirty="0"/>
          </a:p>
          <a:p>
            <a:r>
              <a:rPr lang="zh-CN" altLang="en-US" sz="2800" dirty="0" smtClean="0"/>
              <a:t>六、</a:t>
            </a:r>
            <a:r>
              <a:rPr lang="zh-CN" altLang="en-US" sz="2800" dirty="0"/>
              <a:t>其他税种</a:t>
            </a:r>
            <a:endParaRPr lang="en-US" altLang="zh-CN" sz="2800" dirty="0"/>
          </a:p>
          <a:p>
            <a:r>
              <a:rPr lang="zh-CN" altLang="en-US" sz="2800" dirty="0"/>
              <a:t>七、会计政策</a:t>
            </a:r>
            <a:r>
              <a:rPr lang="zh-CN" altLang="en-US" sz="2800" dirty="0" smtClean="0"/>
              <a:t>动态</a:t>
            </a:r>
            <a:endParaRPr lang="en-US" altLang="zh-CN" sz="2800" dirty="0" smtClean="0"/>
          </a:p>
          <a:p>
            <a:r>
              <a:rPr lang="zh-CN" altLang="en-US" sz="2800" dirty="0" smtClean="0"/>
              <a:t>八、专题（</a:t>
            </a:r>
            <a:r>
              <a:rPr lang="zh-CN" altLang="en-US" sz="2800" dirty="0" smtClean="0">
                <a:hlinkClick r:id="rId2" action="ppaction://hlinksldjump"/>
              </a:rPr>
              <a:t>研究开发费用加计扣除</a:t>
            </a:r>
            <a:r>
              <a:rPr lang="zh-CN" altLang="en-US" sz="2800" dirty="0" smtClean="0"/>
              <a:t>、</a:t>
            </a:r>
            <a:r>
              <a:rPr lang="zh-CN" altLang="en-US" sz="2800" dirty="0" smtClean="0">
                <a:hlinkClick r:id="rId3" action="ppaction://hlinksldjump"/>
              </a:rPr>
              <a:t>小微企业</a:t>
            </a:r>
            <a:r>
              <a:rPr lang="zh-CN" altLang="en-US" sz="2800" dirty="0">
                <a:hlinkClick r:id="rId3" action="ppaction://hlinksldjump"/>
              </a:rPr>
              <a:t>优惠</a:t>
            </a:r>
            <a:r>
              <a:rPr lang="zh-CN" altLang="en-US" sz="2800" dirty="0"/>
              <a:t>、</a:t>
            </a:r>
            <a:r>
              <a:rPr lang="zh-CN" altLang="en-US" sz="2800" dirty="0">
                <a:hlinkClick r:id="rId4" action="ppaction://hlinksldjump"/>
              </a:rPr>
              <a:t>支持和促进重点群体创业</a:t>
            </a:r>
            <a:r>
              <a:rPr lang="zh-CN" altLang="en-US" sz="2800" dirty="0" smtClean="0">
                <a:hlinkClick r:id="rId4" action="ppaction://hlinksldjump"/>
              </a:rPr>
              <a:t>就业</a:t>
            </a:r>
            <a:r>
              <a:rPr lang="zh-CN" altLang="en-US" sz="2800" dirty="0" smtClean="0"/>
              <a:t>）</a:t>
            </a:r>
            <a:endParaRPr lang="zh-CN" altLang="en-US" sz="2800" dirty="0"/>
          </a:p>
        </p:txBody>
      </p:sp>
    </p:spTree>
    <p:extLst>
      <p:ext uri="{BB962C8B-B14F-4D97-AF65-F5344CB8AC3E}">
        <p14:creationId xmlns:p14="http://schemas.microsoft.com/office/powerpoint/2010/main" val="19447638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en-US" altLang="zh-CN" sz="3600" dirty="0" smtClean="0"/>
              <a:t>2</a:t>
            </a:r>
            <a:r>
              <a:rPr lang="zh-CN" altLang="en-US" sz="3600" dirty="0" smtClean="0"/>
              <a:t>、行政审批和行政许可制度改革</a:t>
            </a:r>
            <a:endParaRPr lang="zh-CN" altLang="en-US" sz="3600" dirty="0"/>
          </a:p>
        </p:txBody>
      </p:sp>
      <p:sp>
        <p:nvSpPr>
          <p:cNvPr id="5" name="内容占位符 4"/>
          <p:cNvSpPr>
            <a:spLocks noGrp="1"/>
          </p:cNvSpPr>
          <p:nvPr>
            <p:ph idx="1"/>
          </p:nvPr>
        </p:nvSpPr>
        <p:spPr/>
        <p:txBody>
          <a:bodyPr>
            <a:normAutofit fontScale="92500"/>
          </a:bodyPr>
          <a:lstStyle/>
          <a:p>
            <a:r>
              <a:rPr lang="zh-CN" altLang="en-US" sz="2400" dirty="0"/>
              <a:t>国务院关于第一</a:t>
            </a:r>
            <a:r>
              <a:rPr lang="zh-CN" altLang="en-US" sz="2400" dirty="0" smtClean="0"/>
              <a:t>批取消</a:t>
            </a:r>
            <a:r>
              <a:rPr lang="en-US" altLang="zh-CN" sz="2400" dirty="0"/>
              <a:t>62</a:t>
            </a:r>
            <a:r>
              <a:rPr lang="zh-CN" altLang="en-US" sz="2400" dirty="0"/>
              <a:t>项中央指定地方实施行政审批事项的决定（国发</a:t>
            </a:r>
            <a:r>
              <a:rPr lang="en-US" altLang="zh-CN" sz="2400" dirty="0"/>
              <a:t>[2015]57</a:t>
            </a:r>
            <a:r>
              <a:rPr lang="zh-CN" altLang="en-US" sz="2400" dirty="0" smtClean="0"/>
              <a:t>号 </a:t>
            </a:r>
            <a:r>
              <a:rPr lang="en-US" altLang="zh-CN" sz="2400" dirty="0" smtClean="0"/>
              <a:t>2015-10-11</a:t>
            </a:r>
            <a:r>
              <a:rPr lang="zh-CN" altLang="en-US" sz="2400" dirty="0" smtClean="0"/>
              <a:t>）</a:t>
            </a:r>
            <a:endParaRPr lang="en-US" altLang="zh-CN" sz="2400" dirty="0" smtClean="0"/>
          </a:p>
          <a:p>
            <a:r>
              <a:rPr lang="zh-CN" altLang="en-US" sz="2400" dirty="0"/>
              <a:t>国家税务总局关于贯彻落实</a:t>
            </a:r>
            <a:r>
              <a:rPr lang="en-US" altLang="zh-CN" sz="2400" dirty="0"/>
              <a:t>《</a:t>
            </a:r>
            <a:r>
              <a:rPr lang="zh-CN" altLang="en-US" sz="2400" dirty="0"/>
              <a:t>国务院</a:t>
            </a:r>
            <a:r>
              <a:rPr lang="zh-CN" altLang="en-US" sz="2400" dirty="0" smtClean="0"/>
              <a:t>关于第一</a:t>
            </a:r>
            <a:r>
              <a:rPr lang="zh-CN" altLang="en-US" sz="2400" dirty="0"/>
              <a:t>批取消</a:t>
            </a:r>
            <a:r>
              <a:rPr lang="en-US" altLang="zh-CN" sz="2400" dirty="0"/>
              <a:t>62</a:t>
            </a:r>
            <a:r>
              <a:rPr lang="zh-CN" altLang="en-US" sz="2400" dirty="0"/>
              <a:t>项中央指定地方实施行政审批事项的决定</a:t>
            </a:r>
            <a:r>
              <a:rPr lang="en-US" altLang="zh-CN" sz="2400" dirty="0"/>
              <a:t>》</a:t>
            </a:r>
            <a:r>
              <a:rPr lang="zh-CN" altLang="en-US" sz="2400" dirty="0"/>
              <a:t>的通知（税总发</a:t>
            </a:r>
            <a:r>
              <a:rPr lang="en-US" altLang="zh-CN" sz="2400" dirty="0"/>
              <a:t>〔2015〕141</a:t>
            </a:r>
            <a:r>
              <a:rPr lang="zh-CN" altLang="en-US" sz="2400" dirty="0"/>
              <a:t>号  </a:t>
            </a:r>
            <a:r>
              <a:rPr lang="en-US" altLang="zh-CN" sz="2400" dirty="0" smtClean="0"/>
              <a:t>2015-11-17</a:t>
            </a:r>
            <a:r>
              <a:rPr lang="zh-CN" altLang="en-US" sz="2400" dirty="0" smtClean="0"/>
              <a:t>）</a:t>
            </a:r>
            <a:endParaRPr lang="en-US" altLang="zh-CN" sz="2400" dirty="0" smtClean="0"/>
          </a:p>
          <a:p>
            <a:r>
              <a:rPr lang="zh-CN" altLang="en-US" sz="2400" dirty="0"/>
              <a:t>国家税务</a:t>
            </a:r>
            <a:r>
              <a:rPr lang="zh-CN" altLang="en-US" sz="2400" dirty="0" smtClean="0"/>
              <a:t>总局关于</a:t>
            </a:r>
            <a:r>
              <a:rPr lang="zh-CN" altLang="en-US" sz="2400" dirty="0"/>
              <a:t>部分税务行政审批事项取消后有关管理问题的</a:t>
            </a:r>
            <a:r>
              <a:rPr lang="zh-CN" altLang="en-US" sz="2400" dirty="0" smtClean="0"/>
              <a:t>公告</a:t>
            </a:r>
            <a:r>
              <a:rPr lang="en-US" altLang="zh-CN" sz="2400" dirty="0" smtClean="0"/>
              <a:t>(</a:t>
            </a:r>
            <a:r>
              <a:rPr lang="zh-CN" altLang="en-US" sz="2400" dirty="0"/>
              <a:t>国家税务总局公告</a:t>
            </a:r>
            <a:r>
              <a:rPr lang="en-US" altLang="zh-CN" sz="2400" dirty="0"/>
              <a:t>2015</a:t>
            </a:r>
            <a:r>
              <a:rPr lang="zh-CN" altLang="en-US" sz="2400" dirty="0"/>
              <a:t>年第</a:t>
            </a:r>
            <a:r>
              <a:rPr lang="en-US" altLang="zh-CN" sz="2400" dirty="0"/>
              <a:t>56</a:t>
            </a:r>
            <a:r>
              <a:rPr lang="zh-CN" altLang="en-US" sz="2400" dirty="0"/>
              <a:t>号  </a:t>
            </a:r>
            <a:r>
              <a:rPr lang="en-US" altLang="zh-CN" sz="2400" dirty="0" smtClean="0"/>
              <a:t>2015-8-3)</a:t>
            </a:r>
          </a:p>
          <a:p>
            <a:r>
              <a:rPr lang="zh-CN" altLang="en-US" sz="2400" dirty="0">
                <a:solidFill>
                  <a:srgbClr val="C00000"/>
                </a:solidFill>
              </a:rPr>
              <a:t>国家税务</a:t>
            </a:r>
            <a:r>
              <a:rPr lang="zh-CN" altLang="en-US" sz="2400" dirty="0" smtClean="0">
                <a:solidFill>
                  <a:srgbClr val="C00000"/>
                </a:solidFill>
              </a:rPr>
              <a:t>总局关于</a:t>
            </a:r>
            <a:r>
              <a:rPr lang="zh-CN" altLang="en-US" sz="2400" dirty="0">
                <a:solidFill>
                  <a:srgbClr val="C00000"/>
                </a:solidFill>
              </a:rPr>
              <a:t>公布已取消的</a:t>
            </a:r>
            <a:r>
              <a:rPr lang="en-US" altLang="zh-CN" sz="2400" dirty="0">
                <a:solidFill>
                  <a:srgbClr val="C00000"/>
                </a:solidFill>
              </a:rPr>
              <a:t>22</a:t>
            </a:r>
            <a:r>
              <a:rPr lang="zh-CN" altLang="en-US" sz="2400" dirty="0">
                <a:solidFill>
                  <a:srgbClr val="C00000"/>
                </a:solidFill>
              </a:rPr>
              <a:t>项税务非行政许可审批事项的公告（国家税务总局公告</a:t>
            </a:r>
            <a:r>
              <a:rPr lang="en-US" altLang="zh-CN" sz="2400" dirty="0">
                <a:solidFill>
                  <a:srgbClr val="C00000"/>
                </a:solidFill>
              </a:rPr>
              <a:t>2015</a:t>
            </a:r>
            <a:r>
              <a:rPr lang="zh-CN" altLang="en-US" sz="2400" dirty="0">
                <a:solidFill>
                  <a:srgbClr val="C00000"/>
                </a:solidFill>
              </a:rPr>
              <a:t>年第</a:t>
            </a:r>
            <a:r>
              <a:rPr lang="en-US" altLang="zh-CN" sz="2400" dirty="0">
                <a:solidFill>
                  <a:srgbClr val="C00000"/>
                </a:solidFill>
              </a:rPr>
              <a:t>58</a:t>
            </a:r>
            <a:r>
              <a:rPr lang="zh-CN" altLang="en-US" sz="2400" dirty="0">
                <a:solidFill>
                  <a:srgbClr val="C00000"/>
                </a:solidFill>
              </a:rPr>
              <a:t>号  </a:t>
            </a:r>
            <a:r>
              <a:rPr lang="en-US" altLang="zh-CN" sz="2400" dirty="0" smtClean="0">
                <a:solidFill>
                  <a:srgbClr val="C00000"/>
                </a:solidFill>
              </a:rPr>
              <a:t>2015-08-18</a:t>
            </a:r>
            <a:r>
              <a:rPr lang="zh-CN" altLang="en-US" sz="2400" dirty="0" smtClean="0">
                <a:solidFill>
                  <a:srgbClr val="C00000"/>
                </a:solidFill>
              </a:rPr>
              <a:t>）</a:t>
            </a:r>
            <a:endParaRPr lang="en-US" altLang="zh-CN" sz="2400" dirty="0">
              <a:solidFill>
                <a:srgbClr val="C00000"/>
              </a:solidFill>
            </a:endParaRPr>
          </a:p>
          <a:p>
            <a:r>
              <a:rPr lang="zh-CN" altLang="en-US" sz="2400" dirty="0"/>
              <a:t>（</a:t>
            </a:r>
            <a:r>
              <a:rPr lang="en-US" altLang="zh-CN" sz="2400" dirty="0"/>
              <a:t>3</a:t>
            </a:r>
            <a:r>
              <a:rPr lang="zh-CN" altLang="en-US" sz="2400" dirty="0"/>
              <a:t>）国家税务</a:t>
            </a:r>
            <a:r>
              <a:rPr lang="zh-CN" altLang="en-US" sz="2400" dirty="0" smtClean="0"/>
              <a:t>总局关于</a:t>
            </a:r>
            <a:r>
              <a:rPr lang="zh-CN" altLang="en-US" sz="2400" dirty="0"/>
              <a:t>公布税务行政许可事项目录的公告（国家税务总局公告</a:t>
            </a:r>
            <a:r>
              <a:rPr lang="en-US" altLang="zh-CN" sz="2400" dirty="0"/>
              <a:t>2015</a:t>
            </a:r>
            <a:r>
              <a:rPr lang="zh-CN" altLang="en-US" sz="2400" dirty="0"/>
              <a:t>年第</a:t>
            </a:r>
            <a:r>
              <a:rPr lang="en-US" altLang="zh-CN" sz="2400" dirty="0"/>
              <a:t>87</a:t>
            </a:r>
            <a:r>
              <a:rPr lang="zh-CN" altLang="en-US" sz="2400" dirty="0"/>
              <a:t>号 </a:t>
            </a:r>
            <a:r>
              <a:rPr lang="en-US" altLang="zh-CN" sz="2400" dirty="0" smtClean="0"/>
              <a:t>2015-12-1</a:t>
            </a:r>
            <a:r>
              <a:rPr lang="zh-CN" altLang="en-US" sz="2400" dirty="0" smtClean="0"/>
              <a:t>）</a:t>
            </a:r>
            <a:endParaRPr lang="en-US" altLang="zh-CN" sz="2400" dirty="0"/>
          </a:p>
          <a:p>
            <a:endParaRPr lang="en-US" altLang="zh-CN" sz="2400" dirty="0"/>
          </a:p>
          <a:p>
            <a:endParaRPr lang="en-US" altLang="zh-CN" sz="2400" dirty="0" smtClean="0"/>
          </a:p>
          <a:p>
            <a:endParaRPr lang="en-US" altLang="zh-CN" sz="2400" dirty="0"/>
          </a:p>
          <a:p>
            <a:endParaRPr lang="zh-CN" altLang="en-US" dirty="0"/>
          </a:p>
        </p:txBody>
      </p:sp>
    </p:spTree>
    <p:extLst>
      <p:ext uri="{BB962C8B-B14F-4D97-AF65-F5344CB8AC3E}">
        <p14:creationId xmlns:p14="http://schemas.microsoft.com/office/powerpoint/2010/main" val="2064294529"/>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2797709347"/>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p:txBody>
          <a:bodyPr>
            <a:normAutofit/>
          </a:bodyPr>
          <a:lstStyle/>
          <a:p>
            <a:r>
              <a:rPr lang="zh-CN" altLang="en-US" sz="3600" dirty="0" smtClean="0"/>
              <a:t>八、</a:t>
            </a:r>
            <a:r>
              <a:rPr lang="zh-CN" altLang="en-US" sz="3600" dirty="0" smtClean="0"/>
              <a:t>（一）</a:t>
            </a:r>
            <a:r>
              <a:rPr lang="zh-CN" altLang="en-US" sz="3600" dirty="0" smtClean="0"/>
              <a:t>小</a:t>
            </a:r>
            <a:r>
              <a:rPr lang="zh-CN" altLang="en-US" sz="3600" dirty="0"/>
              <a:t>微企业</a:t>
            </a:r>
            <a:r>
              <a:rPr lang="en-US" altLang="zh-CN" sz="3600" dirty="0"/>
              <a:t>(</a:t>
            </a:r>
            <a:r>
              <a:rPr lang="zh-CN" altLang="en-US" sz="3600" dirty="0"/>
              <a:t>小型微利）优惠专题</a:t>
            </a:r>
          </a:p>
        </p:txBody>
      </p:sp>
      <p:sp>
        <p:nvSpPr>
          <p:cNvPr id="79875" name="Rectangle 3"/>
          <p:cNvSpPr>
            <a:spLocks noGrp="1" noChangeArrowheads="1"/>
          </p:cNvSpPr>
          <p:nvPr>
            <p:ph idx="4294967295"/>
          </p:nvPr>
        </p:nvSpPr>
        <p:spPr>
          <a:xfrm>
            <a:off x="1484310" y="1815353"/>
            <a:ext cx="10018713" cy="4444770"/>
          </a:xfrm>
        </p:spPr>
        <p:txBody>
          <a:bodyPr>
            <a:normAutofit/>
          </a:bodyPr>
          <a:lstStyle/>
          <a:p>
            <a:r>
              <a:rPr lang="zh-CN" altLang="en-US" sz="2400" dirty="0"/>
              <a:t>关于进一步做好小微企业税收优惠政策贯彻落实工作的通知</a:t>
            </a:r>
            <a:r>
              <a:rPr lang="en-US" altLang="zh-CN" sz="1200" dirty="0"/>
              <a:t>(</a:t>
            </a:r>
            <a:r>
              <a:rPr lang="zh-CN" altLang="en-US" sz="1200" dirty="0"/>
              <a:t>税总发</a:t>
            </a:r>
            <a:r>
              <a:rPr lang="en-US" altLang="zh-CN" sz="1200" dirty="0"/>
              <a:t>〔2015〕35</a:t>
            </a:r>
            <a:r>
              <a:rPr lang="zh-CN" altLang="en-US" sz="1200" dirty="0"/>
              <a:t>号 </a:t>
            </a:r>
            <a:r>
              <a:rPr lang="en-US" altLang="zh-CN" sz="1200" dirty="0"/>
              <a:t>2015-03-13</a:t>
            </a:r>
            <a:r>
              <a:rPr lang="zh-CN" altLang="en-US" sz="1200" dirty="0"/>
              <a:t>）</a:t>
            </a:r>
            <a:endParaRPr lang="en-US" altLang="zh-CN" sz="1200" dirty="0"/>
          </a:p>
          <a:p>
            <a:r>
              <a:rPr lang="zh-CN" altLang="en-US" sz="2400" dirty="0"/>
              <a:t>关于进一步加强小微企业税收优惠政策落实工作的通知</a:t>
            </a:r>
            <a:r>
              <a:rPr lang="zh-CN" altLang="en-US" sz="1400" dirty="0"/>
              <a:t>（税总发</a:t>
            </a:r>
            <a:r>
              <a:rPr lang="en-US" altLang="zh-CN" sz="1400" dirty="0"/>
              <a:t>〔2014〕122</a:t>
            </a:r>
            <a:r>
              <a:rPr lang="zh-CN" altLang="en-US" sz="1400" dirty="0"/>
              <a:t>号 </a:t>
            </a:r>
            <a:r>
              <a:rPr lang="en-US" altLang="zh-CN" sz="1400" dirty="0"/>
              <a:t>2014-10-16</a:t>
            </a:r>
            <a:r>
              <a:rPr lang="zh-CN" altLang="en-US" sz="1400" dirty="0"/>
              <a:t>）</a:t>
            </a:r>
            <a:endParaRPr lang="en-US" altLang="zh-CN" sz="2400" dirty="0">
              <a:solidFill>
                <a:srgbClr val="0033CC"/>
              </a:solidFill>
            </a:endParaRPr>
          </a:p>
          <a:p>
            <a:r>
              <a:rPr lang="zh-CN" altLang="en-US" sz="2400" dirty="0">
                <a:solidFill>
                  <a:srgbClr val="0033CC"/>
                </a:solidFill>
              </a:rPr>
              <a:t>（一）增值税、营业税相关政策变化</a:t>
            </a:r>
          </a:p>
          <a:p>
            <a:pPr lvl="1"/>
            <a:r>
              <a:rPr lang="en-US" altLang="zh-CN" sz="2400" dirty="0"/>
              <a:t>1.</a:t>
            </a:r>
            <a:r>
              <a:rPr lang="zh-CN" altLang="en-US" sz="2400" dirty="0"/>
              <a:t>增值税暂行条例实施细则和增值税暂行条例实施细则：起征点规定，</a:t>
            </a:r>
            <a:r>
              <a:rPr lang="zh-CN" altLang="en-US" sz="2400" dirty="0">
                <a:solidFill>
                  <a:srgbClr val="990000"/>
                </a:solidFill>
              </a:rPr>
              <a:t>仅适用个人</a:t>
            </a:r>
          </a:p>
          <a:p>
            <a:pPr lvl="1"/>
            <a:r>
              <a:rPr lang="en-US" altLang="zh-CN" sz="2400" dirty="0"/>
              <a:t>2.</a:t>
            </a:r>
            <a:r>
              <a:rPr lang="zh-CN" altLang="en-US" sz="2400" dirty="0"/>
              <a:t>财政部、国家税务总局关于暂免征收部分小微企业增值税和营业税的通知</a:t>
            </a:r>
            <a:r>
              <a:rPr lang="zh-CN" altLang="en-US" sz="2400" dirty="0">
                <a:solidFill>
                  <a:srgbClr val="990000"/>
                </a:solidFill>
              </a:rPr>
              <a:t>（财税</a:t>
            </a:r>
            <a:r>
              <a:rPr lang="en-US" altLang="zh-CN" sz="2400" dirty="0">
                <a:solidFill>
                  <a:srgbClr val="990000"/>
                </a:solidFill>
              </a:rPr>
              <a:t>〔2013〕52</a:t>
            </a:r>
            <a:r>
              <a:rPr lang="zh-CN" altLang="en-US" sz="2400" dirty="0">
                <a:solidFill>
                  <a:srgbClr val="990000"/>
                </a:solidFill>
              </a:rPr>
              <a:t>号）</a:t>
            </a:r>
            <a:r>
              <a:rPr lang="zh-CN" altLang="en-US" sz="2400" dirty="0"/>
              <a:t>：</a:t>
            </a:r>
            <a:r>
              <a:rPr lang="zh-CN" altLang="en-US" sz="2400" dirty="0">
                <a:solidFill>
                  <a:srgbClr val="990000"/>
                </a:solidFill>
              </a:rPr>
              <a:t>起征点适用</a:t>
            </a:r>
            <a:r>
              <a:rPr lang="zh-CN" altLang="en-US" sz="2400" dirty="0"/>
              <a:t>扩大到小规模纳税人和营业税纳税人（企业或非企业性单位），</a:t>
            </a:r>
            <a:r>
              <a:rPr lang="en-US" altLang="zh-CN" sz="2400" dirty="0"/>
              <a:t>2</a:t>
            </a:r>
            <a:r>
              <a:rPr lang="zh-CN" altLang="en-US" sz="2400" dirty="0"/>
              <a:t>万</a:t>
            </a:r>
            <a:r>
              <a:rPr lang="zh-CN" altLang="en-US" sz="2400" dirty="0" smtClean="0"/>
              <a:t>元</a:t>
            </a:r>
            <a:endParaRPr lang="zh-CN" altLang="en-US" sz="2400" dirty="0"/>
          </a:p>
        </p:txBody>
      </p:sp>
    </p:spTree>
    <p:extLst>
      <p:ext uri="{BB962C8B-B14F-4D97-AF65-F5344CB8AC3E}">
        <p14:creationId xmlns:p14="http://schemas.microsoft.com/office/powerpoint/2010/main" val="2447245311"/>
      </p:ext>
    </p:extLst>
  </p:cSld>
  <p:clrMapOvr>
    <a:masterClrMapping/>
  </p:clrMapOvr>
  <p:transition spd="slow"/>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solidFill>
                  <a:srgbClr val="0033CC"/>
                </a:solidFill>
              </a:rPr>
              <a:t>（一）增值税、营业税相关政策</a:t>
            </a:r>
            <a:r>
              <a:rPr lang="zh-CN" altLang="en-US" dirty="0" smtClean="0">
                <a:solidFill>
                  <a:srgbClr val="0033CC"/>
                </a:solidFill>
              </a:rPr>
              <a:t>变化</a:t>
            </a:r>
            <a:endParaRPr lang="en-US" altLang="zh-CN" dirty="0" smtClean="0"/>
          </a:p>
          <a:p>
            <a:pPr lvl="1"/>
            <a:r>
              <a:rPr lang="en-US" altLang="zh-CN" dirty="0" smtClean="0"/>
              <a:t>3</a:t>
            </a:r>
            <a:r>
              <a:rPr lang="en-US" altLang="zh-CN" dirty="0"/>
              <a:t>.</a:t>
            </a:r>
            <a:r>
              <a:rPr lang="zh-CN" altLang="en-US" dirty="0"/>
              <a:t>国家税务总局关于暂免征收部分小微企业增值税和营业税政策有关问题的公告</a:t>
            </a:r>
            <a:r>
              <a:rPr lang="zh-CN" altLang="en-US" dirty="0">
                <a:solidFill>
                  <a:srgbClr val="990000"/>
                </a:solidFill>
              </a:rPr>
              <a:t>（国家税务总局公告</a:t>
            </a:r>
            <a:r>
              <a:rPr lang="en-US" altLang="zh-CN" dirty="0">
                <a:solidFill>
                  <a:srgbClr val="990000"/>
                </a:solidFill>
              </a:rPr>
              <a:t>2013</a:t>
            </a:r>
            <a:r>
              <a:rPr lang="zh-CN" altLang="en-US" dirty="0">
                <a:solidFill>
                  <a:srgbClr val="990000"/>
                </a:solidFill>
              </a:rPr>
              <a:t>年第</a:t>
            </a:r>
            <a:r>
              <a:rPr lang="en-US" altLang="zh-CN" dirty="0">
                <a:solidFill>
                  <a:srgbClr val="990000"/>
                </a:solidFill>
              </a:rPr>
              <a:t>49</a:t>
            </a:r>
            <a:r>
              <a:rPr lang="zh-CN" altLang="en-US" dirty="0">
                <a:solidFill>
                  <a:srgbClr val="990000"/>
                </a:solidFill>
              </a:rPr>
              <a:t>号）</a:t>
            </a:r>
            <a:r>
              <a:rPr lang="zh-CN" altLang="en-US" dirty="0"/>
              <a:t>：起征点与申报开票衔接（已废止）</a:t>
            </a:r>
          </a:p>
          <a:p>
            <a:pPr lvl="1"/>
            <a:r>
              <a:rPr lang="zh-CN" altLang="en-US" dirty="0"/>
              <a:t>宁波市国家税务局关于小规模纳税人按季纳税申报和小微企业暂免征收增值税有关问题的公告</a:t>
            </a:r>
            <a:r>
              <a:rPr lang="zh-CN" altLang="en-US" dirty="0">
                <a:solidFill>
                  <a:srgbClr val="990000"/>
                </a:solidFill>
              </a:rPr>
              <a:t>（甬国税</a:t>
            </a:r>
            <a:r>
              <a:rPr lang="en-US" altLang="zh-CN" dirty="0">
                <a:solidFill>
                  <a:srgbClr val="990000"/>
                </a:solidFill>
              </a:rPr>
              <a:t>[2013]1</a:t>
            </a:r>
            <a:r>
              <a:rPr lang="zh-CN" altLang="en-US" dirty="0">
                <a:solidFill>
                  <a:srgbClr val="990000"/>
                </a:solidFill>
              </a:rPr>
              <a:t>号 ）</a:t>
            </a:r>
            <a:r>
              <a:rPr lang="en-US" altLang="zh-CN" dirty="0"/>
              <a:t>:</a:t>
            </a:r>
            <a:r>
              <a:rPr lang="zh-CN" altLang="en-US" dirty="0"/>
              <a:t>宁波具体执行规定 </a:t>
            </a:r>
            <a:endParaRPr lang="en-US" altLang="zh-CN" dirty="0"/>
          </a:p>
          <a:p>
            <a:pPr lvl="1"/>
            <a:r>
              <a:rPr lang="en-US" altLang="zh-CN" sz="2600" dirty="0"/>
              <a:t>4.</a:t>
            </a:r>
            <a:r>
              <a:rPr lang="zh-CN" altLang="en-US" sz="2600" dirty="0"/>
              <a:t>关于进一步支持小微企业增值税和营业税政策的通知（财税</a:t>
            </a:r>
            <a:r>
              <a:rPr lang="en-US" altLang="zh-CN" sz="2600" dirty="0"/>
              <a:t>〔2014〕71</a:t>
            </a:r>
            <a:r>
              <a:rPr lang="zh-CN" altLang="en-US" sz="2600" dirty="0"/>
              <a:t>号 </a:t>
            </a:r>
            <a:r>
              <a:rPr lang="en-US" altLang="zh-CN" sz="2600" dirty="0"/>
              <a:t>2014-09-25</a:t>
            </a:r>
            <a:r>
              <a:rPr lang="zh-CN" altLang="en-US" sz="2600" dirty="0"/>
              <a:t>）</a:t>
            </a:r>
            <a:endParaRPr lang="en-US" altLang="zh-CN" sz="2600" dirty="0"/>
          </a:p>
          <a:p>
            <a:pPr lvl="2"/>
            <a:r>
              <a:rPr lang="zh-CN" altLang="en-US" dirty="0">
                <a:solidFill>
                  <a:schemeClr val="tx1"/>
                </a:solidFill>
              </a:rPr>
              <a:t>自</a:t>
            </a:r>
            <a:r>
              <a:rPr lang="en-US" altLang="zh-CN" dirty="0">
                <a:solidFill>
                  <a:schemeClr val="tx1"/>
                </a:solidFill>
              </a:rPr>
              <a:t>2014</a:t>
            </a:r>
            <a:r>
              <a:rPr lang="zh-CN" altLang="en-US" dirty="0">
                <a:solidFill>
                  <a:schemeClr val="tx1"/>
                </a:solidFill>
              </a:rPr>
              <a:t>年</a:t>
            </a:r>
            <a:r>
              <a:rPr lang="en-US" altLang="zh-CN" dirty="0">
                <a:solidFill>
                  <a:schemeClr val="tx1"/>
                </a:solidFill>
              </a:rPr>
              <a:t>10</a:t>
            </a:r>
            <a:r>
              <a:rPr lang="zh-CN" altLang="en-US" dirty="0">
                <a:solidFill>
                  <a:schemeClr val="tx1"/>
                </a:solidFill>
              </a:rPr>
              <a:t>月</a:t>
            </a:r>
            <a:r>
              <a:rPr lang="en-US" altLang="zh-CN" dirty="0">
                <a:solidFill>
                  <a:schemeClr val="tx1"/>
                </a:solidFill>
              </a:rPr>
              <a:t>1</a:t>
            </a:r>
            <a:r>
              <a:rPr lang="zh-CN" altLang="en-US" dirty="0">
                <a:solidFill>
                  <a:schemeClr val="tx1"/>
                </a:solidFill>
              </a:rPr>
              <a:t>日起至</a:t>
            </a:r>
            <a:r>
              <a:rPr lang="en-US" altLang="zh-CN" dirty="0">
                <a:solidFill>
                  <a:schemeClr val="tx1"/>
                </a:solidFill>
              </a:rPr>
              <a:t>2015</a:t>
            </a:r>
            <a:r>
              <a:rPr lang="zh-CN" altLang="en-US" dirty="0">
                <a:solidFill>
                  <a:schemeClr val="tx1"/>
                </a:solidFill>
              </a:rPr>
              <a:t>年</a:t>
            </a:r>
            <a:r>
              <a:rPr lang="en-US" altLang="zh-CN" dirty="0">
                <a:solidFill>
                  <a:schemeClr val="tx1"/>
                </a:solidFill>
              </a:rPr>
              <a:t>12</a:t>
            </a:r>
            <a:r>
              <a:rPr lang="zh-CN" altLang="en-US" dirty="0">
                <a:solidFill>
                  <a:schemeClr val="tx1"/>
                </a:solidFill>
              </a:rPr>
              <a:t>月</a:t>
            </a:r>
            <a:r>
              <a:rPr lang="en-US" altLang="zh-CN" dirty="0">
                <a:solidFill>
                  <a:schemeClr val="tx1"/>
                </a:solidFill>
              </a:rPr>
              <a:t>31</a:t>
            </a:r>
            <a:r>
              <a:rPr lang="zh-CN" altLang="en-US" dirty="0">
                <a:solidFill>
                  <a:schemeClr val="tx1"/>
                </a:solidFill>
              </a:rPr>
              <a:t>日，对</a:t>
            </a:r>
            <a:r>
              <a:rPr lang="zh-CN" altLang="en-US" dirty="0">
                <a:solidFill>
                  <a:srgbClr val="C00000"/>
                </a:solidFill>
              </a:rPr>
              <a:t>月销售额</a:t>
            </a:r>
            <a:r>
              <a:rPr lang="en-US" altLang="zh-CN" dirty="0">
                <a:solidFill>
                  <a:srgbClr val="C00000"/>
                </a:solidFill>
              </a:rPr>
              <a:t>2</a:t>
            </a:r>
            <a:r>
              <a:rPr lang="zh-CN" altLang="en-US" dirty="0">
                <a:solidFill>
                  <a:srgbClr val="C00000"/>
                </a:solidFill>
              </a:rPr>
              <a:t>万元（含本数，下同）至</a:t>
            </a:r>
            <a:r>
              <a:rPr lang="en-US" altLang="zh-CN" dirty="0">
                <a:solidFill>
                  <a:srgbClr val="C00000"/>
                </a:solidFill>
              </a:rPr>
              <a:t>3</a:t>
            </a:r>
            <a:r>
              <a:rPr lang="zh-CN" altLang="en-US" dirty="0">
                <a:solidFill>
                  <a:srgbClr val="C00000"/>
                </a:solidFill>
              </a:rPr>
              <a:t>万元的增值税小规模纳税人，免征增值税；对月营业额</a:t>
            </a:r>
            <a:r>
              <a:rPr lang="en-US" altLang="zh-CN" dirty="0">
                <a:solidFill>
                  <a:srgbClr val="C00000"/>
                </a:solidFill>
              </a:rPr>
              <a:t>2</a:t>
            </a:r>
            <a:r>
              <a:rPr lang="zh-CN" altLang="en-US" dirty="0">
                <a:solidFill>
                  <a:srgbClr val="C00000"/>
                </a:solidFill>
              </a:rPr>
              <a:t>万元至</a:t>
            </a:r>
            <a:r>
              <a:rPr lang="en-US" altLang="zh-CN" dirty="0">
                <a:solidFill>
                  <a:srgbClr val="C00000"/>
                </a:solidFill>
              </a:rPr>
              <a:t>3</a:t>
            </a:r>
            <a:r>
              <a:rPr lang="zh-CN" altLang="en-US" dirty="0">
                <a:solidFill>
                  <a:srgbClr val="C00000"/>
                </a:solidFill>
              </a:rPr>
              <a:t>万元的营业税纳税人，免征</a:t>
            </a:r>
            <a:r>
              <a:rPr lang="zh-CN" altLang="en-US" dirty="0" smtClean="0">
                <a:solidFill>
                  <a:srgbClr val="C00000"/>
                </a:solidFill>
              </a:rPr>
              <a:t>营业税。</a:t>
            </a:r>
            <a:endParaRPr lang="zh-CN" altLang="en-US" sz="3200" dirty="0">
              <a:solidFill>
                <a:srgbClr val="C00000"/>
              </a:solidFill>
            </a:endParaRPr>
          </a:p>
        </p:txBody>
      </p:sp>
    </p:spTree>
    <p:extLst>
      <p:ext uri="{BB962C8B-B14F-4D97-AF65-F5344CB8AC3E}">
        <p14:creationId xmlns:p14="http://schemas.microsoft.com/office/powerpoint/2010/main" val="1906405348"/>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a:xfrm>
            <a:off x="1041010" y="906330"/>
            <a:ext cx="10902462" cy="5818027"/>
          </a:xfrm>
        </p:spPr>
        <p:txBody>
          <a:bodyPr>
            <a:normAutofit lnSpcReduction="10000"/>
          </a:bodyPr>
          <a:lstStyle/>
          <a:p>
            <a:r>
              <a:rPr lang="zh-CN" altLang="en-US" sz="2400" dirty="0">
                <a:solidFill>
                  <a:srgbClr val="0033CC"/>
                </a:solidFill>
              </a:rPr>
              <a:t>（一）增值税、营业税相关政策变化</a:t>
            </a:r>
          </a:p>
          <a:p>
            <a:pPr lvl="1"/>
            <a:r>
              <a:rPr lang="en-US" altLang="zh-CN" sz="2600" dirty="0" smtClean="0"/>
              <a:t>5</a:t>
            </a:r>
            <a:r>
              <a:rPr lang="en-US" altLang="zh-CN" sz="2600" dirty="0"/>
              <a:t>.</a:t>
            </a:r>
            <a:r>
              <a:rPr lang="zh-CN" altLang="en-US" sz="2600" dirty="0"/>
              <a:t>关于小微企业免征增值税和营业税有关问题的公告（</a:t>
            </a:r>
            <a:r>
              <a:rPr lang="zh-CN" altLang="en-US" sz="2600" dirty="0">
                <a:solidFill>
                  <a:srgbClr val="990000"/>
                </a:solidFill>
              </a:rPr>
              <a:t>国家税务总局公告</a:t>
            </a:r>
            <a:r>
              <a:rPr lang="en-US" altLang="zh-CN" sz="2600" dirty="0">
                <a:solidFill>
                  <a:srgbClr val="990000"/>
                </a:solidFill>
              </a:rPr>
              <a:t>2014</a:t>
            </a:r>
            <a:r>
              <a:rPr lang="zh-CN" altLang="en-US" sz="2600" dirty="0">
                <a:solidFill>
                  <a:srgbClr val="990000"/>
                </a:solidFill>
              </a:rPr>
              <a:t>年第</a:t>
            </a:r>
            <a:r>
              <a:rPr lang="en-US" altLang="zh-CN" sz="2600" dirty="0">
                <a:solidFill>
                  <a:srgbClr val="990000"/>
                </a:solidFill>
              </a:rPr>
              <a:t>57</a:t>
            </a:r>
            <a:r>
              <a:rPr lang="zh-CN" altLang="en-US" sz="2600" dirty="0">
                <a:solidFill>
                  <a:srgbClr val="990000"/>
                </a:solidFill>
              </a:rPr>
              <a:t>号</a:t>
            </a:r>
            <a:r>
              <a:rPr lang="zh-CN" altLang="en-US" sz="2600" dirty="0"/>
              <a:t> </a:t>
            </a:r>
            <a:r>
              <a:rPr lang="en-US" altLang="zh-CN" sz="2600" dirty="0"/>
              <a:t>2014-10-11</a:t>
            </a:r>
            <a:r>
              <a:rPr lang="zh-CN" altLang="en-US" sz="2600" dirty="0"/>
              <a:t>）自 </a:t>
            </a:r>
            <a:r>
              <a:rPr lang="en-US" altLang="zh-CN" sz="2600" dirty="0"/>
              <a:t>2014</a:t>
            </a:r>
            <a:r>
              <a:rPr lang="zh-CN" altLang="en-US" sz="2600" dirty="0"/>
              <a:t>年</a:t>
            </a:r>
            <a:r>
              <a:rPr lang="en-US" altLang="zh-CN" sz="2600" dirty="0"/>
              <a:t>10</a:t>
            </a:r>
            <a:r>
              <a:rPr lang="zh-CN" altLang="en-US" sz="2600" dirty="0"/>
              <a:t>月</a:t>
            </a:r>
            <a:r>
              <a:rPr lang="en-US" altLang="zh-CN" sz="2600" dirty="0"/>
              <a:t>1</a:t>
            </a:r>
            <a:r>
              <a:rPr lang="zh-CN" altLang="en-US" sz="2600" dirty="0"/>
              <a:t>日起施行。</a:t>
            </a:r>
          </a:p>
          <a:p>
            <a:pPr lvl="2"/>
            <a:r>
              <a:rPr lang="zh-CN" altLang="en-US" dirty="0">
                <a:solidFill>
                  <a:schemeClr val="tx1"/>
                </a:solidFill>
                <a:latin typeface="楷体" panose="02010609060101010101" pitchFamily="49" charset="-122"/>
                <a:ea typeface="楷体" panose="02010609060101010101" pitchFamily="49" charset="-122"/>
              </a:rPr>
              <a:t>增值税小规模纳税人和营业税纳税人，</a:t>
            </a:r>
            <a:r>
              <a:rPr lang="zh-CN" altLang="en-US" dirty="0">
                <a:solidFill>
                  <a:srgbClr val="C00000"/>
                </a:solidFill>
                <a:latin typeface="楷体" panose="02010609060101010101" pitchFamily="49" charset="-122"/>
                <a:ea typeface="楷体" panose="02010609060101010101" pitchFamily="49" charset="-122"/>
              </a:rPr>
              <a:t>月销售额或营业额不超过</a:t>
            </a:r>
            <a:r>
              <a:rPr lang="en-US" altLang="zh-CN" dirty="0">
                <a:solidFill>
                  <a:srgbClr val="C00000"/>
                </a:solidFill>
                <a:latin typeface="楷体" panose="02010609060101010101" pitchFamily="49" charset="-122"/>
                <a:ea typeface="楷体" panose="02010609060101010101" pitchFamily="49" charset="-122"/>
              </a:rPr>
              <a:t>3</a:t>
            </a:r>
            <a:r>
              <a:rPr lang="zh-CN" altLang="en-US" dirty="0">
                <a:solidFill>
                  <a:srgbClr val="C00000"/>
                </a:solidFill>
                <a:latin typeface="楷体" panose="02010609060101010101" pitchFamily="49" charset="-122"/>
                <a:ea typeface="楷体" panose="02010609060101010101" pitchFamily="49" charset="-122"/>
              </a:rPr>
              <a:t>万元（含</a:t>
            </a:r>
            <a:r>
              <a:rPr lang="en-US" altLang="zh-CN" dirty="0">
                <a:solidFill>
                  <a:srgbClr val="C00000"/>
                </a:solidFill>
                <a:latin typeface="楷体" panose="02010609060101010101" pitchFamily="49" charset="-122"/>
                <a:ea typeface="楷体" panose="02010609060101010101" pitchFamily="49" charset="-122"/>
              </a:rPr>
              <a:t>3</a:t>
            </a:r>
            <a:r>
              <a:rPr lang="zh-CN" altLang="en-US" dirty="0">
                <a:solidFill>
                  <a:srgbClr val="C00000"/>
                </a:solidFill>
                <a:latin typeface="楷体" panose="02010609060101010101" pitchFamily="49" charset="-122"/>
                <a:ea typeface="楷体" panose="02010609060101010101" pitchFamily="49" charset="-122"/>
              </a:rPr>
              <a:t>万元，下同）的，按照文件规定免征增值税或营业税</a:t>
            </a:r>
            <a:r>
              <a:rPr lang="zh-CN" altLang="en-US" dirty="0">
                <a:solidFill>
                  <a:schemeClr val="tx1"/>
                </a:solidFill>
                <a:latin typeface="楷体" panose="02010609060101010101" pitchFamily="49" charset="-122"/>
                <a:ea typeface="楷体" panose="02010609060101010101" pitchFamily="49" charset="-122"/>
              </a:rPr>
              <a:t>。其中，</a:t>
            </a:r>
            <a:r>
              <a:rPr lang="zh-CN" altLang="en-US" dirty="0">
                <a:solidFill>
                  <a:srgbClr val="C00000"/>
                </a:solidFill>
                <a:latin typeface="楷体" panose="02010609060101010101" pitchFamily="49" charset="-122"/>
                <a:ea typeface="楷体" panose="02010609060101010101" pitchFamily="49" charset="-122"/>
              </a:rPr>
              <a:t>以</a:t>
            </a:r>
            <a:r>
              <a:rPr lang="en-US" altLang="zh-CN" dirty="0">
                <a:solidFill>
                  <a:srgbClr val="C00000"/>
                </a:solidFill>
                <a:latin typeface="楷体" panose="02010609060101010101" pitchFamily="49" charset="-122"/>
                <a:ea typeface="楷体" panose="02010609060101010101" pitchFamily="49" charset="-122"/>
              </a:rPr>
              <a:t>1</a:t>
            </a:r>
            <a:r>
              <a:rPr lang="zh-CN" altLang="en-US" dirty="0">
                <a:solidFill>
                  <a:srgbClr val="C00000"/>
                </a:solidFill>
                <a:latin typeface="楷体" panose="02010609060101010101" pitchFamily="49" charset="-122"/>
                <a:ea typeface="楷体" panose="02010609060101010101" pitchFamily="49" charset="-122"/>
              </a:rPr>
              <a:t>个季度为纳税期限的增值税小规模纳税人和营业税纳税人，季度销售额或营业额不超过</a:t>
            </a:r>
            <a:r>
              <a:rPr lang="en-US" altLang="zh-CN" dirty="0">
                <a:solidFill>
                  <a:srgbClr val="C00000"/>
                </a:solidFill>
                <a:latin typeface="楷体" panose="02010609060101010101" pitchFamily="49" charset="-122"/>
                <a:ea typeface="楷体" panose="02010609060101010101" pitchFamily="49" charset="-122"/>
              </a:rPr>
              <a:t>9</a:t>
            </a:r>
            <a:r>
              <a:rPr lang="zh-CN" altLang="en-US" dirty="0">
                <a:solidFill>
                  <a:srgbClr val="C00000"/>
                </a:solidFill>
                <a:latin typeface="楷体" panose="02010609060101010101" pitchFamily="49" charset="-122"/>
                <a:ea typeface="楷体" panose="02010609060101010101" pitchFamily="49" charset="-122"/>
              </a:rPr>
              <a:t>万元</a:t>
            </a:r>
            <a:r>
              <a:rPr lang="zh-CN" altLang="en-US" dirty="0">
                <a:solidFill>
                  <a:schemeClr val="tx1"/>
                </a:solidFill>
                <a:latin typeface="楷体" panose="02010609060101010101" pitchFamily="49" charset="-122"/>
                <a:ea typeface="楷体" panose="02010609060101010101" pitchFamily="49" charset="-122"/>
              </a:rPr>
              <a:t>的，按照上述文件规定免征增值税或营业税。 </a:t>
            </a:r>
          </a:p>
          <a:p>
            <a:pPr lvl="2"/>
            <a:r>
              <a:rPr lang="zh-CN" altLang="en-US" dirty="0">
                <a:solidFill>
                  <a:schemeClr val="tx1"/>
                </a:solidFill>
                <a:latin typeface="楷体" panose="02010609060101010101" pitchFamily="49" charset="-122"/>
                <a:ea typeface="楷体" panose="02010609060101010101" pitchFamily="49" charset="-122"/>
              </a:rPr>
              <a:t>增值税小规模纳税人</a:t>
            </a:r>
            <a:r>
              <a:rPr lang="zh-CN" altLang="en-US" dirty="0">
                <a:solidFill>
                  <a:srgbClr val="C00000"/>
                </a:solidFill>
                <a:latin typeface="楷体" panose="02010609060101010101" pitchFamily="49" charset="-122"/>
                <a:ea typeface="楷体" panose="02010609060101010101" pitchFamily="49" charset="-122"/>
              </a:rPr>
              <a:t>兼营</a:t>
            </a:r>
            <a:r>
              <a:rPr lang="zh-CN" altLang="en-US" dirty="0">
                <a:solidFill>
                  <a:schemeClr val="tx1"/>
                </a:solidFill>
                <a:latin typeface="楷体" panose="02010609060101010101" pitchFamily="49" charset="-122"/>
                <a:ea typeface="楷体" panose="02010609060101010101" pitchFamily="49" charset="-122"/>
              </a:rPr>
              <a:t>营业税应税项目的，应当</a:t>
            </a:r>
            <a:r>
              <a:rPr lang="zh-CN" altLang="en-US" dirty="0">
                <a:solidFill>
                  <a:srgbClr val="C00000"/>
                </a:solidFill>
                <a:latin typeface="楷体" panose="02010609060101010101" pitchFamily="49" charset="-122"/>
                <a:ea typeface="楷体" panose="02010609060101010101" pitchFamily="49" charset="-122"/>
              </a:rPr>
              <a:t>分别核算</a:t>
            </a:r>
            <a:r>
              <a:rPr lang="zh-CN" altLang="en-US" dirty="0">
                <a:solidFill>
                  <a:schemeClr val="tx1"/>
                </a:solidFill>
                <a:latin typeface="楷体" panose="02010609060101010101" pitchFamily="49" charset="-122"/>
                <a:ea typeface="楷体" panose="02010609060101010101" pitchFamily="49" charset="-122"/>
              </a:rPr>
              <a:t>增值税应税项目的销售额和营业税应税项目的营业额，月销售额不超过</a:t>
            </a:r>
            <a:r>
              <a:rPr lang="en-US" altLang="zh-CN" dirty="0">
                <a:solidFill>
                  <a:schemeClr val="tx1"/>
                </a:solidFill>
                <a:latin typeface="楷体" panose="02010609060101010101" pitchFamily="49" charset="-122"/>
                <a:ea typeface="楷体" panose="02010609060101010101" pitchFamily="49" charset="-122"/>
              </a:rPr>
              <a:t>3</a:t>
            </a:r>
            <a:r>
              <a:rPr lang="zh-CN" altLang="en-US" dirty="0">
                <a:solidFill>
                  <a:schemeClr val="tx1"/>
                </a:solidFill>
                <a:latin typeface="楷体" panose="02010609060101010101" pitchFamily="49" charset="-122"/>
                <a:ea typeface="楷体" panose="02010609060101010101" pitchFamily="49" charset="-122"/>
              </a:rPr>
              <a:t>万元（按季纳税</a:t>
            </a:r>
            <a:r>
              <a:rPr lang="en-US" altLang="zh-CN" dirty="0">
                <a:solidFill>
                  <a:schemeClr val="tx1"/>
                </a:solidFill>
                <a:latin typeface="楷体" panose="02010609060101010101" pitchFamily="49" charset="-122"/>
                <a:ea typeface="楷体" panose="02010609060101010101" pitchFamily="49" charset="-122"/>
              </a:rPr>
              <a:t>9</a:t>
            </a:r>
            <a:r>
              <a:rPr lang="zh-CN" altLang="en-US" dirty="0">
                <a:solidFill>
                  <a:schemeClr val="tx1"/>
                </a:solidFill>
                <a:latin typeface="楷体" panose="02010609060101010101" pitchFamily="49" charset="-122"/>
                <a:ea typeface="楷体" panose="02010609060101010101" pitchFamily="49" charset="-122"/>
              </a:rPr>
              <a:t>万元）的，免征增值税；月营业额不超过</a:t>
            </a:r>
            <a:r>
              <a:rPr lang="en-US" altLang="zh-CN" dirty="0">
                <a:solidFill>
                  <a:schemeClr val="tx1"/>
                </a:solidFill>
                <a:latin typeface="楷体" panose="02010609060101010101" pitchFamily="49" charset="-122"/>
                <a:ea typeface="楷体" panose="02010609060101010101" pitchFamily="49" charset="-122"/>
              </a:rPr>
              <a:t>3</a:t>
            </a:r>
            <a:r>
              <a:rPr lang="zh-CN" altLang="en-US" dirty="0">
                <a:solidFill>
                  <a:schemeClr val="tx1"/>
                </a:solidFill>
                <a:latin typeface="楷体" panose="02010609060101010101" pitchFamily="49" charset="-122"/>
                <a:ea typeface="楷体" panose="02010609060101010101" pitchFamily="49" charset="-122"/>
              </a:rPr>
              <a:t>万元（按季纳税</a:t>
            </a:r>
            <a:r>
              <a:rPr lang="en-US" altLang="zh-CN" dirty="0">
                <a:solidFill>
                  <a:schemeClr val="tx1"/>
                </a:solidFill>
                <a:latin typeface="楷体" panose="02010609060101010101" pitchFamily="49" charset="-122"/>
                <a:ea typeface="楷体" panose="02010609060101010101" pitchFamily="49" charset="-122"/>
              </a:rPr>
              <a:t>9</a:t>
            </a:r>
            <a:r>
              <a:rPr lang="zh-CN" altLang="en-US" dirty="0">
                <a:solidFill>
                  <a:schemeClr val="tx1"/>
                </a:solidFill>
                <a:latin typeface="楷体" panose="02010609060101010101" pitchFamily="49" charset="-122"/>
                <a:ea typeface="楷体" panose="02010609060101010101" pitchFamily="49" charset="-122"/>
              </a:rPr>
              <a:t>万元）的，免征营业税。 </a:t>
            </a:r>
          </a:p>
          <a:p>
            <a:pPr lvl="2"/>
            <a:r>
              <a:rPr lang="zh-CN" altLang="en-US" dirty="0">
                <a:solidFill>
                  <a:schemeClr val="tx1"/>
                </a:solidFill>
                <a:latin typeface="楷体" panose="02010609060101010101" pitchFamily="49" charset="-122"/>
                <a:ea typeface="楷体" panose="02010609060101010101" pitchFamily="49" charset="-122"/>
              </a:rPr>
              <a:t>增值税小规模纳税人月销售额不超过</a:t>
            </a:r>
            <a:r>
              <a:rPr lang="en-US" altLang="zh-CN" dirty="0">
                <a:solidFill>
                  <a:schemeClr val="tx1"/>
                </a:solidFill>
                <a:latin typeface="楷体" panose="02010609060101010101" pitchFamily="49" charset="-122"/>
                <a:ea typeface="楷体" panose="02010609060101010101" pitchFamily="49" charset="-122"/>
              </a:rPr>
              <a:t>3</a:t>
            </a:r>
            <a:r>
              <a:rPr lang="zh-CN" altLang="en-US" dirty="0">
                <a:solidFill>
                  <a:schemeClr val="tx1"/>
                </a:solidFill>
                <a:latin typeface="楷体" panose="02010609060101010101" pitchFamily="49" charset="-122"/>
                <a:ea typeface="楷体" panose="02010609060101010101" pitchFamily="49" charset="-122"/>
              </a:rPr>
              <a:t>万元（按季纳税</a:t>
            </a:r>
            <a:r>
              <a:rPr lang="en-US" altLang="zh-CN" dirty="0">
                <a:solidFill>
                  <a:schemeClr val="tx1"/>
                </a:solidFill>
                <a:latin typeface="楷体" panose="02010609060101010101" pitchFamily="49" charset="-122"/>
                <a:ea typeface="楷体" panose="02010609060101010101" pitchFamily="49" charset="-122"/>
              </a:rPr>
              <a:t>9</a:t>
            </a:r>
            <a:r>
              <a:rPr lang="zh-CN" altLang="en-US" dirty="0">
                <a:solidFill>
                  <a:schemeClr val="tx1"/>
                </a:solidFill>
                <a:latin typeface="楷体" panose="02010609060101010101" pitchFamily="49" charset="-122"/>
                <a:ea typeface="楷体" panose="02010609060101010101" pitchFamily="49" charset="-122"/>
              </a:rPr>
              <a:t>万元）的，当期因</a:t>
            </a:r>
            <a:r>
              <a:rPr lang="zh-CN" altLang="en-US" dirty="0">
                <a:solidFill>
                  <a:srgbClr val="C00000"/>
                </a:solidFill>
                <a:latin typeface="楷体" panose="02010609060101010101" pitchFamily="49" charset="-122"/>
                <a:ea typeface="楷体" panose="02010609060101010101" pitchFamily="49" charset="-122"/>
              </a:rPr>
              <a:t>代开增值税专用发票</a:t>
            </a:r>
            <a:r>
              <a:rPr lang="zh-CN" altLang="en-US" dirty="0">
                <a:solidFill>
                  <a:schemeClr val="tx1"/>
                </a:solidFill>
                <a:latin typeface="楷体" panose="02010609060101010101" pitchFamily="49" charset="-122"/>
                <a:ea typeface="楷体" panose="02010609060101010101" pitchFamily="49" charset="-122"/>
              </a:rPr>
              <a:t>（含货物运输业增值税专用发票）已经缴纳的税款，在专用发票</a:t>
            </a:r>
            <a:r>
              <a:rPr lang="zh-CN" altLang="en-US" dirty="0">
                <a:solidFill>
                  <a:srgbClr val="C00000"/>
                </a:solidFill>
                <a:latin typeface="楷体" panose="02010609060101010101" pitchFamily="49" charset="-122"/>
                <a:ea typeface="楷体" panose="02010609060101010101" pitchFamily="49" charset="-122"/>
              </a:rPr>
              <a:t>全部联次追回</a:t>
            </a:r>
            <a:r>
              <a:rPr lang="zh-CN" altLang="en-US" dirty="0">
                <a:solidFill>
                  <a:schemeClr val="tx1"/>
                </a:solidFill>
                <a:latin typeface="楷体" panose="02010609060101010101" pitchFamily="49" charset="-122"/>
                <a:ea typeface="楷体" panose="02010609060101010101" pitchFamily="49" charset="-122"/>
              </a:rPr>
              <a:t>或者按规定开具红字专用发票后，可以向主管税务机关申请退还。 </a:t>
            </a:r>
          </a:p>
        </p:txBody>
      </p:sp>
    </p:spTree>
    <p:extLst>
      <p:ext uri="{BB962C8B-B14F-4D97-AF65-F5344CB8AC3E}">
        <p14:creationId xmlns:p14="http://schemas.microsoft.com/office/powerpoint/2010/main" val="4018581276"/>
      </p:ext>
    </p:extLst>
  </p:cSld>
  <p:clrMapOvr>
    <a:masterClrMapping/>
  </p:clrMapOvr>
  <p:transition spd="slow"/>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idx="1"/>
          </p:nvPr>
        </p:nvSpPr>
        <p:spPr/>
        <p:txBody>
          <a:bodyPr/>
          <a:lstStyle/>
          <a:p>
            <a:r>
              <a:rPr lang="zh-CN" altLang="en-US" sz="2400">
                <a:solidFill>
                  <a:schemeClr val="tx1"/>
                </a:solidFill>
              </a:rPr>
              <a:t>小微企业代开增值税专用发票事宜</a:t>
            </a:r>
          </a:p>
          <a:p>
            <a:r>
              <a:rPr lang="zh-CN" altLang="en-US" sz="2400">
                <a:solidFill>
                  <a:schemeClr val="tx1"/>
                </a:solidFill>
              </a:rPr>
              <a:t>（</a:t>
            </a:r>
            <a:r>
              <a:rPr lang="en-US" altLang="zh-CN" sz="2400">
                <a:solidFill>
                  <a:schemeClr val="tx1"/>
                </a:solidFill>
              </a:rPr>
              <a:t>1</a:t>
            </a:r>
            <a:r>
              <a:rPr lang="zh-CN" altLang="en-US" sz="2400">
                <a:solidFill>
                  <a:schemeClr val="tx1"/>
                </a:solidFill>
              </a:rPr>
              <a:t>）小微企业可以向主管税务机关申请代开增值税专用发票</a:t>
            </a:r>
            <a:r>
              <a:rPr lang="en-US" altLang="zh-CN" sz="2400">
                <a:solidFill>
                  <a:schemeClr val="tx1"/>
                </a:solidFill>
              </a:rPr>
              <a:t>(</a:t>
            </a:r>
            <a:r>
              <a:rPr lang="zh-CN" altLang="en-US" sz="2400">
                <a:solidFill>
                  <a:schemeClr val="tx1"/>
                </a:solidFill>
              </a:rPr>
              <a:t>包括货物运输业增值税专用发票</a:t>
            </a:r>
            <a:r>
              <a:rPr lang="en-US" altLang="zh-CN" sz="2400">
                <a:solidFill>
                  <a:schemeClr val="tx1"/>
                </a:solidFill>
              </a:rPr>
              <a:t>)</a:t>
            </a:r>
            <a:r>
              <a:rPr lang="zh-CN" altLang="en-US" sz="2400">
                <a:solidFill>
                  <a:schemeClr val="tx1"/>
                </a:solidFill>
              </a:rPr>
              <a:t>，申请代开专用发票时，按规定缴纳税款</a:t>
            </a:r>
          </a:p>
          <a:p>
            <a:r>
              <a:rPr lang="zh-CN" altLang="en-US" sz="2400">
                <a:solidFill>
                  <a:schemeClr val="tx1"/>
                </a:solidFill>
              </a:rPr>
              <a:t>（</a:t>
            </a:r>
            <a:r>
              <a:rPr lang="en-US" altLang="zh-CN" sz="2400">
                <a:solidFill>
                  <a:schemeClr val="tx1"/>
                </a:solidFill>
              </a:rPr>
              <a:t>2</a:t>
            </a:r>
            <a:r>
              <a:rPr lang="zh-CN" altLang="en-US" sz="2400">
                <a:solidFill>
                  <a:schemeClr val="tx1"/>
                </a:solidFill>
              </a:rPr>
              <a:t>）小微企业符合上述免税政策，因代开增值税专用发票已缴纳的税款，在专用发票全部联次追回后可以向主管税务机关申请退还已缴税款。</a:t>
            </a:r>
            <a:r>
              <a:rPr lang="zh-CN" altLang="en-US" sz="2400">
                <a:solidFill>
                  <a:srgbClr val="FF0000"/>
                </a:solidFill>
              </a:rPr>
              <a:t>未追回的</a:t>
            </a:r>
            <a:r>
              <a:rPr lang="zh-CN" altLang="en-US" sz="2400">
                <a:solidFill>
                  <a:schemeClr val="tx1"/>
                </a:solidFill>
              </a:rPr>
              <a:t>，仅就未追回专用发票以外部分暂免征收增值 </a:t>
            </a:r>
          </a:p>
        </p:txBody>
      </p:sp>
    </p:spTree>
    <p:extLst>
      <p:ext uri="{BB962C8B-B14F-4D97-AF65-F5344CB8AC3E}">
        <p14:creationId xmlns:p14="http://schemas.microsoft.com/office/powerpoint/2010/main" val="906574488"/>
      </p:ext>
    </p:extLst>
  </p:cSld>
  <p:clrMapOvr>
    <a:masterClrMapping/>
  </p:clrMapOvr>
  <p:transition spd="slow"/>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6</a:t>
            </a:r>
            <a:r>
              <a:rPr lang="zh-CN" altLang="en-US" dirty="0" smtClean="0"/>
              <a:t>、财政部  </a:t>
            </a:r>
            <a:r>
              <a:rPr lang="zh-CN" altLang="en-US" dirty="0"/>
              <a:t>国家税务总局</a:t>
            </a:r>
            <a:br>
              <a:rPr lang="zh-CN" altLang="en-US" dirty="0"/>
            </a:br>
            <a:r>
              <a:rPr lang="zh-CN" altLang="en-US" dirty="0"/>
              <a:t>关于继续执行小微企业增值税和营业税政策的</a:t>
            </a:r>
            <a:r>
              <a:rPr lang="zh-CN" altLang="en-US" dirty="0" smtClean="0"/>
              <a:t>通知</a:t>
            </a:r>
            <a:endParaRPr lang="zh-CN" altLang="en-US" dirty="0"/>
          </a:p>
        </p:txBody>
      </p:sp>
      <p:sp>
        <p:nvSpPr>
          <p:cNvPr id="3" name="内容占位符 2"/>
          <p:cNvSpPr>
            <a:spLocks noGrp="1"/>
          </p:cNvSpPr>
          <p:nvPr>
            <p:ph idx="1"/>
          </p:nvPr>
        </p:nvSpPr>
        <p:spPr/>
        <p:txBody>
          <a:bodyPr/>
          <a:lstStyle/>
          <a:p>
            <a:pPr lvl="4"/>
            <a:r>
              <a:rPr lang="zh-CN" altLang="en-US" sz="2400" dirty="0"/>
              <a:t>财税</a:t>
            </a:r>
            <a:r>
              <a:rPr lang="en-US" altLang="zh-CN" sz="2400" dirty="0"/>
              <a:t>〔2015〕96</a:t>
            </a:r>
            <a:r>
              <a:rPr lang="zh-CN" altLang="en-US" sz="2400" dirty="0"/>
              <a:t>号   </a:t>
            </a:r>
            <a:r>
              <a:rPr lang="en-US" altLang="zh-CN" sz="2400" dirty="0" smtClean="0"/>
              <a:t>2015-8-27</a:t>
            </a:r>
          </a:p>
          <a:p>
            <a:r>
              <a:rPr lang="zh-CN" altLang="en-US" dirty="0"/>
              <a:t>为继续支持小微企业发展、推动创业就业，经国务院批准，</a:t>
            </a:r>
            <a:r>
              <a:rPr lang="en-US" altLang="zh-CN" dirty="0"/>
              <a:t>《</a:t>
            </a:r>
            <a:r>
              <a:rPr lang="zh-CN" altLang="en-US" dirty="0"/>
              <a:t>财政部 国家税务总局关于进一步支持小微企业增值税和营业税政策的通知</a:t>
            </a:r>
            <a:r>
              <a:rPr lang="en-US" altLang="zh-CN" dirty="0"/>
              <a:t>》</a:t>
            </a:r>
            <a:r>
              <a:rPr lang="zh-CN" altLang="en-US" dirty="0"/>
              <a:t>（财税</a:t>
            </a:r>
            <a:r>
              <a:rPr lang="en-US" altLang="zh-CN" dirty="0"/>
              <a:t>〔2014〕71</a:t>
            </a:r>
            <a:r>
              <a:rPr lang="zh-CN" altLang="en-US" dirty="0"/>
              <a:t>号）规定的增值税和营业税政策继续执行至</a:t>
            </a:r>
            <a:r>
              <a:rPr lang="en-US" altLang="zh-CN" dirty="0"/>
              <a:t>2017</a:t>
            </a:r>
            <a:r>
              <a:rPr lang="zh-CN" altLang="en-US" dirty="0"/>
              <a:t>年</a:t>
            </a:r>
            <a:r>
              <a:rPr lang="en-US" altLang="zh-CN" dirty="0"/>
              <a:t>12</a:t>
            </a:r>
            <a:r>
              <a:rPr lang="zh-CN" altLang="en-US" dirty="0"/>
              <a:t>月</a:t>
            </a:r>
            <a:r>
              <a:rPr lang="en-US" altLang="zh-CN" dirty="0"/>
              <a:t>31</a:t>
            </a:r>
            <a:r>
              <a:rPr lang="zh-CN" altLang="en-US" dirty="0"/>
              <a:t>日。</a:t>
            </a:r>
          </a:p>
        </p:txBody>
      </p:sp>
    </p:spTree>
    <p:extLst>
      <p:ext uri="{BB962C8B-B14F-4D97-AF65-F5344CB8AC3E}">
        <p14:creationId xmlns:p14="http://schemas.microsoft.com/office/powerpoint/2010/main" val="2555161197"/>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内容占位符 2"/>
          <p:cNvSpPr>
            <a:spLocks noGrp="1"/>
          </p:cNvSpPr>
          <p:nvPr>
            <p:ph idx="1"/>
          </p:nvPr>
        </p:nvSpPr>
        <p:spPr/>
        <p:txBody>
          <a:bodyPr/>
          <a:lstStyle/>
          <a:p>
            <a:r>
              <a:rPr lang="en-US" altLang="zh-CN" sz="2400" dirty="0" smtClean="0"/>
              <a:t>7</a:t>
            </a:r>
            <a:r>
              <a:rPr lang="zh-CN" altLang="en-US" sz="2400" dirty="0" smtClean="0"/>
              <a:t>、会计核算</a:t>
            </a:r>
            <a:r>
              <a:rPr lang="zh-CN" altLang="en-US" sz="2400" dirty="0"/>
              <a:t>规定</a:t>
            </a:r>
            <a:endParaRPr lang="en-US" altLang="zh-CN" sz="2400" dirty="0"/>
          </a:p>
          <a:p>
            <a:pPr lvl="1"/>
            <a:r>
              <a:rPr lang="zh-CN" altLang="en-US" sz="2400" dirty="0"/>
              <a:t>印发</a:t>
            </a:r>
            <a:r>
              <a:rPr lang="en-US" altLang="zh-CN" sz="2400" dirty="0"/>
              <a:t>《</a:t>
            </a:r>
            <a:r>
              <a:rPr lang="zh-CN" altLang="en-US" sz="2400" dirty="0"/>
              <a:t>关于小微企业免征增值税和营业税的会计处理规定</a:t>
            </a:r>
            <a:r>
              <a:rPr lang="en-US" altLang="zh-CN" sz="2400" dirty="0"/>
              <a:t>》</a:t>
            </a:r>
            <a:r>
              <a:rPr lang="zh-CN" altLang="en-US" sz="2400" dirty="0"/>
              <a:t>的通知</a:t>
            </a:r>
            <a:endParaRPr lang="en-US" altLang="zh-CN" sz="2400" dirty="0"/>
          </a:p>
          <a:p>
            <a:pPr lvl="4"/>
            <a:r>
              <a:rPr lang="zh-CN" altLang="en-US" dirty="0"/>
              <a:t>（财会</a:t>
            </a:r>
            <a:r>
              <a:rPr lang="en-US" altLang="zh-CN" dirty="0"/>
              <a:t>〔2013〕24</a:t>
            </a:r>
            <a:r>
              <a:rPr lang="zh-CN" altLang="en-US" dirty="0"/>
              <a:t>号 </a:t>
            </a:r>
            <a:r>
              <a:rPr lang="en-US" altLang="zh-CN" dirty="0"/>
              <a:t>2013-12-24</a:t>
            </a:r>
            <a:r>
              <a:rPr lang="zh-CN" altLang="en-US" dirty="0"/>
              <a:t>）</a:t>
            </a:r>
            <a:endParaRPr lang="en-US" altLang="zh-CN" dirty="0"/>
          </a:p>
          <a:p>
            <a:pPr lvl="1"/>
            <a:r>
              <a:rPr lang="zh-CN" altLang="en-US" sz="2400" dirty="0"/>
              <a:t>小微企业在取得销售收入时，应当按照税法的规定计算应交增值税，并确认为应交税费，在达到</a:t>
            </a:r>
            <a:r>
              <a:rPr lang="en-US" altLang="zh-CN" sz="2400" dirty="0"/>
              <a:t>《</a:t>
            </a:r>
            <a:r>
              <a:rPr lang="zh-CN" altLang="en-US" sz="2400" dirty="0"/>
              <a:t>通知</a:t>
            </a:r>
            <a:r>
              <a:rPr lang="en-US" altLang="zh-CN" sz="2400" dirty="0"/>
              <a:t>》</a:t>
            </a:r>
            <a:r>
              <a:rPr lang="zh-CN" altLang="en-US" sz="2400" dirty="0"/>
              <a:t>规定的免征增值税条件时，</a:t>
            </a:r>
            <a:r>
              <a:rPr lang="zh-CN" altLang="en-US" sz="2400" dirty="0">
                <a:solidFill>
                  <a:srgbClr val="990000"/>
                </a:solidFill>
              </a:rPr>
              <a:t>将有关应交增值税转入当期营业外收入</a:t>
            </a:r>
            <a:r>
              <a:rPr lang="zh-CN" altLang="en-US" sz="2400" dirty="0"/>
              <a:t>。</a:t>
            </a:r>
          </a:p>
          <a:p>
            <a:pPr lvl="1"/>
            <a:r>
              <a:rPr lang="zh-CN" altLang="en-US" sz="2400" dirty="0"/>
              <a:t>小微企业满足</a:t>
            </a:r>
            <a:r>
              <a:rPr lang="en-US" altLang="zh-CN" sz="2400" dirty="0"/>
              <a:t>《</a:t>
            </a:r>
            <a:r>
              <a:rPr lang="zh-CN" altLang="en-US" sz="2400" dirty="0"/>
              <a:t>通知</a:t>
            </a:r>
            <a:r>
              <a:rPr lang="en-US" altLang="zh-CN" sz="2400" dirty="0"/>
              <a:t>》</a:t>
            </a:r>
            <a:r>
              <a:rPr lang="zh-CN" altLang="en-US" sz="2400" dirty="0"/>
              <a:t>规定的免征营业税条件的，所</a:t>
            </a:r>
            <a:r>
              <a:rPr lang="zh-CN" altLang="en-US" sz="2400" dirty="0">
                <a:solidFill>
                  <a:srgbClr val="990000"/>
                </a:solidFill>
              </a:rPr>
              <a:t>免征的营业税不作相关会计处理</a:t>
            </a:r>
            <a:r>
              <a:rPr lang="zh-CN" altLang="en-US" sz="2400" dirty="0"/>
              <a:t>。</a:t>
            </a:r>
          </a:p>
          <a:p>
            <a:pPr lvl="1"/>
            <a:r>
              <a:rPr lang="zh-CN" altLang="en-US" sz="2400" dirty="0"/>
              <a:t>小微企业对本规定施行前免征增值税和营业税的会计处理，不进行追溯调整。</a:t>
            </a:r>
          </a:p>
        </p:txBody>
      </p:sp>
    </p:spTree>
    <p:extLst>
      <p:ext uri="{BB962C8B-B14F-4D97-AF65-F5344CB8AC3E}">
        <p14:creationId xmlns:p14="http://schemas.microsoft.com/office/powerpoint/2010/main" val="123432365"/>
      </p:ext>
    </p:extLst>
  </p:cSld>
  <p:clrMapOvr>
    <a:masterClrMapping/>
  </p:clrMapOvr>
  <p:transition spd="slow"/>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内容占位符 2"/>
          <p:cNvSpPr>
            <a:spLocks noGrp="1"/>
          </p:cNvSpPr>
          <p:nvPr>
            <p:ph idx="1"/>
          </p:nvPr>
        </p:nvSpPr>
        <p:spPr/>
        <p:txBody>
          <a:bodyPr/>
          <a:lstStyle/>
          <a:p>
            <a:r>
              <a:rPr lang="zh-CN" altLang="en-US" sz="2400"/>
              <a:t>（二）关于对小微企业免征有关政府性基金的通知</a:t>
            </a:r>
          </a:p>
          <a:p>
            <a:pPr lvl="4"/>
            <a:r>
              <a:rPr lang="zh-CN" altLang="en-US"/>
              <a:t>（财税</a:t>
            </a:r>
            <a:r>
              <a:rPr lang="en-US" altLang="zh-CN"/>
              <a:t>〔2014〕122</a:t>
            </a:r>
            <a:r>
              <a:rPr lang="zh-CN" altLang="en-US"/>
              <a:t>号 </a:t>
            </a:r>
            <a:r>
              <a:rPr lang="en-US" altLang="zh-CN"/>
              <a:t>2014-12-23</a:t>
            </a:r>
            <a:r>
              <a:rPr lang="zh-CN" altLang="en-US"/>
              <a:t>）</a:t>
            </a:r>
            <a:endParaRPr lang="en-US" altLang="zh-CN"/>
          </a:p>
          <a:p>
            <a:pPr lvl="1"/>
            <a:r>
              <a:rPr lang="en-US" altLang="zh-CN" sz="2400"/>
              <a:t>1</a:t>
            </a:r>
            <a:r>
              <a:rPr lang="zh-CN" altLang="en-US" sz="2400"/>
              <a:t>、自</a:t>
            </a:r>
            <a:r>
              <a:rPr lang="en-US" altLang="zh-CN" sz="2400"/>
              <a:t>2015</a:t>
            </a:r>
            <a:r>
              <a:rPr lang="zh-CN" altLang="en-US" sz="2400"/>
              <a:t>年</a:t>
            </a:r>
            <a:r>
              <a:rPr lang="en-US" altLang="zh-CN" sz="2400"/>
              <a:t>1</a:t>
            </a:r>
            <a:r>
              <a:rPr lang="zh-CN" altLang="en-US" sz="2400"/>
              <a:t>月</a:t>
            </a:r>
            <a:r>
              <a:rPr lang="en-US" altLang="zh-CN" sz="2400"/>
              <a:t>1</a:t>
            </a:r>
            <a:r>
              <a:rPr lang="zh-CN" altLang="en-US" sz="2400"/>
              <a:t>日起至</a:t>
            </a:r>
            <a:r>
              <a:rPr lang="en-US" altLang="zh-CN" sz="2400"/>
              <a:t>2017</a:t>
            </a:r>
            <a:r>
              <a:rPr lang="zh-CN" altLang="en-US" sz="2400"/>
              <a:t>年</a:t>
            </a:r>
            <a:r>
              <a:rPr lang="en-US" altLang="zh-CN" sz="2400"/>
              <a:t>12</a:t>
            </a:r>
            <a:r>
              <a:rPr lang="zh-CN" altLang="en-US" sz="2400"/>
              <a:t>月</a:t>
            </a:r>
            <a:r>
              <a:rPr lang="en-US" altLang="zh-CN" sz="2400"/>
              <a:t>31</a:t>
            </a:r>
            <a:r>
              <a:rPr lang="zh-CN" altLang="en-US" sz="2400"/>
              <a:t>日，对按月纳税的月销售额或营业额不超过</a:t>
            </a:r>
            <a:r>
              <a:rPr lang="en-US" altLang="zh-CN" sz="2400"/>
              <a:t>3</a:t>
            </a:r>
            <a:r>
              <a:rPr lang="zh-CN" altLang="en-US" sz="2400"/>
              <a:t>万元（含</a:t>
            </a:r>
            <a:r>
              <a:rPr lang="en-US" altLang="zh-CN" sz="2400"/>
              <a:t>3</a:t>
            </a:r>
            <a:r>
              <a:rPr lang="zh-CN" altLang="en-US" sz="2400"/>
              <a:t>万元），以及按季纳税的季度销售额或营业额不超过</a:t>
            </a:r>
            <a:r>
              <a:rPr lang="en-US" altLang="zh-CN" sz="2400"/>
              <a:t>9</a:t>
            </a:r>
            <a:r>
              <a:rPr lang="zh-CN" altLang="en-US" sz="2400"/>
              <a:t>万元（含</a:t>
            </a:r>
            <a:r>
              <a:rPr lang="en-US" altLang="zh-CN" sz="2400"/>
              <a:t>9</a:t>
            </a:r>
            <a:r>
              <a:rPr lang="zh-CN" altLang="en-US" sz="2400"/>
              <a:t>万元）的缴纳义务人，</a:t>
            </a:r>
            <a:r>
              <a:rPr lang="zh-CN" altLang="en-US" sz="2400">
                <a:solidFill>
                  <a:srgbClr val="990000"/>
                </a:solidFill>
              </a:rPr>
              <a:t>免征</a:t>
            </a:r>
            <a:r>
              <a:rPr lang="zh-CN" altLang="en-US" sz="2400">
                <a:solidFill>
                  <a:srgbClr val="000000"/>
                </a:solidFill>
              </a:rPr>
              <a:t>教育费附加、地方教育附加、水利建设基金、文化事业建设费</a:t>
            </a:r>
            <a:r>
              <a:rPr lang="zh-CN" altLang="en-US" sz="2400"/>
              <a:t>。 </a:t>
            </a:r>
          </a:p>
          <a:p>
            <a:pPr lvl="1"/>
            <a:r>
              <a:rPr lang="en-US" altLang="zh-CN" sz="2400"/>
              <a:t>2</a:t>
            </a:r>
            <a:r>
              <a:rPr lang="zh-CN" altLang="en-US" sz="2400"/>
              <a:t>、自工商登记注册之日起</a:t>
            </a:r>
            <a:r>
              <a:rPr lang="en-US" altLang="zh-CN" sz="2400"/>
              <a:t>3</a:t>
            </a:r>
            <a:r>
              <a:rPr lang="zh-CN" altLang="en-US" sz="2400"/>
              <a:t>年内，对安排残疾人就业未达到规定比例、在职职工总数</a:t>
            </a:r>
            <a:r>
              <a:rPr lang="en-US" altLang="zh-CN" sz="2400"/>
              <a:t>20</a:t>
            </a:r>
            <a:r>
              <a:rPr lang="zh-CN" altLang="en-US" sz="2400"/>
              <a:t>人以下（含</a:t>
            </a:r>
            <a:r>
              <a:rPr lang="en-US" altLang="zh-CN" sz="2400"/>
              <a:t>20</a:t>
            </a:r>
            <a:r>
              <a:rPr lang="zh-CN" altLang="en-US" sz="2400"/>
              <a:t>人）的小微企业，免征残疾人就业保障金。 </a:t>
            </a:r>
          </a:p>
          <a:p>
            <a:pPr lvl="1"/>
            <a:endParaRPr lang="zh-CN" altLang="en-US" sz="2400"/>
          </a:p>
        </p:txBody>
      </p:sp>
    </p:spTree>
    <p:extLst>
      <p:ext uri="{BB962C8B-B14F-4D97-AF65-F5344CB8AC3E}">
        <p14:creationId xmlns:p14="http://schemas.microsoft.com/office/powerpoint/2010/main" val="2634262268"/>
      </p:ext>
    </p:extLst>
  </p:cSld>
  <p:clrMapOvr>
    <a:masterClrMapping/>
  </p:clrMapOvr>
  <p:transition spd="slow"/>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内容占位符 2"/>
          <p:cNvSpPr>
            <a:spLocks noGrp="1"/>
          </p:cNvSpPr>
          <p:nvPr>
            <p:ph idx="1"/>
          </p:nvPr>
        </p:nvSpPr>
        <p:spPr/>
        <p:txBody>
          <a:bodyPr>
            <a:normAutofit/>
          </a:bodyPr>
          <a:lstStyle/>
          <a:p>
            <a:r>
              <a:rPr lang="en-US" altLang="zh-CN" sz="2400">
                <a:solidFill>
                  <a:srgbClr val="FF0000"/>
                </a:solidFill>
              </a:rPr>
              <a:t>(</a:t>
            </a:r>
            <a:r>
              <a:rPr lang="zh-CN" altLang="en-US" sz="2400">
                <a:solidFill>
                  <a:srgbClr val="FF0000"/>
                </a:solidFill>
              </a:rPr>
              <a:t>三）小型微型企业签订借款合同免征印花税</a:t>
            </a:r>
            <a:r>
              <a:rPr lang="zh-CN" altLang="en-US" sz="2400">
                <a:solidFill>
                  <a:srgbClr val="CC3300"/>
                </a:solidFill>
              </a:rPr>
              <a:t>（财税〔</a:t>
            </a:r>
            <a:r>
              <a:rPr lang="en-US" altLang="zh-CN" sz="2400">
                <a:solidFill>
                  <a:srgbClr val="CC3300"/>
                </a:solidFill>
              </a:rPr>
              <a:t>2014</a:t>
            </a:r>
            <a:r>
              <a:rPr lang="zh-CN" altLang="en-US" sz="2400">
                <a:solidFill>
                  <a:srgbClr val="CC3300"/>
                </a:solidFill>
              </a:rPr>
              <a:t>〕</a:t>
            </a:r>
            <a:r>
              <a:rPr lang="en-US" altLang="zh-CN" sz="2400">
                <a:solidFill>
                  <a:srgbClr val="CC3300"/>
                </a:solidFill>
              </a:rPr>
              <a:t>78</a:t>
            </a:r>
            <a:r>
              <a:rPr lang="zh-CN" altLang="en-US" sz="2400">
                <a:solidFill>
                  <a:srgbClr val="CC3300"/>
                </a:solidFill>
              </a:rPr>
              <a:t>号）</a:t>
            </a:r>
            <a:endParaRPr lang="en-US" altLang="zh-CN" sz="2400">
              <a:solidFill>
                <a:srgbClr val="CC3300"/>
              </a:solidFill>
            </a:endParaRPr>
          </a:p>
          <a:p>
            <a:pPr lvl="1"/>
            <a:r>
              <a:rPr lang="en-US" altLang="zh-CN"/>
              <a:t>1.</a:t>
            </a:r>
            <a:r>
              <a:rPr lang="zh-CN" altLang="en-US"/>
              <a:t>自</a:t>
            </a:r>
            <a:r>
              <a:rPr lang="en-US" altLang="zh-CN"/>
              <a:t>2014</a:t>
            </a:r>
            <a:r>
              <a:rPr lang="zh-CN" altLang="en-US"/>
              <a:t>年</a:t>
            </a:r>
            <a:r>
              <a:rPr lang="en-US" altLang="zh-CN"/>
              <a:t>11</a:t>
            </a:r>
            <a:r>
              <a:rPr lang="zh-CN" altLang="en-US"/>
              <a:t>月</a:t>
            </a:r>
            <a:r>
              <a:rPr lang="en-US" altLang="zh-CN"/>
              <a:t>1</a:t>
            </a:r>
            <a:r>
              <a:rPr lang="zh-CN" altLang="en-US"/>
              <a:t>日至</a:t>
            </a:r>
            <a:r>
              <a:rPr lang="en-US" altLang="zh-CN"/>
              <a:t>2017</a:t>
            </a:r>
            <a:r>
              <a:rPr lang="zh-CN" altLang="en-US"/>
              <a:t>年</a:t>
            </a:r>
            <a:r>
              <a:rPr lang="en-US" altLang="zh-CN"/>
              <a:t>12</a:t>
            </a:r>
            <a:r>
              <a:rPr lang="zh-CN" altLang="en-US"/>
              <a:t>月</a:t>
            </a:r>
            <a:r>
              <a:rPr lang="en-US" altLang="zh-CN"/>
              <a:t>31</a:t>
            </a:r>
            <a:r>
              <a:rPr lang="zh-CN" altLang="en-US"/>
              <a:t>日，对金融机构与小型、微型企业签订的借款合同免征印花税</a:t>
            </a:r>
          </a:p>
          <a:p>
            <a:pPr lvl="1"/>
            <a:r>
              <a:rPr lang="en-US" altLang="zh-CN"/>
              <a:t>2.</a:t>
            </a:r>
            <a:r>
              <a:rPr lang="zh-CN" altLang="en-US"/>
              <a:t>小型、微型企业的认定，按照《工业和信息化部 国家统计局 国家发展和改革委员会财政部关于印发中小企业划型标准规定的通知》（工信部联企业〔</a:t>
            </a:r>
            <a:r>
              <a:rPr lang="en-US" altLang="zh-CN"/>
              <a:t>2011</a:t>
            </a:r>
            <a:r>
              <a:rPr lang="zh-CN" altLang="en-US"/>
              <a:t>〕</a:t>
            </a:r>
            <a:r>
              <a:rPr lang="en-US" altLang="zh-CN"/>
              <a:t>300</a:t>
            </a:r>
            <a:r>
              <a:rPr lang="zh-CN" altLang="en-US"/>
              <a:t>号）的有关规定执行（主要以从业人员和营业收入为标准）</a:t>
            </a:r>
            <a:endParaRPr lang="zh-CN" altLang="en-US" sz="1200"/>
          </a:p>
          <a:p>
            <a:endParaRPr lang="zh-CN" altLang="en-US" sz="1600">
              <a:solidFill>
                <a:srgbClr val="3F1638"/>
              </a:solidFill>
            </a:endParaRPr>
          </a:p>
        </p:txBody>
      </p:sp>
    </p:spTree>
    <p:extLst>
      <p:ext uri="{BB962C8B-B14F-4D97-AF65-F5344CB8AC3E}">
        <p14:creationId xmlns:p14="http://schemas.microsoft.com/office/powerpoint/2010/main" val="3124841104"/>
      </p:ext>
    </p:extLst>
  </p:cSld>
  <p:clrMapOvr>
    <a:masterClrMapping/>
  </p:clrMapOvr>
  <p:transition spd="slow"/>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内容占位符 2"/>
          <p:cNvSpPr>
            <a:spLocks noGrp="1"/>
          </p:cNvSpPr>
          <p:nvPr>
            <p:ph idx="1"/>
          </p:nvPr>
        </p:nvSpPr>
        <p:spPr/>
        <p:txBody>
          <a:bodyPr/>
          <a:lstStyle/>
          <a:p>
            <a:r>
              <a:rPr lang="zh-CN" altLang="en-US" dirty="0"/>
              <a:t>小型、微型企业</a:t>
            </a:r>
            <a:r>
              <a:rPr lang="zh-CN" altLang="en-US" dirty="0" smtClean="0"/>
              <a:t>标准（摘要列示）</a:t>
            </a:r>
            <a:endParaRPr lang="en-US" altLang="zh-CN" dirty="0"/>
          </a:p>
          <a:p>
            <a:endParaRPr lang="zh-CN" altLang="en-US" dirty="0"/>
          </a:p>
        </p:txBody>
      </p:sp>
      <p:graphicFrame>
        <p:nvGraphicFramePr>
          <p:cNvPr id="86020" name="Group 4"/>
          <p:cNvGraphicFramePr>
            <a:graphicFrameLocks noGrp="1"/>
          </p:cNvGraphicFramePr>
          <p:nvPr>
            <p:extLst/>
          </p:nvPr>
        </p:nvGraphicFramePr>
        <p:xfrm>
          <a:off x="1847850" y="1521113"/>
          <a:ext cx="9476641" cy="4851554"/>
        </p:xfrm>
        <a:graphic>
          <a:graphicData uri="http://schemas.openxmlformats.org/drawingml/2006/table">
            <a:tbl>
              <a:tblPr/>
              <a:tblGrid>
                <a:gridCol w="1365189"/>
                <a:gridCol w="1526320"/>
                <a:gridCol w="2167304"/>
                <a:gridCol w="2489566"/>
                <a:gridCol w="1928262"/>
              </a:tblGrid>
              <a:tr h="401096">
                <a:tc rowSpan="2">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dirty="0" smtClean="0">
                          <a:ln>
                            <a:noFill/>
                          </a:ln>
                          <a:solidFill>
                            <a:srgbClr val="676767"/>
                          </a:solidFill>
                          <a:effectLst/>
                          <a:latin typeface="华文中宋" panose="02010600040101010101" pitchFamily="2" charset="-122"/>
                          <a:ea typeface="华文中宋" panose="02010600040101010101" pitchFamily="2" charset="-122"/>
                        </a:rPr>
                        <a:t>行业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9D9D9"/>
                    </a:solidFill>
                  </a:tcPr>
                </a:tc>
                <a:tc rowSpan="2">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dirty="0" smtClean="0">
                          <a:ln>
                            <a:noFill/>
                          </a:ln>
                          <a:solidFill>
                            <a:srgbClr val="676767"/>
                          </a:solidFill>
                          <a:effectLst/>
                          <a:latin typeface="华文中宋" panose="02010600040101010101" pitchFamily="2" charset="-122"/>
                          <a:ea typeface="华文中宋" panose="02010600040101010101" pitchFamily="2" charset="-122"/>
                        </a:rPr>
                        <a:t>类型</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9D9D9"/>
                    </a:solidFill>
                  </a:tcPr>
                </a:tc>
                <a:tc gridSpan="3">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标准</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9D9D9"/>
                    </a:solidFill>
                  </a:tcPr>
                </a:tc>
                <a:tc hMerge="1">
                  <a:txBody>
                    <a:bodyPr/>
                    <a:lstStyle/>
                    <a:p>
                      <a:endParaRPr lang="zh-CN" altLang="en-US"/>
                    </a:p>
                  </a:txBody>
                  <a:tcPr/>
                </a:tc>
                <a:tc hMerge="1">
                  <a:txBody>
                    <a:bodyPr/>
                    <a:lstStyle/>
                    <a:p>
                      <a:endParaRPr lang="zh-CN" altLang="en-US"/>
                    </a:p>
                  </a:txBody>
                  <a:tcPr/>
                </a:tc>
              </a:tr>
              <a:tr h="399382">
                <a:tc vMerge="1">
                  <a:txBody>
                    <a:bodyPr/>
                    <a:lstStyle/>
                    <a:p>
                      <a:endParaRPr lang="zh-CN" altLang="en-US"/>
                    </a:p>
                  </a:txBody>
                  <a:tcPr/>
                </a:tc>
                <a:tc vMerge="1">
                  <a:txBody>
                    <a:bodyPr/>
                    <a:lstStyle/>
                    <a:p>
                      <a:endParaRPr lang="zh-CN" altLang="en-US"/>
                    </a:p>
                  </a:txBody>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从业人员</a:t>
                      </a:r>
                    </a:p>
                  </a:txBody>
                  <a:tcPr marL="91433" marR="91433" marT="45723" marB="45723"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营业收入</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资产总额</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r h="395954">
                <a:tc rowSpan="2">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dirty="0" smtClean="0">
                          <a:ln>
                            <a:noFill/>
                          </a:ln>
                          <a:solidFill>
                            <a:srgbClr val="676767"/>
                          </a:solidFill>
                          <a:effectLst/>
                          <a:latin typeface="华文中宋" panose="02010600040101010101" pitchFamily="2" charset="-122"/>
                          <a:ea typeface="华文中宋" panose="02010600040101010101" pitchFamily="2" charset="-122"/>
                        </a:rPr>
                        <a:t>农、林、牧、渔业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小型企业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dirty="0" smtClean="0">
                          <a:ln>
                            <a:noFill/>
                          </a:ln>
                          <a:solidFill>
                            <a:srgbClr val="676767"/>
                          </a:solidFill>
                          <a:effectLst/>
                          <a:latin typeface="华文中宋" panose="02010600040101010101" pitchFamily="2" charset="-122"/>
                          <a:ea typeface="华文中宋" panose="02010600040101010101" pitchFamily="2" charset="-122"/>
                        </a:rPr>
                        <a:t>50-500</a:t>
                      </a:r>
                      <a:r>
                        <a:rPr kumimoji="0" lang="zh-CN" altLang="en-US" sz="1800" b="1" i="0" u="none" strike="noStrike" cap="none" normalizeH="0" baseline="0" dirty="0" smtClean="0">
                          <a:ln>
                            <a:noFill/>
                          </a:ln>
                          <a:solidFill>
                            <a:srgbClr val="676767"/>
                          </a:solidFill>
                          <a:effectLst/>
                          <a:latin typeface="华文中宋" panose="02010600040101010101" pitchFamily="2" charset="-122"/>
                          <a:ea typeface="华文中宋" panose="02010600040101010101" pitchFamily="2" charset="-122"/>
                        </a:rPr>
                        <a:t>万元</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r h="394932">
                <a:tc vMerge="1">
                  <a:txBody>
                    <a:bodyPr/>
                    <a:lstStyle/>
                    <a:p>
                      <a:endParaRPr lang="zh-CN" altLang="en-US"/>
                    </a:p>
                  </a:txBody>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微型企业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50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万元以下</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r h="401096">
                <a:tc rowSpan="2">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工业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小型企业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20-300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人，且</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300-2000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r h="401096">
                <a:tc vMerge="1">
                  <a:txBody>
                    <a:bodyPr/>
                    <a:lstStyle/>
                    <a:p>
                      <a:endParaRPr lang="zh-CN" altLang="en-US"/>
                    </a:p>
                  </a:txBody>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微型企业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20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人以下，或</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300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万元以下</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endParaRP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r h="401096">
                <a:tc rowSpan="2">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建筑业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小型企业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300-6000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万元，且</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300-5000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r h="401096">
                <a:tc vMerge="1">
                  <a:txBody>
                    <a:bodyPr/>
                    <a:lstStyle/>
                    <a:p>
                      <a:endParaRPr lang="zh-CN" altLang="en-US"/>
                    </a:p>
                  </a:txBody>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微型企业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300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万元以下，或</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300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万元以下</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r h="397668">
                <a:tc rowSpan="2">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批发业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小型企业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5-20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人，且</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1000-5000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r h="401096">
                <a:tc vMerge="1">
                  <a:txBody>
                    <a:bodyPr/>
                    <a:lstStyle/>
                    <a:p>
                      <a:endParaRPr lang="zh-CN" altLang="en-US"/>
                    </a:p>
                  </a:txBody>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微型企业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5</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人以下，或</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1000</a:t>
                      </a:r>
                      <a:r>
                        <a:rPr kumimoji="0" lang="zh-CN" altLang="en-US"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万元以下</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zh-CN" sz="18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endParaRP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r h="428521">
                <a:tc rowSpan="2">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20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零售业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20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小型企业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20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10-50</a:t>
                      </a:r>
                      <a:r>
                        <a:rPr kumimoji="0" lang="zh-CN" altLang="en-US" sz="20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人，且</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20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100-500</a:t>
                      </a:r>
                      <a:r>
                        <a:rPr kumimoji="0" lang="zh-CN" altLang="en-US" sz="20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20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r h="428521">
                <a:tc vMerge="1">
                  <a:txBody>
                    <a:bodyPr/>
                    <a:lstStyle/>
                    <a:p>
                      <a:endParaRPr lang="zh-CN" altLang="en-US"/>
                    </a:p>
                  </a:txBody>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2000" b="1" i="0" u="none" strike="noStrike" cap="none" normalizeH="0" baseline="0" dirty="0" smtClean="0">
                          <a:ln>
                            <a:noFill/>
                          </a:ln>
                          <a:solidFill>
                            <a:srgbClr val="676767"/>
                          </a:solidFill>
                          <a:effectLst/>
                          <a:latin typeface="华文中宋" panose="02010600040101010101" pitchFamily="2" charset="-122"/>
                          <a:ea typeface="华文中宋" panose="02010600040101010101" pitchFamily="2" charset="-122"/>
                        </a:rPr>
                        <a:t>微型企业</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2000" b="1" i="0" u="none" strike="noStrike" cap="none" normalizeH="0" baseline="0" dirty="0" smtClean="0">
                          <a:ln>
                            <a:noFill/>
                          </a:ln>
                          <a:solidFill>
                            <a:srgbClr val="676767"/>
                          </a:solidFill>
                          <a:effectLst/>
                          <a:latin typeface="华文中宋" panose="02010600040101010101" pitchFamily="2" charset="-122"/>
                          <a:ea typeface="华文中宋" panose="02010600040101010101" pitchFamily="2" charset="-122"/>
                        </a:rPr>
                        <a:t>10</a:t>
                      </a:r>
                      <a:r>
                        <a:rPr kumimoji="0" lang="zh-CN" altLang="en-US" sz="2000" b="1" i="0" u="none" strike="noStrike" cap="none" normalizeH="0" baseline="0" dirty="0" smtClean="0">
                          <a:ln>
                            <a:noFill/>
                          </a:ln>
                          <a:solidFill>
                            <a:srgbClr val="676767"/>
                          </a:solidFill>
                          <a:effectLst/>
                          <a:latin typeface="华文中宋" panose="02010600040101010101" pitchFamily="2" charset="-122"/>
                          <a:ea typeface="华文中宋" panose="02010600040101010101" pitchFamily="2" charset="-122"/>
                        </a:rPr>
                        <a:t>人以下，或</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20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100</a:t>
                      </a:r>
                      <a:r>
                        <a:rPr kumimoji="0" lang="zh-CN" altLang="en-US" sz="2000" b="1" i="0" u="none" strike="noStrike" cap="none" normalizeH="0" baseline="0" smtClean="0">
                          <a:ln>
                            <a:noFill/>
                          </a:ln>
                          <a:solidFill>
                            <a:srgbClr val="676767"/>
                          </a:solidFill>
                          <a:effectLst/>
                          <a:latin typeface="华文中宋" panose="02010600040101010101" pitchFamily="2" charset="-122"/>
                          <a:ea typeface="华文中宋" panose="02010600040101010101" pitchFamily="2" charset="-122"/>
                        </a:rPr>
                        <a:t>万元以下</a:t>
                      </a: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a:spcBef>
                          <a:spcPct val="20000"/>
                        </a:spcBef>
                        <a:buClr>
                          <a:schemeClr val="folHlink"/>
                        </a:buClr>
                        <a:buFont typeface="Wingdings" panose="05000000000000000000" pitchFamily="2" charset="2"/>
                        <a:defRPr sz="28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defRPr sz="24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defRPr sz="20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defRPr sz="20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b="1">
                          <a:solidFill>
                            <a:srgbClr val="990033"/>
                          </a:solidFill>
                          <a:latin typeface="华文仿宋" panose="02010600040101010101" pitchFamily="2" charset="-122"/>
                          <a:ea typeface="华文仿宋" panose="020106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zh-CN" sz="2000" b="1" i="0" u="none" strike="noStrike" cap="none" normalizeH="0" baseline="0" dirty="0" smtClean="0">
                        <a:ln>
                          <a:noFill/>
                        </a:ln>
                        <a:solidFill>
                          <a:srgbClr val="676767"/>
                        </a:solidFill>
                        <a:effectLst/>
                        <a:latin typeface="华文中宋" panose="02010600040101010101" pitchFamily="2" charset="-122"/>
                        <a:ea typeface="华文中宋" panose="02010600040101010101" pitchFamily="2" charset="-122"/>
                      </a:endParaRPr>
                    </a:p>
                  </a:txBody>
                  <a:tcPr marL="91433" marR="91433"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r>
            </a:tbl>
          </a:graphicData>
        </a:graphic>
      </p:graphicFrame>
    </p:spTree>
    <p:extLst>
      <p:ext uri="{BB962C8B-B14F-4D97-AF65-F5344CB8AC3E}">
        <p14:creationId xmlns:p14="http://schemas.microsoft.com/office/powerpoint/2010/main" val="4137621821"/>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a:t>
            </a:r>
            <a:r>
              <a:rPr lang="en-US" altLang="zh-CN" dirty="0" smtClean="0"/>
              <a:t>1</a:t>
            </a:r>
            <a:r>
              <a:rPr lang="zh-CN" altLang="en-US" dirty="0" smtClean="0"/>
              <a:t>）国务院</a:t>
            </a:r>
            <a:r>
              <a:rPr lang="zh-CN" altLang="en-US" dirty="0"/>
              <a:t>关于第一批</a:t>
            </a:r>
            <a:br>
              <a:rPr lang="zh-CN" altLang="en-US" dirty="0"/>
            </a:br>
            <a:r>
              <a:rPr lang="zh-CN" altLang="en-US" dirty="0"/>
              <a:t>取消</a:t>
            </a:r>
            <a:r>
              <a:rPr lang="en-US" altLang="zh-CN" dirty="0"/>
              <a:t>62</a:t>
            </a:r>
            <a:r>
              <a:rPr lang="zh-CN" altLang="en-US" dirty="0"/>
              <a:t>项中央指定地方实施行政审批事项的</a:t>
            </a:r>
            <a:r>
              <a:rPr lang="zh-CN" altLang="en-US" dirty="0" smtClean="0"/>
              <a:t>决定</a:t>
            </a:r>
            <a:endParaRPr lang="zh-CN" altLang="en-US" dirty="0"/>
          </a:p>
        </p:txBody>
      </p:sp>
      <p:sp>
        <p:nvSpPr>
          <p:cNvPr id="3" name="内容占位符 2"/>
          <p:cNvSpPr>
            <a:spLocks noGrp="1"/>
          </p:cNvSpPr>
          <p:nvPr>
            <p:ph idx="1"/>
          </p:nvPr>
        </p:nvSpPr>
        <p:spPr/>
        <p:txBody>
          <a:bodyPr>
            <a:normAutofit lnSpcReduction="10000"/>
          </a:bodyPr>
          <a:lstStyle/>
          <a:p>
            <a:pPr lvl="4"/>
            <a:r>
              <a:rPr lang="zh-CN" altLang="en-US" dirty="0"/>
              <a:t>国发</a:t>
            </a:r>
            <a:r>
              <a:rPr lang="en-US" altLang="zh-CN" dirty="0"/>
              <a:t>[2015]57</a:t>
            </a:r>
            <a:r>
              <a:rPr lang="zh-CN" altLang="en-US" dirty="0"/>
              <a:t>号   　</a:t>
            </a:r>
            <a:r>
              <a:rPr lang="en-US" altLang="zh-CN" dirty="0" smtClean="0"/>
              <a:t>2015-10-11</a:t>
            </a:r>
          </a:p>
          <a:p>
            <a:r>
              <a:rPr lang="zh-CN" altLang="en-US" dirty="0"/>
              <a:t>经研究论证，国务院决定第一批取消</a:t>
            </a:r>
            <a:r>
              <a:rPr lang="en-US" altLang="zh-CN" dirty="0"/>
              <a:t>62</a:t>
            </a:r>
            <a:r>
              <a:rPr lang="zh-CN" altLang="en-US" dirty="0"/>
              <a:t>项中央指定地方实施的行政审批事项。</a:t>
            </a:r>
          </a:p>
          <a:p>
            <a:r>
              <a:rPr lang="zh-CN" altLang="en-US" dirty="0" smtClean="0"/>
              <a:t>各地区</a:t>
            </a:r>
            <a:r>
              <a:rPr lang="zh-CN" altLang="en-US" dirty="0"/>
              <a:t>、各部门要抓紧做好取消事项的落实工作，并切实</a:t>
            </a:r>
            <a:r>
              <a:rPr lang="zh-CN" altLang="en-US" dirty="0">
                <a:solidFill>
                  <a:srgbClr val="C00000"/>
                </a:solidFill>
              </a:rPr>
              <a:t>加强事中事后监管</a:t>
            </a:r>
            <a:r>
              <a:rPr lang="zh-CN" altLang="en-US" dirty="0"/>
              <a:t>。要严格落实行政许可法关于设定行政许可的有关规定，对以部门规章、规范性文件等形式设定的具有行政许可性质的审批事项进行清理，原则上</a:t>
            </a:r>
            <a:r>
              <a:rPr lang="en-US" altLang="zh-CN" dirty="0"/>
              <a:t>2015</a:t>
            </a:r>
            <a:r>
              <a:rPr lang="zh-CN" altLang="en-US" dirty="0"/>
              <a:t>年底前全部取消。要继续大力推进行政审批制度改革，深入推进简政放权、放管结合、优化服务，加快政府职能转变，不断提高政府管理科学化、规范化、法治化水平。</a:t>
            </a:r>
          </a:p>
          <a:p>
            <a:pPr lvl="1"/>
            <a:r>
              <a:rPr lang="zh-CN" altLang="en-US" dirty="0" smtClean="0"/>
              <a:t>附件</a:t>
            </a:r>
            <a:r>
              <a:rPr lang="zh-CN" altLang="en-US" dirty="0"/>
              <a:t>：国务院决定第一批取消中央指定地方实施的行政审批事项目录（共计</a:t>
            </a:r>
            <a:r>
              <a:rPr lang="en-US" altLang="zh-CN" dirty="0"/>
              <a:t>62</a:t>
            </a:r>
            <a:r>
              <a:rPr lang="zh-CN" altLang="en-US" dirty="0"/>
              <a:t>项）</a:t>
            </a:r>
          </a:p>
          <a:p>
            <a:endParaRPr lang="zh-CN" altLang="en-US" dirty="0"/>
          </a:p>
        </p:txBody>
      </p:sp>
    </p:spTree>
    <p:extLst>
      <p:ext uri="{BB962C8B-B14F-4D97-AF65-F5344CB8AC3E}">
        <p14:creationId xmlns:p14="http://schemas.microsoft.com/office/powerpoint/2010/main" val="357893942"/>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内容占位符 2"/>
          <p:cNvSpPr>
            <a:spLocks noGrp="1"/>
          </p:cNvSpPr>
          <p:nvPr>
            <p:ph idx="1"/>
          </p:nvPr>
        </p:nvSpPr>
        <p:spPr>
          <a:xfrm>
            <a:off x="1484310" y="906330"/>
            <a:ext cx="10374755" cy="5747688"/>
          </a:xfrm>
        </p:spPr>
        <p:txBody>
          <a:bodyPr>
            <a:normAutofit fontScale="92500"/>
          </a:bodyPr>
          <a:lstStyle/>
          <a:p>
            <a:r>
              <a:rPr lang="zh-CN" altLang="en-US" sz="2400" dirty="0"/>
              <a:t>（四）小型微利企业所得税优惠的变化</a:t>
            </a:r>
            <a:endParaRPr lang="en-US" altLang="zh-CN" sz="2400" dirty="0"/>
          </a:p>
          <a:p>
            <a:pPr lvl="1"/>
            <a:r>
              <a:rPr lang="en-US" altLang="zh-CN" sz="2400" dirty="0"/>
              <a:t>1</a:t>
            </a:r>
            <a:r>
              <a:rPr lang="zh-CN" altLang="en-US" sz="2400" dirty="0"/>
              <a:t>、企业所得税法及实施条例</a:t>
            </a:r>
            <a:endParaRPr lang="en-US" altLang="zh-CN" sz="2400" dirty="0"/>
          </a:p>
          <a:p>
            <a:pPr lvl="2"/>
            <a:r>
              <a:rPr lang="en-US" altLang="zh-CN" dirty="0">
                <a:solidFill>
                  <a:srgbClr val="C00000"/>
                </a:solidFill>
              </a:rPr>
              <a:t>《</a:t>
            </a:r>
            <a:r>
              <a:rPr lang="zh-CN" altLang="en-US" dirty="0">
                <a:solidFill>
                  <a:srgbClr val="C00000"/>
                </a:solidFill>
              </a:rPr>
              <a:t>税法</a:t>
            </a:r>
            <a:r>
              <a:rPr lang="en-US" altLang="zh-CN" dirty="0">
                <a:solidFill>
                  <a:srgbClr val="C00000"/>
                </a:solidFill>
              </a:rPr>
              <a:t>》</a:t>
            </a:r>
            <a:r>
              <a:rPr lang="zh-CN" altLang="en-US" dirty="0">
                <a:solidFill>
                  <a:srgbClr val="C00000"/>
                </a:solidFill>
              </a:rPr>
              <a:t>第</a:t>
            </a:r>
            <a:r>
              <a:rPr lang="en-US" altLang="zh-CN" dirty="0">
                <a:solidFill>
                  <a:srgbClr val="C00000"/>
                </a:solidFill>
              </a:rPr>
              <a:t>28</a:t>
            </a:r>
            <a:r>
              <a:rPr lang="zh-CN" altLang="en-US" dirty="0">
                <a:solidFill>
                  <a:srgbClr val="C00000"/>
                </a:solidFill>
              </a:rPr>
              <a:t>条：符合条件的小型微利企业，减按</a:t>
            </a:r>
            <a:r>
              <a:rPr lang="en-US" altLang="zh-CN" dirty="0">
                <a:solidFill>
                  <a:srgbClr val="C00000"/>
                </a:solidFill>
              </a:rPr>
              <a:t>20%</a:t>
            </a:r>
            <a:r>
              <a:rPr lang="zh-CN" altLang="en-US" dirty="0">
                <a:solidFill>
                  <a:srgbClr val="C00000"/>
                </a:solidFill>
              </a:rPr>
              <a:t>的税率征收企业所得税。</a:t>
            </a:r>
            <a:endParaRPr lang="en-US" altLang="zh-CN" dirty="0">
              <a:solidFill>
                <a:srgbClr val="C00000"/>
              </a:solidFill>
            </a:endParaRPr>
          </a:p>
          <a:p>
            <a:pPr lvl="2"/>
            <a:r>
              <a:rPr lang="en-US" altLang="zh-CN" dirty="0">
                <a:solidFill>
                  <a:srgbClr val="C00000"/>
                </a:solidFill>
              </a:rPr>
              <a:t>《</a:t>
            </a:r>
            <a:r>
              <a:rPr lang="zh-CN" altLang="en-US" dirty="0">
                <a:solidFill>
                  <a:srgbClr val="C00000"/>
                </a:solidFill>
              </a:rPr>
              <a:t>条例</a:t>
            </a:r>
            <a:r>
              <a:rPr lang="en-US" altLang="zh-CN" dirty="0">
                <a:solidFill>
                  <a:srgbClr val="C00000"/>
                </a:solidFill>
              </a:rPr>
              <a:t>》92</a:t>
            </a:r>
            <a:r>
              <a:rPr lang="zh-CN" altLang="en-US" dirty="0">
                <a:solidFill>
                  <a:srgbClr val="C00000"/>
                </a:solidFill>
              </a:rPr>
              <a:t>条：企业所得税法第二十八条第一款所称符合条件的小型微利企业，是指从事国家非限制和禁止行业，并符合下列条件的企业：</a:t>
            </a:r>
          </a:p>
          <a:p>
            <a:pPr lvl="1"/>
            <a:r>
              <a:rPr lang="zh-CN" altLang="en-US" dirty="0"/>
              <a:t>（</a:t>
            </a:r>
            <a:r>
              <a:rPr lang="en-US" altLang="zh-CN" dirty="0"/>
              <a:t>1</a:t>
            </a:r>
            <a:r>
              <a:rPr lang="zh-CN" altLang="en-US" dirty="0"/>
              <a:t>）工业企业，年度应纳税所得额不超过</a:t>
            </a:r>
            <a:r>
              <a:rPr lang="en-US" altLang="zh-CN" dirty="0"/>
              <a:t>30</a:t>
            </a:r>
            <a:r>
              <a:rPr lang="zh-CN" altLang="en-US" dirty="0"/>
              <a:t>万元，从业人数不超过</a:t>
            </a:r>
            <a:r>
              <a:rPr lang="en-US" altLang="zh-CN" dirty="0"/>
              <a:t>100</a:t>
            </a:r>
            <a:r>
              <a:rPr lang="zh-CN" altLang="en-US" dirty="0"/>
              <a:t>人，资产总额不超过</a:t>
            </a:r>
            <a:r>
              <a:rPr lang="en-US" altLang="zh-CN" dirty="0"/>
              <a:t>3000</a:t>
            </a:r>
            <a:r>
              <a:rPr lang="zh-CN" altLang="en-US" dirty="0"/>
              <a:t>万元；</a:t>
            </a:r>
          </a:p>
          <a:p>
            <a:pPr lvl="1"/>
            <a:r>
              <a:rPr lang="zh-CN" altLang="en-US" dirty="0"/>
              <a:t>（</a:t>
            </a:r>
            <a:r>
              <a:rPr lang="en-US" altLang="zh-CN" dirty="0"/>
              <a:t>2</a:t>
            </a:r>
            <a:r>
              <a:rPr lang="zh-CN" altLang="en-US" dirty="0"/>
              <a:t>）其他企业，年度应纳税所得额不超过</a:t>
            </a:r>
            <a:r>
              <a:rPr lang="en-US" altLang="zh-CN" dirty="0"/>
              <a:t>30</a:t>
            </a:r>
            <a:r>
              <a:rPr lang="zh-CN" altLang="en-US" dirty="0"/>
              <a:t>万元，从业人数不超过</a:t>
            </a:r>
            <a:r>
              <a:rPr lang="en-US" altLang="zh-CN" dirty="0"/>
              <a:t>80</a:t>
            </a:r>
            <a:r>
              <a:rPr lang="zh-CN" altLang="en-US" dirty="0"/>
              <a:t>人，资产总额不超过</a:t>
            </a:r>
            <a:r>
              <a:rPr lang="en-US" altLang="zh-CN" dirty="0"/>
              <a:t>1000</a:t>
            </a:r>
            <a:r>
              <a:rPr lang="zh-CN" altLang="en-US" dirty="0"/>
              <a:t>万元。</a:t>
            </a:r>
            <a:endParaRPr lang="en-US" altLang="zh-CN" dirty="0"/>
          </a:p>
          <a:p>
            <a:pPr lvl="2"/>
            <a:r>
              <a:rPr lang="en-US" altLang="zh-CN" dirty="0"/>
              <a:t>《</a:t>
            </a:r>
            <a:r>
              <a:rPr lang="zh-CN" altLang="en-US" dirty="0"/>
              <a:t>关于执行企业所得税优惠政策若干问题的通知</a:t>
            </a:r>
            <a:r>
              <a:rPr lang="en-US" altLang="zh-CN" dirty="0"/>
              <a:t>》</a:t>
            </a:r>
            <a:r>
              <a:rPr lang="zh-CN" altLang="en-US" dirty="0"/>
              <a:t>（财税</a:t>
            </a:r>
            <a:r>
              <a:rPr lang="en-US" altLang="zh-CN" dirty="0"/>
              <a:t>[2009]69</a:t>
            </a:r>
            <a:r>
              <a:rPr lang="zh-CN" altLang="en-US" dirty="0"/>
              <a:t>号）： </a:t>
            </a:r>
          </a:p>
          <a:p>
            <a:pPr lvl="1"/>
            <a:r>
              <a:rPr lang="en-US" altLang="zh-CN" sz="1900" b="0" dirty="0"/>
              <a:t>8</a:t>
            </a:r>
            <a:r>
              <a:rPr lang="zh-CN" altLang="en-US" sz="1900" b="0" dirty="0"/>
              <a:t>、企业所得税法第二十八条规定的小型微利企业待遇，应适用于具备建账核算自身应纳税所得额条件的企业，按照</a:t>
            </a:r>
            <a:r>
              <a:rPr lang="en-US" altLang="zh-CN" sz="1900" b="0" dirty="0"/>
              <a:t>《</a:t>
            </a:r>
            <a:r>
              <a:rPr lang="zh-CN" altLang="en-US" sz="1900" b="0" dirty="0"/>
              <a:t>企业所得税核定征收办法</a:t>
            </a:r>
            <a:r>
              <a:rPr lang="en-US" altLang="zh-CN" sz="1900" b="0" dirty="0"/>
              <a:t>》</a:t>
            </a:r>
            <a:r>
              <a:rPr lang="zh-CN" altLang="en-US" sz="1900" b="0" dirty="0"/>
              <a:t>（国税发</a:t>
            </a:r>
            <a:r>
              <a:rPr lang="en-US" altLang="zh-CN" sz="1900" b="0" dirty="0"/>
              <a:t>[2008]30</a:t>
            </a:r>
            <a:r>
              <a:rPr lang="zh-CN" altLang="en-US" sz="1900" b="0" dirty="0"/>
              <a:t>号）缴纳企业所得税的企业，在不具备准确核算应纳税所得额条件前，</a:t>
            </a:r>
            <a:r>
              <a:rPr lang="zh-CN" altLang="en-US" sz="1900" b="0" dirty="0">
                <a:solidFill>
                  <a:srgbClr val="990000"/>
                </a:solidFill>
              </a:rPr>
              <a:t>暂不适用</a:t>
            </a:r>
            <a:r>
              <a:rPr lang="zh-CN" altLang="en-US" sz="1900" b="0" dirty="0"/>
              <a:t>小型微利企业适用税率。</a:t>
            </a:r>
          </a:p>
          <a:p>
            <a:pPr lvl="1"/>
            <a:endParaRPr lang="zh-CN" altLang="en-US" sz="2400" dirty="0"/>
          </a:p>
        </p:txBody>
      </p:sp>
    </p:spTree>
    <p:extLst>
      <p:ext uri="{BB962C8B-B14F-4D97-AF65-F5344CB8AC3E}">
        <p14:creationId xmlns:p14="http://schemas.microsoft.com/office/powerpoint/2010/main" val="308434139"/>
      </p:ext>
    </p:extLst>
  </p:cSld>
  <p:clrMapOvr>
    <a:masterClrMapping/>
  </p:clrMapOvr>
  <p:transition spd="slow"/>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内容占位符 2"/>
          <p:cNvSpPr>
            <a:spLocks noGrp="1"/>
          </p:cNvSpPr>
          <p:nvPr>
            <p:ph idx="1"/>
          </p:nvPr>
        </p:nvSpPr>
        <p:spPr/>
        <p:txBody>
          <a:bodyPr>
            <a:normAutofit/>
          </a:bodyPr>
          <a:lstStyle/>
          <a:p>
            <a:r>
              <a:rPr lang="en-US" altLang="zh-CN" sz="2800"/>
              <a:t>2</a:t>
            </a:r>
            <a:r>
              <a:rPr lang="zh-CN" altLang="en-US" sz="2800"/>
              <a:t>、关于小型微利企业有关企业所得税政策的通知 </a:t>
            </a:r>
          </a:p>
          <a:p>
            <a:pPr lvl="4"/>
            <a:r>
              <a:rPr lang="zh-CN" altLang="en-US"/>
              <a:t>（财税</a:t>
            </a:r>
            <a:r>
              <a:rPr lang="en-US" altLang="zh-CN"/>
              <a:t>[2009]133</a:t>
            </a:r>
            <a:r>
              <a:rPr lang="zh-CN" altLang="en-US"/>
              <a:t>号 </a:t>
            </a:r>
            <a:r>
              <a:rPr lang="en-US" altLang="zh-CN"/>
              <a:t>2009-12-12</a:t>
            </a:r>
            <a:r>
              <a:rPr lang="zh-CN" altLang="en-US"/>
              <a:t>）</a:t>
            </a:r>
            <a:r>
              <a:rPr lang="en-US" altLang="zh-CN"/>
              <a:t> </a:t>
            </a:r>
          </a:p>
          <a:p>
            <a:pPr lvl="1"/>
            <a:r>
              <a:rPr lang="zh-CN" altLang="en-US"/>
              <a:t>自</a:t>
            </a:r>
            <a:r>
              <a:rPr lang="en-US" altLang="zh-CN"/>
              <a:t>2010</a:t>
            </a:r>
            <a:r>
              <a:rPr lang="zh-CN" altLang="en-US"/>
              <a:t>年</a:t>
            </a:r>
            <a:r>
              <a:rPr lang="en-US" altLang="zh-CN"/>
              <a:t>1</a:t>
            </a:r>
            <a:r>
              <a:rPr lang="zh-CN" altLang="en-US"/>
              <a:t>月</a:t>
            </a:r>
            <a:r>
              <a:rPr lang="en-US" altLang="zh-CN"/>
              <a:t>1</a:t>
            </a:r>
            <a:r>
              <a:rPr lang="zh-CN" altLang="en-US"/>
              <a:t>日至</a:t>
            </a:r>
            <a:r>
              <a:rPr lang="en-US" altLang="zh-CN"/>
              <a:t>2010</a:t>
            </a:r>
            <a:r>
              <a:rPr lang="zh-CN" altLang="en-US"/>
              <a:t>年</a:t>
            </a:r>
            <a:r>
              <a:rPr lang="en-US" altLang="zh-CN"/>
              <a:t>12</a:t>
            </a:r>
            <a:r>
              <a:rPr lang="zh-CN" altLang="en-US"/>
              <a:t>月</a:t>
            </a:r>
            <a:r>
              <a:rPr lang="en-US" altLang="zh-CN"/>
              <a:t>31</a:t>
            </a:r>
            <a:r>
              <a:rPr lang="zh-CN" altLang="en-US"/>
              <a:t>日，对年应纳税所得额</a:t>
            </a:r>
            <a:r>
              <a:rPr lang="zh-CN" altLang="en-US">
                <a:solidFill>
                  <a:srgbClr val="990000"/>
                </a:solidFill>
              </a:rPr>
              <a:t>低于</a:t>
            </a:r>
            <a:r>
              <a:rPr lang="en-US" altLang="zh-CN">
                <a:solidFill>
                  <a:srgbClr val="990000"/>
                </a:solidFill>
              </a:rPr>
              <a:t>3</a:t>
            </a:r>
            <a:r>
              <a:rPr lang="zh-CN" altLang="en-US">
                <a:solidFill>
                  <a:srgbClr val="990000"/>
                </a:solidFill>
              </a:rPr>
              <a:t>万元（含</a:t>
            </a:r>
            <a:r>
              <a:rPr lang="en-US" altLang="zh-CN">
                <a:solidFill>
                  <a:srgbClr val="990000"/>
                </a:solidFill>
              </a:rPr>
              <a:t>3</a:t>
            </a:r>
            <a:r>
              <a:rPr lang="zh-CN" altLang="en-US">
                <a:solidFill>
                  <a:srgbClr val="990000"/>
                </a:solidFill>
              </a:rPr>
              <a:t>万元）</a:t>
            </a:r>
            <a:r>
              <a:rPr lang="zh-CN" altLang="en-US"/>
              <a:t>的小型微利企业，其</a:t>
            </a:r>
            <a:r>
              <a:rPr lang="zh-CN" altLang="en-US">
                <a:solidFill>
                  <a:srgbClr val="990000"/>
                </a:solidFill>
              </a:rPr>
              <a:t>所得减按</a:t>
            </a:r>
            <a:r>
              <a:rPr lang="en-US" altLang="zh-CN">
                <a:solidFill>
                  <a:srgbClr val="990000"/>
                </a:solidFill>
              </a:rPr>
              <a:t>50%</a:t>
            </a:r>
            <a:r>
              <a:rPr lang="zh-CN" altLang="en-US">
                <a:solidFill>
                  <a:srgbClr val="990000"/>
                </a:solidFill>
              </a:rPr>
              <a:t>计入应纳税所得额</a:t>
            </a:r>
            <a:r>
              <a:rPr lang="zh-CN" altLang="en-US"/>
              <a:t>，</a:t>
            </a:r>
            <a:r>
              <a:rPr lang="zh-CN" altLang="en-US">
                <a:solidFill>
                  <a:srgbClr val="990000"/>
                </a:solidFill>
              </a:rPr>
              <a:t>按</a:t>
            </a:r>
            <a:r>
              <a:rPr lang="en-US" altLang="zh-CN">
                <a:solidFill>
                  <a:srgbClr val="990000"/>
                </a:solidFill>
              </a:rPr>
              <a:t>20%</a:t>
            </a:r>
            <a:r>
              <a:rPr lang="zh-CN" altLang="en-US">
                <a:solidFill>
                  <a:srgbClr val="990000"/>
                </a:solidFill>
              </a:rPr>
              <a:t>的税率</a:t>
            </a:r>
            <a:r>
              <a:rPr lang="zh-CN" altLang="en-US"/>
              <a:t>缴纳企业所得税。</a:t>
            </a:r>
          </a:p>
          <a:p>
            <a:pPr lvl="1"/>
            <a:r>
              <a:rPr lang="zh-CN" altLang="en-US"/>
              <a:t>本通知所称小型微利企业，是指符合</a:t>
            </a:r>
            <a:r>
              <a:rPr lang="en-US" altLang="zh-CN"/>
              <a:t>《</a:t>
            </a:r>
            <a:r>
              <a:rPr lang="zh-CN" altLang="en-US"/>
              <a:t>中华人民共和国企业所得税法</a:t>
            </a:r>
            <a:r>
              <a:rPr lang="en-US" altLang="zh-CN"/>
              <a:t>》</a:t>
            </a:r>
            <a:r>
              <a:rPr lang="zh-CN" altLang="en-US"/>
              <a:t>及其实施条例以及相关税收政策规定的小型微利企业。</a:t>
            </a:r>
            <a:endParaRPr lang="en-US" altLang="zh-CN"/>
          </a:p>
          <a:p>
            <a:pPr lvl="2"/>
            <a:r>
              <a:rPr lang="en-US" altLang="zh-CN"/>
              <a:t>《</a:t>
            </a:r>
            <a:r>
              <a:rPr lang="zh-CN" altLang="en-US"/>
              <a:t>关于继续实施小型微利企业所得税优惠政策的通知</a:t>
            </a:r>
            <a:r>
              <a:rPr lang="en-US" altLang="zh-CN"/>
              <a:t>》</a:t>
            </a:r>
            <a:r>
              <a:rPr lang="zh-CN" altLang="en-US" sz="1600"/>
              <a:t>（财税</a:t>
            </a:r>
            <a:r>
              <a:rPr lang="en-US" altLang="zh-CN" sz="1600"/>
              <a:t>[2011]4</a:t>
            </a:r>
            <a:r>
              <a:rPr lang="zh-CN" altLang="en-US" sz="1600"/>
              <a:t>号 </a:t>
            </a:r>
            <a:r>
              <a:rPr lang="en-US" altLang="zh-CN" sz="1600"/>
              <a:t>2011-01-27</a:t>
            </a:r>
            <a:r>
              <a:rPr lang="zh-CN" altLang="en-US" sz="1600"/>
              <a:t>），</a:t>
            </a:r>
            <a:r>
              <a:rPr lang="zh-CN" altLang="en-US"/>
              <a:t>自</a:t>
            </a:r>
            <a:r>
              <a:rPr lang="en-US" altLang="zh-CN"/>
              <a:t>2011</a:t>
            </a:r>
            <a:r>
              <a:rPr lang="zh-CN" altLang="en-US"/>
              <a:t>年</a:t>
            </a:r>
            <a:r>
              <a:rPr lang="en-US" altLang="zh-CN"/>
              <a:t>1</a:t>
            </a:r>
            <a:r>
              <a:rPr lang="zh-CN" altLang="en-US"/>
              <a:t>月</a:t>
            </a:r>
            <a:r>
              <a:rPr lang="en-US" altLang="zh-CN"/>
              <a:t>1</a:t>
            </a:r>
            <a:r>
              <a:rPr lang="zh-CN" altLang="en-US"/>
              <a:t>日至</a:t>
            </a:r>
            <a:r>
              <a:rPr lang="en-US" altLang="zh-CN"/>
              <a:t>2011</a:t>
            </a:r>
            <a:r>
              <a:rPr lang="zh-CN" altLang="en-US"/>
              <a:t>年</a:t>
            </a:r>
            <a:r>
              <a:rPr lang="en-US" altLang="zh-CN"/>
              <a:t>12</a:t>
            </a:r>
            <a:r>
              <a:rPr lang="zh-CN" altLang="en-US"/>
              <a:t>月</a:t>
            </a:r>
            <a:r>
              <a:rPr lang="en-US" altLang="zh-CN"/>
              <a:t>31</a:t>
            </a:r>
            <a:r>
              <a:rPr lang="zh-CN" altLang="en-US"/>
              <a:t>日</a:t>
            </a:r>
            <a:endParaRPr lang="en-US" altLang="zh-CN"/>
          </a:p>
          <a:p>
            <a:pPr lvl="2"/>
            <a:endParaRPr lang="zh-CN" altLang="en-US"/>
          </a:p>
        </p:txBody>
      </p:sp>
    </p:spTree>
    <p:extLst>
      <p:ext uri="{BB962C8B-B14F-4D97-AF65-F5344CB8AC3E}">
        <p14:creationId xmlns:p14="http://schemas.microsoft.com/office/powerpoint/2010/main" val="3508509214"/>
      </p:ext>
    </p:extLst>
  </p:cSld>
  <p:clrMapOvr>
    <a:masterClrMapping/>
  </p:clrMapOvr>
  <p:transition spd="slow"/>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内容占位符 2"/>
          <p:cNvSpPr>
            <a:spLocks noGrp="1"/>
          </p:cNvSpPr>
          <p:nvPr>
            <p:ph idx="1"/>
          </p:nvPr>
        </p:nvSpPr>
        <p:spPr/>
        <p:txBody>
          <a:bodyPr/>
          <a:lstStyle/>
          <a:p>
            <a:r>
              <a:rPr lang="en-US" altLang="zh-CN" sz="2800" dirty="0"/>
              <a:t>3</a:t>
            </a:r>
            <a:r>
              <a:rPr lang="zh-CN" altLang="en-US" sz="2800" dirty="0"/>
              <a:t>、关于小型微利企业所得税优惠政策有关问题的通知 </a:t>
            </a:r>
          </a:p>
          <a:p>
            <a:pPr lvl="4"/>
            <a:r>
              <a:rPr lang="zh-CN" altLang="en-US" sz="1800" dirty="0"/>
              <a:t>（财税</a:t>
            </a:r>
            <a:r>
              <a:rPr lang="en-US" altLang="zh-CN" sz="1800" dirty="0"/>
              <a:t>[2011]117</a:t>
            </a:r>
            <a:r>
              <a:rPr lang="zh-CN" altLang="en-US" sz="1800" dirty="0"/>
              <a:t>号 </a:t>
            </a:r>
            <a:r>
              <a:rPr lang="en-US" altLang="zh-CN" sz="1800" dirty="0"/>
              <a:t>2011-11-29</a:t>
            </a:r>
            <a:r>
              <a:rPr lang="zh-CN" altLang="en-US" sz="1800" dirty="0"/>
              <a:t>）</a:t>
            </a:r>
            <a:endParaRPr lang="en-US" altLang="zh-CN" sz="1800" dirty="0"/>
          </a:p>
          <a:p>
            <a:pPr lvl="1"/>
            <a:r>
              <a:rPr lang="zh-CN" altLang="en-US" sz="2400" dirty="0"/>
              <a:t>自</a:t>
            </a:r>
            <a:r>
              <a:rPr lang="en-US" altLang="zh-CN" sz="2400" dirty="0">
                <a:solidFill>
                  <a:srgbClr val="990000"/>
                </a:solidFill>
              </a:rPr>
              <a:t>2012</a:t>
            </a:r>
            <a:r>
              <a:rPr lang="zh-CN" altLang="en-US" sz="2400" dirty="0">
                <a:solidFill>
                  <a:srgbClr val="990000"/>
                </a:solidFill>
              </a:rPr>
              <a:t>年</a:t>
            </a:r>
            <a:r>
              <a:rPr lang="en-US" altLang="zh-CN" sz="2400" dirty="0">
                <a:solidFill>
                  <a:srgbClr val="990000"/>
                </a:solidFill>
              </a:rPr>
              <a:t>1</a:t>
            </a:r>
            <a:r>
              <a:rPr lang="zh-CN" altLang="en-US" sz="2400" dirty="0">
                <a:solidFill>
                  <a:srgbClr val="990000"/>
                </a:solidFill>
              </a:rPr>
              <a:t>月</a:t>
            </a:r>
            <a:r>
              <a:rPr lang="en-US" altLang="zh-CN" sz="2400" dirty="0">
                <a:solidFill>
                  <a:srgbClr val="990000"/>
                </a:solidFill>
              </a:rPr>
              <a:t>1</a:t>
            </a:r>
            <a:r>
              <a:rPr lang="zh-CN" altLang="en-US" sz="2400" dirty="0">
                <a:solidFill>
                  <a:srgbClr val="990000"/>
                </a:solidFill>
              </a:rPr>
              <a:t>日至</a:t>
            </a:r>
            <a:r>
              <a:rPr lang="en-US" altLang="zh-CN" sz="2400" dirty="0">
                <a:solidFill>
                  <a:srgbClr val="990000"/>
                </a:solidFill>
              </a:rPr>
              <a:t>2015</a:t>
            </a:r>
            <a:r>
              <a:rPr lang="zh-CN" altLang="en-US" sz="2400" dirty="0">
                <a:solidFill>
                  <a:srgbClr val="990000"/>
                </a:solidFill>
              </a:rPr>
              <a:t>年</a:t>
            </a:r>
            <a:r>
              <a:rPr lang="en-US" altLang="zh-CN" sz="2400" dirty="0">
                <a:solidFill>
                  <a:srgbClr val="990000"/>
                </a:solidFill>
              </a:rPr>
              <a:t>12</a:t>
            </a:r>
            <a:r>
              <a:rPr lang="zh-CN" altLang="en-US" sz="2400" dirty="0">
                <a:solidFill>
                  <a:srgbClr val="990000"/>
                </a:solidFill>
              </a:rPr>
              <a:t>月</a:t>
            </a:r>
            <a:r>
              <a:rPr lang="en-US" altLang="zh-CN" sz="2400" dirty="0">
                <a:solidFill>
                  <a:srgbClr val="990000"/>
                </a:solidFill>
              </a:rPr>
              <a:t>31</a:t>
            </a:r>
            <a:r>
              <a:rPr lang="zh-CN" altLang="en-US" sz="2400" dirty="0">
                <a:solidFill>
                  <a:srgbClr val="990000"/>
                </a:solidFill>
              </a:rPr>
              <a:t>日</a:t>
            </a:r>
            <a:r>
              <a:rPr lang="zh-CN" altLang="en-US" sz="2400" dirty="0"/>
              <a:t>，对年应纳税所得额低于</a:t>
            </a:r>
            <a:r>
              <a:rPr lang="en-US" altLang="zh-CN" sz="2400" dirty="0">
                <a:solidFill>
                  <a:srgbClr val="990000"/>
                </a:solidFill>
              </a:rPr>
              <a:t>6</a:t>
            </a:r>
            <a:r>
              <a:rPr lang="zh-CN" altLang="en-US" sz="2400" dirty="0">
                <a:solidFill>
                  <a:srgbClr val="990000"/>
                </a:solidFill>
              </a:rPr>
              <a:t>万元（含</a:t>
            </a:r>
            <a:r>
              <a:rPr lang="en-US" altLang="zh-CN" sz="2400" dirty="0">
                <a:solidFill>
                  <a:srgbClr val="990000"/>
                </a:solidFill>
              </a:rPr>
              <a:t>6</a:t>
            </a:r>
            <a:r>
              <a:rPr lang="zh-CN" altLang="en-US" sz="2400" dirty="0">
                <a:solidFill>
                  <a:srgbClr val="990000"/>
                </a:solidFill>
              </a:rPr>
              <a:t>万元）</a:t>
            </a:r>
            <a:r>
              <a:rPr lang="zh-CN" altLang="en-US" sz="2400" dirty="0"/>
              <a:t>的小型微利企业，其</a:t>
            </a:r>
            <a:r>
              <a:rPr lang="zh-CN" altLang="en-US" sz="2400" dirty="0">
                <a:solidFill>
                  <a:srgbClr val="990000"/>
                </a:solidFill>
              </a:rPr>
              <a:t>所得减按</a:t>
            </a:r>
            <a:r>
              <a:rPr lang="en-US" altLang="zh-CN" sz="2400" dirty="0">
                <a:solidFill>
                  <a:srgbClr val="990000"/>
                </a:solidFill>
              </a:rPr>
              <a:t>50%</a:t>
            </a:r>
            <a:r>
              <a:rPr lang="zh-CN" altLang="en-US" sz="2400" dirty="0"/>
              <a:t>计入应纳税所得额，</a:t>
            </a:r>
            <a:r>
              <a:rPr lang="zh-CN" altLang="en-US" sz="2400" dirty="0">
                <a:solidFill>
                  <a:srgbClr val="990000"/>
                </a:solidFill>
              </a:rPr>
              <a:t>按</a:t>
            </a:r>
            <a:r>
              <a:rPr lang="en-US" altLang="zh-CN" sz="2400" dirty="0">
                <a:solidFill>
                  <a:srgbClr val="990000"/>
                </a:solidFill>
              </a:rPr>
              <a:t>20%</a:t>
            </a:r>
            <a:r>
              <a:rPr lang="zh-CN" altLang="en-US" sz="2400" dirty="0">
                <a:solidFill>
                  <a:srgbClr val="990000"/>
                </a:solidFill>
              </a:rPr>
              <a:t>的税率</a:t>
            </a:r>
            <a:r>
              <a:rPr lang="zh-CN" altLang="en-US" sz="2400" dirty="0"/>
              <a:t>缴纳企业所得税。 </a:t>
            </a:r>
          </a:p>
          <a:p>
            <a:pPr lvl="1"/>
            <a:r>
              <a:rPr lang="zh-CN" altLang="en-US" sz="2400" dirty="0"/>
              <a:t>本通知所称小型微利企业，是指符合</a:t>
            </a:r>
            <a:r>
              <a:rPr lang="en-US" altLang="zh-CN" sz="2400" dirty="0"/>
              <a:t>《</a:t>
            </a:r>
            <a:r>
              <a:rPr lang="zh-CN" altLang="en-US" sz="2400" dirty="0"/>
              <a:t>中华人民共和国企业所得税法</a:t>
            </a:r>
            <a:r>
              <a:rPr lang="en-US" altLang="zh-CN" sz="2400" dirty="0"/>
              <a:t>》</a:t>
            </a:r>
            <a:r>
              <a:rPr lang="zh-CN" altLang="en-US" sz="2400" dirty="0"/>
              <a:t>及其实施条例，以及相关税收政策规定的小型微利企业</a:t>
            </a:r>
            <a:r>
              <a:rPr lang="zh-CN" altLang="en-US" sz="2400" dirty="0" smtClean="0"/>
              <a:t>。</a:t>
            </a:r>
            <a:endParaRPr lang="en-US" altLang="zh-CN" sz="2400" dirty="0" smtClean="0"/>
          </a:p>
          <a:p>
            <a:pPr lvl="1"/>
            <a:r>
              <a:rPr lang="zh-CN" altLang="en-US" dirty="0"/>
              <a:t>国家税务总局关于小型微利企业预缴企业所得税有关问题的公告（国家税务总局</a:t>
            </a:r>
            <a:r>
              <a:rPr lang="en-US" altLang="zh-CN" dirty="0"/>
              <a:t>2012</a:t>
            </a:r>
            <a:r>
              <a:rPr lang="zh-CN" altLang="en-US" dirty="0"/>
              <a:t>年第</a:t>
            </a:r>
            <a:r>
              <a:rPr lang="en-US" altLang="zh-CN" dirty="0"/>
              <a:t>14</a:t>
            </a:r>
            <a:r>
              <a:rPr lang="zh-CN" altLang="en-US" dirty="0"/>
              <a:t>号</a:t>
            </a:r>
            <a:r>
              <a:rPr lang="zh-CN" altLang="en-US" dirty="0" smtClean="0"/>
              <a:t>公告）</a:t>
            </a:r>
            <a:endParaRPr lang="en-US" altLang="zh-CN" dirty="0" smtClean="0"/>
          </a:p>
          <a:p>
            <a:pPr lvl="2"/>
            <a:r>
              <a:rPr lang="zh-CN" altLang="en-US" sz="2000" dirty="0"/>
              <a:t>符合条件的小型微利企业“从业人数”、“资产总额”的计算标准按照</a:t>
            </a:r>
            <a:r>
              <a:rPr lang="en-US" altLang="zh-CN" sz="2000" dirty="0"/>
              <a:t>《</a:t>
            </a:r>
            <a:r>
              <a:rPr lang="zh-CN" altLang="en-US" sz="2000" dirty="0"/>
              <a:t>国家税务总局关于小型微利企业所得税预缴问题的通知</a:t>
            </a:r>
            <a:r>
              <a:rPr lang="en-US" altLang="zh-CN" sz="2000" dirty="0"/>
              <a:t>》</a:t>
            </a:r>
            <a:r>
              <a:rPr lang="zh-CN" altLang="en-US" sz="2000" dirty="0"/>
              <a:t>（国税函</a:t>
            </a:r>
            <a:r>
              <a:rPr lang="en-US" altLang="zh-CN" sz="2000" dirty="0"/>
              <a:t>[2008]251</a:t>
            </a:r>
            <a:r>
              <a:rPr lang="zh-CN" altLang="en-US" sz="2000" dirty="0"/>
              <a:t>号）第二条规定执行。</a:t>
            </a:r>
            <a:endParaRPr lang="en-US" altLang="zh-CN" sz="2000" dirty="0" smtClean="0"/>
          </a:p>
          <a:p>
            <a:pPr lvl="1"/>
            <a:endParaRPr lang="zh-CN" altLang="en-US" sz="2400" dirty="0"/>
          </a:p>
          <a:p>
            <a:endParaRPr lang="zh-CN" altLang="en-US" sz="2400" dirty="0"/>
          </a:p>
        </p:txBody>
      </p:sp>
    </p:spTree>
    <p:extLst>
      <p:ext uri="{BB962C8B-B14F-4D97-AF65-F5344CB8AC3E}">
        <p14:creationId xmlns:p14="http://schemas.microsoft.com/office/powerpoint/2010/main" val="1433417055"/>
      </p:ext>
    </p:extLst>
  </p:cSld>
  <p:clrMapOvr>
    <a:masterClrMapping/>
  </p:clrMapOvr>
  <p:transition spd="slow"/>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内容占位符 2"/>
          <p:cNvSpPr>
            <a:spLocks noGrp="1"/>
          </p:cNvSpPr>
          <p:nvPr>
            <p:ph idx="1"/>
          </p:nvPr>
        </p:nvSpPr>
        <p:spPr/>
        <p:txBody>
          <a:bodyPr>
            <a:normAutofit fontScale="92500"/>
          </a:bodyPr>
          <a:lstStyle/>
          <a:p>
            <a:r>
              <a:rPr lang="en-US" altLang="zh-CN" sz="3200" b="1" dirty="0">
                <a:solidFill>
                  <a:srgbClr val="FF0000"/>
                </a:solidFill>
                <a:effectLst>
                  <a:outerShdw blurRad="38100" dist="38100" dir="2700000" algn="tl">
                    <a:srgbClr val="C0C0C0"/>
                  </a:outerShdw>
                </a:effectLst>
              </a:rPr>
              <a:t>4</a:t>
            </a:r>
            <a:r>
              <a:rPr lang="zh-CN" altLang="en-US" sz="3200" b="1" dirty="0">
                <a:solidFill>
                  <a:srgbClr val="FF0000"/>
                </a:solidFill>
                <a:effectLst>
                  <a:outerShdw blurRad="38100" dist="38100" dir="2700000" algn="tl">
                    <a:srgbClr val="C0C0C0"/>
                  </a:outerShdw>
                </a:effectLst>
              </a:rPr>
              <a:t>、现行小型微利企业所得税优惠</a:t>
            </a:r>
            <a:endParaRPr lang="en-US" altLang="zh-CN" sz="3200" b="1" dirty="0">
              <a:solidFill>
                <a:srgbClr val="FF0000"/>
              </a:solidFill>
              <a:effectLst>
                <a:outerShdw blurRad="38100" dist="38100" dir="2700000" algn="tl">
                  <a:srgbClr val="C0C0C0"/>
                </a:outerShdw>
              </a:effectLst>
            </a:endParaRPr>
          </a:p>
          <a:p>
            <a:r>
              <a:rPr lang="zh-CN" altLang="en-US" sz="2400" dirty="0">
                <a:solidFill>
                  <a:srgbClr val="990000"/>
                </a:solidFill>
                <a:effectLst>
                  <a:outerShdw blurRad="38100" dist="38100" dir="2700000" algn="tl">
                    <a:srgbClr val="C0C0C0"/>
                  </a:outerShdw>
                </a:effectLst>
              </a:rPr>
              <a:t>关于小型微利企业所得税优惠政策有关问题的通知</a:t>
            </a:r>
            <a:r>
              <a:rPr lang="zh-CN" altLang="en-US" sz="1200" dirty="0">
                <a:solidFill>
                  <a:srgbClr val="990000"/>
                </a:solidFill>
                <a:effectLst>
                  <a:outerShdw blurRad="38100" dist="38100" dir="2700000" algn="tl">
                    <a:srgbClr val="C0C0C0"/>
                  </a:outerShdw>
                </a:effectLst>
              </a:rPr>
              <a:t>（财税</a:t>
            </a:r>
            <a:r>
              <a:rPr lang="en-US" altLang="zh-CN" sz="1200" dirty="0">
                <a:solidFill>
                  <a:srgbClr val="990000"/>
                </a:solidFill>
                <a:effectLst>
                  <a:outerShdw blurRad="38100" dist="38100" dir="2700000" algn="tl">
                    <a:srgbClr val="C0C0C0"/>
                  </a:outerShdw>
                </a:effectLst>
              </a:rPr>
              <a:t>〔2014〕34</a:t>
            </a:r>
            <a:r>
              <a:rPr lang="zh-CN" altLang="en-US" sz="1200" dirty="0">
                <a:solidFill>
                  <a:srgbClr val="990000"/>
                </a:solidFill>
                <a:effectLst>
                  <a:outerShdw blurRad="38100" dist="38100" dir="2700000" algn="tl">
                    <a:srgbClr val="C0C0C0"/>
                  </a:outerShdw>
                </a:effectLst>
              </a:rPr>
              <a:t>号 ）</a:t>
            </a:r>
            <a:endParaRPr lang="en-US" altLang="zh-CN" sz="1600" dirty="0">
              <a:solidFill>
                <a:srgbClr val="990000"/>
              </a:solidFill>
              <a:effectLst>
                <a:outerShdw blurRad="38100" dist="38100" dir="2700000" algn="tl">
                  <a:srgbClr val="C0C0C0"/>
                </a:outerShdw>
              </a:effectLst>
            </a:endParaRPr>
          </a:p>
          <a:p>
            <a:r>
              <a:rPr lang="zh-CN" altLang="en-US" sz="2400" dirty="0">
                <a:solidFill>
                  <a:srgbClr val="990000"/>
                </a:solidFill>
                <a:effectLst>
                  <a:outerShdw blurRad="38100" dist="38100" dir="2700000" algn="tl">
                    <a:srgbClr val="C0C0C0"/>
                  </a:outerShdw>
                </a:effectLst>
              </a:rPr>
              <a:t>关于扩大小型微利企业减半征收企业所得税范围有关问题的公告</a:t>
            </a:r>
            <a:r>
              <a:rPr lang="zh-CN" altLang="en-US" sz="1600" dirty="0">
                <a:solidFill>
                  <a:srgbClr val="990000"/>
                </a:solidFill>
                <a:effectLst>
                  <a:outerShdw blurRad="38100" dist="38100" dir="2700000" algn="tl">
                    <a:srgbClr val="C0C0C0"/>
                  </a:outerShdw>
                </a:effectLst>
              </a:rPr>
              <a:t>（国家税务总局公告</a:t>
            </a:r>
            <a:r>
              <a:rPr lang="en-US" altLang="zh-CN" sz="1600" dirty="0">
                <a:solidFill>
                  <a:srgbClr val="990000"/>
                </a:solidFill>
                <a:effectLst>
                  <a:outerShdw blurRad="38100" dist="38100" dir="2700000" algn="tl">
                    <a:srgbClr val="C0C0C0"/>
                  </a:outerShdw>
                </a:effectLst>
              </a:rPr>
              <a:t>2014</a:t>
            </a:r>
            <a:r>
              <a:rPr lang="zh-CN" altLang="en-US" sz="1600" dirty="0">
                <a:solidFill>
                  <a:srgbClr val="990000"/>
                </a:solidFill>
                <a:effectLst>
                  <a:outerShdw blurRad="38100" dist="38100" dir="2700000" algn="tl">
                    <a:srgbClr val="C0C0C0"/>
                  </a:outerShdw>
                </a:effectLst>
              </a:rPr>
              <a:t>年第</a:t>
            </a:r>
            <a:r>
              <a:rPr lang="en-US" altLang="zh-CN" sz="1600" dirty="0">
                <a:solidFill>
                  <a:srgbClr val="990000"/>
                </a:solidFill>
                <a:effectLst>
                  <a:outerShdw blurRad="38100" dist="38100" dir="2700000" algn="tl">
                    <a:srgbClr val="C0C0C0"/>
                  </a:outerShdw>
                </a:effectLst>
              </a:rPr>
              <a:t>23</a:t>
            </a:r>
            <a:r>
              <a:rPr lang="zh-CN" altLang="en-US" sz="1600" dirty="0">
                <a:solidFill>
                  <a:srgbClr val="990000"/>
                </a:solidFill>
                <a:effectLst>
                  <a:outerShdw blurRad="38100" dist="38100" dir="2700000" algn="tl">
                    <a:srgbClr val="C0C0C0"/>
                  </a:outerShdw>
                </a:effectLst>
              </a:rPr>
              <a:t>号）</a:t>
            </a:r>
            <a:endParaRPr lang="en-US" altLang="zh-CN" sz="1600" dirty="0">
              <a:solidFill>
                <a:srgbClr val="990000"/>
              </a:solidFill>
              <a:effectLst>
                <a:outerShdw blurRad="38100" dist="38100" dir="2700000" algn="tl">
                  <a:srgbClr val="C0C0C0"/>
                </a:outerShdw>
              </a:effectLst>
            </a:endParaRPr>
          </a:p>
          <a:p>
            <a:r>
              <a:rPr lang="zh-CN" altLang="en-US" sz="2400" dirty="0">
                <a:solidFill>
                  <a:srgbClr val="0033CC"/>
                </a:solidFill>
                <a:effectLst>
                  <a:outerShdw blurRad="38100" dist="38100" dir="2700000" algn="tl">
                    <a:srgbClr val="C0C0C0"/>
                  </a:outerShdw>
                </a:effectLst>
              </a:rPr>
              <a:t>政策规定</a:t>
            </a:r>
            <a:endParaRPr lang="en-US" altLang="zh-CN" sz="2400" dirty="0">
              <a:solidFill>
                <a:srgbClr val="0033CC"/>
              </a:solidFill>
              <a:effectLst>
                <a:outerShdw blurRad="38100" dist="38100" dir="2700000" algn="tl">
                  <a:srgbClr val="C0C0C0"/>
                </a:outerShdw>
              </a:effectLst>
            </a:endParaRPr>
          </a:p>
          <a:p>
            <a:r>
              <a:rPr lang="en-US" altLang="zh-CN" sz="2400" dirty="0">
                <a:solidFill>
                  <a:srgbClr val="161616"/>
                </a:solidFill>
                <a:effectLst>
                  <a:outerShdw blurRad="38100" dist="38100" dir="2700000" algn="tl">
                    <a:srgbClr val="C0C0C0"/>
                  </a:outerShdw>
                </a:effectLst>
              </a:rPr>
              <a:t>1</a:t>
            </a:r>
            <a:r>
              <a:rPr lang="zh-CN" altLang="en-US" sz="2400" dirty="0">
                <a:solidFill>
                  <a:srgbClr val="161616"/>
                </a:solidFill>
                <a:effectLst>
                  <a:outerShdw blurRad="38100" dist="38100" dir="2700000" algn="tl">
                    <a:srgbClr val="C0C0C0"/>
                  </a:outerShdw>
                </a:effectLst>
              </a:rPr>
              <a:t>）优惠范围及规定</a:t>
            </a:r>
            <a:endParaRPr lang="en-US" altLang="zh-CN" sz="2400" dirty="0">
              <a:solidFill>
                <a:srgbClr val="161616"/>
              </a:solidFill>
              <a:effectLst>
                <a:outerShdw blurRad="38100" dist="38100" dir="2700000" algn="tl">
                  <a:srgbClr val="C0C0C0"/>
                </a:outerShdw>
              </a:effectLst>
            </a:endParaRPr>
          </a:p>
          <a:p>
            <a:pPr lvl="1"/>
            <a:r>
              <a:rPr lang="zh-CN" altLang="en-US" dirty="0">
                <a:solidFill>
                  <a:srgbClr val="161616"/>
                </a:solidFill>
                <a:effectLst>
                  <a:outerShdw blurRad="38100" dist="38100" dir="2700000" algn="tl">
                    <a:srgbClr val="C0C0C0"/>
                  </a:outerShdw>
                </a:effectLst>
              </a:rPr>
              <a:t>自</a:t>
            </a:r>
            <a:r>
              <a:rPr lang="en-US" altLang="zh-CN" dirty="0">
                <a:solidFill>
                  <a:srgbClr val="161616"/>
                </a:solidFill>
                <a:effectLst>
                  <a:outerShdw blurRad="38100" dist="38100" dir="2700000" algn="tl">
                    <a:srgbClr val="C0C0C0"/>
                  </a:outerShdw>
                </a:effectLst>
              </a:rPr>
              <a:t>2014</a:t>
            </a:r>
            <a:r>
              <a:rPr lang="zh-CN" altLang="en-US" dirty="0">
                <a:solidFill>
                  <a:srgbClr val="161616"/>
                </a:solidFill>
                <a:effectLst>
                  <a:outerShdw blurRad="38100" dist="38100" dir="2700000" algn="tl">
                    <a:srgbClr val="C0C0C0"/>
                  </a:outerShdw>
                </a:effectLst>
              </a:rPr>
              <a:t>年</a:t>
            </a:r>
            <a:r>
              <a:rPr lang="en-US" altLang="zh-CN" dirty="0">
                <a:solidFill>
                  <a:srgbClr val="161616"/>
                </a:solidFill>
                <a:effectLst>
                  <a:outerShdw blurRad="38100" dist="38100" dir="2700000" algn="tl">
                    <a:srgbClr val="C0C0C0"/>
                  </a:outerShdw>
                </a:effectLst>
              </a:rPr>
              <a:t>1</a:t>
            </a:r>
            <a:r>
              <a:rPr lang="zh-CN" altLang="en-US" dirty="0">
                <a:solidFill>
                  <a:srgbClr val="161616"/>
                </a:solidFill>
                <a:effectLst>
                  <a:outerShdw blurRad="38100" dist="38100" dir="2700000" algn="tl">
                    <a:srgbClr val="C0C0C0"/>
                  </a:outerShdw>
                </a:effectLst>
              </a:rPr>
              <a:t>月</a:t>
            </a:r>
            <a:r>
              <a:rPr lang="en-US" altLang="zh-CN" dirty="0">
                <a:solidFill>
                  <a:srgbClr val="161616"/>
                </a:solidFill>
                <a:effectLst>
                  <a:outerShdw blurRad="38100" dist="38100" dir="2700000" algn="tl">
                    <a:srgbClr val="C0C0C0"/>
                  </a:outerShdw>
                </a:effectLst>
              </a:rPr>
              <a:t>1</a:t>
            </a:r>
            <a:r>
              <a:rPr lang="zh-CN" altLang="en-US" dirty="0">
                <a:solidFill>
                  <a:srgbClr val="161616"/>
                </a:solidFill>
                <a:effectLst>
                  <a:outerShdw blurRad="38100" dist="38100" dir="2700000" algn="tl">
                    <a:srgbClr val="C0C0C0"/>
                  </a:outerShdw>
                </a:effectLst>
              </a:rPr>
              <a:t>日</a:t>
            </a:r>
            <a:r>
              <a:rPr lang="zh-CN" altLang="en-US" dirty="0">
                <a:solidFill>
                  <a:srgbClr val="CA69B8"/>
                </a:solidFill>
                <a:effectLst>
                  <a:outerShdw blurRad="38100" dist="38100" dir="2700000" algn="tl">
                    <a:srgbClr val="C0C0C0"/>
                  </a:outerShdw>
                </a:effectLst>
              </a:rPr>
              <a:t>至</a:t>
            </a:r>
            <a:r>
              <a:rPr lang="en-US" altLang="zh-CN" dirty="0">
                <a:solidFill>
                  <a:srgbClr val="CA69B8"/>
                </a:solidFill>
                <a:effectLst>
                  <a:outerShdw blurRad="38100" dist="38100" dir="2700000" algn="tl">
                    <a:srgbClr val="C0C0C0"/>
                  </a:outerShdw>
                </a:effectLst>
              </a:rPr>
              <a:t>2016</a:t>
            </a:r>
            <a:r>
              <a:rPr lang="zh-CN" altLang="en-US" dirty="0">
                <a:solidFill>
                  <a:srgbClr val="CA69B8"/>
                </a:solidFill>
                <a:effectLst>
                  <a:outerShdw blurRad="38100" dist="38100" dir="2700000" algn="tl">
                    <a:srgbClr val="C0C0C0"/>
                  </a:outerShdw>
                </a:effectLst>
              </a:rPr>
              <a:t>年</a:t>
            </a:r>
            <a:r>
              <a:rPr lang="en-US" altLang="zh-CN" dirty="0">
                <a:solidFill>
                  <a:srgbClr val="CA69B8"/>
                </a:solidFill>
                <a:effectLst>
                  <a:outerShdw blurRad="38100" dist="38100" dir="2700000" algn="tl">
                    <a:srgbClr val="C0C0C0"/>
                  </a:outerShdw>
                </a:effectLst>
              </a:rPr>
              <a:t>12</a:t>
            </a:r>
            <a:r>
              <a:rPr lang="zh-CN" altLang="en-US" dirty="0">
                <a:solidFill>
                  <a:srgbClr val="CA69B8"/>
                </a:solidFill>
                <a:effectLst>
                  <a:outerShdw blurRad="38100" dist="38100" dir="2700000" algn="tl">
                    <a:srgbClr val="C0C0C0"/>
                  </a:outerShdw>
                </a:effectLst>
              </a:rPr>
              <a:t>月</a:t>
            </a:r>
            <a:r>
              <a:rPr lang="en-US" altLang="zh-CN" dirty="0">
                <a:solidFill>
                  <a:srgbClr val="CA69B8"/>
                </a:solidFill>
                <a:effectLst>
                  <a:outerShdw blurRad="38100" dist="38100" dir="2700000" algn="tl">
                    <a:srgbClr val="C0C0C0"/>
                  </a:outerShdw>
                </a:effectLst>
              </a:rPr>
              <a:t>31</a:t>
            </a:r>
            <a:r>
              <a:rPr lang="zh-CN" altLang="en-US" dirty="0">
                <a:solidFill>
                  <a:srgbClr val="CA69B8"/>
                </a:solidFill>
                <a:effectLst>
                  <a:outerShdw blurRad="38100" dist="38100" dir="2700000" algn="tl">
                    <a:srgbClr val="C0C0C0"/>
                  </a:outerShdw>
                </a:effectLst>
              </a:rPr>
              <a:t>日</a:t>
            </a:r>
            <a:r>
              <a:rPr lang="zh-CN" altLang="en-US" dirty="0">
                <a:solidFill>
                  <a:srgbClr val="161616"/>
                </a:solidFill>
                <a:effectLst>
                  <a:outerShdw blurRad="38100" dist="38100" dir="2700000" algn="tl">
                    <a:srgbClr val="C0C0C0"/>
                  </a:outerShdw>
                </a:effectLst>
              </a:rPr>
              <a:t>，对年应纳税所得额</a:t>
            </a:r>
            <a:r>
              <a:rPr lang="zh-CN" altLang="en-US" dirty="0">
                <a:solidFill>
                  <a:srgbClr val="FF0000"/>
                </a:solidFill>
                <a:effectLst>
                  <a:outerShdw blurRad="38100" dist="38100" dir="2700000" algn="tl">
                    <a:srgbClr val="C0C0C0"/>
                  </a:outerShdw>
                </a:effectLst>
              </a:rPr>
              <a:t>低于</a:t>
            </a:r>
            <a:r>
              <a:rPr lang="en-US" altLang="zh-CN" dirty="0">
                <a:solidFill>
                  <a:srgbClr val="FF0000"/>
                </a:solidFill>
                <a:effectLst>
                  <a:outerShdw blurRad="38100" dist="38100" dir="2700000" algn="tl">
                    <a:srgbClr val="C0C0C0"/>
                  </a:outerShdw>
                </a:effectLst>
              </a:rPr>
              <a:t>10</a:t>
            </a:r>
            <a:r>
              <a:rPr lang="zh-CN" altLang="en-US" dirty="0">
                <a:solidFill>
                  <a:srgbClr val="FF0000"/>
                </a:solidFill>
                <a:effectLst>
                  <a:outerShdw blurRad="38100" dist="38100" dir="2700000" algn="tl">
                    <a:srgbClr val="C0C0C0"/>
                  </a:outerShdw>
                </a:effectLst>
              </a:rPr>
              <a:t>万元（含</a:t>
            </a:r>
            <a:r>
              <a:rPr lang="en-US" altLang="zh-CN" dirty="0">
                <a:solidFill>
                  <a:srgbClr val="FF0000"/>
                </a:solidFill>
                <a:effectLst>
                  <a:outerShdw blurRad="38100" dist="38100" dir="2700000" algn="tl">
                    <a:srgbClr val="C0C0C0"/>
                  </a:outerShdw>
                </a:effectLst>
              </a:rPr>
              <a:t>10</a:t>
            </a:r>
            <a:r>
              <a:rPr lang="zh-CN" altLang="en-US" dirty="0">
                <a:solidFill>
                  <a:srgbClr val="FF0000"/>
                </a:solidFill>
                <a:effectLst>
                  <a:outerShdw blurRad="38100" dist="38100" dir="2700000" algn="tl">
                    <a:srgbClr val="C0C0C0"/>
                  </a:outerShdw>
                </a:effectLst>
              </a:rPr>
              <a:t>万元）</a:t>
            </a:r>
            <a:r>
              <a:rPr lang="zh-CN" altLang="en-US" dirty="0">
                <a:solidFill>
                  <a:srgbClr val="161616"/>
                </a:solidFill>
                <a:effectLst>
                  <a:outerShdw blurRad="38100" dist="38100" dir="2700000" algn="tl">
                    <a:srgbClr val="C0C0C0"/>
                  </a:outerShdw>
                </a:effectLst>
              </a:rPr>
              <a:t>的小型微利企业，其</a:t>
            </a:r>
            <a:r>
              <a:rPr lang="zh-CN" altLang="en-US" dirty="0">
                <a:solidFill>
                  <a:srgbClr val="990000"/>
                </a:solidFill>
                <a:effectLst>
                  <a:outerShdw blurRad="38100" dist="38100" dir="2700000" algn="tl">
                    <a:srgbClr val="C0C0C0"/>
                  </a:outerShdw>
                </a:effectLst>
              </a:rPr>
              <a:t>所得减按</a:t>
            </a:r>
            <a:r>
              <a:rPr lang="en-US" altLang="zh-CN" dirty="0">
                <a:solidFill>
                  <a:srgbClr val="990000"/>
                </a:solidFill>
                <a:effectLst>
                  <a:outerShdw blurRad="38100" dist="38100" dir="2700000" algn="tl">
                    <a:srgbClr val="C0C0C0"/>
                  </a:outerShdw>
                </a:effectLst>
              </a:rPr>
              <a:t>50%</a:t>
            </a:r>
            <a:r>
              <a:rPr lang="zh-CN" altLang="en-US" dirty="0">
                <a:solidFill>
                  <a:srgbClr val="161616"/>
                </a:solidFill>
                <a:effectLst>
                  <a:outerShdw blurRad="38100" dist="38100" dir="2700000" algn="tl">
                    <a:srgbClr val="C0C0C0"/>
                  </a:outerShdw>
                </a:effectLst>
              </a:rPr>
              <a:t>计入应纳税所得额，按</a:t>
            </a:r>
            <a:r>
              <a:rPr lang="en-US" altLang="zh-CN" dirty="0">
                <a:solidFill>
                  <a:srgbClr val="161616"/>
                </a:solidFill>
                <a:effectLst>
                  <a:outerShdw blurRad="38100" dist="38100" dir="2700000" algn="tl">
                    <a:srgbClr val="C0C0C0"/>
                  </a:outerShdw>
                </a:effectLst>
              </a:rPr>
              <a:t>20%</a:t>
            </a:r>
            <a:r>
              <a:rPr lang="zh-CN" altLang="en-US" dirty="0">
                <a:solidFill>
                  <a:srgbClr val="161616"/>
                </a:solidFill>
                <a:effectLst>
                  <a:outerShdw blurRad="38100" dist="38100" dir="2700000" algn="tl">
                    <a:srgbClr val="C0C0C0"/>
                  </a:outerShdw>
                </a:effectLst>
              </a:rPr>
              <a:t>的税率缴纳企业所得税</a:t>
            </a:r>
            <a:endParaRPr lang="en-US" altLang="zh-CN" dirty="0">
              <a:solidFill>
                <a:srgbClr val="161616"/>
              </a:solidFill>
              <a:effectLst>
                <a:outerShdw blurRad="38100" dist="38100" dir="2700000" algn="tl">
                  <a:srgbClr val="C0C0C0"/>
                </a:outerShdw>
              </a:effectLst>
            </a:endParaRPr>
          </a:p>
          <a:p>
            <a:pPr lvl="1"/>
            <a:r>
              <a:rPr lang="zh-CN" altLang="en-US" dirty="0">
                <a:solidFill>
                  <a:srgbClr val="161616"/>
                </a:solidFill>
                <a:effectLst>
                  <a:outerShdw blurRad="38100" dist="38100" dir="2700000" algn="tl">
                    <a:srgbClr val="C0C0C0"/>
                  </a:outerShdw>
                </a:effectLst>
              </a:rPr>
              <a:t>所称小型微利企业，是指符合</a:t>
            </a:r>
            <a:r>
              <a:rPr lang="en-US" altLang="zh-CN" dirty="0">
                <a:solidFill>
                  <a:srgbClr val="161616"/>
                </a:solidFill>
                <a:effectLst>
                  <a:outerShdw blurRad="38100" dist="38100" dir="2700000" algn="tl">
                    <a:srgbClr val="C0C0C0"/>
                  </a:outerShdw>
                </a:effectLst>
              </a:rPr>
              <a:t>《</a:t>
            </a:r>
            <a:r>
              <a:rPr lang="zh-CN" altLang="en-US" dirty="0">
                <a:solidFill>
                  <a:srgbClr val="161616"/>
                </a:solidFill>
                <a:effectLst>
                  <a:outerShdw blurRad="38100" dist="38100" dir="2700000" algn="tl">
                    <a:srgbClr val="C0C0C0"/>
                  </a:outerShdw>
                </a:effectLst>
              </a:rPr>
              <a:t>中华人民共和国企业所得税法</a:t>
            </a:r>
            <a:r>
              <a:rPr lang="en-US" altLang="zh-CN" dirty="0">
                <a:solidFill>
                  <a:srgbClr val="161616"/>
                </a:solidFill>
                <a:effectLst>
                  <a:outerShdw blurRad="38100" dist="38100" dir="2700000" algn="tl">
                    <a:srgbClr val="C0C0C0"/>
                  </a:outerShdw>
                </a:effectLst>
              </a:rPr>
              <a:t>》</a:t>
            </a:r>
            <a:r>
              <a:rPr lang="zh-CN" altLang="en-US" dirty="0">
                <a:solidFill>
                  <a:srgbClr val="161616"/>
                </a:solidFill>
                <a:effectLst>
                  <a:outerShdw blurRad="38100" dist="38100" dir="2700000" algn="tl">
                    <a:srgbClr val="C0C0C0"/>
                  </a:outerShdw>
                </a:effectLst>
              </a:rPr>
              <a:t>及其实施条例以及相关税收政策规定的小型微利企业</a:t>
            </a:r>
            <a:endParaRPr lang="en-US" altLang="zh-CN" dirty="0">
              <a:solidFill>
                <a:srgbClr val="161616"/>
              </a:solidFill>
              <a:effectLst>
                <a:outerShdw blurRad="38100" dist="38100" dir="2700000" algn="tl">
                  <a:srgbClr val="C0C0C0"/>
                </a:outerShdw>
              </a:effectLst>
            </a:endParaRPr>
          </a:p>
          <a:p>
            <a:pPr lvl="1"/>
            <a:r>
              <a:rPr lang="zh-CN" altLang="en-US" dirty="0">
                <a:solidFill>
                  <a:srgbClr val="161616"/>
                </a:solidFill>
                <a:effectLst>
                  <a:outerShdw blurRad="38100" dist="38100" dir="2700000" algn="tl">
                    <a:srgbClr val="C0C0C0"/>
                  </a:outerShdw>
                </a:effectLst>
              </a:rPr>
              <a:t>符合规定条件的小型微利企业（</a:t>
            </a:r>
            <a:r>
              <a:rPr lang="zh-CN" altLang="en-US" dirty="0">
                <a:solidFill>
                  <a:srgbClr val="990000"/>
                </a:solidFill>
                <a:effectLst>
                  <a:outerShdw blurRad="38100" dist="38100" dir="2700000" algn="tl">
                    <a:srgbClr val="C0C0C0"/>
                  </a:outerShdw>
                </a:effectLst>
              </a:rPr>
              <a:t>包括采取查账征收和</a:t>
            </a:r>
            <a:r>
              <a:rPr lang="zh-CN" altLang="en-US" dirty="0">
                <a:solidFill>
                  <a:srgbClr val="0033CC"/>
                </a:solidFill>
                <a:effectLst>
                  <a:outerShdw blurRad="38100" dist="38100" dir="2700000" algn="tl">
                    <a:srgbClr val="C0C0C0"/>
                  </a:outerShdw>
                </a:effectLst>
              </a:rPr>
              <a:t>核定征收方式</a:t>
            </a:r>
            <a:r>
              <a:rPr lang="zh-CN" altLang="en-US" dirty="0">
                <a:solidFill>
                  <a:srgbClr val="990000"/>
                </a:solidFill>
                <a:effectLst>
                  <a:outerShdw blurRad="38100" dist="38100" dir="2700000" algn="tl">
                    <a:srgbClr val="C0C0C0"/>
                  </a:outerShdw>
                </a:effectLst>
              </a:rPr>
              <a:t>的企业</a:t>
            </a:r>
            <a:r>
              <a:rPr lang="zh-CN" altLang="en-US" dirty="0">
                <a:solidFill>
                  <a:srgbClr val="161616"/>
                </a:solidFill>
                <a:effectLst>
                  <a:outerShdw blurRad="38100" dist="38100" dir="2700000" algn="tl">
                    <a:srgbClr val="C0C0C0"/>
                  </a:outerShdw>
                </a:effectLst>
              </a:rPr>
              <a:t>）</a:t>
            </a:r>
            <a:endParaRPr lang="en-US" altLang="zh-CN" dirty="0">
              <a:solidFill>
                <a:srgbClr val="161616"/>
              </a:solidFill>
              <a:effectLst>
                <a:outerShdw blurRad="38100" dist="38100" dir="2700000" algn="tl">
                  <a:srgbClr val="C0C0C0"/>
                </a:outerShdw>
              </a:effectLst>
            </a:endParaRPr>
          </a:p>
          <a:p>
            <a:endParaRPr lang="zh-CN" altLang="en-US" sz="2400" dirty="0">
              <a:solidFill>
                <a:srgbClr val="161616"/>
              </a:solidFill>
              <a:effectLst>
                <a:outerShdw blurRad="38100" dist="38100" dir="2700000" algn="tl">
                  <a:srgbClr val="C0C0C0"/>
                </a:outerShdw>
              </a:effectLst>
            </a:endParaRPr>
          </a:p>
        </p:txBody>
      </p:sp>
    </p:spTree>
    <p:extLst>
      <p:ext uri="{BB962C8B-B14F-4D97-AF65-F5344CB8AC3E}">
        <p14:creationId xmlns:p14="http://schemas.microsoft.com/office/powerpoint/2010/main" val="1748183118"/>
      </p:ext>
    </p:extLst>
  </p:cSld>
  <p:clrMapOvr>
    <a:masterClrMapping/>
  </p:clrMapOvr>
  <p:transition spd="slow"/>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内容占位符 2"/>
          <p:cNvSpPr>
            <a:spLocks noGrp="1"/>
          </p:cNvSpPr>
          <p:nvPr>
            <p:ph idx="1"/>
          </p:nvPr>
        </p:nvSpPr>
        <p:spPr/>
        <p:txBody>
          <a:bodyPr>
            <a:normAutofit lnSpcReduction="10000"/>
          </a:bodyPr>
          <a:lstStyle/>
          <a:p>
            <a:r>
              <a:rPr lang="en-US" altLang="zh-CN" sz="2400" dirty="0">
                <a:solidFill>
                  <a:srgbClr val="161616"/>
                </a:solidFill>
                <a:effectLst>
                  <a:outerShdw blurRad="38100" dist="38100" dir="2700000" algn="tl">
                    <a:srgbClr val="C0C0C0"/>
                  </a:outerShdw>
                </a:effectLst>
              </a:rPr>
              <a:t>2</a:t>
            </a:r>
            <a:r>
              <a:rPr lang="zh-CN" altLang="en-US" sz="2400" dirty="0">
                <a:solidFill>
                  <a:srgbClr val="161616"/>
                </a:solidFill>
                <a:effectLst>
                  <a:outerShdw blurRad="38100" dist="38100" dir="2700000" algn="tl">
                    <a:srgbClr val="C0C0C0"/>
                  </a:outerShdw>
                </a:effectLst>
              </a:rPr>
              <a:t>）优惠备案</a:t>
            </a:r>
            <a:endParaRPr lang="en-US" altLang="zh-CN" sz="2400" dirty="0">
              <a:solidFill>
                <a:srgbClr val="161616"/>
              </a:solidFill>
              <a:effectLst>
                <a:outerShdw blurRad="38100" dist="38100" dir="2700000" algn="tl">
                  <a:srgbClr val="C0C0C0"/>
                </a:outerShdw>
              </a:effectLst>
            </a:endParaRPr>
          </a:p>
          <a:p>
            <a:pPr lvl="1"/>
            <a:r>
              <a:rPr lang="zh-CN" altLang="en-US" dirty="0">
                <a:solidFill>
                  <a:srgbClr val="161616"/>
                </a:solidFill>
                <a:effectLst>
                  <a:outerShdw blurRad="38100" dist="38100" dir="2700000" algn="tl">
                    <a:srgbClr val="C0C0C0"/>
                  </a:outerShdw>
                </a:effectLst>
              </a:rPr>
              <a:t>符合规定条件的小型微利企业，在预缴和年度汇算清缴企业所得税时，可以按照规定</a:t>
            </a:r>
            <a:r>
              <a:rPr lang="zh-CN" altLang="en-US" dirty="0">
                <a:solidFill>
                  <a:srgbClr val="FF0000"/>
                </a:solidFill>
                <a:effectLst>
                  <a:outerShdw blurRad="38100" dist="38100" dir="2700000" algn="tl">
                    <a:srgbClr val="C0C0C0"/>
                  </a:outerShdw>
                </a:effectLst>
              </a:rPr>
              <a:t>自行享受</a:t>
            </a:r>
            <a:r>
              <a:rPr lang="zh-CN" altLang="en-US" dirty="0">
                <a:solidFill>
                  <a:srgbClr val="161616"/>
                </a:solidFill>
                <a:effectLst>
                  <a:outerShdw blurRad="38100" dist="38100" dir="2700000" algn="tl">
                    <a:srgbClr val="C0C0C0"/>
                  </a:outerShdw>
                </a:effectLst>
              </a:rPr>
              <a:t>小型微利企业所得税优惠政策，无需税务机关审核批准，但在</a:t>
            </a:r>
            <a:r>
              <a:rPr lang="zh-CN" altLang="en-US" dirty="0">
                <a:solidFill>
                  <a:srgbClr val="FF0000"/>
                </a:solidFill>
                <a:effectLst>
                  <a:outerShdw blurRad="38100" dist="38100" dir="2700000" algn="tl">
                    <a:srgbClr val="C0C0C0"/>
                  </a:outerShdw>
                </a:effectLst>
              </a:rPr>
              <a:t>报送年度</a:t>
            </a:r>
            <a:r>
              <a:rPr lang="zh-CN" altLang="en-US" dirty="0">
                <a:solidFill>
                  <a:srgbClr val="161616"/>
                </a:solidFill>
                <a:effectLst>
                  <a:outerShdw blurRad="38100" dist="38100" dir="2700000" algn="tl">
                    <a:srgbClr val="C0C0C0"/>
                  </a:outerShdw>
                </a:effectLst>
              </a:rPr>
              <a:t>企业所得税纳税申报表时，应同时将企业从业人员、资产总额情况报税务机关备案</a:t>
            </a:r>
            <a:endParaRPr lang="en-US" altLang="zh-CN" dirty="0">
              <a:solidFill>
                <a:srgbClr val="161616"/>
              </a:solidFill>
              <a:effectLst>
                <a:outerShdw blurRad="38100" dist="38100" dir="2700000" algn="tl">
                  <a:srgbClr val="C0C0C0"/>
                </a:outerShdw>
              </a:effectLst>
            </a:endParaRPr>
          </a:p>
          <a:p>
            <a:r>
              <a:rPr lang="en-US" altLang="zh-CN" sz="2400" dirty="0">
                <a:solidFill>
                  <a:srgbClr val="161616"/>
                </a:solidFill>
                <a:effectLst>
                  <a:outerShdw blurRad="38100" dist="38100" dir="2700000" algn="tl">
                    <a:srgbClr val="C0C0C0"/>
                  </a:outerShdw>
                </a:effectLst>
              </a:rPr>
              <a:t>3</a:t>
            </a:r>
            <a:r>
              <a:rPr lang="zh-CN" altLang="en-US" sz="2400" dirty="0">
                <a:solidFill>
                  <a:srgbClr val="161616"/>
                </a:solidFill>
                <a:effectLst>
                  <a:outerShdw blurRad="38100" dist="38100" dir="2700000" algn="tl">
                    <a:srgbClr val="C0C0C0"/>
                  </a:outerShdw>
                </a:effectLst>
              </a:rPr>
              <a:t>）预缴处理</a:t>
            </a:r>
            <a:endParaRPr lang="en-US" altLang="zh-CN" sz="2400" dirty="0">
              <a:solidFill>
                <a:srgbClr val="161616"/>
              </a:solidFill>
              <a:effectLst>
                <a:outerShdw blurRad="38100" dist="38100" dir="2700000" algn="tl">
                  <a:srgbClr val="C0C0C0"/>
                </a:outerShdw>
              </a:effectLst>
            </a:endParaRPr>
          </a:p>
          <a:p>
            <a:pPr lvl="1"/>
            <a:r>
              <a:rPr lang="zh-CN" altLang="en-US" dirty="0">
                <a:solidFill>
                  <a:srgbClr val="161616"/>
                </a:solidFill>
                <a:effectLst>
                  <a:outerShdw blurRad="38100" dist="38100" dir="2700000" algn="tl">
                    <a:srgbClr val="C0C0C0"/>
                  </a:outerShdw>
                </a:effectLst>
              </a:rPr>
              <a:t>（</a:t>
            </a:r>
            <a:r>
              <a:rPr lang="en-US" altLang="zh-CN" dirty="0">
                <a:solidFill>
                  <a:srgbClr val="161616"/>
                </a:solidFill>
                <a:effectLst>
                  <a:outerShdw blurRad="38100" dist="38100" dir="2700000" algn="tl">
                    <a:srgbClr val="C0C0C0"/>
                  </a:outerShdw>
                </a:effectLst>
              </a:rPr>
              <a:t>1</a:t>
            </a:r>
            <a:r>
              <a:rPr lang="zh-CN" altLang="en-US" dirty="0">
                <a:solidFill>
                  <a:srgbClr val="161616"/>
                </a:solidFill>
                <a:effectLst>
                  <a:outerShdw blurRad="38100" dist="38100" dir="2700000" algn="tl">
                    <a:srgbClr val="C0C0C0"/>
                  </a:outerShdw>
                </a:effectLst>
              </a:rPr>
              <a:t>）查账征收的小型微利企业，</a:t>
            </a:r>
            <a:r>
              <a:rPr lang="zh-CN" altLang="en-US" dirty="0">
                <a:solidFill>
                  <a:srgbClr val="FF0000"/>
                </a:solidFill>
                <a:effectLst>
                  <a:outerShdw blurRad="38100" dist="38100" dir="2700000" algn="tl">
                    <a:srgbClr val="C0C0C0"/>
                  </a:outerShdw>
                </a:effectLst>
              </a:rPr>
              <a:t>上一纳税年度</a:t>
            </a:r>
            <a:r>
              <a:rPr lang="zh-CN" altLang="en-US" dirty="0">
                <a:solidFill>
                  <a:srgbClr val="161616"/>
                </a:solidFill>
                <a:effectLst>
                  <a:outerShdw blurRad="38100" dist="38100" dir="2700000" algn="tl">
                    <a:srgbClr val="C0C0C0"/>
                  </a:outerShdw>
                </a:effectLst>
              </a:rPr>
              <a:t>符合小型微利企业条件，且年度应纳税所得额低于</a:t>
            </a:r>
            <a:r>
              <a:rPr lang="en-US" altLang="zh-CN" dirty="0">
                <a:solidFill>
                  <a:srgbClr val="161616"/>
                </a:solidFill>
                <a:effectLst>
                  <a:outerShdw blurRad="38100" dist="38100" dir="2700000" algn="tl">
                    <a:srgbClr val="C0C0C0"/>
                  </a:outerShdw>
                </a:effectLst>
              </a:rPr>
              <a:t>10</a:t>
            </a:r>
            <a:r>
              <a:rPr lang="zh-CN" altLang="en-US" dirty="0">
                <a:solidFill>
                  <a:srgbClr val="161616"/>
                </a:solidFill>
                <a:effectLst>
                  <a:outerShdw blurRad="38100" dist="38100" dir="2700000" algn="tl">
                    <a:srgbClr val="C0C0C0"/>
                  </a:outerShdw>
                </a:effectLst>
              </a:rPr>
              <a:t>万元（含</a:t>
            </a:r>
            <a:r>
              <a:rPr lang="en-US" altLang="zh-CN" dirty="0">
                <a:solidFill>
                  <a:srgbClr val="161616"/>
                </a:solidFill>
                <a:effectLst>
                  <a:outerShdw blurRad="38100" dist="38100" dir="2700000" algn="tl">
                    <a:srgbClr val="C0C0C0"/>
                  </a:outerShdw>
                </a:effectLst>
              </a:rPr>
              <a:t>10</a:t>
            </a:r>
            <a:r>
              <a:rPr lang="zh-CN" altLang="en-US" dirty="0">
                <a:solidFill>
                  <a:srgbClr val="161616"/>
                </a:solidFill>
                <a:effectLst>
                  <a:outerShdw blurRad="38100" dist="38100" dir="2700000" algn="tl">
                    <a:srgbClr val="C0C0C0"/>
                  </a:outerShdw>
                </a:effectLst>
              </a:rPr>
              <a:t>万元）的，本年度采取按</a:t>
            </a:r>
            <a:r>
              <a:rPr lang="zh-CN" altLang="en-US" dirty="0">
                <a:solidFill>
                  <a:srgbClr val="FF0000"/>
                </a:solidFill>
                <a:effectLst>
                  <a:outerShdw blurRad="38100" dist="38100" dir="2700000" algn="tl">
                    <a:srgbClr val="C0C0C0"/>
                  </a:outerShdw>
                </a:effectLst>
              </a:rPr>
              <a:t>实际利润额预缴</a:t>
            </a:r>
            <a:r>
              <a:rPr lang="zh-CN" altLang="en-US" dirty="0">
                <a:solidFill>
                  <a:srgbClr val="161616"/>
                </a:solidFill>
                <a:effectLst>
                  <a:outerShdw blurRad="38100" dist="38100" dir="2700000" algn="tl">
                    <a:srgbClr val="C0C0C0"/>
                  </a:outerShdw>
                </a:effectLst>
              </a:rPr>
              <a:t>企业所得税款，预缴时累计实际利润额不超过</a:t>
            </a:r>
            <a:r>
              <a:rPr lang="en-US" altLang="zh-CN" dirty="0">
                <a:solidFill>
                  <a:srgbClr val="161616"/>
                </a:solidFill>
                <a:effectLst>
                  <a:outerShdw blurRad="38100" dist="38100" dir="2700000" algn="tl">
                    <a:srgbClr val="C0C0C0"/>
                  </a:outerShdw>
                </a:effectLst>
              </a:rPr>
              <a:t>10</a:t>
            </a:r>
            <a:r>
              <a:rPr lang="zh-CN" altLang="en-US" dirty="0">
                <a:solidFill>
                  <a:srgbClr val="161616"/>
                </a:solidFill>
                <a:effectLst>
                  <a:outerShdw blurRad="38100" dist="38100" dir="2700000" algn="tl">
                    <a:srgbClr val="C0C0C0"/>
                  </a:outerShdw>
                </a:effectLst>
              </a:rPr>
              <a:t>万元的，可以享受小型微利企业所得税优惠政策；超过</a:t>
            </a:r>
            <a:r>
              <a:rPr lang="en-US" altLang="zh-CN" dirty="0">
                <a:solidFill>
                  <a:srgbClr val="161616"/>
                </a:solidFill>
                <a:effectLst>
                  <a:outerShdw blurRad="38100" dist="38100" dir="2700000" algn="tl">
                    <a:srgbClr val="C0C0C0"/>
                  </a:outerShdw>
                </a:effectLst>
              </a:rPr>
              <a:t>10</a:t>
            </a:r>
            <a:r>
              <a:rPr lang="zh-CN" altLang="en-US" dirty="0">
                <a:solidFill>
                  <a:srgbClr val="161616"/>
                </a:solidFill>
                <a:effectLst>
                  <a:outerShdw blurRad="38100" dist="38100" dir="2700000" algn="tl">
                    <a:srgbClr val="C0C0C0"/>
                  </a:outerShdw>
                </a:effectLst>
              </a:rPr>
              <a:t>万元的，应停止享受其中的减半征税政策；本年度采取按</a:t>
            </a:r>
            <a:r>
              <a:rPr lang="zh-CN" altLang="en-US" dirty="0">
                <a:solidFill>
                  <a:srgbClr val="FF0000"/>
                </a:solidFill>
                <a:effectLst>
                  <a:outerShdw blurRad="38100" dist="38100" dir="2700000" algn="tl">
                    <a:srgbClr val="C0C0C0"/>
                  </a:outerShdw>
                </a:effectLst>
              </a:rPr>
              <a:t>上年度应纳税所得额</a:t>
            </a:r>
            <a:r>
              <a:rPr lang="zh-CN" altLang="en-US" dirty="0">
                <a:solidFill>
                  <a:srgbClr val="161616"/>
                </a:solidFill>
                <a:effectLst>
                  <a:outerShdw blurRad="38100" dist="38100" dir="2700000" algn="tl">
                    <a:srgbClr val="C0C0C0"/>
                  </a:outerShdw>
                </a:effectLst>
              </a:rPr>
              <a:t>的季度（或月份）平均额预缴企业所得税的，可以享受小型微利企业优惠政策</a:t>
            </a:r>
            <a:r>
              <a:rPr lang="en-US" altLang="zh-CN" sz="2000" dirty="0">
                <a:effectLst>
                  <a:outerShdw blurRad="38100" dist="38100" dir="2700000" algn="tl">
                    <a:srgbClr val="C0C0C0"/>
                  </a:outerShdw>
                </a:effectLst>
              </a:rPr>
              <a:t/>
            </a:r>
            <a:br>
              <a:rPr lang="en-US" altLang="zh-CN" sz="2000" dirty="0">
                <a:effectLst>
                  <a:outerShdw blurRad="38100" dist="38100" dir="2700000" algn="tl">
                    <a:srgbClr val="C0C0C0"/>
                  </a:outerShdw>
                </a:effectLst>
              </a:rPr>
            </a:br>
            <a:endParaRPr lang="zh-CN" altLang="en-US" sz="2000" dirty="0">
              <a:solidFill>
                <a:srgbClr val="161616"/>
              </a:solidFill>
              <a:effectLst>
                <a:outerShdw blurRad="38100" dist="38100" dir="2700000" algn="tl">
                  <a:srgbClr val="C0C0C0"/>
                </a:outerShdw>
              </a:effectLst>
            </a:endParaRPr>
          </a:p>
        </p:txBody>
      </p:sp>
    </p:spTree>
    <p:extLst>
      <p:ext uri="{BB962C8B-B14F-4D97-AF65-F5344CB8AC3E}">
        <p14:creationId xmlns:p14="http://schemas.microsoft.com/office/powerpoint/2010/main" val="2320704394"/>
      </p:ext>
    </p:extLst>
  </p:cSld>
  <p:clrMapOvr>
    <a:masterClrMapping/>
  </p:clrMapOvr>
  <p:transition spd="slow"/>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内容占位符 2"/>
          <p:cNvSpPr>
            <a:spLocks noGrp="1"/>
          </p:cNvSpPr>
          <p:nvPr>
            <p:ph idx="1"/>
          </p:nvPr>
        </p:nvSpPr>
        <p:spPr>
          <a:xfrm>
            <a:off x="1484310" y="906330"/>
            <a:ext cx="10018713" cy="5508538"/>
          </a:xfrm>
        </p:spPr>
        <p:txBody>
          <a:bodyPr>
            <a:normAutofit fontScale="92500" lnSpcReduction="10000"/>
          </a:bodyPr>
          <a:lstStyle/>
          <a:p>
            <a:pPr lvl="1"/>
            <a:r>
              <a:rPr lang="zh-CN" altLang="en-US" sz="2400" dirty="0">
                <a:solidFill>
                  <a:srgbClr val="161616"/>
                </a:solidFill>
                <a:effectLst>
                  <a:outerShdw blurRad="38100" dist="38100" dir="2700000" algn="tl">
                    <a:srgbClr val="C0C0C0"/>
                  </a:outerShdw>
                </a:effectLst>
              </a:rPr>
              <a:t>（</a:t>
            </a:r>
            <a:r>
              <a:rPr lang="en-US" altLang="zh-CN" sz="2400" dirty="0">
                <a:solidFill>
                  <a:srgbClr val="161616"/>
                </a:solidFill>
                <a:effectLst>
                  <a:outerShdw blurRad="38100" dist="38100" dir="2700000" algn="tl">
                    <a:srgbClr val="C0C0C0"/>
                  </a:outerShdw>
                </a:effectLst>
              </a:rPr>
              <a:t>2</a:t>
            </a:r>
            <a:r>
              <a:rPr lang="zh-CN" altLang="en-US" sz="2400" dirty="0">
                <a:solidFill>
                  <a:srgbClr val="161616"/>
                </a:solidFill>
                <a:effectLst>
                  <a:outerShdw blurRad="38100" dist="38100" dir="2700000" algn="tl">
                    <a:srgbClr val="C0C0C0"/>
                  </a:outerShdw>
                </a:effectLst>
              </a:rPr>
              <a:t>）</a:t>
            </a:r>
            <a:r>
              <a:rPr lang="zh-CN" altLang="en-US" sz="2400" dirty="0">
                <a:solidFill>
                  <a:srgbClr val="FF0000"/>
                </a:solidFill>
                <a:effectLst>
                  <a:outerShdw blurRad="38100" dist="38100" dir="2700000" algn="tl">
                    <a:srgbClr val="C0C0C0"/>
                  </a:outerShdw>
                </a:effectLst>
              </a:rPr>
              <a:t>定率征税</a:t>
            </a:r>
            <a:r>
              <a:rPr lang="zh-CN" altLang="en-US" sz="2400" dirty="0">
                <a:solidFill>
                  <a:srgbClr val="161616"/>
                </a:solidFill>
                <a:effectLst>
                  <a:outerShdw blurRad="38100" dist="38100" dir="2700000" algn="tl">
                    <a:srgbClr val="C0C0C0"/>
                  </a:outerShdw>
                </a:effectLst>
              </a:rPr>
              <a:t>的小型微利企业，上一纳税年度符合小型微利企业条件，且年度应纳税所得额低于</a:t>
            </a:r>
            <a:r>
              <a:rPr lang="en-US" altLang="zh-CN" sz="2400" dirty="0">
                <a:solidFill>
                  <a:srgbClr val="161616"/>
                </a:solidFill>
                <a:effectLst>
                  <a:outerShdw blurRad="38100" dist="38100" dir="2700000" algn="tl">
                    <a:srgbClr val="C0C0C0"/>
                  </a:outerShdw>
                </a:effectLst>
              </a:rPr>
              <a:t>10</a:t>
            </a:r>
            <a:r>
              <a:rPr lang="zh-CN" altLang="en-US" sz="2400" dirty="0">
                <a:solidFill>
                  <a:srgbClr val="161616"/>
                </a:solidFill>
                <a:effectLst>
                  <a:outerShdw blurRad="38100" dist="38100" dir="2700000" algn="tl">
                    <a:srgbClr val="C0C0C0"/>
                  </a:outerShdw>
                </a:effectLst>
              </a:rPr>
              <a:t>万元（含</a:t>
            </a:r>
            <a:r>
              <a:rPr lang="en-US" altLang="zh-CN" sz="2400" dirty="0">
                <a:solidFill>
                  <a:srgbClr val="161616"/>
                </a:solidFill>
                <a:effectLst>
                  <a:outerShdw blurRad="38100" dist="38100" dir="2700000" algn="tl">
                    <a:srgbClr val="C0C0C0"/>
                  </a:outerShdw>
                </a:effectLst>
              </a:rPr>
              <a:t>10</a:t>
            </a:r>
            <a:r>
              <a:rPr lang="zh-CN" altLang="en-US" sz="2400" dirty="0">
                <a:solidFill>
                  <a:srgbClr val="161616"/>
                </a:solidFill>
                <a:effectLst>
                  <a:outerShdw blurRad="38100" dist="38100" dir="2700000" algn="tl">
                    <a:srgbClr val="C0C0C0"/>
                  </a:outerShdw>
                </a:effectLst>
              </a:rPr>
              <a:t>万元）的，本年度预缴企业所得税时，累计应纳税所得额不超过</a:t>
            </a:r>
            <a:r>
              <a:rPr lang="en-US" altLang="zh-CN" sz="2400" dirty="0">
                <a:solidFill>
                  <a:srgbClr val="161616"/>
                </a:solidFill>
                <a:effectLst>
                  <a:outerShdw blurRad="38100" dist="38100" dir="2700000" algn="tl">
                    <a:srgbClr val="C0C0C0"/>
                  </a:outerShdw>
                </a:effectLst>
              </a:rPr>
              <a:t>10</a:t>
            </a:r>
            <a:r>
              <a:rPr lang="zh-CN" altLang="en-US" sz="2400" dirty="0">
                <a:solidFill>
                  <a:srgbClr val="161616"/>
                </a:solidFill>
                <a:effectLst>
                  <a:outerShdw blurRad="38100" dist="38100" dir="2700000" algn="tl">
                    <a:srgbClr val="C0C0C0"/>
                  </a:outerShdw>
                </a:effectLst>
              </a:rPr>
              <a:t>万元的，可以享受优惠政策；超过</a:t>
            </a:r>
            <a:r>
              <a:rPr lang="en-US" altLang="zh-CN" sz="2400" dirty="0">
                <a:solidFill>
                  <a:srgbClr val="161616"/>
                </a:solidFill>
                <a:effectLst>
                  <a:outerShdw blurRad="38100" dist="38100" dir="2700000" algn="tl">
                    <a:srgbClr val="C0C0C0"/>
                  </a:outerShdw>
                </a:effectLst>
              </a:rPr>
              <a:t>10</a:t>
            </a:r>
            <a:r>
              <a:rPr lang="zh-CN" altLang="en-US" sz="2400" dirty="0">
                <a:solidFill>
                  <a:srgbClr val="161616"/>
                </a:solidFill>
                <a:effectLst>
                  <a:outerShdw blurRad="38100" dist="38100" dir="2700000" algn="tl">
                    <a:srgbClr val="C0C0C0"/>
                  </a:outerShdw>
                </a:effectLst>
              </a:rPr>
              <a:t>万元的，不享受其中的减半征税政策</a:t>
            </a:r>
            <a:endParaRPr lang="en-US" altLang="zh-CN" sz="2400" dirty="0">
              <a:solidFill>
                <a:srgbClr val="161616"/>
              </a:solidFill>
              <a:effectLst>
                <a:outerShdw blurRad="38100" dist="38100" dir="2700000" algn="tl">
                  <a:srgbClr val="C0C0C0"/>
                </a:outerShdw>
              </a:effectLst>
            </a:endParaRPr>
          </a:p>
          <a:p>
            <a:pPr lvl="1"/>
            <a:r>
              <a:rPr lang="zh-CN" altLang="en-US" sz="2400" dirty="0">
                <a:solidFill>
                  <a:srgbClr val="FF0000"/>
                </a:solidFill>
                <a:effectLst>
                  <a:outerShdw blurRad="38100" dist="38100" dir="2700000" algn="tl">
                    <a:srgbClr val="C0C0C0"/>
                  </a:outerShdw>
                </a:effectLst>
              </a:rPr>
              <a:t>定额征税</a:t>
            </a:r>
            <a:r>
              <a:rPr lang="zh-CN" altLang="en-US" sz="2400" dirty="0">
                <a:solidFill>
                  <a:srgbClr val="161616"/>
                </a:solidFill>
                <a:effectLst>
                  <a:outerShdw blurRad="38100" dist="38100" dir="2700000" algn="tl">
                    <a:srgbClr val="C0C0C0"/>
                  </a:outerShdw>
                </a:effectLst>
              </a:rPr>
              <a:t>的小型微利企业，由当地主管税务机关相应</a:t>
            </a:r>
            <a:r>
              <a:rPr lang="zh-CN" altLang="en-US" sz="2400" dirty="0">
                <a:solidFill>
                  <a:srgbClr val="990000"/>
                </a:solidFill>
                <a:effectLst>
                  <a:outerShdw blurRad="38100" dist="38100" dir="2700000" algn="tl">
                    <a:srgbClr val="C0C0C0"/>
                  </a:outerShdw>
                </a:effectLst>
              </a:rPr>
              <a:t>调整定额</a:t>
            </a:r>
            <a:r>
              <a:rPr lang="zh-CN" altLang="en-US" sz="2400" dirty="0">
                <a:solidFill>
                  <a:srgbClr val="161616"/>
                </a:solidFill>
                <a:effectLst>
                  <a:outerShdw blurRad="38100" dist="38100" dir="2700000" algn="tl">
                    <a:srgbClr val="C0C0C0"/>
                  </a:outerShdw>
                </a:effectLst>
              </a:rPr>
              <a:t>后，按照原办法征收</a:t>
            </a:r>
            <a:endParaRPr lang="en-US" altLang="zh-CN" sz="2400" dirty="0">
              <a:solidFill>
                <a:srgbClr val="161616"/>
              </a:solidFill>
              <a:effectLst>
                <a:outerShdw blurRad="38100" dist="38100" dir="2700000" algn="tl">
                  <a:srgbClr val="C0C0C0"/>
                </a:outerShdw>
              </a:effectLst>
            </a:endParaRPr>
          </a:p>
          <a:p>
            <a:pPr lvl="1"/>
            <a:r>
              <a:rPr lang="zh-CN" altLang="en-US" sz="2400" dirty="0">
                <a:solidFill>
                  <a:srgbClr val="161616"/>
                </a:solidFill>
                <a:effectLst>
                  <a:outerShdw blurRad="38100" dist="38100" dir="2700000" algn="tl">
                    <a:srgbClr val="C0C0C0"/>
                  </a:outerShdw>
                </a:effectLst>
              </a:rPr>
              <a:t>（</a:t>
            </a:r>
            <a:r>
              <a:rPr lang="en-US" altLang="zh-CN" sz="2400" dirty="0">
                <a:solidFill>
                  <a:srgbClr val="161616"/>
                </a:solidFill>
                <a:effectLst>
                  <a:outerShdw blurRad="38100" dist="38100" dir="2700000" algn="tl">
                    <a:srgbClr val="C0C0C0"/>
                  </a:outerShdw>
                </a:effectLst>
              </a:rPr>
              <a:t>3</a:t>
            </a:r>
            <a:r>
              <a:rPr lang="zh-CN" altLang="en-US" sz="2400" dirty="0">
                <a:solidFill>
                  <a:srgbClr val="161616"/>
                </a:solidFill>
                <a:effectLst>
                  <a:outerShdw blurRad="38100" dist="38100" dir="2700000" algn="tl">
                    <a:srgbClr val="C0C0C0"/>
                  </a:outerShdw>
                </a:effectLst>
              </a:rPr>
              <a:t>）本年度</a:t>
            </a:r>
            <a:r>
              <a:rPr lang="zh-CN" altLang="en-US" sz="2400" dirty="0">
                <a:solidFill>
                  <a:srgbClr val="FF0000"/>
                </a:solidFill>
                <a:effectLst>
                  <a:outerShdw blurRad="38100" dist="38100" dir="2700000" algn="tl">
                    <a:srgbClr val="C0C0C0"/>
                  </a:outerShdw>
                </a:effectLst>
              </a:rPr>
              <a:t>新办</a:t>
            </a:r>
            <a:r>
              <a:rPr lang="zh-CN" altLang="en-US" sz="2400" dirty="0">
                <a:solidFill>
                  <a:srgbClr val="161616"/>
                </a:solidFill>
                <a:effectLst>
                  <a:outerShdw blurRad="38100" dist="38100" dir="2700000" algn="tl">
                    <a:srgbClr val="C0C0C0"/>
                  </a:outerShdw>
                </a:effectLst>
              </a:rPr>
              <a:t>的小型微利企业，在预缴企业所得税时，凡累计实际利润额或应纳税所得额不超过</a:t>
            </a:r>
            <a:r>
              <a:rPr lang="en-US" altLang="zh-CN" sz="2400" dirty="0">
                <a:solidFill>
                  <a:srgbClr val="161616"/>
                </a:solidFill>
                <a:effectLst>
                  <a:outerShdw blurRad="38100" dist="38100" dir="2700000" algn="tl">
                    <a:srgbClr val="C0C0C0"/>
                  </a:outerShdw>
                </a:effectLst>
              </a:rPr>
              <a:t>10</a:t>
            </a:r>
            <a:r>
              <a:rPr lang="zh-CN" altLang="en-US" sz="2400" dirty="0">
                <a:solidFill>
                  <a:srgbClr val="161616"/>
                </a:solidFill>
                <a:effectLst>
                  <a:outerShdw blurRad="38100" dist="38100" dir="2700000" algn="tl">
                    <a:srgbClr val="C0C0C0"/>
                  </a:outerShdw>
                </a:effectLst>
              </a:rPr>
              <a:t>万元的，可以享受优惠政策；超过</a:t>
            </a:r>
            <a:r>
              <a:rPr lang="en-US" altLang="zh-CN" sz="2400" dirty="0">
                <a:solidFill>
                  <a:srgbClr val="161616"/>
                </a:solidFill>
                <a:effectLst>
                  <a:outerShdw blurRad="38100" dist="38100" dir="2700000" algn="tl">
                    <a:srgbClr val="C0C0C0"/>
                  </a:outerShdw>
                </a:effectLst>
              </a:rPr>
              <a:t>10</a:t>
            </a:r>
            <a:r>
              <a:rPr lang="zh-CN" altLang="en-US" sz="2400" dirty="0">
                <a:solidFill>
                  <a:srgbClr val="161616"/>
                </a:solidFill>
                <a:effectLst>
                  <a:outerShdw blurRad="38100" dist="38100" dir="2700000" algn="tl">
                    <a:srgbClr val="C0C0C0"/>
                  </a:outerShdw>
                </a:effectLst>
              </a:rPr>
              <a:t>万元的，应停止享受其中的减半征税</a:t>
            </a:r>
            <a:r>
              <a:rPr lang="zh-CN" altLang="en-US" sz="2400" dirty="0" smtClean="0">
                <a:solidFill>
                  <a:srgbClr val="161616"/>
                </a:solidFill>
                <a:effectLst>
                  <a:outerShdw blurRad="38100" dist="38100" dir="2700000" algn="tl">
                    <a:srgbClr val="C0C0C0"/>
                  </a:outerShdw>
                </a:effectLst>
              </a:rPr>
              <a:t>政策</a:t>
            </a:r>
            <a:endParaRPr lang="en-US" altLang="zh-CN" sz="2400" dirty="0" smtClean="0">
              <a:solidFill>
                <a:srgbClr val="161616"/>
              </a:solidFill>
              <a:effectLst>
                <a:outerShdw blurRad="38100" dist="38100" dir="2700000" algn="tl">
                  <a:srgbClr val="C0C0C0"/>
                </a:outerShdw>
              </a:effectLst>
            </a:endParaRPr>
          </a:p>
          <a:p>
            <a:pPr lvl="1"/>
            <a:r>
              <a:rPr lang="en-US" altLang="zh-CN" dirty="0">
                <a:solidFill>
                  <a:srgbClr val="161616"/>
                </a:solidFill>
                <a:effectLst>
                  <a:outerShdw blurRad="38100" dist="38100" dir="2700000" algn="tl">
                    <a:srgbClr val="C0C0C0"/>
                  </a:outerShdw>
                </a:effectLst>
              </a:rPr>
              <a:t>4</a:t>
            </a:r>
            <a:r>
              <a:rPr lang="zh-CN" altLang="en-US" dirty="0">
                <a:solidFill>
                  <a:srgbClr val="161616"/>
                </a:solidFill>
                <a:effectLst>
                  <a:outerShdw blurRad="38100" dist="38100" dir="2700000" algn="tl">
                    <a:srgbClr val="C0C0C0"/>
                  </a:outerShdw>
                </a:effectLst>
              </a:rPr>
              <a:t>）补享受及补缴</a:t>
            </a:r>
            <a:endParaRPr lang="en-US" altLang="zh-CN" dirty="0">
              <a:solidFill>
                <a:srgbClr val="161616"/>
              </a:solidFill>
              <a:effectLst>
                <a:outerShdw blurRad="38100" dist="38100" dir="2700000" algn="tl">
                  <a:srgbClr val="C0C0C0"/>
                </a:outerShdw>
              </a:effectLst>
            </a:endParaRPr>
          </a:p>
          <a:p>
            <a:pPr lvl="2"/>
            <a:r>
              <a:rPr lang="zh-CN" altLang="en-US" dirty="0">
                <a:solidFill>
                  <a:srgbClr val="161616"/>
                </a:solidFill>
                <a:effectLst>
                  <a:outerShdw blurRad="38100" dist="38100" dir="2700000" algn="tl">
                    <a:srgbClr val="C0C0C0"/>
                  </a:outerShdw>
                </a:effectLst>
              </a:rPr>
              <a:t>小型微利企业符合享受优惠政策条件，但预缴时未享受的，在年度汇算清缴时统一计算享受</a:t>
            </a:r>
            <a:endParaRPr lang="en-US" altLang="zh-CN" dirty="0">
              <a:solidFill>
                <a:srgbClr val="161616"/>
              </a:solidFill>
              <a:effectLst>
                <a:outerShdw blurRad="38100" dist="38100" dir="2700000" algn="tl">
                  <a:srgbClr val="C0C0C0"/>
                </a:outerShdw>
              </a:effectLst>
            </a:endParaRPr>
          </a:p>
          <a:p>
            <a:pPr lvl="2"/>
            <a:r>
              <a:rPr lang="zh-CN" altLang="en-US" dirty="0">
                <a:solidFill>
                  <a:srgbClr val="161616"/>
                </a:solidFill>
                <a:effectLst>
                  <a:outerShdw blurRad="38100" dist="38100" dir="2700000" algn="tl">
                    <a:srgbClr val="C0C0C0"/>
                  </a:outerShdw>
                </a:effectLst>
              </a:rPr>
              <a:t>小型微利企业在预缴时享受了优惠政策，但年度汇算清缴时超过规定标准的，应按规定补缴税</a:t>
            </a:r>
            <a:r>
              <a:rPr lang="zh-CN" altLang="en-US" dirty="0" smtClean="0">
                <a:solidFill>
                  <a:srgbClr val="161616"/>
                </a:solidFill>
                <a:effectLst>
                  <a:outerShdw blurRad="38100" dist="38100" dir="2700000" algn="tl">
                    <a:srgbClr val="C0C0C0"/>
                  </a:outerShdw>
                </a:effectLst>
              </a:rPr>
              <a:t>款</a:t>
            </a:r>
            <a:r>
              <a:rPr lang="en-US" altLang="zh-CN" sz="2000" dirty="0">
                <a:solidFill>
                  <a:srgbClr val="161616"/>
                </a:solidFill>
                <a:effectLst>
                  <a:outerShdw blurRad="38100" dist="38100" dir="2700000" algn="tl">
                    <a:srgbClr val="C0C0C0"/>
                  </a:outerShdw>
                </a:effectLst>
              </a:rPr>
              <a:t/>
            </a:r>
            <a:br>
              <a:rPr lang="en-US" altLang="zh-CN" sz="2000" dirty="0">
                <a:solidFill>
                  <a:srgbClr val="161616"/>
                </a:solidFill>
                <a:effectLst>
                  <a:outerShdw blurRad="38100" dist="38100" dir="2700000" algn="tl">
                    <a:srgbClr val="C0C0C0"/>
                  </a:outerShdw>
                </a:effectLst>
              </a:rPr>
            </a:br>
            <a:endParaRPr lang="zh-CN" altLang="en-US" sz="2000" dirty="0">
              <a:solidFill>
                <a:srgbClr val="161616"/>
              </a:solidFill>
              <a:effectLst>
                <a:outerShdw blurRad="38100" dist="38100" dir="2700000" algn="tl">
                  <a:srgbClr val="C0C0C0"/>
                </a:outerShdw>
              </a:effectLst>
            </a:endParaRPr>
          </a:p>
        </p:txBody>
      </p:sp>
    </p:spTree>
    <p:extLst>
      <p:ext uri="{BB962C8B-B14F-4D97-AF65-F5344CB8AC3E}">
        <p14:creationId xmlns:p14="http://schemas.microsoft.com/office/powerpoint/2010/main" val="4185963339"/>
      </p:ext>
    </p:extLst>
  </p:cSld>
  <p:clrMapOvr>
    <a:masterClrMapping/>
  </p:clrMapOvr>
  <p:transition spd="slow"/>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内容占位符 2"/>
          <p:cNvSpPr>
            <a:spLocks noGrp="1"/>
          </p:cNvSpPr>
          <p:nvPr>
            <p:ph idx="1"/>
          </p:nvPr>
        </p:nvSpPr>
        <p:spPr/>
        <p:txBody>
          <a:bodyPr>
            <a:normAutofit fontScale="92500" lnSpcReduction="10000"/>
          </a:bodyPr>
          <a:lstStyle/>
          <a:p>
            <a:r>
              <a:rPr lang="en-US" altLang="zh-CN" sz="2400" dirty="0" smtClean="0">
                <a:solidFill>
                  <a:srgbClr val="990000"/>
                </a:solidFill>
                <a:effectLst>
                  <a:outerShdw blurRad="38100" dist="38100" dir="2700000" algn="tl">
                    <a:srgbClr val="C0C0C0"/>
                  </a:outerShdw>
                </a:effectLst>
              </a:rPr>
              <a:t>5</a:t>
            </a:r>
            <a:r>
              <a:rPr lang="zh-CN" altLang="en-US" sz="2400" dirty="0">
                <a:solidFill>
                  <a:srgbClr val="990000"/>
                </a:solidFill>
                <a:effectLst>
                  <a:outerShdw blurRad="38100" dist="38100" dir="2700000" algn="tl">
                    <a:srgbClr val="C0C0C0"/>
                  </a:outerShdw>
                </a:effectLst>
              </a:rPr>
              <a:t>、关于小型微利企业所得税优惠政策的通知</a:t>
            </a:r>
            <a:r>
              <a:rPr lang="zh-CN" altLang="en-US" sz="1400" dirty="0">
                <a:solidFill>
                  <a:srgbClr val="990000"/>
                </a:solidFill>
                <a:effectLst>
                  <a:outerShdw blurRad="38100" dist="38100" dir="2700000" algn="tl">
                    <a:srgbClr val="C0C0C0"/>
                  </a:outerShdw>
                </a:effectLst>
              </a:rPr>
              <a:t>（财税</a:t>
            </a:r>
            <a:r>
              <a:rPr lang="en-US" altLang="zh-CN" sz="1400" dirty="0">
                <a:solidFill>
                  <a:srgbClr val="990000"/>
                </a:solidFill>
                <a:effectLst>
                  <a:outerShdw blurRad="38100" dist="38100" dir="2700000" algn="tl">
                    <a:srgbClr val="C0C0C0"/>
                  </a:outerShdw>
                </a:effectLst>
              </a:rPr>
              <a:t>〔2015〕34</a:t>
            </a:r>
            <a:r>
              <a:rPr lang="zh-CN" altLang="en-US" sz="1400" dirty="0">
                <a:solidFill>
                  <a:srgbClr val="990000"/>
                </a:solidFill>
                <a:effectLst>
                  <a:outerShdw blurRad="38100" dist="38100" dir="2700000" algn="tl">
                    <a:srgbClr val="C0C0C0"/>
                  </a:outerShdw>
                </a:effectLst>
              </a:rPr>
              <a:t>号 ）</a:t>
            </a:r>
            <a:endParaRPr lang="en-US" altLang="zh-CN" sz="1400" dirty="0">
              <a:solidFill>
                <a:srgbClr val="990000"/>
              </a:solidFill>
              <a:effectLst>
                <a:outerShdw blurRad="38100" dist="38100" dir="2700000" algn="tl">
                  <a:srgbClr val="C0C0C0"/>
                </a:outerShdw>
              </a:effectLst>
            </a:endParaRPr>
          </a:p>
          <a:p>
            <a:r>
              <a:rPr lang="zh-CN" altLang="en-US" sz="2400" dirty="0">
                <a:solidFill>
                  <a:srgbClr val="990000"/>
                </a:solidFill>
                <a:effectLst>
                  <a:outerShdw blurRad="38100" dist="38100" dir="2700000" algn="tl">
                    <a:srgbClr val="C0C0C0"/>
                  </a:outerShdw>
                </a:effectLst>
              </a:rPr>
              <a:t>关于贯彻落实扩大小型微利企业减半征收企业所得税范围有关问题的公告（国家税务总局公告</a:t>
            </a:r>
            <a:r>
              <a:rPr lang="en-US" altLang="zh-CN" sz="2400" dirty="0">
                <a:solidFill>
                  <a:srgbClr val="990000"/>
                </a:solidFill>
                <a:effectLst>
                  <a:outerShdw blurRad="38100" dist="38100" dir="2700000" algn="tl">
                    <a:srgbClr val="C0C0C0"/>
                  </a:outerShdw>
                </a:effectLst>
              </a:rPr>
              <a:t>2015</a:t>
            </a:r>
            <a:r>
              <a:rPr lang="zh-CN" altLang="en-US" sz="2400" dirty="0">
                <a:solidFill>
                  <a:srgbClr val="990000"/>
                </a:solidFill>
                <a:effectLst>
                  <a:outerShdw blurRad="38100" dist="38100" dir="2700000" algn="tl">
                    <a:srgbClr val="C0C0C0"/>
                  </a:outerShdw>
                </a:effectLst>
              </a:rPr>
              <a:t>年第</a:t>
            </a:r>
            <a:r>
              <a:rPr lang="en-US" altLang="zh-CN" sz="2400" dirty="0">
                <a:solidFill>
                  <a:srgbClr val="990000"/>
                </a:solidFill>
                <a:effectLst>
                  <a:outerShdw blurRad="38100" dist="38100" dir="2700000" algn="tl">
                    <a:srgbClr val="C0C0C0"/>
                  </a:outerShdw>
                </a:effectLst>
              </a:rPr>
              <a:t>17</a:t>
            </a:r>
            <a:r>
              <a:rPr lang="zh-CN" altLang="en-US" sz="2400" dirty="0">
                <a:solidFill>
                  <a:srgbClr val="990000"/>
                </a:solidFill>
                <a:effectLst>
                  <a:outerShdw blurRad="38100" dist="38100" dir="2700000" algn="tl">
                    <a:srgbClr val="C0C0C0"/>
                  </a:outerShdw>
                </a:effectLst>
              </a:rPr>
              <a:t>号）</a:t>
            </a:r>
            <a:endParaRPr lang="en-US" altLang="zh-CN" sz="2400" dirty="0">
              <a:solidFill>
                <a:srgbClr val="990000"/>
              </a:solidFill>
              <a:effectLst>
                <a:outerShdw blurRad="38100" dist="38100" dir="2700000" algn="tl">
                  <a:srgbClr val="C0C0C0"/>
                </a:outerShdw>
              </a:effectLst>
            </a:endParaRPr>
          </a:p>
          <a:p>
            <a:pPr lvl="1"/>
            <a:r>
              <a:rPr lang="zh-CN" altLang="en-US" sz="2400" dirty="0">
                <a:solidFill>
                  <a:srgbClr val="161616"/>
                </a:solidFill>
                <a:effectLst>
                  <a:outerShdw blurRad="38100" dist="38100" dir="2700000" algn="tl">
                    <a:srgbClr val="C0C0C0"/>
                  </a:outerShdw>
                </a:effectLst>
              </a:rPr>
              <a:t>自</a:t>
            </a:r>
            <a:r>
              <a:rPr lang="en-US" altLang="zh-CN" sz="2400" dirty="0">
                <a:solidFill>
                  <a:srgbClr val="990000"/>
                </a:solidFill>
                <a:effectLst>
                  <a:outerShdw blurRad="38100" dist="38100" dir="2700000" algn="tl">
                    <a:srgbClr val="C0C0C0"/>
                  </a:outerShdw>
                </a:effectLst>
              </a:rPr>
              <a:t>2015</a:t>
            </a:r>
            <a:r>
              <a:rPr lang="zh-CN" altLang="en-US" sz="2400" dirty="0">
                <a:solidFill>
                  <a:srgbClr val="990000"/>
                </a:solidFill>
                <a:effectLst>
                  <a:outerShdw blurRad="38100" dist="38100" dir="2700000" algn="tl">
                    <a:srgbClr val="C0C0C0"/>
                  </a:outerShdw>
                </a:effectLst>
              </a:rPr>
              <a:t>年</a:t>
            </a:r>
            <a:r>
              <a:rPr lang="en-US" altLang="zh-CN" sz="2400" dirty="0">
                <a:solidFill>
                  <a:srgbClr val="990000"/>
                </a:solidFill>
                <a:effectLst>
                  <a:outerShdw blurRad="38100" dist="38100" dir="2700000" algn="tl">
                    <a:srgbClr val="C0C0C0"/>
                  </a:outerShdw>
                </a:effectLst>
              </a:rPr>
              <a:t>1</a:t>
            </a:r>
            <a:r>
              <a:rPr lang="zh-CN" altLang="en-US" sz="2400" dirty="0">
                <a:solidFill>
                  <a:srgbClr val="990000"/>
                </a:solidFill>
                <a:effectLst>
                  <a:outerShdw blurRad="38100" dist="38100" dir="2700000" algn="tl">
                    <a:srgbClr val="C0C0C0"/>
                  </a:outerShdw>
                </a:effectLst>
              </a:rPr>
              <a:t>月</a:t>
            </a:r>
            <a:r>
              <a:rPr lang="en-US" altLang="zh-CN" sz="2400" dirty="0">
                <a:solidFill>
                  <a:srgbClr val="990000"/>
                </a:solidFill>
                <a:effectLst>
                  <a:outerShdw blurRad="38100" dist="38100" dir="2700000" algn="tl">
                    <a:srgbClr val="C0C0C0"/>
                  </a:outerShdw>
                </a:effectLst>
              </a:rPr>
              <a:t>1</a:t>
            </a:r>
            <a:r>
              <a:rPr lang="zh-CN" altLang="en-US" sz="2400" dirty="0">
                <a:solidFill>
                  <a:srgbClr val="990000"/>
                </a:solidFill>
                <a:effectLst>
                  <a:outerShdw blurRad="38100" dist="38100" dir="2700000" algn="tl">
                    <a:srgbClr val="C0C0C0"/>
                  </a:outerShdw>
                </a:effectLst>
              </a:rPr>
              <a:t>日至</a:t>
            </a:r>
            <a:r>
              <a:rPr lang="en-US" altLang="zh-CN" sz="2400" dirty="0">
                <a:solidFill>
                  <a:srgbClr val="990000"/>
                </a:solidFill>
                <a:effectLst>
                  <a:outerShdw blurRad="38100" dist="38100" dir="2700000" algn="tl">
                    <a:srgbClr val="C0C0C0"/>
                  </a:outerShdw>
                </a:effectLst>
              </a:rPr>
              <a:t>2017</a:t>
            </a:r>
            <a:r>
              <a:rPr lang="zh-CN" altLang="en-US" sz="2400" dirty="0">
                <a:solidFill>
                  <a:srgbClr val="990000"/>
                </a:solidFill>
                <a:effectLst>
                  <a:outerShdw blurRad="38100" dist="38100" dir="2700000" algn="tl">
                    <a:srgbClr val="C0C0C0"/>
                  </a:outerShdw>
                </a:effectLst>
              </a:rPr>
              <a:t>年</a:t>
            </a:r>
            <a:r>
              <a:rPr lang="en-US" altLang="zh-CN" sz="2400" dirty="0">
                <a:solidFill>
                  <a:srgbClr val="990000"/>
                </a:solidFill>
                <a:effectLst>
                  <a:outerShdw blurRad="38100" dist="38100" dir="2700000" algn="tl">
                    <a:srgbClr val="C0C0C0"/>
                  </a:outerShdw>
                </a:effectLst>
              </a:rPr>
              <a:t>12</a:t>
            </a:r>
            <a:r>
              <a:rPr lang="zh-CN" altLang="en-US" sz="2400" dirty="0">
                <a:solidFill>
                  <a:srgbClr val="990000"/>
                </a:solidFill>
                <a:effectLst>
                  <a:outerShdw blurRad="38100" dist="38100" dir="2700000" algn="tl">
                    <a:srgbClr val="C0C0C0"/>
                  </a:outerShdw>
                </a:effectLst>
              </a:rPr>
              <a:t>月</a:t>
            </a:r>
            <a:r>
              <a:rPr lang="en-US" altLang="zh-CN" sz="2400" dirty="0">
                <a:solidFill>
                  <a:srgbClr val="990000"/>
                </a:solidFill>
                <a:effectLst>
                  <a:outerShdw blurRad="38100" dist="38100" dir="2700000" algn="tl">
                    <a:srgbClr val="C0C0C0"/>
                  </a:outerShdw>
                </a:effectLst>
              </a:rPr>
              <a:t>31</a:t>
            </a:r>
            <a:r>
              <a:rPr lang="zh-CN" altLang="en-US" sz="2400" dirty="0">
                <a:solidFill>
                  <a:srgbClr val="990000"/>
                </a:solidFill>
                <a:effectLst>
                  <a:outerShdw blurRad="38100" dist="38100" dir="2700000" algn="tl">
                    <a:srgbClr val="C0C0C0"/>
                  </a:outerShdw>
                </a:effectLst>
              </a:rPr>
              <a:t>日</a:t>
            </a:r>
            <a:r>
              <a:rPr lang="zh-CN" altLang="en-US" sz="2400" dirty="0">
                <a:solidFill>
                  <a:srgbClr val="161616"/>
                </a:solidFill>
                <a:effectLst>
                  <a:outerShdw blurRad="38100" dist="38100" dir="2700000" algn="tl">
                    <a:srgbClr val="C0C0C0"/>
                  </a:outerShdw>
                </a:effectLst>
              </a:rPr>
              <a:t>，对年应纳税所得额低于</a:t>
            </a:r>
            <a:r>
              <a:rPr lang="en-US" altLang="zh-CN" sz="2400" dirty="0">
                <a:solidFill>
                  <a:srgbClr val="990000"/>
                </a:solidFill>
                <a:effectLst>
                  <a:outerShdw blurRad="38100" dist="38100" dir="2700000" algn="tl">
                    <a:srgbClr val="C0C0C0"/>
                  </a:outerShdw>
                </a:effectLst>
              </a:rPr>
              <a:t>20</a:t>
            </a:r>
            <a:r>
              <a:rPr lang="zh-CN" altLang="en-US" sz="2400" dirty="0">
                <a:solidFill>
                  <a:srgbClr val="990000"/>
                </a:solidFill>
                <a:effectLst>
                  <a:outerShdw blurRad="38100" dist="38100" dir="2700000" algn="tl">
                    <a:srgbClr val="C0C0C0"/>
                  </a:outerShdw>
                </a:effectLst>
              </a:rPr>
              <a:t>万元（含</a:t>
            </a:r>
            <a:r>
              <a:rPr lang="en-US" altLang="zh-CN" sz="2400" dirty="0">
                <a:solidFill>
                  <a:srgbClr val="990000"/>
                </a:solidFill>
                <a:effectLst>
                  <a:outerShdw blurRad="38100" dist="38100" dir="2700000" algn="tl">
                    <a:srgbClr val="C0C0C0"/>
                  </a:outerShdw>
                </a:effectLst>
              </a:rPr>
              <a:t>20</a:t>
            </a:r>
            <a:r>
              <a:rPr lang="zh-CN" altLang="en-US" sz="2400" dirty="0">
                <a:solidFill>
                  <a:srgbClr val="990000"/>
                </a:solidFill>
                <a:effectLst>
                  <a:outerShdw blurRad="38100" dist="38100" dir="2700000" algn="tl">
                    <a:srgbClr val="C0C0C0"/>
                  </a:outerShdw>
                </a:effectLst>
              </a:rPr>
              <a:t>万元）</a:t>
            </a:r>
            <a:r>
              <a:rPr lang="zh-CN" altLang="en-US" sz="2400" dirty="0">
                <a:solidFill>
                  <a:srgbClr val="161616"/>
                </a:solidFill>
                <a:effectLst>
                  <a:outerShdw blurRad="38100" dist="38100" dir="2700000" algn="tl">
                    <a:srgbClr val="C0C0C0"/>
                  </a:outerShdw>
                </a:effectLst>
              </a:rPr>
              <a:t>的小型微利企业，其</a:t>
            </a:r>
            <a:r>
              <a:rPr lang="zh-CN" altLang="en-US" sz="2400" dirty="0">
                <a:solidFill>
                  <a:srgbClr val="990000"/>
                </a:solidFill>
                <a:effectLst>
                  <a:outerShdw blurRad="38100" dist="38100" dir="2700000" algn="tl">
                    <a:srgbClr val="C0C0C0"/>
                  </a:outerShdw>
                </a:effectLst>
              </a:rPr>
              <a:t>所得减按</a:t>
            </a:r>
            <a:r>
              <a:rPr lang="en-US" altLang="zh-CN" sz="2400" dirty="0">
                <a:solidFill>
                  <a:srgbClr val="990000"/>
                </a:solidFill>
                <a:effectLst>
                  <a:outerShdw blurRad="38100" dist="38100" dir="2700000" algn="tl">
                    <a:srgbClr val="C0C0C0"/>
                  </a:outerShdw>
                </a:effectLst>
              </a:rPr>
              <a:t>50%</a:t>
            </a:r>
            <a:r>
              <a:rPr lang="zh-CN" altLang="en-US" sz="2400" dirty="0">
                <a:solidFill>
                  <a:srgbClr val="161616"/>
                </a:solidFill>
                <a:effectLst>
                  <a:outerShdw blurRad="38100" dist="38100" dir="2700000" algn="tl">
                    <a:srgbClr val="C0C0C0"/>
                  </a:outerShdw>
                </a:effectLst>
              </a:rPr>
              <a:t>计入应纳税所得额，</a:t>
            </a:r>
            <a:r>
              <a:rPr lang="zh-CN" altLang="en-US" sz="2400" dirty="0">
                <a:solidFill>
                  <a:srgbClr val="990000"/>
                </a:solidFill>
                <a:effectLst>
                  <a:outerShdw blurRad="38100" dist="38100" dir="2700000" algn="tl">
                    <a:srgbClr val="C0C0C0"/>
                  </a:outerShdw>
                </a:effectLst>
              </a:rPr>
              <a:t>按</a:t>
            </a:r>
            <a:r>
              <a:rPr lang="en-US" altLang="zh-CN" sz="2400" dirty="0">
                <a:solidFill>
                  <a:srgbClr val="990000"/>
                </a:solidFill>
                <a:effectLst>
                  <a:outerShdw blurRad="38100" dist="38100" dir="2700000" algn="tl">
                    <a:srgbClr val="C0C0C0"/>
                  </a:outerShdw>
                </a:effectLst>
              </a:rPr>
              <a:t>20%</a:t>
            </a:r>
            <a:r>
              <a:rPr lang="zh-CN" altLang="en-US" sz="2400" dirty="0">
                <a:solidFill>
                  <a:srgbClr val="990000"/>
                </a:solidFill>
                <a:effectLst>
                  <a:outerShdw blurRad="38100" dist="38100" dir="2700000" algn="tl">
                    <a:srgbClr val="C0C0C0"/>
                  </a:outerShdw>
                </a:effectLst>
              </a:rPr>
              <a:t>的税率</a:t>
            </a:r>
            <a:r>
              <a:rPr lang="zh-CN" altLang="en-US" sz="2400" dirty="0">
                <a:solidFill>
                  <a:srgbClr val="161616"/>
                </a:solidFill>
                <a:effectLst>
                  <a:outerShdw blurRad="38100" dist="38100" dir="2700000" algn="tl">
                    <a:srgbClr val="C0C0C0"/>
                  </a:outerShdw>
                </a:effectLst>
              </a:rPr>
              <a:t>缴纳企业所得税。</a:t>
            </a:r>
            <a:endParaRPr lang="en-US" altLang="zh-CN" sz="2400" dirty="0">
              <a:solidFill>
                <a:srgbClr val="161616"/>
              </a:solidFill>
              <a:effectLst>
                <a:outerShdw blurRad="38100" dist="38100" dir="2700000" algn="tl">
                  <a:srgbClr val="C0C0C0"/>
                </a:outerShdw>
              </a:effectLst>
            </a:endParaRPr>
          </a:p>
          <a:p>
            <a:pPr lvl="1"/>
            <a:r>
              <a:rPr lang="zh-CN" altLang="en-US" sz="2000" dirty="0">
                <a:solidFill>
                  <a:srgbClr val="161616"/>
                </a:solidFill>
                <a:effectLst>
                  <a:outerShdw blurRad="38100" dist="38100" dir="2700000" algn="tl">
                    <a:srgbClr val="C0C0C0"/>
                  </a:outerShdw>
                </a:effectLst>
              </a:rPr>
              <a:t>从业人数和资产总额指标，应按企业全年的季度平均值</a:t>
            </a:r>
            <a:r>
              <a:rPr lang="zh-CN" altLang="en-US" sz="2000" dirty="0" smtClean="0">
                <a:solidFill>
                  <a:srgbClr val="161616"/>
                </a:solidFill>
                <a:effectLst>
                  <a:outerShdw blurRad="38100" dist="38100" dir="2700000" algn="tl">
                    <a:srgbClr val="C0C0C0"/>
                  </a:outerShdw>
                </a:effectLst>
              </a:rPr>
              <a:t>确定</a:t>
            </a:r>
            <a:endParaRPr lang="en-US" altLang="zh-CN" sz="2000" dirty="0" smtClean="0">
              <a:solidFill>
                <a:srgbClr val="161616"/>
              </a:solidFill>
              <a:effectLst>
                <a:outerShdw blurRad="38100" dist="38100" dir="2700000" algn="tl">
                  <a:srgbClr val="C0C0C0"/>
                </a:outerShdw>
              </a:effectLst>
            </a:endParaRPr>
          </a:p>
          <a:p>
            <a:pPr lvl="1"/>
            <a:r>
              <a:rPr lang="zh-CN" altLang="en-US" sz="2000" dirty="0">
                <a:solidFill>
                  <a:srgbClr val="161616"/>
                </a:solidFill>
                <a:effectLst>
                  <a:outerShdw blurRad="38100" dist="38100" dir="2700000" algn="tl">
                    <a:srgbClr val="C0C0C0"/>
                  </a:outerShdw>
                </a:effectLst>
              </a:rPr>
              <a:t>企业所得税法实施条例第九十二条第（一）项和第（二）项所称从业人数，包括与企业建立劳动关系的职工人数和企业接受的劳务派遣用工人数</a:t>
            </a:r>
            <a:r>
              <a:rPr lang="zh-CN" altLang="en-US" sz="2000" dirty="0" smtClean="0">
                <a:solidFill>
                  <a:srgbClr val="161616"/>
                </a:solidFill>
                <a:effectLst>
                  <a:outerShdw blurRad="38100" dist="38100" dir="2700000" algn="tl">
                    <a:srgbClr val="C0C0C0"/>
                  </a:outerShdw>
                </a:effectLst>
              </a:rPr>
              <a:t>。</a:t>
            </a:r>
            <a:endParaRPr lang="en-US" altLang="zh-CN" sz="2000" dirty="0" smtClean="0">
              <a:solidFill>
                <a:srgbClr val="161616"/>
              </a:solidFill>
              <a:effectLst>
                <a:outerShdw blurRad="38100" dist="38100" dir="2700000" algn="tl">
                  <a:srgbClr val="C0C0C0"/>
                </a:outerShdw>
              </a:effectLst>
            </a:endParaRPr>
          </a:p>
          <a:p>
            <a:pPr lvl="2"/>
            <a:r>
              <a:rPr lang="zh-CN" altLang="en-US" sz="2000" dirty="0">
                <a:solidFill>
                  <a:srgbClr val="161616"/>
                </a:solidFill>
                <a:effectLst>
                  <a:outerShdw blurRad="38100" dist="38100" dir="2700000" algn="tl">
                    <a:srgbClr val="C0C0C0"/>
                  </a:outerShdw>
                </a:effectLst>
              </a:rPr>
              <a:t>从业人数和资产总额指标，应按企业全年的季度平均值确定。具体计算公式如下：</a:t>
            </a:r>
          </a:p>
          <a:p>
            <a:pPr lvl="2"/>
            <a:r>
              <a:rPr lang="zh-CN" altLang="en-US" sz="2000" dirty="0" smtClean="0">
                <a:solidFill>
                  <a:srgbClr val="161616"/>
                </a:solidFill>
                <a:effectLst>
                  <a:outerShdw blurRad="38100" dist="38100" dir="2700000" algn="tl">
                    <a:srgbClr val="C0C0C0"/>
                  </a:outerShdw>
                </a:effectLst>
              </a:rPr>
              <a:t>季度</a:t>
            </a:r>
            <a:r>
              <a:rPr lang="zh-CN" altLang="en-US" sz="2000" dirty="0">
                <a:solidFill>
                  <a:srgbClr val="161616"/>
                </a:solidFill>
                <a:effectLst>
                  <a:outerShdw blurRad="38100" dist="38100" dir="2700000" algn="tl">
                    <a:srgbClr val="C0C0C0"/>
                  </a:outerShdw>
                </a:effectLst>
              </a:rPr>
              <a:t>平均值＝（季初值＋季末值）</a:t>
            </a:r>
            <a:r>
              <a:rPr lang="en-US" altLang="zh-CN" sz="2000" dirty="0">
                <a:solidFill>
                  <a:srgbClr val="161616"/>
                </a:solidFill>
                <a:effectLst>
                  <a:outerShdw blurRad="38100" dist="38100" dir="2700000" algn="tl">
                    <a:srgbClr val="C0C0C0"/>
                  </a:outerShdw>
                </a:effectLst>
              </a:rPr>
              <a:t>÷2</a:t>
            </a:r>
          </a:p>
          <a:p>
            <a:pPr lvl="2"/>
            <a:r>
              <a:rPr lang="zh-CN" altLang="en-US" sz="2000" dirty="0" smtClean="0">
                <a:solidFill>
                  <a:srgbClr val="161616"/>
                </a:solidFill>
                <a:effectLst>
                  <a:outerShdw blurRad="38100" dist="38100" dir="2700000" algn="tl">
                    <a:srgbClr val="C0C0C0"/>
                  </a:outerShdw>
                </a:effectLst>
              </a:rPr>
              <a:t>全年</a:t>
            </a:r>
            <a:r>
              <a:rPr lang="zh-CN" altLang="en-US" sz="2000" dirty="0">
                <a:solidFill>
                  <a:srgbClr val="161616"/>
                </a:solidFill>
                <a:effectLst>
                  <a:outerShdw blurRad="38100" dist="38100" dir="2700000" algn="tl">
                    <a:srgbClr val="C0C0C0"/>
                  </a:outerShdw>
                </a:effectLst>
              </a:rPr>
              <a:t>季度平均值＝全年各季度平均值之和</a:t>
            </a:r>
            <a:r>
              <a:rPr lang="en-US" altLang="zh-CN" sz="2000" dirty="0">
                <a:solidFill>
                  <a:srgbClr val="161616"/>
                </a:solidFill>
                <a:effectLst>
                  <a:outerShdw blurRad="38100" dist="38100" dir="2700000" algn="tl">
                    <a:srgbClr val="C0C0C0"/>
                  </a:outerShdw>
                </a:effectLst>
              </a:rPr>
              <a:t>÷4</a:t>
            </a:r>
          </a:p>
          <a:p>
            <a:pPr lvl="3"/>
            <a:r>
              <a:rPr lang="zh-CN" altLang="en-US" sz="2000" dirty="0" smtClean="0">
                <a:solidFill>
                  <a:srgbClr val="161616"/>
                </a:solidFill>
                <a:effectLst>
                  <a:outerShdw blurRad="38100" dist="38100" dir="2700000" algn="tl">
                    <a:srgbClr val="C0C0C0"/>
                  </a:outerShdw>
                </a:effectLst>
              </a:rPr>
              <a:t>年度</a:t>
            </a:r>
            <a:r>
              <a:rPr lang="zh-CN" altLang="en-US" sz="2000" dirty="0">
                <a:solidFill>
                  <a:srgbClr val="161616"/>
                </a:solidFill>
                <a:effectLst>
                  <a:outerShdw blurRad="38100" dist="38100" dir="2700000" algn="tl">
                    <a:srgbClr val="C0C0C0"/>
                  </a:outerShdw>
                </a:effectLst>
              </a:rPr>
              <a:t>中间开业或者终止经营活动的，以其实际经营期作为一个纳税年度确定上述相关指标</a:t>
            </a:r>
          </a:p>
        </p:txBody>
      </p:sp>
    </p:spTree>
    <p:extLst>
      <p:ext uri="{BB962C8B-B14F-4D97-AF65-F5344CB8AC3E}">
        <p14:creationId xmlns:p14="http://schemas.microsoft.com/office/powerpoint/2010/main" val="2493888115"/>
      </p:ext>
    </p:extLst>
  </p:cSld>
  <p:clrMapOvr>
    <a:masterClrMapping/>
  </p:clrMapOvr>
  <p:transition spd="slow"/>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6</a:t>
            </a:r>
            <a:r>
              <a:rPr lang="zh-CN" altLang="en-US" dirty="0" smtClean="0"/>
              <a:t>、财政部    </a:t>
            </a:r>
            <a:r>
              <a:rPr lang="zh-CN" altLang="en-US" dirty="0"/>
              <a:t>国家税务总局</a:t>
            </a:r>
            <a:br>
              <a:rPr lang="zh-CN" altLang="en-US" dirty="0"/>
            </a:br>
            <a:r>
              <a:rPr lang="zh-CN" altLang="en-US" dirty="0"/>
              <a:t>关于进一步扩大小型微利企业所得税优惠政策范围的</a:t>
            </a:r>
            <a:r>
              <a:rPr lang="zh-CN" altLang="en-US" dirty="0" smtClean="0"/>
              <a:t>通知</a:t>
            </a:r>
            <a:endParaRPr lang="zh-CN" altLang="en-US" dirty="0"/>
          </a:p>
        </p:txBody>
      </p:sp>
      <p:sp>
        <p:nvSpPr>
          <p:cNvPr id="3" name="内容占位符 2"/>
          <p:cNvSpPr>
            <a:spLocks noGrp="1"/>
          </p:cNvSpPr>
          <p:nvPr>
            <p:ph idx="1"/>
          </p:nvPr>
        </p:nvSpPr>
        <p:spPr/>
        <p:txBody>
          <a:bodyPr/>
          <a:lstStyle/>
          <a:p>
            <a:pPr lvl="4"/>
            <a:r>
              <a:rPr lang="zh-CN" altLang="en-US" dirty="0"/>
              <a:t>财税</a:t>
            </a:r>
            <a:r>
              <a:rPr lang="en-US" altLang="zh-CN" dirty="0"/>
              <a:t>[2015]99</a:t>
            </a:r>
            <a:r>
              <a:rPr lang="zh-CN" altLang="en-US" dirty="0"/>
              <a:t>号 　</a:t>
            </a:r>
            <a:r>
              <a:rPr lang="en-US" altLang="zh-CN" dirty="0" smtClean="0"/>
              <a:t>2015-9-2</a:t>
            </a:r>
          </a:p>
          <a:p>
            <a:r>
              <a:rPr lang="zh-CN" altLang="en-US" dirty="0"/>
              <a:t>为进一步发挥小型微利企业在推动经济发展、促进社会就业等方面的积极作用，经国务院批准，现就小型微利企业所得税政策通知如下：</a:t>
            </a:r>
          </a:p>
          <a:p>
            <a:r>
              <a:rPr lang="zh-CN" altLang="en-US" dirty="0"/>
              <a:t>一、自</a:t>
            </a:r>
            <a:r>
              <a:rPr lang="en-US" altLang="zh-CN" dirty="0">
                <a:solidFill>
                  <a:srgbClr val="C00000"/>
                </a:solidFill>
              </a:rPr>
              <a:t>2015</a:t>
            </a:r>
            <a:r>
              <a:rPr lang="zh-CN" altLang="en-US" dirty="0">
                <a:solidFill>
                  <a:srgbClr val="C00000"/>
                </a:solidFill>
              </a:rPr>
              <a:t>年</a:t>
            </a:r>
            <a:r>
              <a:rPr lang="en-US" altLang="zh-CN" dirty="0">
                <a:solidFill>
                  <a:schemeClr val="accent6">
                    <a:lumMod val="50000"/>
                  </a:schemeClr>
                </a:solidFill>
              </a:rPr>
              <a:t>10</a:t>
            </a:r>
            <a:r>
              <a:rPr lang="zh-CN" altLang="en-US" dirty="0">
                <a:solidFill>
                  <a:schemeClr val="accent6">
                    <a:lumMod val="50000"/>
                  </a:schemeClr>
                </a:solidFill>
              </a:rPr>
              <a:t>月</a:t>
            </a:r>
            <a:r>
              <a:rPr lang="en-US" altLang="zh-CN" dirty="0">
                <a:solidFill>
                  <a:schemeClr val="accent6">
                    <a:lumMod val="50000"/>
                  </a:schemeClr>
                </a:solidFill>
              </a:rPr>
              <a:t>1</a:t>
            </a:r>
            <a:r>
              <a:rPr lang="zh-CN" altLang="en-US" dirty="0">
                <a:solidFill>
                  <a:schemeClr val="accent6">
                    <a:lumMod val="50000"/>
                  </a:schemeClr>
                </a:solidFill>
              </a:rPr>
              <a:t>日</a:t>
            </a:r>
            <a:r>
              <a:rPr lang="zh-CN" altLang="en-US" dirty="0">
                <a:solidFill>
                  <a:srgbClr val="C00000"/>
                </a:solidFill>
              </a:rPr>
              <a:t>起至</a:t>
            </a:r>
            <a:r>
              <a:rPr lang="en-US" altLang="zh-CN" dirty="0">
                <a:solidFill>
                  <a:srgbClr val="C00000"/>
                </a:solidFill>
              </a:rPr>
              <a:t>2017</a:t>
            </a:r>
            <a:r>
              <a:rPr lang="zh-CN" altLang="en-US" dirty="0">
                <a:solidFill>
                  <a:srgbClr val="C00000"/>
                </a:solidFill>
              </a:rPr>
              <a:t>年</a:t>
            </a:r>
            <a:r>
              <a:rPr lang="en-US" altLang="zh-CN" dirty="0">
                <a:solidFill>
                  <a:srgbClr val="C00000"/>
                </a:solidFill>
              </a:rPr>
              <a:t>12</a:t>
            </a:r>
            <a:r>
              <a:rPr lang="zh-CN" altLang="en-US" dirty="0">
                <a:solidFill>
                  <a:srgbClr val="C00000"/>
                </a:solidFill>
              </a:rPr>
              <a:t>月</a:t>
            </a:r>
            <a:r>
              <a:rPr lang="en-US" altLang="zh-CN" dirty="0">
                <a:solidFill>
                  <a:srgbClr val="C00000"/>
                </a:solidFill>
              </a:rPr>
              <a:t>31</a:t>
            </a:r>
            <a:r>
              <a:rPr lang="zh-CN" altLang="en-US" dirty="0">
                <a:solidFill>
                  <a:srgbClr val="C00000"/>
                </a:solidFill>
              </a:rPr>
              <a:t>日</a:t>
            </a:r>
            <a:r>
              <a:rPr lang="zh-CN" altLang="en-US" dirty="0"/>
              <a:t>，对年应纳税所得额在</a:t>
            </a:r>
            <a:r>
              <a:rPr lang="en-US" altLang="zh-CN" dirty="0">
                <a:solidFill>
                  <a:srgbClr val="C00000"/>
                </a:solidFill>
              </a:rPr>
              <a:t>20</a:t>
            </a:r>
            <a:r>
              <a:rPr lang="zh-CN" altLang="en-US" dirty="0">
                <a:solidFill>
                  <a:srgbClr val="C00000"/>
                </a:solidFill>
              </a:rPr>
              <a:t>万元到</a:t>
            </a:r>
            <a:r>
              <a:rPr lang="en-US" altLang="zh-CN" dirty="0">
                <a:solidFill>
                  <a:srgbClr val="C00000"/>
                </a:solidFill>
              </a:rPr>
              <a:t>30</a:t>
            </a:r>
            <a:r>
              <a:rPr lang="zh-CN" altLang="en-US" dirty="0">
                <a:solidFill>
                  <a:srgbClr val="C00000"/>
                </a:solidFill>
              </a:rPr>
              <a:t>万元（含</a:t>
            </a:r>
            <a:r>
              <a:rPr lang="en-US" altLang="zh-CN" dirty="0">
                <a:solidFill>
                  <a:srgbClr val="C00000"/>
                </a:solidFill>
              </a:rPr>
              <a:t>30</a:t>
            </a:r>
            <a:r>
              <a:rPr lang="zh-CN" altLang="en-US" dirty="0">
                <a:solidFill>
                  <a:srgbClr val="C00000"/>
                </a:solidFill>
              </a:rPr>
              <a:t>万元</a:t>
            </a:r>
            <a:r>
              <a:rPr lang="zh-CN" altLang="en-US" dirty="0"/>
              <a:t>）之间的小型微利企业，其</a:t>
            </a:r>
            <a:r>
              <a:rPr lang="zh-CN" altLang="en-US" dirty="0">
                <a:solidFill>
                  <a:srgbClr val="C00000"/>
                </a:solidFill>
              </a:rPr>
              <a:t>所得减按</a:t>
            </a:r>
            <a:r>
              <a:rPr lang="en-US" altLang="zh-CN" dirty="0">
                <a:solidFill>
                  <a:srgbClr val="C00000"/>
                </a:solidFill>
              </a:rPr>
              <a:t>50%</a:t>
            </a:r>
            <a:r>
              <a:rPr lang="zh-CN" altLang="en-US" dirty="0"/>
              <a:t>计入应纳税所得额，</a:t>
            </a:r>
            <a:r>
              <a:rPr lang="zh-CN" altLang="en-US" dirty="0">
                <a:solidFill>
                  <a:srgbClr val="C00000"/>
                </a:solidFill>
              </a:rPr>
              <a:t>按</a:t>
            </a:r>
            <a:r>
              <a:rPr lang="en-US" altLang="zh-CN" dirty="0">
                <a:solidFill>
                  <a:srgbClr val="C00000"/>
                </a:solidFill>
              </a:rPr>
              <a:t>20%</a:t>
            </a:r>
            <a:r>
              <a:rPr lang="zh-CN" altLang="en-US" dirty="0">
                <a:solidFill>
                  <a:srgbClr val="C00000"/>
                </a:solidFill>
              </a:rPr>
              <a:t>的税率</a:t>
            </a:r>
            <a:r>
              <a:rPr lang="zh-CN" altLang="en-US" dirty="0"/>
              <a:t>缴纳企业所得税。</a:t>
            </a:r>
          </a:p>
          <a:p>
            <a:pPr lvl="1"/>
            <a:r>
              <a:rPr lang="zh-CN" altLang="en-US" sz="2800" dirty="0"/>
              <a:t>前款所称小型微利企业，是指符合</a:t>
            </a:r>
            <a:r>
              <a:rPr lang="en-US" altLang="zh-CN" sz="2800" dirty="0"/>
              <a:t>《</a:t>
            </a:r>
            <a:r>
              <a:rPr lang="zh-CN" altLang="en-US" sz="2800" dirty="0"/>
              <a:t>中华人民共和国企业所得税法</a:t>
            </a:r>
            <a:r>
              <a:rPr lang="en-US" altLang="zh-CN" sz="2800" dirty="0"/>
              <a:t>》</a:t>
            </a:r>
            <a:r>
              <a:rPr lang="zh-CN" altLang="en-US" sz="2800" dirty="0"/>
              <a:t>及其实施条例规定的小型微利企业。</a:t>
            </a:r>
          </a:p>
          <a:p>
            <a:endParaRPr lang="zh-CN" altLang="en-US" dirty="0"/>
          </a:p>
        </p:txBody>
      </p:sp>
    </p:spTree>
    <p:extLst>
      <p:ext uri="{BB962C8B-B14F-4D97-AF65-F5344CB8AC3E}">
        <p14:creationId xmlns:p14="http://schemas.microsoft.com/office/powerpoint/2010/main" val="3977064152"/>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二、为做好小型微利企业税收优惠政策的衔接，进一步便利核算，对本通知规定的小型微利企业，其</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日至</a:t>
            </a:r>
            <a:r>
              <a:rPr lang="en-US" altLang="zh-CN" dirty="0"/>
              <a:t>2015</a:t>
            </a:r>
            <a:r>
              <a:rPr lang="zh-CN" altLang="en-US" dirty="0"/>
              <a:t>年</a:t>
            </a:r>
            <a:r>
              <a:rPr lang="en-US" altLang="zh-CN" dirty="0"/>
              <a:t>12</a:t>
            </a:r>
            <a:r>
              <a:rPr lang="zh-CN" altLang="en-US" dirty="0"/>
              <a:t>月</a:t>
            </a:r>
            <a:r>
              <a:rPr lang="en-US" altLang="zh-CN" dirty="0"/>
              <a:t>31</a:t>
            </a:r>
            <a:r>
              <a:rPr lang="zh-CN" altLang="en-US" dirty="0"/>
              <a:t>日间的所得，</a:t>
            </a:r>
            <a:r>
              <a:rPr lang="zh-CN" altLang="en-US" dirty="0">
                <a:solidFill>
                  <a:schemeClr val="accent6">
                    <a:lumMod val="50000"/>
                  </a:schemeClr>
                </a:solidFill>
              </a:rPr>
              <a:t>按照</a:t>
            </a:r>
            <a:r>
              <a:rPr lang="en-US" altLang="zh-CN" dirty="0">
                <a:solidFill>
                  <a:schemeClr val="accent6">
                    <a:lumMod val="50000"/>
                  </a:schemeClr>
                </a:solidFill>
              </a:rPr>
              <a:t>2015</a:t>
            </a:r>
            <a:r>
              <a:rPr lang="zh-CN" altLang="en-US" dirty="0">
                <a:solidFill>
                  <a:schemeClr val="accent6">
                    <a:lumMod val="50000"/>
                  </a:schemeClr>
                </a:solidFill>
              </a:rPr>
              <a:t>年</a:t>
            </a:r>
            <a:r>
              <a:rPr lang="en-US" altLang="zh-CN" dirty="0">
                <a:solidFill>
                  <a:schemeClr val="accent6">
                    <a:lumMod val="50000"/>
                  </a:schemeClr>
                </a:solidFill>
              </a:rPr>
              <a:t>10</a:t>
            </a:r>
            <a:r>
              <a:rPr lang="zh-CN" altLang="en-US" dirty="0">
                <a:solidFill>
                  <a:schemeClr val="accent6">
                    <a:lumMod val="50000"/>
                  </a:schemeClr>
                </a:solidFill>
              </a:rPr>
              <a:t>月</a:t>
            </a:r>
            <a:r>
              <a:rPr lang="en-US" altLang="zh-CN" dirty="0">
                <a:solidFill>
                  <a:schemeClr val="accent6">
                    <a:lumMod val="50000"/>
                  </a:schemeClr>
                </a:solidFill>
              </a:rPr>
              <a:t>1</a:t>
            </a:r>
            <a:r>
              <a:rPr lang="zh-CN" altLang="en-US" dirty="0">
                <a:solidFill>
                  <a:schemeClr val="accent6">
                    <a:lumMod val="50000"/>
                  </a:schemeClr>
                </a:solidFill>
              </a:rPr>
              <a:t>日后的经营月份数占其</a:t>
            </a:r>
            <a:r>
              <a:rPr lang="en-US" altLang="zh-CN" dirty="0">
                <a:solidFill>
                  <a:schemeClr val="accent6">
                    <a:lumMod val="50000"/>
                  </a:schemeClr>
                </a:solidFill>
              </a:rPr>
              <a:t>2015</a:t>
            </a:r>
            <a:r>
              <a:rPr lang="zh-CN" altLang="en-US" dirty="0">
                <a:solidFill>
                  <a:schemeClr val="accent6">
                    <a:lumMod val="50000"/>
                  </a:schemeClr>
                </a:solidFill>
              </a:rPr>
              <a:t>年度经营月份数的比例计算</a:t>
            </a:r>
            <a:r>
              <a:rPr lang="zh-CN" altLang="en-US" dirty="0"/>
              <a:t>。</a:t>
            </a:r>
          </a:p>
          <a:p>
            <a:r>
              <a:rPr lang="zh-CN" altLang="en-US" dirty="0"/>
              <a:t>三、</a:t>
            </a:r>
            <a:r>
              <a:rPr lang="en-US" altLang="zh-CN" dirty="0"/>
              <a:t>《</a:t>
            </a:r>
            <a:r>
              <a:rPr lang="zh-CN" altLang="en-US" dirty="0"/>
              <a:t>财政部 国家税务总局关于小型微利企业所得税优惠政策的通知</a:t>
            </a:r>
            <a:r>
              <a:rPr lang="en-US" altLang="zh-CN" dirty="0"/>
              <a:t>》</a:t>
            </a:r>
            <a:r>
              <a:rPr lang="zh-CN" altLang="en-US" dirty="0"/>
              <a:t>（财税</a:t>
            </a:r>
            <a:r>
              <a:rPr lang="en-US" altLang="zh-CN" dirty="0"/>
              <a:t>〔2015〕34</a:t>
            </a:r>
            <a:r>
              <a:rPr lang="zh-CN" altLang="en-US" dirty="0"/>
              <a:t>号）继续执行。</a:t>
            </a:r>
          </a:p>
          <a:p>
            <a:r>
              <a:rPr lang="zh-CN" altLang="en-US" dirty="0"/>
              <a:t>四、各级财政、税务部门要严格按照本通知的规定，做好小型微利企业所得税优惠政策的宣传辅导工作，确保优惠政策落实到位。</a:t>
            </a:r>
          </a:p>
          <a:p>
            <a:endParaRPr lang="zh-CN" altLang="en-US" dirty="0"/>
          </a:p>
        </p:txBody>
      </p:sp>
    </p:spTree>
    <p:extLst>
      <p:ext uri="{BB962C8B-B14F-4D97-AF65-F5344CB8AC3E}">
        <p14:creationId xmlns:p14="http://schemas.microsoft.com/office/powerpoint/2010/main" val="2189083495"/>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7</a:t>
            </a:r>
            <a:r>
              <a:rPr lang="zh-CN" altLang="en-US" dirty="0" smtClean="0"/>
              <a:t>、国家</a:t>
            </a:r>
            <a:r>
              <a:rPr lang="zh-CN" altLang="en-US" dirty="0"/>
              <a:t>税务总局关于贯彻落实进一步</a:t>
            </a:r>
            <a:br>
              <a:rPr lang="zh-CN" altLang="en-US" dirty="0"/>
            </a:br>
            <a:r>
              <a:rPr lang="zh-CN" altLang="en-US" dirty="0"/>
              <a:t>扩大小型微利企业减半征收企业所得税范围有关问题的</a:t>
            </a:r>
            <a:r>
              <a:rPr lang="zh-CN" altLang="en-US" dirty="0" smtClean="0"/>
              <a:t>公告</a:t>
            </a:r>
            <a:endParaRPr lang="zh-CN" altLang="en-US" dirty="0"/>
          </a:p>
        </p:txBody>
      </p:sp>
      <p:sp>
        <p:nvSpPr>
          <p:cNvPr id="3" name="内容占位符 2"/>
          <p:cNvSpPr>
            <a:spLocks noGrp="1"/>
          </p:cNvSpPr>
          <p:nvPr>
            <p:ph idx="1"/>
          </p:nvPr>
        </p:nvSpPr>
        <p:spPr>
          <a:xfrm>
            <a:off x="1484310" y="1680882"/>
            <a:ext cx="10018713" cy="4719918"/>
          </a:xfrm>
        </p:spPr>
        <p:txBody>
          <a:bodyPr>
            <a:normAutofit fontScale="92500"/>
          </a:bodyPr>
          <a:lstStyle/>
          <a:p>
            <a:pPr lvl="4"/>
            <a:r>
              <a:rPr lang="zh-CN" altLang="en-US" dirty="0"/>
              <a:t>国家税务总局公告</a:t>
            </a:r>
            <a:r>
              <a:rPr lang="en-US" altLang="zh-CN" dirty="0"/>
              <a:t>2015</a:t>
            </a:r>
            <a:r>
              <a:rPr lang="zh-CN" altLang="en-US" dirty="0"/>
              <a:t>年第</a:t>
            </a:r>
            <a:r>
              <a:rPr lang="en-US" altLang="zh-CN" dirty="0"/>
              <a:t>61</a:t>
            </a:r>
            <a:r>
              <a:rPr lang="zh-CN" altLang="en-US" dirty="0"/>
              <a:t>号  </a:t>
            </a:r>
            <a:r>
              <a:rPr lang="en-US" altLang="zh-CN" dirty="0" smtClean="0"/>
              <a:t>2015-9-10</a:t>
            </a:r>
          </a:p>
          <a:p>
            <a:r>
              <a:rPr lang="zh-CN" altLang="en-US" dirty="0"/>
              <a:t>为支持小型微利企业发展，贯彻落实国务院第</a:t>
            </a:r>
            <a:r>
              <a:rPr lang="en-US" altLang="zh-CN" dirty="0"/>
              <a:t>102</a:t>
            </a:r>
            <a:r>
              <a:rPr lang="zh-CN" altLang="en-US" dirty="0"/>
              <a:t>次常务会议决定，根据</a:t>
            </a:r>
            <a:r>
              <a:rPr lang="en-US" altLang="zh-CN" dirty="0"/>
              <a:t>《</a:t>
            </a:r>
            <a:r>
              <a:rPr lang="zh-CN" altLang="en-US" dirty="0"/>
              <a:t>中华人民共和国企业所得税法</a:t>
            </a:r>
            <a:r>
              <a:rPr lang="en-US" altLang="zh-CN" dirty="0"/>
              <a:t>》</a:t>
            </a:r>
            <a:r>
              <a:rPr lang="zh-CN" altLang="en-US" dirty="0"/>
              <a:t>（以下简称企业所得税法）及其实施条例、</a:t>
            </a:r>
            <a:r>
              <a:rPr lang="en-US" altLang="zh-CN" dirty="0"/>
              <a:t>《</a:t>
            </a:r>
            <a:r>
              <a:rPr lang="zh-CN" altLang="en-US" dirty="0"/>
              <a:t>财政部 国家税务总局关于进一步扩大小型微利企业所得税优惠政策范围的通知</a:t>
            </a:r>
            <a:r>
              <a:rPr lang="en-US" altLang="zh-CN" dirty="0"/>
              <a:t>》</a:t>
            </a:r>
            <a:r>
              <a:rPr lang="zh-CN" altLang="en-US" dirty="0"/>
              <a:t>（财税</a:t>
            </a:r>
            <a:r>
              <a:rPr lang="en-US" altLang="zh-CN" dirty="0"/>
              <a:t>〔2015〕99</a:t>
            </a:r>
            <a:r>
              <a:rPr lang="zh-CN" altLang="en-US" dirty="0"/>
              <a:t>号）等规定，现就进一步扩大小型微利企业减半征收企业所得税优惠政策范围有关实施问题公告如下：</a:t>
            </a:r>
          </a:p>
          <a:p>
            <a:r>
              <a:rPr lang="zh-CN" altLang="en-US" dirty="0" smtClean="0"/>
              <a:t>一</a:t>
            </a:r>
            <a:r>
              <a:rPr lang="zh-CN" altLang="en-US" dirty="0"/>
              <a:t>、自</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日至</a:t>
            </a:r>
            <a:r>
              <a:rPr lang="en-US" altLang="zh-CN" dirty="0">
                <a:solidFill>
                  <a:srgbClr val="C00000"/>
                </a:solidFill>
              </a:rPr>
              <a:t>2017</a:t>
            </a:r>
            <a:r>
              <a:rPr lang="zh-CN" altLang="en-US" dirty="0">
                <a:solidFill>
                  <a:srgbClr val="C00000"/>
                </a:solidFill>
              </a:rPr>
              <a:t>年</a:t>
            </a:r>
            <a:r>
              <a:rPr lang="en-US" altLang="zh-CN" dirty="0">
                <a:solidFill>
                  <a:srgbClr val="C00000"/>
                </a:solidFill>
              </a:rPr>
              <a:t>12</a:t>
            </a:r>
            <a:r>
              <a:rPr lang="zh-CN" altLang="en-US" dirty="0">
                <a:solidFill>
                  <a:srgbClr val="C00000"/>
                </a:solidFill>
              </a:rPr>
              <a:t>月</a:t>
            </a:r>
            <a:r>
              <a:rPr lang="en-US" altLang="zh-CN" dirty="0">
                <a:solidFill>
                  <a:srgbClr val="C00000"/>
                </a:solidFill>
              </a:rPr>
              <a:t>31</a:t>
            </a:r>
            <a:r>
              <a:rPr lang="zh-CN" altLang="en-US" dirty="0">
                <a:solidFill>
                  <a:srgbClr val="C00000"/>
                </a:solidFill>
              </a:rPr>
              <a:t>日</a:t>
            </a:r>
            <a:r>
              <a:rPr lang="zh-CN" altLang="en-US" dirty="0"/>
              <a:t>，符合规定条件的小型微利企业，无论采取</a:t>
            </a:r>
            <a:r>
              <a:rPr lang="zh-CN" altLang="en-US" dirty="0">
                <a:solidFill>
                  <a:srgbClr val="C00000"/>
                </a:solidFill>
              </a:rPr>
              <a:t>查账征收</a:t>
            </a:r>
            <a:r>
              <a:rPr lang="zh-CN" altLang="en-US" dirty="0"/>
              <a:t>还是</a:t>
            </a:r>
            <a:r>
              <a:rPr lang="zh-CN" altLang="en-US" dirty="0">
                <a:solidFill>
                  <a:srgbClr val="C00000"/>
                </a:solidFill>
              </a:rPr>
              <a:t>核定征收</a:t>
            </a:r>
            <a:r>
              <a:rPr lang="zh-CN" altLang="en-US" dirty="0"/>
              <a:t>方式，均可以享受财税</a:t>
            </a:r>
            <a:r>
              <a:rPr lang="en-US" altLang="zh-CN" dirty="0"/>
              <a:t>〔2015〕99</a:t>
            </a:r>
            <a:r>
              <a:rPr lang="zh-CN" altLang="en-US" dirty="0"/>
              <a:t>号文件规定的小型微利企业所得税优惠政策（以下简称减半征税政策）。</a:t>
            </a:r>
          </a:p>
          <a:p>
            <a:r>
              <a:rPr lang="zh-CN" altLang="en-US" dirty="0" smtClean="0"/>
              <a:t>二</a:t>
            </a:r>
            <a:r>
              <a:rPr lang="zh-CN" altLang="en-US" dirty="0"/>
              <a:t>、符合规定条件的小型微利企业</a:t>
            </a:r>
            <a:r>
              <a:rPr lang="zh-CN" altLang="en-US" dirty="0">
                <a:solidFill>
                  <a:srgbClr val="C00000"/>
                </a:solidFill>
              </a:rPr>
              <a:t>自行申报享受减半征税</a:t>
            </a:r>
            <a:r>
              <a:rPr lang="zh-CN" altLang="en-US" dirty="0"/>
              <a:t>政策。汇算清缴时，小型微利企业通过填报企业所得税年度纳税</a:t>
            </a:r>
            <a:r>
              <a:rPr lang="zh-CN" altLang="en-US" dirty="0">
                <a:solidFill>
                  <a:srgbClr val="C00000"/>
                </a:solidFill>
              </a:rPr>
              <a:t>申报表</a:t>
            </a:r>
            <a:r>
              <a:rPr lang="zh-CN" altLang="en-US" dirty="0"/>
              <a:t>中“资产总额、从业人数、所属行业、国家限制和禁止行业”等栏次履行</a:t>
            </a:r>
            <a:r>
              <a:rPr lang="zh-CN" altLang="en-US" dirty="0">
                <a:solidFill>
                  <a:srgbClr val="C00000"/>
                </a:solidFill>
              </a:rPr>
              <a:t>备案</a:t>
            </a:r>
            <a:r>
              <a:rPr lang="zh-CN" altLang="en-US" dirty="0"/>
              <a:t>手续。</a:t>
            </a:r>
          </a:p>
          <a:p>
            <a:endParaRPr lang="zh-CN" altLang="en-US" dirty="0"/>
          </a:p>
        </p:txBody>
      </p:sp>
    </p:spTree>
    <p:extLst>
      <p:ext uri="{BB962C8B-B14F-4D97-AF65-F5344CB8AC3E}">
        <p14:creationId xmlns:p14="http://schemas.microsoft.com/office/powerpoint/2010/main" val="12322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国家税务总局关于贯彻落实</a:t>
            </a:r>
            <a:r>
              <a:rPr lang="en-US" altLang="zh-CN" dirty="0"/>
              <a:t>《</a:t>
            </a:r>
            <a:r>
              <a:rPr lang="zh-CN" altLang="en-US" dirty="0"/>
              <a:t>国务院关于</a:t>
            </a:r>
            <a:br>
              <a:rPr lang="zh-CN" altLang="en-US" dirty="0"/>
            </a:br>
            <a:r>
              <a:rPr lang="zh-CN" altLang="en-US" dirty="0"/>
              <a:t>第一批取消</a:t>
            </a:r>
            <a:r>
              <a:rPr lang="en-US" altLang="zh-CN" dirty="0"/>
              <a:t>62</a:t>
            </a:r>
            <a:r>
              <a:rPr lang="zh-CN" altLang="en-US" dirty="0"/>
              <a:t>项中央指定地方实施行政审批事项的决定</a:t>
            </a:r>
            <a:r>
              <a:rPr lang="en-US" altLang="zh-CN" dirty="0"/>
              <a:t>》</a:t>
            </a:r>
            <a:r>
              <a:rPr lang="zh-CN" altLang="en-US" dirty="0"/>
              <a:t>的</a:t>
            </a:r>
            <a:r>
              <a:rPr lang="zh-CN" altLang="en-US" dirty="0" smtClean="0"/>
              <a:t>通知</a:t>
            </a:r>
            <a:endParaRPr lang="zh-CN" altLang="en-US" dirty="0"/>
          </a:p>
        </p:txBody>
      </p:sp>
      <p:sp>
        <p:nvSpPr>
          <p:cNvPr id="3" name="内容占位符 2"/>
          <p:cNvSpPr>
            <a:spLocks noGrp="1"/>
          </p:cNvSpPr>
          <p:nvPr>
            <p:ph idx="1"/>
          </p:nvPr>
        </p:nvSpPr>
        <p:spPr/>
        <p:txBody>
          <a:bodyPr>
            <a:normAutofit fontScale="92500"/>
          </a:bodyPr>
          <a:lstStyle/>
          <a:p>
            <a:r>
              <a:rPr lang="zh-CN" altLang="en-US" dirty="0"/>
              <a:t>税总发</a:t>
            </a:r>
            <a:r>
              <a:rPr lang="en-US" altLang="zh-CN" dirty="0"/>
              <a:t>〔2015〕141</a:t>
            </a:r>
            <a:r>
              <a:rPr lang="zh-CN" altLang="en-US" dirty="0"/>
              <a:t>号  </a:t>
            </a:r>
            <a:r>
              <a:rPr lang="en-US" altLang="zh-CN" dirty="0" smtClean="0"/>
              <a:t>2015-11-17</a:t>
            </a:r>
          </a:p>
          <a:p>
            <a:r>
              <a:rPr lang="en-US" altLang="zh-CN" dirty="0"/>
              <a:t>《</a:t>
            </a:r>
            <a:r>
              <a:rPr lang="zh-CN" altLang="en-US" dirty="0"/>
              <a:t>国务院关于第一批取消</a:t>
            </a:r>
            <a:r>
              <a:rPr lang="en-US" altLang="zh-CN" dirty="0"/>
              <a:t>62</a:t>
            </a:r>
            <a:r>
              <a:rPr lang="zh-CN" altLang="en-US" dirty="0"/>
              <a:t>项中央指定地方实施行政审批事项的决定</a:t>
            </a:r>
            <a:r>
              <a:rPr lang="en-US" altLang="zh-CN" dirty="0"/>
              <a:t>》</a:t>
            </a:r>
            <a:r>
              <a:rPr lang="zh-CN" altLang="en-US" dirty="0"/>
              <a:t>（国发</a:t>
            </a:r>
            <a:r>
              <a:rPr lang="en-US" altLang="zh-CN" dirty="0"/>
              <a:t>〔2015〕57</a:t>
            </a:r>
            <a:r>
              <a:rPr lang="zh-CN" altLang="en-US" dirty="0"/>
              <a:t>号）公布取消</a:t>
            </a:r>
            <a:r>
              <a:rPr lang="en-US" altLang="zh-CN" dirty="0"/>
              <a:t>62</a:t>
            </a:r>
            <a:r>
              <a:rPr lang="zh-CN" altLang="en-US" dirty="0"/>
              <a:t>项中央指定地方实施的行政审批事项。其中，涉及取消</a:t>
            </a:r>
            <a:r>
              <a:rPr lang="en-US" altLang="zh-CN" dirty="0">
                <a:solidFill>
                  <a:srgbClr val="C00000"/>
                </a:solidFill>
              </a:rPr>
              <a:t>29</a:t>
            </a:r>
            <a:r>
              <a:rPr lang="zh-CN" altLang="en-US" dirty="0">
                <a:solidFill>
                  <a:srgbClr val="C00000"/>
                </a:solidFill>
              </a:rPr>
              <a:t>项中央指定地方税务机关实施的税务行政审批</a:t>
            </a:r>
            <a:r>
              <a:rPr lang="zh-CN" altLang="en-US" dirty="0"/>
              <a:t>事项。</a:t>
            </a:r>
          </a:p>
          <a:p>
            <a:r>
              <a:rPr lang="zh-CN" altLang="en-US" dirty="0" smtClean="0"/>
              <a:t>各级</a:t>
            </a:r>
            <a:r>
              <a:rPr lang="zh-CN" altLang="en-US" dirty="0"/>
              <a:t>地方税务机关必须认真贯彻执行国务院决定，全面落实取消中央指定地方税务机关实施的行政审批事项，</a:t>
            </a:r>
            <a:r>
              <a:rPr lang="zh-CN" altLang="en-US" dirty="0">
                <a:solidFill>
                  <a:srgbClr val="C00000"/>
                </a:solidFill>
              </a:rPr>
              <a:t>不得以任何形式保留或者变相审批</a:t>
            </a:r>
            <a:r>
              <a:rPr lang="zh-CN" altLang="en-US" dirty="0"/>
              <a:t>。要及时修改涉及取消中央指定地方税务机关实施行政审批事项的相关规定、表证单书和征管流程，明确取消审批事项后续管理要求。同时，进一步深入推进简政放权、放管结合、优化服务，加快职能转变，创新管理方式，不断提高税收管理科学化、规范化、法治化水平。</a:t>
            </a:r>
          </a:p>
          <a:p>
            <a:r>
              <a:rPr lang="zh-CN" altLang="en-US" dirty="0" smtClean="0"/>
              <a:t>附件</a:t>
            </a:r>
            <a:r>
              <a:rPr lang="zh-CN" altLang="en-US" dirty="0"/>
              <a:t>：</a:t>
            </a:r>
            <a:r>
              <a:rPr lang="zh-CN" altLang="en-US" dirty="0">
                <a:hlinkClick r:id="rId3" action="ppaction://hlinkfile"/>
              </a:rPr>
              <a:t>国务院决定第一批取消中央指定地方实施的行政审批事项目录</a:t>
            </a:r>
            <a:r>
              <a:rPr lang="zh-CN" altLang="en-US" dirty="0" smtClean="0"/>
              <a:t>（</a:t>
            </a:r>
            <a:r>
              <a:rPr lang="en-US" altLang="zh-CN" dirty="0" smtClean="0"/>
              <a:t>29</a:t>
            </a:r>
            <a:r>
              <a:rPr lang="zh-CN" altLang="en-US" dirty="0"/>
              <a:t>项）</a:t>
            </a:r>
          </a:p>
          <a:p>
            <a:endParaRPr lang="zh-CN" altLang="en-US" dirty="0"/>
          </a:p>
        </p:txBody>
      </p:sp>
    </p:spTree>
    <p:extLst>
      <p:ext uri="{BB962C8B-B14F-4D97-AF65-F5344CB8AC3E}">
        <p14:creationId xmlns:p14="http://schemas.microsoft.com/office/powerpoint/2010/main" val="2924528020"/>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66058"/>
            <a:ext cx="10018713" cy="5820228"/>
          </a:xfrm>
        </p:spPr>
        <p:txBody>
          <a:bodyPr>
            <a:normAutofit fontScale="92500" lnSpcReduction="10000"/>
          </a:bodyPr>
          <a:lstStyle/>
          <a:p>
            <a:r>
              <a:rPr lang="zh-CN" altLang="en-US" dirty="0"/>
              <a:t>三、企业预缴时享受小型微利企业所得税优惠政策，按照以下规定执行：</a:t>
            </a:r>
          </a:p>
          <a:p>
            <a:pPr lvl="1"/>
            <a:r>
              <a:rPr lang="zh-CN" altLang="en-US" dirty="0" smtClean="0"/>
              <a:t>（</a:t>
            </a:r>
            <a:r>
              <a:rPr lang="zh-CN" altLang="en-US" dirty="0"/>
              <a:t>一）</a:t>
            </a:r>
            <a:r>
              <a:rPr lang="zh-CN" altLang="en-US" dirty="0">
                <a:solidFill>
                  <a:srgbClr val="C00000"/>
                </a:solidFill>
              </a:rPr>
              <a:t>查账征收</a:t>
            </a:r>
            <a:r>
              <a:rPr lang="zh-CN" altLang="en-US" dirty="0"/>
              <a:t>企业。上一纳税年度符合小型微利企业条件的，分别按照以下情况处理</a:t>
            </a:r>
            <a:r>
              <a:rPr lang="en-US" altLang="zh-CN" dirty="0"/>
              <a:t>:</a:t>
            </a:r>
          </a:p>
          <a:p>
            <a:pPr lvl="2"/>
            <a:r>
              <a:rPr lang="en-US" altLang="zh-CN" dirty="0" smtClean="0"/>
              <a:t>1</a:t>
            </a:r>
            <a:r>
              <a:rPr lang="en-US" altLang="zh-CN" dirty="0"/>
              <a:t>.</a:t>
            </a:r>
            <a:r>
              <a:rPr lang="zh-CN" altLang="en-US" dirty="0"/>
              <a:t>按照实际利润预缴企业所得税的，预缴时累计实际利润不超过</a:t>
            </a:r>
            <a:r>
              <a:rPr lang="en-US" altLang="zh-CN" dirty="0"/>
              <a:t>30</a:t>
            </a:r>
            <a:r>
              <a:rPr lang="zh-CN" altLang="en-US" dirty="0"/>
              <a:t>万元（含，下同）的，可以享受减半征税政策；</a:t>
            </a:r>
          </a:p>
          <a:p>
            <a:pPr lvl="2"/>
            <a:r>
              <a:rPr lang="en-US" altLang="zh-CN" dirty="0" smtClean="0"/>
              <a:t>2</a:t>
            </a:r>
            <a:r>
              <a:rPr lang="en-US" altLang="zh-CN" dirty="0"/>
              <a:t>.</a:t>
            </a:r>
            <a:r>
              <a:rPr lang="zh-CN" altLang="en-US" dirty="0"/>
              <a:t>按照上一纳税年度应纳税所得额平均额预缴企业所得税的，预缴时可以享受减半征税政策。</a:t>
            </a:r>
          </a:p>
          <a:p>
            <a:pPr lvl="1"/>
            <a:r>
              <a:rPr lang="zh-CN" altLang="en-US" dirty="0" smtClean="0"/>
              <a:t>（</a:t>
            </a:r>
            <a:r>
              <a:rPr lang="zh-CN" altLang="en-US" dirty="0"/>
              <a:t>二）</a:t>
            </a:r>
            <a:r>
              <a:rPr lang="zh-CN" altLang="en-US" dirty="0">
                <a:solidFill>
                  <a:srgbClr val="C00000"/>
                </a:solidFill>
              </a:rPr>
              <a:t>定率征收</a:t>
            </a:r>
            <a:r>
              <a:rPr lang="zh-CN" altLang="en-US" dirty="0"/>
              <a:t>企业。上一纳税年度符合小型微利企业条件，预缴时累计应纳税所得额不超过</a:t>
            </a:r>
            <a:r>
              <a:rPr lang="en-US" altLang="zh-CN" dirty="0"/>
              <a:t>30</a:t>
            </a:r>
            <a:r>
              <a:rPr lang="zh-CN" altLang="en-US" dirty="0"/>
              <a:t>万元的，可以享受减半征税政策。</a:t>
            </a:r>
          </a:p>
          <a:p>
            <a:pPr lvl="1"/>
            <a:r>
              <a:rPr lang="zh-CN" altLang="en-US" dirty="0" smtClean="0"/>
              <a:t>（</a:t>
            </a:r>
            <a:r>
              <a:rPr lang="zh-CN" altLang="en-US" dirty="0"/>
              <a:t>三）</a:t>
            </a:r>
            <a:r>
              <a:rPr lang="zh-CN" altLang="en-US" dirty="0">
                <a:solidFill>
                  <a:srgbClr val="C00000"/>
                </a:solidFill>
              </a:rPr>
              <a:t>定额征收</a:t>
            </a:r>
            <a:r>
              <a:rPr lang="zh-CN" altLang="en-US" dirty="0"/>
              <a:t>企业。根据优惠政策规定需要调减定额的，由主管税务机关按照程序调整，依照原办法征收。</a:t>
            </a:r>
          </a:p>
          <a:p>
            <a:pPr lvl="1"/>
            <a:r>
              <a:rPr lang="zh-CN" altLang="en-US" dirty="0" smtClean="0"/>
              <a:t>（</a:t>
            </a:r>
            <a:r>
              <a:rPr lang="zh-CN" altLang="en-US" dirty="0"/>
              <a:t>四）</a:t>
            </a:r>
            <a:r>
              <a:rPr lang="zh-CN" altLang="en-US" u="sng" dirty="0">
                <a:solidFill>
                  <a:srgbClr val="C00000"/>
                </a:solidFill>
              </a:rPr>
              <a:t>上一纳税年度不符合小型微利企业条件的企业。预缴时预计当年符合小型微利企业条件的，可以享受减半征税政策</a:t>
            </a:r>
            <a:r>
              <a:rPr lang="zh-CN" altLang="en-US" dirty="0"/>
              <a:t>。</a:t>
            </a:r>
          </a:p>
          <a:p>
            <a:pPr lvl="1"/>
            <a:r>
              <a:rPr lang="zh-CN" altLang="en-US" dirty="0" smtClean="0"/>
              <a:t>（</a:t>
            </a:r>
            <a:r>
              <a:rPr lang="zh-CN" altLang="en-US" dirty="0"/>
              <a:t>五）</a:t>
            </a:r>
            <a:r>
              <a:rPr lang="zh-CN" altLang="en-US" dirty="0">
                <a:solidFill>
                  <a:srgbClr val="C00000"/>
                </a:solidFill>
              </a:rPr>
              <a:t>本年度</a:t>
            </a:r>
            <a:r>
              <a:rPr lang="zh-CN" altLang="en-US" dirty="0"/>
              <a:t>新成立小型微利企业，预缴时累计实际利润或应纳税所得额不超过</a:t>
            </a:r>
            <a:r>
              <a:rPr lang="en-US" altLang="zh-CN" dirty="0"/>
              <a:t>30</a:t>
            </a:r>
            <a:r>
              <a:rPr lang="zh-CN" altLang="en-US" dirty="0"/>
              <a:t>万元的，可以享受减半征税政策。</a:t>
            </a:r>
          </a:p>
          <a:p>
            <a:endParaRPr lang="zh-CN" altLang="en-US" dirty="0"/>
          </a:p>
        </p:txBody>
      </p:sp>
    </p:spTree>
    <p:extLst>
      <p:ext uri="{BB962C8B-B14F-4D97-AF65-F5344CB8AC3E}">
        <p14:creationId xmlns:p14="http://schemas.microsoft.com/office/powerpoint/2010/main" val="313862718"/>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四、企业预缴时享受了减半征税政策，但汇算清缴时不符合规定条件的，应当</a:t>
            </a:r>
            <a:r>
              <a:rPr lang="zh-CN" altLang="en-US" dirty="0">
                <a:solidFill>
                  <a:srgbClr val="C00000"/>
                </a:solidFill>
              </a:rPr>
              <a:t>按照规定补缴税款</a:t>
            </a:r>
            <a:r>
              <a:rPr lang="zh-CN" altLang="en-US" dirty="0"/>
              <a:t>。</a:t>
            </a:r>
          </a:p>
          <a:p>
            <a:r>
              <a:rPr lang="zh-CN" altLang="en-US" dirty="0" smtClean="0"/>
              <a:t>五</a:t>
            </a:r>
            <a:r>
              <a:rPr lang="zh-CN" altLang="en-US" dirty="0"/>
              <a:t>、小型微利企业</a:t>
            </a:r>
            <a:r>
              <a:rPr lang="en-US" altLang="zh-CN" dirty="0"/>
              <a:t>2015</a:t>
            </a:r>
            <a:r>
              <a:rPr lang="zh-CN" altLang="en-US" dirty="0"/>
              <a:t>年第</a:t>
            </a:r>
            <a:r>
              <a:rPr lang="en-US" altLang="zh-CN" dirty="0"/>
              <a:t>4</a:t>
            </a:r>
            <a:r>
              <a:rPr lang="zh-CN" altLang="en-US" dirty="0"/>
              <a:t>季度预缴和</a:t>
            </a:r>
            <a:r>
              <a:rPr lang="en-US" altLang="zh-CN" dirty="0"/>
              <a:t>2015</a:t>
            </a:r>
            <a:r>
              <a:rPr lang="zh-CN" altLang="en-US" dirty="0"/>
              <a:t>年度汇算清缴的新老政策衔接问题，按以下规定处理：</a:t>
            </a:r>
          </a:p>
          <a:p>
            <a:pPr lvl="1"/>
            <a:r>
              <a:rPr lang="zh-CN" altLang="en-US" dirty="0" smtClean="0"/>
              <a:t>（</a:t>
            </a:r>
            <a:r>
              <a:rPr lang="zh-CN" altLang="en-US" dirty="0"/>
              <a:t>一）下列两种情形，</a:t>
            </a:r>
            <a:r>
              <a:rPr lang="zh-CN" altLang="en-US" dirty="0">
                <a:solidFill>
                  <a:srgbClr val="C00000"/>
                </a:solidFill>
              </a:rPr>
              <a:t>全额适用减半</a:t>
            </a:r>
            <a:r>
              <a:rPr lang="zh-CN" altLang="en-US" dirty="0"/>
              <a:t>征税政策：</a:t>
            </a:r>
          </a:p>
          <a:p>
            <a:pPr lvl="2"/>
            <a:r>
              <a:rPr lang="en-US" altLang="zh-CN" dirty="0" smtClean="0"/>
              <a:t>1</a:t>
            </a:r>
            <a:r>
              <a:rPr lang="en-US" altLang="zh-CN" dirty="0"/>
              <a:t>.</a:t>
            </a:r>
            <a:r>
              <a:rPr lang="zh-CN" altLang="en-US" dirty="0"/>
              <a:t>全年累计利润或应纳税所得额不超过</a:t>
            </a:r>
            <a:r>
              <a:rPr lang="en-US" altLang="zh-CN" dirty="0"/>
              <a:t>20</a:t>
            </a:r>
            <a:r>
              <a:rPr lang="zh-CN" altLang="en-US" dirty="0"/>
              <a:t>万元（含）的小型微利企业；</a:t>
            </a:r>
          </a:p>
          <a:p>
            <a:pPr lvl="2"/>
            <a:r>
              <a:rPr lang="en-US" altLang="zh-CN" dirty="0" smtClean="0"/>
              <a:t>2.2015</a:t>
            </a:r>
            <a:r>
              <a:rPr lang="zh-CN" altLang="en-US" dirty="0"/>
              <a:t>年</a:t>
            </a:r>
            <a:r>
              <a:rPr lang="en-US" altLang="zh-CN" dirty="0"/>
              <a:t>10</a:t>
            </a:r>
            <a:r>
              <a:rPr lang="zh-CN" altLang="en-US" dirty="0"/>
              <a:t>月</a:t>
            </a:r>
            <a:r>
              <a:rPr lang="en-US" altLang="zh-CN" dirty="0"/>
              <a:t>1</a:t>
            </a:r>
            <a:r>
              <a:rPr lang="zh-CN" altLang="en-US" dirty="0"/>
              <a:t>日（含，下同）之后成立，全年累计利润或应纳税所得额不超过</a:t>
            </a:r>
            <a:r>
              <a:rPr lang="en-US" altLang="zh-CN" dirty="0"/>
              <a:t>30</a:t>
            </a:r>
            <a:r>
              <a:rPr lang="zh-CN" altLang="en-US" dirty="0"/>
              <a:t>万元的小型微利企业。</a:t>
            </a:r>
          </a:p>
          <a:p>
            <a:endParaRPr lang="zh-CN" altLang="en-US" dirty="0"/>
          </a:p>
        </p:txBody>
      </p:sp>
    </p:spTree>
    <p:extLst>
      <p:ext uri="{BB962C8B-B14F-4D97-AF65-F5344CB8AC3E}">
        <p14:creationId xmlns:p14="http://schemas.microsoft.com/office/powerpoint/2010/main" val="3177031731"/>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737453"/>
            <a:ext cx="10018713" cy="5692376"/>
          </a:xfrm>
        </p:spPr>
        <p:txBody>
          <a:bodyPr>
            <a:normAutofit fontScale="92500" lnSpcReduction="10000"/>
          </a:bodyPr>
          <a:lstStyle/>
          <a:p>
            <a:pPr lvl="1"/>
            <a:r>
              <a:rPr lang="zh-CN" altLang="en-US" dirty="0"/>
              <a:t>（二）</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日之前成立，全年累计利润或应纳税所得额大于</a:t>
            </a:r>
            <a:r>
              <a:rPr lang="en-US" altLang="zh-CN" dirty="0"/>
              <a:t>20</a:t>
            </a:r>
            <a:r>
              <a:rPr lang="zh-CN" altLang="en-US" dirty="0"/>
              <a:t>万元但不超过</a:t>
            </a:r>
            <a:r>
              <a:rPr lang="en-US" altLang="zh-CN" dirty="0"/>
              <a:t>30</a:t>
            </a:r>
            <a:r>
              <a:rPr lang="zh-CN" altLang="en-US" dirty="0"/>
              <a:t>万元的小型微利企业，分段计算</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日之前和</a:t>
            </a:r>
            <a:r>
              <a:rPr lang="en-US" altLang="zh-CN" dirty="0"/>
              <a:t>10</a:t>
            </a:r>
            <a:r>
              <a:rPr lang="zh-CN" altLang="en-US" dirty="0"/>
              <a:t>月</a:t>
            </a:r>
            <a:r>
              <a:rPr lang="en-US" altLang="zh-CN" dirty="0"/>
              <a:t>1</a:t>
            </a:r>
            <a:r>
              <a:rPr lang="zh-CN" altLang="en-US" dirty="0"/>
              <a:t>日之后的利润或应纳税所得额，并按照以下规定处理：</a:t>
            </a:r>
          </a:p>
          <a:p>
            <a:pPr lvl="2"/>
            <a:r>
              <a:rPr lang="en-US" altLang="zh-CN" dirty="0" smtClean="0">
                <a:solidFill>
                  <a:schemeClr val="accent6">
                    <a:lumMod val="50000"/>
                  </a:schemeClr>
                </a:solidFill>
              </a:rPr>
              <a:t>1.10</a:t>
            </a:r>
            <a:r>
              <a:rPr lang="zh-CN" altLang="en-US" dirty="0">
                <a:solidFill>
                  <a:schemeClr val="accent6">
                    <a:lumMod val="50000"/>
                  </a:schemeClr>
                </a:solidFill>
              </a:rPr>
              <a:t>月</a:t>
            </a:r>
            <a:r>
              <a:rPr lang="en-US" altLang="zh-CN" dirty="0">
                <a:solidFill>
                  <a:schemeClr val="accent6">
                    <a:lumMod val="50000"/>
                  </a:schemeClr>
                </a:solidFill>
              </a:rPr>
              <a:t>1</a:t>
            </a:r>
            <a:r>
              <a:rPr lang="zh-CN" altLang="en-US" dirty="0">
                <a:solidFill>
                  <a:schemeClr val="accent6">
                    <a:lumMod val="50000"/>
                  </a:schemeClr>
                </a:solidFill>
              </a:rPr>
              <a:t>日之前的利润或应纳税所得额</a:t>
            </a:r>
            <a:r>
              <a:rPr lang="zh-CN" altLang="en-US" dirty="0"/>
              <a:t>适用企业所得税法第二十八条规定的减按</a:t>
            </a:r>
            <a:r>
              <a:rPr lang="en-US" altLang="zh-CN" dirty="0"/>
              <a:t>20%</a:t>
            </a:r>
            <a:r>
              <a:rPr lang="zh-CN" altLang="en-US" dirty="0"/>
              <a:t>的税率征收企业所得税的优惠政策（简称减低税率政策）；</a:t>
            </a:r>
            <a:r>
              <a:rPr lang="en-US" altLang="zh-CN" dirty="0"/>
              <a:t>10</a:t>
            </a:r>
            <a:r>
              <a:rPr lang="zh-CN" altLang="en-US" dirty="0"/>
              <a:t>月</a:t>
            </a:r>
            <a:r>
              <a:rPr lang="en-US" altLang="zh-CN" dirty="0"/>
              <a:t>1</a:t>
            </a:r>
            <a:r>
              <a:rPr lang="zh-CN" altLang="en-US" dirty="0"/>
              <a:t>日之后的利润或应纳税所得额适用减半征税政策。</a:t>
            </a:r>
          </a:p>
          <a:p>
            <a:pPr lvl="2"/>
            <a:r>
              <a:rPr lang="en-US" altLang="zh-CN" dirty="0" smtClean="0"/>
              <a:t>2</a:t>
            </a:r>
            <a:r>
              <a:rPr lang="en-US" altLang="zh-CN" dirty="0"/>
              <a:t>.</a:t>
            </a:r>
            <a:r>
              <a:rPr lang="zh-CN" altLang="en-US" dirty="0"/>
              <a:t>根据财税</a:t>
            </a:r>
            <a:r>
              <a:rPr lang="en-US" altLang="zh-CN" dirty="0"/>
              <a:t>〔2015〕99</a:t>
            </a:r>
            <a:r>
              <a:rPr lang="zh-CN" altLang="en-US" dirty="0"/>
              <a:t>号文件规定，小型微利企业</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日至</a:t>
            </a:r>
            <a:r>
              <a:rPr lang="en-US" altLang="zh-CN" dirty="0"/>
              <a:t>2015</a:t>
            </a:r>
            <a:r>
              <a:rPr lang="zh-CN" altLang="en-US" dirty="0"/>
              <a:t>年</a:t>
            </a:r>
            <a:r>
              <a:rPr lang="en-US" altLang="zh-CN" dirty="0"/>
              <a:t>12</a:t>
            </a:r>
            <a:r>
              <a:rPr lang="zh-CN" altLang="en-US" dirty="0"/>
              <a:t>月</a:t>
            </a:r>
            <a:r>
              <a:rPr lang="en-US" altLang="zh-CN" dirty="0"/>
              <a:t>31</a:t>
            </a:r>
            <a:r>
              <a:rPr lang="zh-CN" altLang="en-US" dirty="0"/>
              <a:t>日期间的利润或应纳税所得额，按照</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日之后的经营月份数占其</a:t>
            </a:r>
            <a:r>
              <a:rPr lang="en-US" altLang="zh-CN" dirty="0"/>
              <a:t>2015</a:t>
            </a:r>
            <a:r>
              <a:rPr lang="zh-CN" altLang="en-US" dirty="0"/>
              <a:t>年度经营月份数的比例计算确定。计算公式如下：</a:t>
            </a:r>
          </a:p>
          <a:p>
            <a:pPr lvl="2"/>
            <a:r>
              <a:rPr lang="en-US" altLang="zh-CN" dirty="0" smtClean="0"/>
              <a:t>10</a:t>
            </a:r>
            <a:r>
              <a:rPr lang="zh-CN" altLang="en-US" dirty="0"/>
              <a:t>月</a:t>
            </a:r>
            <a:r>
              <a:rPr lang="en-US" altLang="zh-CN" dirty="0"/>
              <a:t>1</a:t>
            </a:r>
            <a:r>
              <a:rPr lang="zh-CN" altLang="en-US" dirty="0"/>
              <a:t>日至</a:t>
            </a:r>
            <a:r>
              <a:rPr lang="en-US" altLang="zh-CN" dirty="0"/>
              <a:t>12</a:t>
            </a:r>
            <a:r>
              <a:rPr lang="zh-CN" altLang="en-US" dirty="0"/>
              <a:t>月</a:t>
            </a:r>
            <a:r>
              <a:rPr lang="en-US" altLang="zh-CN" dirty="0"/>
              <a:t>31</a:t>
            </a:r>
            <a:r>
              <a:rPr lang="zh-CN" altLang="en-US" dirty="0"/>
              <a:t>日利润额或应纳税所得额</a:t>
            </a:r>
            <a:r>
              <a:rPr lang="en-US" altLang="zh-CN" dirty="0"/>
              <a:t>=</a:t>
            </a:r>
            <a:r>
              <a:rPr lang="zh-CN" altLang="en-US" dirty="0"/>
              <a:t>全年累计实际利润或应纳税所得额</a:t>
            </a:r>
            <a:r>
              <a:rPr lang="en-US" altLang="zh-CN" dirty="0"/>
              <a:t>×</a:t>
            </a:r>
            <a:r>
              <a:rPr lang="zh-CN" altLang="en-US" dirty="0"/>
              <a:t>（</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日之后经营月份数</a:t>
            </a:r>
            <a:r>
              <a:rPr lang="en-US" altLang="zh-CN" dirty="0"/>
              <a:t>÷2015</a:t>
            </a:r>
            <a:r>
              <a:rPr lang="zh-CN" altLang="en-US" dirty="0"/>
              <a:t>年度经营月份数）</a:t>
            </a:r>
          </a:p>
          <a:p>
            <a:pPr lvl="2"/>
            <a:r>
              <a:rPr lang="en-US" altLang="zh-CN" dirty="0" smtClean="0"/>
              <a:t>3.2015</a:t>
            </a:r>
            <a:r>
              <a:rPr lang="zh-CN" altLang="en-US" dirty="0"/>
              <a:t>年度新成立企业的起始经营月份，按照税务登记日期所在月份计算。</a:t>
            </a:r>
          </a:p>
          <a:p>
            <a:r>
              <a:rPr lang="zh-CN" altLang="en-US" dirty="0" smtClean="0"/>
              <a:t>六</a:t>
            </a:r>
            <a:r>
              <a:rPr lang="zh-CN" altLang="en-US" dirty="0"/>
              <a:t>、本公告自</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日起施行。</a:t>
            </a:r>
          </a:p>
          <a:p>
            <a:endParaRPr lang="zh-CN" altLang="en-US" dirty="0"/>
          </a:p>
        </p:txBody>
      </p:sp>
    </p:spTree>
    <p:extLst>
      <p:ext uri="{BB962C8B-B14F-4D97-AF65-F5344CB8AC3E}">
        <p14:creationId xmlns:p14="http://schemas.microsoft.com/office/powerpoint/2010/main" val="2613490719"/>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八、</a:t>
            </a:r>
            <a:r>
              <a:rPr lang="zh-CN" altLang="en-US" dirty="0" smtClean="0"/>
              <a:t>（二）</a:t>
            </a:r>
            <a:r>
              <a:rPr lang="zh-CN" altLang="en-US" dirty="0" smtClean="0"/>
              <a:t>支持</a:t>
            </a:r>
            <a:r>
              <a:rPr lang="zh-CN" altLang="en-US" dirty="0"/>
              <a:t>和促进重点群体创业</a:t>
            </a:r>
            <a:r>
              <a:rPr lang="zh-CN" altLang="en-US" dirty="0" smtClean="0"/>
              <a:t>就业</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a:t>关于转发</a:t>
            </a:r>
            <a:r>
              <a:rPr lang="en-US" altLang="zh-CN" dirty="0"/>
              <a:t>《</a:t>
            </a:r>
            <a:r>
              <a:rPr lang="zh-CN" altLang="en-US" dirty="0"/>
              <a:t>财政部 国家税务总局 人力资源社会保障部关于继续实施支持和促进重点群体创业就业有关税收政策的通知</a:t>
            </a:r>
            <a:r>
              <a:rPr lang="en-US" altLang="zh-CN" dirty="0"/>
              <a:t>》</a:t>
            </a:r>
            <a:r>
              <a:rPr lang="zh-CN" altLang="en-US" dirty="0"/>
              <a:t>的</a:t>
            </a:r>
            <a:r>
              <a:rPr lang="zh-CN" altLang="en-US" dirty="0" smtClean="0"/>
              <a:t>通知（甬</a:t>
            </a:r>
            <a:r>
              <a:rPr lang="zh-CN" altLang="en-US" dirty="0"/>
              <a:t>地税发</a:t>
            </a:r>
            <a:r>
              <a:rPr lang="en-US" altLang="zh-CN" dirty="0"/>
              <a:t>〔2014〕57</a:t>
            </a:r>
            <a:r>
              <a:rPr lang="zh-CN" altLang="en-US" dirty="0" smtClean="0"/>
              <a:t>号）</a:t>
            </a:r>
            <a:endParaRPr lang="en-US" altLang="zh-CN" dirty="0" smtClean="0"/>
          </a:p>
          <a:p>
            <a:r>
              <a:rPr lang="zh-CN" altLang="en-US" dirty="0"/>
              <a:t>浙江省财政厅等部门转发财政部 国家税务总局人力资源社会保障部关于继续实施支持和促进重点群体创业就业有关税收政策的通知</a:t>
            </a:r>
            <a:r>
              <a:rPr lang="en-US" altLang="zh-CN" dirty="0"/>
              <a:t>》</a:t>
            </a:r>
            <a:r>
              <a:rPr lang="zh-CN" altLang="en-US" dirty="0"/>
              <a:t>（浙财税政</a:t>
            </a:r>
            <a:r>
              <a:rPr lang="en-US" altLang="zh-CN" dirty="0"/>
              <a:t>〔2014〕10</a:t>
            </a:r>
            <a:r>
              <a:rPr lang="zh-CN" altLang="en-US" dirty="0"/>
              <a:t>号</a:t>
            </a:r>
            <a:r>
              <a:rPr lang="zh-CN" altLang="en-US" dirty="0" smtClean="0"/>
              <a:t>）</a:t>
            </a:r>
            <a:endParaRPr lang="en-US" altLang="zh-CN" dirty="0" smtClean="0"/>
          </a:p>
          <a:p>
            <a:r>
              <a:rPr lang="zh-CN" altLang="en-US" dirty="0"/>
              <a:t>财政部、国家税务总局、人力资源和社会保障部关于继续实施支持和促进重点群体创业就业有关税收政策的</a:t>
            </a:r>
            <a:r>
              <a:rPr lang="zh-CN" altLang="en-US" dirty="0" smtClean="0"/>
              <a:t>通知（财税</a:t>
            </a:r>
            <a:r>
              <a:rPr lang="en-US" altLang="zh-CN" dirty="0"/>
              <a:t>[2014]39</a:t>
            </a:r>
            <a:r>
              <a:rPr lang="zh-CN" altLang="en-US" dirty="0" smtClean="0"/>
              <a:t>号）</a:t>
            </a:r>
            <a:endParaRPr lang="zh-CN" altLang="en-US" dirty="0"/>
          </a:p>
          <a:p>
            <a:r>
              <a:rPr lang="zh-CN" altLang="en-US" dirty="0"/>
              <a:t>国家税务总局、财政部、人力资源和社会保障部、教育部、民政部关于支持和促进重点群体创业就业有关税收政策具体实施问题的</a:t>
            </a:r>
            <a:r>
              <a:rPr lang="zh-CN" altLang="en-US" dirty="0" smtClean="0"/>
              <a:t>公告（国家</a:t>
            </a:r>
            <a:r>
              <a:rPr lang="zh-CN" altLang="en-US" dirty="0"/>
              <a:t>税务总局公告</a:t>
            </a:r>
            <a:r>
              <a:rPr lang="en-US" altLang="zh-CN" dirty="0"/>
              <a:t>2014</a:t>
            </a:r>
            <a:r>
              <a:rPr lang="zh-CN" altLang="en-US" dirty="0"/>
              <a:t>年第</a:t>
            </a:r>
            <a:r>
              <a:rPr lang="en-US" altLang="zh-CN" dirty="0"/>
              <a:t>34</a:t>
            </a:r>
            <a:r>
              <a:rPr lang="zh-CN" altLang="en-US" dirty="0" smtClean="0"/>
              <a:t>号）</a:t>
            </a:r>
            <a:endParaRPr lang="en-US" altLang="zh-CN" dirty="0" smtClean="0"/>
          </a:p>
          <a:p>
            <a:endParaRPr lang="zh-CN" altLang="en-US" dirty="0"/>
          </a:p>
          <a:p>
            <a:endParaRPr lang="zh-CN" altLang="en-US" dirty="0"/>
          </a:p>
          <a:p>
            <a:endParaRPr lang="zh-CN" altLang="en-US" dirty="0"/>
          </a:p>
          <a:p>
            <a:endParaRPr lang="zh-CN" altLang="en-US" dirty="0"/>
          </a:p>
        </p:txBody>
      </p:sp>
    </p:spTree>
    <p:extLst>
      <p:ext uri="{BB962C8B-B14F-4D97-AF65-F5344CB8AC3E}">
        <p14:creationId xmlns:p14="http://schemas.microsoft.com/office/powerpoint/2010/main" val="2780890113"/>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sz="2800" dirty="0" smtClean="0"/>
              <a:t>财政部</a:t>
            </a:r>
            <a:r>
              <a:rPr lang="zh-CN" altLang="en-US" sz="2800" dirty="0"/>
              <a:t>、国家税务总局、人力资源社会保障部、教育部关于支持和促进重点群体创业就业税收政策有关问题的补充</a:t>
            </a:r>
            <a:r>
              <a:rPr lang="zh-CN" altLang="en-US" sz="2800" dirty="0" smtClean="0"/>
              <a:t>通知（财税</a:t>
            </a:r>
            <a:r>
              <a:rPr lang="en-US" altLang="zh-CN" sz="2800" dirty="0"/>
              <a:t>[2015]18</a:t>
            </a:r>
            <a:r>
              <a:rPr lang="zh-CN" altLang="en-US" sz="2800" dirty="0" smtClean="0"/>
              <a:t>号）</a:t>
            </a:r>
            <a:endParaRPr lang="en-US" altLang="zh-CN" sz="2800" dirty="0" smtClean="0"/>
          </a:p>
          <a:p>
            <a:r>
              <a:rPr lang="zh-CN" altLang="en-US" sz="2800" dirty="0"/>
              <a:t>国家税务总局、财政部、人力资源和社会保障部、教育部、民政部关于支持和促进重点群体创业就业有关税收政策具体实施问题的补充</a:t>
            </a:r>
            <a:r>
              <a:rPr lang="zh-CN" altLang="en-US" sz="2800" dirty="0" smtClean="0"/>
              <a:t>公告（国家</a:t>
            </a:r>
            <a:r>
              <a:rPr lang="zh-CN" altLang="en-US" sz="2800" dirty="0"/>
              <a:t>税务总局公告</a:t>
            </a:r>
            <a:r>
              <a:rPr lang="en-US" altLang="zh-CN" sz="2800" dirty="0"/>
              <a:t>2015</a:t>
            </a:r>
            <a:r>
              <a:rPr lang="zh-CN" altLang="en-US" sz="2800" dirty="0"/>
              <a:t>年第</a:t>
            </a:r>
            <a:r>
              <a:rPr lang="en-US" altLang="zh-CN" sz="2800" dirty="0"/>
              <a:t>12</a:t>
            </a:r>
            <a:r>
              <a:rPr lang="zh-CN" altLang="en-US" sz="2800" dirty="0" smtClean="0"/>
              <a:t>号）</a:t>
            </a:r>
            <a:endParaRPr lang="en-US" altLang="zh-CN" sz="2800" dirty="0" smtClean="0"/>
          </a:p>
          <a:p>
            <a:r>
              <a:rPr lang="zh-CN" altLang="en-US" sz="2800" dirty="0">
                <a:solidFill>
                  <a:srgbClr val="FF0000"/>
                </a:solidFill>
              </a:rPr>
              <a:t>财政部、国家税务总局、人力资源和社会保障</a:t>
            </a:r>
            <a:r>
              <a:rPr lang="zh-CN" altLang="en-US" sz="2800" dirty="0" smtClean="0">
                <a:solidFill>
                  <a:srgbClr val="FF0000"/>
                </a:solidFill>
              </a:rPr>
              <a:t>部关于</a:t>
            </a:r>
            <a:r>
              <a:rPr lang="zh-CN" altLang="en-US" sz="2800" dirty="0">
                <a:solidFill>
                  <a:srgbClr val="FF0000"/>
                </a:solidFill>
              </a:rPr>
              <a:t>扩大企业吸纳就业税收优惠适用人员范围的通知（财税</a:t>
            </a:r>
            <a:r>
              <a:rPr lang="en-US" altLang="zh-CN" sz="2800" dirty="0">
                <a:solidFill>
                  <a:srgbClr val="FF0000"/>
                </a:solidFill>
              </a:rPr>
              <a:t>〔2015〕77</a:t>
            </a:r>
            <a:r>
              <a:rPr lang="zh-CN" altLang="en-US" sz="2800" dirty="0">
                <a:solidFill>
                  <a:srgbClr val="FF0000"/>
                </a:solidFill>
              </a:rPr>
              <a:t>号   </a:t>
            </a:r>
            <a:r>
              <a:rPr lang="en-US" altLang="zh-CN" sz="2800" dirty="0" smtClean="0">
                <a:solidFill>
                  <a:srgbClr val="FF0000"/>
                </a:solidFill>
              </a:rPr>
              <a:t>2015-07-10</a:t>
            </a:r>
            <a:r>
              <a:rPr lang="zh-CN" altLang="en-US" sz="2800" dirty="0" smtClean="0">
                <a:solidFill>
                  <a:srgbClr val="FF0000"/>
                </a:solidFill>
              </a:rPr>
              <a:t>）</a:t>
            </a:r>
            <a:endParaRPr lang="en-US" altLang="zh-CN" sz="2800" dirty="0" smtClean="0">
              <a:solidFill>
                <a:srgbClr val="FF0000"/>
              </a:solidFill>
            </a:endParaRPr>
          </a:p>
          <a:p>
            <a:endParaRPr lang="zh-CN" altLang="en-US" dirty="0"/>
          </a:p>
          <a:p>
            <a:endParaRPr lang="zh-CN" altLang="en-US" dirty="0"/>
          </a:p>
          <a:p>
            <a:endParaRPr lang="zh-CN" altLang="en-US" dirty="0"/>
          </a:p>
          <a:p>
            <a:endParaRPr lang="zh-CN" altLang="en-US" dirty="0"/>
          </a:p>
        </p:txBody>
      </p:sp>
    </p:spTree>
    <p:extLst>
      <p:ext uri="{BB962C8B-B14F-4D97-AF65-F5344CB8AC3E}">
        <p14:creationId xmlns:p14="http://schemas.microsoft.com/office/powerpoint/2010/main" val="3742749884"/>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a:t>
            </a:r>
            <a:r>
              <a:rPr lang="zh-CN" altLang="en-US" dirty="0" smtClean="0"/>
              <a:t>、财政部</a:t>
            </a:r>
            <a:r>
              <a:rPr lang="zh-CN" altLang="en-US" dirty="0"/>
              <a:t>、国家税务总局、人力资源和社会保障部</a:t>
            </a:r>
            <a:br>
              <a:rPr lang="zh-CN" altLang="en-US" dirty="0"/>
            </a:br>
            <a:r>
              <a:rPr lang="zh-CN" altLang="en-US" dirty="0"/>
              <a:t>关于扩大企业吸纳就业税收优惠适用人员范围的</a:t>
            </a:r>
            <a:r>
              <a:rPr lang="zh-CN" altLang="en-US" dirty="0" smtClean="0"/>
              <a:t>通知</a:t>
            </a:r>
            <a:endParaRPr lang="zh-CN" altLang="en-US" dirty="0"/>
          </a:p>
        </p:txBody>
      </p:sp>
      <p:sp>
        <p:nvSpPr>
          <p:cNvPr id="3" name="内容占位符 2"/>
          <p:cNvSpPr>
            <a:spLocks noGrp="1"/>
          </p:cNvSpPr>
          <p:nvPr>
            <p:ph idx="1"/>
          </p:nvPr>
        </p:nvSpPr>
        <p:spPr/>
        <p:txBody>
          <a:bodyPr/>
          <a:lstStyle/>
          <a:p>
            <a:pPr lvl="4"/>
            <a:r>
              <a:rPr lang="zh-CN" altLang="en-US" dirty="0"/>
              <a:t>财税</a:t>
            </a:r>
            <a:r>
              <a:rPr lang="en-US" altLang="zh-CN" dirty="0"/>
              <a:t>〔2015〕77</a:t>
            </a:r>
            <a:r>
              <a:rPr lang="zh-CN" altLang="en-US" dirty="0"/>
              <a:t>号   </a:t>
            </a:r>
            <a:r>
              <a:rPr lang="en-US" altLang="zh-CN" dirty="0" smtClean="0"/>
              <a:t>2015-07-10</a:t>
            </a:r>
          </a:p>
          <a:p>
            <a:r>
              <a:rPr lang="zh-CN" altLang="en-US" dirty="0"/>
              <a:t>为进一步做好新形势下促进就业工作，根据国务院决定，现对</a:t>
            </a:r>
            <a:r>
              <a:rPr lang="en-US" altLang="zh-CN" dirty="0"/>
              <a:t>《</a:t>
            </a:r>
            <a:r>
              <a:rPr lang="zh-CN" altLang="en-US" dirty="0"/>
              <a:t>财政部、国家税务总局、人力资源社会保障部关于继续实施支持和促进重点群体创业就业有关税收政策的通知</a:t>
            </a:r>
            <a:r>
              <a:rPr lang="en-US" altLang="zh-CN" dirty="0"/>
              <a:t>》</a:t>
            </a:r>
            <a:r>
              <a:rPr lang="zh-CN" altLang="en-US" dirty="0"/>
              <a:t>（财税</a:t>
            </a:r>
            <a:r>
              <a:rPr lang="en-US" altLang="zh-CN" dirty="0"/>
              <a:t>〔2014〕39</a:t>
            </a:r>
            <a:r>
              <a:rPr lang="zh-CN" altLang="en-US" dirty="0"/>
              <a:t>号）中企业吸纳就业税收优惠适用人员范围作如下调整： </a:t>
            </a:r>
          </a:p>
          <a:p>
            <a:r>
              <a:rPr lang="zh-CN" altLang="en-US" dirty="0"/>
              <a:t>　　将财税</a:t>
            </a:r>
            <a:r>
              <a:rPr lang="en-US" altLang="zh-CN" dirty="0"/>
              <a:t>〔2014〕39</a:t>
            </a:r>
            <a:r>
              <a:rPr lang="zh-CN" altLang="en-US" dirty="0"/>
              <a:t>号文件中“当年新招用在人力资源社会保障部门公共就业服务机构登记</a:t>
            </a:r>
            <a:r>
              <a:rPr lang="zh-CN" altLang="en-US" dirty="0">
                <a:solidFill>
                  <a:srgbClr val="FF0000"/>
                </a:solidFill>
              </a:rPr>
              <a:t>失业一年以上</a:t>
            </a:r>
            <a:r>
              <a:rPr lang="zh-CN" altLang="en-US" dirty="0"/>
              <a:t>”的内容调整为“当年新招用在人力资源社会保障部门公共就业服务机构登记</a:t>
            </a:r>
            <a:r>
              <a:rPr lang="zh-CN" altLang="en-US" dirty="0">
                <a:solidFill>
                  <a:srgbClr val="FF0000"/>
                </a:solidFill>
              </a:rPr>
              <a:t>失业半年以上</a:t>
            </a:r>
            <a:r>
              <a:rPr lang="zh-CN" altLang="en-US" dirty="0"/>
              <a:t>”，其他政策内容和具体实施办法不变。 </a:t>
            </a:r>
          </a:p>
          <a:p>
            <a:r>
              <a:rPr lang="zh-CN" altLang="en-US" dirty="0"/>
              <a:t>　　本通知自</a:t>
            </a:r>
            <a:r>
              <a:rPr lang="en-US" altLang="zh-CN" dirty="0"/>
              <a:t>2015</a:t>
            </a:r>
            <a:r>
              <a:rPr lang="zh-CN" altLang="en-US" dirty="0"/>
              <a:t>年</a:t>
            </a:r>
            <a:r>
              <a:rPr lang="en-US" altLang="zh-CN" dirty="0"/>
              <a:t>5</a:t>
            </a:r>
            <a:r>
              <a:rPr lang="zh-CN" altLang="en-US" dirty="0"/>
              <a:t>月</a:t>
            </a:r>
            <a:r>
              <a:rPr lang="en-US" altLang="zh-CN" dirty="0"/>
              <a:t>1</a:t>
            </a:r>
            <a:r>
              <a:rPr lang="zh-CN" altLang="en-US" dirty="0"/>
              <a:t>日起施行。</a:t>
            </a:r>
          </a:p>
        </p:txBody>
      </p:sp>
    </p:spTree>
    <p:extLst>
      <p:ext uri="{BB962C8B-B14F-4D97-AF65-F5344CB8AC3E}">
        <p14:creationId xmlns:p14="http://schemas.microsoft.com/office/powerpoint/2010/main" val="1154178338"/>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a:t>
            </a:r>
            <a:r>
              <a:rPr lang="zh-CN" altLang="en-US" dirty="0" smtClean="0"/>
              <a:t>、国家</a:t>
            </a:r>
            <a:r>
              <a:rPr lang="zh-CN" altLang="en-US" dirty="0"/>
              <a:t>税务总局</a:t>
            </a:r>
            <a:br>
              <a:rPr lang="zh-CN" altLang="en-US" dirty="0"/>
            </a:br>
            <a:r>
              <a:rPr lang="zh-CN" altLang="en-US" dirty="0"/>
              <a:t>关于促进残疾人就业税收优惠政策相关问题的</a:t>
            </a:r>
            <a:r>
              <a:rPr lang="zh-CN" altLang="en-US" dirty="0" smtClean="0"/>
              <a:t>公告</a:t>
            </a:r>
            <a:endParaRPr lang="zh-CN" altLang="en-US" dirty="0"/>
          </a:p>
        </p:txBody>
      </p:sp>
      <p:sp>
        <p:nvSpPr>
          <p:cNvPr id="3" name="内容占位符 2"/>
          <p:cNvSpPr>
            <a:spLocks noGrp="1"/>
          </p:cNvSpPr>
          <p:nvPr>
            <p:ph idx="1"/>
          </p:nvPr>
        </p:nvSpPr>
        <p:spPr/>
        <p:txBody>
          <a:bodyPr>
            <a:normAutofit fontScale="92500"/>
          </a:bodyPr>
          <a:lstStyle/>
          <a:p>
            <a:pPr lvl="4"/>
            <a:r>
              <a:rPr lang="zh-CN" altLang="en-US" dirty="0"/>
              <a:t>国家税务总局公告</a:t>
            </a:r>
            <a:r>
              <a:rPr lang="en-US" altLang="zh-CN" dirty="0"/>
              <a:t>2015</a:t>
            </a:r>
            <a:r>
              <a:rPr lang="zh-CN" altLang="en-US" dirty="0"/>
              <a:t>年第</a:t>
            </a:r>
            <a:r>
              <a:rPr lang="en-US" altLang="zh-CN" dirty="0"/>
              <a:t>55</a:t>
            </a:r>
            <a:r>
              <a:rPr lang="zh-CN" altLang="en-US" dirty="0"/>
              <a:t>号   </a:t>
            </a:r>
            <a:r>
              <a:rPr lang="en-US" altLang="zh-CN" dirty="0" smtClean="0"/>
              <a:t>2015-7-31</a:t>
            </a:r>
          </a:p>
          <a:p>
            <a:r>
              <a:rPr lang="zh-CN" altLang="en-US" dirty="0"/>
              <a:t>现将促进残疾人就业税收优惠政策相关问题公告如下：</a:t>
            </a:r>
          </a:p>
          <a:p>
            <a:r>
              <a:rPr lang="zh-CN" altLang="en-US" dirty="0" smtClean="0"/>
              <a:t>一</a:t>
            </a:r>
            <a:r>
              <a:rPr lang="zh-CN" altLang="en-US" dirty="0"/>
              <a:t>、以</a:t>
            </a:r>
            <a:r>
              <a:rPr lang="zh-CN" altLang="en-US" dirty="0">
                <a:solidFill>
                  <a:srgbClr val="C00000"/>
                </a:solidFill>
              </a:rPr>
              <a:t>劳务派遣形式就业的残疾人，属于劳务派遣单位的职工</a:t>
            </a:r>
            <a:r>
              <a:rPr lang="zh-CN" altLang="en-US" dirty="0"/>
              <a:t>。劳务派遣单位可按照</a:t>
            </a:r>
            <a:r>
              <a:rPr lang="en-US" altLang="zh-CN" dirty="0"/>
              <a:t>《</a:t>
            </a:r>
            <a:r>
              <a:rPr lang="zh-CN" altLang="en-US" dirty="0"/>
              <a:t>财政部 国家税务总局关于促进残疾人就业税收优惠政策的通知</a:t>
            </a:r>
            <a:r>
              <a:rPr lang="en-US" altLang="zh-CN" dirty="0"/>
              <a:t>》</a:t>
            </a:r>
            <a:r>
              <a:rPr lang="zh-CN" altLang="en-US" dirty="0"/>
              <a:t>（财税</a:t>
            </a:r>
            <a:r>
              <a:rPr lang="en-US" altLang="zh-CN" dirty="0"/>
              <a:t>〔2007〕92</a:t>
            </a:r>
            <a:r>
              <a:rPr lang="zh-CN" altLang="en-US" dirty="0"/>
              <a:t>号，以下简称</a:t>
            </a:r>
            <a:r>
              <a:rPr lang="en-US" altLang="zh-CN" dirty="0"/>
              <a:t>《</a:t>
            </a:r>
            <a:r>
              <a:rPr lang="zh-CN" altLang="en-US" dirty="0"/>
              <a:t>通知</a:t>
            </a:r>
            <a:r>
              <a:rPr lang="en-US" altLang="zh-CN" dirty="0"/>
              <a:t>》</a:t>
            </a:r>
            <a:r>
              <a:rPr lang="zh-CN" altLang="en-US" dirty="0"/>
              <a:t>）规定，享受相关税收优惠政策。</a:t>
            </a:r>
          </a:p>
          <a:p>
            <a:r>
              <a:rPr lang="zh-CN" altLang="en-US" dirty="0" smtClean="0"/>
              <a:t>二</a:t>
            </a:r>
            <a:r>
              <a:rPr lang="zh-CN" altLang="en-US" dirty="0"/>
              <a:t>、安置残疾人的机关事业单位以及由机关事业单位改制后的企业，为残疾人缴纳的机关事业单位养老保险，属于</a:t>
            </a:r>
            <a:r>
              <a:rPr lang="en-US" altLang="zh-CN" dirty="0"/>
              <a:t>《</a:t>
            </a:r>
            <a:r>
              <a:rPr lang="zh-CN" altLang="en-US" dirty="0"/>
              <a:t>通知</a:t>
            </a:r>
            <a:r>
              <a:rPr lang="en-US" altLang="zh-CN" dirty="0"/>
              <a:t>》</a:t>
            </a:r>
            <a:r>
              <a:rPr lang="zh-CN" altLang="en-US" dirty="0"/>
              <a:t>第五条第（三）款规定的“基本养老保险”范畴，可按规定享受相关税收优惠政策。</a:t>
            </a:r>
          </a:p>
          <a:p>
            <a:r>
              <a:rPr lang="zh-CN" altLang="en-US" dirty="0" smtClean="0"/>
              <a:t>本</a:t>
            </a:r>
            <a:r>
              <a:rPr lang="zh-CN" altLang="en-US" dirty="0"/>
              <a:t>公告自</a:t>
            </a:r>
            <a:r>
              <a:rPr lang="en-US" altLang="zh-CN" dirty="0"/>
              <a:t>2015</a:t>
            </a:r>
            <a:r>
              <a:rPr lang="zh-CN" altLang="en-US" dirty="0"/>
              <a:t>年</a:t>
            </a:r>
            <a:r>
              <a:rPr lang="en-US" altLang="zh-CN" dirty="0"/>
              <a:t>9</a:t>
            </a:r>
            <a:r>
              <a:rPr lang="zh-CN" altLang="en-US" dirty="0"/>
              <a:t>月</a:t>
            </a:r>
            <a:r>
              <a:rPr lang="en-US" altLang="zh-CN" dirty="0"/>
              <a:t>1</a:t>
            </a:r>
            <a:r>
              <a:rPr lang="zh-CN" altLang="en-US" dirty="0"/>
              <a:t>日起施行。此前未处理的事项，按照本公告规定执行。</a:t>
            </a:r>
          </a:p>
          <a:p>
            <a:r>
              <a:rPr lang="zh-CN" altLang="en-US" dirty="0" smtClean="0"/>
              <a:t>特此</a:t>
            </a:r>
            <a:r>
              <a:rPr lang="zh-CN" altLang="en-US" dirty="0"/>
              <a:t>公告</a:t>
            </a:r>
            <a:r>
              <a:rPr lang="zh-CN" altLang="en-US" dirty="0" smtClean="0"/>
              <a:t>。</a:t>
            </a:r>
            <a:endParaRPr lang="zh-CN" altLang="en-US" dirty="0"/>
          </a:p>
        </p:txBody>
      </p:sp>
    </p:spTree>
    <p:extLst>
      <p:ext uri="{BB962C8B-B14F-4D97-AF65-F5344CB8AC3E}">
        <p14:creationId xmlns:p14="http://schemas.microsoft.com/office/powerpoint/2010/main" val="4010237900"/>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a:r>
              <a:rPr lang="zh-CN" altLang="en-US" dirty="0" smtClean="0"/>
              <a:t>八、</a:t>
            </a:r>
            <a:r>
              <a:rPr lang="zh-CN" altLang="en-US" dirty="0" smtClean="0"/>
              <a:t>（三）</a:t>
            </a:r>
            <a:r>
              <a:rPr lang="zh-CN" altLang="en-US" dirty="0"/>
              <a:t>研究开发费用加</a:t>
            </a:r>
            <a:r>
              <a:rPr lang="zh-CN" altLang="en-US" dirty="0" smtClean="0"/>
              <a:t>计扣除专题</a:t>
            </a:r>
            <a:endParaRPr lang="zh-CN" altLang="en-US" dirty="0"/>
          </a:p>
        </p:txBody>
      </p:sp>
      <p:sp>
        <p:nvSpPr>
          <p:cNvPr id="5" name="内容占位符 4"/>
          <p:cNvSpPr>
            <a:spLocks noGrp="1"/>
          </p:cNvSpPr>
          <p:nvPr>
            <p:ph idx="1"/>
          </p:nvPr>
        </p:nvSpPr>
        <p:spPr/>
        <p:txBody>
          <a:bodyPr>
            <a:normAutofit fontScale="85000" lnSpcReduction="20000"/>
          </a:bodyPr>
          <a:lstStyle/>
          <a:p>
            <a:r>
              <a:rPr lang="en-US" altLang="zh-CN" sz="2800" b="0" dirty="0" smtClean="0">
                <a:solidFill>
                  <a:schemeClr val="tx1"/>
                </a:solidFill>
              </a:rPr>
              <a:t>1</a:t>
            </a:r>
            <a:r>
              <a:rPr lang="zh-CN" altLang="en-US" sz="2800" b="0" dirty="0" smtClean="0">
                <a:solidFill>
                  <a:schemeClr val="tx1"/>
                </a:solidFill>
              </a:rPr>
              <a:t>、国家</a:t>
            </a:r>
            <a:r>
              <a:rPr lang="zh-CN" altLang="en-US" sz="2800" b="0" dirty="0">
                <a:solidFill>
                  <a:schemeClr val="tx1"/>
                </a:solidFill>
              </a:rPr>
              <a:t>税务总局关于印发</a:t>
            </a:r>
            <a:r>
              <a:rPr lang="en-US" altLang="zh-CN" sz="2800" b="0" dirty="0">
                <a:solidFill>
                  <a:schemeClr val="tx1"/>
                </a:solidFill>
              </a:rPr>
              <a:t>《</a:t>
            </a:r>
            <a:r>
              <a:rPr lang="zh-CN" altLang="en-US" sz="2800" b="0" dirty="0">
                <a:solidFill>
                  <a:schemeClr val="tx1"/>
                </a:solidFill>
              </a:rPr>
              <a:t>企业研究开发费用税前扣除管理办法（试行）</a:t>
            </a:r>
            <a:r>
              <a:rPr lang="en-US" altLang="zh-CN" sz="2800" b="0" dirty="0">
                <a:solidFill>
                  <a:schemeClr val="tx1"/>
                </a:solidFill>
              </a:rPr>
              <a:t>》</a:t>
            </a:r>
            <a:r>
              <a:rPr lang="zh-CN" altLang="en-US" sz="2800" b="0" dirty="0">
                <a:solidFill>
                  <a:schemeClr val="tx1"/>
                </a:solidFill>
              </a:rPr>
              <a:t>的通知</a:t>
            </a:r>
            <a:r>
              <a:rPr lang="en-US" altLang="zh-CN" sz="2800" b="0" dirty="0">
                <a:solidFill>
                  <a:schemeClr val="tx1"/>
                </a:solidFill>
              </a:rPr>
              <a:t>(</a:t>
            </a:r>
            <a:r>
              <a:rPr lang="zh-CN" altLang="en-US" sz="2800" b="0" dirty="0">
                <a:solidFill>
                  <a:schemeClr val="tx1"/>
                </a:solidFill>
              </a:rPr>
              <a:t>国税发</a:t>
            </a:r>
            <a:r>
              <a:rPr lang="en-US" altLang="zh-CN" sz="2800" b="0" dirty="0">
                <a:solidFill>
                  <a:schemeClr val="tx1"/>
                </a:solidFill>
              </a:rPr>
              <a:t>[2008]116</a:t>
            </a:r>
            <a:r>
              <a:rPr lang="zh-CN" altLang="en-US" sz="2800" b="0" dirty="0">
                <a:solidFill>
                  <a:schemeClr val="tx1"/>
                </a:solidFill>
              </a:rPr>
              <a:t>号 </a:t>
            </a:r>
            <a:r>
              <a:rPr lang="en-US" altLang="zh-CN" sz="2800" b="0" dirty="0">
                <a:solidFill>
                  <a:schemeClr val="tx1"/>
                </a:solidFill>
              </a:rPr>
              <a:t>2008-12-10</a:t>
            </a:r>
            <a:r>
              <a:rPr lang="en-US" altLang="zh-CN" sz="2800" b="0" dirty="0" smtClean="0">
                <a:solidFill>
                  <a:schemeClr val="tx1"/>
                </a:solidFill>
              </a:rPr>
              <a:t>)</a:t>
            </a:r>
          </a:p>
          <a:p>
            <a:r>
              <a:rPr lang="en-US" altLang="zh-CN" sz="2800" b="0" dirty="0" smtClean="0">
                <a:solidFill>
                  <a:schemeClr val="tx1"/>
                </a:solidFill>
              </a:rPr>
              <a:t>2</a:t>
            </a:r>
            <a:r>
              <a:rPr lang="zh-CN" altLang="en-US" sz="2800" b="0" dirty="0" smtClean="0">
                <a:solidFill>
                  <a:schemeClr val="tx1"/>
                </a:solidFill>
              </a:rPr>
              <a:t>、财政部</a:t>
            </a:r>
            <a:r>
              <a:rPr lang="zh-CN" altLang="en-US" sz="2800" b="0" dirty="0">
                <a:solidFill>
                  <a:schemeClr val="tx1"/>
                </a:solidFill>
              </a:rPr>
              <a:t>、国家税务总局关于研究开发费用税前加计扣除有关政策问题的通知（财税</a:t>
            </a:r>
            <a:r>
              <a:rPr lang="en-US" altLang="zh-CN" sz="2800" b="0" dirty="0">
                <a:solidFill>
                  <a:schemeClr val="tx1"/>
                </a:solidFill>
              </a:rPr>
              <a:t>〔2013〕70</a:t>
            </a:r>
            <a:r>
              <a:rPr lang="zh-CN" altLang="en-US" sz="2800" b="0" dirty="0">
                <a:solidFill>
                  <a:schemeClr val="tx1"/>
                </a:solidFill>
              </a:rPr>
              <a:t>号 </a:t>
            </a:r>
            <a:r>
              <a:rPr lang="en-US" altLang="zh-CN" sz="2800" b="0" dirty="0">
                <a:solidFill>
                  <a:schemeClr val="tx1"/>
                </a:solidFill>
              </a:rPr>
              <a:t>2013-09-29</a:t>
            </a:r>
            <a:r>
              <a:rPr lang="zh-CN" altLang="en-US" sz="2800" b="0" dirty="0" smtClean="0">
                <a:solidFill>
                  <a:schemeClr val="tx1"/>
                </a:solidFill>
              </a:rPr>
              <a:t>）</a:t>
            </a:r>
            <a:endParaRPr lang="en-US" altLang="zh-CN" sz="2800" b="0" dirty="0" smtClean="0">
              <a:solidFill>
                <a:schemeClr val="tx1"/>
              </a:solidFill>
            </a:endParaRPr>
          </a:p>
          <a:p>
            <a:r>
              <a:rPr lang="en-US" altLang="zh-CN" sz="2800" b="0" dirty="0" smtClean="0">
                <a:solidFill>
                  <a:schemeClr val="tx1"/>
                </a:solidFill>
              </a:rPr>
              <a:t>3</a:t>
            </a:r>
            <a:r>
              <a:rPr lang="zh-CN" altLang="en-US" sz="2800" b="0" dirty="0" smtClean="0">
                <a:solidFill>
                  <a:schemeClr val="tx1"/>
                </a:solidFill>
              </a:rPr>
              <a:t>、财政部</a:t>
            </a:r>
            <a:r>
              <a:rPr lang="zh-CN" altLang="en-US" sz="2800" b="0" dirty="0">
                <a:solidFill>
                  <a:schemeClr val="tx1"/>
                </a:solidFill>
              </a:rPr>
              <a:t>关于企业加强研发费用财务管理的若干</a:t>
            </a:r>
            <a:r>
              <a:rPr lang="zh-CN" altLang="en-US" sz="2800" b="0" dirty="0" smtClean="0">
                <a:solidFill>
                  <a:schemeClr val="tx1"/>
                </a:solidFill>
              </a:rPr>
              <a:t>意见（财</a:t>
            </a:r>
            <a:r>
              <a:rPr lang="zh-CN" altLang="en-US" sz="2800" b="0" dirty="0">
                <a:solidFill>
                  <a:schemeClr val="tx1"/>
                </a:solidFill>
              </a:rPr>
              <a:t>企</a:t>
            </a:r>
            <a:r>
              <a:rPr lang="en-US" altLang="zh-CN" sz="2800" b="0" dirty="0">
                <a:solidFill>
                  <a:schemeClr val="tx1"/>
                </a:solidFill>
              </a:rPr>
              <a:t>[2007]194</a:t>
            </a:r>
            <a:r>
              <a:rPr lang="zh-CN" altLang="en-US" sz="2800" b="0" dirty="0">
                <a:solidFill>
                  <a:schemeClr val="tx1"/>
                </a:solidFill>
              </a:rPr>
              <a:t>号 </a:t>
            </a:r>
            <a:r>
              <a:rPr lang="en-US" altLang="zh-CN" sz="2800" b="0" dirty="0" smtClean="0">
                <a:solidFill>
                  <a:schemeClr val="tx1"/>
                </a:solidFill>
              </a:rPr>
              <a:t>2007-09-04</a:t>
            </a:r>
            <a:r>
              <a:rPr lang="zh-CN" altLang="en-US" sz="2800" b="0" dirty="0" smtClean="0">
                <a:solidFill>
                  <a:schemeClr val="tx1"/>
                </a:solidFill>
              </a:rPr>
              <a:t>）</a:t>
            </a:r>
            <a:endParaRPr lang="en-US" altLang="zh-CN" sz="2800" b="0" dirty="0" smtClean="0">
              <a:solidFill>
                <a:schemeClr val="tx1"/>
              </a:solidFill>
            </a:endParaRPr>
          </a:p>
          <a:p>
            <a:r>
              <a:rPr lang="en-US" altLang="zh-CN" sz="2800" b="0" dirty="0" smtClean="0">
                <a:solidFill>
                  <a:srgbClr val="C00000"/>
                </a:solidFill>
              </a:rPr>
              <a:t>1</a:t>
            </a:r>
            <a:r>
              <a:rPr lang="zh-CN" altLang="en-US" sz="2800" b="0" dirty="0" smtClean="0">
                <a:solidFill>
                  <a:srgbClr val="C00000"/>
                </a:solidFill>
              </a:rPr>
              <a:t>、国家</a:t>
            </a:r>
            <a:r>
              <a:rPr lang="zh-CN" altLang="en-US" sz="2800" b="0" dirty="0">
                <a:solidFill>
                  <a:srgbClr val="C00000"/>
                </a:solidFill>
              </a:rPr>
              <a:t>税务总局关于贯彻</a:t>
            </a:r>
            <a:r>
              <a:rPr lang="zh-CN" altLang="en-US" sz="2800" b="0" dirty="0" smtClean="0">
                <a:solidFill>
                  <a:srgbClr val="C00000"/>
                </a:solidFill>
              </a:rPr>
              <a:t>落实研发</a:t>
            </a:r>
            <a:r>
              <a:rPr lang="zh-CN" altLang="en-US" sz="2800" b="0" dirty="0">
                <a:solidFill>
                  <a:srgbClr val="C00000"/>
                </a:solidFill>
              </a:rPr>
              <a:t>费用加计扣除和全国推广自主创新示范区所得税政策的通知（税总发</a:t>
            </a:r>
            <a:r>
              <a:rPr lang="en-US" altLang="zh-CN" sz="2800" b="0" dirty="0">
                <a:solidFill>
                  <a:srgbClr val="C00000"/>
                </a:solidFill>
              </a:rPr>
              <a:t>〔2015〕146</a:t>
            </a:r>
            <a:r>
              <a:rPr lang="zh-CN" altLang="en-US" sz="2800" b="0" dirty="0">
                <a:solidFill>
                  <a:srgbClr val="C00000"/>
                </a:solidFill>
              </a:rPr>
              <a:t>号   </a:t>
            </a:r>
            <a:r>
              <a:rPr lang="en-US" altLang="zh-CN" sz="2800" b="0" dirty="0" smtClean="0">
                <a:solidFill>
                  <a:srgbClr val="C00000"/>
                </a:solidFill>
              </a:rPr>
              <a:t>2015-12-09</a:t>
            </a:r>
            <a:r>
              <a:rPr lang="zh-CN" altLang="en-US" sz="2800" b="0" dirty="0" smtClean="0">
                <a:solidFill>
                  <a:srgbClr val="C00000"/>
                </a:solidFill>
              </a:rPr>
              <a:t>）</a:t>
            </a:r>
            <a:endParaRPr lang="en-US" altLang="zh-CN" sz="2800" b="0" dirty="0" smtClean="0">
              <a:solidFill>
                <a:srgbClr val="C00000"/>
              </a:solidFill>
            </a:endParaRPr>
          </a:p>
          <a:p>
            <a:r>
              <a:rPr lang="en-US" altLang="zh-CN" sz="2800" b="0" dirty="0" smtClean="0"/>
              <a:t>2</a:t>
            </a:r>
            <a:r>
              <a:rPr lang="zh-CN" altLang="en-US" sz="2800" b="0" dirty="0" smtClean="0"/>
              <a:t>、财政部 </a:t>
            </a:r>
            <a:r>
              <a:rPr lang="zh-CN" altLang="en-US" sz="2800" b="0" dirty="0"/>
              <a:t>国家税务总局 科技部关于完善研究开发费用税前加计扣除政策的通知</a:t>
            </a:r>
            <a:r>
              <a:rPr lang="en-US" altLang="zh-CN" sz="2800" b="0" dirty="0"/>
              <a:t>(</a:t>
            </a:r>
            <a:r>
              <a:rPr lang="zh-CN" altLang="en-US" sz="2800" b="0" dirty="0"/>
              <a:t>财税</a:t>
            </a:r>
            <a:r>
              <a:rPr lang="en-US" altLang="zh-CN" sz="2800" b="0" dirty="0"/>
              <a:t>〔2015〕119</a:t>
            </a:r>
            <a:r>
              <a:rPr lang="zh-CN" altLang="en-US" sz="2800" b="0" dirty="0"/>
              <a:t>号 </a:t>
            </a:r>
            <a:r>
              <a:rPr lang="en-US" altLang="zh-CN" sz="2800" b="0" dirty="0"/>
              <a:t>2015-11-2</a:t>
            </a:r>
            <a:r>
              <a:rPr lang="en-US" altLang="zh-CN" sz="2800" b="0" dirty="0" smtClean="0"/>
              <a:t>)</a:t>
            </a:r>
          </a:p>
          <a:p>
            <a:r>
              <a:rPr lang="en-US" altLang="zh-CN" sz="2800" b="0" dirty="0" smtClean="0"/>
              <a:t>3</a:t>
            </a:r>
            <a:r>
              <a:rPr lang="zh-CN" altLang="en-US" sz="2800" b="0" dirty="0" smtClean="0"/>
              <a:t>、国家</a:t>
            </a:r>
            <a:r>
              <a:rPr lang="zh-CN" altLang="en-US" sz="2800" b="0" dirty="0"/>
              <a:t>税务总局关于企业研究开发费用税前加计扣除政策有关问题的公告</a:t>
            </a:r>
            <a:r>
              <a:rPr lang="en-US" altLang="zh-CN" sz="2800" b="0" dirty="0"/>
              <a:t>(</a:t>
            </a:r>
            <a:r>
              <a:rPr lang="zh-CN" altLang="en-US" sz="2800" b="0" dirty="0"/>
              <a:t>国家税务总局公告</a:t>
            </a:r>
            <a:r>
              <a:rPr lang="en-US" altLang="zh-CN" sz="2800" b="0" dirty="0"/>
              <a:t>2015</a:t>
            </a:r>
            <a:r>
              <a:rPr lang="zh-CN" altLang="en-US" sz="2800" b="0" dirty="0"/>
              <a:t>年第</a:t>
            </a:r>
            <a:r>
              <a:rPr lang="en-US" altLang="zh-CN" sz="2800" b="0" dirty="0"/>
              <a:t>97</a:t>
            </a:r>
            <a:r>
              <a:rPr lang="zh-CN" altLang="en-US" sz="2800" b="0" dirty="0"/>
              <a:t>号 </a:t>
            </a:r>
            <a:r>
              <a:rPr lang="en-US" altLang="zh-CN" sz="2800" b="0" dirty="0"/>
              <a:t>2015/12/29)</a:t>
            </a:r>
            <a:endParaRPr lang="zh-CN" altLang="en-US" sz="2800" b="0" dirty="0"/>
          </a:p>
        </p:txBody>
      </p:sp>
    </p:spTree>
    <p:extLst>
      <p:ext uri="{BB962C8B-B14F-4D97-AF65-F5344CB8AC3E}">
        <p14:creationId xmlns:p14="http://schemas.microsoft.com/office/powerpoint/2010/main" val="1743548666"/>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1</a:t>
            </a:r>
            <a:r>
              <a:rPr lang="zh-CN" altLang="en-US" dirty="0" smtClean="0"/>
              <a:t>、国家</a:t>
            </a:r>
            <a:r>
              <a:rPr lang="zh-CN" altLang="en-US" dirty="0"/>
              <a:t>税务总局关于贯彻落实</a:t>
            </a:r>
            <a:br>
              <a:rPr lang="zh-CN" altLang="en-US" dirty="0"/>
            </a:br>
            <a:r>
              <a:rPr lang="zh-CN" altLang="en-US" dirty="0"/>
              <a:t>研发费用加计扣除和全国推广自主创新示范区所得税政策的</a:t>
            </a:r>
            <a:r>
              <a:rPr lang="zh-CN" altLang="en-US" dirty="0" smtClean="0"/>
              <a:t>通知</a:t>
            </a:r>
            <a:endParaRPr lang="zh-CN" altLang="en-US" dirty="0"/>
          </a:p>
        </p:txBody>
      </p:sp>
      <p:sp>
        <p:nvSpPr>
          <p:cNvPr id="3" name="内容占位符 2"/>
          <p:cNvSpPr>
            <a:spLocks noGrp="1"/>
          </p:cNvSpPr>
          <p:nvPr>
            <p:ph idx="1"/>
          </p:nvPr>
        </p:nvSpPr>
        <p:spPr/>
        <p:txBody>
          <a:bodyPr>
            <a:normAutofit fontScale="92500" lnSpcReduction="10000"/>
          </a:bodyPr>
          <a:lstStyle/>
          <a:p>
            <a:pPr lvl="4"/>
            <a:r>
              <a:rPr lang="zh-CN" altLang="en-US" dirty="0"/>
              <a:t>税总发</a:t>
            </a:r>
            <a:r>
              <a:rPr lang="en-US" altLang="zh-CN" dirty="0"/>
              <a:t>〔2015〕146</a:t>
            </a:r>
            <a:r>
              <a:rPr lang="zh-CN" altLang="en-US" dirty="0"/>
              <a:t>号   </a:t>
            </a:r>
            <a:r>
              <a:rPr lang="en-US" altLang="zh-CN" dirty="0" smtClean="0"/>
              <a:t>2015-12-09</a:t>
            </a:r>
          </a:p>
          <a:p>
            <a:r>
              <a:rPr lang="zh-CN" altLang="en-US" dirty="0" smtClean="0"/>
              <a:t>根据</a:t>
            </a:r>
            <a:r>
              <a:rPr lang="en-US" altLang="zh-CN" dirty="0"/>
              <a:t>109</a:t>
            </a:r>
            <a:r>
              <a:rPr lang="zh-CN" altLang="en-US" dirty="0"/>
              <a:t>次国务院常务会议决定精神，现就税务机关贯彻落实研发费用加计扣除政策和在全国范围内推广国家自主创新示范区所得税试点政策工作通知如下： </a:t>
            </a:r>
          </a:p>
          <a:p>
            <a:r>
              <a:rPr lang="zh-CN" altLang="en-US" dirty="0" smtClean="0"/>
              <a:t>一</a:t>
            </a:r>
            <a:r>
              <a:rPr lang="zh-CN" altLang="en-US" dirty="0"/>
              <a:t>、统一思想认识，全面落实研发费用加计扣除和推广自主创新示范区所得税试点政策 </a:t>
            </a:r>
          </a:p>
          <a:p>
            <a:pPr lvl="1"/>
            <a:r>
              <a:rPr lang="zh-CN" altLang="en-US" sz="2600" dirty="0" smtClean="0"/>
              <a:t>为</a:t>
            </a:r>
            <a:r>
              <a:rPr lang="zh-CN" altLang="en-US" sz="2600" dirty="0"/>
              <a:t>落实创新驱动发展战略，以定向结构性减税拉动有效投资，推动创新创业和促进产业升级，</a:t>
            </a:r>
            <a:r>
              <a:rPr lang="zh-CN" altLang="en-US" sz="2600" dirty="0">
                <a:solidFill>
                  <a:srgbClr val="C00000"/>
                </a:solidFill>
              </a:rPr>
              <a:t>国务院决定，进一步完善研发费用税前加计扣除政策，将原适用于国家自主创新示范区的有限合伙制创投企业抵扣应纳税所得额，居民企业转让</a:t>
            </a:r>
            <a:r>
              <a:rPr lang="en-US" altLang="zh-CN" sz="2600" dirty="0">
                <a:solidFill>
                  <a:srgbClr val="C00000"/>
                </a:solidFill>
              </a:rPr>
              <a:t>5</a:t>
            </a:r>
            <a:r>
              <a:rPr lang="zh-CN" altLang="en-US" sz="2600" dirty="0">
                <a:solidFill>
                  <a:srgbClr val="C00000"/>
                </a:solidFill>
              </a:rPr>
              <a:t>年以上非独占许可使用权所得减免企业所得税，中小高新技术企业向个人股东转增股本、高新技术企业对本企业相关技术人员股权奖励可以在</a:t>
            </a:r>
            <a:r>
              <a:rPr lang="en-US" altLang="zh-CN" sz="2600" dirty="0">
                <a:solidFill>
                  <a:srgbClr val="C00000"/>
                </a:solidFill>
              </a:rPr>
              <a:t>5</a:t>
            </a:r>
            <a:r>
              <a:rPr lang="zh-CN" altLang="en-US" sz="2600" dirty="0">
                <a:solidFill>
                  <a:srgbClr val="C00000"/>
                </a:solidFill>
              </a:rPr>
              <a:t>年内分期缴纳个人所得税</a:t>
            </a:r>
            <a:r>
              <a:rPr lang="en-US" altLang="zh-CN" sz="2600" dirty="0">
                <a:solidFill>
                  <a:srgbClr val="C00000"/>
                </a:solidFill>
              </a:rPr>
              <a:t>4</a:t>
            </a:r>
            <a:r>
              <a:rPr lang="zh-CN" altLang="en-US" sz="2600" dirty="0">
                <a:solidFill>
                  <a:srgbClr val="C00000"/>
                </a:solidFill>
              </a:rPr>
              <a:t>项所得税政策，在全国范围内推广实施。</a:t>
            </a:r>
          </a:p>
          <a:p>
            <a:endParaRPr lang="zh-CN" altLang="en-US" dirty="0"/>
          </a:p>
        </p:txBody>
      </p:sp>
    </p:spTree>
    <p:extLst>
      <p:ext uri="{BB962C8B-B14F-4D97-AF65-F5344CB8AC3E}">
        <p14:creationId xmlns:p14="http://schemas.microsoft.com/office/powerpoint/2010/main" val="1065238637"/>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三、简化备案手续，建立“放、管、服”相结合管理机制 </a:t>
            </a:r>
          </a:p>
          <a:p>
            <a:pPr lvl="1"/>
            <a:r>
              <a:rPr lang="zh-CN" altLang="en-US" dirty="0" smtClean="0"/>
              <a:t>严格</a:t>
            </a:r>
            <a:r>
              <a:rPr lang="zh-CN" altLang="en-US" dirty="0"/>
              <a:t>按照</a:t>
            </a:r>
            <a:r>
              <a:rPr lang="en-US" altLang="zh-CN" dirty="0"/>
              <a:t>《</a:t>
            </a:r>
            <a:r>
              <a:rPr lang="zh-CN" altLang="en-US" dirty="0"/>
              <a:t>国家税务总局关于发布</a:t>
            </a:r>
            <a:r>
              <a:rPr lang="en-US" altLang="zh-CN" dirty="0"/>
              <a:t>〈</a:t>
            </a:r>
            <a:r>
              <a:rPr lang="zh-CN" altLang="en-US" dirty="0"/>
              <a:t>企业所得税优惠政策事项办理办法</a:t>
            </a:r>
            <a:r>
              <a:rPr lang="en-US" altLang="zh-CN" dirty="0"/>
              <a:t>〉</a:t>
            </a:r>
            <a:r>
              <a:rPr lang="zh-CN" altLang="en-US" dirty="0"/>
              <a:t>的公告</a:t>
            </a:r>
            <a:r>
              <a:rPr lang="en-US" altLang="zh-CN" dirty="0"/>
              <a:t>》</a:t>
            </a:r>
            <a:r>
              <a:rPr lang="zh-CN" altLang="en-US" dirty="0"/>
              <a:t>（国家税务总局公告</a:t>
            </a:r>
            <a:r>
              <a:rPr lang="en-US" altLang="zh-CN" dirty="0"/>
              <a:t>2015</a:t>
            </a:r>
            <a:r>
              <a:rPr lang="zh-CN" altLang="en-US" dirty="0"/>
              <a:t>年第</a:t>
            </a:r>
            <a:r>
              <a:rPr lang="en-US" altLang="zh-CN" dirty="0"/>
              <a:t>76</a:t>
            </a:r>
            <a:r>
              <a:rPr lang="zh-CN" altLang="en-US" dirty="0"/>
              <a:t>号）和</a:t>
            </a:r>
            <a:r>
              <a:rPr lang="en-US" altLang="zh-CN" dirty="0"/>
              <a:t>《</a:t>
            </a:r>
            <a:r>
              <a:rPr lang="zh-CN" altLang="en-US" dirty="0"/>
              <a:t>国家税务总局关于股权奖励和转增股本个人所得税征管问题的公告</a:t>
            </a:r>
            <a:r>
              <a:rPr lang="en-US" altLang="zh-CN" dirty="0"/>
              <a:t>》</a:t>
            </a:r>
            <a:r>
              <a:rPr lang="zh-CN" altLang="en-US" dirty="0"/>
              <a:t>（国家税务总局公告</a:t>
            </a:r>
            <a:r>
              <a:rPr lang="en-US" altLang="zh-CN" dirty="0"/>
              <a:t>2015</a:t>
            </a:r>
            <a:r>
              <a:rPr lang="zh-CN" altLang="en-US" dirty="0"/>
              <a:t>年第</a:t>
            </a:r>
            <a:r>
              <a:rPr lang="en-US" altLang="zh-CN" dirty="0"/>
              <a:t>80</a:t>
            </a:r>
            <a:r>
              <a:rPr lang="zh-CN" altLang="en-US" dirty="0"/>
              <a:t>号）规定，认真落实所得税优惠政策备案和后续管理工作。一是</a:t>
            </a:r>
            <a:r>
              <a:rPr lang="zh-CN" altLang="en-US" dirty="0">
                <a:solidFill>
                  <a:srgbClr val="C00000"/>
                </a:solidFill>
              </a:rPr>
              <a:t>严禁擅自改变税收优惠管理方式，不得以任何理由变相审批</a:t>
            </a:r>
            <a:r>
              <a:rPr lang="zh-CN" altLang="en-US" dirty="0"/>
              <a:t>。二是根据税收征管工作规范和纳税服务工作规范中有关所得税优惠内容，理顺办理流程，减轻办税负担。三是及时调整纳税申报软件、信息系统和纳税人端软件，为全面落实税收优惠政策提供技术支撑。</a:t>
            </a:r>
            <a:r>
              <a:rPr lang="zh-CN" altLang="en-US" dirty="0">
                <a:solidFill>
                  <a:srgbClr val="C00000"/>
                </a:solidFill>
              </a:rPr>
              <a:t>四是把落实税收优惠和堵塞税收漏洞有机结合</a:t>
            </a:r>
            <a:r>
              <a:rPr lang="zh-CN" altLang="en-US" dirty="0"/>
              <a:t>，既让符合税收政策条件的企业享受优惠，又善于利用风险管理、纳税评估、稽查等方法开展核查，发现弄虚作假套取税收优惠的，按照税收征管法规定处理。 </a:t>
            </a:r>
          </a:p>
          <a:p>
            <a:endParaRPr lang="zh-CN" altLang="en-US" dirty="0"/>
          </a:p>
        </p:txBody>
      </p:sp>
    </p:spTree>
    <p:extLst>
      <p:ext uri="{BB962C8B-B14F-4D97-AF65-F5344CB8AC3E}">
        <p14:creationId xmlns:p14="http://schemas.microsoft.com/office/powerpoint/2010/main" val="12932990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国家税务总局</a:t>
            </a:r>
            <a:br>
              <a:rPr lang="zh-CN" altLang="en-US" dirty="0"/>
            </a:br>
            <a:r>
              <a:rPr lang="zh-CN" altLang="en-US" dirty="0"/>
              <a:t>关于部分税务行政审批事项取消后有关管理问题的</a:t>
            </a:r>
            <a:r>
              <a:rPr lang="zh-CN" altLang="en-US" dirty="0" smtClean="0"/>
              <a:t>公告</a:t>
            </a:r>
            <a:endParaRPr lang="zh-CN" altLang="en-US" dirty="0"/>
          </a:p>
        </p:txBody>
      </p:sp>
      <p:sp>
        <p:nvSpPr>
          <p:cNvPr id="3" name="内容占位符 2"/>
          <p:cNvSpPr>
            <a:spLocks noGrp="1"/>
          </p:cNvSpPr>
          <p:nvPr>
            <p:ph idx="1"/>
          </p:nvPr>
        </p:nvSpPr>
        <p:spPr/>
        <p:txBody>
          <a:bodyPr>
            <a:normAutofit fontScale="92500" lnSpcReduction="20000"/>
          </a:bodyPr>
          <a:lstStyle/>
          <a:p>
            <a:pPr lvl="4"/>
            <a:r>
              <a:rPr lang="zh-CN" altLang="en-US" dirty="0"/>
              <a:t>国家税务总局公告</a:t>
            </a:r>
            <a:r>
              <a:rPr lang="en-US" altLang="zh-CN" dirty="0"/>
              <a:t>2015</a:t>
            </a:r>
            <a:r>
              <a:rPr lang="zh-CN" altLang="en-US" dirty="0"/>
              <a:t>年第</a:t>
            </a:r>
            <a:r>
              <a:rPr lang="en-US" altLang="zh-CN" dirty="0"/>
              <a:t>56</a:t>
            </a:r>
            <a:r>
              <a:rPr lang="zh-CN" altLang="en-US" dirty="0"/>
              <a:t>号  </a:t>
            </a:r>
            <a:r>
              <a:rPr lang="en-US" altLang="zh-CN" dirty="0" smtClean="0"/>
              <a:t>2015-8-3</a:t>
            </a:r>
          </a:p>
          <a:p>
            <a:r>
              <a:rPr lang="zh-CN" altLang="en-US" dirty="0"/>
              <a:t>一、关于取消“对办理税务登记（外出经营报验）的核准”后的有关管理问题</a:t>
            </a:r>
          </a:p>
          <a:p>
            <a:pPr lvl="1"/>
            <a:r>
              <a:rPr lang="zh-CN" altLang="en-US" dirty="0" smtClean="0"/>
              <a:t>纳税人</a:t>
            </a:r>
            <a:r>
              <a:rPr lang="zh-CN" altLang="en-US" dirty="0"/>
              <a:t>提交资料齐全、符合法定形式的，</a:t>
            </a:r>
            <a:r>
              <a:rPr lang="zh-CN" altLang="en-US" dirty="0">
                <a:solidFill>
                  <a:srgbClr val="C00000"/>
                </a:solidFill>
              </a:rPr>
              <a:t>税务机关即时办理</a:t>
            </a:r>
            <a:r>
              <a:rPr lang="zh-CN" altLang="en-US" dirty="0"/>
              <a:t>。纳税人提交资料不齐全或者不符合法定形式的，税务机关制作</a:t>
            </a:r>
            <a:r>
              <a:rPr lang="en-US" altLang="zh-CN" dirty="0"/>
              <a:t>《</a:t>
            </a:r>
            <a:r>
              <a:rPr lang="zh-CN" altLang="en-US" dirty="0"/>
              <a:t>税务事项通知书</a:t>
            </a:r>
            <a:r>
              <a:rPr lang="en-US" altLang="zh-CN" dirty="0"/>
              <a:t>》</a:t>
            </a:r>
            <a:r>
              <a:rPr lang="zh-CN" altLang="en-US" dirty="0"/>
              <a:t>，一次性告知纳税人需要补正的内容。税务机关应当切实履行对纳税人的告知义务，及时提供咨询服务，强化内部督查和社会监督，提高登记办理效率。按照纳税人不重复填报登记文书内容和不重复提交登记材料的原则，加强部门之间信息、数据共享工作。</a:t>
            </a:r>
          </a:p>
          <a:p>
            <a:r>
              <a:rPr lang="zh-CN" altLang="en-US" dirty="0" smtClean="0"/>
              <a:t>二</a:t>
            </a:r>
            <a:r>
              <a:rPr lang="zh-CN" altLang="en-US" dirty="0"/>
              <a:t>、关于取消“偏远地区简并征期认定”后的有关管理问题</a:t>
            </a:r>
          </a:p>
          <a:p>
            <a:pPr lvl="1"/>
            <a:r>
              <a:rPr lang="zh-CN" altLang="en-US" dirty="0" smtClean="0"/>
              <a:t>加强</a:t>
            </a:r>
            <a:r>
              <a:rPr lang="zh-CN" altLang="en-US" dirty="0"/>
              <a:t>对实行偏远地区简并征期申报的纳税人日常管理及监控，实行税源跟踪管理，及时掌握纳税人经营变化情况。强化计算机管税，采取“人机结合”的方式，提高征期申报率和入库率，防止漏征漏管。简化办税程序，建立纳税服务新机制，降低纳税人办税成本，提高工作效率。</a:t>
            </a:r>
          </a:p>
          <a:p>
            <a:endParaRPr lang="zh-CN" altLang="en-US" dirty="0"/>
          </a:p>
        </p:txBody>
      </p:sp>
    </p:spTree>
    <p:extLst>
      <p:ext uri="{BB962C8B-B14F-4D97-AF65-F5344CB8AC3E}">
        <p14:creationId xmlns:p14="http://schemas.microsoft.com/office/powerpoint/2010/main" val="3739690574"/>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r>
              <a:rPr lang="en-US" altLang="zh-CN" sz="3200" dirty="0" smtClean="0"/>
              <a:t>2</a:t>
            </a:r>
            <a:r>
              <a:rPr lang="zh-CN" altLang="en-US" sz="3200" dirty="0" smtClean="0"/>
              <a:t>、</a:t>
            </a:r>
            <a:r>
              <a:rPr lang="zh-CN" altLang="en-US" sz="3200" dirty="0"/>
              <a:t>研究开发费用税前加计</a:t>
            </a:r>
            <a:r>
              <a:rPr lang="zh-CN" altLang="en-US" sz="3200" dirty="0" smtClean="0"/>
              <a:t>扣除新政变化</a:t>
            </a:r>
            <a:endParaRPr lang="zh-CN" altLang="en-US" sz="3200" dirty="0"/>
          </a:p>
        </p:txBody>
      </p:sp>
      <p:sp>
        <p:nvSpPr>
          <p:cNvPr id="6" name="内容占位符 5"/>
          <p:cNvSpPr>
            <a:spLocks noGrp="1"/>
          </p:cNvSpPr>
          <p:nvPr>
            <p:ph idx="1"/>
          </p:nvPr>
        </p:nvSpPr>
        <p:spPr>
          <a:xfrm>
            <a:off x="1484310" y="1540203"/>
            <a:ext cx="10018713" cy="5099747"/>
          </a:xfrm>
        </p:spPr>
        <p:txBody>
          <a:bodyPr>
            <a:normAutofit fontScale="85000" lnSpcReduction="20000"/>
          </a:bodyPr>
          <a:lstStyle/>
          <a:p>
            <a:r>
              <a:rPr lang="zh-CN" altLang="en-US" sz="2400" dirty="0" smtClean="0"/>
              <a:t>（</a:t>
            </a:r>
            <a:r>
              <a:rPr lang="en-US" altLang="zh-CN" sz="2400" dirty="0" smtClean="0"/>
              <a:t>1</a:t>
            </a:r>
            <a:r>
              <a:rPr lang="zh-CN" altLang="en-US" sz="2400" dirty="0" smtClean="0"/>
              <a:t>）财政部 </a:t>
            </a:r>
            <a:r>
              <a:rPr lang="zh-CN" altLang="en-US" sz="2400" dirty="0"/>
              <a:t>国家税务总局 科技部关于完善研究开发费用税前加计扣除政策的通知</a:t>
            </a:r>
            <a:r>
              <a:rPr lang="en-US" altLang="zh-CN" sz="2400" dirty="0"/>
              <a:t>(</a:t>
            </a:r>
            <a:r>
              <a:rPr lang="zh-CN" altLang="en-US" sz="2400" dirty="0"/>
              <a:t>财税</a:t>
            </a:r>
            <a:r>
              <a:rPr lang="en-US" altLang="zh-CN" sz="2400" dirty="0"/>
              <a:t>〔2015〕119</a:t>
            </a:r>
            <a:r>
              <a:rPr lang="zh-CN" altLang="en-US" sz="2400" dirty="0" smtClean="0"/>
              <a:t>号</a:t>
            </a:r>
            <a:r>
              <a:rPr lang="en-US" altLang="zh-CN" sz="2400" dirty="0" smtClean="0"/>
              <a:t>)</a:t>
            </a:r>
          </a:p>
          <a:p>
            <a:r>
              <a:rPr lang="zh-CN" altLang="en-US" sz="2400" dirty="0" smtClean="0"/>
              <a:t>（</a:t>
            </a:r>
            <a:r>
              <a:rPr lang="en-US" altLang="zh-CN" sz="2400" dirty="0" smtClean="0"/>
              <a:t>2</a:t>
            </a:r>
            <a:r>
              <a:rPr lang="zh-CN" altLang="en-US" sz="2400" dirty="0" smtClean="0"/>
              <a:t>）国家</a:t>
            </a:r>
            <a:r>
              <a:rPr lang="zh-CN" altLang="en-US" sz="2400" dirty="0"/>
              <a:t>税务总局关于企业研究开发费用税前加计扣除政策有关问题的公告</a:t>
            </a:r>
            <a:r>
              <a:rPr lang="en-US" altLang="zh-CN" sz="2400" dirty="0"/>
              <a:t>(</a:t>
            </a:r>
            <a:r>
              <a:rPr lang="zh-CN" altLang="en-US" sz="2400" dirty="0"/>
              <a:t>国家税务总局公告</a:t>
            </a:r>
            <a:r>
              <a:rPr lang="en-US" altLang="zh-CN" sz="2400" dirty="0"/>
              <a:t>2015</a:t>
            </a:r>
            <a:r>
              <a:rPr lang="zh-CN" altLang="en-US" sz="2400" dirty="0"/>
              <a:t>年第</a:t>
            </a:r>
            <a:r>
              <a:rPr lang="en-US" altLang="zh-CN" sz="2400" dirty="0"/>
              <a:t>97</a:t>
            </a:r>
            <a:r>
              <a:rPr lang="zh-CN" altLang="en-US" sz="2400" dirty="0" smtClean="0"/>
              <a:t>号</a:t>
            </a:r>
            <a:r>
              <a:rPr lang="en-US" altLang="zh-CN" sz="2400" dirty="0" smtClean="0"/>
              <a:t>)</a:t>
            </a:r>
          </a:p>
          <a:p>
            <a:pPr lvl="1"/>
            <a:r>
              <a:rPr lang="en-US" altLang="zh-CN" sz="2600" dirty="0" smtClean="0"/>
              <a:t>1</a:t>
            </a:r>
            <a:r>
              <a:rPr lang="zh-CN" altLang="en-US" sz="2600" dirty="0" smtClean="0"/>
              <a:t>、</a:t>
            </a:r>
            <a:r>
              <a:rPr lang="zh-CN" altLang="en-US" sz="2600" dirty="0"/>
              <a:t>放宽研发</a:t>
            </a:r>
            <a:r>
              <a:rPr lang="zh-CN" altLang="en-US" sz="2600" dirty="0" smtClean="0"/>
              <a:t>活动范围</a:t>
            </a:r>
            <a:endParaRPr lang="en-US" altLang="zh-CN" sz="2600" dirty="0" smtClean="0"/>
          </a:p>
          <a:p>
            <a:pPr lvl="1"/>
            <a:r>
              <a:rPr lang="en-US" altLang="zh-CN" sz="2600" dirty="0"/>
              <a:t>2</a:t>
            </a:r>
            <a:r>
              <a:rPr lang="zh-CN" altLang="en-US" sz="2600" dirty="0"/>
              <a:t>、</a:t>
            </a:r>
            <a:r>
              <a:rPr lang="zh-CN" altLang="zh-CN" sz="2600" dirty="0"/>
              <a:t>扩大加计扣除的费用</a:t>
            </a:r>
            <a:r>
              <a:rPr lang="zh-CN" altLang="zh-CN" sz="2600" dirty="0" smtClean="0"/>
              <a:t>范围</a:t>
            </a:r>
            <a:endParaRPr lang="en-US" altLang="zh-CN" sz="2600" dirty="0" smtClean="0"/>
          </a:p>
          <a:p>
            <a:pPr lvl="1"/>
            <a:r>
              <a:rPr lang="en-US" altLang="zh-CN" sz="2600" dirty="0" smtClean="0"/>
              <a:t>3</a:t>
            </a:r>
            <a:r>
              <a:rPr lang="zh-CN" altLang="en-US" sz="2600" dirty="0" smtClean="0"/>
              <a:t>、增加</a:t>
            </a:r>
            <a:r>
              <a:rPr lang="zh-CN" altLang="en-US" sz="2600" dirty="0"/>
              <a:t>两个负面清单：</a:t>
            </a:r>
            <a:r>
              <a:rPr lang="zh-CN" altLang="en-US" sz="2600" dirty="0" smtClean="0"/>
              <a:t>不适用</a:t>
            </a:r>
            <a:r>
              <a:rPr lang="zh-CN" altLang="en-US" sz="2600" dirty="0"/>
              <a:t>税前加计扣除政策的活动；不适用税前加计扣除政策的</a:t>
            </a:r>
            <a:r>
              <a:rPr lang="zh-CN" altLang="en-US" sz="2600" dirty="0" smtClean="0"/>
              <a:t>行业</a:t>
            </a:r>
            <a:endParaRPr lang="en-US" altLang="zh-CN" sz="2600" dirty="0" smtClean="0"/>
          </a:p>
          <a:p>
            <a:pPr lvl="1"/>
            <a:r>
              <a:rPr lang="en-US" altLang="zh-CN" sz="2600" dirty="0"/>
              <a:t>4</a:t>
            </a:r>
            <a:r>
              <a:rPr lang="zh-CN" altLang="en-US" sz="2600" dirty="0"/>
              <a:t>、委托研发增加反避税条款（非关联委托研发不再提供支出</a:t>
            </a:r>
            <a:r>
              <a:rPr lang="zh-CN" altLang="en-US" sz="2600" dirty="0" smtClean="0"/>
              <a:t>明细）</a:t>
            </a:r>
            <a:endParaRPr lang="en-US" altLang="zh-CN" sz="2600" dirty="0" smtClean="0"/>
          </a:p>
          <a:p>
            <a:pPr lvl="1"/>
            <a:r>
              <a:rPr lang="en-US" altLang="zh-CN" sz="2600" dirty="0" smtClean="0"/>
              <a:t>5</a:t>
            </a:r>
            <a:r>
              <a:rPr lang="zh-CN" altLang="en-US" sz="2600" dirty="0" smtClean="0"/>
              <a:t>、</a:t>
            </a:r>
            <a:r>
              <a:rPr lang="zh-CN" altLang="en-US" sz="2600" dirty="0"/>
              <a:t>增加创意设计活动可加计扣除</a:t>
            </a:r>
            <a:r>
              <a:rPr lang="zh-CN" altLang="en-US" sz="2600" dirty="0" smtClean="0"/>
              <a:t>。</a:t>
            </a:r>
            <a:endParaRPr lang="en-US" altLang="zh-CN" sz="2600" dirty="0" smtClean="0"/>
          </a:p>
          <a:p>
            <a:pPr lvl="1"/>
            <a:r>
              <a:rPr lang="en-US" altLang="zh-CN" sz="2600" dirty="0" smtClean="0"/>
              <a:t>6</a:t>
            </a:r>
            <a:r>
              <a:rPr lang="zh-CN" altLang="en-US" sz="2600" dirty="0" smtClean="0"/>
              <a:t>、</a:t>
            </a:r>
            <a:r>
              <a:rPr lang="zh-CN" altLang="en-US" sz="2600" dirty="0"/>
              <a:t>简化对研发费用的归集和核算管理</a:t>
            </a:r>
            <a:r>
              <a:rPr lang="zh-CN" altLang="en-US" sz="2600" dirty="0" smtClean="0"/>
              <a:t>。</a:t>
            </a:r>
            <a:endParaRPr lang="en-US" altLang="zh-CN" sz="2600" dirty="0" smtClean="0"/>
          </a:p>
          <a:p>
            <a:pPr lvl="1"/>
            <a:r>
              <a:rPr lang="en-US" altLang="zh-CN" sz="2600" dirty="0" smtClean="0"/>
              <a:t>7</a:t>
            </a:r>
            <a:r>
              <a:rPr lang="zh-CN" altLang="en-US" sz="2600" dirty="0" smtClean="0"/>
              <a:t>、</a:t>
            </a:r>
            <a:r>
              <a:rPr lang="zh-CN" altLang="en-US" sz="2600" dirty="0"/>
              <a:t>符合条件的研发费用可以追溯享受政策</a:t>
            </a:r>
            <a:r>
              <a:rPr lang="zh-CN" altLang="en-US" sz="2600" dirty="0" smtClean="0"/>
              <a:t>。</a:t>
            </a:r>
            <a:endParaRPr lang="en-US" altLang="zh-CN" sz="2600" dirty="0" smtClean="0"/>
          </a:p>
          <a:p>
            <a:pPr lvl="1"/>
            <a:r>
              <a:rPr lang="en-US" altLang="zh-CN" sz="2600" dirty="0" smtClean="0"/>
              <a:t>8</a:t>
            </a:r>
            <a:r>
              <a:rPr lang="zh-CN" altLang="en-US" sz="2600" dirty="0" smtClean="0"/>
              <a:t>、</a:t>
            </a:r>
            <a:r>
              <a:rPr lang="zh-CN" altLang="en-US" sz="2600" dirty="0"/>
              <a:t>减少审核程序，增加了后续管理</a:t>
            </a:r>
            <a:r>
              <a:rPr lang="zh-CN" altLang="en-US" sz="2600" dirty="0" smtClean="0"/>
              <a:t>规定</a:t>
            </a:r>
            <a:endParaRPr lang="zh-CN" altLang="en-US" sz="2600" dirty="0"/>
          </a:p>
          <a:p>
            <a:endParaRPr lang="en-US" altLang="zh-CN" sz="2400" dirty="0" smtClean="0"/>
          </a:p>
          <a:p>
            <a:endParaRPr lang="en-US" altLang="zh-CN" sz="2400" dirty="0" smtClean="0"/>
          </a:p>
          <a:p>
            <a:endParaRPr lang="en-US" altLang="zh-CN" sz="2400" dirty="0"/>
          </a:p>
          <a:p>
            <a:endParaRPr lang="zh-CN" altLang="en-US" dirty="0"/>
          </a:p>
        </p:txBody>
      </p:sp>
    </p:spTree>
    <p:extLst>
      <p:ext uri="{BB962C8B-B14F-4D97-AF65-F5344CB8AC3E}">
        <p14:creationId xmlns:p14="http://schemas.microsoft.com/office/powerpoint/2010/main" val="1864339890"/>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a:t>
            </a:r>
            <a:r>
              <a:rPr lang="zh-CN" altLang="en-US" dirty="0" smtClean="0"/>
              <a:t>、财政部 </a:t>
            </a:r>
            <a:r>
              <a:rPr lang="zh-CN" altLang="en-US" dirty="0"/>
              <a:t>国家税务总局 科技部</a:t>
            </a:r>
            <a:br>
              <a:rPr lang="zh-CN" altLang="en-US" dirty="0"/>
            </a:br>
            <a:r>
              <a:rPr lang="zh-CN" altLang="en-US" dirty="0"/>
              <a:t>关于完善研究开发费用税前加计扣除政策的</a:t>
            </a:r>
            <a:r>
              <a:rPr lang="zh-CN" altLang="en-US" dirty="0" smtClean="0"/>
              <a:t>通知</a:t>
            </a:r>
            <a:endParaRPr lang="zh-CN" altLang="en-US" dirty="0"/>
          </a:p>
        </p:txBody>
      </p:sp>
      <p:sp>
        <p:nvSpPr>
          <p:cNvPr id="3" name="内容占位符 2"/>
          <p:cNvSpPr>
            <a:spLocks noGrp="1"/>
          </p:cNvSpPr>
          <p:nvPr>
            <p:ph idx="1"/>
          </p:nvPr>
        </p:nvSpPr>
        <p:spPr/>
        <p:txBody>
          <a:bodyPr/>
          <a:lstStyle/>
          <a:p>
            <a:pPr lvl="4"/>
            <a:r>
              <a:rPr lang="zh-CN" altLang="en-US" dirty="0"/>
              <a:t>财税</a:t>
            </a:r>
            <a:r>
              <a:rPr lang="en-US" altLang="zh-CN" dirty="0"/>
              <a:t>〔2015〕119</a:t>
            </a:r>
            <a:r>
              <a:rPr lang="zh-CN" altLang="en-US" dirty="0"/>
              <a:t>号 　</a:t>
            </a:r>
            <a:r>
              <a:rPr lang="en-US" altLang="zh-CN" dirty="0" smtClean="0"/>
              <a:t>2015-11-2</a:t>
            </a:r>
          </a:p>
          <a:p>
            <a:r>
              <a:rPr lang="zh-CN" altLang="en-US" dirty="0"/>
              <a:t>根据</a:t>
            </a:r>
            <a:r>
              <a:rPr lang="en-US" altLang="zh-CN" dirty="0"/>
              <a:t>《</a:t>
            </a:r>
            <a:r>
              <a:rPr lang="zh-CN" altLang="en-US" dirty="0"/>
              <a:t>中华人民共和国企业所得税法</a:t>
            </a:r>
            <a:r>
              <a:rPr lang="en-US" altLang="zh-CN" dirty="0"/>
              <a:t>》</a:t>
            </a:r>
            <a:r>
              <a:rPr lang="zh-CN" altLang="en-US" dirty="0"/>
              <a:t>及其实施条例有关规定，为进一步贯彻落实</a:t>
            </a:r>
            <a:r>
              <a:rPr lang="en-US" altLang="zh-CN" dirty="0"/>
              <a:t>《</a:t>
            </a:r>
            <a:r>
              <a:rPr lang="zh-CN" altLang="en-US" dirty="0"/>
              <a:t>中共中央 国务院关于深化体制机制改革加快实施创新驱动发展战略的若干意见</a:t>
            </a:r>
            <a:r>
              <a:rPr lang="en-US" altLang="zh-CN" dirty="0"/>
              <a:t>》</a:t>
            </a:r>
            <a:r>
              <a:rPr lang="zh-CN" altLang="en-US" dirty="0"/>
              <a:t>精神，更好地鼓励企业开展研究开发活动（以下简称研发活动）和规范企业研究开发费用（以下简称研发费用）加计扣除优惠政策执行，现就企业研发费用税前加计扣除有关问题通知如下：</a:t>
            </a:r>
          </a:p>
          <a:p>
            <a:r>
              <a:rPr lang="zh-CN" altLang="en-US" dirty="0" smtClean="0"/>
              <a:t>一</a:t>
            </a:r>
            <a:r>
              <a:rPr lang="zh-CN" altLang="en-US" dirty="0"/>
              <a:t>、研发活动及研发费用归集范围。</a:t>
            </a:r>
          </a:p>
          <a:p>
            <a:pPr lvl="1"/>
            <a:r>
              <a:rPr lang="zh-CN" altLang="en-US" dirty="0" smtClean="0"/>
              <a:t>本</a:t>
            </a:r>
            <a:r>
              <a:rPr lang="zh-CN" altLang="en-US" dirty="0"/>
              <a:t>通知所称研发活动，是指企业为获得科学与技术新知识，创造性运用科学技术新知识，或实质性改进技术、产品（服务）、工艺而持续进行的具有明确目标的系统性活动。</a:t>
            </a:r>
          </a:p>
          <a:p>
            <a:endParaRPr lang="zh-CN" altLang="en-US" dirty="0"/>
          </a:p>
        </p:txBody>
      </p:sp>
    </p:spTree>
    <p:extLst>
      <p:ext uri="{BB962C8B-B14F-4D97-AF65-F5344CB8AC3E}">
        <p14:creationId xmlns:p14="http://schemas.microsoft.com/office/powerpoint/2010/main" val="2418643449"/>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96143"/>
            <a:ext cx="10018713" cy="5690589"/>
          </a:xfrm>
        </p:spPr>
        <p:txBody>
          <a:bodyPr>
            <a:normAutofit fontScale="92500" lnSpcReduction="20000"/>
          </a:bodyPr>
          <a:lstStyle/>
          <a:p>
            <a:pPr lvl="1"/>
            <a:r>
              <a:rPr lang="zh-CN" altLang="en-US" dirty="0"/>
              <a:t>（一）允许加计扣除的研发费用。</a:t>
            </a:r>
          </a:p>
          <a:p>
            <a:pPr lvl="1"/>
            <a:r>
              <a:rPr lang="zh-CN" altLang="en-US" dirty="0" smtClean="0"/>
              <a:t>企业</a:t>
            </a:r>
            <a:r>
              <a:rPr lang="zh-CN" altLang="en-US" dirty="0"/>
              <a:t>开展研发活动中实际发生的研发费用，未形成无形资产计入当期损益的，在按规定据实扣除的基础上，按照本年度实际发生额的</a:t>
            </a:r>
            <a:r>
              <a:rPr lang="en-US" altLang="zh-CN" dirty="0"/>
              <a:t>50%</a:t>
            </a:r>
            <a:r>
              <a:rPr lang="zh-CN" altLang="en-US" dirty="0"/>
              <a:t>，从本年度应纳税所得额中扣除；形成无形资产的，按照</a:t>
            </a:r>
            <a:r>
              <a:rPr lang="zh-CN" altLang="en-US" dirty="0">
                <a:solidFill>
                  <a:srgbClr val="C00000"/>
                </a:solidFill>
              </a:rPr>
              <a:t>无形资产成本的</a:t>
            </a:r>
            <a:r>
              <a:rPr lang="en-US" altLang="zh-CN" dirty="0">
                <a:solidFill>
                  <a:srgbClr val="C00000"/>
                </a:solidFill>
              </a:rPr>
              <a:t>150%</a:t>
            </a:r>
            <a:r>
              <a:rPr lang="zh-CN" altLang="en-US" dirty="0">
                <a:solidFill>
                  <a:srgbClr val="C00000"/>
                </a:solidFill>
              </a:rPr>
              <a:t>在税前摊销</a:t>
            </a:r>
            <a:r>
              <a:rPr lang="zh-CN" altLang="en-US" dirty="0"/>
              <a:t>。研发费用的具体范围包括：</a:t>
            </a:r>
          </a:p>
          <a:p>
            <a:pPr lvl="2"/>
            <a:r>
              <a:rPr lang="en-US" altLang="zh-CN" dirty="0" smtClean="0"/>
              <a:t>1</a:t>
            </a:r>
            <a:r>
              <a:rPr lang="en-US" altLang="zh-CN" dirty="0"/>
              <a:t>.</a:t>
            </a:r>
            <a:r>
              <a:rPr lang="zh-CN" altLang="en-US" dirty="0"/>
              <a:t>人员人工费用。</a:t>
            </a:r>
          </a:p>
          <a:p>
            <a:pPr lvl="3"/>
            <a:r>
              <a:rPr lang="zh-CN" altLang="en-US" dirty="0" smtClean="0"/>
              <a:t>直接</a:t>
            </a:r>
            <a:r>
              <a:rPr lang="zh-CN" altLang="en-US" dirty="0"/>
              <a:t>从事研发活动人员的工资薪金、基本养老保险费、基本医疗保险费、失业保险费、工伤保险费、生育保险费和住房公积金，以及外聘研发人员的劳务费用</a:t>
            </a:r>
            <a:r>
              <a:rPr lang="zh-CN" altLang="en-US" dirty="0" smtClean="0"/>
              <a:t>。</a:t>
            </a:r>
            <a:endParaRPr lang="en-US" altLang="zh-CN" dirty="0" smtClean="0"/>
          </a:p>
          <a:p>
            <a:r>
              <a:rPr lang="zh-CN" altLang="en-US" dirty="0" smtClean="0"/>
              <a:t>研究</a:t>
            </a:r>
            <a:r>
              <a:rPr lang="zh-CN" altLang="en-US" dirty="0"/>
              <a:t>开发人员范围（</a:t>
            </a:r>
            <a:r>
              <a:rPr lang="zh-CN" altLang="en-US" dirty="0">
                <a:solidFill>
                  <a:srgbClr val="C00000"/>
                </a:solidFill>
              </a:rPr>
              <a:t>国家税务总局公告</a:t>
            </a:r>
            <a:r>
              <a:rPr lang="en-US" altLang="zh-CN" dirty="0">
                <a:solidFill>
                  <a:srgbClr val="C00000"/>
                </a:solidFill>
              </a:rPr>
              <a:t>2015</a:t>
            </a:r>
            <a:r>
              <a:rPr lang="zh-CN" altLang="en-US" dirty="0">
                <a:solidFill>
                  <a:srgbClr val="C00000"/>
                </a:solidFill>
              </a:rPr>
              <a:t>年第</a:t>
            </a:r>
            <a:r>
              <a:rPr lang="en-US" altLang="zh-CN" dirty="0">
                <a:solidFill>
                  <a:srgbClr val="C00000"/>
                </a:solidFill>
              </a:rPr>
              <a:t>97</a:t>
            </a:r>
            <a:r>
              <a:rPr lang="zh-CN" altLang="en-US" dirty="0" smtClean="0">
                <a:solidFill>
                  <a:srgbClr val="C00000"/>
                </a:solidFill>
              </a:rPr>
              <a:t>号</a:t>
            </a:r>
            <a:r>
              <a:rPr lang="zh-CN" altLang="en-US" dirty="0" smtClean="0"/>
              <a:t>）</a:t>
            </a:r>
            <a:endParaRPr lang="zh-CN" altLang="en-US" dirty="0"/>
          </a:p>
          <a:p>
            <a:pPr lvl="1"/>
            <a:r>
              <a:rPr lang="zh-CN" altLang="en-US" dirty="0" smtClean="0"/>
              <a:t>企业</a:t>
            </a:r>
            <a:r>
              <a:rPr lang="zh-CN" altLang="en-US" dirty="0"/>
              <a:t>直接从事研发活动人员包括研究人员、技术人员、辅助人员。</a:t>
            </a:r>
            <a:r>
              <a:rPr lang="zh-CN" altLang="en-US" dirty="0">
                <a:solidFill>
                  <a:srgbClr val="C00000"/>
                </a:solidFill>
              </a:rPr>
              <a:t>研究人员</a:t>
            </a:r>
            <a:r>
              <a:rPr lang="zh-CN" altLang="en-US" dirty="0"/>
              <a:t>是指主要从事研究开发项目的专业人员；</a:t>
            </a:r>
            <a:r>
              <a:rPr lang="zh-CN" altLang="en-US" dirty="0">
                <a:solidFill>
                  <a:srgbClr val="C00000"/>
                </a:solidFill>
              </a:rPr>
              <a:t>技术人员</a:t>
            </a:r>
            <a:r>
              <a:rPr lang="zh-CN" altLang="en-US" dirty="0"/>
              <a:t>是指具有工程技术、自然科学和生命科学中一个或一个以上领域的技术知识和经验，在研究人员指导下参与研发工作的人员；</a:t>
            </a:r>
            <a:r>
              <a:rPr lang="zh-CN" altLang="en-US" dirty="0">
                <a:solidFill>
                  <a:srgbClr val="C00000"/>
                </a:solidFill>
              </a:rPr>
              <a:t>辅助人员</a:t>
            </a:r>
            <a:r>
              <a:rPr lang="zh-CN" altLang="en-US" dirty="0"/>
              <a:t>是指参与研究开发活动的技工。</a:t>
            </a:r>
          </a:p>
          <a:p>
            <a:pPr lvl="1"/>
            <a:r>
              <a:rPr lang="zh-CN" altLang="en-US" dirty="0" smtClean="0"/>
              <a:t>企业</a:t>
            </a:r>
            <a:r>
              <a:rPr lang="zh-CN" altLang="en-US" dirty="0">
                <a:solidFill>
                  <a:srgbClr val="C00000"/>
                </a:solidFill>
              </a:rPr>
              <a:t>外聘研发人员</a:t>
            </a:r>
            <a:r>
              <a:rPr lang="zh-CN" altLang="en-US" dirty="0"/>
              <a:t>是指与本企业签订劳务用工协议（合同）和临时聘用的研究人员、技术人员、辅助人员。</a:t>
            </a:r>
          </a:p>
          <a:p>
            <a:pPr lvl="3"/>
            <a:endParaRPr lang="zh-CN" altLang="en-US" dirty="0"/>
          </a:p>
          <a:p>
            <a:endParaRPr lang="zh-CN" altLang="en-US" dirty="0"/>
          </a:p>
        </p:txBody>
      </p:sp>
    </p:spTree>
    <p:extLst>
      <p:ext uri="{BB962C8B-B14F-4D97-AF65-F5344CB8AC3E}">
        <p14:creationId xmlns:p14="http://schemas.microsoft.com/office/powerpoint/2010/main" val="1900339800"/>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pPr lvl="2"/>
            <a:r>
              <a:rPr lang="en-US" altLang="zh-CN" dirty="0"/>
              <a:t>2.</a:t>
            </a:r>
            <a:r>
              <a:rPr lang="zh-CN" altLang="en-US" dirty="0"/>
              <a:t>直接投入费用。</a:t>
            </a:r>
          </a:p>
          <a:p>
            <a:pPr lvl="3"/>
            <a:r>
              <a:rPr lang="zh-CN" altLang="en-US" dirty="0"/>
              <a:t>（</a:t>
            </a:r>
            <a:r>
              <a:rPr lang="en-US" altLang="zh-CN" dirty="0"/>
              <a:t>1</a:t>
            </a:r>
            <a:r>
              <a:rPr lang="zh-CN" altLang="en-US" dirty="0"/>
              <a:t>）研发活动直接消耗的材料、燃料和动力费用</a:t>
            </a:r>
            <a:r>
              <a:rPr lang="zh-CN" altLang="en-US" dirty="0" smtClean="0"/>
              <a:t>。</a:t>
            </a:r>
            <a:endParaRPr lang="en-US" altLang="zh-CN" dirty="0" smtClean="0"/>
          </a:p>
          <a:p>
            <a:r>
              <a:rPr lang="zh-CN" altLang="en-US" dirty="0" smtClean="0"/>
              <a:t>特殊</a:t>
            </a:r>
            <a:r>
              <a:rPr lang="zh-CN" altLang="en-US" dirty="0"/>
              <a:t>收入的</a:t>
            </a:r>
            <a:r>
              <a:rPr lang="zh-CN" altLang="en-US" dirty="0" smtClean="0"/>
              <a:t>扣减</a:t>
            </a:r>
            <a:r>
              <a:rPr lang="zh-CN" altLang="en-US" dirty="0"/>
              <a:t>（</a:t>
            </a:r>
            <a:r>
              <a:rPr lang="zh-CN" altLang="en-US" dirty="0">
                <a:solidFill>
                  <a:srgbClr val="C00000"/>
                </a:solidFill>
              </a:rPr>
              <a:t>国家税务总局公告</a:t>
            </a:r>
            <a:r>
              <a:rPr lang="en-US" altLang="zh-CN" dirty="0">
                <a:solidFill>
                  <a:srgbClr val="C00000"/>
                </a:solidFill>
              </a:rPr>
              <a:t>2015</a:t>
            </a:r>
            <a:r>
              <a:rPr lang="zh-CN" altLang="en-US" dirty="0">
                <a:solidFill>
                  <a:srgbClr val="C00000"/>
                </a:solidFill>
              </a:rPr>
              <a:t>年第</a:t>
            </a:r>
            <a:r>
              <a:rPr lang="en-US" altLang="zh-CN" dirty="0">
                <a:solidFill>
                  <a:srgbClr val="C00000"/>
                </a:solidFill>
              </a:rPr>
              <a:t>97</a:t>
            </a:r>
            <a:r>
              <a:rPr lang="zh-CN" altLang="en-US" dirty="0">
                <a:solidFill>
                  <a:srgbClr val="C00000"/>
                </a:solidFill>
              </a:rPr>
              <a:t>号</a:t>
            </a:r>
            <a:r>
              <a:rPr lang="zh-CN" altLang="en-US" dirty="0"/>
              <a:t>）</a:t>
            </a:r>
          </a:p>
          <a:p>
            <a:pPr lvl="1"/>
            <a:r>
              <a:rPr lang="zh-CN" altLang="en-US" dirty="0" smtClean="0"/>
              <a:t>企业</a:t>
            </a:r>
            <a:r>
              <a:rPr lang="zh-CN" altLang="en-US" dirty="0"/>
              <a:t>在计算加计扣除的研发费用时，应</a:t>
            </a:r>
            <a:r>
              <a:rPr lang="zh-CN" altLang="en-US" dirty="0">
                <a:solidFill>
                  <a:srgbClr val="C00000"/>
                </a:solidFill>
              </a:rPr>
              <a:t>扣减</a:t>
            </a:r>
            <a:r>
              <a:rPr lang="zh-CN" altLang="en-US" dirty="0"/>
              <a:t>已按</a:t>
            </a:r>
            <a:r>
              <a:rPr lang="en-US" altLang="zh-CN" dirty="0"/>
              <a:t>《</a:t>
            </a:r>
            <a:r>
              <a:rPr lang="zh-CN" altLang="en-US" dirty="0"/>
              <a:t>通知</a:t>
            </a:r>
            <a:r>
              <a:rPr lang="en-US" altLang="zh-CN" dirty="0"/>
              <a:t>》</a:t>
            </a:r>
            <a:r>
              <a:rPr lang="zh-CN" altLang="en-US" dirty="0"/>
              <a:t>规定归集计入研发费用，但在当期取得的研发过程中形成的</a:t>
            </a:r>
            <a:r>
              <a:rPr lang="zh-CN" altLang="en-US" dirty="0">
                <a:solidFill>
                  <a:srgbClr val="C00000"/>
                </a:solidFill>
              </a:rPr>
              <a:t>下脚料、残次品、中间试制品等特殊收入</a:t>
            </a:r>
            <a:r>
              <a:rPr lang="zh-CN" altLang="en-US" dirty="0"/>
              <a:t>；不足扣减的，允许加计扣除的研发费用按零计算。</a:t>
            </a:r>
          </a:p>
          <a:p>
            <a:pPr lvl="1"/>
            <a:r>
              <a:rPr lang="zh-CN" altLang="en-US" dirty="0" smtClean="0"/>
              <a:t>企业</a:t>
            </a:r>
            <a:r>
              <a:rPr lang="zh-CN" altLang="en-US" dirty="0"/>
              <a:t>研发活动直接形成产品或作为组成部分形成的</a:t>
            </a:r>
            <a:r>
              <a:rPr lang="zh-CN" altLang="en-US" dirty="0">
                <a:solidFill>
                  <a:srgbClr val="C00000"/>
                </a:solidFill>
              </a:rPr>
              <a:t>产品</a:t>
            </a:r>
            <a:r>
              <a:rPr lang="zh-CN" altLang="en-US" dirty="0"/>
              <a:t>对外销售的，研发费用中对应的</a:t>
            </a:r>
            <a:r>
              <a:rPr lang="zh-CN" altLang="en-US" dirty="0">
                <a:solidFill>
                  <a:srgbClr val="C00000"/>
                </a:solidFill>
              </a:rPr>
              <a:t>材料费用不得加计扣除</a:t>
            </a:r>
            <a:r>
              <a:rPr lang="zh-CN" altLang="en-US" dirty="0"/>
              <a:t>。</a:t>
            </a:r>
            <a:endParaRPr lang="en-US" altLang="zh-CN" dirty="0" smtClean="0"/>
          </a:p>
          <a:p>
            <a:endParaRPr lang="zh-CN" altLang="en-US" dirty="0"/>
          </a:p>
        </p:txBody>
      </p:sp>
    </p:spTree>
    <p:extLst>
      <p:ext uri="{BB962C8B-B14F-4D97-AF65-F5344CB8AC3E}">
        <p14:creationId xmlns:p14="http://schemas.microsoft.com/office/powerpoint/2010/main" val="491470448"/>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pPr lvl="2"/>
            <a:r>
              <a:rPr lang="en-US" altLang="zh-CN" dirty="0"/>
              <a:t>2.</a:t>
            </a:r>
            <a:r>
              <a:rPr lang="zh-CN" altLang="en-US" dirty="0"/>
              <a:t>直接投入费用。</a:t>
            </a:r>
          </a:p>
          <a:p>
            <a:pPr lvl="3"/>
            <a:r>
              <a:rPr lang="zh-CN" altLang="en-US" dirty="0" smtClean="0"/>
              <a:t>（</a:t>
            </a:r>
            <a:r>
              <a:rPr lang="en-US" altLang="zh-CN" dirty="0"/>
              <a:t>2</a:t>
            </a:r>
            <a:r>
              <a:rPr lang="zh-CN" altLang="en-US" dirty="0"/>
              <a:t>）用于中间试验和产品试制的模具、工艺装备开发及制造费，不构成固定资产的样品、样机及一般测试手段购置费，试制产品的检验费</a:t>
            </a:r>
            <a:r>
              <a:rPr lang="zh-CN" altLang="en-US" dirty="0" smtClean="0"/>
              <a:t>。</a:t>
            </a:r>
            <a:endParaRPr lang="en-US" altLang="zh-CN" dirty="0" smtClean="0"/>
          </a:p>
          <a:p>
            <a:pPr lvl="3"/>
            <a:endParaRPr lang="zh-CN" altLang="en-US" dirty="0"/>
          </a:p>
          <a:p>
            <a:pPr lvl="3"/>
            <a:r>
              <a:rPr lang="zh-CN" altLang="en-US" dirty="0"/>
              <a:t>（</a:t>
            </a:r>
            <a:r>
              <a:rPr lang="en-US" altLang="zh-CN" dirty="0"/>
              <a:t>3</a:t>
            </a:r>
            <a:r>
              <a:rPr lang="zh-CN" altLang="en-US" dirty="0"/>
              <a:t>）用于研发活动的仪器、设备的运行维护、调整、检验、维修等费用，以及</a:t>
            </a:r>
            <a:r>
              <a:rPr lang="zh-CN" altLang="en-US" dirty="0">
                <a:solidFill>
                  <a:srgbClr val="C00000"/>
                </a:solidFill>
              </a:rPr>
              <a:t>通过经营租赁方式租入</a:t>
            </a:r>
            <a:r>
              <a:rPr lang="zh-CN" altLang="en-US" dirty="0"/>
              <a:t>的用于研发活动的仪器、设备</a:t>
            </a:r>
            <a:r>
              <a:rPr lang="zh-CN" altLang="en-US" dirty="0">
                <a:solidFill>
                  <a:srgbClr val="C00000"/>
                </a:solidFill>
              </a:rPr>
              <a:t>租赁费</a:t>
            </a:r>
            <a:r>
              <a:rPr lang="zh-CN" altLang="en-US" dirty="0"/>
              <a:t>。</a:t>
            </a:r>
          </a:p>
          <a:p>
            <a:endParaRPr lang="zh-CN" altLang="en-US" dirty="0"/>
          </a:p>
        </p:txBody>
      </p:sp>
    </p:spTree>
    <p:extLst>
      <p:ext uri="{BB962C8B-B14F-4D97-AF65-F5344CB8AC3E}">
        <p14:creationId xmlns:p14="http://schemas.microsoft.com/office/powerpoint/2010/main" val="656895341"/>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808683"/>
            <a:ext cx="10018713" cy="5521779"/>
          </a:xfrm>
        </p:spPr>
        <p:txBody>
          <a:bodyPr>
            <a:normAutofit/>
          </a:bodyPr>
          <a:lstStyle/>
          <a:p>
            <a:pPr lvl="2"/>
            <a:r>
              <a:rPr lang="en-US" altLang="zh-CN" dirty="0"/>
              <a:t>3.</a:t>
            </a:r>
            <a:r>
              <a:rPr lang="zh-CN" altLang="en-US" dirty="0"/>
              <a:t>折旧费用。</a:t>
            </a:r>
          </a:p>
          <a:p>
            <a:pPr lvl="3"/>
            <a:r>
              <a:rPr lang="zh-CN" altLang="en-US" dirty="0" smtClean="0"/>
              <a:t>用于</a:t>
            </a:r>
            <a:r>
              <a:rPr lang="zh-CN" altLang="en-US" dirty="0"/>
              <a:t>研发活动的仪器、设备的折旧费。</a:t>
            </a:r>
          </a:p>
          <a:p>
            <a:r>
              <a:rPr lang="zh-CN" altLang="en-US" dirty="0" smtClean="0"/>
              <a:t>加速</a:t>
            </a:r>
            <a:r>
              <a:rPr lang="zh-CN" altLang="en-US" dirty="0"/>
              <a:t>折旧费用的</a:t>
            </a:r>
            <a:r>
              <a:rPr lang="zh-CN" altLang="en-US" dirty="0" smtClean="0"/>
              <a:t>归集</a:t>
            </a:r>
            <a:r>
              <a:rPr lang="zh-CN" altLang="en-US" dirty="0"/>
              <a:t>（</a:t>
            </a:r>
            <a:r>
              <a:rPr lang="zh-CN" altLang="en-US" dirty="0" smtClean="0">
                <a:solidFill>
                  <a:srgbClr val="C00000"/>
                </a:solidFill>
              </a:rPr>
              <a:t>国家</a:t>
            </a:r>
            <a:r>
              <a:rPr lang="zh-CN" altLang="en-US" dirty="0">
                <a:solidFill>
                  <a:srgbClr val="C00000"/>
                </a:solidFill>
              </a:rPr>
              <a:t>税务总局公告</a:t>
            </a:r>
            <a:r>
              <a:rPr lang="en-US" altLang="zh-CN" dirty="0">
                <a:solidFill>
                  <a:srgbClr val="C00000"/>
                </a:solidFill>
              </a:rPr>
              <a:t>2015</a:t>
            </a:r>
            <a:r>
              <a:rPr lang="zh-CN" altLang="en-US" dirty="0">
                <a:solidFill>
                  <a:srgbClr val="C00000"/>
                </a:solidFill>
              </a:rPr>
              <a:t>年第</a:t>
            </a:r>
            <a:r>
              <a:rPr lang="en-US" altLang="zh-CN" dirty="0">
                <a:solidFill>
                  <a:srgbClr val="C00000"/>
                </a:solidFill>
              </a:rPr>
              <a:t>97</a:t>
            </a:r>
            <a:r>
              <a:rPr lang="zh-CN" altLang="en-US" dirty="0" smtClean="0">
                <a:solidFill>
                  <a:srgbClr val="C00000"/>
                </a:solidFill>
              </a:rPr>
              <a:t>号</a:t>
            </a:r>
            <a:r>
              <a:rPr lang="zh-CN" altLang="en-US" dirty="0" smtClean="0"/>
              <a:t>）</a:t>
            </a:r>
            <a:endParaRPr lang="en-US" altLang="zh-CN" dirty="0" smtClean="0"/>
          </a:p>
          <a:p>
            <a:pPr lvl="1"/>
            <a:r>
              <a:rPr lang="zh-CN" altLang="en-US" dirty="0" smtClean="0"/>
              <a:t>企业</a:t>
            </a:r>
            <a:r>
              <a:rPr lang="zh-CN" altLang="en-US" dirty="0"/>
              <a:t>用于研发活动的仪器、设备，符合税法规定且选择加速折旧优惠政策的，在享受研发费用税前加计扣除时，就已经进行会计处理计算的折旧、费用的部分加计扣除，但</a:t>
            </a:r>
            <a:r>
              <a:rPr lang="zh-CN" altLang="en-US" dirty="0">
                <a:solidFill>
                  <a:srgbClr val="C00000"/>
                </a:solidFill>
              </a:rPr>
              <a:t>不得超过按税法规定计算的金额</a:t>
            </a:r>
            <a:r>
              <a:rPr lang="zh-CN" altLang="en-US" dirty="0" smtClean="0"/>
              <a:t>。</a:t>
            </a:r>
            <a:endParaRPr lang="en-US" altLang="zh-CN" dirty="0"/>
          </a:p>
          <a:p>
            <a:pPr lvl="2"/>
            <a:r>
              <a:rPr lang="en-US" altLang="zh-CN" dirty="0"/>
              <a:t>4.</a:t>
            </a:r>
            <a:r>
              <a:rPr lang="zh-CN" altLang="en-US" dirty="0"/>
              <a:t>无形资产摊销。</a:t>
            </a:r>
          </a:p>
          <a:p>
            <a:pPr lvl="3"/>
            <a:r>
              <a:rPr lang="zh-CN" altLang="en-US" dirty="0"/>
              <a:t>用于研发活动的软件、专利权、非专利技术（包括许可证、专有技术、</a:t>
            </a:r>
            <a:r>
              <a:rPr lang="zh-CN" altLang="en-US" dirty="0">
                <a:solidFill>
                  <a:srgbClr val="C00000"/>
                </a:solidFill>
              </a:rPr>
              <a:t>设计和计算方法</a:t>
            </a:r>
            <a:r>
              <a:rPr lang="zh-CN" altLang="en-US" dirty="0"/>
              <a:t>等）的摊销费用。</a:t>
            </a:r>
          </a:p>
          <a:p>
            <a:endParaRPr lang="zh-CN" altLang="en-US" dirty="0"/>
          </a:p>
        </p:txBody>
      </p:sp>
    </p:spTree>
    <p:extLst>
      <p:ext uri="{BB962C8B-B14F-4D97-AF65-F5344CB8AC3E}">
        <p14:creationId xmlns:p14="http://schemas.microsoft.com/office/powerpoint/2010/main" val="1165247900"/>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808683"/>
            <a:ext cx="10018713" cy="5774997"/>
          </a:xfrm>
        </p:spPr>
        <p:txBody>
          <a:bodyPr>
            <a:normAutofit fontScale="85000" lnSpcReduction="10000"/>
          </a:bodyPr>
          <a:lstStyle/>
          <a:p>
            <a:pPr lvl="2"/>
            <a:r>
              <a:rPr lang="en-US" altLang="zh-CN" sz="2800" dirty="0" smtClean="0"/>
              <a:t>5</a:t>
            </a:r>
            <a:r>
              <a:rPr lang="en-US" altLang="zh-CN" sz="2800" dirty="0"/>
              <a:t>.</a:t>
            </a:r>
            <a:r>
              <a:rPr lang="zh-CN" altLang="en-US" sz="2800" dirty="0"/>
              <a:t>新产品设计费、新工艺规程制定费、新药研制的临床试验费、勘探开发技术的现场试验费</a:t>
            </a:r>
            <a:r>
              <a:rPr lang="zh-CN" altLang="en-US" sz="2800" dirty="0" smtClean="0"/>
              <a:t>。</a:t>
            </a:r>
            <a:endParaRPr lang="en-US" altLang="zh-CN" sz="2800" dirty="0" smtClean="0"/>
          </a:p>
          <a:p>
            <a:pPr lvl="2"/>
            <a:r>
              <a:rPr lang="en-US" altLang="zh-CN" sz="2800" dirty="0" smtClean="0"/>
              <a:t>6</a:t>
            </a:r>
            <a:r>
              <a:rPr lang="en-US" altLang="zh-CN" sz="2800" dirty="0"/>
              <a:t>.</a:t>
            </a:r>
            <a:r>
              <a:rPr lang="zh-CN" altLang="en-US" sz="2800" dirty="0"/>
              <a:t>其他相关费用。</a:t>
            </a:r>
          </a:p>
          <a:p>
            <a:pPr lvl="3"/>
            <a:r>
              <a:rPr lang="zh-CN" altLang="en-US" dirty="0" smtClean="0"/>
              <a:t>与</a:t>
            </a:r>
            <a:r>
              <a:rPr lang="zh-CN" altLang="en-US" dirty="0"/>
              <a:t>研发活动直接相关的其他费用，如技术图书资料费、资料翻译费、专家咨询费、高新科技研发保险费，研发成果的检索、分析、评议、论证、鉴定、评审、评估、验收费用，知识产权的申请费、注册费、代理费，差旅费、会议费等。此项费用总额不得超过可加计扣除研发费用总额的</a:t>
            </a:r>
            <a:r>
              <a:rPr lang="en-US" altLang="zh-CN" dirty="0"/>
              <a:t>10%</a:t>
            </a:r>
            <a:r>
              <a:rPr lang="zh-CN" altLang="en-US" dirty="0" smtClean="0"/>
              <a:t>。</a:t>
            </a:r>
            <a:endParaRPr lang="en-US" altLang="zh-CN" dirty="0" smtClean="0"/>
          </a:p>
          <a:p>
            <a:r>
              <a:rPr lang="zh-CN" altLang="en-US" dirty="0" smtClean="0"/>
              <a:t>其他</a:t>
            </a:r>
            <a:r>
              <a:rPr lang="zh-CN" altLang="en-US" dirty="0"/>
              <a:t>相关费用的归集与限额</a:t>
            </a:r>
            <a:r>
              <a:rPr lang="zh-CN" altLang="en-US" dirty="0" smtClean="0"/>
              <a:t>计算</a:t>
            </a:r>
            <a:r>
              <a:rPr lang="zh-CN" altLang="en-US" dirty="0"/>
              <a:t>（</a:t>
            </a:r>
            <a:r>
              <a:rPr lang="zh-CN" altLang="en-US" dirty="0">
                <a:solidFill>
                  <a:srgbClr val="C00000"/>
                </a:solidFill>
              </a:rPr>
              <a:t>国家税务总局公告</a:t>
            </a:r>
            <a:r>
              <a:rPr lang="en-US" altLang="zh-CN" dirty="0">
                <a:solidFill>
                  <a:srgbClr val="C00000"/>
                </a:solidFill>
              </a:rPr>
              <a:t>2015</a:t>
            </a:r>
            <a:r>
              <a:rPr lang="zh-CN" altLang="en-US" dirty="0">
                <a:solidFill>
                  <a:srgbClr val="C00000"/>
                </a:solidFill>
              </a:rPr>
              <a:t>年第</a:t>
            </a:r>
            <a:r>
              <a:rPr lang="en-US" altLang="zh-CN" dirty="0">
                <a:solidFill>
                  <a:srgbClr val="C00000"/>
                </a:solidFill>
              </a:rPr>
              <a:t>97</a:t>
            </a:r>
            <a:r>
              <a:rPr lang="zh-CN" altLang="en-US" dirty="0">
                <a:solidFill>
                  <a:srgbClr val="C00000"/>
                </a:solidFill>
              </a:rPr>
              <a:t>号</a:t>
            </a:r>
            <a:r>
              <a:rPr lang="zh-CN" altLang="en-US" dirty="0" smtClean="0"/>
              <a:t>）</a:t>
            </a:r>
            <a:endParaRPr lang="zh-CN" altLang="en-US" dirty="0"/>
          </a:p>
          <a:p>
            <a:pPr lvl="1"/>
            <a:r>
              <a:rPr lang="zh-CN" altLang="en-US" dirty="0" smtClean="0"/>
              <a:t>企业</a:t>
            </a:r>
            <a:r>
              <a:rPr lang="zh-CN" altLang="en-US" dirty="0"/>
              <a:t>在一个纳税年度内进行</a:t>
            </a:r>
            <a:r>
              <a:rPr lang="zh-CN" altLang="en-US" dirty="0">
                <a:solidFill>
                  <a:srgbClr val="C00000"/>
                </a:solidFill>
              </a:rPr>
              <a:t>多项研发活动</a:t>
            </a:r>
            <a:r>
              <a:rPr lang="zh-CN" altLang="en-US" dirty="0"/>
              <a:t>的，应按照不同研发项目</a:t>
            </a:r>
            <a:r>
              <a:rPr lang="zh-CN" altLang="en-US" dirty="0">
                <a:solidFill>
                  <a:srgbClr val="C00000"/>
                </a:solidFill>
              </a:rPr>
              <a:t>分别归集可加计扣除的研发费用</a:t>
            </a:r>
            <a:r>
              <a:rPr lang="zh-CN" altLang="en-US" dirty="0"/>
              <a:t>。在计算每个项目其他相关费用的限额时应当按照以下公式计算：</a:t>
            </a:r>
          </a:p>
          <a:p>
            <a:pPr lvl="1"/>
            <a:r>
              <a:rPr lang="zh-CN" altLang="en-US" dirty="0" smtClean="0">
                <a:solidFill>
                  <a:srgbClr val="C00000"/>
                </a:solidFill>
              </a:rPr>
              <a:t>其他</a:t>
            </a:r>
            <a:r>
              <a:rPr lang="zh-CN" altLang="en-US" dirty="0">
                <a:solidFill>
                  <a:srgbClr val="C00000"/>
                </a:solidFill>
              </a:rPr>
              <a:t>相关费用限额</a:t>
            </a:r>
            <a:r>
              <a:rPr lang="zh-CN" altLang="en-US" dirty="0"/>
              <a:t>＝</a:t>
            </a:r>
            <a:r>
              <a:rPr lang="en-US" altLang="zh-CN" dirty="0"/>
              <a:t>《</a:t>
            </a:r>
            <a:r>
              <a:rPr lang="zh-CN" altLang="en-US" dirty="0"/>
              <a:t>通知</a:t>
            </a:r>
            <a:r>
              <a:rPr lang="en-US" altLang="zh-CN" dirty="0"/>
              <a:t>》</a:t>
            </a:r>
            <a:r>
              <a:rPr lang="zh-CN" altLang="en-US" dirty="0"/>
              <a:t>第一条第一项允许加计扣除的研发费用中的第</a:t>
            </a:r>
            <a:r>
              <a:rPr lang="en-US" altLang="zh-CN" dirty="0"/>
              <a:t>1</a:t>
            </a:r>
            <a:r>
              <a:rPr lang="zh-CN" altLang="en-US" dirty="0"/>
              <a:t>项至第</a:t>
            </a:r>
            <a:r>
              <a:rPr lang="en-US" altLang="zh-CN" dirty="0"/>
              <a:t>5</a:t>
            </a:r>
            <a:r>
              <a:rPr lang="zh-CN" altLang="en-US" dirty="0"/>
              <a:t>项的费用之和</a:t>
            </a:r>
            <a:r>
              <a:rPr lang="en-US" altLang="zh-CN" dirty="0"/>
              <a:t>×10</a:t>
            </a:r>
            <a:r>
              <a:rPr lang="zh-CN" altLang="en-US" dirty="0"/>
              <a:t>％</a:t>
            </a:r>
            <a:r>
              <a:rPr lang="en-US" altLang="zh-CN" dirty="0"/>
              <a:t>/(1-10%)</a:t>
            </a:r>
            <a:r>
              <a:rPr lang="zh-CN" altLang="en-US" dirty="0"/>
              <a:t>。</a:t>
            </a:r>
          </a:p>
          <a:p>
            <a:pPr lvl="1"/>
            <a:r>
              <a:rPr lang="zh-CN" altLang="en-US" dirty="0" smtClean="0"/>
              <a:t>当</a:t>
            </a:r>
            <a:r>
              <a:rPr lang="zh-CN" altLang="en-US" dirty="0"/>
              <a:t>其他相关费用实际发生数小于限额时，按实际发生数计算税前加计扣除数额；当其他相关费用实际发生数大于限额时，按限额计算税前加计扣除数额</a:t>
            </a:r>
            <a:r>
              <a:rPr lang="zh-CN" altLang="en-US" dirty="0" smtClean="0"/>
              <a:t>。</a:t>
            </a:r>
          </a:p>
          <a:p>
            <a:pPr lvl="2"/>
            <a:r>
              <a:rPr lang="en-US" altLang="zh-CN" sz="2800" dirty="0" smtClean="0"/>
              <a:t>7.</a:t>
            </a:r>
            <a:r>
              <a:rPr lang="zh-CN" altLang="en-US" sz="2800" dirty="0" smtClean="0"/>
              <a:t>财政部和国家税务总局规定的其他费用。</a:t>
            </a:r>
          </a:p>
          <a:p>
            <a:endParaRPr lang="zh-CN" altLang="en-US" dirty="0"/>
          </a:p>
        </p:txBody>
      </p:sp>
    </p:spTree>
    <p:extLst>
      <p:ext uri="{BB962C8B-B14F-4D97-AF65-F5344CB8AC3E}">
        <p14:creationId xmlns:p14="http://schemas.microsoft.com/office/powerpoint/2010/main" val="2587217589"/>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39874"/>
            <a:ext cx="10018713" cy="5831264"/>
          </a:xfrm>
        </p:spPr>
        <p:txBody>
          <a:bodyPr>
            <a:normAutofit/>
          </a:bodyPr>
          <a:lstStyle/>
          <a:p>
            <a:pPr lvl="1"/>
            <a:r>
              <a:rPr lang="zh-CN" altLang="en-US" dirty="0"/>
              <a:t>（二）下列活动不适用税前加计扣除政策</a:t>
            </a:r>
            <a:r>
              <a:rPr lang="zh-CN" altLang="en-US" dirty="0" smtClean="0"/>
              <a:t>。</a:t>
            </a:r>
            <a:r>
              <a:rPr lang="zh-CN" altLang="en-US" dirty="0" smtClean="0">
                <a:solidFill>
                  <a:srgbClr val="FF0000"/>
                </a:solidFill>
              </a:rPr>
              <a:t>（活动负面清单）</a:t>
            </a:r>
            <a:endParaRPr lang="zh-CN" altLang="en-US" dirty="0">
              <a:solidFill>
                <a:srgbClr val="FF0000"/>
              </a:solidFill>
            </a:endParaRPr>
          </a:p>
          <a:p>
            <a:pPr lvl="2"/>
            <a:r>
              <a:rPr lang="en-US" altLang="zh-CN" dirty="0" smtClean="0"/>
              <a:t>1</a:t>
            </a:r>
            <a:r>
              <a:rPr lang="en-US" altLang="zh-CN" dirty="0"/>
              <a:t>.</a:t>
            </a:r>
            <a:r>
              <a:rPr lang="zh-CN" altLang="en-US" dirty="0"/>
              <a:t>企业产品（服务）的常规性升级。</a:t>
            </a:r>
          </a:p>
          <a:p>
            <a:pPr lvl="2"/>
            <a:r>
              <a:rPr lang="en-US" altLang="zh-CN" dirty="0" smtClean="0"/>
              <a:t>2</a:t>
            </a:r>
            <a:r>
              <a:rPr lang="en-US" altLang="zh-CN" dirty="0"/>
              <a:t>.</a:t>
            </a:r>
            <a:r>
              <a:rPr lang="zh-CN" altLang="en-US" dirty="0"/>
              <a:t>对某项科研成果的直接应用，如直接采用公开的新工艺、材料、装置、产品、服务或知识等。</a:t>
            </a:r>
          </a:p>
          <a:p>
            <a:pPr lvl="2"/>
            <a:r>
              <a:rPr lang="en-US" altLang="zh-CN" dirty="0" smtClean="0"/>
              <a:t>3</a:t>
            </a:r>
            <a:r>
              <a:rPr lang="en-US" altLang="zh-CN" dirty="0"/>
              <a:t>.</a:t>
            </a:r>
            <a:r>
              <a:rPr lang="zh-CN" altLang="en-US" dirty="0"/>
              <a:t>企业在商品化后为顾客提供的技术支持活动。</a:t>
            </a:r>
          </a:p>
          <a:p>
            <a:pPr lvl="2"/>
            <a:r>
              <a:rPr lang="en-US" altLang="zh-CN" dirty="0" smtClean="0"/>
              <a:t>4</a:t>
            </a:r>
            <a:r>
              <a:rPr lang="en-US" altLang="zh-CN" dirty="0"/>
              <a:t>.</a:t>
            </a:r>
            <a:r>
              <a:rPr lang="zh-CN" altLang="en-US" dirty="0"/>
              <a:t>对现存产品、服务、技术、材料或工艺流程进行的重复或简单改变。</a:t>
            </a:r>
          </a:p>
          <a:p>
            <a:pPr lvl="2"/>
            <a:r>
              <a:rPr lang="en-US" altLang="zh-CN" dirty="0" smtClean="0"/>
              <a:t>5</a:t>
            </a:r>
            <a:r>
              <a:rPr lang="en-US" altLang="zh-CN" dirty="0"/>
              <a:t>.</a:t>
            </a:r>
            <a:r>
              <a:rPr lang="zh-CN" altLang="en-US" dirty="0"/>
              <a:t>市场调查研究、效率调查或管理研究。</a:t>
            </a:r>
          </a:p>
          <a:p>
            <a:pPr lvl="2"/>
            <a:r>
              <a:rPr lang="en-US" altLang="zh-CN" dirty="0" smtClean="0"/>
              <a:t>6</a:t>
            </a:r>
            <a:r>
              <a:rPr lang="en-US" altLang="zh-CN" dirty="0"/>
              <a:t>.</a:t>
            </a:r>
            <a:r>
              <a:rPr lang="zh-CN" altLang="en-US" dirty="0"/>
              <a:t>作为工业（服务）流程环节或常规的质量控制、测试分析、维修维护。</a:t>
            </a:r>
          </a:p>
          <a:p>
            <a:pPr lvl="2"/>
            <a:r>
              <a:rPr lang="en-US" altLang="zh-CN" dirty="0" smtClean="0"/>
              <a:t>7</a:t>
            </a:r>
            <a:r>
              <a:rPr lang="en-US" altLang="zh-CN" dirty="0"/>
              <a:t>.</a:t>
            </a:r>
            <a:r>
              <a:rPr lang="zh-CN" altLang="en-US" dirty="0"/>
              <a:t>社会科学、艺术或人文学方面的研究</a:t>
            </a:r>
            <a:r>
              <a:rPr lang="zh-CN" altLang="en-US" dirty="0" smtClean="0"/>
              <a:t>。</a:t>
            </a:r>
            <a:endParaRPr lang="zh-CN" altLang="en-US" dirty="0"/>
          </a:p>
        </p:txBody>
      </p:sp>
    </p:spTree>
    <p:extLst>
      <p:ext uri="{BB962C8B-B14F-4D97-AF65-F5344CB8AC3E}">
        <p14:creationId xmlns:p14="http://schemas.microsoft.com/office/powerpoint/2010/main" val="1830510616"/>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428859"/>
            <a:ext cx="10018713" cy="6239227"/>
          </a:xfrm>
          <a:ln>
            <a:solidFill>
              <a:schemeClr val="accent1"/>
            </a:solidFill>
          </a:ln>
        </p:spPr>
        <p:txBody>
          <a:bodyPr>
            <a:normAutofit fontScale="92500"/>
          </a:bodyPr>
          <a:lstStyle/>
          <a:p>
            <a:r>
              <a:rPr lang="zh-CN" altLang="en-US" dirty="0"/>
              <a:t>二、特别事项的处理</a:t>
            </a:r>
          </a:p>
          <a:p>
            <a:pPr lvl="1"/>
            <a:r>
              <a:rPr lang="en-US" altLang="zh-CN" dirty="0" smtClean="0"/>
              <a:t>1</a:t>
            </a:r>
            <a:r>
              <a:rPr lang="en-US" altLang="zh-CN" dirty="0"/>
              <a:t>.</a:t>
            </a:r>
            <a:r>
              <a:rPr lang="zh-CN" altLang="en-US" dirty="0"/>
              <a:t>企业</a:t>
            </a:r>
            <a:r>
              <a:rPr lang="zh-CN" altLang="en-US" dirty="0">
                <a:solidFill>
                  <a:srgbClr val="C00000"/>
                </a:solidFill>
              </a:rPr>
              <a:t>委托外部</a:t>
            </a:r>
            <a:r>
              <a:rPr lang="zh-CN" altLang="en-US" dirty="0"/>
              <a:t>机构或个人进行研发活动所发生的费用，按照</a:t>
            </a:r>
            <a:r>
              <a:rPr lang="zh-CN" altLang="en-US" dirty="0">
                <a:solidFill>
                  <a:srgbClr val="C00000"/>
                </a:solidFill>
              </a:rPr>
              <a:t>费用实际发生额的</a:t>
            </a:r>
            <a:r>
              <a:rPr lang="en-US" altLang="zh-CN" dirty="0">
                <a:solidFill>
                  <a:srgbClr val="C00000"/>
                </a:solidFill>
              </a:rPr>
              <a:t>80%</a:t>
            </a:r>
            <a:r>
              <a:rPr lang="zh-CN" altLang="en-US" dirty="0"/>
              <a:t>计入委托方研发费用并计算加计扣除，受托方不得再进行加计扣除。委托外部研究开发费用实际发生额应按照</a:t>
            </a:r>
            <a:r>
              <a:rPr lang="zh-CN" altLang="en-US" dirty="0">
                <a:solidFill>
                  <a:srgbClr val="C00000"/>
                </a:solidFill>
              </a:rPr>
              <a:t>独立交易原则</a:t>
            </a:r>
            <a:r>
              <a:rPr lang="zh-CN" altLang="en-US" dirty="0"/>
              <a:t>确定。</a:t>
            </a:r>
          </a:p>
          <a:p>
            <a:pPr lvl="1"/>
            <a:r>
              <a:rPr lang="zh-CN" altLang="en-US" dirty="0" smtClean="0">
                <a:solidFill>
                  <a:srgbClr val="C00000"/>
                </a:solidFill>
              </a:rPr>
              <a:t>委托</a:t>
            </a:r>
            <a:r>
              <a:rPr lang="zh-CN" altLang="en-US" dirty="0">
                <a:solidFill>
                  <a:srgbClr val="C00000"/>
                </a:solidFill>
              </a:rPr>
              <a:t>方与受托方存在</a:t>
            </a:r>
            <a:r>
              <a:rPr lang="zh-CN" altLang="en-US" dirty="0">
                <a:solidFill>
                  <a:schemeClr val="accent6">
                    <a:lumMod val="75000"/>
                  </a:schemeClr>
                </a:solidFill>
              </a:rPr>
              <a:t>关联关系</a:t>
            </a:r>
            <a:r>
              <a:rPr lang="zh-CN" altLang="en-US" dirty="0">
                <a:solidFill>
                  <a:srgbClr val="C00000"/>
                </a:solidFill>
              </a:rPr>
              <a:t>的，受托方应向委托方提供研发项目费用</a:t>
            </a:r>
            <a:r>
              <a:rPr lang="zh-CN" altLang="en-US" dirty="0">
                <a:solidFill>
                  <a:schemeClr val="accent6">
                    <a:lumMod val="75000"/>
                  </a:schemeClr>
                </a:solidFill>
              </a:rPr>
              <a:t>支出明细</a:t>
            </a:r>
            <a:r>
              <a:rPr lang="zh-CN" altLang="en-US" dirty="0">
                <a:solidFill>
                  <a:srgbClr val="C00000"/>
                </a:solidFill>
              </a:rPr>
              <a:t>情况</a:t>
            </a:r>
            <a:r>
              <a:rPr lang="zh-CN" altLang="en-US" dirty="0" smtClean="0"/>
              <a:t>。</a:t>
            </a:r>
            <a:endParaRPr lang="en-US" altLang="zh-CN" dirty="0" smtClean="0"/>
          </a:p>
          <a:p>
            <a:pPr lvl="1"/>
            <a:r>
              <a:rPr lang="zh-CN" altLang="en-US" u="sng" dirty="0" smtClean="0">
                <a:solidFill>
                  <a:srgbClr val="FF0000"/>
                </a:solidFill>
              </a:rPr>
              <a:t>企业</a:t>
            </a:r>
            <a:r>
              <a:rPr lang="zh-CN" altLang="en-US" u="sng" dirty="0">
                <a:solidFill>
                  <a:srgbClr val="FF0000"/>
                </a:solidFill>
              </a:rPr>
              <a:t>委托</a:t>
            </a:r>
            <a:r>
              <a:rPr lang="zh-CN" altLang="en-US" u="sng" dirty="0">
                <a:solidFill>
                  <a:schemeClr val="accent6">
                    <a:lumMod val="75000"/>
                  </a:schemeClr>
                </a:solidFill>
              </a:rPr>
              <a:t>境外机构或个人</a:t>
            </a:r>
            <a:r>
              <a:rPr lang="zh-CN" altLang="en-US" u="sng" dirty="0">
                <a:solidFill>
                  <a:srgbClr val="FF0000"/>
                </a:solidFill>
              </a:rPr>
              <a:t>进行研发活动所发生的费用，不得加计扣除</a:t>
            </a:r>
            <a:r>
              <a:rPr lang="zh-CN" altLang="en-US" dirty="0"/>
              <a:t>。</a:t>
            </a:r>
            <a:endParaRPr lang="en-US" altLang="zh-CN" dirty="0"/>
          </a:p>
          <a:p>
            <a:r>
              <a:rPr lang="zh-CN" altLang="en-US" dirty="0" smtClean="0"/>
              <a:t>委托研发</a:t>
            </a:r>
            <a:r>
              <a:rPr lang="zh-CN" altLang="en-US" dirty="0"/>
              <a:t>（</a:t>
            </a:r>
            <a:r>
              <a:rPr lang="zh-CN" altLang="en-US" dirty="0">
                <a:solidFill>
                  <a:srgbClr val="C00000"/>
                </a:solidFill>
              </a:rPr>
              <a:t>国家税务总局公告</a:t>
            </a:r>
            <a:r>
              <a:rPr lang="en-US" altLang="zh-CN" dirty="0">
                <a:solidFill>
                  <a:srgbClr val="C00000"/>
                </a:solidFill>
              </a:rPr>
              <a:t>2015</a:t>
            </a:r>
            <a:r>
              <a:rPr lang="zh-CN" altLang="en-US" dirty="0">
                <a:solidFill>
                  <a:srgbClr val="C00000"/>
                </a:solidFill>
              </a:rPr>
              <a:t>年第</a:t>
            </a:r>
            <a:r>
              <a:rPr lang="en-US" altLang="zh-CN" dirty="0">
                <a:solidFill>
                  <a:srgbClr val="C00000"/>
                </a:solidFill>
              </a:rPr>
              <a:t>97</a:t>
            </a:r>
            <a:r>
              <a:rPr lang="zh-CN" altLang="en-US" dirty="0">
                <a:solidFill>
                  <a:srgbClr val="C00000"/>
                </a:solidFill>
              </a:rPr>
              <a:t>号</a:t>
            </a:r>
            <a:r>
              <a:rPr lang="zh-CN" altLang="en-US" dirty="0" smtClean="0"/>
              <a:t>）</a:t>
            </a:r>
            <a:endParaRPr lang="en-US" altLang="zh-CN" dirty="0" smtClean="0"/>
          </a:p>
          <a:p>
            <a:pPr lvl="1"/>
            <a:r>
              <a:rPr lang="zh-CN" altLang="en-US" dirty="0" smtClean="0"/>
              <a:t>企业</a:t>
            </a:r>
            <a:r>
              <a:rPr lang="zh-CN" altLang="en-US" dirty="0"/>
              <a:t>委托外部机构或个人开展研发活动发生的费用，可按规定税前扣除；加计扣除时按照研发活动发生费用的</a:t>
            </a:r>
            <a:r>
              <a:rPr lang="en-US" altLang="zh-CN" dirty="0"/>
              <a:t>80%</a:t>
            </a:r>
            <a:r>
              <a:rPr lang="zh-CN" altLang="en-US" dirty="0"/>
              <a:t>作为加计扣除基数</a:t>
            </a:r>
            <a:r>
              <a:rPr lang="zh-CN" altLang="en-US" dirty="0" smtClean="0"/>
              <a:t>。</a:t>
            </a:r>
            <a:endParaRPr lang="en-US" altLang="zh-CN" dirty="0" smtClean="0"/>
          </a:p>
          <a:p>
            <a:pPr lvl="1"/>
            <a:r>
              <a:rPr lang="zh-CN" altLang="en-US" dirty="0" smtClean="0"/>
              <a:t>委托</a:t>
            </a:r>
            <a:r>
              <a:rPr lang="zh-CN" altLang="en-US" dirty="0">
                <a:solidFill>
                  <a:srgbClr val="C00000"/>
                </a:solidFill>
              </a:rPr>
              <a:t>个人研发</a:t>
            </a:r>
            <a:r>
              <a:rPr lang="zh-CN" altLang="en-US" dirty="0"/>
              <a:t>的，应凭个人出具的</a:t>
            </a:r>
            <a:r>
              <a:rPr lang="zh-CN" altLang="en-US" dirty="0">
                <a:solidFill>
                  <a:srgbClr val="C00000"/>
                </a:solidFill>
              </a:rPr>
              <a:t>发票</a:t>
            </a:r>
            <a:r>
              <a:rPr lang="zh-CN" altLang="en-US" dirty="0"/>
              <a:t>等合法有效凭证在税前加计扣除。</a:t>
            </a:r>
            <a:endParaRPr lang="en-US" altLang="zh-CN" dirty="0"/>
          </a:p>
          <a:p>
            <a:pPr lvl="1"/>
            <a:r>
              <a:rPr lang="zh-CN" altLang="en-US" dirty="0"/>
              <a:t>企业</a:t>
            </a:r>
            <a:r>
              <a:rPr lang="zh-CN" altLang="en-US" dirty="0">
                <a:solidFill>
                  <a:srgbClr val="C00000"/>
                </a:solidFill>
              </a:rPr>
              <a:t>委托境外研发</a:t>
            </a:r>
            <a:r>
              <a:rPr lang="zh-CN" altLang="en-US" dirty="0"/>
              <a:t>所发生的费用不得加计扣除，其中受托研发的</a:t>
            </a:r>
            <a:r>
              <a:rPr lang="zh-CN" altLang="en-US" dirty="0">
                <a:solidFill>
                  <a:srgbClr val="C00000"/>
                </a:solidFill>
              </a:rPr>
              <a:t>境外机构</a:t>
            </a:r>
            <a:r>
              <a:rPr lang="zh-CN" altLang="en-US" dirty="0"/>
              <a:t>是指依照外国和地区（含港澳台）法律成立的企业和其他取得收入的组织。受托研发的</a:t>
            </a:r>
            <a:r>
              <a:rPr lang="zh-CN" altLang="en-US" dirty="0">
                <a:solidFill>
                  <a:srgbClr val="C00000"/>
                </a:solidFill>
              </a:rPr>
              <a:t>境外个人</a:t>
            </a:r>
            <a:r>
              <a:rPr lang="zh-CN" altLang="en-US" dirty="0"/>
              <a:t>是指外籍（含港澳台）个人</a:t>
            </a:r>
            <a:r>
              <a:rPr lang="zh-CN" altLang="en-US" dirty="0" smtClean="0"/>
              <a:t>。</a:t>
            </a:r>
            <a:endParaRPr lang="zh-CN" altLang="en-US" dirty="0"/>
          </a:p>
          <a:p>
            <a:endParaRPr lang="zh-CN" altLang="en-US" dirty="0"/>
          </a:p>
        </p:txBody>
      </p:sp>
    </p:spTree>
    <p:extLst>
      <p:ext uri="{BB962C8B-B14F-4D97-AF65-F5344CB8AC3E}">
        <p14:creationId xmlns:p14="http://schemas.microsoft.com/office/powerpoint/2010/main" val="3211142017"/>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428859"/>
            <a:ext cx="10018713" cy="6239227"/>
          </a:xfrm>
        </p:spPr>
        <p:txBody>
          <a:bodyPr>
            <a:normAutofit lnSpcReduction="10000"/>
          </a:bodyPr>
          <a:lstStyle/>
          <a:p>
            <a:r>
              <a:rPr lang="zh-CN" altLang="en-US" dirty="0"/>
              <a:t>二、特别事项的处理</a:t>
            </a:r>
          </a:p>
          <a:p>
            <a:pPr lvl="1"/>
            <a:r>
              <a:rPr lang="en-US" altLang="zh-CN" dirty="0" smtClean="0"/>
              <a:t>2</a:t>
            </a:r>
            <a:r>
              <a:rPr lang="en-US" altLang="zh-CN" dirty="0"/>
              <a:t>.</a:t>
            </a:r>
            <a:r>
              <a:rPr lang="zh-CN" altLang="en-US" dirty="0"/>
              <a:t>企业</a:t>
            </a:r>
            <a:r>
              <a:rPr lang="zh-CN" altLang="en-US" dirty="0">
                <a:solidFill>
                  <a:srgbClr val="C00000"/>
                </a:solidFill>
              </a:rPr>
              <a:t>共同合作</a:t>
            </a:r>
            <a:r>
              <a:rPr lang="zh-CN" altLang="en-US" dirty="0"/>
              <a:t>开发的项目，由合作各方就</a:t>
            </a:r>
            <a:r>
              <a:rPr lang="zh-CN" altLang="en-US" dirty="0">
                <a:solidFill>
                  <a:srgbClr val="C00000"/>
                </a:solidFill>
              </a:rPr>
              <a:t>自身实际承担的研发费用</a:t>
            </a:r>
            <a:r>
              <a:rPr lang="zh-CN" altLang="en-US" dirty="0"/>
              <a:t>分别计算加计扣除</a:t>
            </a:r>
            <a:r>
              <a:rPr lang="zh-CN" altLang="en-US" dirty="0" smtClean="0"/>
              <a:t>。</a:t>
            </a:r>
            <a:endParaRPr lang="en-US" altLang="zh-CN" dirty="0" smtClean="0"/>
          </a:p>
          <a:p>
            <a:pPr lvl="1"/>
            <a:r>
              <a:rPr lang="en-US" altLang="zh-CN" dirty="0" smtClean="0"/>
              <a:t>3</a:t>
            </a:r>
            <a:r>
              <a:rPr lang="en-US" altLang="zh-CN" dirty="0"/>
              <a:t>.</a:t>
            </a:r>
            <a:r>
              <a:rPr lang="zh-CN" altLang="en-US" dirty="0"/>
              <a:t>企业</a:t>
            </a:r>
            <a:r>
              <a:rPr lang="zh-CN" altLang="en-US" dirty="0">
                <a:solidFill>
                  <a:srgbClr val="C00000"/>
                </a:solidFill>
              </a:rPr>
              <a:t>集团</a:t>
            </a:r>
            <a:r>
              <a:rPr lang="zh-CN" altLang="en-US" dirty="0"/>
              <a:t>根据生产经营和科技开发的实际情况，对技术要求高、投资数额大，需要</a:t>
            </a:r>
            <a:r>
              <a:rPr lang="zh-CN" altLang="en-US" dirty="0">
                <a:solidFill>
                  <a:srgbClr val="C00000"/>
                </a:solidFill>
              </a:rPr>
              <a:t>集中研发</a:t>
            </a:r>
            <a:r>
              <a:rPr lang="zh-CN" altLang="en-US" dirty="0"/>
              <a:t>的项目，其实际发生的研发费用，可以</a:t>
            </a:r>
            <a:r>
              <a:rPr lang="zh-CN" altLang="en-US" dirty="0">
                <a:solidFill>
                  <a:srgbClr val="C00000"/>
                </a:solidFill>
              </a:rPr>
              <a:t>按照权利和义务相一致、费用支出和收益分享相配比的原则</a:t>
            </a:r>
            <a:r>
              <a:rPr lang="zh-CN" altLang="en-US" dirty="0"/>
              <a:t>，合理确定研发费用的分摊方法，在受益成员企业间进行分摊，由相关成员企业分别计算加计扣除</a:t>
            </a:r>
            <a:r>
              <a:rPr lang="zh-CN" altLang="en-US" dirty="0" smtClean="0"/>
              <a:t>。</a:t>
            </a:r>
            <a:endParaRPr lang="en-US" altLang="zh-CN" dirty="0" smtClean="0"/>
          </a:p>
          <a:p>
            <a:r>
              <a:rPr lang="zh-CN" altLang="en-US" dirty="0" smtClean="0"/>
              <a:t>（新增</a:t>
            </a:r>
            <a:r>
              <a:rPr lang="zh-CN" altLang="en-US" dirty="0"/>
              <a:t>创意设计活动可加计</a:t>
            </a:r>
            <a:r>
              <a:rPr lang="zh-CN" altLang="en-US" dirty="0" smtClean="0"/>
              <a:t>扣除）</a:t>
            </a:r>
            <a:endParaRPr lang="en-US" altLang="zh-CN" dirty="0" smtClean="0"/>
          </a:p>
          <a:p>
            <a:pPr lvl="1"/>
            <a:r>
              <a:rPr lang="en-US" altLang="zh-CN" dirty="0"/>
              <a:t>4.</a:t>
            </a:r>
            <a:r>
              <a:rPr lang="zh-CN" altLang="en-US" dirty="0"/>
              <a:t>企业为获得创新性、创意性、突破性的产品进行</a:t>
            </a:r>
            <a:r>
              <a:rPr lang="zh-CN" altLang="en-US" dirty="0">
                <a:solidFill>
                  <a:srgbClr val="C00000"/>
                </a:solidFill>
              </a:rPr>
              <a:t>创意设计活动</a:t>
            </a:r>
            <a:r>
              <a:rPr lang="zh-CN" altLang="en-US" dirty="0"/>
              <a:t>而发生的相关费用，可按照本通知规定进行税前加计扣除。</a:t>
            </a:r>
          </a:p>
          <a:p>
            <a:pPr lvl="1"/>
            <a:r>
              <a:rPr lang="zh-CN" altLang="en-US" dirty="0">
                <a:solidFill>
                  <a:srgbClr val="C00000"/>
                </a:solidFill>
              </a:rPr>
              <a:t>创意设计活动</a:t>
            </a:r>
            <a:r>
              <a:rPr lang="zh-CN" altLang="en-US" dirty="0"/>
              <a:t>是指多媒体软件、动漫游戏软件开发，数字动漫、游戏设计制作；</a:t>
            </a:r>
            <a:r>
              <a:rPr lang="zh-CN" altLang="en-US" dirty="0">
                <a:solidFill>
                  <a:srgbClr val="C00000"/>
                </a:solidFill>
              </a:rPr>
              <a:t>房屋建筑工程设计</a:t>
            </a:r>
            <a:r>
              <a:rPr lang="zh-CN" altLang="en-US" dirty="0"/>
              <a:t>（绿色建筑评价标准为三星）、风景园林工程专项设计；工业设计、多媒体设计、动漫及衍生产品设计、模型设计等。</a:t>
            </a:r>
          </a:p>
          <a:p>
            <a:pPr lvl="1"/>
            <a:endParaRPr lang="zh-CN" altLang="en-US" dirty="0"/>
          </a:p>
          <a:p>
            <a:endParaRPr lang="zh-CN" altLang="en-US" dirty="0"/>
          </a:p>
        </p:txBody>
      </p:sp>
    </p:spTree>
    <p:extLst>
      <p:ext uri="{BB962C8B-B14F-4D97-AF65-F5344CB8AC3E}">
        <p14:creationId xmlns:p14="http://schemas.microsoft.com/office/powerpoint/2010/main" val="16791380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68009"/>
            <a:ext cx="10018713" cy="5648385"/>
          </a:xfrm>
        </p:spPr>
        <p:txBody>
          <a:bodyPr>
            <a:normAutofit fontScale="92500" lnSpcReduction="10000"/>
          </a:bodyPr>
          <a:lstStyle/>
          <a:p>
            <a:r>
              <a:rPr lang="zh-CN" altLang="en-US" dirty="0"/>
              <a:t>三、关于取消“出口退（免）税资格认定”“出口退（免）税资格认定变更”“出口退（免）税资格认定注销”“研发机构采购国产设备退税资格的认定”“集团公司具有免抵退税资格成员企业认定”“以边境小额贸易方式代理外国企业、外国自然人出口货物备案登记及备案核销的核准”后的有关管理问题</a:t>
            </a:r>
          </a:p>
          <a:p>
            <a:r>
              <a:rPr lang="zh-CN" altLang="en-US" dirty="0" smtClean="0"/>
              <a:t>（</a:t>
            </a:r>
            <a:r>
              <a:rPr lang="zh-CN" altLang="en-US" dirty="0"/>
              <a:t>一）出口企业或其他单位应于首次申报出口退（免）税时，向主管国税机关提供以下资料，办理出口退（免）税备案手续，申报退（免）税。</a:t>
            </a:r>
          </a:p>
          <a:p>
            <a:pPr lvl="1"/>
            <a:r>
              <a:rPr lang="en-US" altLang="zh-CN" dirty="0" smtClean="0"/>
              <a:t>1</a:t>
            </a:r>
            <a:r>
              <a:rPr lang="en-US" altLang="zh-CN" dirty="0"/>
              <a:t>.</a:t>
            </a:r>
            <a:r>
              <a:rPr lang="zh-CN" altLang="en-US" dirty="0"/>
              <a:t>内容填写真实、完整的</a:t>
            </a:r>
            <a:r>
              <a:rPr lang="en-US" altLang="zh-CN" dirty="0"/>
              <a:t>《</a:t>
            </a:r>
            <a:r>
              <a:rPr lang="zh-CN" altLang="en-US" dirty="0"/>
              <a:t>出口退（免）税备案表</a:t>
            </a:r>
            <a:r>
              <a:rPr lang="en-US" altLang="zh-CN" dirty="0"/>
              <a:t>》</a:t>
            </a:r>
            <a:r>
              <a:rPr lang="zh-CN" altLang="en-US" dirty="0"/>
              <a:t>（附件</a:t>
            </a:r>
            <a:r>
              <a:rPr lang="en-US" altLang="zh-CN" dirty="0"/>
              <a:t>1</a:t>
            </a:r>
            <a:r>
              <a:rPr lang="zh-CN" altLang="en-US" dirty="0"/>
              <a:t>），其中“退税开户银行账号”须从税务登记的银行账号中选择一个填报。</a:t>
            </a:r>
          </a:p>
          <a:p>
            <a:pPr lvl="1"/>
            <a:r>
              <a:rPr lang="en-US" altLang="zh-CN" dirty="0" smtClean="0"/>
              <a:t>2</a:t>
            </a:r>
            <a:r>
              <a:rPr lang="en-US" altLang="zh-CN" dirty="0"/>
              <a:t>.</a:t>
            </a:r>
            <a:r>
              <a:rPr lang="zh-CN" altLang="en-US" dirty="0"/>
              <a:t>加盖备案登记专用章的</a:t>
            </a:r>
            <a:r>
              <a:rPr lang="en-US" altLang="zh-CN" dirty="0"/>
              <a:t>《</a:t>
            </a:r>
            <a:r>
              <a:rPr lang="zh-CN" altLang="en-US" dirty="0"/>
              <a:t>对外贸易经营者备案登记表</a:t>
            </a:r>
            <a:r>
              <a:rPr lang="en-US" altLang="zh-CN" dirty="0"/>
              <a:t>》</a:t>
            </a:r>
            <a:r>
              <a:rPr lang="zh-CN" altLang="en-US" dirty="0"/>
              <a:t>或</a:t>
            </a:r>
            <a:r>
              <a:rPr lang="en-US" altLang="zh-CN" dirty="0"/>
              <a:t>《</a:t>
            </a:r>
            <a:r>
              <a:rPr lang="zh-CN" altLang="en-US" dirty="0"/>
              <a:t>中华人民共和国外商投资企业批准证书</a:t>
            </a:r>
            <a:r>
              <a:rPr lang="en-US" altLang="zh-CN" dirty="0"/>
              <a:t>》</a:t>
            </a:r>
            <a:r>
              <a:rPr lang="zh-CN" altLang="en-US" dirty="0"/>
              <a:t>。</a:t>
            </a:r>
          </a:p>
          <a:p>
            <a:pPr lvl="1"/>
            <a:r>
              <a:rPr lang="en-US" altLang="zh-CN" dirty="0" smtClean="0"/>
              <a:t>3</a:t>
            </a:r>
            <a:r>
              <a:rPr lang="en-US" altLang="zh-CN" dirty="0"/>
              <a:t>.《</a:t>
            </a:r>
            <a:r>
              <a:rPr lang="zh-CN" altLang="en-US" dirty="0"/>
              <a:t>中华人民共和国海关报关单位注册登记证书</a:t>
            </a:r>
            <a:r>
              <a:rPr lang="en-US" altLang="zh-CN" dirty="0"/>
              <a:t>》</a:t>
            </a:r>
            <a:r>
              <a:rPr lang="zh-CN" altLang="en-US" dirty="0"/>
              <a:t>。</a:t>
            </a:r>
          </a:p>
          <a:p>
            <a:pPr lvl="1"/>
            <a:r>
              <a:rPr lang="en-US" altLang="zh-CN" dirty="0" smtClean="0"/>
              <a:t>4</a:t>
            </a:r>
            <a:r>
              <a:rPr lang="en-US" altLang="zh-CN" dirty="0"/>
              <a:t>.</a:t>
            </a:r>
            <a:r>
              <a:rPr lang="zh-CN" altLang="en-US" dirty="0"/>
              <a:t>未办理备案登记发生委托出口业务的生产企业提供委托代理出口协议，不需提供第</a:t>
            </a:r>
            <a:r>
              <a:rPr lang="en-US" altLang="zh-CN" dirty="0"/>
              <a:t>2</a:t>
            </a:r>
            <a:r>
              <a:rPr lang="zh-CN" altLang="en-US" dirty="0"/>
              <a:t>目、第</a:t>
            </a:r>
            <a:r>
              <a:rPr lang="en-US" altLang="zh-CN" dirty="0"/>
              <a:t>3</a:t>
            </a:r>
            <a:r>
              <a:rPr lang="zh-CN" altLang="en-US" dirty="0"/>
              <a:t>目资料。</a:t>
            </a:r>
          </a:p>
          <a:p>
            <a:pPr lvl="1"/>
            <a:r>
              <a:rPr lang="en-US" altLang="zh-CN" dirty="0" smtClean="0"/>
              <a:t>5</a:t>
            </a:r>
            <a:r>
              <a:rPr lang="en-US" altLang="zh-CN" dirty="0"/>
              <a:t>.</a:t>
            </a:r>
            <a:r>
              <a:rPr lang="zh-CN" altLang="en-US" dirty="0"/>
              <a:t>主管国税机关要求提供的其他资料。</a:t>
            </a:r>
          </a:p>
          <a:p>
            <a:endParaRPr lang="zh-CN" altLang="en-US" dirty="0"/>
          </a:p>
        </p:txBody>
      </p:sp>
    </p:spTree>
    <p:extLst>
      <p:ext uri="{BB962C8B-B14F-4D97-AF65-F5344CB8AC3E}">
        <p14:creationId xmlns:p14="http://schemas.microsoft.com/office/powerpoint/2010/main" val="475889659"/>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53940"/>
            <a:ext cx="10018713" cy="5718725"/>
          </a:xfrm>
        </p:spPr>
        <p:txBody>
          <a:bodyPr>
            <a:normAutofit fontScale="92500" lnSpcReduction="10000"/>
          </a:bodyPr>
          <a:lstStyle/>
          <a:p>
            <a:r>
              <a:rPr lang="zh-CN" altLang="en-US" dirty="0"/>
              <a:t>三、会计核算与管理</a:t>
            </a:r>
          </a:p>
          <a:p>
            <a:pPr lvl="1"/>
            <a:r>
              <a:rPr lang="en-US" altLang="zh-CN" dirty="0" smtClean="0"/>
              <a:t>1</a:t>
            </a:r>
            <a:r>
              <a:rPr lang="en-US" altLang="zh-CN" dirty="0"/>
              <a:t>.</a:t>
            </a:r>
            <a:r>
              <a:rPr lang="zh-CN" altLang="en-US" dirty="0"/>
              <a:t>企业应按照国家财务会计制度要求，对</a:t>
            </a:r>
            <a:r>
              <a:rPr lang="zh-CN" altLang="en-US" dirty="0">
                <a:solidFill>
                  <a:srgbClr val="C00000"/>
                </a:solidFill>
              </a:rPr>
              <a:t>研发支出进行会计处理</a:t>
            </a:r>
            <a:r>
              <a:rPr lang="zh-CN" altLang="en-US" dirty="0"/>
              <a:t>；同时，对享受加计扣除的研发费用</a:t>
            </a:r>
            <a:r>
              <a:rPr lang="zh-CN" altLang="en-US" dirty="0">
                <a:solidFill>
                  <a:srgbClr val="C00000"/>
                </a:solidFill>
              </a:rPr>
              <a:t>按研发项目设置辅助账，</a:t>
            </a:r>
            <a:r>
              <a:rPr lang="zh-CN" altLang="en-US" dirty="0"/>
              <a:t>准确归集核算当年可加计扣除的各项研发费用实际发生额。企业在一个纳税年度内进行多项研发活动的，应按照</a:t>
            </a:r>
            <a:r>
              <a:rPr lang="zh-CN" altLang="en-US" dirty="0">
                <a:solidFill>
                  <a:srgbClr val="C00000"/>
                </a:solidFill>
              </a:rPr>
              <a:t>不同研发项目分别归集</a:t>
            </a:r>
            <a:r>
              <a:rPr lang="zh-CN" altLang="en-US" dirty="0"/>
              <a:t>可加计扣除的研发费用</a:t>
            </a:r>
            <a:r>
              <a:rPr lang="zh-CN" altLang="en-US" dirty="0" smtClean="0"/>
              <a:t>。</a:t>
            </a:r>
            <a:endParaRPr lang="en-US" altLang="zh-CN" dirty="0" smtClean="0"/>
          </a:p>
          <a:p>
            <a:r>
              <a:rPr lang="zh-CN" altLang="en-US" dirty="0"/>
              <a:t>核算</a:t>
            </a:r>
            <a:r>
              <a:rPr lang="zh-CN" altLang="en-US" dirty="0" smtClean="0"/>
              <a:t>要求</a:t>
            </a:r>
            <a:r>
              <a:rPr lang="zh-CN" altLang="en-US" dirty="0"/>
              <a:t>（</a:t>
            </a:r>
            <a:r>
              <a:rPr lang="zh-CN" altLang="en-US" dirty="0">
                <a:solidFill>
                  <a:srgbClr val="C00000"/>
                </a:solidFill>
              </a:rPr>
              <a:t>国家税务总局公告</a:t>
            </a:r>
            <a:r>
              <a:rPr lang="en-US" altLang="zh-CN" dirty="0">
                <a:solidFill>
                  <a:srgbClr val="C00000"/>
                </a:solidFill>
              </a:rPr>
              <a:t>2015</a:t>
            </a:r>
            <a:r>
              <a:rPr lang="zh-CN" altLang="en-US" dirty="0">
                <a:solidFill>
                  <a:srgbClr val="C00000"/>
                </a:solidFill>
              </a:rPr>
              <a:t>年第</a:t>
            </a:r>
            <a:r>
              <a:rPr lang="en-US" altLang="zh-CN" dirty="0">
                <a:solidFill>
                  <a:srgbClr val="C00000"/>
                </a:solidFill>
              </a:rPr>
              <a:t>97</a:t>
            </a:r>
            <a:r>
              <a:rPr lang="zh-CN" altLang="en-US" dirty="0">
                <a:solidFill>
                  <a:srgbClr val="C00000"/>
                </a:solidFill>
              </a:rPr>
              <a:t>号</a:t>
            </a:r>
            <a:r>
              <a:rPr lang="zh-CN" altLang="en-US" dirty="0" smtClean="0"/>
              <a:t>）</a:t>
            </a:r>
            <a:endParaRPr lang="en-US" altLang="zh-CN" dirty="0" smtClean="0"/>
          </a:p>
          <a:p>
            <a:pPr lvl="1"/>
            <a:r>
              <a:rPr lang="zh-CN" altLang="en-US" dirty="0"/>
              <a:t>企业应按照国家财务会计制度要求，对研发支出进行会计处理。研发项目立项时应设置研发支出辅助账，由企业留存备查；年末汇总分析填报研发支出辅助账汇总表，并在报送</a:t>
            </a:r>
            <a:r>
              <a:rPr lang="en-US" altLang="zh-CN" dirty="0"/>
              <a:t>《</a:t>
            </a:r>
            <a:r>
              <a:rPr lang="zh-CN" altLang="en-US" dirty="0"/>
              <a:t>年度财务会计报告</a:t>
            </a:r>
            <a:r>
              <a:rPr lang="en-US" altLang="zh-CN" dirty="0"/>
              <a:t>》</a:t>
            </a:r>
            <a:r>
              <a:rPr lang="zh-CN" altLang="en-US" dirty="0"/>
              <a:t>的同时随附注一并报送主管税务机关。</a:t>
            </a:r>
            <a:r>
              <a:rPr lang="zh-CN" altLang="en-US" dirty="0">
                <a:solidFill>
                  <a:srgbClr val="C00000"/>
                </a:solidFill>
              </a:rPr>
              <a:t>研发支出辅助账</a:t>
            </a:r>
            <a:r>
              <a:rPr lang="zh-CN" altLang="en-US" dirty="0"/>
              <a:t>、</a:t>
            </a:r>
            <a:r>
              <a:rPr lang="zh-CN" altLang="en-US" dirty="0">
                <a:solidFill>
                  <a:srgbClr val="C00000"/>
                </a:solidFill>
              </a:rPr>
              <a:t>研发支出辅助账汇总表</a:t>
            </a:r>
            <a:r>
              <a:rPr lang="zh-CN" altLang="en-US" dirty="0"/>
              <a:t>可参照本公告所附样式（见附件）编制</a:t>
            </a:r>
            <a:r>
              <a:rPr lang="zh-CN" altLang="en-US" dirty="0" smtClean="0"/>
              <a:t>。</a:t>
            </a:r>
            <a:endParaRPr lang="en-US" altLang="zh-CN" dirty="0" smtClean="0"/>
          </a:p>
          <a:p>
            <a:pPr lvl="1"/>
            <a:r>
              <a:rPr lang="zh-CN" altLang="en-US" dirty="0"/>
              <a:t> 附件：</a:t>
            </a:r>
            <a:r>
              <a:rPr lang="en-US" altLang="zh-CN" dirty="0"/>
              <a:t>1.</a:t>
            </a:r>
            <a:r>
              <a:rPr lang="zh-CN" altLang="en-US" dirty="0"/>
              <a:t>自主研发“研发支出”辅助</a:t>
            </a:r>
            <a:r>
              <a:rPr lang="zh-CN" altLang="en-US" dirty="0" smtClean="0"/>
              <a:t>账；</a:t>
            </a:r>
            <a:r>
              <a:rPr lang="en-US" altLang="zh-CN" dirty="0" smtClean="0"/>
              <a:t>2</a:t>
            </a:r>
            <a:r>
              <a:rPr lang="en-US" altLang="zh-CN" dirty="0"/>
              <a:t>.</a:t>
            </a:r>
            <a:r>
              <a:rPr lang="zh-CN" altLang="en-US" dirty="0"/>
              <a:t>委托研发“研发支出”辅助账</a:t>
            </a:r>
          </a:p>
          <a:p>
            <a:pPr lvl="1"/>
            <a:r>
              <a:rPr lang="en-US" altLang="zh-CN" dirty="0" smtClean="0"/>
              <a:t>3</a:t>
            </a:r>
            <a:r>
              <a:rPr lang="en-US" altLang="zh-CN" dirty="0"/>
              <a:t>.</a:t>
            </a:r>
            <a:r>
              <a:rPr lang="zh-CN" altLang="en-US" dirty="0"/>
              <a:t>合作研发“研发支出”辅助</a:t>
            </a:r>
            <a:r>
              <a:rPr lang="zh-CN" altLang="en-US" dirty="0" smtClean="0"/>
              <a:t>账；</a:t>
            </a:r>
            <a:r>
              <a:rPr lang="en-US" altLang="zh-CN" dirty="0" smtClean="0"/>
              <a:t>4</a:t>
            </a:r>
            <a:r>
              <a:rPr lang="en-US" altLang="zh-CN" dirty="0"/>
              <a:t>.</a:t>
            </a:r>
            <a:r>
              <a:rPr lang="zh-CN" altLang="en-US" dirty="0"/>
              <a:t>集中研发“研发支出”辅助</a:t>
            </a:r>
            <a:r>
              <a:rPr lang="zh-CN" altLang="en-US" dirty="0" smtClean="0"/>
              <a:t>账；</a:t>
            </a:r>
            <a:endParaRPr lang="en-US" altLang="zh-CN" dirty="0" smtClean="0"/>
          </a:p>
          <a:p>
            <a:pPr lvl="1"/>
            <a:r>
              <a:rPr lang="en-US" altLang="zh-CN" dirty="0" smtClean="0"/>
              <a:t>5</a:t>
            </a:r>
            <a:r>
              <a:rPr lang="en-US" altLang="zh-CN" dirty="0"/>
              <a:t>.“</a:t>
            </a:r>
            <a:r>
              <a:rPr lang="zh-CN" altLang="en-US" dirty="0"/>
              <a:t>研发支出”辅助账汇总</a:t>
            </a:r>
            <a:r>
              <a:rPr lang="zh-CN" altLang="en-US" dirty="0" smtClean="0"/>
              <a:t>表；</a:t>
            </a:r>
            <a:r>
              <a:rPr lang="en-US" altLang="zh-CN" dirty="0" smtClean="0"/>
              <a:t>6</a:t>
            </a:r>
            <a:r>
              <a:rPr lang="en-US" altLang="zh-CN" dirty="0"/>
              <a:t>.</a:t>
            </a:r>
            <a:r>
              <a:rPr lang="zh-CN" altLang="en-US" dirty="0">
                <a:solidFill>
                  <a:srgbClr val="C00000"/>
                </a:solidFill>
              </a:rPr>
              <a:t>研发项目可加计扣除研究开发费用情况归集表</a:t>
            </a:r>
          </a:p>
          <a:p>
            <a:pPr lvl="1"/>
            <a:endParaRPr lang="zh-CN" altLang="en-US" sz="2800" dirty="0"/>
          </a:p>
          <a:p>
            <a:endParaRPr lang="zh-CN" altLang="en-US" dirty="0"/>
          </a:p>
        </p:txBody>
      </p:sp>
    </p:spTree>
    <p:extLst>
      <p:ext uri="{BB962C8B-B14F-4D97-AF65-F5344CB8AC3E}">
        <p14:creationId xmlns:p14="http://schemas.microsoft.com/office/powerpoint/2010/main" val="1765019364"/>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53940"/>
            <a:ext cx="10018713" cy="5718725"/>
          </a:xfrm>
        </p:spPr>
        <p:txBody>
          <a:bodyPr>
            <a:normAutofit/>
          </a:bodyPr>
          <a:lstStyle/>
          <a:p>
            <a:r>
              <a:rPr lang="zh-CN" altLang="en-US" sz="2800" dirty="0"/>
              <a:t>三、会计核算与管理</a:t>
            </a:r>
          </a:p>
          <a:p>
            <a:pPr lvl="1"/>
            <a:r>
              <a:rPr lang="en-US" altLang="zh-CN" sz="2800" dirty="0" smtClean="0"/>
              <a:t>2</a:t>
            </a:r>
            <a:r>
              <a:rPr lang="en-US" altLang="zh-CN" sz="2800" dirty="0"/>
              <a:t>.</a:t>
            </a:r>
            <a:r>
              <a:rPr lang="zh-CN" altLang="en-US" sz="2800" dirty="0"/>
              <a:t>企业应对</a:t>
            </a:r>
            <a:r>
              <a:rPr lang="zh-CN" altLang="en-US" sz="2800" dirty="0">
                <a:solidFill>
                  <a:srgbClr val="C00000"/>
                </a:solidFill>
              </a:rPr>
              <a:t>研发费用和生产经营费用分别核算</a:t>
            </a:r>
            <a:r>
              <a:rPr lang="zh-CN" altLang="en-US" sz="2800" dirty="0"/>
              <a:t>，准确、合理归集各项费用支出，对划分不清的，不得实行加计扣除</a:t>
            </a:r>
            <a:r>
              <a:rPr lang="zh-CN" altLang="en-US" sz="3200" dirty="0" smtClean="0"/>
              <a:t>。</a:t>
            </a:r>
            <a:endParaRPr lang="en-US" altLang="zh-CN" sz="3200" dirty="0" smtClean="0"/>
          </a:p>
          <a:p>
            <a:endParaRPr lang="en-US" altLang="zh-CN" sz="2800" dirty="0" smtClean="0"/>
          </a:p>
          <a:p>
            <a:r>
              <a:rPr lang="zh-CN" altLang="en-US" sz="2800" dirty="0" smtClean="0"/>
              <a:t>多用途</a:t>
            </a:r>
            <a:r>
              <a:rPr lang="zh-CN" altLang="en-US" sz="2800" dirty="0"/>
              <a:t>对象费用的</a:t>
            </a:r>
            <a:r>
              <a:rPr lang="zh-CN" altLang="en-US" sz="2800" dirty="0" smtClean="0"/>
              <a:t>归集</a:t>
            </a:r>
            <a:r>
              <a:rPr lang="zh-CN" altLang="en-US" sz="2800" dirty="0" smtClean="0">
                <a:solidFill>
                  <a:srgbClr val="C00000"/>
                </a:solidFill>
              </a:rPr>
              <a:t>（</a:t>
            </a:r>
            <a:r>
              <a:rPr lang="zh-CN" altLang="en-US" sz="2800" dirty="0">
                <a:solidFill>
                  <a:srgbClr val="C00000"/>
                </a:solidFill>
              </a:rPr>
              <a:t>国</a:t>
            </a:r>
            <a:r>
              <a:rPr lang="zh-CN" altLang="en-US" sz="2800" dirty="0" smtClean="0">
                <a:solidFill>
                  <a:srgbClr val="C00000"/>
                </a:solidFill>
              </a:rPr>
              <a:t>家</a:t>
            </a:r>
            <a:r>
              <a:rPr lang="zh-CN" altLang="en-US" sz="2800" dirty="0">
                <a:solidFill>
                  <a:srgbClr val="C00000"/>
                </a:solidFill>
              </a:rPr>
              <a:t>税务总局公告</a:t>
            </a:r>
            <a:r>
              <a:rPr lang="en-US" altLang="zh-CN" sz="2800" dirty="0">
                <a:solidFill>
                  <a:srgbClr val="C00000"/>
                </a:solidFill>
              </a:rPr>
              <a:t>2015</a:t>
            </a:r>
            <a:r>
              <a:rPr lang="zh-CN" altLang="en-US" sz="2800" dirty="0">
                <a:solidFill>
                  <a:srgbClr val="C00000"/>
                </a:solidFill>
              </a:rPr>
              <a:t>年第</a:t>
            </a:r>
            <a:r>
              <a:rPr lang="en-US" altLang="zh-CN" sz="2800" dirty="0">
                <a:solidFill>
                  <a:srgbClr val="C00000"/>
                </a:solidFill>
              </a:rPr>
              <a:t>97</a:t>
            </a:r>
            <a:r>
              <a:rPr lang="zh-CN" altLang="en-US" sz="2800" dirty="0" smtClean="0">
                <a:solidFill>
                  <a:srgbClr val="C00000"/>
                </a:solidFill>
              </a:rPr>
              <a:t>号）</a:t>
            </a:r>
            <a:endParaRPr lang="en-US" altLang="zh-CN" sz="2800" dirty="0">
              <a:solidFill>
                <a:srgbClr val="C00000"/>
              </a:solidFill>
            </a:endParaRPr>
          </a:p>
          <a:p>
            <a:pPr lvl="1"/>
            <a:r>
              <a:rPr lang="zh-CN" altLang="en-US" sz="2800" dirty="0" smtClean="0"/>
              <a:t>企业</a:t>
            </a:r>
            <a:r>
              <a:rPr lang="zh-CN" altLang="en-US" sz="2800" dirty="0"/>
              <a:t>从事研发活动的人员和用于研发活动的仪器、设备、无形资产，</a:t>
            </a:r>
            <a:r>
              <a:rPr lang="zh-CN" altLang="en-US" sz="2800" dirty="0">
                <a:solidFill>
                  <a:srgbClr val="C00000"/>
                </a:solidFill>
              </a:rPr>
              <a:t>同时</a:t>
            </a:r>
            <a:r>
              <a:rPr lang="zh-CN" altLang="en-US" sz="2800" dirty="0"/>
              <a:t>从事或用于非研发活动的，应对其人员活动及仪器设备、无形资产使用情况做</a:t>
            </a:r>
            <a:r>
              <a:rPr lang="zh-CN" altLang="en-US" sz="2800" dirty="0">
                <a:solidFill>
                  <a:srgbClr val="C00000"/>
                </a:solidFill>
              </a:rPr>
              <a:t>必要记录</a:t>
            </a:r>
            <a:r>
              <a:rPr lang="zh-CN" altLang="en-US" sz="2800" dirty="0"/>
              <a:t>，并将其实际发生的相关</a:t>
            </a:r>
            <a:r>
              <a:rPr lang="zh-CN" altLang="en-US" sz="2800" dirty="0">
                <a:solidFill>
                  <a:srgbClr val="C00000"/>
                </a:solidFill>
              </a:rPr>
              <a:t>费用按实际工时占比等合理方法</a:t>
            </a:r>
            <a:r>
              <a:rPr lang="zh-CN" altLang="en-US" sz="2800" dirty="0"/>
              <a:t>在研发费用和生产经营费用间</a:t>
            </a:r>
            <a:r>
              <a:rPr lang="zh-CN" altLang="en-US" sz="2800" dirty="0">
                <a:solidFill>
                  <a:srgbClr val="C00000"/>
                </a:solidFill>
              </a:rPr>
              <a:t>分配</a:t>
            </a:r>
            <a:r>
              <a:rPr lang="zh-CN" altLang="en-US" sz="2800" dirty="0"/>
              <a:t>，未分配的不得加计扣除。</a:t>
            </a:r>
            <a:r>
              <a:rPr lang="en-US" altLang="zh-CN" sz="2800" dirty="0"/>
              <a:t>"</a:t>
            </a:r>
          </a:p>
          <a:p>
            <a:pPr lvl="1"/>
            <a:endParaRPr lang="zh-CN" altLang="en-US" sz="2800" dirty="0"/>
          </a:p>
          <a:p>
            <a:endParaRPr lang="zh-CN" altLang="en-US" dirty="0"/>
          </a:p>
        </p:txBody>
      </p:sp>
    </p:spTree>
    <p:extLst>
      <p:ext uri="{BB962C8B-B14F-4D97-AF65-F5344CB8AC3E}">
        <p14:creationId xmlns:p14="http://schemas.microsoft.com/office/powerpoint/2010/main" val="3672249095"/>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53940"/>
            <a:ext cx="10018713" cy="5718725"/>
          </a:xfrm>
        </p:spPr>
        <p:txBody>
          <a:bodyPr>
            <a:normAutofit fontScale="92500"/>
          </a:bodyPr>
          <a:lstStyle/>
          <a:p>
            <a:r>
              <a:rPr lang="zh-CN" altLang="en-US" sz="2800" dirty="0" smtClean="0"/>
              <a:t>四</a:t>
            </a:r>
            <a:r>
              <a:rPr lang="zh-CN" altLang="en-US" sz="2800" dirty="0"/>
              <a:t>、不适用税前加计扣除政策的</a:t>
            </a:r>
            <a:r>
              <a:rPr lang="zh-CN" altLang="en-US" sz="2800" dirty="0" smtClean="0"/>
              <a:t>行业</a:t>
            </a:r>
            <a:r>
              <a:rPr lang="zh-CN" altLang="en-US" sz="2800" dirty="0" smtClean="0">
                <a:solidFill>
                  <a:srgbClr val="FF0000"/>
                </a:solidFill>
              </a:rPr>
              <a:t>（行业负面清单）</a:t>
            </a:r>
            <a:endParaRPr lang="zh-CN" altLang="en-US" sz="2800" dirty="0">
              <a:solidFill>
                <a:srgbClr val="FF0000"/>
              </a:solidFill>
            </a:endParaRPr>
          </a:p>
          <a:p>
            <a:pPr lvl="1"/>
            <a:r>
              <a:rPr lang="en-US" altLang="zh-CN" sz="2800" dirty="0">
                <a:solidFill>
                  <a:srgbClr val="C00000"/>
                </a:solidFill>
              </a:rPr>
              <a:t>1.</a:t>
            </a:r>
            <a:r>
              <a:rPr lang="zh-CN" altLang="en-US" sz="2800" dirty="0">
                <a:solidFill>
                  <a:srgbClr val="C00000"/>
                </a:solidFill>
              </a:rPr>
              <a:t>烟草制造业。</a:t>
            </a:r>
            <a:r>
              <a:rPr lang="en-US" altLang="zh-CN" sz="2800" dirty="0">
                <a:solidFill>
                  <a:srgbClr val="C00000"/>
                </a:solidFill>
              </a:rPr>
              <a:t>2.</a:t>
            </a:r>
            <a:r>
              <a:rPr lang="zh-CN" altLang="en-US" sz="2800" dirty="0">
                <a:solidFill>
                  <a:srgbClr val="C00000"/>
                </a:solidFill>
              </a:rPr>
              <a:t>住宿和餐饮业。</a:t>
            </a:r>
            <a:r>
              <a:rPr lang="en-US" altLang="zh-CN" sz="2800" dirty="0">
                <a:solidFill>
                  <a:srgbClr val="C00000"/>
                </a:solidFill>
              </a:rPr>
              <a:t>3.</a:t>
            </a:r>
            <a:r>
              <a:rPr lang="zh-CN" altLang="en-US" sz="2800" dirty="0">
                <a:solidFill>
                  <a:srgbClr val="C00000"/>
                </a:solidFill>
              </a:rPr>
              <a:t>批发和零售业。</a:t>
            </a:r>
            <a:r>
              <a:rPr lang="en-US" altLang="zh-CN" sz="2800" dirty="0">
                <a:solidFill>
                  <a:srgbClr val="C00000"/>
                </a:solidFill>
              </a:rPr>
              <a:t>4.</a:t>
            </a:r>
            <a:r>
              <a:rPr lang="zh-CN" altLang="en-US" sz="2800" dirty="0">
                <a:solidFill>
                  <a:srgbClr val="C00000"/>
                </a:solidFill>
              </a:rPr>
              <a:t>房地产业。</a:t>
            </a:r>
            <a:r>
              <a:rPr lang="en-US" altLang="zh-CN" sz="2800" dirty="0">
                <a:solidFill>
                  <a:srgbClr val="C00000"/>
                </a:solidFill>
              </a:rPr>
              <a:t>5.</a:t>
            </a:r>
            <a:r>
              <a:rPr lang="zh-CN" altLang="en-US" sz="2800" dirty="0">
                <a:solidFill>
                  <a:srgbClr val="C00000"/>
                </a:solidFill>
              </a:rPr>
              <a:t>租赁和商务服务业。</a:t>
            </a:r>
            <a:r>
              <a:rPr lang="en-US" altLang="zh-CN" sz="2800" dirty="0">
                <a:solidFill>
                  <a:srgbClr val="C00000"/>
                </a:solidFill>
              </a:rPr>
              <a:t>6.</a:t>
            </a:r>
            <a:r>
              <a:rPr lang="zh-CN" altLang="en-US" sz="2800" dirty="0">
                <a:solidFill>
                  <a:srgbClr val="C00000"/>
                </a:solidFill>
              </a:rPr>
              <a:t>娱乐业。</a:t>
            </a:r>
          </a:p>
          <a:p>
            <a:pPr lvl="1"/>
            <a:r>
              <a:rPr lang="en-US" altLang="zh-CN" sz="2800" dirty="0"/>
              <a:t>7.</a:t>
            </a:r>
            <a:r>
              <a:rPr lang="zh-CN" altLang="en-US" sz="2800" dirty="0"/>
              <a:t>财政部和国家税务总局规定的其他行业。</a:t>
            </a:r>
          </a:p>
          <a:p>
            <a:pPr lvl="1"/>
            <a:r>
              <a:rPr lang="zh-CN" altLang="en-US" sz="2800" dirty="0"/>
              <a:t>上述行业以</a:t>
            </a:r>
            <a:r>
              <a:rPr lang="en-US" altLang="zh-CN" sz="2800" dirty="0"/>
              <a:t>《</a:t>
            </a:r>
            <a:r>
              <a:rPr lang="zh-CN" altLang="en-US" sz="2800" dirty="0"/>
              <a:t>国民经济行业分类与代码（</a:t>
            </a:r>
            <a:r>
              <a:rPr lang="en-US" altLang="zh-CN" sz="2800" dirty="0"/>
              <a:t>GB/4754-2011</a:t>
            </a:r>
            <a:r>
              <a:rPr lang="zh-CN" altLang="en-US" sz="2800" dirty="0"/>
              <a:t>）</a:t>
            </a:r>
            <a:r>
              <a:rPr lang="en-US" altLang="zh-CN" sz="2800" dirty="0"/>
              <a:t>》</a:t>
            </a:r>
            <a:r>
              <a:rPr lang="zh-CN" altLang="en-US" sz="2800" dirty="0"/>
              <a:t>为准，并随之更新。</a:t>
            </a:r>
          </a:p>
          <a:p>
            <a:r>
              <a:rPr lang="zh-CN" altLang="en-US" sz="2800" dirty="0" smtClean="0"/>
              <a:t>不适用</a:t>
            </a:r>
            <a:r>
              <a:rPr lang="zh-CN" altLang="en-US" sz="2800" dirty="0"/>
              <a:t>加计扣除政策行业的</a:t>
            </a:r>
            <a:r>
              <a:rPr lang="zh-CN" altLang="en-US" sz="2800" dirty="0" smtClean="0"/>
              <a:t>判定</a:t>
            </a:r>
            <a:r>
              <a:rPr lang="zh-CN" altLang="en-US" sz="2800" dirty="0" smtClean="0">
                <a:solidFill>
                  <a:srgbClr val="C00000"/>
                </a:solidFill>
              </a:rPr>
              <a:t>（国家</a:t>
            </a:r>
            <a:r>
              <a:rPr lang="zh-CN" altLang="en-US" sz="2800" dirty="0">
                <a:solidFill>
                  <a:srgbClr val="C00000"/>
                </a:solidFill>
              </a:rPr>
              <a:t>税务总局公告</a:t>
            </a:r>
            <a:r>
              <a:rPr lang="en-US" altLang="zh-CN" sz="2800" dirty="0">
                <a:solidFill>
                  <a:srgbClr val="C00000"/>
                </a:solidFill>
              </a:rPr>
              <a:t>2015</a:t>
            </a:r>
            <a:r>
              <a:rPr lang="zh-CN" altLang="en-US" sz="2800" dirty="0">
                <a:solidFill>
                  <a:srgbClr val="C00000"/>
                </a:solidFill>
              </a:rPr>
              <a:t>年第</a:t>
            </a:r>
            <a:r>
              <a:rPr lang="en-US" altLang="zh-CN" sz="2800" dirty="0">
                <a:solidFill>
                  <a:srgbClr val="C00000"/>
                </a:solidFill>
              </a:rPr>
              <a:t>97</a:t>
            </a:r>
            <a:r>
              <a:rPr lang="zh-CN" altLang="en-US" sz="2800" dirty="0" smtClean="0">
                <a:solidFill>
                  <a:srgbClr val="C00000"/>
                </a:solidFill>
              </a:rPr>
              <a:t>号）</a:t>
            </a:r>
            <a:endParaRPr lang="en-US" altLang="zh-CN" sz="2800" dirty="0">
              <a:solidFill>
                <a:srgbClr val="C00000"/>
              </a:solidFill>
            </a:endParaRPr>
          </a:p>
          <a:p>
            <a:pPr lvl="1"/>
            <a:r>
              <a:rPr lang="en-US" altLang="zh-CN" sz="2800" dirty="0" smtClean="0"/>
              <a:t>《</a:t>
            </a:r>
            <a:r>
              <a:rPr lang="zh-CN" altLang="en-US" sz="2800" dirty="0"/>
              <a:t>通知</a:t>
            </a:r>
            <a:r>
              <a:rPr lang="en-US" altLang="zh-CN" sz="2800" dirty="0"/>
              <a:t>》</a:t>
            </a:r>
            <a:r>
              <a:rPr lang="zh-CN" altLang="en-US" sz="2800" dirty="0"/>
              <a:t>中不适用税前加计扣除政策行业的企业，是指以</a:t>
            </a:r>
            <a:r>
              <a:rPr lang="en-US" altLang="zh-CN" sz="2800" dirty="0"/>
              <a:t>《</a:t>
            </a:r>
            <a:r>
              <a:rPr lang="zh-CN" altLang="en-US" sz="2800" dirty="0"/>
              <a:t>通知</a:t>
            </a:r>
            <a:r>
              <a:rPr lang="en-US" altLang="zh-CN" sz="2800" dirty="0"/>
              <a:t>》</a:t>
            </a:r>
            <a:r>
              <a:rPr lang="zh-CN" altLang="en-US" sz="2800" dirty="0"/>
              <a:t>所列行业业务为</a:t>
            </a:r>
            <a:r>
              <a:rPr lang="zh-CN" altLang="en-US" sz="2800" dirty="0">
                <a:solidFill>
                  <a:srgbClr val="C00000"/>
                </a:solidFill>
              </a:rPr>
              <a:t>主营业务</a:t>
            </a:r>
            <a:r>
              <a:rPr lang="zh-CN" altLang="en-US" sz="2800" dirty="0"/>
              <a:t>，其研发费用发生</a:t>
            </a:r>
            <a:r>
              <a:rPr lang="zh-CN" altLang="en-US" sz="2800" dirty="0">
                <a:solidFill>
                  <a:srgbClr val="C00000"/>
                </a:solidFill>
              </a:rPr>
              <a:t>当年</a:t>
            </a:r>
            <a:r>
              <a:rPr lang="zh-CN" altLang="en-US" sz="2800" dirty="0"/>
              <a:t>的</a:t>
            </a:r>
            <a:r>
              <a:rPr lang="zh-CN" altLang="en-US" sz="2800" dirty="0">
                <a:solidFill>
                  <a:srgbClr val="C00000"/>
                </a:solidFill>
              </a:rPr>
              <a:t>主营业务收入</a:t>
            </a:r>
            <a:r>
              <a:rPr lang="zh-CN" altLang="en-US" sz="2800" dirty="0"/>
              <a:t>占企业按税法第六条规定计算的</a:t>
            </a:r>
            <a:r>
              <a:rPr lang="zh-CN" altLang="en-US" sz="2800" dirty="0">
                <a:solidFill>
                  <a:srgbClr val="C00000"/>
                </a:solidFill>
              </a:rPr>
              <a:t>收入总额减除不征税收入和投资收益的余额</a:t>
            </a:r>
            <a:r>
              <a:rPr lang="en-US" altLang="zh-CN" sz="2800" dirty="0">
                <a:solidFill>
                  <a:srgbClr val="C00000"/>
                </a:solidFill>
              </a:rPr>
              <a:t>50%</a:t>
            </a:r>
            <a:r>
              <a:rPr lang="zh-CN" altLang="en-US" sz="2800" dirty="0"/>
              <a:t>（不含）以上的企业。</a:t>
            </a:r>
            <a:r>
              <a:rPr lang="en-US" altLang="zh-CN" sz="2800" dirty="0"/>
              <a:t>"</a:t>
            </a:r>
          </a:p>
          <a:p>
            <a:pPr lvl="1"/>
            <a:endParaRPr lang="zh-CN" altLang="en-US" sz="2800" dirty="0"/>
          </a:p>
          <a:p>
            <a:endParaRPr lang="zh-CN" altLang="en-US" dirty="0"/>
          </a:p>
        </p:txBody>
      </p:sp>
    </p:spTree>
    <p:extLst>
      <p:ext uri="{BB962C8B-B14F-4D97-AF65-F5344CB8AC3E}">
        <p14:creationId xmlns:p14="http://schemas.microsoft.com/office/powerpoint/2010/main" val="2916993917"/>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69537"/>
            <a:ext cx="10018713" cy="5887534"/>
          </a:xfrm>
        </p:spPr>
        <p:txBody>
          <a:bodyPr>
            <a:normAutofit fontScale="92500" lnSpcReduction="10000"/>
          </a:bodyPr>
          <a:lstStyle/>
          <a:p>
            <a:r>
              <a:rPr lang="zh-CN" altLang="en-US" dirty="0"/>
              <a:t>五、管理事项及征管要求</a:t>
            </a:r>
          </a:p>
          <a:p>
            <a:pPr lvl="1"/>
            <a:r>
              <a:rPr lang="en-US" altLang="zh-CN" dirty="0" smtClean="0"/>
              <a:t>1</a:t>
            </a:r>
            <a:r>
              <a:rPr lang="en-US" altLang="zh-CN" dirty="0"/>
              <a:t>.</a:t>
            </a:r>
            <a:r>
              <a:rPr lang="zh-CN" altLang="en-US" dirty="0"/>
              <a:t>本通知适用于会计核算健全、实行</a:t>
            </a:r>
            <a:r>
              <a:rPr lang="zh-CN" altLang="en-US" dirty="0">
                <a:solidFill>
                  <a:srgbClr val="C00000"/>
                </a:solidFill>
              </a:rPr>
              <a:t>查账征收</a:t>
            </a:r>
            <a:r>
              <a:rPr lang="zh-CN" altLang="en-US" dirty="0"/>
              <a:t>并能够准确归集研发费用的居民企业。</a:t>
            </a:r>
          </a:p>
          <a:p>
            <a:pPr lvl="1"/>
            <a:r>
              <a:rPr lang="en-US" altLang="zh-CN" dirty="0" smtClean="0"/>
              <a:t>2</a:t>
            </a:r>
            <a:r>
              <a:rPr lang="en-US" altLang="zh-CN" dirty="0"/>
              <a:t>.</a:t>
            </a:r>
            <a:r>
              <a:rPr lang="zh-CN" altLang="en-US" dirty="0"/>
              <a:t>企业研发费用各项目的实际发生额归集不准确、汇总额计算不准确的，</a:t>
            </a:r>
            <a:r>
              <a:rPr lang="zh-CN" altLang="en-US" dirty="0">
                <a:solidFill>
                  <a:srgbClr val="C00000"/>
                </a:solidFill>
              </a:rPr>
              <a:t>税务机关</a:t>
            </a:r>
            <a:r>
              <a:rPr lang="zh-CN" altLang="en-US" dirty="0"/>
              <a:t>有权对其税前扣除额或加计扣除额进行</a:t>
            </a:r>
            <a:r>
              <a:rPr lang="zh-CN" altLang="en-US" dirty="0">
                <a:solidFill>
                  <a:srgbClr val="C00000"/>
                </a:solidFill>
              </a:rPr>
              <a:t>合理调整</a:t>
            </a:r>
            <a:r>
              <a:rPr lang="zh-CN" altLang="en-US" dirty="0" smtClean="0"/>
              <a:t>。</a:t>
            </a:r>
            <a:endParaRPr lang="en-US" altLang="zh-CN" dirty="0" smtClean="0"/>
          </a:p>
          <a:p>
            <a:r>
              <a:rPr lang="zh-CN" altLang="en-US" dirty="0" smtClean="0"/>
              <a:t>争议解决举证</a:t>
            </a:r>
            <a:endParaRPr lang="zh-CN" altLang="en-US" dirty="0"/>
          </a:p>
          <a:p>
            <a:pPr lvl="1"/>
            <a:r>
              <a:rPr lang="en-US" altLang="zh-CN" dirty="0" smtClean="0"/>
              <a:t>3</a:t>
            </a:r>
            <a:r>
              <a:rPr lang="en-US" altLang="zh-CN" dirty="0"/>
              <a:t>.</a:t>
            </a:r>
            <a:r>
              <a:rPr lang="zh-CN" altLang="en-US" dirty="0"/>
              <a:t>税务机关对企业享受加计扣除优惠的</a:t>
            </a:r>
            <a:r>
              <a:rPr lang="zh-CN" altLang="en-US" dirty="0">
                <a:solidFill>
                  <a:srgbClr val="C00000"/>
                </a:solidFill>
              </a:rPr>
              <a:t>研发项目有异议</a:t>
            </a:r>
            <a:r>
              <a:rPr lang="zh-CN" altLang="en-US" dirty="0"/>
              <a:t>的，可以</a:t>
            </a:r>
            <a:r>
              <a:rPr lang="zh-CN" altLang="en-US" dirty="0">
                <a:solidFill>
                  <a:srgbClr val="C00000"/>
                </a:solidFill>
              </a:rPr>
              <a:t>转请地市级（含）以上科技行政主管部门出具鉴定意见</a:t>
            </a:r>
            <a:r>
              <a:rPr lang="zh-CN" altLang="en-US" dirty="0"/>
              <a:t>，科技部门应及时回复意见。企业承担省部级（含）以上科研项目的，以及以前年度已鉴定的跨年度研发项目，不再需要鉴定</a:t>
            </a:r>
            <a:r>
              <a:rPr lang="zh-CN" altLang="en-US" dirty="0" smtClean="0"/>
              <a:t>。</a:t>
            </a:r>
            <a:endParaRPr lang="en-US" altLang="zh-CN" dirty="0" smtClean="0"/>
          </a:p>
          <a:p>
            <a:pPr lvl="2"/>
            <a:r>
              <a:rPr lang="zh-CN" altLang="en-US" dirty="0"/>
              <a:t>国税发</a:t>
            </a:r>
            <a:r>
              <a:rPr lang="en-US" altLang="zh-CN" dirty="0"/>
              <a:t>[2008]116</a:t>
            </a:r>
            <a:r>
              <a:rPr lang="zh-CN" altLang="en-US" dirty="0"/>
              <a:t>号第十三</a:t>
            </a:r>
            <a:r>
              <a:rPr lang="zh-CN" altLang="en-US" dirty="0" smtClean="0"/>
              <a:t>条：主管</a:t>
            </a:r>
            <a:r>
              <a:rPr lang="zh-CN" altLang="en-US" dirty="0"/>
              <a:t>税务机关对企业申报的研究开发项目有异议的，可要求企业提供政府科技部门的鉴定意见书</a:t>
            </a:r>
            <a:r>
              <a:rPr lang="zh-CN" altLang="en-US" dirty="0" smtClean="0"/>
              <a:t>。</a:t>
            </a:r>
            <a:endParaRPr lang="en-US" altLang="zh-CN" dirty="0" smtClean="0"/>
          </a:p>
          <a:p>
            <a:pPr lvl="2"/>
            <a:r>
              <a:rPr lang="zh-CN" altLang="en-US" dirty="0"/>
              <a:t>财税</a:t>
            </a:r>
            <a:r>
              <a:rPr lang="en-US" altLang="zh-CN" dirty="0"/>
              <a:t>〔2013〕70</a:t>
            </a:r>
            <a:r>
              <a:rPr lang="zh-CN" altLang="en-US" dirty="0"/>
              <a:t>号：主管税务机关对企业申报的研究开发项目有异议的，可要求企业提供地市级（含）以上政府科技部门出具的研究开发项目鉴定意见书。</a:t>
            </a:r>
          </a:p>
          <a:p>
            <a:endParaRPr lang="zh-CN" altLang="en-US" dirty="0"/>
          </a:p>
        </p:txBody>
      </p:sp>
    </p:spTree>
    <p:extLst>
      <p:ext uri="{BB962C8B-B14F-4D97-AF65-F5344CB8AC3E}">
        <p14:creationId xmlns:p14="http://schemas.microsoft.com/office/powerpoint/2010/main" val="1926306439"/>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69537"/>
            <a:ext cx="10018713" cy="6070414"/>
          </a:xfrm>
        </p:spPr>
        <p:txBody>
          <a:bodyPr>
            <a:normAutofit/>
          </a:bodyPr>
          <a:lstStyle/>
          <a:p>
            <a:r>
              <a:rPr lang="zh-CN" altLang="en-US" dirty="0"/>
              <a:t>五、管理事项及征管要求</a:t>
            </a:r>
          </a:p>
          <a:p>
            <a:pPr lvl="1"/>
            <a:r>
              <a:rPr lang="en-US" altLang="zh-CN" dirty="0" smtClean="0"/>
              <a:t>4</a:t>
            </a:r>
            <a:r>
              <a:rPr lang="en-US" altLang="zh-CN" dirty="0"/>
              <a:t>.</a:t>
            </a:r>
            <a:r>
              <a:rPr lang="zh-CN" altLang="en-US" dirty="0"/>
              <a:t>企业符合本通知规定的研发费用加计扣除条件而在</a:t>
            </a:r>
            <a:r>
              <a:rPr lang="en-US" altLang="zh-CN" dirty="0"/>
              <a:t>2016</a:t>
            </a:r>
            <a:r>
              <a:rPr lang="zh-CN" altLang="en-US" dirty="0"/>
              <a:t>年</a:t>
            </a:r>
            <a:r>
              <a:rPr lang="en-US" altLang="zh-CN" dirty="0"/>
              <a:t>1</a:t>
            </a:r>
            <a:r>
              <a:rPr lang="zh-CN" altLang="en-US" dirty="0"/>
              <a:t>月</a:t>
            </a:r>
            <a:r>
              <a:rPr lang="en-US" altLang="zh-CN" dirty="0"/>
              <a:t>1</a:t>
            </a:r>
            <a:r>
              <a:rPr lang="zh-CN" altLang="en-US" dirty="0"/>
              <a:t>日以后未及时享受该项税收优惠的，可以</a:t>
            </a:r>
            <a:r>
              <a:rPr lang="zh-CN" altLang="en-US" dirty="0">
                <a:solidFill>
                  <a:srgbClr val="C00000"/>
                </a:solidFill>
              </a:rPr>
              <a:t>追溯享受</a:t>
            </a:r>
            <a:r>
              <a:rPr lang="zh-CN" altLang="en-US" dirty="0"/>
              <a:t>并履行备案手续，追溯期限最长为</a:t>
            </a:r>
            <a:r>
              <a:rPr lang="en-US" altLang="zh-CN" dirty="0"/>
              <a:t>3</a:t>
            </a:r>
            <a:r>
              <a:rPr lang="zh-CN" altLang="en-US" dirty="0"/>
              <a:t>年</a:t>
            </a:r>
            <a:r>
              <a:rPr lang="zh-CN" altLang="en-US" dirty="0" smtClean="0"/>
              <a:t>。</a:t>
            </a:r>
            <a:endParaRPr lang="en-US" altLang="zh-CN" dirty="0" smtClean="0"/>
          </a:p>
          <a:p>
            <a:r>
              <a:rPr lang="zh-CN" altLang="en-US" dirty="0" smtClean="0"/>
              <a:t>申报</a:t>
            </a:r>
            <a:r>
              <a:rPr lang="zh-CN" altLang="en-US" dirty="0"/>
              <a:t>及备案</a:t>
            </a:r>
            <a:r>
              <a:rPr lang="zh-CN" altLang="en-US" dirty="0" smtClean="0"/>
              <a:t>管理</a:t>
            </a:r>
            <a:r>
              <a:rPr lang="zh-CN" altLang="en-US" dirty="0" smtClean="0">
                <a:solidFill>
                  <a:srgbClr val="C00000"/>
                </a:solidFill>
              </a:rPr>
              <a:t>（国家</a:t>
            </a:r>
            <a:r>
              <a:rPr lang="zh-CN" altLang="en-US" dirty="0">
                <a:solidFill>
                  <a:srgbClr val="C00000"/>
                </a:solidFill>
              </a:rPr>
              <a:t>税务总局公告</a:t>
            </a:r>
            <a:r>
              <a:rPr lang="en-US" altLang="zh-CN" dirty="0">
                <a:solidFill>
                  <a:srgbClr val="C00000"/>
                </a:solidFill>
              </a:rPr>
              <a:t>2015</a:t>
            </a:r>
            <a:r>
              <a:rPr lang="zh-CN" altLang="en-US" dirty="0">
                <a:solidFill>
                  <a:srgbClr val="C00000"/>
                </a:solidFill>
              </a:rPr>
              <a:t>年第</a:t>
            </a:r>
            <a:r>
              <a:rPr lang="en-US" altLang="zh-CN" dirty="0">
                <a:solidFill>
                  <a:srgbClr val="C00000"/>
                </a:solidFill>
              </a:rPr>
              <a:t>97</a:t>
            </a:r>
            <a:r>
              <a:rPr lang="zh-CN" altLang="en-US" dirty="0" smtClean="0">
                <a:solidFill>
                  <a:srgbClr val="C00000"/>
                </a:solidFill>
              </a:rPr>
              <a:t>号）</a:t>
            </a:r>
            <a:endParaRPr lang="en-US" altLang="zh-CN" dirty="0" smtClean="0">
              <a:solidFill>
                <a:srgbClr val="C00000"/>
              </a:solidFill>
            </a:endParaRPr>
          </a:p>
          <a:p>
            <a:pPr lvl="1"/>
            <a:r>
              <a:rPr lang="zh-CN" altLang="en-US" dirty="0" smtClean="0"/>
              <a:t>（</a:t>
            </a:r>
            <a:r>
              <a:rPr lang="zh-CN" altLang="en-US" dirty="0"/>
              <a:t>一） 企业年度纳税申报时，根据研发支出辅助账汇总表填报</a:t>
            </a:r>
            <a:r>
              <a:rPr lang="zh-CN" altLang="en-US" dirty="0">
                <a:solidFill>
                  <a:srgbClr val="C00000"/>
                </a:solidFill>
              </a:rPr>
              <a:t>研发项目可加计扣除研发费用情况归集表</a:t>
            </a:r>
            <a:r>
              <a:rPr lang="zh-CN" altLang="en-US" dirty="0"/>
              <a:t>（见附件），在年度纳税申报时随申报表一并报送</a:t>
            </a:r>
            <a:r>
              <a:rPr lang="zh-CN" altLang="en-US" dirty="0" smtClean="0"/>
              <a:t>。</a:t>
            </a:r>
            <a:endParaRPr lang="en-US" altLang="zh-CN" dirty="0" smtClean="0"/>
          </a:p>
          <a:p>
            <a:pPr lvl="1"/>
            <a:r>
              <a:rPr lang="zh-CN" altLang="en-US" dirty="0" smtClean="0"/>
              <a:t>（</a:t>
            </a:r>
            <a:r>
              <a:rPr lang="zh-CN" altLang="en-US" dirty="0"/>
              <a:t>二） 研发费用加计扣除实行</a:t>
            </a:r>
            <a:r>
              <a:rPr lang="zh-CN" altLang="en-US" dirty="0">
                <a:solidFill>
                  <a:srgbClr val="C00000"/>
                </a:solidFill>
              </a:rPr>
              <a:t>备案管理</a:t>
            </a:r>
            <a:r>
              <a:rPr lang="zh-CN" altLang="en-US" dirty="0"/>
              <a:t>， 除“备案资料”和“主要留存备查资料” 按照本公告规定执行外，其他备案管理要求按照</a:t>
            </a:r>
            <a:r>
              <a:rPr lang="en-US" altLang="zh-CN" dirty="0"/>
              <a:t>《</a:t>
            </a:r>
            <a:r>
              <a:rPr lang="zh-CN" altLang="en-US" dirty="0"/>
              <a:t>国家税务总局关于发布</a:t>
            </a:r>
            <a:r>
              <a:rPr lang="en-US" altLang="zh-CN" dirty="0"/>
              <a:t>〈</a:t>
            </a:r>
            <a:r>
              <a:rPr lang="zh-CN" altLang="en-US" dirty="0"/>
              <a:t>企业所得税</a:t>
            </a:r>
            <a:r>
              <a:rPr lang="zh-CN" altLang="en-US" dirty="0">
                <a:solidFill>
                  <a:srgbClr val="C00000"/>
                </a:solidFill>
              </a:rPr>
              <a:t>优惠政策</a:t>
            </a:r>
            <a:r>
              <a:rPr lang="zh-CN" altLang="en-US" dirty="0"/>
              <a:t>事项办理办法</a:t>
            </a:r>
            <a:r>
              <a:rPr lang="en-US" altLang="zh-CN" dirty="0"/>
              <a:t>〉</a:t>
            </a:r>
            <a:r>
              <a:rPr lang="zh-CN" altLang="en-US" dirty="0"/>
              <a:t>的公告</a:t>
            </a:r>
            <a:r>
              <a:rPr lang="en-US" altLang="zh-CN" dirty="0"/>
              <a:t>》</a:t>
            </a:r>
            <a:r>
              <a:rPr lang="zh-CN" altLang="en-US" dirty="0"/>
              <a:t>（国家税务总局公告</a:t>
            </a:r>
            <a:r>
              <a:rPr lang="en-US" altLang="zh-CN" dirty="0"/>
              <a:t>2015</a:t>
            </a:r>
            <a:r>
              <a:rPr lang="zh-CN" altLang="en-US" dirty="0"/>
              <a:t>年第</a:t>
            </a:r>
            <a:r>
              <a:rPr lang="en-US" altLang="zh-CN" dirty="0"/>
              <a:t>76</a:t>
            </a:r>
            <a:r>
              <a:rPr lang="zh-CN" altLang="en-US" dirty="0"/>
              <a:t>号）的规定执行</a:t>
            </a:r>
            <a:r>
              <a:rPr lang="zh-CN" altLang="en-US" dirty="0" smtClean="0"/>
              <a:t>。</a:t>
            </a:r>
            <a:endParaRPr lang="en-US" altLang="zh-CN" dirty="0" smtClean="0"/>
          </a:p>
          <a:p>
            <a:pPr lvl="1"/>
            <a:endParaRPr lang="en-US" altLang="zh-CN" dirty="0" smtClean="0"/>
          </a:p>
        </p:txBody>
      </p:sp>
    </p:spTree>
    <p:extLst>
      <p:ext uri="{BB962C8B-B14F-4D97-AF65-F5344CB8AC3E}">
        <p14:creationId xmlns:p14="http://schemas.microsoft.com/office/powerpoint/2010/main" val="3066385476"/>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69537"/>
            <a:ext cx="10018713" cy="6070414"/>
          </a:xfrm>
        </p:spPr>
        <p:txBody>
          <a:bodyPr>
            <a:normAutofit fontScale="92500" lnSpcReduction="20000"/>
          </a:bodyPr>
          <a:lstStyle/>
          <a:p>
            <a:r>
              <a:rPr lang="zh-CN" altLang="en-US" dirty="0"/>
              <a:t>五、管理事项及征管要求</a:t>
            </a:r>
          </a:p>
          <a:p>
            <a:pPr lvl="1"/>
            <a:r>
              <a:rPr lang="zh-CN" altLang="en-US" dirty="0" smtClean="0"/>
              <a:t>（</a:t>
            </a:r>
            <a:r>
              <a:rPr lang="zh-CN" altLang="en-US" dirty="0"/>
              <a:t>三） 企业应当</a:t>
            </a:r>
            <a:r>
              <a:rPr lang="zh-CN" altLang="en-US" dirty="0">
                <a:solidFill>
                  <a:srgbClr val="C00000"/>
                </a:solidFill>
              </a:rPr>
              <a:t>不迟于年度汇算清缴纳税申报</a:t>
            </a:r>
            <a:r>
              <a:rPr lang="zh-CN" altLang="en-US" dirty="0"/>
              <a:t>时，向税务机关报送</a:t>
            </a:r>
            <a:r>
              <a:rPr lang="en-US" altLang="zh-CN" dirty="0"/>
              <a:t>《</a:t>
            </a:r>
            <a:r>
              <a:rPr lang="zh-CN" altLang="en-US" dirty="0">
                <a:solidFill>
                  <a:srgbClr val="C00000"/>
                </a:solidFill>
              </a:rPr>
              <a:t>企业所得税优惠事项备案表</a:t>
            </a:r>
            <a:r>
              <a:rPr lang="en-US" altLang="zh-CN" dirty="0"/>
              <a:t>》</a:t>
            </a:r>
            <a:r>
              <a:rPr lang="zh-CN" altLang="en-US" dirty="0"/>
              <a:t>和</a:t>
            </a:r>
            <a:r>
              <a:rPr lang="zh-CN" altLang="en-US" dirty="0">
                <a:solidFill>
                  <a:srgbClr val="C00000"/>
                </a:solidFill>
              </a:rPr>
              <a:t>研发项目文件</a:t>
            </a:r>
            <a:r>
              <a:rPr lang="zh-CN" altLang="en-US" dirty="0"/>
              <a:t>完成备案，并将下列资料留存备查</a:t>
            </a:r>
            <a:r>
              <a:rPr lang="zh-CN" altLang="en-US" dirty="0" smtClean="0"/>
              <a:t>：</a:t>
            </a:r>
            <a:endParaRPr lang="en-US" altLang="zh-CN" dirty="0" smtClean="0"/>
          </a:p>
          <a:p>
            <a:pPr lvl="2"/>
            <a:r>
              <a:rPr lang="en-US" altLang="zh-CN" dirty="0" smtClean="0"/>
              <a:t>1</a:t>
            </a:r>
            <a:r>
              <a:rPr lang="en-US" altLang="zh-CN" dirty="0"/>
              <a:t>.</a:t>
            </a:r>
            <a:r>
              <a:rPr lang="zh-CN" altLang="en-US" dirty="0"/>
              <a:t>自主、委托、合作研究开发</a:t>
            </a:r>
            <a:r>
              <a:rPr lang="zh-CN" altLang="en-US" dirty="0">
                <a:solidFill>
                  <a:schemeClr val="accent6">
                    <a:lumMod val="50000"/>
                  </a:schemeClr>
                </a:solidFill>
              </a:rPr>
              <a:t>项目计划书</a:t>
            </a:r>
            <a:r>
              <a:rPr lang="zh-CN" altLang="en-US" dirty="0"/>
              <a:t>和企业有权部门关于自主、委托、合作研究开发项目</a:t>
            </a:r>
            <a:r>
              <a:rPr lang="zh-CN" altLang="en-US" dirty="0">
                <a:solidFill>
                  <a:schemeClr val="accent6">
                    <a:lumMod val="50000"/>
                  </a:schemeClr>
                </a:solidFill>
              </a:rPr>
              <a:t>立项的决议文件</a:t>
            </a:r>
            <a:r>
              <a:rPr lang="zh-CN" altLang="en-US" dirty="0" smtClean="0"/>
              <a:t>；</a:t>
            </a:r>
            <a:endParaRPr lang="en-US" altLang="zh-CN" dirty="0" smtClean="0"/>
          </a:p>
          <a:p>
            <a:pPr lvl="2"/>
            <a:r>
              <a:rPr lang="en-US" altLang="zh-CN" dirty="0" smtClean="0"/>
              <a:t>2</a:t>
            </a:r>
            <a:r>
              <a:rPr lang="en-US" altLang="zh-CN" dirty="0"/>
              <a:t>.</a:t>
            </a:r>
            <a:r>
              <a:rPr lang="zh-CN" altLang="en-US" dirty="0"/>
              <a:t>自主、委托、合作研究开发</a:t>
            </a:r>
            <a:r>
              <a:rPr lang="zh-CN" altLang="en-US" dirty="0">
                <a:solidFill>
                  <a:schemeClr val="accent6">
                    <a:lumMod val="50000"/>
                  </a:schemeClr>
                </a:solidFill>
              </a:rPr>
              <a:t>专门机构或项目组的编制情况</a:t>
            </a:r>
            <a:r>
              <a:rPr lang="zh-CN" altLang="en-US" dirty="0"/>
              <a:t>和</a:t>
            </a:r>
            <a:r>
              <a:rPr lang="zh-CN" altLang="en-US" dirty="0">
                <a:solidFill>
                  <a:schemeClr val="accent6">
                    <a:lumMod val="50000"/>
                  </a:schemeClr>
                </a:solidFill>
              </a:rPr>
              <a:t>研发人员名单</a:t>
            </a:r>
            <a:r>
              <a:rPr lang="zh-CN" altLang="en-US" dirty="0" smtClean="0"/>
              <a:t>；</a:t>
            </a:r>
            <a:endParaRPr lang="en-US" altLang="zh-CN" dirty="0" smtClean="0"/>
          </a:p>
          <a:p>
            <a:pPr lvl="2"/>
            <a:r>
              <a:rPr lang="en-US" altLang="zh-CN" dirty="0" smtClean="0"/>
              <a:t>3</a:t>
            </a:r>
            <a:r>
              <a:rPr lang="en-US" altLang="zh-CN" dirty="0"/>
              <a:t>.</a:t>
            </a:r>
            <a:r>
              <a:rPr lang="zh-CN" altLang="en-US" dirty="0"/>
              <a:t>经</a:t>
            </a:r>
            <a:r>
              <a:rPr lang="zh-CN" altLang="en-US" dirty="0">
                <a:solidFill>
                  <a:schemeClr val="accent6">
                    <a:lumMod val="50000"/>
                  </a:schemeClr>
                </a:solidFill>
              </a:rPr>
              <a:t>科技行政主管部门登记</a:t>
            </a:r>
            <a:r>
              <a:rPr lang="zh-CN" altLang="en-US" dirty="0"/>
              <a:t>的</a:t>
            </a:r>
            <a:r>
              <a:rPr lang="zh-CN" altLang="en-US" dirty="0">
                <a:solidFill>
                  <a:schemeClr val="accent6">
                    <a:lumMod val="50000"/>
                  </a:schemeClr>
                </a:solidFill>
              </a:rPr>
              <a:t>委托、合作研究开发</a:t>
            </a:r>
            <a:r>
              <a:rPr lang="zh-CN" altLang="en-US" dirty="0"/>
              <a:t>项目的合同</a:t>
            </a:r>
            <a:r>
              <a:rPr lang="zh-CN" altLang="en-US" dirty="0" smtClean="0"/>
              <a:t>；</a:t>
            </a:r>
            <a:endParaRPr lang="en-US" altLang="zh-CN" dirty="0" smtClean="0"/>
          </a:p>
          <a:p>
            <a:pPr lvl="2"/>
            <a:r>
              <a:rPr lang="en-US" altLang="zh-CN" dirty="0" smtClean="0"/>
              <a:t>4</a:t>
            </a:r>
            <a:r>
              <a:rPr lang="en-US" altLang="zh-CN" dirty="0"/>
              <a:t>.</a:t>
            </a:r>
            <a:r>
              <a:rPr lang="zh-CN" altLang="en-US" dirty="0"/>
              <a:t>从事研发活动的人员和用于研发活动的仪器、设备、无形资产的</a:t>
            </a:r>
            <a:r>
              <a:rPr lang="zh-CN" altLang="en-US" dirty="0">
                <a:solidFill>
                  <a:schemeClr val="accent6">
                    <a:lumMod val="50000"/>
                  </a:schemeClr>
                </a:solidFill>
              </a:rPr>
              <a:t>费用分配说明</a:t>
            </a:r>
            <a:r>
              <a:rPr lang="zh-CN" altLang="en-US" dirty="0"/>
              <a:t>（包括工作使用情况记录）</a:t>
            </a:r>
            <a:r>
              <a:rPr lang="zh-CN" altLang="en-US" dirty="0" smtClean="0"/>
              <a:t>；</a:t>
            </a:r>
            <a:endParaRPr lang="en-US" altLang="zh-CN" dirty="0" smtClean="0"/>
          </a:p>
          <a:p>
            <a:pPr lvl="2"/>
            <a:r>
              <a:rPr lang="en-US" altLang="zh-CN" dirty="0" smtClean="0"/>
              <a:t>5</a:t>
            </a:r>
            <a:r>
              <a:rPr lang="en-US" altLang="zh-CN" dirty="0"/>
              <a:t>.</a:t>
            </a:r>
            <a:r>
              <a:rPr lang="zh-CN" altLang="en-US" dirty="0">
                <a:solidFill>
                  <a:schemeClr val="accent6">
                    <a:lumMod val="50000"/>
                  </a:schemeClr>
                </a:solidFill>
              </a:rPr>
              <a:t>集中研发项目研发费决算表</a:t>
            </a:r>
            <a:r>
              <a:rPr lang="zh-CN" altLang="en-US" dirty="0"/>
              <a:t>、集中研发项目费用分摊明细情况表和实际分享收益比例等资料</a:t>
            </a:r>
            <a:r>
              <a:rPr lang="zh-CN" altLang="en-US" dirty="0" smtClean="0"/>
              <a:t>；</a:t>
            </a:r>
            <a:endParaRPr lang="en-US" altLang="zh-CN" dirty="0" smtClean="0"/>
          </a:p>
          <a:p>
            <a:pPr lvl="2"/>
            <a:r>
              <a:rPr lang="en-US" altLang="zh-CN" dirty="0" smtClean="0"/>
              <a:t>6</a:t>
            </a:r>
            <a:r>
              <a:rPr lang="en-US" altLang="zh-CN" dirty="0"/>
              <a:t>.“</a:t>
            </a:r>
            <a:r>
              <a:rPr lang="zh-CN" altLang="en-US" dirty="0"/>
              <a:t>研发支出”</a:t>
            </a:r>
            <a:r>
              <a:rPr lang="zh-CN" altLang="en-US" dirty="0">
                <a:solidFill>
                  <a:schemeClr val="accent6">
                    <a:lumMod val="50000"/>
                  </a:schemeClr>
                </a:solidFill>
              </a:rPr>
              <a:t>辅助账</a:t>
            </a:r>
            <a:r>
              <a:rPr lang="zh-CN" altLang="en-US" dirty="0" smtClean="0"/>
              <a:t>；</a:t>
            </a:r>
            <a:endParaRPr lang="en-US" altLang="zh-CN" dirty="0" smtClean="0"/>
          </a:p>
          <a:p>
            <a:pPr lvl="2"/>
            <a:r>
              <a:rPr lang="en-US" altLang="zh-CN" dirty="0" smtClean="0"/>
              <a:t>7</a:t>
            </a:r>
            <a:r>
              <a:rPr lang="en-US" altLang="zh-CN" dirty="0"/>
              <a:t>.</a:t>
            </a:r>
            <a:r>
              <a:rPr lang="zh-CN" altLang="en-US" dirty="0"/>
              <a:t>企业如果已取得地市级（含）以上科技行政主管部门出具的</a:t>
            </a:r>
            <a:r>
              <a:rPr lang="zh-CN" altLang="en-US" dirty="0">
                <a:solidFill>
                  <a:schemeClr val="accent6">
                    <a:lumMod val="50000"/>
                  </a:schemeClr>
                </a:solidFill>
              </a:rPr>
              <a:t>鉴定意见</a:t>
            </a:r>
            <a:r>
              <a:rPr lang="zh-CN" altLang="en-US" dirty="0"/>
              <a:t>，应作为资料留存备查</a:t>
            </a:r>
            <a:r>
              <a:rPr lang="en-US" altLang="zh-CN" dirty="0"/>
              <a:t>;</a:t>
            </a:r>
            <a:r>
              <a:rPr lang="zh-CN" altLang="en-US" dirty="0"/>
              <a:t>　</a:t>
            </a:r>
            <a:endParaRPr lang="en-US" altLang="zh-CN" dirty="0" smtClean="0"/>
          </a:p>
          <a:p>
            <a:pPr lvl="2"/>
            <a:r>
              <a:rPr lang="en-US" altLang="zh-CN" dirty="0" smtClean="0"/>
              <a:t>8</a:t>
            </a:r>
            <a:r>
              <a:rPr lang="en-US" altLang="zh-CN" dirty="0"/>
              <a:t>.</a:t>
            </a:r>
            <a:r>
              <a:rPr lang="zh-CN" altLang="en-US" dirty="0"/>
              <a:t>省税务机关规定的其他资料。</a:t>
            </a:r>
            <a:r>
              <a:rPr lang="en-US" altLang="zh-CN" dirty="0" smtClean="0"/>
              <a:t>"</a:t>
            </a:r>
            <a:endParaRPr lang="en-US" altLang="zh-CN" dirty="0"/>
          </a:p>
        </p:txBody>
      </p:sp>
    </p:spTree>
    <p:extLst>
      <p:ext uri="{BB962C8B-B14F-4D97-AF65-F5344CB8AC3E}">
        <p14:creationId xmlns:p14="http://schemas.microsoft.com/office/powerpoint/2010/main" val="3040050519"/>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69537"/>
            <a:ext cx="10018713" cy="5718721"/>
          </a:xfrm>
        </p:spPr>
        <p:txBody>
          <a:bodyPr>
            <a:normAutofit/>
          </a:bodyPr>
          <a:lstStyle/>
          <a:p>
            <a:r>
              <a:rPr lang="zh-CN" altLang="en-US" dirty="0"/>
              <a:t>五、管理事项及征管要求</a:t>
            </a:r>
          </a:p>
          <a:p>
            <a:pPr lvl="1"/>
            <a:r>
              <a:rPr lang="en-US" altLang="zh-CN" dirty="0" smtClean="0"/>
              <a:t>5</a:t>
            </a:r>
            <a:r>
              <a:rPr lang="en-US" altLang="zh-CN" dirty="0"/>
              <a:t>.</a:t>
            </a:r>
            <a:r>
              <a:rPr lang="zh-CN" altLang="en-US" dirty="0"/>
              <a:t>税务部门应加强研发费用加计扣除优惠政策的</a:t>
            </a:r>
            <a:r>
              <a:rPr lang="zh-CN" altLang="en-US" dirty="0">
                <a:solidFill>
                  <a:srgbClr val="C00000"/>
                </a:solidFill>
              </a:rPr>
              <a:t>后续管理</a:t>
            </a:r>
            <a:r>
              <a:rPr lang="zh-CN" altLang="en-US" dirty="0"/>
              <a:t>，定期开展核查，</a:t>
            </a:r>
            <a:r>
              <a:rPr lang="zh-CN" altLang="en-US" dirty="0">
                <a:solidFill>
                  <a:srgbClr val="C00000"/>
                </a:solidFill>
              </a:rPr>
              <a:t>年度核查面不得低于</a:t>
            </a:r>
            <a:r>
              <a:rPr lang="en-US" altLang="zh-CN" dirty="0">
                <a:solidFill>
                  <a:srgbClr val="C00000"/>
                </a:solidFill>
              </a:rPr>
              <a:t>20%</a:t>
            </a:r>
            <a:r>
              <a:rPr lang="zh-CN" altLang="en-US" dirty="0"/>
              <a:t>。</a:t>
            </a:r>
          </a:p>
          <a:p>
            <a:r>
              <a:rPr lang="zh-CN" altLang="en-US" dirty="0" smtClean="0"/>
              <a:t>后续</a:t>
            </a:r>
            <a:r>
              <a:rPr lang="zh-CN" altLang="en-US" dirty="0"/>
              <a:t>管理与</a:t>
            </a:r>
            <a:r>
              <a:rPr lang="zh-CN" altLang="en-US" dirty="0" smtClean="0"/>
              <a:t>核查</a:t>
            </a:r>
            <a:r>
              <a:rPr lang="zh-CN" altLang="en-US" dirty="0">
                <a:solidFill>
                  <a:srgbClr val="C00000"/>
                </a:solidFill>
              </a:rPr>
              <a:t>（国家税务总局公告</a:t>
            </a:r>
            <a:r>
              <a:rPr lang="en-US" altLang="zh-CN" dirty="0">
                <a:solidFill>
                  <a:srgbClr val="C00000"/>
                </a:solidFill>
              </a:rPr>
              <a:t>2015</a:t>
            </a:r>
            <a:r>
              <a:rPr lang="zh-CN" altLang="en-US" dirty="0">
                <a:solidFill>
                  <a:srgbClr val="C00000"/>
                </a:solidFill>
              </a:rPr>
              <a:t>年第</a:t>
            </a:r>
            <a:r>
              <a:rPr lang="en-US" altLang="zh-CN" dirty="0">
                <a:solidFill>
                  <a:srgbClr val="C00000"/>
                </a:solidFill>
              </a:rPr>
              <a:t>97</a:t>
            </a:r>
            <a:r>
              <a:rPr lang="zh-CN" altLang="en-US" dirty="0">
                <a:solidFill>
                  <a:srgbClr val="C00000"/>
                </a:solidFill>
              </a:rPr>
              <a:t>号）</a:t>
            </a:r>
            <a:endParaRPr lang="en-US" altLang="zh-CN" dirty="0">
              <a:solidFill>
                <a:srgbClr val="C00000"/>
              </a:solidFill>
            </a:endParaRPr>
          </a:p>
          <a:p>
            <a:pPr lvl="1"/>
            <a:r>
              <a:rPr lang="zh-CN" altLang="en-US" dirty="0" smtClean="0"/>
              <a:t>税务机关</a:t>
            </a:r>
            <a:r>
              <a:rPr lang="zh-CN" altLang="en-US" dirty="0"/>
              <a:t>应加强对享受研发费用加计扣除优惠企业的后续管理和监督检查。每年汇算清缴期结束后应开展核查，核查面不得低于享受该优惠企业户数的</a:t>
            </a:r>
            <a:r>
              <a:rPr lang="en-US" altLang="zh-CN" dirty="0"/>
              <a:t>20%</a:t>
            </a:r>
            <a:r>
              <a:rPr lang="zh-CN" altLang="en-US" dirty="0"/>
              <a:t>。省级税务机关可根据实际情况制订具体核查办法或工作措施。</a:t>
            </a:r>
            <a:r>
              <a:rPr lang="en-US" altLang="zh-CN" dirty="0"/>
              <a:t>"</a:t>
            </a:r>
          </a:p>
          <a:p>
            <a:endParaRPr lang="zh-CN" altLang="en-US" dirty="0"/>
          </a:p>
        </p:txBody>
      </p:sp>
    </p:spTree>
    <p:extLst>
      <p:ext uri="{BB962C8B-B14F-4D97-AF65-F5344CB8AC3E}">
        <p14:creationId xmlns:p14="http://schemas.microsoft.com/office/powerpoint/2010/main" val="1378103912"/>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六、执行时间</a:t>
            </a:r>
          </a:p>
          <a:p>
            <a:pPr lvl="1"/>
            <a:r>
              <a:rPr lang="zh-CN" altLang="en-US" sz="2800" dirty="0" smtClean="0"/>
              <a:t>本</a:t>
            </a:r>
            <a:r>
              <a:rPr lang="zh-CN" altLang="en-US" sz="2800" dirty="0"/>
              <a:t>通知自</a:t>
            </a:r>
            <a:r>
              <a:rPr lang="en-US" altLang="zh-CN" sz="2800" dirty="0">
                <a:solidFill>
                  <a:srgbClr val="C00000"/>
                </a:solidFill>
              </a:rPr>
              <a:t>2016</a:t>
            </a:r>
            <a:r>
              <a:rPr lang="zh-CN" altLang="en-US" sz="2800" dirty="0">
                <a:solidFill>
                  <a:srgbClr val="C00000"/>
                </a:solidFill>
              </a:rPr>
              <a:t>年</a:t>
            </a:r>
            <a:r>
              <a:rPr lang="en-US" altLang="zh-CN" sz="2800" dirty="0">
                <a:solidFill>
                  <a:srgbClr val="C00000"/>
                </a:solidFill>
              </a:rPr>
              <a:t>1</a:t>
            </a:r>
            <a:r>
              <a:rPr lang="zh-CN" altLang="en-US" sz="2800" dirty="0">
                <a:solidFill>
                  <a:srgbClr val="C00000"/>
                </a:solidFill>
              </a:rPr>
              <a:t>月</a:t>
            </a:r>
            <a:r>
              <a:rPr lang="en-US" altLang="zh-CN" sz="2800" dirty="0">
                <a:solidFill>
                  <a:srgbClr val="C00000"/>
                </a:solidFill>
              </a:rPr>
              <a:t>1</a:t>
            </a:r>
            <a:r>
              <a:rPr lang="zh-CN" altLang="en-US" sz="2800" dirty="0">
                <a:solidFill>
                  <a:srgbClr val="C00000"/>
                </a:solidFill>
              </a:rPr>
              <a:t>日</a:t>
            </a:r>
            <a:r>
              <a:rPr lang="zh-CN" altLang="en-US" sz="2800" dirty="0"/>
              <a:t>起执行。</a:t>
            </a:r>
            <a:r>
              <a:rPr lang="en-US" altLang="zh-CN" sz="2800" dirty="0"/>
              <a:t>《</a:t>
            </a:r>
            <a:r>
              <a:rPr lang="zh-CN" altLang="en-US" sz="2800" dirty="0"/>
              <a:t>国家税务总局关于印发</a:t>
            </a:r>
            <a:r>
              <a:rPr lang="en-US" altLang="zh-CN" sz="2800" dirty="0"/>
              <a:t>〈</a:t>
            </a:r>
            <a:r>
              <a:rPr lang="zh-CN" altLang="en-US" sz="2800" dirty="0"/>
              <a:t>企业研究开发费用税前扣除管理办法（试行）</a:t>
            </a:r>
            <a:r>
              <a:rPr lang="en-US" altLang="zh-CN" sz="2800" dirty="0"/>
              <a:t>〉</a:t>
            </a:r>
            <a:r>
              <a:rPr lang="zh-CN" altLang="en-US" sz="2800" dirty="0"/>
              <a:t>的通知</a:t>
            </a:r>
            <a:r>
              <a:rPr lang="en-US" altLang="zh-CN" sz="2800" dirty="0"/>
              <a:t>》</a:t>
            </a:r>
            <a:r>
              <a:rPr lang="zh-CN" altLang="en-US" sz="2800" dirty="0"/>
              <a:t>（国税发</a:t>
            </a:r>
            <a:r>
              <a:rPr lang="en-US" altLang="zh-CN" sz="2800" dirty="0"/>
              <a:t>〔2008〕116</a:t>
            </a:r>
            <a:r>
              <a:rPr lang="zh-CN" altLang="en-US" sz="2800" dirty="0"/>
              <a:t>号）和</a:t>
            </a:r>
            <a:r>
              <a:rPr lang="en-US" altLang="zh-CN" sz="2800" dirty="0"/>
              <a:t>《</a:t>
            </a:r>
            <a:r>
              <a:rPr lang="zh-CN" altLang="en-US" sz="2800" dirty="0"/>
              <a:t>财政部 国家税务总局关于研究开发费用税前加计扣除有关政策问题的通知</a:t>
            </a:r>
            <a:r>
              <a:rPr lang="en-US" altLang="zh-CN" sz="2800" dirty="0"/>
              <a:t>》</a:t>
            </a:r>
            <a:r>
              <a:rPr lang="zh-CN" altLang="en-US" sz="2800" dirty="0"/>
              <a:t>（财税</a:t>
            </a:r>
            <a:r>
              <a:rPr lang="en-US" altLang="zh-CN" sz="2800" dirty="0"/>
              <a:t>〔2013〕70</a:t>
            </a:r>
            <a:r>
              <a:rPr lang="zh-CN" altLang="en-US" sz="2800" dirty="0"/>
              <a:t>号）同时废止。</a:t>
            </a:r>
          </a:p>
          <a:p>
            <a:r>
              <a:rPr lang="zh-CN" altLang="en-US" dirty="0">
                <a:solidFill>
                  <a:srgbClr val="C00000"/>
                </a:solidFill>
              </a:rPr>
              <a:t>国家税务总局公告</a:t>
            </a:r>
            <a:r>
              <a:rPr lang="en-US" altLang="zh-CN" dirty="0">
                <a:solidFill>
                  <a:srgbClr val="C00000"/>
                </a:solidFill>
              </a:rPr>
              <a:t>2015</a:t>
            </a:r>
            <a:r>
              <a:rPr lang="zh-CN" altLang="en-US" dirty="0">
                <a:solidFill>
                  <a:srgbClr val="C00000"/>
                </a:solidFill>
              </a:rPr>
              <a:t>年第</a:t>
            </a:r>
            <a:r>
              <a:rPr lang="en-US" altLang="zh-CN" dirty="0">
                <a:solidFill>
                  <a:srgbClr val="C00000"/>
                </a:solidFill>
              </a:rPr>
              <a:t>97</a:t>
            </a:r>
            <a:r>
              <a:rPr lang="zh-CN" altLang="en-US" dirty="0" smtClean="0">
                <a:solidFill>
                  <a:srgbClr val="C00000"/>
                </a:solidFill>
              </a:rPr>
              <a:t>号</a:t>
            </a:r>
            <a:r>
              <a:rPr lang="zh-CN" altLang="en-US" dirty="0" smtClean="0"/>
              <a:t>：</a:t>
            </a:r>
            <a:endParaRPr lang="en-US" altLang="zh-CN" dirty="0" smtClean="0"/>
          </a:p>
          <a:p>
            <a:pPr lvl="1"/>
            <a:r>
              <a:rPr lang="zh-CN" altLang="en-US" dirty="0" smtClean="0"/>
              <a:t>本</a:t>
            </a:r>
            <a:r>
              <a:rPr lang="zh-CN" altLang="en-US" dirty="0"/>
              <a:t>公告适用于</a:t>
            </a:r>
            <a:r>
              <a:rPr lang="en-US" altLang="zh-CN" dirty="0">
                <a:solidFill>
                  <a:srgbClr val="C00000"/>
                </a:solidFill>
              </a:rPr>
              <a:t>2016</a:t>
            </a:r>
            <a:r>
              <a:rPr lang="zh-CN" altLang="en-US" dirty="0">
                <a:solidFill>
                  <a:srgbClr val="C00000"/>
                </a:solidFill>
              </a:rPr>
              <a:t>年度</a:t>
            </a:r>
            <a:r>
              <a:rPr lang="zh-CN" altLang="en-US" dirty="0"/>
              <a:t>及以后年度企业所得税汇算清缴。</a:t>
            </a:r>
          </a:p>
          <a:p>
            <a:endParaRPr lang="zh-CN" altLang="en-US" dirty="0"/>
          </a:p>
        </p:txBody>
      </p:sp>
    </p:spTree>
    <p:extLst>
      <p:ext uri="{BB962C8B-B14F-4D97-AF65-F5344CB8AC3E}">
        <p14:creationId xmlns:p14="http://schemas.microsoft.com/office/powerpoint/2010/main" val="3850926792"/>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8" name="Picture 2" descr="office6\wpsassist\cache\A000220150318S79PPIC"/>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5305425" y="1123951"/>
            <a:ext cx="4548188" cy="371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39" name="Rectangle 113"/>
          <p:cNvSpPr txBox="1">
            <a:spLocks noGrp="1" noChangeArrowheads="1"/>
          </p:cNvSpPr>
          <p:nvPr/>
        </p:nvSpPr>
        <p:spPr bwMode="auto">
          <a:xfrm>
            <a:off x="8229600" y="6477001"/>
            <a:ext cx="22860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Font typeface="Wingdings" panose="05000000000000000000" pitchFamily="2" charset="2"/>
              <a:buBlip>
                <a:blip r:embed="rId3"/>
              </a:buBlip>
              <a:defRPr sz="3200" b="1">
                <a:solidFill>
                  <a:srgbClr val="A50021"/>
                </a:solidFill>
                <a:latin typeface="华文中宋" panose="02010600040101010101" pitchFamily="2" charset="-122"/>
                <a:ea typeface="华文中宋" panose="02010600040101010101" pitchFamily="2" charset="-122"/>
              </a:defRPr>
            </a:lvl1pPr>
            <a:lvl2pPr marL="742950" indent="-285750">
              <a:spcBef>
                <a:spcPct val="20000"/>
              </a:spcBef>
              <a:buClr>
                <a:schemeClr val="tx2"/>
              </a:buClr>
              <a:buFont typeface="Wingdings" panose="05000000000000000000" pitchFamily="2" charset="2"/>
              <a:buBlip>
                <a:blip r:embed="rId4"/>
              </a:buBlip>
              <a:defRPr sz="2800" b="1">
                <a:solidFill>
                  <a:srgbClr val="000066"/>
                </a:solidFill>
                <a:latin typeface="华文楷体" panose="02010600040101010101" pitchFamily="2" charset="-122"/>
                <a:ea typeface="华文楷体" panose="02010600040101010101" pitchFamily="2" charset="-122"/>
              </a:defRPr>
            </a:lvl2pPr>
            <a:lvl3pPr marL="1143000" indent="-228600">
              <a:spcBef>
                <a:spcPct val="20000"/>
              </a:spcBef>
              <a:buFont typeface="Wingdings" panose="05000000000000000000" pitchFamily="2" charset="2"/>
              <a:buBlip>
                <a:blip r:embed="rId5"/>
              </a:buBlip>
              <a:defRPr sz="2400" b="1">
                <a:solidFill>
                  <a:schemeClr val="tx1"/>
                </a:solidFill>
                <a:latin typeface="华文细黑" panose="02010600040101010101" pitchFamily="2" charset="-122"/>
                <a:ea typeface="华文细黑" panose="02010600040101010101" pitchFamily="2" charset="-122"/>
              </a:defRPr>
            </a:lvl3pPr>
            <a:lvl4pPr marL="1600200" indent="-228600">
              <a:spcBef>
                <a:spcPct val="20000"/>
              </a:spcBef>
              <a:buFont typeface="Wingdings" panose="05000000000000000000" pitchFamily="2" charset="2"/>
              <a:buBlip>
                <a:blip r:embed="rId6"/>
              </a:buBlip>
              <a:defRPr sz="2400" b="1">
                <a:solidFill>
                  <a:srgbClr val="0000CC"/>
                </a:solidFill>
                <a:latin typeface="华文新魏" panose="02010800040101010101" pitchFamily="2" charset="-122"/>
                <a:ea typeface="华文新魏" panose="02010800040101010101" pitchFamily="2" charset="-122"/>
              </a:defRPr>
            </a:lvl4pPr>
            <a:lvl5pPr marL="2057400" indent="-228600">
              <a:spcBef>
                <a:spcPct val="20000"/>
              </a:spcBef>
              <a:buFont typeface="Wingdings" panose="05000000000000000000" pitchFamily="2" charset="2"/>
              <a:buBlip>
                <a:blip r:embed="rId7"/>
              </a:buBlip>
              <a:defRPr sz="2000" b="1">
                <a:solidFill>
                  <a:srgbClr val="990033"/>
                </a:solidFill>
                <a:latin typeface="华文仿宋" panose="02010600040101010101" pitchFamily="2" charset="-122"/>
                <a:ea typeface="华文仿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buBlip>
                <a:blip r:embed="rId7"/>
              </a:buBlip>
              <a:defRPr sz="2000" b="1">
                <a:solidFill>
                  <a:srgbClr val="990033"/>
                </a:solidFill>
                <a:latin typeface="华文仿宋" panose="02010600040101010101" pitchFamily="2" charset="-122"/>
                <a:ea typeface="华文仿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buBlip>
                <a:blip r:embed="rId7"/>
              </a:buBlip>
              <a:defRPr sz="2000" b="1">
                <a:solidFill>
                  <a:srgbClr val="990033"/>
                </a:solidFill>
                <a:latin typeface="华文仿宋" panose="02010600040101010101" pitchFamily="2" charset="-122"/>
                <a:ea typeface="华文仿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buBlip>
                <a:blip r:embed="rId7"/>
              </a:buBlip>
              <a:defRPr sz="2000" b="1">
                <a:solidFill>
                  <a:srgbClr val="990033"/>
                </a:solidFill>
                <a:latin typeface="华文仿宋" panose="02010600040101010101" pitchFamily="2" charset="-122"/>
                <a:ea typeface="华文仿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buBlip>
                <a:blip r:embed="rId7"/>
              </a:buBlip>
              <a:defRPr sz="2000" b="1">
                <a:solidFill>
                  <a:srgbClr val="990033"/>
                </a:solidFill>
                <a:latin typeface="华文仿宋" panose="02010600040101010101" pitchFamily="2" charset="-122"/>
                <a:ea typeface="华文仿宋" panose="02010600040101010101" pitchFamily="2" charset="-122"/>
              </a:defRPr>
            </a:lvl9pPr>
          </a:lstStyle>
          <a:p>
            <a:pPr algn="r" eaLnBrk="1" hangingPunct="1">
              <a:spcBef>
                <a:spcPct val="0"/>
              </a:spcBef>
              <a:buClrTx/>
              <a:buFont typeface="Arial" panose="020B0604020202020204" pitchFamily="34" charset="0"/>
              <a:buNone/>
            </a:pPr>
            <a:r>
              <a:rPr lang="en-US" altLang="zh-CN" sz="1200" b="0">
                <a:solidFill>
                  <a:schemeClr val="bg1"/>
                </a:solidFill>
                <a:latin typeface="Arial" panose="020B0604020202020204" pitchFamily="34" charset="0"/>
                <a:ea typeface="宋体" panose="02010600030101010101" pitchFamily="2" charset="-122"/>
              </a:rPr>
              <a:t>www.cntax.cn</a:t>
            </a:r>
          </a:p>
        </p:txBody>
      </p:sp>
      <p:sp>
        <p:nvSpPr>
          <p:cNvPr id="167940" name="Rectangle 2"/>
          <p:cNvSpPr>
            <a:spLocks noGrp="1" noChangeArrowheads="1"/>
          </p:cNvSpPr>
          <p:nvPr>
            <p:ph type="ctrTitle" idx="4294967295"/>
          </p:nvPr>
        </p:nvSpPr>
        <p:spPr>
          <a:xfrm>
            <a:off x="18757" y="1589846"/>
            <a:ext cx="6400800" cy="1143000"/>
          </a:xfrm>
        </p:spPr>
        <p:txBody>
          <a:bodyPr/>
          <a:lstStyle/>
          <a:p>
            <a:pPr eaLnBrk="1" hangingPunct="1"/>
            <a:r>
              <a:rPr lang="en-US" altLang="zh-CN" sz="6000" b="0" dirty="0">
                <a:solidFill>
                  <a:srgbClr val="800000"/>
                </a:solidFill>
                <a:effectLst>
                  <a:outerShdw blurRad="38100" dist="38100" dir="2700000" algn="tl">
                    <a:srgbClr val="C0C0C0"/>
                  </a:outerShdw>
                </a:effectLst>
                <a:ea typeface="华文行楷" panose="02010800040101010101" pitchFamily="2" charset="-122"/>
              </a:rPr>
              <a:t>       </a:t>
            </a:r>
            <a:r>
              <a:rPr lang="zh-CN" altLang="en-US" sz="6000" dirty="0" smtClean="0">
                <a:solidFill>
                  <a:srgbClr val="800000"/>
                </a:solidFill>
                <a:effectLst>
                  <a:outerShdw blurRad="38100" dist="38100" dir="2700000" algn="tl">
                    <a:srgbClr val="C0C0C0"/>
                  </a:outerShdw>
                </a:effectLst>
                <a:ea typeface="华文行楷" panose="02010800040101010101" pitchFamily="2" charset="-122"/>
              </a:rPr>
              <a:t>谢谢！</a:t>
            </a:r>
            <a:endParaRPr lang="zh-CN" altLang="en-US" sz="6000" dirty="0">
              <a:solidFill>
                <a:srgbClr val="800000"/>
              </a:solidFill>
              <a:effectLst>
                <a:outerShdw blurRad="38100" dist="38100" dir="2700000" algn="tl">
                  <a:srgbClr val="C0C0C0"/>
                </a:outerShdw>
              </a:effectLst>
              <a:ea typeface="华文行楷" panose="02010800040101010101" pitchFamily="2" charset="-122"/>
            </a:endParaRPr>
          </a:p>
        </p:txBody>
      </p:sp>
      <p:sp>
        <p:nvSpPr>
          <p:cNvPr id="167941" name="WordArt 5"/>
          <p:cNvSpPr>
            <a:spLocks noChangeArrowheads="1" noChangeShapeType="1"/>
          </p:cNvSpPr>
          <p:nvPr/>
        </p:nvSpPr>
        <p:spPr bwMode="auto">
          <a:xfrm>
            <a:off x="2927349" y="3646487"/>
            <a:ext cx="6926263" cy="1152525"/>
          </a:xfrm>
          <a:prstGeom prst="rect">
            <a:avLst/>
          </a:prstGeom>
          <a:extLst>
            <a:ext uri="{AF507438-7753-43E0-B8FC-AC1667EBCBE1}">
              <a14:hiddenEffects xmlns:a14="http://schemas.microsoft.com/office/drawing/2010/main">
                <a:effectLst/>
              </a14:hiddenEffects>
            </a:ext>
          </a:extLst>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contourClr>
                <a:srgbClr val="FFFFCC"/>
              </a:contourClr>
            </a:sp3d>
          </a:bodyPr>
          <a:lstStyle/>
          <a:p>
            <a:pPr algn="ctr"/>
            <a:r>
              <a:rPr lang="zh-CN" altLang="en-US" sz="2800" dirty="0">
                <a:ln w="9525" cap="flat" cmpd="sng">
                  <a:miter lim="800000"/>
                  <a:headEnd/>
                  <a:tailEnd/>
                </a:ln>
                <a:gradFill rotWithShape="0">
                  <a:gsLst>
                    <a:gs pos="0">
                      <a:srgbClr val="FFFFCC"/>
                    </a:gs>
                    <a:gs pos="100000">
                      <a:srgbClr val="FF9999"/>
                    </a:gs>
                  </a:gsLst>
                  <a:lin ang="5400000" scaled="1"/>
                </a:gradFill>
                <a:latin typeface="华文行楷" panose="02010800040101010101" pitchFamily="2" charset="-122"/>
                <a:ea typeface="华文行楷" panose="02010800040101010101" pitchFamily="2" charset="-122"/>
              </a:rPr>
              <a:t>宁波中瑞税务师事务所有限公司欢迎您</a:t>
            </a:r>
            <a:r>
              <a:rPr lang="en-US" altLang="zh-CN" sz="2800" dirty="0">
                <a:ln w="9525" cap="flat" cmpd="sng">
                  <a:miter lim="800000"/>
                  <a:headEnd/>
                  <a:tailEnd/>
                </a:ln>
                <a:gradFill rotWithShape="0">
                  <a:gsLst>
                    <a:gs pos="0">
                      <a:srgbClr val="FFFFCC"/>
                    </a:gs>
                    <a:gs pos="100000">
                      <a:srgbClr val="FF9999"/>
                    </a:gs>
                  </a:gsLst>
                  <a:lin ang="5400000" scaled="1"/>
                </a:gradFill>
                <a:latin typeface="华文行楷" panose="02010800040101010101" pitchFamily="2" charset="-122"/>
                <a:ea typeface="华文行楷" panose="02010800040101010101" pitchFamily="2" charset="-122"/>
              </a:rPr>
              <a:t>!</a:t>
            </a:r>
            <a:endParaRPr lang="zh-CN" altLang="en-US" sz="2800" dirty="0">
              <a:ln w="9525" cap="flat" cmpd="sng">
                <a:miter lim="800000"/>
                <a:headEnd/>
                <a:tailEnd/>
              </a:ln>
              <a:gradFill rotWithShape="0">
                <a:gsLst>
                  <a:gs pos="0">
                    <a:srgbClr val="FFFFCC"/>
                  </a:gs>
                  <a:gs pos="100000">
                    <a:srgbClr val="FF9999"/>
                  </a:gs>
                </a:gsLst>
                <a:lin ang="5400000" scaled="1"/>
              </a:gradFill>
              <a:latin typeface="华文行楷" panose="02010800040101010101" pitchFamily="2" charset="-122"/>
              <a:ea typeface="华文行楷" panose="02010800040101010101" pitchFamily="2" charset="-122"/>
            </a:endParaRPr>
          </a:p>
        </p:txBody>
      </p:sp>
      <p:sp>
        <p:nvSpPr>
          <p:cNvPr id="167942" name="Text Box 6"/>
          <p:cNvSpPr txBox="1">
            <a:spLocks noChangeArrowheads="1"/>
          </p:cNvSpPr>
          <p:nvPr/>
        </p:nvSpPr>
        <p:spPr bwMode="auto">
          <a:xfrm>
            <a:off x="2927349" y="5170489"/>
            <a:ext cx="731502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rgbClr val="0033CC"/>
                </a:solidFill>
                <a:latin typeface="华文新魏" panose="02010800040101010101" pitchFamily="2" charset="-122"/>
                <a:ea typeface="华文新魏" panose="02010800040101010101" pitchFamily="2" charset="-122"/>
              </a:rPr>
              <a:t>网址：</a:t>
            </a:r>
            <a:r>
              <a:rPr lang="en-US" altLang="zh-CN" sz="2000" b="1" dirty="0" smtClean="0">
                <a:solidFill>
                  <a:srgbClr val="0033CC"/>
                </a:solidFill>
                <a:latin typeface="华文新魏" panose="02010800040101010101" pitchFamily="2" charset="-122"/>
                <a:ea typeface="华文新魏" panose="02010800040101010101" pitchFamily="2" charset="-122"/>
              </a:rPr>
              <a:t>http://www.cntax.cn</a:t>
            </a:r>
            <a:r>
              <a:rPr lang="zh-CN" altLang="en-US" sz="2000" b="1" dirty="0" smtClean="0">
                <a:solidFill>
                  <a:srgbClr val="0033CC"/>
                </a:solidFill>
                <a:latin typeface="华文新魏" panose="02010800040101010101" pitchFamily="2" charset="-122"/>
                <a:ea typeface="华文新魏" panose="02010800040101010101" pitchFamily="2" charset="-122"/>
              </a:rPr>
              <a:t> </a:t>
            </a:r>
            <a:endParaRPr lang="en-US" altLang="zh-CN" sz="2000" b="1" dirty="0" smtClean="0">
              <a:solidFill>
                <a:srgbClr val="0033CC"/>
              </a:solidFill>
              <a:latin typeface="华文新魏" panose="02010800040101010101" pitchFamily="2" charset="-122"/>
              <a:ea typeface="华文新魏" panose="02010800040101010101" pitchFamily="2" charset="-122"/>
            </a:endParaRPr>
          </a:p>
          <a:p>
            <a:r>
              <a:rPr lang="zh-CN" altLang="en-US" sz="2000" b="1" dirty="0" smtClean="0">
                <a:solidFill>
                  <a:srgbClr val="0033CC"/>
                </a:solidFill>
                <a:latin typeface="华文新魏" panose="02010800040101010101" pitchFamily="2" charset="-122"/>
                <a:ea typeface="华文新魏" panose="02010800040101010101" pitchFamily="2" charset="-122"/>
              </a:rPr>
              <a:t>地址</a:t>
            </a:r>
            <a:r>
              <a:rPr lang="zh-CN" altLang="en-US" sz="2000" b="1" dirty="0">
                <a:solidFill>
                  <a:srgbClr val="0033CC"/>
                </a:solidFill>
                <a:latin typeface="华文新魏" panose="02010800040101010101" pitchFamily="2" charset="-122"/>
                <a:ea typeface="华文新魏" panose="02010800040101010101" pitchFamily="2" charset="-122"/>
              </a:rPr>
              <a:t>：宁波市海曙区中山西路11号海曙大厦4楼、10楼</a:t>
            </a:r>
          </a:p>
        </p:txBody>
      </p:sp>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48638" y="880675"/>
            <a:ext cx="2387479" cy="2660334"/>
          </a:xfrm>
          <a:prstGeom prst="rect">
            <a:avLst/>
          </a:prstGeom>
        </p:spPr>
      </p:pic>
    </p:spTree>
    <p:extLst>
      <p:ext uri="{BB962C8B-B14F-4D97-AF65-F5344CB8AC3E}">
        <p14:creationId xmlns:p14="http://schemas.microsoft.com/office/powerpoint/2010/main" val="1190115600"/>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13264"/>
            <a:ext cx="10018713" cy="5845333"/>
          </a:xfrm>
        </p:spPr>
        <p:txBody>
          <a:bodyPr>
            <a:normAutofit/>
          </a:bodyPr>
          <a:lstStyle/>
          <a:p>
            <a:r>
              <a:rPr lang="zh-CN" altLang="en-US" dirty="0" smtClean="0"/>
              <a:t>（</a:t>
            </a:r>
            <a:r>
              <a:rPr lang="zh-CN" altLang="en-US" dirty="0"/>
              <a:t>二）对出口企业或其他单位提供的出口退（免）税备案资料齐全，</a:t>
            </a:r>
            <a:r>
              <a:rPr lang="en-US" altLang="zh-CN" dirty="0"/>
              <a:t>《</a:t>
            </a:r>
            <a:r>
              <a:rPr lang="zh-CN" altLang="en-US" dirty="0"/>
              <a:t>出口退（免）税备案表</a:t>
            </a:r>
            <a:r>
              <a:rPr lang="en-US" altLang="zh-CN" dirty="0"/>
              <a:t>》</a:t>
            </a:r>
            <a:r>
              <a:rPr lang="zh-CN" altLang="en-US" dirty="0"/>
              <a:t>填写内容符合要求，签字、印章完整的，主管国税机关应当场予以备案。对不符合上述要求的，主管国税机关应一次性告知出口企业或其他单位，待其补正后备案。</a:t>
            </a:r>
          </a:p>
          <a:p>
            <a:r>
              <a:rPr lang="zh-CN" altLang="en-US" dirty="0" smtClean="0"/>
              <a:t>（</a:t>
            </a:r>
            <a:r>
              <a:rPr lang="zh-CN" altLang="en-US" dirty="0"/>
              <a:t>三）</a:t>
            </a:r>
            <a:r>
              <a:rPr lang="en-US" altLang="zh-CN" dirty="0"/>
              <a:t>《</a:t>
            </a:r>
            <a:r>
              <a:rPr lang="zh-CN" altLang="en-US" dirty="0"/>
              <a:t>出口退（免）税备案表</a:t>
            </a:r>
            <a:r>
              <a:rPr lang="en-US" altLang="zh-CN" dirty="0"/>
              <a:t>》</a:t>
            </a:r>
            <a:r>
              <a:rPr lang="zh-CN" altLang="en-US" dirty="0"/>
              <a:t>中的内容发生变更的，出口企业或其他单位须自变更之日起</a:t>
            </a:r>
            <a:r>
              <a:rPr lang="en-US" altLang="zh-CN" dirty="0"/>
              <a:t>30</a:t>
            </a:r>
            <a:r>
              <a:rPr lang="zh-CN" altLang="en-US" dirty="0"/>
              <a:t>日内，向主管国税机关提供相关资料，办理备案内容的变更。出口企业或其他单位需要变更“退（免）税方法”的，主管国税机关应按规定结清退（免）税款后办理变更。</a:t>
            </a:r>
          </a:p>
          <a:p>
            <a:r>
              <a:rPr lang="zh-CN" altLang="en-US" dirty="0" smtClean="0"/>
              <a:t>（</a:t>
            </a:r>
            <a:r>
              <a:rPr lang="zh-CN" altLang="en-US" dirty="0"/>
              <a:t>四）出口企业或其他单位撤回出口退（免）税备案的，主管国税机关应按规定结清退（免）税款后办理。</a:t>
            </a:r>
          </a:p>
          <a:p>
            <a:r>
              <a:rPr lang="zh-CN" altLang="en-US" dirty="0" smtClean="0"/>
              <a:t>出口</a:t>
            </a:r>
            <a:r>
              <a:rPr lang="zh-CN" altLang="en-US" dirty="0"/>
              <a:t>企业或其他单位申请注销税务登记的，应先向主管国税机关申请撤回出口退（免）税备案。</a:t>
            </a:r>
          </a:p>
          <a:p>
            <a:r>
              <a:rPr lang="zh-CN" altLang="en-US" dirty="0" smtClean="0"/>
              <a:t>（</a:t>
            </a:r>
            <a:r>
              <a:rPr lang="zh-CN" altLang="en-US" dirty="0"/>
              <a:t>五）已办理过出口退（免）税资格认定的出口企业或其他单位，无需再办理出口退（免）税备案。</a:t>
            </a:r>
          </a:p>
          <a:p>
            <a:endParaRPr lang="zh-CN" altLang="en-US" dirty="0"/>
          </a:p>
        </p:txBody>
      </p:sp>
    </p:spTree>
    <p:extLst>
      <p:ext uri="{BB962C8B-B14F-4D97-AF65-F5344CB8AC3E}">
        <p14:creationId xmlns:p14="http://schemas.microsoft.com/office/powerpoint/2010/main" val="35658912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724274"/>
            <a:ext cx="10018713" cy="5760932"/>
          </a:xfrm>
        </p:spPr>
        <p:txBody>
          <a:bodyPr>
            <a:normAutofit/>
          </a:bodyPr>
          <a:lstStyle/>
          <a:p>
            <a:r>
              <a:rPr lang="zh-CN" altLang="en-US" dirty="0" smtClean="0"/>
              <a:t>（</a:t>
            </a:r>
            <a:r>
              <a:rPr lang="zh-CN" altLang="en-US" dirty="0"/>
              <a:t>六）集团公司需要按收购视同自产货物申报免抵退税的，集团公司总部需提供以下资料，向主管国税机关备案：</a:t>
            </a:r>
          </a:p>
          <a:p>
            <a:pPr lvl="1"/>
            <a:r>
              <a:rPr lang="en-US" altLang="zh-CN" dirty="0" smtClean="0"/>
              <a:t>1</a:t>
            </a:r>
            <a:r>
              <a:rPr lang="en-US" altLang="zh-CN" dirty="0"/>
              <a:t>.《</a:t>
            </a:r>
            <a:r>
              <a:rPr lang="zh-CN" altLang="en-US" dirty="0"/>
              <a:t>集团公司成员企业备案表</a:t>
            </a:r>
            <a:r>
              <a:rPr lang="en-US" altLang="zh-CN" dirty="0"/>
              <a:t>》</a:t>
            </a:r>
            <a:r>
              <a:rPr lang="zh-CN" altLang="en-US" dirty="0"/>
              <a:t>（附件</a:t>
            </a:r>
            <a:r>
              <a:rPr lang="en-US" altLang="zh-CN" dirty="0"/>
              <a:t>2</a:t>
            </a:r>
            <a:r>
              <a:rPr lang="zh-CN" altLang="en-US" dirty="0"/>
              <a:t>）及电子申报数据；</a:t>
            </a:r>
          </a:p>
          <a:p>
            <a:pPr lvl="1"/>
            <a:r>
              <a:rPr lang="en-US" altLang="zh-CN" dirty="0" smtClean="0"/>
              <a:t>2</a:t>
            </a:r>
            <a:r>
              <a:rPr lang="en-US" altLang="zh-CN" dirty="0"/>
              <a:t>.</a:t>
            </a:r>
            <a:r>
              <a:rPr lang="zh-CN" altLang="en-US" dirty="0"/>
              <a:t>集团公司总部及其控股的生产企业的营业执照副本复印件；</a:t>
            </a:r>
          </a:p>
          <a:p>
            <a:pPr lvl="1"/>
            <a:r>
              <a:rPr lang="en-US" altLang="zh-CN" dirty="0" smtClean="0"/>
              <a:t>3</a:t>
            </a:r>
            <a:r>
              <a:rPr lang="en-US" altLang="zh-CN" dirty="0"/>
              <a:t>.</a:t>
            </a:r>
            <a:r>
              <a:rPr lang="zh-CN" altLang="en-US" dirty="0"/>
              <a:t>集团公司总部及其控股的生产企业的</a:t>
            </a:r>
            <a:r>
              <a:rPr lang="en-US" altLang="zh-CN" dirty="0"/>
              <a:t>《</a:t>
            </a:r>
            <a:r>
              <a:rPr lang="zh-CN" altLang="en-US" dirty="0"/>
              <a:t>出口退（免）税备案表</a:t>
            </a:r>
            <a:r>
              <a:rPr lang="en-US" altLang="zh-CN" dirty="0"/>
              <a:t>》</a:t>
            </a:r>
            <a:r>
              <a:rPr lang="zh-CN" altLang="en-US" dirty="0"/>
              <a:t>（或</a:t>
            </a:r>
            <a:r>
              <a:rPr lang="en-US" altLang="zh-CN" dirty="0"/>
              <a:t>《</a:t>
            </a:r>
            <a:r>
              <a:rPr lang="zh-CN" altLang="en-US" dirty="0"/>
              <a:t>出口退（免）税资格认定表</a:t>
            </a:r>
            <a:r>
              <a:rPr lang="en-US" altLang="zh-CN" dirty="0"/>
              <a:t>》</a:t>
            </a:r>
            <a:r>
              <a:rPr lang="zh-CN" altLang="en-US" dirty="0"/>
              <a:t>）复印件；</a:t>
            </a:r>
          </a:p>
          <a:p>
            <a:pPr lvl="1"/>
            <a:r>
              <a:rPr lang="en-US" altLang="zh-CN" dirty="0" smtClean="0"/>
              <a:t>4</a:t>
            </a:r>
            <a:r>
              <a:rPr lang="en-US" altLang="zh-CN" dirty="0"/>
              <a:t>.</a:t>
            </a:r>
            <a:r>
              <a:rPr lang="zh-CN" altLang="en-US" dirty="0"/>
              <a:t>集团公司总部及其控股生产企业的章程复印件；</a:t>
            </a:r>
          </a:p>
          <a:p>
            <a:pPr lvl="1"/>
            <a:r>
              <a:rPr lang="en-US" altLang="zh-CN" dirty="0" smtClean="0"/>
              <a:t>5</a:t>
            </a:r>
            <a:r>
              <a:rPr lang="en-US" altLang="zh-CN" dirty="0"/>
              <a:t>.</a:t>
            </a:r>
            <a:r>
              <a:rPr lang="zh-CN" altLang="en-US" dirty="0"/>
              <a:t>主管国税机关要求报送的其他资料。</a:t>
            </a:r>
          </a:p>
          <a:p>
            <a:pPr lvl="1"/>
            <a:r>
              <a:rPr lang="zh-CN" altLang="en-US" dirty="0" smtClean="0"/>
              <a:t>对</a:t>
            </a:r>
            <a:r>
              <a:rPr lang="zh-CN" altLang="en-US" dirty="0"/>
              <a:t>集团公司总部提供上述备案资料齐全、</a:t>
            </a:r>
            <a:r>
              <a:rPr lang="en-US" altLang="zh-CN" dirty="0"/>
              <a:t>《</a:t>
            </a:r>
            <a:r>
              <a:rPr lang="zh-CN" altLang="en-US" dirty="0"/>
              <a:t>集团公司成员企业备案表</a:t>
            </a:r>
            <a:r>
              <a:rPr lang="en-US" altLang="zh-CN" dirty="0"/>
              <a:t>》</a:t>
            </a:r>
            <a:r>
              <a:rPr lang="zh-CN" altLang="en-US" dirty="0"/>
              <a:t>填写内容符合要求的，主管国税机关应当场予以备案。对不符合上述要求的，主管国税机关应一次性告知企业，待其补正后备案。</a:t>
            </a:r>
          </a:p>
          <a:p>
            <a:endParaRPr lang="zh-CN" altLang="en-US" dirty="0"/>
          </a:p>
        </p:txBody>
      </p:sp>
    </p:spTree>
    <p:extLst>
      <p:ext uri="{BB962C8B-B14F-4D97-AF65-F5344CB8AC3E}">
        <p14:creationId xmlns:p14="http://schemas.microsoft.com/office/powerpoint/2010/main" val="22510544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724274"/>
            <a:ext cx="10018713" cy="5760932"/>
          </a:xfrm>
        </p:spPr>
        <p:txBody>
          <a:bodyPr>
            <a:normAutofit/>
          </a:bodyPr>
          <a:lstStyle/>
          <a:p>
            <a:r>
              <a:rPr lang="zh-CN" altLang="en-US" dirty="0" smtClean="0"/>
              <a:t>（</a:t>
            </a:r>
            <a:r>
              <a:rPr lang="zh-CN" altLang="en-US" dirty="0"/>
              <a:t>七）按收购视同自产货物申报免抵退税的集团公司备案后，主管国税机关按照集团公司总部和成员企业所在地情况，传递</a:t>
            </a:r>
            <a:r>
              <a:rPr lang="en-US" altLang="zh-CN" dirty="0"/>
              <a:t>《</a:t>
            </a:r>
            <a:r>
              <a:rPr lang="zh-CN" altLang="en-US" dirty="0"/>
              <a:t>集团公司成员企业备案表</a:t>
            </a:r>
            <a:r>
              <a:rPr lang="en-US" altLang="zh-CN" dirty="0"/>
              <a:t>》</a:t>
            </a:r>
            <a:r>
              <a:rPr lang="zh-CN" altLang="en-US" dirty="0"/>
              <a:t>。</a:t>
            </a:r>
          </a:p>
          <a:p>
            <a:pPr lvl="1"/>
            <a:r>
              <a:rPr lang="en-US" altLang="zh-CN" dirty="0" smtClean="0"/>
              <a:t>1</a:t>
            </a:r>
            <a:r>
              <a:rPr lang="en-US" altLang="zh-CN" dirty="0"/>
              <a:t>.</a:t>
            </a:r>
            <a:r>
              <a:rPr lang="zh-CN" altLang="en-US" dirty="0"/>
              <a:t>在同一地市的，集团公司总部所在地主管国税机关应将</a:t>
            </a:r>
            <a:r>
              <a:rPr lang="en-US" altLang="zh-CN" dirty="0"/>
              <a:t>《</a:t>
            </a:r>
            <a:r>
              <a:rPr lang="zh-CN" altLang="en-US" dirty="0"/>
              <a:t>集团公司成员企业备案表</a:t>
            </a:r>
            <a:r>
              <a:rPr lang="en-US" altLang="zh-CN" dirty="0"/>
              <a:t>》</a:t>
            </a:r>
            <a:r>
              <a:rPr lang="zh-CN" altLang="en-US" dirty="0"/>
              <a:t>传递至地市国家税务局报备，并同时抄送集团公司总部、成员企业所在地国家税务局；</a:t>
            </a:r>
          </a:p>
          <a:p>
            <a:pPr lvl="1"/>
            <a:r>
              <a:rPr lang="en-US" altLang="zh-CN" dirty="0" smtClean="0"/>
              <a:t>2</a:t>
            </a:r>
            <a:r>
              <a:rPr lang="en-US" altLang="zh-CN" dirty="0"/>
              <a:t>.</a:t>
            </a:r>
            <a:r>
              <a:rPr lang="zh-CN" altLang="en-US" dirty="0"/>
              <a:t>在同一省（自治区、直辖市、计划单列市，下同）但不在同一地市的，集团公司总部所在地主管国税机关，应将</a:t>
            </a:r>
            <a:r>
              <a:rPr lang="en-US" altLang="zh-CN" dirty="0"/>
              <a:t>《</a:t>
            </a:r>
            <a:r>
              <a:rPr lang="zh-CN" altLang="en-US" dirty="0"/>
              <a:t>集团公司成员企业备案表</a:t>
            </a:r>
            <a:r>
              <a:rPr lang="en-US" altLang="zh-CN" dirty="0"/>
              <a:t>》</a:t>
            </a:r>
            <a:r>
              <a:rPr lang="zh-CN" altLang="en-US" dirty="0"/>
              <a:t>逐级传递至省国家税务局报备，省国家税务局应清分至集团公司总部、成员企业所在地国家税务局；</a:t>
            </a:r>
          </a:p>
          <a:p>
            <a:pPr lvl="1"/>
            <a:r>
              <a:rPr lang="en-US" altLang="zh-CN" dirty="0" smtClean="0"/>
              <a:t>3</a:t>
            </a:r>
            <a:r>
              <a:rPr lang="en-US" altLang="zh-CN" dirty="0"/>
              <a:t>.</a:t>
            </a:r>
            <a:r>
              <a:rPr lang="zh-CN" altLang="en-US" dirty="0"/>
              <a:t>不在同一省的，集团公司总部所在地主管国税机关，应将</a:t>
            </a:r>
            <a:r>
              <a:rPr lang="en-US" altLang="zh-CN" dirty="0"/>
              <a:t>《</a:t>
            </a:r>
            <a:r>
              <a:rPr lang="zh-CN" altLang="en-US" dirty="0"/>
              <a:t>集团公司成员企业备案表</a:t>
            </a:r>
            <a:r>
              <a:rPr lang="en-US" altLang="zh-CN" dirty="0"/>
              <a:t>》</a:t>
            </a:r>
            <a:r>
              <a:rPr lang="zh-CN" altLang="en-US" dirty="0"/>
              <a:t>逐级传递至国家税务总局，由国家税务总局逐级清分至集团公司总部、成员企业所在地国家税务局。</a:t>
            </a:r>
          </a:p>
          <a:p>
            <a:endParaRPr lang="zh-CN" altLang="en-US" dirty="0"/>
          </a:p>
        </p:txBody>
      </p:sp>
    </p:spTree>
    <p:extLst>
      <p:ext uri="{BB962C8B-B14F-4D97-AF65-F5344CB8AC3E}">
        <p14:creationId xmlns:p14="http://schemas.microsoft.com/office/powerpoint/2010/main" val="39952237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26513" y="625805"/>
            <a:ext cx="10018713" cy="5774995"/>
          </a:xfrm>
        </p:spPr>
        <p:txBody>
          <a:bodyPr>
            <a:normAutofit fontScale="92500" lnSpcReduction="10000"/>
          </a:bodyPr>
          <a:lstStyle/>
          <a:p>
            <a:r>
              <a:rPr lang="zh-CN" altLang="en-US" dirty="0"/>
              <a:t>　　（八）以边境小额贸易方式代理外国企业、外国自然人出口货物，出口企业应当在货物报关出口之日（以出口货物报关单上的出口日期为准）次月起至次年</a:t>
            </a:r>
            <a:r>
              <a:rPr lang="en-US" altLang="zh-CN" dirty="0"/>
              <a:t>4</a:t>
            </a:r>
            <a:r>
              <a:rPr lang="zh-CN" altLang="en-US" dirty="0"/>
              <a:t>月</a:t>
            </a:r>
            <a:r>
              <a:rPr lang="en-US" altLang="zh-CN" dirty="0"/>
              <a:t>30</a:t>
            </a:r>
            <a:r>
              <a:rPr lang="zh-CN" altLang="en-US" dirty="0"/>
              <a:t>日前的各增值税纳税申报期内，提供下列资料向主管国税机关办理代理报关备案。 </a:t>
            </a:r>
          </a:p>
          <a:p>
            <a:pPr lvl="1"/>
            <a:r>
              <a:rPr lang="en-US" altLang="zh-CN" dirty="0" smtClean="0"/>
              <a:t>1</a:t>
            </a:r>
            <a:r>
              <a:rPr lang="en-US" altLang="zh-CN" dirty="0"/>
              <a:t>.</a:t>
            </a:r>
            <a:r>
              <a:rPr lang="zh-CN" altLang="en-US" dirty="0"/>
              <a:t>企业相关人员签字、盖有单位公章且填写内容齐全的纸质</a:t>
            </a:r>
            <a:r>
              <a:rPr lang="en-US" altLang="zh-CN" dirty="0"/>
              <a:t>《</a:t>
            </a:r>
            <a:r>
              <a:rPr lang="zh-CN" altLang="en-US" dirty="0"/>
              <a:t>以边境小额贸易方式代理外国企业、外国自然人报关出口货物备案表</a:t>
            </a:r>
            <a:r>
              <a:rPr lang="en-US" altLang="zh-CN" dirty="0"/>
              <a:t>》</a:t>
            </a:r>
            <a:r>
              <a:rPr lang="zh-CN" altLang="en-US" dirty="0"/>
              <a:t>（附件</a:t>
            </a:r>
            <a:r>
              <a:rPr lang="en-US" altLang="zh-CN" dirty="0"/>
              <a:t>3</a:t>
            </a:r>
            <a:r>
              <a:rPr lang="zh-CN" altLang="en-US" dirty="0"/>
              <a:t>）及电子数据；</a:t>
            </a:r>
          </a:p>
          <a:p>
            <a:pPr lvl="1"/>
            <a:r>
              <a:rPr lang="en-US" altLang="zh-CN" dirty="0" smtClean="0"/>
              <a:t>2</a:t>
            </a:r>
            <a:r>
              <a:rPr lang="en-US" altLang="zh-CN" dirty="0"/>
              <a:t>.</a:t>
            </a:r>
            <a:r>
              <a:rPr lang="zh-CN" altLang="en-US" dirty="0"/>
              <a:t>代理出口协议原件及复印件，代理出口协议以外文拟定的，需同时提供中文翻译版本；</a:t>
            </a:r>
          </a:p>
          <a:p>
            <a:pPr lvl="1"/>
            <a:r>
              <a:rPr lang="en-US" altLang="zh-CN" dirty="0" smtClean="0"/>
              <a:t>3</a:t>
            </a:r>
            <a:r>
              <a:rPr lang="en-US" altLang="zh-CN" dirty="0"/>
              <a:t>.</a:t>
            </a:r>
            <a:r>
              <a:rPr lang="zh-CN" altLang="en-US" dirty="0"/>
              <a:t>委托方经办人护照或外国边民的边民证原件和复印件。</a:t>
            </a:r>
          </a:p>
          <a:p>
            <a:pPr lvl="2"/>
            <a:r>
              <a:rPr lang="zh-CN" altLang="en-US" dirty="0" smtClean="0"/>
              <a:t>出口</a:t>
            </a:r>
            <a:r>
              <a:rPr lang="zh-CN" altLang="en-US" dirty="0"/>
              <a:t>企业以边境小额贸易方式代理外国企业、外国自然人出口的货物，按上述规定已备案的，不属于增值税应税范围，其仅就代理费收入进行增值税申报。</a:t>
            </a:r>
          </a:p>
          <a:p>
            <a:pPr lvl="2"/>
            <a:r>
              <a:rPr lang="zh-CN" altLang="en-US" dirty="0" smtClean="0"/>
              <a:t>主管</a:t>
            </a:r>
            <a:r>
              <a:rPr lang="zh-CN" altLang="en-US" dirty="0"/>
              <a:t>国税机关应定期对出口企业以边境小额贸易方式代理外国企业、外国自然人出口货物的备案情况进行核查，发现出口企业未按照本条规定办理代理报关备案的，按有关规定处理。</a:t>
            </a:r>
          </a:p>
          <a:p>
            <a:endParaRPr lang="zh-CN" altLang="en-US" dirty="0"/>
          </a:p>
        </p:txBody>
      </p:sp>
    </p:spTree>
    <p:extLst>
      <p:ext uri="{BB962C8B-B14F-4D97-AF65-F5344CB8AC3E}">
        <p14:creationId xmlns:p14="http://schemas.microsoft.com/office/powerpoint/2010/main" val="23908732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四、关于取消“设有固定装置的非运输车辆免征车辆购置税的审核”后的有关管理问题</a:t>
            </a:r>
          </a:p>
          <a:p>
            <a:pPr lvl="1"/>
            <a:r>
              <a:rPr lang="zh-CN" altLang="en-US" dirty="0" smtClean="0"/>
              <a:t>纳税人</a:t>
            </a:r>
            <a:r>
              <a:rPr lang="zh-CN" altLang="en-US" dirty="0"/>
              <a:t>在办理设有固定装置的非运输车辆免税申报时，应当如实填写</a:t>
            </a:r>
            <a:r>
              <a:rPr lang="en-US" altLang="zh-CN" dirty="0"/>
              <a:t>《</a:t>
            </a:r>
            <a:r>
              <a:rPr lang="zh-CN" altLang="en-US" dirty="0"/>
              <a:t>车辆购置税纳税申报表</a:t>
            </a:r>
            <a:r>
              <a:rPr lang="en-US" altLang="zh-CN" dirty="0"/>
              <a:t>》</a:t>
            </a:r>
            <a:r>
              <a:rPr lang="zh-CN" altLang="en-US" dirty="0"/>
              <a:t>和</a:t>
            </a:r>
            <a:r>
              <a:rPr lang="en-US" altLang="zh-CN" dirty="0"/>
              <a:t>《</a:t>
            </a:r>
            <a:r>
              <a:rPr lang="zh-CN" altLang="en-US" dirty="0"/>
              <a:t>车辆购置税免（减）税申报表</a:t>
            </a:r>
            <a:r>
              <a:rPr lang="en-US" altLang="zh-CN" dirty="0"/>
              <a:t>》</a:t>
            </a:r>
            <a:r>
              <a:rPr lang="zh-CN" altLang="en-US" dirty="0"/>
              <a:t>，同时提供以下资料：</a:t>
            </a:r>
          </a:p>
          <a:p>
            <a:pPr lvl="1"/>
            <a:r>
              <a:rPr lang="zh-CN" altLang="en-US" dirty="0" smtClean="0"/>
              <a:t>（</a:t>
            </a:r>
            <a:r>
              <a:rPr lang="zh-CN" altLang="en-US" dirty="0"/>
              <a:t>一）纳税人身份证明；</a:t>
            </a:r>
          </a:p>
          <a:p>
            <a:pPr lvl="1"/>
            <a:r>
              <a:rPr lang="zh-CN" altLang="en-US" dirty="0" smtClean="0"/>
              <a:t>（</a:t>
            </a:r>
            <a:r>
              <a:rPr lang="zh-CN" altLang="en-US" dirty="0"/>
              <a:t>二）车辆价格证明；</a:t>
            </a:r>
          </a:p>
          <a:p>
            <a:pPr lvl="1"/>
            <a:r>
              <a:rPr lang="zh-CN" altLang="en-US" dirty="0" smtClean="0"/>
              <a:t>（</a:t>
            </a:r>
            <a:r>
              <a:rPr lang="zh-CN" altLang="en-US" dirty="0"/>
              <a:t>三）车辆合格证明；</a:t>
            </a:r>
          </a:p>
          <a:p>
            <a:pPr lvl="1"/>
            <a:r>
              <a:rPr lang="zh-CN" altLang="en-US" dirty="0" smtClean="0"/>
              <a:t>（</a:t>
            </a:r>
            <a:r>
              <a:rPr lang="zh-CN" altLang="en-US" dirty="0"/>
              <a:t>四）设有固定装置的非运输车辆内、外观彩色</a:t>
            </a:r>
            <a:r>
              <a:rPr lang="en-US" altLang="zh-CN" dirty="0"/>
              <a:t>5</a:t>
            </a:r>
            <a:r>
              <a:rPr lang="zh-CN" altLang="en-US" dirty="0"/>
              <a:t>寸照片；</a:t>
            </a:r>
          </a:p>
          <a:p>
            <a:pPr lvl="1"/>
            <a:r>
              <a:rPr lang="zh-CN" altLang="en-US" dirty="0" smtClean="0"/>
              <a:t>（</a:t>
            </a:r>
            <a:r>
              <a:rPr lang="zh-CN" altLang="en-US" dirty="0"/>
              <a:t>五）税务机关要求提供的其他资料。</a:t>
            </a:r>
          </a:p>
          <a:p>
            <a:r>
              <a:rPr lang="zh-CN" altLang="en-US" dirty="0"/>
              <a:t>主管税务机关应当依据免税图册对车辆固定装置进行核实无误后，办理免税手续。</a:t>
            </a:r>
          </a:p>
          <a:p>
            <a:endParaRPr lang="zh-CN" altLang="en-US" dirty="0"/>
          </a:p>
        </p:txBody>
      </p:sp>
    </p:spTree>
    <p:extLst>
      <p:ext uri="{BB962C8B-B14F-4D97-AF65-F5344CB8AC3E}">
        <p14:creationId xmlns:p14="http://schemas.microsoft.com/office/powerpoint/2010/main" val="3042872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一、税收征收管理变化</a:t>
            </a:r>
            <a:endParaRPr lang="zh-CN" altLang="en-US" dirty="0"/>
          </a:p>
        </p:txBody>
      </p:sp>
      <p:sp>
        <p:nvSpPr>
          <p:cNvPr id="3" name="内容占位符 2"/>
          <p:cNvSpPr>
            <a:spLocks noGrp="1"/>
          </p:cNvSpPr>
          <p:nvPr>
            <p:ph idx="1"/>
          </p:nvPr>
        </p:nvSpPr>
        <p:spPr/>
        <p:txBody>
          <a:bodyPr>
            <a:normAutofit/>
          </a:bodyPr>
          <a:lstStyle/>
          <a:p>
            <a:r>
              <a:rPr lang="en-US" altLang="zh-CN" sz="2800" dirty="0" smtClean="0"/>
              <a:t>1</a:t>
            </a:r>
            <a:r>
              <a:rPr lang="zh-CN" altLang="en-US" sz="2800" dirty="0" smtClean="0"/>
              <a:t>、落实</a:t>
            </a:r>
            <a:r>
              <a:rPr lang="zh-CN" altLang="en-US" sz="2800" dirty="0"/>
              <a:t>“五证合一、一照一码”</a:t>
            </a:r>
            <a:r>
              <a:rPr lang="zh-CN" altLang="en-US" sz="2800" dirty="0" smtClean="0"/>
              <a:t>登记制度改革</a:t>
            </a:r>
            <a:endParaRPr lang="en-US" altLang="zh-CN" sz="2800" dirty="0"/>
          </a:p>
          <a:p>
            <a:r>
              <a:rPr lang="en-US" altLang="zh-CN" sz="2800" dirty="0"/>
              <a:t>2</a:t>
            </a:r>
            <a:r>
              <a:rPr lang="zh-CN" altLang="en-US" sz="2800" dirty="0"/>
              <a:t>、行政审批和行政许可制度</a:t>
            </a:r>
            <a:r>
              <a:rPr lang="zh-CN" altLang="en-US" sz="2800" dirty="0" smtClean="0"/>
              <a:t>改革</a:t>
            </a:r>
            <a:endParaRPr lang="en-US" altLang="zh-CN" sz="2800" dirty="0" smtClean="0"/>
          </a:p>
          <a:p>
            <a:r>
              <a:rPr lang="en-US" altLang="zh-CN" sz="2800" dirty="0" smtClean="0"/>
              <a:t>3</a:t>
            </a:r>
            <a:r>
              <a:rPr lang="zh-CN" altLang="en-US" sz="2800" dirty="0" smtClean="0"/>
              <a:t>、企业纳税</a:t>
            </a:r>
            <a:r>
              <a:rPr lang="zh-CN" altLang="en-US" sz="2800" dirty="0"/>
              <a:t>信用</a:t>
            </a:r>
            <a:r>
              <a:rPr lang="zh-CN" altLang="en-US" sz="2800" dirty="0" smtClean="0"/>
              <a:t>管理改革</a:t>
            </a:r>
            <a:endParaRPr lang="en-US" altLang="zh-CN" sz="2800" dirty="0" smtClean="0"/>
          </a:p>
          <a:p>
            <a:r>
              <a:rPr lang="en-US" altLang="zh-CN" sz="2800" dirty="0" smtClean="0"/>
              <a:t>4</a:t>
            </a:r>
            <a:r>
              <a:rPr lang="zh-CN" altLang="en-US" sz="2800" dirty="0"/>
              <a:t>、推进税务稽查随机抽查实施</a:t>
            </a:r>
            <a:r>
              <a:rPr lang="zh-CN" altLang="en-US" sz="2800" dirty="0" smtClean="0"/>
              <a:t>方案</a:t>
            </a:r>
            <a:endParaRPr lang="en-US" altLang="zh-CN" sz="2800" dirty="0" smtClean="0"/>
          </a:p>
          <a:p>
            <a:r>
              <a:rPr lang="en-US" altLang="zh-CN" sz="2800" dirty="0" smtClean="0"/>
              <a:t>5</a:t>
            </a:r>
            <a:r>
              <a:rPr lang="zh-CN" altLang="en-US" sz="2800" dirty="0" smtClean="0"/>
              <a:t>、发票管理改革</a:t>
            </a:r>
            <a:endParaRPr lang="zh-CN" altLang="en-US" sz="2800" dirty="0"/>
          </a:p>
        </p:txBody>
      </p:sp>
    </p:spTree>
    <p:extLst>
      <p:ext uri="{BB962C8B-B14F-4D97-AF65-F5344CB8AC3E}">
        <p14:creationId xmlns:p14="http://schemas.microsoft.com/office/powerpoint/2010/main" val="26787601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五、关于取消“企业享受符合条件的固定资产加速折旧或缩短折旧年限所得税优惠的核准”后的有关管理问题</a:t>
            </a:r>
          </a:p>
          <a:p>
            <a:pPr lvl="1"/>
            <a:r>
              <a:rPr lang="zh-CN" altLang="en-US" dirty="0" smtClean="0"/>
              <a:t>纳税人</a:t>
            </a:r>
            <a:r>
              <a:rPr lang="zh-CN" altLang="en-US" dirty="0"/>
              <a:t>享受</a:t>
            </a:r>
            <a:r>
              <a:rPr lang="en-US" altLang="zh-CN" dirty="0"/>
              <a:t>《</a:t>
            </a:r>
            <a:r>
              <a:rPr lang="zh-CN" altLang="en-US" dirty="0"/>
              <a:t>财政部 国家税务总局关于完善固定资产加速折旧企业所得税政策的通知</a:t>
            </a:r>
            <a:r>
              <a:rPr lang="en-US" altLang="zh-CN" dirty="0"/>
              <a:t>》</a:t>
            </a:r>
            <a:r>
              <a:rPr lang="zh-CN" altLang="en-US" dirty="0"/>
              <a:t>（财税</a:t>
            </a:r>
            <a:r>
              <a:rPr lang="en-US" altLang="zh-CN" dirty="0"/>
              <a:t>〔2014〕75</a:t>
            </a:r>
            <a:r>
              <a:rPr lang="zh-CN" altLang="en-US" dirty="0"/>
              <a:t>号）、</a:t>
            </a:r>
            <a:r>
              <a:rPr lang="en-US" altLang="zh-CN" dirty="0"/>
              <a:t>《</a:t>
            </a:r>
            <a:r>
              <a:rPr lang="zh-CN" altLang="en-US" dirty="0"/>
              <a:t>关于固定资产加速折旧税收政策有关问题的公告</a:t>
            </a:r>
            <a:r>
              <a:rPr lang="en-US" altLang="zh-CN" dirty="0"/>
              <a:t>》</a:t>
            </a:r>
            <a:r>
              <a:rPr lang="zh-CN" altLang="en-US" dirty="0"/>
              <a:t>（国家税务总局公告</a:t>
            </a:r>
            <a:r>
              <a:rPr lang="en-US" altLang="zh-CN" dirty="0"/>
              <a:t>2014</a:t>
            </a:r>
            <a:r>
              <a:rPr lang="zh-CN" altLang="en-US" dirty="0"/>
              <a:t>年第</a:t>
            </a:r>
            <a:r>
              <a:rPr lang="en-US" altLang="zh-CN" dirty="0"/>
              <a:t>64</a:t>
            </a:r>
            <a:r>
              <a:rPr lang="zh-CN" altLang="en-US" dirty="0"/>
              <a:t>号）规定的重点行业加速折旧政策，应当在</a:t>
            </a:r>
            <a:r>
              <a:rPr lang="zh-CN" altLang="en-US" dirty="0">
                <a:solidFill>
                  <a:srgbClr val="C00000"/>
                </a:solidFill>
              </a:rPr>
              <a:t>汇算清缴期内，向主管税务机关提供</a:t>
            </a:r>
            <a:r>
              <a:rPr lang="en-US" altLang="zh-CN" dirty="0">
                <a:solidFill>
                  <a:srgbClr val="C00000"/>
                </a:solidFill>
              </a:rPr>
              <a:t>《</a:t>
            </a:r>
            <a:r>
              <a:rPr lang="zh-CN" altLang="en-US" dirty="0">
                <a:solidFill>
                  <a:srgbClr val="C00000"/>
                </a:solidFill>
              </a:rPr>
              <a:t>企业所得税优惠事项备案表</a:t>
            </a:r>
            <a:r>
              <a:rPr lang="en-US" altLang="zh-CN" dirty="0"/>
              <a:t>》</a:t>
            </a:r>
            <a:r>
              <a:rPr lang="zh-CN" altLang="en-US" dirty="0"/>
              <a:t>，同时可以</a:t>
            </a:r>
            <a:r>
              <a:rPr lang="zh-CN" altLang="en-US" dirty="0">
                <a:solidFill>
                  <a:srgbClr val="C00000"/>
                </a:solidFill>
              </a:rPr>
              <a:t>在季度预缴环节享受该项优惠政策</a:t>
            </a:r>
            <a:r>
              <a:rPr lang="zh-CN" altLang="en-US" dirty="0"/>
              <a:t>。纳税人享受其他固定资产加速折旧政策，应当在汇算清缴时提供</a:t>
            </a:r>
            <a:r>
              <a:rPr lang="en-US" altLang="zh-CN" dirty="0"/>
              <a:t>《</a:t>
            </a:r>
            <a:r>
              <a:rPr lang="zh-CN" altLang="en-US" dirty="0"/>
              <a:t>企业所得税优惠事项备案表</a:t>
            </a:r>
            <a:r>
              <a:rPr lang="en-US" altLang="zh-CN" dirty="0"/>
              <a:t>》</a:t>
            </a:r>
            <a:r>
              <a:rPr lang="zh-CN" altLang="en-US" dirty="0"/>
              <a:t>，对于税法与会计核算一致的，可以在季度预缴环节享受该项优惠政策；对于税法与会计核算不一致的，在汇算清缴时享受该项优惠政策。</a:t>
            </a:r>
          </a:p>
          <a:p>
            <a:endParaRPr lang="zh-CN" altLang="en-US" dirty="0"/>
          </a:p>
        </p:txBody>
      </p:sp>
    </p:spTree>
    <p:extLst>
      <p:ext uri="{BB962C8B-B14F-4D97-AF65-F5344CB8AC3E}">
        <p14:creationId xmlns:p14="http://schemas.microsoft.com/office/powerpoint/2010/main" val="20225667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a:t>另外，纳税人应当将以下资料留存备查：</a:t>
            </a:r>
          </a:p>
          <a:p>
            <a:pPr lvl="1"/>
            <a:r>
              <a:rPr lang="zh-CN" altLang="en-US" dirty="0" smtClean="0"/>
              <a:t>（</a:t>
            </a:r>
            <a:r>
              <a:rPr lang="zh-CN" altLang="en-US" dirty="0"/>
              <a:t>一）固定资产的功能、预计使用年限短于规定计算折旧的最低年限的理由、证明资料及有关情况的说明；</a:t>
            </a:r>
          </a:p>
          <a:p>
            <a:pPr lvl="1"/>
            <a:r>
              <a:rPr lang="zh-CN" altLang="en-US" dirty="0" smtClean="0"/>
              <a:t>（</a:t>
            </a:r>
            <a:r>
              <a:rPr lang="zh-CN" altLang="en-US" dirty="0"/>
              <a:t>二）固定资产加速折旧方法和折旧额的说明；</a:t>
            </a:r>
          </a:p>
          <a:p>
            <a:pPr lvl="1"/>
            <a:r>
              <a:rPr lang="zh-CN" altLang="en-US" dirty="0" smtClean="0"/>
              <a:t>（</a:t>
            </a:r>
            <a:r>
              <a:rPr lang="zh-CN" altLang="en-US" dirty="0"/>
              <a:t>三）集成电路生产企业认定证书复印件（集成电路生产企业的生产设备适用本项优惠时提供）；</a:t>
            </a:r>
          </a:p>
          <a:p>
            <a:pPr lvl="1"/>
            <a:r>
              <a:rPr lang="zh-CN" altLang="en-US" dirty="0" smtClean="0"/>
              <a:t>（</a:t>
            </a:r>
            <a:r>
              <a:rPr lang="zh-CN" altLang="en-US" dirty="0"/>
              <a:t>四）缩短折旧或摊销年限情况说明（外购软件缩短折旧或摊销年限时提供）；</a:t>
            </a:r>
          </a:p>
          <a:p>
            <a:pPr lvl="1"/>
            <a:r>
              <a:rPr lang="zh-CN" altLang="en-US" dirty="0" smtClean="0"/>
              <a:t>（</a:t>
            </a:r>
            <a:r>
              <a:rPr lang="zh-CN" altLang="en-US" dirty="0"/>
              <a:t>五）填报季度预缴申报表之附</a:t>
            </a:r>
            <a:r>
              <a:rPr lang="en-US" altLang="zh-CN" dirty="0"/>
              <a:t>1-2《</a:t>
            </a:r>
            <a:r>
              <a:rPr lang="zh-CN" altLang="en-US" dirty="0"/>
              <a:t>固定资产加速折旧（扣除）明细表</a:t>
            </a:r>
            <a:r>
              <a:rPr lang="en-US" altLang="zh-CN" dirty="0"/>
              <a:t>》</a:t>
            </a:r>
            <a:r>
              <a:rPr lang="zh-CN" altLang="en-US" dirty="0"/>
              <a:t>（适用于享受财税</a:t>
            </a:r>
            <a:r>
              <a:rPr lang="en-US" altLang="zh-CN" dirty="0"/>
              <a:t>〔2014〕75</a:t>
            </a:r>
            <a:r>
              <a:rPr lang="zh-CN" altLang="en-US" dirty="0"/>
              <a:t>号文件规定政策）。</a:t>
            </a:r>
          </a:p>
          <a:p>
            <a:endParaRPr lang="zh-CN" altLang="en-US" dirty="0"/>
          </a:p>
        </p:txBody>
      </p:sp>
    </p:spTree>
    <p:extLst>
      <p:ext uri="{BB962C8B-B14F-4D97-AF65-F5344CB8AC3E}">
        <p14:creationId xmlns:p14="http://schemas.microsoft.com/office/powerpoint/2010/main" val="36772237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96144"/>
            <a:ext cx="10018713" cy="5578047"/>
          </a:xfrm>
        </p:spPr>
        <p:txBody>
          <a:bodyPr>
            <a:normAutofit fontScale="92500" lnSpcReduction="20000"/>
          </a:bodyPr>
          <a:lstStyle/>
          <a:p>
            <a:r>
              <a:rPr lang="zh-CN" altLang="en-US" dirty="0"/>
              <a:t>六、关于取消“企业从事农林牧渔业项目所得享受所得税优惠的备案核准”后的有关管理问题</a:t>
            </a:r>
          </a:p>
          <a:p>
            <a:pPr lvl="1"/>
            <a:r>
              <a:rPr lang="zh-CN" altLang="en-US" dirty="0" smtClean="0"/>
              <a:t>企业</a:t>
            </a:r>
            <a:r>
              <a:rPr lang="zh-CN" altLang="en-US" dirty="0"/>
              <a:t>从事农林牧渔业项目所得享受所得税优惠，纳税人应当在汇算清缴期内，向主管税务机关提供</a:t>
            </a:r>
            <a:r>
              <a:rPr lang="en-US" altLang="zh-CN" dirty="0"/>
              <a:t>《</a:t>
            </a:r>
            <a:r>
              <a:rPr lang="zh-CN" altLang="en-US" dirty="0"/>
              <a:t>企业所得税优惠事项备案表</a:t>
            </a:r>
            <a:r>
              <a:rPr lang="en-US" altLang="zh-CN" dirty="0"/>
              <a:t>》</a:t>
            </a:r>
            <a:r>
              <a:rPr lang="zh-CN" altLang="en-US" dirty="0"/>
              <a:t>，同时可以在季度预缴环节享受该项优惠政策。</a:t>
            </a:r>
          </a:p>
          <a:p>
            <a:pPr lvl="1"/>
            <a:r>
              <a:rPr lang="zh-CN" altLang="en-US" dirty="0" smtClean="0"/>
              <a:t>另外</a:t>
            </a:r>
            <a:r>
              <a:rPr lang="zh-CN" altLang="en-US" dirty="0"/>
              <a:t>，纳税人应当将以下资料留存备查：</a:t>
            </a:r>
          </a:p>
          <a:p>
            <a:pPr lvl="2"/>
            <a:r>
              <a:rPr lang="zh-CN" altLang="en-US" dirty="0" smtClean="0"/>
              <a:t>（</a:t>
            </a:r>
            <a:r>
              <a:rPr lang="zh-CN" altLang="en-US" dirty="0"/>
              <a:t>一）经营业务属于</a:t>
            </a:r>
            <a:r>
              <a:rPr lang="en-US" altLang="zh-CN" dirty="0"/>
              <a:t>《</a:t>
            </a:r>
            <a:r>
              <a:rPr lang="zh-CN" altLang="en-US" dirty="0"/>
              <a:t>国民经济行业分类</a:t>
            </a:r>
            <a:r>
              <a:rPr lang="en-US" altLang="zh-CN" dirty="0"/>
              <a:t>》</a:t>
            </a:r>
            <a:r>
              <a:rPr lang="zh-CN" altLang="en-US" dirty="0"/>
              <a:t>中的农、林、牧、渔业具体项目的说明；</a:t>
            </a:r>
          </a:p>
          <a:p>
            <a:pPr lvl="2"/>
            <a:r>
              <a:rPr lang="zh-CN" altLang="en-US" dirty="0" smtClean="0"/>
              <a:t>（</a:t>
            </a:r>
            <a:r>
              <a:rPr lang="zh-CN" altLang="en-US" dirty="0"/>
              <a:t>二）有效期内的远洋渔业企业资格证书复印件（从事远洋捕捞业务的提供）；</a:t>
            </a:r>
          </a:p>
          <a:p>
            <a:pPr lvl="2"/>
            <a:r>
              <a:rPr lang="zh-CN" altLang="en-US" dirty="0" smtClean="0"/>
              <a:t>（</a:t>
            </a:r>
            <a:r>
              <a:rPr lang="zh-CN" altLang="en-US" dirty="0"/>
              <a:t>三）县级以上农、林、牧、渔业政府主管部门的确认意见（进行农产品的再种植、养殖是否可以视为农产品的种植、养殖项目享受相应的税收优惠难以确定时提供）；</a:t>
            </a:r>
          </a:p>
          <a:p>
            <a:pPr lvl="2"/>
            <a:r>
              <a:rPr lang="zh-CN" altLang="en-US" dirty="0" smtClean="0"/>
              <a:t>（</a:t>
            </a:r>
            <a:r>
              <a:rPr lang="zh-CN" altLang="en-US" dirty="0"/>
              <a:t>四）从事农作物新品种选育的认定证书复印件（从事农作物新品种选育的提供）。</a:t>
            </a:r>
          </a:p>
          <a:p>
            <a:r>
              <a:rPr lang="zh-CN" altLang="en-US" dirty="0"/>
              <a:t>　　本公告自发布之日起施行。</a:t>
            </a:r>
          </a:p>
          <a:p>
            <a:endParaRPr lang="zh-CN" altLang="en-US" dirty="0"/>
          </a:p>
        </p:txBody>
      </p:sp>
    </p:spTree>
    <p:extLst>
      <p:ext uri="{BB962C8B-B14F-4D97-AF65-F5344CB8AC3E}">
        <p14:creationId xmlns:p14="http://schemas.microsoft.com/office/powerpoint/2010/main" val="1229951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a:t>
            </a:r>
            <a:r>
              <a:rPr lang="en-US" altLang="zh-CN" dirty="0" smtClean="0"/>
              <a:t>2</a:t>
            </a:r>
            <a:r>
              <a:rPr lang="zh-CN" altLang="en-US" dirty="0" smtClean="0"/>
              <a:t>）国家</a:t>
            </a:r>
            <a:r>
              <a:rPr lang="zh-CN" altLang="en-US" dirty="0"/>
              <a:t>税务</a:t>
            </a:r>
            <a:r>
              <a:rPr lang="zh-CN" altLang="en-US" dirty="0" smtClean="0"/>
              <a:t>总局</a:t>
            </a:r>
            <a:r>
              <a:rPr lang="en-US" altLang="zh-CN" dirty="0" smtClean="0"/>
              <a:t/>
            </a:r>
            <a:br>
              <a:rPr lang="en-US" altLang="zh-CN" dirty="0" smtClean="0"/>
            </a:br>
            <a:r>
              <a:rPr lang="zh-CN" altLang="en-US" dirty="0" smtClean="0"/>
              <a:t>关于公布已</a:t>
            </a:r>
            <a:r>
              <a:rPr lang="zh-CN" altLang="en-US" dirty="0"/>
              <a:t>取消的</a:t>
            </a:r>
            <a:r>
              <a:rPr lang="en-US" altLang="zh-CN" dirty="0"/>
              <a:t>22</a:t>
            </a:r>
            <a:r>
              <a:rPr lang="zh-CN" altLang="en-US" dirty="0"/>
              <a:t>项税务非行政许可审批事项的</a:t>
            </a:r>
            <a:r>
              <a:rPr lang="zh-CN" altLang="en-US" dirty="0" smtClean="0"/>
              <a:t>公告</a:t>
            </a:r>
            <a:endParaRPr lang="zh-CN" altLang="en-US" dirty="0"/>
          </a:p>
        </p:txBody>
      </p:sp>
      <p:sp>
        <p:nvSpPr>
          <p:cNvPr id="3" name="内容占位符 2"/>
          <p:cNvSpPr>
            <a:spLocks noGrp="1"/>
          </p:cNvSpPr>
          <p:nvPr>
            <p:ph idx="1"/>
          </p:nvPr>
        </p:nvSpPr>
        <p:spPr/>
        <p:txBody>
          <a:bodyPr>
            <a:normAutofit lnSpcReduction="10000"/>
          </a:bodyPr>
          <a:lstStyle/>
          <a:p>
            <a:pPr lvl="4"/>
            <a:r>
              <a:rPr lang="zh-CN" altLang="en-US" dirty="0"/>
              <a:t>国家税务总局公告</a:t>
            </a:r>
            <a:r>
              <a:rPr lang="en-US" altLang="zh-CN" dirty="0"/>
              <a:t>2015</a:t>
            </a:r>
            <a:r>
              <a:rPr lang="zh-CN" altLang="en-US" dirty="0"/>
              <a:t>年第</a:t>
            </a:r>
            <a:r>
              <a:rPr lang="en-US" altLang="zh-CN" dirty="0"/>
              <a:t>58</a:t>
            </a:r>
            <a:r>
              <a:rPr lang="zh-CN" altLang="en-US" dirty="0"/>
              <a:t>号  </a:t>
            </a:r>
            <a:r>
              <a:rPr lang="en-US" altLang="zh-CN" dirty="0" smtClean="0"/>
              <a:t>2015-08-18</a:t>
            </a:r>
          </a:p>
          <a:p>
            <a:r>
              <a:rPr lang="zh-CN" altLang="en-US" dirty="0"/>
              <a:t>根据</a:t>
            </a:r>
            <a:r>
              <a:rPr lang="en-US" altLang="zh-CN" dirty="0"/>
              <a:t>《</a:t>
            </a:r>
            <a:r>
              <a:rPr lang="zh-CN" altLang="en-US" dirty="0"/>
              <a:t>中华人民共和国税收征收管理法</a:t>
            </a:r>
            <a:r>
              <a:rPr lang="en-US" altLang="zh-CN" dirty="0"/>
              <a:t>》</a:t>
            </a:r>
            <a:r>
              <a:rPr lang="zh-CN" altLang="en-US" dirty="0"/>
              <a:t>第三十三条规定和</a:t>
            </a:r>
            <a:r>
              <a:rPr lang="en-US" altLang="zh-CN" dirty="0"/>
              <a:t>《</a:t>
            </a:r>
            <a:r>
              <a:rPr lang="zh-CN" altLang="en-US" dirty="0"/>
              <a:t>国务院关于取消和调整一批行政审批项目等事项的决定</a:t>
            </a:r>
            <a:r>
              <a:rPr lang="en-US" altLang="zh-CN" dirty="0"/>
              <a:t>》</a:t>
            </a:r>
            <a:r>
              <a:rPr lang="zh-CN" altLang="en-US" dirty="0"/>
              <a:t>（国发</a:t>
            </a:r>
            <a:r>
              <a:rPr lang="en-US" altLang="zh-CN" dirty="0"/>
              <a:t>〔2014〕50</a:t>
            </a:r>
            <a:r>
              <a:rPr lang="zh-CN" altLang="en-US" dirty="0"/>
              <a:t>号），现将已取消的</a:t>
            </a:r>
            <a:r>
              <a:rPr lang="en-US" altLang="zh-CN" dirty="0"/>
              <a:t>22</a:t>
            </a:r>
            <a:r>
              <a:rPr lang="zh-CN" altLang="en-US" dirty="0"/>
              <a:t>项税务非行政许可审批事项予以公布（见附件）。 </a:t>
            </a:r>
          </a:p>
          <a:p>
            <a:r>
              <a:rPr lang="zh-CN" altLang="en-US" dirty="0" smtClean="0"/>
              <a:t>各级</a:t>
            </a:r>
            <a:r>
              <a:rPr lang="zh-CN" altLang="en-US" dirty="0"/>
              <a:t>税务机关应当全面落实取消</a:t>
            </a:r>
            <a:r>
              <a:rPr lang="en-US" altLang="zh-CN" dirty="0"/>
              <a:t>22</a:t>
            </a:r>
            <a:r>
              <a:rPr lang="zh-CN" altLang="en-US" dirty="0"/>
              <a:t>项税务非行政许可审批事项有关工作，不得以任何形式保留或者变相审批；及时修改涉及取消事项的相关规定、表证单书和征管流程，明确事中事后监管要求；进一步深化行政体制改革，深入推进简政放权，放管结合，优化服务，不断提高税收管理科学化规范化水平。 </a:t>
            </a:r>
          </a:p>
          <a:p>
            <a:r>
              <a:rPr lang="zh-CN" altLang="en-US" dirty="0"/>
              <a:t>　　特此公告。 </a:t>
            </a:r>
          </a:p>
          <a:p>
            <a:r>
              <a:rPr lang="zh-CN" altLang="en-US" dirty="0"/>
              <a:t>　　附件：</a:t>
            </a:r>
            <a:r>
              <a:rPr lang="zh-CN" altLang="en-US" dirty="0">
                <a:hlinkClick r:id="rId2" action="ppaction://hlinkfile"/>
              </a:rPr>
              <a:t>国务院决定取消的</a:t>
            </a:r>
            <a:r>
              <a:rPr lang="en-US" altLang="zh-CN" dirty="0">
                <a:hlinkClick r:id="rId2" action="ppaction://hlinkfile"/>
              </a:rPr>
              <a:t>22</a:t>
            </a:r>
            <a:r>
              <a:rPr lang="zh-CN" altLang="en-US" dirty="0">
                <a:hlinkClick r:id="rId2" action="ppaction://hlinkfile"/>
              </a:rPr>
              <a:t>项税务非行政许可审批</a:t>
            </a:r>
            <a:r>
              <a:rPr lang="zh-CN" altLang="en-US" dirty="0" smtClean="0">
                <a:hlinkClick r:id="rId2" action="ppaction://hlinkfile"/>
              </a:rPr>
              <a:t>事项</a:t>
            </a:r>
            <a:endParaRPr lang="en-US" altLang="zh-CN" dirty="0"/>
          </a:p>
          <a:p>
            <a:endParaRPr lang="zh-CN" altLang="en-US" dirty="0"/>
          </a:p>
        </p:txBody>
      </p:sp>
    </p:spTree>
    <p:extLst>
      <p:ext uri="{BB962C8B-B14F-4D97-AF65-F5344CB8AC3E}">
        <p14:creationId xmlns:p14="http://schemas.microsoft.com/office/powerpoint/2010/main" val="30028834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a:t>
            </a:r>
            <a:r>
              <a:rPr lang="en-US" altLang="zh-CN" dirty="0" smtClean="0"/>
              <a:t>3</a:t>
            </a:r>
            <a:r>
              <a:rPr lang="zh-CN" altLang="en-US" dirty="0" smtClean="0"/>
              <a:t>）国家</a:t>
            </a:r>
            <a:r>
              <a:rPr lang="zh-CN" altLang="en-US" dirty="0"/>
              <a:t>税务总局</a:t>
            </a:r>
            <a:br>
              <a:rPr lang="zh-CN" altLang="en-US" dirty="0"/>
            </a:br>
            <a:r>
              <a:rPr lang="zh-CN" altLang="en-US" dirty="0"/>
              <a:t>关于公布税务行政许可事项目录的</a:t>
            </a:r>
            <a:r>
              <a:rPr lang="zh-CN" altLang="en-US" dirty="0" smtClean="0"/>
              <a:t>公告</a:t>
            </a:r>
            <a:endParaRPr lang="zh-CN" altLang="en-US" dirty="0"/>
          </a:p>
        </p:txBody>
      </p:sp>
      <p:sp>
        <p:nvSpPr>
          <p:cNvPr id="3" name="内容占位符 2"/>
          <p:cNvSpPr>
            <a:spLocks noGrp="1"/>
          </p:cNvSpPr>
          <p:nvPr>
            <p:ph idx="1"/>
          </p:nvPr>
        </p:nvSpPr>
        <p:spPr/>
        <p:txBody>
          <a:bodyPr/>
          <a:lstStyle/>
          <a:p>
            <a:pPr lvl="4"/>
            <a:r>
              <a:rPr lang="zh-CN" altLang="en-US" dirty="0"/>
              <a:t>国家税务总局公告</a:t>
            </a:r>
            <a:r>
              <a:rPr lang="en-US" altLang="zh-CN" dirty="0"/>
              <a:t>2015</a:t>
            </a:r>
            <a:r>
              <a:rPr lang="zh-CN" altLang="en-US" dirty="0"/>
              <a:t>年第</a:t>
            </a:r>
            <a:r>
              <a:rPr lang="en-US" altLang="zh-CN" dirty="0"/>
              <a:t>87</a:t>
            </a:r>
            <a:r>
              <a:rPr lang="zh-CN" altLang="en-US" dirty="0"/>
              <a:t>号 </a:t>
            </a:r>
            <a:r>
              <a:rPr lang="en-US" altLang="zh-CN" dirty="0" smtClean="0"/>
              <a:t>2015-12-1</a:t>
            </a:r>
          </a:p>
          <a:p>
            <a:r>
              <a:rPr lang="zh-CN" altLang="en-US" dirty="0"/>
              <a:t>根据国务院深化行政审批制度改革要求，现将</a:t>
            </a:r>
            <a:r>
              <a:rPr lang="zh-CN" altLang="en-US" b="1" dirty="0">
                <a:solidFill>
                  <a:srgbClr val="FF0000"/>
                </a:solidFill>
              </a:rPr>
              <a:t>税务行政许可事项予以公告。</a:t>
            </a:r>
          </a:p>
          <a:p>
            <a:r>
              <a:rPr lang="zh-CN" altLang="en-US" dirty="0"/>
              <a:t>　各级税务机关应当依据</a:t>
            </a:r>
            <a:r>
              <a:rPr lang="en-US" altLang="zh-CN" dirty="0"/>
              <a:t>《</a:t>
            </a:r>
            <a:r>
              <a:rPr lang="zh-CN" altLang="en-US" dirty="0"/>
              <a:t>中华人民共和国行政许可法</a:t>
            </a:r>
            <a:r>
              <a:rPr lang="en-US" altLang="zh-CN" dirty="0"/>
              <a:t>》</a:t>
            </a:r>
            <a:r>
              <a:rPr lang="zh-CN" altLang="en-US" dirty="0"/>
              <a:t>的相关规定实施税务行政许可，认真落实</a:t>
            </a:r>
            <a:r>
              <a:rPr lang="en-US" altLang="zh-CN" dirty="0"/>
              <a:t>《</a:t>
            </a:r>
            <a:r>
              <a:rPr lang="zh-CN" altLang="en-US" dirty="0"/>
              <a:t>国家税务总局关于进一步深化税务行政审批制度改革工作的意见</a:t>
            </a:r>
            <a:r>
              <a:rPr lang="en-US" altLang="zh-CN" dirty="0"/>
              <a:t>》</a:t>
            </a:r>
            <a:r>
              <a:rPr lang="zh-CN" altLang="en-US" dirty="0"/>
              <a:t>（税总发</a:t>
            </a:r>
            <a:r>
              <a:rPr lang="en-US" altLang="zh-CN" dirty="0"/>
              <a:t>〔2015〕102</a:t>
            </a:r>
            <a:r>
              <a:rPr lang="zh-CN" altLang="en-US" dirty="0"/>
              <a:t>号），深入推进简政放权、放管结合、优化服务，不断提高税收管理和服务效能。</a:t>
            </a:r>
          </a:p>
          <a:p>
            <a:r>
              <a:rPr lang="zh-CN" altLang="en-US" dirty="0"/>
              <a:t>　特此公告。</a:t>
            </a:r>
          </a:p>
          <a:p>
            <a:r>
              <a:rPr lang="zh-CN" altLang="en-US" dirty="0"/>
              <a:t>　　附件：税务行政许可事项目录</a:t>
            </a:r>
            <a:r>
              <a:rPr lang="zh-CN" altLang="en-US" dirty="0" smtClean="0"/>
              <a:t>（</a:t>
            </a:r>
            <a:r>
              <a:rPr lang="en-US" altLang="zh-CN" dirty="0" smtClean="0"/>
              <a:t>8</a:t>
            </a:r>
            <a:r>
              <a:rPr lang="zh-CN" altLang="en-US" dirty="0"/>
              <a:t>项</a:t>
            </a:r>
            <a:r>
              <a:rPr lang="zh-CN" altLang="en-US" dirty="0" smtClean="0"/>
              <a:t>）</a:t>
            </a:r>
            <a:endParaRPr lang="zh-CN" altLang="en-US" dirty="0"/>
          </a:p>
          <a:p>
            <a:endParaRPr lang="zh-CN" altLang="en-US" dirty="0"/>
          </a:p>
        </p:txBody>
      </p:sp>
    </p:spTree>
    <p:extLst>
      <p:ext uri="{BB962C8B-B14F-4D97-AF65-F5344CB8AC3E}">
        <p14:creationId xmlns:p14="http://schemas.microsoft.com/office/powerpoint/2010/main" val="37379517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1153552" y="562708"/>
          <a:ext cx="10349473" cy="6053312"/>
        </p:xfrm>
        <a:graphic>
          <a:graphicData uri="http://schemas.openxmlformats.org/drawingml/2006/table">
            <a:tbl>
              <a:tblPr firstRow="1" firstCol="1" bandRow="1" bandCol="1">
                <a:tableStyleId>{5C22544A-7EE6-4342-B048-85BDC9FD1C3A}</a:tableStyleId>
              </a:tblPr>
              <a:tblGrid>
                <a:gridCol w="757604"/>
                <a:gridCol w="1254075"/>
                <a:gridCol w="5783105"/>
                <a:gridCol w="1154189"/>
                <a:gridCol w="1400500"/>
              </a:tblGrid>
              <a:tr h="799322">
                <a:tc>
                  <a:txBody>
                    <a:bodyPr/>
                    <a:lstStyle/>
                    <a:p>
                      <a:pPr algn="ctr">
                        <a:spcAft>
                          <a:spcPts val="0"/>
                        </a:spcAft>
                      </a:pPr>
                      <a:r>
                        <a:rPr lang="zh-CN" sz="2000" kern="100" dirty="0">
                          <a:effectLst/>
                        </a:rPr>
                        <a:t>序号</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dirty="0">
                          <a:effectLst/>
                        </a:rPr>
                        <a:t>项目名称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indent="267970" algn="ctr">
                        <a:spcAft>
                          <a:spcPts val="0"/>
                        </a:spcAft>
                      </a:pPr>
                      <a:r>
                        <a:rPr lang="zh-CN" sz="2000" kern="100">
                          <a:effectLst/>
                        </a:rPr>
                        <a:t>设定依据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p>
                    <a:p>
                      <a:pPr algn="ctr">
                        <a:spcAft>
                          <a:spcPts val="0"/>
                        </a:spcAft>
                      </a:pPr>
                      <a:r>
                        <a:rPr lang="zh-CN" sz="2000" kern="100">
                          <a:effectLst/>
                        </a:rPr>
                        <a:t>对象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r>
                        <a:rPr lang="en-US" sz="2000" kern="100">
                          <a:effectLst/>
                        </a:rPr>
                        <a:t/>
                      </a:r>
                      <a:br>
                        <a:rPr lang="en-US" sz="2000" kern="100">
                          <a:effectLst/>
                        </a:rPr>
                      </a:br>
                      <a:r>
                        <a:rPr lang="zh-CN" sz="2000" kern="100">
                          <a:effectLst/>
                        </a:rPr>
                        <a:t>部门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r>
              <a:tr h="4912161">
                <a:tc>
                  <a:txBody>
                    <a:bodyPr/>
                    <a:lstStyle/>
                    <a:p>
                      <a:pPr algn="ctr">
                        <a:spcAft>
                          <a:spcPts val="0"/>
                        </a:spcAft>
                      </a:pPr>
                      <a:r>
                        <a:rPr lang="en-US" sz="2000" kern="100" dirty="0">
                          <a:effectLst/>
                        </a:rPr>
                        <a:t>1</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just">
                        <a:spcAft>
                          <a:spcPts val="0"/>
                        </a:spcAft>
                      </a:pPr>
                      <a:r>
                        <a:rPr lang="zh-CN" sz="2000" kern="100" dirty="0">
                          <a:effectLst/>
                        </a:rPr>
                        <a:t>企业印制发票审批</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indent="200025" algn="just">
                        <a:spcAft>
                          <a:spcPts val="0"/>
                        </a:spcAft>
                      </a:pPr>
                      <a:r>
                        <a:rPr lang="zh-CN" sz="2000" kern="100" dirty="0">
                          <a:effectLst/>
                          <a:latin typeface="宋体" panose="02010600030101010101" pitchFamily="2" charset="-122"/>
                          <a:ea typeface="宋体" panose="02010600030101010101" pitchFamily="2" charset="-122"/>
                        </a:rPr>
                        <a:t>《</a:t>
                      </a:r>
                      <a:r>
                        <a:rPr lang="zh-CN" sz="2000" b="1" kern="100" dirty="0">
                          <a:solidFill>
                            <a:srgbClr val="FF0000"/>
                          </a:solidFill>
                          <a:effectLst/>
                          <a:latin typeface="宋体" panose="02010600030101010101" pitchFamily="2" charset="-122"/>
                          <a:ea typeface="宋体" panose="02010600030101010101" pitchFamily="2" charset="-122"/>
                          <a:cs typeface="+mn-cs"/>
                        </a:rPr>
                        <a:t>中华人民共和国税收征收管理法</a:t>
                      </a:r>
                      <a:r>
                        <a:rPr lang="zh-CN" sz="2000" kern="100" dirty="0">
                          <a:effectLst/>
                          <a:latin typeface="宋体" panose="02010600030101010101" pitchFamily="2" charset="-122"/>
                          <a:ea typeface="宋体" panose="02010600030101010101" pitchFamily="2" charset="-122"/>
                        </a:rPr>
                        <a:t>》第</a:t>
                      </a:r>
                      <a:r>
                        <a:rPr lang="en-US" sz="2000" kern="100" dirty="0">
                          <a:effectLst/>
                          <a:latin typeface="宋体" panose="02010600030101010101" pitchFamily="2" charset="-122"/>
                          <a:ea typeface="宋体" panose="02010600030101010101" pitchFamily="2" charset="-122"/>
                        </a:rPr>
                        <a:t>22</a:t>
                      </a:r>
                      <a:r>
                        <a:rPr lang="zh-CN" sz="2000" kern="100" dirty="0">
                          <a:effectLst/>
                          <a:latin typeface="宋体" panose="02010600030101010101" pitchFamily="2" charset="-122"/>
                          <a:ea typeface="宋体" panose="02010600030101010101" pitchFamily="2" charset="-122"/>
                        </a:rPr>
                        <a:t>条：“增值税专用发票由国务院税务主管部门指定的企业印制；其他发票，按照国务院税务主管部门的规定，分别由省、自治区、直辖市国家税务局、地方税务局指定企业印制。未经前款规定的税务机关指定，不得印制发票。”</a:t>
                      </a:r>
                    </a:p>
                    <a:p>
                      <a:pPr indent="200025" algn="just">
                        <a:spcAft>
                          <a:spcPts val="0"/>
                        </a:spcAft>
                      </a:pPr>
                      <a:r>
                        <a:rPr lang="zh-CN" sz="2000" kern="100" dirty="0">
                          <a:effectLst/>
                          <a:latin typeface="宋体" panose="02010600030101010101" pitchFamily="2" charset="-122"/>
                          <a:ea typeface="宋体" panose="02010600030101010101" pitchFamily="2" charset="-122"/>
                        </a:rPr>
                        <a:t>《</a:t>
                      </a:r>
                      <a:r>
                        <a:rPr lang="zh-CN" sz="2000" b="1" kern="100" dirty="0">
                          <a:solidFill>
                            <a:srgbClr val="FF0000"/>
                          </a:solidFill>
                          <a:effectLst/>
                          <a:latin typeface="宋体" panose="02010600030101010101" pitchFamily="2" charset="-122"/>
                          <a:ea typeface="宋体" panose="02010600030101010101" pitchFamily="2" charset="-122"/>
                        </a:rPr>
                        <a:t>中华人民共和国发票管理办法</a:t>
                      </a:r>
                      <a:r>
                        <a:rPr lang="zh-CN" sz="2000" kern="100" dirty="0">
                          <a:effectLst/>
                          <a:latin typeface="宋体" panose="02010600030101010101" pitchFamily="2" charset="-122"/>
                          <a:ea typeface="宋体" panose="02010600030101010101" pitchFamily="2" charset="-122"/>
                        </a:rPr>
                        <a:t>》第</a:t>
                      </a:r>
                      <a:r>
                        <a:rPr lang="en-US" sz="2000" kern="100" dirty="0">
                          <a:effectLst/>
                          <a:latin typeface="宋体" panose="02010600030101010101" pitchFamily="2" charset="-122"/>
                          <a:ea typeface="宋体" panose="02010600030101010101" pitchFamily="2" charset="-122"/>
                        </a:rPr>
                        <a:t>7</a:t>
                      </a:r>
                      <a:r>
                        <a:rPr lang="zh-CN" sz="2000" kern="100" dirty="0">
                          <a:effectLst/>
                          <a:latin typeface="宋体" panose="02010600030101010101" pitchFamily="2" charset="-122"/>
                          <a:ea typeface="宋体" panose="02010600030101010101" pitchFamily="2" charset="-122"/>
                        </a:rPr>
                        <a:t>条：“增值税专用发票由国务院税务主管部门确定的企业印制；其他发票，按照国务院税务主管部门的规定，由省、自治区、直辖市税务机关确定的企业印制。禁止私自印制、伪造、变造发票。”第</a:t>
                      </a:r>
                      <a:r>
                        <a:rPr lang="en-US" sz="2000" kern="100" dirty="0">
                          <a:effectLst/>
                          <a:latin typeface="宋体" panose="02010600030101010101" pitchFamily="2" charset="-122"/>
                          <a:ea typeface="宋体" panose="02010600030101010101" pitchFamily="2" charset="-122"/>
                        </a:rPr>
                        <a:t>8</a:t>
                      </a:r>
                      <a:r>
                        <a:rPr lang="zh-CN" sz="2000" kern="100" dirty="0">
                          <a:effectLst/>
                          <a:latin typeface="宋体" panose="02010600030101010101" pitchFamily="2" charset="-122"/>
                          <a:ea typeface="宋体" panose="02010600030101010101" pitchFamily="2" charset="-122"/>
                        </a:rPr>
                        <a:t>条：“印制发票的企业应当具备下列条件：（一）取得印刷经营许可证和营业执照；（二）设备、技术水平能够满足印刷发票的需要；（三）有健全的财务制度和严格的质量监督、安全管理、保密制度。税务机关应当以招标方式确定印制发票的企业，并发给发票准印证。”</a:t>
                      </a:r>
                      <a:endParaRPr lang="zh-CN" sz="20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36195" marB="36195"/>
                </a:tc>
                <a:tc>
                  <a:txBody>
                    <a:bodyPr/>
                    <a:lstStyle/>
                    <a:p>
                      <a:pPr algn="ctr">
                        <a:spcAft>
                          <a:spcPts val="0"/>
                        </a:spcAft>
                      </a:pPr>
                      <a:r>
                        <a:rPr lang="zh-CN" sz="2000" kern="100" dirty="0">
                          <a:effectLst/>
                        </a:rPr>
                        <a:t>印制企业</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just">
                        <a:spcAft>
                          <a:spcPts val="0"/>
                        </a:spcAft>
                      </a:pPr>
                      <a:r>
                        <a:rPr lang="zh-CN" sz="2000" kern="100" dirty="0">
                          <a:effectLst/>
                        </a:rPr>
                        <a:t>增值税专用发票由国家税务总局确定；其他发票由省、自治区、直辖市税务机关确定</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r>
            </a:tbl>
          </a:graphicData>
        </a:graphic>
      </p:graphicFrame>
    </p:spTree>
    <p:extLst>
      <p:ext uri="{BB962C8B-B14F-4D97-AF65-F5344CB8AC3E}">
        <p14:creationId xmlns:p14="http://schemas.microsoft.com/office/powerpoint/2010/main" val="26499706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1153552" y="647116"/>
          <a:ext cx="10349473" cy="5444197"/>
        </p:xfrm>
        <a:graphic>
          <a:graphicData uri="http://schemas.openxmlformats.org/drawingml/2006/table">
            <a:tbl>
              <a:tblPr firstRow="1" firstCol="1" bandRow="1" bandCol="1">
                <a:tableStyleId>{5C22544A-7EE6-4342-B048-85BDC9FD1C3A}</a:tableStyleId>
              </a:tblPr>
              <a:tblGrid>
                <a:gridCol w="757604"/>
                <a:gridCol w="1254075"/>
                <a:gridCol w="5783105"/>
                <a:gridCol w="1154189"/>
                <a:gridCol w="1400500"/>
              </a:tblGrid>
              <a:tr h="761915">
                <a:tc>
                  <a:txBody>
                    <a:bodyPr/>
                    <a:lstStyle/>
                    <a:p>
                      <a:pPr algn="ctr">
                        <a:spcAft>
                          <a:spcPts val="0"/>
                        </a:spcAft>
                      </a:pPr>
                      <a:r>
                        <a:rPr lang="zh-CN" sz="2000" kern="100" dirty="0">
                          <a:effectLst/>
                        </a:rPr>
                        <a:t>序号</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dirty="0">
                          <a:effectLst/>
                        </a:rPr>
                        <a:t>项目名称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indent="267970" algn="ctr">
                        <a:spcAft>
                          <a:spcPts val="0"/>
                        </a:spcAft>
                      </a:pPr>
                      <a:r>
                        <a:rPr lang="zh-CN" sz="2000" kern="100">
                          <a:effectLst/>
                        </a:rPr>
                        <a:t>设定依据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p>
                    <a:p>
                      <a:pPr algn="ctr">
                        <a:spcAft>
                          <a:spcPts val="0"/>
                        </a:spcAft>
                      </a:pPr>
                      <a:r>
                        <a:rPr lang="zh-CN" sz="2000" kern="100">
                          <a:effectLst/>
                        </a:rPr>
                        <a:t>对象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r>
                        <a:rPr lang="en-US" sz="2000" kern="100">
                          <a:effectLst/>
                        </a:rPr>
                        <a:t/>
                      </a:r>
                      <a:br>
                        <a:rPr lang="en-US" sz="2000" kern="100">
                          <a:effectLst/>
                        </a:rPr>
                      </a:br>
                      <a:r>
                        <a:rPr lang="zh-CN" sz="2000" kern="100">
                          <a:effectLst/>
                        </a:rPr>
                        <a:t>部门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r>
              <a:tr h="4682282">
                <a:tc>
                  <a:txBody>
                    <a:bodyPr/>
                    <a:lstStyle/>
                    <a:p>
                      <a:pPr algn="ctr">
                        <a:spcAft>
                          <a:spcPts val="0"/>
                        </a:spcAft>
                      </a:pPr>
                      <a:r>
                        <a:rPr lang="en-US"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just">
                        <a:spcAft>
                          <a:spcPts val="0"/>
                        </a:spcAft>
                      </a:pPr>
                      <a:r>
                        <a:rPr 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对纳税人</a:t>
                      </a:r>
                      <a:r>
                        <a:rPr lang="zh-CN" sz="18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延期缴纳税款</a:t>
                      </a:r>
                      <a:r>
                        <a:rPr 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的核准</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indent="200025" algn="just">
                        <a:spcAft>
                          <a:spcPts val="0"/>
                        </a:spcAft>
                      </a:pP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《中华人民共和国税收征收管理法》第</a:t>
                      </a:r>
                      <a:r>
                        <a:rPr lang="en-US"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31</a:t>
                      </a: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条第</a:t>
                      </a:r>
                      <a:r>
                        <a:rPr lang="en-US"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款：“纳税人因有特殊困难，不能按期缴纳税款的，经省、自治区、直辖市国家税务局、地方税务局批准，可以延期缴纳税款，但是最长不得超过三个月。”</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00025" algn="just">
                        <a:spcAft>
                          <a:spcPts val="0"/>
                        </a:spcAft>
                      </a:pP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《中华人民共和国税收征收管理法实施细则》第</a:t>
                      </a:r>
                      <a:r>
                        <a:rPr lang="en-US"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41</a:t>
                      </a: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条：“纳税人有下列情形之一的，属于税收征管法第三十一条所称特殊困难：</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00025" algn="just">
                        <a:spcAft>
                          <a:spcPts val="0"/>
                        </a:spcAft>
                      </a:pP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（一）因不可抗力，导致纳税人发生较大损失，正常生产经营活动受到较大影响的；</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00025" algn="just">
                        <a:spcAft>
                          <a:spcPts val="0"/>
                        </a:spcAft>
                      </a:pP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（二）当期货币资金在扣除应付职工工资、社会保险费后，不足以缴纳税款的。</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00025" algn="just">
                        <a:spcAft>
                          <a:spcPts val="0"/>
                        </a:spcAft>
                      </a:pPr>
                      <a:r>
                        <a:rPr lang="zh-CN" sz="16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计划单列市国家税务局、地方税务局可以参照税收征管法第三十一条第二款的批准权限，审批纳税人延期缴纳税款</a:t>
                      </a: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00025" algn="just">
                        <a:spcAft>
                          <a:spcPts val="0"/>
                        </a:spcAft>
                      </a:pP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《中华人民共和国税收征收管理法实施细则》第</a:t>
                      </a:r>
                      <a:r>
                        <a:rPr lang="en-US"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42</a:t>
                      </a: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条第</a:t>
                      </a:r>
                      <a:r>
                        <a:rPr lang="en-US"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款：“纳税人需要延期缴纳税款的，应当在缴纳税款期限届满前提出申请，并报送下列材料：申请延期缴纳税款报告，当期货币资金余额情况及所有银行存款账户的对账单，资产负债表，应付职工工资和社会保险费等税务机关要求提供的支出预算。”</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tc>
                <a:tc>
                  <a:txBody>
                    <a:bodyPr/>
                    <a:lstStyle/>
                    <a:p>
                      <a:pPr algn="ctr">
                        <a:spcAft>
                          <a:spcPts val="0"/>
                        </a:spcAft>
                      </a:pPr>
                      <a:r>
                        <a:rPr lang="zh-CN" sz="18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纳税人</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just">
                        <a:spcAft>
                          <a:spcPts val="0"/>
                        </a:spcAft>
                      </a:pPr>
                      <a:r>
                        <a:rPr 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省、自治区、直辖市、计划单列市国家税务局、地方税务局</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r>
            </a:tbl>
          </a:graphicData>
        </a:graphic>
      </p:graphicFrame>
    </p:spTree>
    <p:extLst>
      <p:ext uri="{BB962C8B-B14F-4D97-AF65-F5344CB8AC3E}">
        <p14:creationId xmlns:p14="http://schemas.microsoft.com/office/powerpoint/2010/main" val="8451106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1153552" y="647116"/>
          <a:ext cx="10349473" cy="5444197"/>
        </p:xfrm>
        <a:graphic>
          <a:graphicData uri="http://schemas.openxmlformats.org/drawingml/2006/table">
            <a:tbl>
              <a:tblPr firstRow="1" firstCol="1" bandRow="1" bandCol="1">
                <a:tableStyleId>{5C22544A-7EE6-4342-B048-85BDC9FD1C3A}</a:tableStyleId>
              </a:tblPr>
              <a:tblGrid>
                <a:gridCol w="757604"/>
                <a:gridCol w="1254075"/>
                <a:gridCol w="5783105"/>
                <a:gridCol w="1154189"/>
                <a:gridCol w="1400500"/>
              </a:tblGrid>
              <a:tr h="761915">
                <a:tc>
                  <a:txBody>
                    <a:bodyPr/>
                    <a:lstStyle/>
                    <a:p>
                      <a:pPr algn="ctr">
                        <a:spcAft>
                          <a:spcPts val="0"/>
                        </a:spcAft>
                      </a:pPr>
                      <a:r>
                        <a:rPr lang="zh-CN" sz="2000" kern="100" dirty="0">
                          <a:effectLst/>
                        </a:rPr>
                        <a:t>序号</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dirty="0">
                          <a:effectLst/>
                        </a:rPr>
                        <a:t>项目名称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indent="267970" algn="ctr">
                        <a:spcAft>
                          <a:spcPts val="0"/>
                        </a:spcAft>
                      </a:pPr>
                      <a:r>
                        <a:rPr lang="zh-CN" sz="2000" kern="100">
                          <a:effectLst/>
                        </a:rPr>
                        <a:t>设定依据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p>
                    <a:p>
                      <a:pPr algn="ctr">
                        <a:spcAft>
                          <a:spcPts val="0"/>
                        </a:spcAft>
                      </a:pPr>
                      <a:r>
                        <a:rPr lang="zh-CN" sz="2000" kern="100">
                          <a:effectLst/>
                        </a:rPr>
                        <a:t>对象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r>
                        <a:rPr lang="en-US" sz="2000" kern="100">
                          <a:effectLst/>
                        </a:rPr>
                        <a:t/>
                      </a:r>
                      <a:br>
                        <a:rPr lang="en-US" sz="2000" kern="100">
                          <a:effectLst/>
                        </a:rPr>
                      </a:br>
                      <a:r>
                        <a:rPr lang="zh-CN" sz="2000" kern="100">
                          <a:effectLst/>
                        </a:rPr>
                        <a:t>部门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r>
              <a:tr h="4682282">
                <a:tc>
                  <a:txBody>
                    <a:bodyPr/>
                    <a:lstStyle/>
                    <a:p>
                      <a:pPr algn="ctr">
                        <a:spcAft>
                          <a:spcPts val="0"/>
                        </a:spcAft>
                      </a:pPr>
                      <a:r>
                        <a:rPr lang="en-US"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36195" marB="36195" anchor="ctr"/>
                </a:tc>
                <a:tc>
                  <a:txBody>
                    <a:bodyPr/>
                    <a:lstStyle/>
                    <a:p>
                      <a:pPr algn="just">
                        <a:spcAft>
                          <a:spcPts val="0"/>
                        </a:spcAft>
                      </a:pPr>
                      <a:r>
                        <a:rPr 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对纳税人</a:t>
                      </a:r>
                      <a:r>
                        <a:rPr lang="zh-CN" sz="1800" b="1"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延期申报</a:t>
                      </a:r>
                      <a:r>
                        <a:rPr 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的核准</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36195" marB="36195" anchor="ctr"/>
                </a:tc>
                <a:tc>
                  <a:txBody>
                    <a:bodyPr/>
                    <a:lstStyle/>
                    <a:p>
                      <a:pPr indent="200025" algn="just">
                        <a:spcAft>
                          <a:spcPts val="0"/>
                        </a:spcAft>
                      </a:pPr>
                      <a:r>
                        <a:rPr 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《中华人民共和国税收征收管理法》第</a:t>
                      </a:r>
                      <a:r>
                        <a:rPr lang="en-US"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27</a:t>
                      </a:r>
                      <a:r>
                        <a:rPr 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条：“纳税人、扣缴义务人不能按期办理纳税申报或者报送代扣代缴、代收代缴税款报告表的，经税务机关核准，可以延期申报。”</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00025" algn="just">
                        <a:spcAft>
                          <a:spcPts val="0"/>
                        </a:spcAft>
                      </a:pPr>
                      <a:r>
                        <a:rPr 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《中华人民共和国税收征收管理法实施细则》第</a:t>
                      </a:r>
                      <a:r>
                        <a:rPr lang="en-US"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37</a:t>
                      </a:r>
                      <a:r>
                        <a:rPr 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条：“纳税人、扣缴义务人按照规定的期限办理纳税申报或者报送代扣代缴、代收代缴税款报告表确有困难，需要延期的，应当在规定的期限内向税务机关提出书面延期申请，经税务机关核准，在核准的期限内办理。纳税人、扣缴义务人因不可抗力，不能按期办理纳税申报或者报送代扣代缴、代收代缴税款报告表的，可以延期办理；但是，应当在不可抗力情形消除后立即向税务机关报告。税务机关应当查明事实，予以核准。”</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36195" marB="36195"/>
                </a:tc>
                <a:tc>
                  <a:txBody>
                    <a:bodyPr/>
                    <a:lstStyle/>
                    <a:p>
                      <a:pPr algn="ctr">
                        <a:spcAft>
                          <a:spcPts val="0"/>
                        </a:spcAft>
                      </a:pPr>
                      <a:r>
                        <a:rPr lang="zh-CN" sz="1800" kern="1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纳税人</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主管税务机关</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36195" marB="36195" anchor="ctr"/>
                </a:tc>
              </a:tr>
            </a:tbl>
          </a:graphicData>
        </a:graphic>
      </p:graphicFrame>
    </p:spTree>
    <p:extLst>
      <p:ext uri="{BB962C8B-B14F-4D97-AF65-F5344CB8AC3E}">
        <p14:creationId xmlns:p14="http://schemas.microsoft.com/office/powerpoint/2010/main" val="24716014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1153552" y="689322"/>
          <a:ext cx="10349473" cy="5391856"/>
        </p:xfrm>
        <a:graphic>
          <a:graphicData uri="http://schemas.openxmlformats.org/drawingml/2006/table">
            <a:tbl>
              <a:tblPr firstRow="1" firstCol="1" bandRow="1" bandCol="1">
                <a:tableStyleId>{5C22544A-7EE6-4342-B048-85BDC9FD1C3A}</a:tableStyleId>
              </a:tblPr>
              <a:tblGrid>
                <a:gridCol w="757604"/>
                <a:gridCol w="1254075"/>
                <a:gridCol w="5783105"/>
                <a:gridCol w="1154189"/>
                <a:gridCol w="1400500"/>
              </a:tblGrid>
              <a:tr h="663989">
                <a:tc>
                  <a:txBody>
                    <a:bodyPr/>
                    <a:lstStyle/>
                    <a:p>
                      <a:pPr algn="ctr">
                        <a:spcAft>
                          <a:spcPts val="0"/>
                        </a:spcAft>
                      </a:pPr>
                      <a:r>
                        <a:rPr lang="zh-CN" sz="2000" kern="100" dirty="0">
                          <a:effectLst/>
                        </a:rPr>
                        <a:t>序号</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dirty="0">
                          <a:effectLst/>
                        </a:rPr>
                        <a:t>项目名称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indent="267970" algn="ctr">
                        <a:spcAft>
                          <a:spcPts val="0"/>
                        </a:spcAft>
                      </a:pPr>
                      <a:r>
                        <a:rPr lang="zh-CN" sz="2000" kern="100">
                          <a:effectLst/>
                        </a:rPr>
                        <a:t>设定依据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p>
                    <a:p>
                      <a:pPr algn="ctr">
                        <a:spcAft>
                          <a:spcPts val="0"/>
                        </a:spcAft>
                      </a:pPr>
                      <a:r>
                        <a:rPr lang="zh-CN" sz="2000" kern="100">
                          <a:effectLst/>
                        </a:rPr>
                        <a:t>对象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r>
                        <a:rPr lang="en-US" sz="2000" kern="100">
                          <a:effectLst/>
                        </a:rPr>
                        <a:t/>
                      </a:r>
                      <a:br>
                        <a:rPr lang="en-US" sz="2000" kern="100">
                          <a:effectLst/>
                        </a:rPr>
                      </a:br>
                      <a:r>
                        <a:rPr lang="zh-CN" sz="2000" kern="100">
                          <a:effectLst/>
                        </a:rPr>
                        <a:t>部门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r>
              <a:tr h="1844096">
                <a:tc>
                  <a:txBody>
                    <a:bodyPr/>
                    <a:lstStyle/>
                    <a:p>
                      <a:pPr algn="ctr">
                        <a:spcAft>
                          <a:spcPts val="0"/>
                        </a:spcAft>
                      </a:pPr>
                      <a:r>
                        <a:rPr lang="en-US" sz="20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4</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just">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对纳税人</a:t>
                      </a:r>
                      <a:r>
                        <a:rPr lang="zh-CN" sz="20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变更纳税定额</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的核准</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indent="200025" algn="just">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《中华人民共和国税收征收管理法实施细则》第</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47</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条第</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款：“纳税人对税务机关采取本条规定的方法核定的应纳税额有异议的，应当提供相关证据，经税务机关认定后，调整应纳税额。”</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ctr">
                        <a:spcAft>
                          <a:spcPts val="0"/>
                        </a:spcAft>
                      </a:pPr>
                      <a:r>
                        <a:rPr lang="zh-CN" sz="20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纳税人</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ctr">
                        <a:spcAft>
                          <a:spcPts val="0"/>
                        </a:spcAft>
                      </a:pPr>
                      <a:r>
                        <a:rPr lang="zh-CN" sz="20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主管税务机关</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r>
              <a:tr h="2865770">
                <a:tc>
                  <a:txBody>
                    <a:bodyPr/>
                    <a:lstStyle/>
                    <a:p>
                      <a:pPr algn="ctr">
                        <a:spcAft>
                          <a:spcPts val="0"/>
                        </a:spcAft>
                      </a:pPr>
                      <a:r>
                        <a:rPr lang="en-US" sz="2000" kern="1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ctr">
                        <a:spcAft>
                          <a:spcPts val="0"/>
                        </a:spcAft>
                      </a:pPr>
                      <a:r>
                        <a:rPr lang="zh-CN" sz="20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增值税专用发票（增值税税控系统）最高开票限额</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审批</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indent="200025" algn="just">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《国务院对确需保留的行政审批项目设定行政许可的决定》（国务院令第</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412</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号）附件第</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236</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项：增值税防伪税控系统最高开票限额审批。</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ctr">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纳税人</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ctr">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区县税务机关</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r>
            </a:tbl>
          </a:graphicData>
        </a:graphic>
      </p:graphicFrame>
    </p:spTree>
    <p:extLst>
      <p:ext uri="{BB962C8B-B14F-4D97-AF65-F5344CB8AC3E}">
        <p14:creationId xmlns:p14="http://schemas.microsoft.com/office/powerpoint/2010/main" val="39864913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1153552" y="647116"/>
          <a:ext cx="10349473" cy="5444197"/>
        </p:xfrm>
        <a:graphic>
          <a:graphicData uri="http://schemas.openxmlformats.org/drawingml/2006/table">
            <a:tbl>
              <a:tblPr firstRow="1" firstCol="1" bandRow="1" bandCol="1">
                <a:tableStyleId>{5C22544A-7EE6-4342-B048-85BDC9FD1C3A}</a:tableStyleId>
              </a:tblPr>
              <a:tblGrid>
                <a:gridCol w="757604"/>
                <a:gridCol w="1254075"/>
                <a:gridCol w="5783105"/>
                <a:gridCol w="1154189"/>
                <a:gridCol w="1400500"/>
              </a:tblGrid>
              <a:tr h="761915">
                <a:tc>
                  <a:txBody>
                    <a:bodyPr/>
                    <a:lstStyle/>
                    <a:p>
                      <a:pPr algn="ctr">
                        <a:spcAft>
                          <a:spcPts val="0"/>
                        </a:spcAft>
                      </a:pPr>
                      <a:r>
                        <a:rPr lang="zh-CN" sz="2000" kern="100" dirty="0">
                          <a:effectLst/>
                        </a:rPr>
                        <a:t>序号</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dirty="0">
                          <a:effectLst/>
                        </a:rPr>
                        <a:t>项目名称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indent="267970" algn="ctr">
                        <a:spcAft>
                          <a:spcPts val="0"/>
                        </a:spcAft>
                      </a:pPr>
                      <a:r>
                        <a:rPr lang="zh-CN" sz="2000" kern="100">
                          <a:effectLst/>
                        </a:rPr>
                        <a:t>设定依据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p>
                    <a:p>
                      <a:pPr algn="ctr">
                        <a:spcAft>
                          <a:spcPts val="0"/>
                        </a:spcAft>
                      </a:pPr>
                      <a:r>
                        <a:rPr lang="zh-CN" sz="2000" kern="100">
                          <a:effectLst/>
                        </a:rPr>
                        <a:t>对象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r>
                        <a:rPr lang="en-US" sz="2000" kern="100">
                          <a:effectLst/>
                        </a:rPr>
                        <a:t/>
                      </a:r>
                      <a:br>
                        <a:rPr lang="en-US" sz="2000" kern="100">
                          <a:effectLst/>
                        </a:rPr>
                      </a:br>
                      <a:r>
                        <a:rPr lang="zh-CN" sz="2000" kern="100">
                          <a:effectLst/>
                        </a:rPr>
                        <a:t>部门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r>
              <a:tr h="4682282">
                <a:tc>
                  <a:txBody>
                    <a:bodyPr/>
                    <a:lstStyle/>
                    <a:p>
                      <a:pPr algn="ctr">
                        <a:spcAft>
                          <a:spcPts val="0"/>
                        </a:spcAft>
                      </a:pPr>
                      <a:r>
                        <a:rPr lang="en-US" sz="20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just">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对采取</a:t>
                      </a:r>
                      <a:r>
                        <a:rPr lang="zh-CN" sz="20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实际利润额预缴以外的其他企业所得税预缴方式</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的核定</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indent="200025" algn="just">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《中华人民共和国企业所得税法实施条例》第</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128</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条：“企业所得税分月或分季预缴，由税务机关具体核定。企业根据企业所得税法第五十四条规定分月或者分季预缴企业所得税时，应当按照月度或者季度的实际利润额预缴；按照月度或者季度的实际利润额预缴有困难的，可以</a:t>
                      </a:r>
                      <a:r>
                        <a:rPr lang="zh-CN" sz="20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按照上一纳税年度应纳税所得额的月度或者季度平均额预缴</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，或者按照经税务机关认可的其他方法预缴。”</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ctr">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纳税人</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ctr">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主管税务机关</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r>
            </a:tbl>
          </a:graphicData>
        </a:graphic>
      </p:graphicFrame>
    </p:spTree>
    <p:extLst>
      <p:ext uri="{BB962C8B-B14F-4D97-AF65-F5344CB8AC3E}">
        <p14:creationId xmlns:p14="http://schemas.microsoft.com/office/powerpoint/2010/main" val="3686466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1</a:t>
            </a:r>
            <a:r>
              <a:rPr lang="zh-CN" altLang="en-US" dirty="0"/>
              <a:t>、落实“五证合一、一照一码”登记制度</a:t>
            </a:r>
            <a:r>
              <a:rPr lang="zh-CN" altLang="en-US" dirty="0" smtClean="0"/>
              <a:t>改革</a:t>
            </a:r>
            <a:endParaRPr lang="zh-CN" altLang="en-US" dirty="0"/>
          </a:p>
        </p:txBody>
      </p:sp>
      <p:sp>
        <p:nvSpPr>
          <p:cNvPr id="3" name="内容占位符 2"/>
          <p:cNvSpPr>
            <a:spLocks noGrp="1"/>
          </p:cNvSpPr>
          <p:nvPr>
            <p:ph idx="1"/>
          </p:nvPr>
        </p:nvSpPr>
        <p:spPr>
          <a:xfrm>
            <a:off x="1484310" y="1680882"/>
            <a:ext cx="10018713" cy="4677715"/>
          </a:xfrm>
        </p:spPr>
        <p:txBody>
          <a:bodyPr>
            <a:normAutofit fontScale="85000" lnSpcReduction="10000"/>
          </a:bodyPr>
          <a:lstStyle/>
          <a:p>
            <a:r>
              <a:rPr lang="en-US" altLang="zh-CN" sz="2400" dirty="0" smtClean="0"/>
              <a:t>《</a:t>
            </a:r>
            <a:r>
              <a:rPr lang="zh-CN" altLang="en-US" sz="2400" dirty="0" smtClean="0"/>
              <a:t>国务院办公厅关于加快推进“三证合一”登记制度改革的意见</a:t>
            </a:r>
            <a:r>
              <a:rPr lang="en-US" altLang="zh-CN" sz="2400" dirty="0" smtClean="0"/>
              <a:t>》</a:t>
            </a:r>
            <a:r>
              <a:rPr lang="zh-CN" altLang="en-US" sz="2400" dirty="0" smtClean="0"/>
              <a:t>（</a:t>
            </a:r>
            <a:r>
              <a:rPr lang="zh-CN" altLang="en-US" sz="2400" dirty="0"/>
              <a:t>国办发</a:t>
            </a:r>
            <a:r>
              <a:rPr lang="en-US" altLang="zh-CN" sz="2400" dirty="0"/>
              <a:t>〔2015〕50</a:t>
            </a:r>
            <a:r>
              <a:rPr lang="zh-CN" altLang="en-US" sz="2400" dirty="0" smtClean="0"/>
              <a:t>号 </a:t>
            </a:r>
            <a:r>
              <a:rPr lang="en-US" altLang="zh-CN" sz="2400" dirty="0" smtClean="0"/>
              <a:t>2015-06-23</a:t>
            </a:r>
            <a:r>
              <a:rPr lang="zh-CN" altLang="en-US" sz="2400" dirty="0" smtClean="0"/>
              <a:t>）</a:t>
            </a:r>
            <a:endParaRPr lang="en-US" altLang="zh-CN" sz="2400" dirty="0" smtClean="0"/>
          </a:p>
          <a:p>
            <a:r>
              <a:rPr lang="en-US" altLang="zh-CN" sz="2400" dirty="0"/>
              <a:t>《</a:t>
            </a:r>
            <a:r>
              <a:rPr lang="zh-CN" altLang="en-US" sz="2400" dirty="0"/>
              <a:t>工商总局等六部门关于贯彻落实</a:t>
            </a:r>
            <a:r>
              <a:rPr lang="en-US" altLang="zh-CN" sz="2400" dirty="0"/>
              <a:t>〈</a:t>
            </a:r>
            <a:r>
              <a:rPr lang="zh-CN" altLang="en-US" sz="2400" dirty="0"/>
              <a:t>国务院办公厅关于加快推进“三证合一”登记制度改革的意见</a:t>
            </a:r>
            <a:r>
              <a:rPr lang="en-US" altLang="zh-CN" sz="2400" dirty="0"/>
              <a:t>〉</a:t>
            </a:r>
            <a:r>
              <a:rPr lang="zh-CN" altLang="en-US" sz="2400" dirty="0"/>
              <a:t>的通知</a:t>
            </a:r>
            <a:r>
              <a:rPr lang="en-US" altLang="zh-CN" sz="2400" dirty="0"/>
              <a:t>》</a:t>
            </a:r>
            <a:r>
              <a:rPr lang="zh-CN" altLang="en-US" sz="2400" dirty="0"/>
              <a:t>（工商企注字</a:t>
            </a:r>
            <a:r>
              <a:rPr lang="en-US" altLang="zh-CN" sz="2400" dirty="0"/>
              <a:t>〔2015〕121</a:t>
            </a:r>
            <a:r>
              <a:rPr lang="zh-CN" altLang="en-US" sz="2400" dirty="0" smtClean="0"/>
              <a:t>号 </a:t>
            </a:r>
            <a:r>
              <a:rPr lang="en-US" altLang="zh-CN" sz="2400" dirty="0"/>
              <a:t>2015-08-07</a:t>
            </a:r>
            <a:r>
              <a:rPr lang="zh-CN" altLang="en-US" sz="2400" dirty="0" smtClean="0"/>
              <a:t>）</a:t>
            </a:r>
            <a:endParaRPr lang="en-US" altLang="zh-CN" sz="2400" dirty="0" smtClean="0"/>
          </a:p>
          <a:p>
            <a:r>
              <a:rPr lang="en-US" altLang="zh-CN" sz="2400" dirty="0" smtClean="0"/>
              <a:t>《</a:t>
            </a:r>
            <a:r>
              <a:rPr lang="zh-CN" altLang="en-US" sz="2400" dirty="0" smtClean="0"/>
              <a:t>工商</a:t>
            </a:r>
            <a:r>
              <a:rPr lang="zh-CN" altLang="en-US" sz="2400" dirty="0"/>
              <a:t>总局税务总局关于做好“三证合一”有关工作衔接的</a:t>
            </a:r>
            <a:r>
              <a:rPr lang="zh-CN" altLang="en-US" sz="2400" dirty="0" smtClean="0"/>
              <a:t>通知</a:t>
            </a:r>
            <a:r>
              <a:rPr lang="en-US" altLang="zh-CN" sz="2400" dirty="0" smtClean="0"/>
              <a:t>》</a:t>
            </a:r>
            <a:r>
              <a:rPr lang="zh-CN" altLang="en-US" sz="2400" dirty="0"/>
              <a:t>（工商企注字</a:t>
            </a:r>
            <a:r>
              <a:rPr lang="en-US" altLang="zh-CN" sz="2400" dirty="0"/>
              <a:t>〔2015〕147</a:t>
            </a:r>
            <a:r>
              <a:rPr lang="zh-CN" altLang="en-US" sz="2400" dirty="0" smtClean="0"/>
              <a:t>号 </a:t>
            </a:r>
            <a:r>
              <a:rPr lang="en-US" altLang="zh-CN" sz="2400" dirty="0">
                <a:effectLst/>
              </a:rPr>
              <a:t>2015-09-09</a:t>
            </a:r>
            <a:r>
              <a:rPr lang="zh-CN" altLang="en-US" sz="2400" dirty="0" smtClean="0"/>
              <a:t>）</a:t>
            </a:r>
            <a:endParaRPr lang="en-US" altLang="zh-CN" sz="2400" dirty="0" smtClean="0"/>
          </a:p>
          <a:p>
            <a:r>
              <a:rPr lang="en-US" altLang="zh-CN" sz="2400" dirty="0" smtClean="0"/>
              <a:t>《</a:t>
            </a:r>
            <a:r>
              <a:rPr lang="zh-CN" altLang="en-US" sz="2400" dirty="0" smtClean="0"/>
              <a:t>国家</a:t>
            </a:r>
            <a:r>
              <a:rPr lang="zh-CN" altLang="en-US" sz="2400" dirty="0"/>
              <a:t>税务</a:t>
            </a:r>
            <a:r>
              <a:rPr lang="zh-CN" altLang="en-US" sz="2400" dirty="0" smtClean="0"/>
              <a:t>总局关于</a:t>
            </a:r>
            <a:r>
              <a:rPr lang="zh-CN" altLang="en-US" sz="2400" dirty="0"/>
              <a:t>落实“三证合一”登记制度改革的</a:t>
            </a:r>
            <a:r>
              <a:rPr lang="zh-CN" altLang="en-US" sz="2400" dirty="0" smtClean="0"/>
              <a:t>通知</a:t>
            </a:r>
            <a:r>
              <a:rPr lang="en-US" altLang="zh-CN" sz="2400" dirty="0" smtClean="0"/>
              <a:t>》</a:t>
            </a:r>
            <a:r>
              <a:rPr lang="zh-CN" altLang="en-US" sz="2400" dirty="0" smtClean="0"/>
              <a:t>（税</a:t>
            </a:r>
            <a:r>
              <a:rPr lang="zh-CN" altLang="en-US" sz="2400" dirty="0"/>
              <a:t>总函</a:t>
            </a:r>
            <a:r>
              <a:rPr lang="en-US" altLang="zh-CN" sz="2400" dirty="0"/>
              <a:t>〔2015〕482</a:t>
            </a:r>
            <a:r>
              <a:rPr lang="zh-CN" altLang="en-US" sz="2400" dirty="0"/>
              <a:t>号  </a:t>
            </a:r>
            <a:r>
              <a:rPr lang="en-US" altLang="zh-CN" sz="2400" dirty="0" smtClean="0"/>
              <a:t>2015-9-10</a:t>
            </a:r>
            <a:r>
              <a:rPr lang="zh-CN" altLang="en-US" sz="2400" dirty="0" smtClean="0"/>
              <a:t>）</a:t>
            </a:r>
            <a:endParaRPr lang="en-US" altLang="zh-CN" sz="2400" dirty="0" smtClean="0"/>
          </a:p>
          <a:p>
            <a:r>
              <a:rPr lang="zh-CN" altLang="en-US" sz="2400" dirty="0">
                <a:solidFill>
                  <a:srgbClr val="C00000"/>
                </a:solidFill>
              </a:rPr>
              <a:t>关于全面推进“五证合一、一照一码”登记制度改革的</a:t>
            </a:r>
            <a:r>
              <a:rPr lang="zh-CN" altLang="en-US" sz="2400" dirty="0" smtClean="0">
                <a:solidFill>
                  <a:srgbClr val="C00000"/>
                </a:solidFill>
              </a:rPr>
              <a:t>通知（浙</a:t>
            </a:r>
            <a:r>
              <a:rPr lang="zh-CN" altLang="en-US" sz="2400" dirty="0">
                <a:solidFill>
                  <a:srgbClr val="C00000"/>
                </a:solidFill>
              </a:rPr>
              <a:t>工商企</a:t>
            </a:r>
            <a:r>
              <a:rPr lang="en-US" altLang="zh-CN" sz="2400" dirty="0">
                <a:solidFill>
                  <a:srgbClr val="C00000"/>
                </a:solidFill>
              </a:rPr>
              <a:t>〔2015〕10</a:t>
            </a:r>
            <a:r>
              <a:rPr lang="zh-CN" altLang="en-US" sz="2400" dirty="0">
                <a:solidFill>
                  <a:srgbClr val="C00000"/>
                </a:solidFill>
              </a:rPr>
              <a:t>号</a:t>
            </a:r>
            <a:r>
              <a:rPr lang="en-US" altLang="zh-CN" sz="2400" dirty="0">
                <a:solidFill>
                  <a:srgbClr val="C00000"/>
                </a:solidFill>
              </a:rPr>
              <a:t>) 2015</a:t>
            </a:r>
            <a:r>
              <a:rPr lang="zh-CN" altLang="en-US" sz="2400" dirty="0">
                <a:solidFill>
                  <a:srgbClr val="C00000"/>
                </a:solidFill>
              </a:rPr>
              <a:t>年</a:t>
            </a:r>
            <a:r>
              <a:rPr lang="en-US" altLang="zh-CN" sz="2400" dirty="0">
                <a:solidFill>
                  <a:srgbClr val="C00000"/>
                </a:solidFill>
              </a:rPr>
              <a:t>9</a:t>
            </a:r>
            <a:r>
              <a:rPr lang="zh-CN" altLang="en-US" sz="2400" dirty="0">
                <a:solidFill>
                  <a:srgbClr val="C00000"/>
                </a:solidFill>
              </a:rPr>
              <a:t>月</a:t>
            </a:r>
            <a:r>
              <a:rPr lang="en-US" altLang="zh-CN" sz="2400" dirty="0">
                <a:solidFill>
                  <a:srgbClr val="C00000"/>
                </a:solidFill>
              </a:rPr>
              <a:t>18</a:t>
            </a:r>
            <a:r>
              <a:rPr lang="zh-CN" altLang="en-US" sz="2400" dirty="0" smtClean="0">
                <a:solidFill>
                  <a:srgbClr val="C00000"/>
                </a:solidFill>
              </a:rPr>
              <a:t>日）</a:t>
            </a:r>
            <a:endParaRPr lang="en-US" altLang="zh-CN" sz="2400" dirty="0" smtClean="0">
              <a:solidFill>
                <a:srgbClr val="C00000"/>
              </a:solidFill>
            </a:endParaRPr>
          </a:p>
          <a:p>
            <a:r>
              <a:rPr lang="zh-CN" altLang="en-US" sz="2400" dirty="0"/>
              <a:t>宁波市人民政府关于印发宁波企业“五证合一”登记暂行规定的</a:t>
            </a:r>
            <a:r>
              <a:rPr lang="zh-CN" altLang="en-US" sz="2400" dirty="0" smtClean="0"/>
              <a:t>通知（</a:t>
            </a:r>
            <a:r>
              <a:rPr lang="en-US" altLang="zh-CN" sz="2400" dirty="0" smtClean="0"/>
              <a:t>2015-9-19</a:t>
            </a:r>
            <a:r>
              <a:rPr lang="zh-CN" altLang="en-US" sz="2400" dirty="0" smtClean="0"/>
              <a:t>）</a:t>
            </a:r>
            <a:endParaRPr lang="en-US" altLang="zh-CN" sz="2400" dirty="0"/>
          </a:p>
          <a:p>
            <a:r>
              <a:rPr lang="zh-CN" altLang="en-US" sz="2400" dirty="0"/>
              <a:t>宁波市地方</a:t>
            </a:r>
            <a:r>
              <a:rPr lang="zh-CN" altLang="en-US" sz="2400" dirty="0" smtClean="0"/>
              <a:t>税务局关于</a:t>
            </a:r>
            <a:r>
              <a:rPr lang="zh-CN" altLang="en-US" sz="2400" dirty="0"/>
              <a:t>落实“五证合一、一照一码”登记制度改革的</a:t>
            </a:r>
            <a:r>
              <a:rPr lang="zh-CN" altLang="en-US" sz="2400" dirty="0" smtClean="0"/>
              <a:t>通知（甬</a:t>
            </a:r>
            <a:r>
              <a:rPr lang="zh-CN" altLang="en-US" sz="2400" dirty="0"/>
              <a:t>地税发</a:t>
            </a:r>
            <a:r>
              <a:rPr lang="en-US" altLang="zh-CN" sz="2400" dirty="0"/>
              <a:t>〔2015〕55</a:t>
            </a:r>
            <a:r>
              <a:rPr lang="zh-CN" altLang="en-US" sz="2400" dirty="0" smtClean="0"/>
              <a:t>号）（方案）</a:t>
            </a:r>
            <a:endParaRPr lang="en-US" altLang="zh-CN" sz="2400" dirty="0" smtClean="0"/>
          </a:p>
          <a:p>
            <a:endParaRPr lang="en-US" altLang="zh-CN" sz="2400" dirty="0" smtClean="0"/>
          </a:p>
          <a:p>
            <a:endParaRPr lang="zh-CN" altLang="en-US" sz="2400" dirty="0"/>
          </a:p>
        </p:txBody>
      </p:sp>
    </p:spTree>
    <p:extLst>
      <p:ext uri="{BB962C8B-B14F-4D97-AF65-F5344CB8AC3E}">
        <p14:creationId xmlns:p14="http://schemas.microsoft.com/office/powerpoint/2010/main" val="13750204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1153552" y="647116"/>
          <a:ext cx="10349473" cy="5444197"/>
        </p:xfrm>
        <a:graphic>
          <a:graphicData uri="http://schemas.openxmlformats.org/drawingml/2006/table">
            <a:tbl>
              <a:tblPr firstRow="1" firstCol="1" bandRow="1" bandCol="1">
                <a:tableStyleId>{5C22544A-7EE6-4342-B048-85BDC9FD1C3A}</a:tableStyleId>
              </a:tblPr>
              <a:tblGrid>
                <a:gridCol w="757604"/>
                <a:gridCol w="1254075"/>
                <a:gridCol w="5783105"/>
                <a:gridCol w="1154189"/>
                <a:gridCol w="1400500"/>
              </a:tblGrid>
              <a:tr h="761915">
                <a:tc>
                  <a:txBody>
                    <a:bodyPr/>
                    <a:lstStyle/>
                    <a:p>
                      <a:pPr algn="ctr">
                        <a:spcAft>
                          <a:spcPts val="0"/>
                        </a:spcAft>
                      </a:pPr>
                      <a:r>
                        <a:rPr lang="zh-CN" sz="2000" kern="100" dirty="0">
                          <a:effectLst/>
                        </a:rPr>
                        <a:t>序号</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dirty="0">
                          <a:effectLst/>
                        </a:rPr>
                        <a:t>项目名称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indent="267970" algn="ctr">
                        <a:spcAft>
                          <a:spcPts val="0"/>
                        </a:spcAft>
                      </a:pPr>
                      <a:r>
                        <a:rPr lang="zh-CN" sz="2000" kern="100">
                          <a:effectLst/>
                        </a:rPr>
                        <a:t>设定依据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p>
                    <a:p>
                      <a:pPr algn="ctr">
                        <a:spcAft>
                          <a:spcPts val="0"/>
                        </a:spcAft>
                      </a:pPr>
                      <a:r>
                        <a:rPr lang="zh-CN" sz="2000" kern="100">
                          <a:effectLst/>
                        </a:rPr>
                        <a:t>对象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r>
                        <a:rPr lang="en-US" sz="2000" kern="100">
                          <a:effectLst/>
                        </a:rPr>
                        <a:t/>
                      </a:r>
                      <a:br>
                        <a:rPr lang="en-US" sz="2000" kern="100">
                          <a:effectLst/>
                        </a:rPr>
                      </a:br>
                      <a:r>
                        <a:rPr lang="zh-CN" sz="2000" kern="100">
                          <a:effectLst/>
                        </a:rPr>
                        <a:t>部门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r>
              <a:tr h="4682282">
                <a:tc>
                  <a:txBody>
                    <a:bodyPr/>
                    <a:lstStyle/>
                    <a:p>
                      <a:pPr indent="266700" algn="just">
                        <a:spcAft>
                          <a:spcPts val="0"/>
                        </a:spcAft>
                      </a:pPr>
                      <a:r>
                        <a:rPr lang="en-US" sz="20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8</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just">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印花税票代售许可</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indent="200025" algn="just">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《国务院对确需保留的行政审批项目设定行政许可的决定》（</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2004</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年国务院令第</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412</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号）第</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235</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项：印花税票代售许可（实施机关：当地税务机关）</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00025" algn="just">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《中华人民共和国印花税暂行条例实行细则》（财税〔</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1988</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255</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号）第</a:t>
                      </a:r>
                      <a:r>
                        <a:rPr lang="en-US"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32</a:t>
                      </a: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条：凡代售印花税票者，应先向当地税务机关提出代售申请，必要时须提供保证人。税务机关调查核准后，应与代售户签订代售合同，发给代售许可证。</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00025" algn="just">
                        <a:spcAft>
                          <a:spcPts val="0"/>
                        </a:spcAft>
                      </a:pPr>
                      <a:r>
                        <a:rPr lang="en-US" sz="20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20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just">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代售印花税票者</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c>
                  <a:txBody>
                    <a:bodyPr/>
                    <a:lstStyle/>
                    <a:p>
                      <a:pPr algn="just">
                        <a:spcAft>
                          <a:spcPts val="0"/>
                        </a:spcAft>
                      </a:pPr>
                      <a:r>
                        <a:rPr 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当地税务机关</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nchorCtr="1"/>
                </a:tc>
              </a:tr>
            </a:tbl>
          </a:graphicData>
        </a:graphic>
      </p:graphicFrame>
    </p:spTree>
    <p:extLst>
      <p:ext uri="{BB962C8B-B14F-4D97-AF65-F5344CB8AC3E}">
        <p14:creationId xmlns:p14="http://schemas.microsoft.com/office/powerpoint/2010/main" val="16467185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1153552" y="647116"/>
          <a:ext cx="10349473" cy="5444197"/>
        </p:xfrm>
        <a:graphic>
          <a:graphicData uri="http://schemas.openxmlformats.org/drawingml/2006/table">
            <a:tbl>
              <a:tblPr firstRow="1" firstCol="1" bandRow="1" bandCol="1">
                <a:tableStyleId>{5C22544A-7EE6-4342-B048-85BDC9FD1C3A}</a:tableStyleId>
              </a:tblPr>
              <a:tblGrid>
                <a:gridCol w="757604"/>
                <a:gridCol w="1254075"/>
                <a:gridCol w="5783105"/>
                <a:gridCol w="1154189"/>
                <a:gridCol w="1400500"/>
              </a:tblGrid>
              <a:tr h="761915">
                <a:tc>
                  <a:txBody>
                    <a:bodyPr/>
                    <a:lstStyle/>
                    <a:p>
                      <a:pPr algn="ctr">
                        <a:spcAft>
                          <a:spcPts val="0"/>
                        </a:spcAft>
                      </a:pPr>
                      <a:r>
                        <a:rPr lang="zh-CN" sz="2000" kern="100" dirty="0">
                          <a:effectLst/>
                        </a:rPr>
                        <a:t>序号</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dirty="0">
                          <a:effectLst/>
                        </a:rPr>
                        <a:t>项目名称</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indent="267970" algn="ctr">
                        <a:spcAft>
                          <a:spcPts val="0"/>
                        </a:spcAft>
                      </a:pPr>
                      <a:r>
                        <a:rPr lang="zh-CN" sz="2000" kern="100">
                          <a:effectLst/>
                        </a:rPr>
                        <a:t>设定依据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p>
                    <a:p>
                      <a:pPr algn="ctr">
                        <a:spcAft>
                          <a:spcPts val="0"/>
                        </a:spcAft>
                      </a:pPr>
                      <a:r>
                        <a:rPr lang="zh-CN" sz="2000" kern="100">
                          <a:effectLst/>
                        </a:rPr>
                        <a:t>对象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ctr">
                        <a:spcAft>
                          <a:spcPts val="0"/>
                        </a:spcAft>
                      </a:pPr>
                      <a:r>
                        <a:rPr lang="zh-CN" sz="2000" kern="100">
                          <a:effectLst/>
                        </a:rPr>
                        <a:t>审批</a:t>
                      </a:r>
                      <a:r>
                        <a:rPr lang="en-US" sz="2000" kern="100">
                          <a:effectLst/>
                        </a:rPr>
                        <a:t/>
                      </a:r>
                      <a:br>
                        <a:rPr lang="en-US" sz="2000" kern="100">
                          <a:effectLst/>
                        </a:rPr>
                      </a:br>
                      <a:r>
                        <a:rPr lang="zh-CN" sz="2000" kern="100">
                          <a:effectLst/>
                        </a:rPr>
                        <a:t>部门</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r>
              <a:tr h="4682282">
                <a:tc>
                  <a:txBody>
                    <a:bodyPr/>
                    <a:lstStyle/>
                    <a:p>
                      <a:pPr algn="ctr">
                        <a:spcAft>
                          <a:spcPts val="0"/>
                        </a:spcAft>
                      </a:pPr>
                      <a:r>
                        <a:rPr lang="en-US" sz="1600" kern="1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7</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just">
                        <a:spcAft>
                          <a:spcPts val="0"/>
                        </a:spcAft>
                      </a:pPr>
                      <a:r>
                        <a:rPr lang="zh-CN" sz="16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非居民企业选择由其主要机构场所汇总缴纳企业所得税的审批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indent="200025" algn="just">
                        <a:spcAft>
                          <a:spcPts val="0"/>
                        </a:spcAft>
                      </a:pPr>
                      <a:r>
                        <a:rPr lang="zh-CN" sz="16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《中华人民共和国企业所得税法》第</a:t>
                      </a:r>
                      <a:r>
                        <a:rPr lang="en-US" sz="16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51</a:t>
                      </a:r>
                      <a:r>
                        <a:rPr lang="zh-CN" sz="16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条：“非居民企业取得本法第三条第二款规定的所得，以机构、场所所在地为纳税地点。非居民企业在中国境内设立两个或者两个以上机构、场所的，经税务机关审核批准，可以选择由其主要机构、场所汇总缴纳企业所得税。非居民企业取得本法第三条第三款规定的所得，以扣缴义务人所在地为纳税地点。”</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p>
                      <a:pPr indent="200025" algn="just">
                        <a:spcAft>
                          <a:spcPts val="0"/>
                        </a:spcAft>
                      </a:pPr>
                      <a:r>
                        <a:rPr lang="zh-CN" sz="16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《中华人民共和国企业所得税法实施条例》第</a:t>
                      </a:r>
                      <a:r>
                        <a:rPr lang="en-US" sz="16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127</a:t>
                      </a:r>
                      <a:r>
                        <a:rPr lang="zh-CN" sz="16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条：“企业所得税法第五十一条所称经税务机关审核批准，是指经各机构、场所所在地税务机关的共同上级税务机关审核批准。非居民企业经批准汇总缴纳企业所得税后，需要增设、合并、迁移、关闭机构、场所或者停止机构、场所业务的，应当事先由负责汇总申报缴纳企业所得税的主要机构、场所向其所在地税务机关报告；需要变更汇总缴纳企业所得税的主要机构、场所的，依照前款规定办理。”</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tc>
                <a:tc>
                  <a:txBody>
                    <a:bodyPr/>
                    <a:lstStyle/>
                    <a:p>
                      <a:pPr algn="just">
                        <a:spcAft>
                          <a:spcPts val="0"/>
                        </a:spcAft>
                      </a:pPr>
                      <a:r>
                        <a:rPr lang="zh-CN" sz="16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非居民企业</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c>
                  <a:txBody>
                    <a:bodyPr/>
                    <a:lstStyle/>
                    <a:p>
                      <a:pPr algn="just">
                        <a:spcAft>
                          <a:spcPts val="0"/>
                        </a:spcAft>
                      </a:pPr>
                      <a:r>
                        <a:rPr 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非居民企业各机构、场所所在地税务机关的共同上级税务机关</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36195" marB="36195" anchor="ctr"/>
                </a:tc>
              </a:tr>
            </a:tbl>
          </a:graphicData>
        </a:graphic>
      </p:graphicFrame>
    </p:spTree>
    <p:extLst>
      <p:ext uri="{BB962C8B-B14F-4D97-AF65-F5344CB8AC3E}">
        <p14:creationId xmlns:p14="http://schemas.microsoft.com/office/powerpoint/2010/main" val="10197203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a:t>
            </a:r>
            <a:r>
              <a:rPr lang="zh-CN" altLang="en-US" dirty="0" smtClean="0"/>
              <a:t>、企业纳税信用管理改革</a:t>
            </a:r>
            <a:endParaRPr lang="zh-CN" altLang="en-US" dirty="0"/>
          </a:p>
        </p:txBody>
      </p:sp>
      <p:sp>
        <p:nvSpPr>
          <p:cNvPr id="5" name="内容占位符 4"/>
          <p:cNvSpPr>
            <a:spLocks noGrp="1"/>
          </p:cNvSpPr>
          <p:nvPr>
            <p:ph idx="1"/>
          </p:nvPr>
        </p:nvSpPr>
        <p:spPr/>
        <p:txBody>
          <a:bodyPr>
            <a:normAutofit lnSpcReduction="10000"/>
          </a:bodyPr>
          <a:lstStyle/>
          <a:p>
            <a:r>
              <a:rPr lang="zh-CN" altLang="en-US" sz="2800" dirty="0"/>
              <a:t>国家税务总局关于发布</a:t>
            </a:r>
            <a:r>
              <a:rPr lang="en-US" altLang="zh-CN" sz="2800" dirty="0"/>
              <a:t>《</a:t>
            </a:r>
            <a:r>
              <a:rPr lang="zh-CN" altLang="en-US" sz="2800" dirty="0"/>
              <a:t>纳税信用管理办法（试行）</a:t>
            </a:r>
            <a:r>
              <a:rPr lang="en-US" altLang="zh-CN" sz="2800" dirty="0"/>
              <a:t>》</a:t>
            </a:r>
            <a:r>
              <a:rPr lang="zh-CN" altLang="en-US" sz="2800" dirty="0"/>
              <a:t>的</a:t>
            </a:r>
            <a:r>
              <a:rPr lang="zh-CN" altLang="en-US" sz="2800" dirty="0" smtClean="0"/>
              <a:t>公告（国家</a:t>
            </a:r>
            <a:r>
              <a:rPr lang="zh-CN" altLang="en-US" sz="2800" dirty="0"/>
              <a:t>税务总局公告</a:t>
            </a:r>
            <a:r>
              <a:rPr lang="en-US" altLang="zh-CN" sz="2800" dirty="0"/>
              <a:t>2014</a:t>
            </a:r>
            <a:r>
              <a:rPr lang="zh-CN" altLang="en-US" sz="2800" dirty="0"/>
              <a:t>年第</a:t>
            </a:r>
            <a:r>
              <a:rPr lang="en-US" altLang="zh-CN" sz="2800" dirty="0"/>
              <a:t>40</a:t>
            </a:r>
            <a:r>
              <a:rPr lang="zh-CN" altLang="en-US" sz="2800" dirty="0"/>
              <a:t>号   </a:t>
            </a:r>
            <a:r>
              <a:rPr lang="en-US" altLang="zh-CN" sz="2800" dirty="0" smtClean="0"/>
              <a:t>2014-07-04</a:t>
            </a:r>
            <a:r>
              <a:rPr lang="zh-CN" altLang="en-US" sz="2800" dirty="0" smtClean="0"/>
              <a:t>）</a:t>
            </a:r>
            <a:endParaRPr lang="en-US" altLang="zh-CN" sz="2800" dirty="0" smtClean="0"/>
          </a:p>
          <a:p>
            <a:r>
              <a:rPr lang="zh-CN" altLang="en-US" sz="2900" dirty="0"/>
              <a:t>国家税务总局关于发布</a:t>
            </a:r>
            <a:r>
              <a:rPr lang="en-US" altLang="zh-CN" sz="2900" dirty="0"/>
              <a:t>《</a:t>
            </a:r>
            <a:r>
              <a:rPr lang="zh-CN" altLang="en-US" sz="2900" dirty="0"/>
              <a:t>纳税信用评价指标和评价方式（试行）</a:t>
            </a:r>
            <a:r>
              <a:rPr lang="en-US" altLang="zh-CN" sz="2900" dirty="0"/>
              <a:t>》</a:t>
            </a:r>
            <a:r>
              <a:rPr lang="zh-CN" altLang="en-US" sz="2900" dirty="0"/>
              <a:t>的</a:t>
            </a:r>
            <a:r>
              <a:rPr lang="zh-CN" altLang="en-US" sz="2900" dirty="0" smtClean="0"/>
              <a:t>公告（国家</a:t>
            </a:r>
            <a:r>
              <a:rPr lang="zh-CN" altLang="en-US" sz="2900" dirty="0"/>
              <a:t>税务总局公告</a:t>
            </a:r>
            <a:r>
              <a:rPr lang="en-US" altLang="zh-CN" sz="2900" dirty="0"/>
              <a:t>2014</a:t>
            </a:r>
            <a:r>
              <a:rPr lang="zh-CN" altLang="en-US" sz="2900" dirty="0"/>
              <a:t>年第</a:t>
            </a:r>
            <a:r>
              <a:rPr lang="en-US" altLang="zh-CN" sz="2900" dirty="0"/>
              <a:t>48</a:t>
            </a:r>
            <a:r>
              <a:rPr lang="zh-CN" altLang="en-US" sz="2900" dirty="0" smtClean="0"/>
              <a:t>号 </a:t>
            </a:r>
            <a:r>
              <a:rPr lang="en-US" altLang="zh-CN" sz="2900" dirty="0" smtClean="0"/>
              <a:t>2014/8/24</a:t>
            </a:r>
            <a:r>
              <a:rPr lang="zh-CN" altLang="en-US" sz="2900" dirty="0" smtClean="0"/>
              <a:t>）</a:t>
            </a:r>
            <a:endParaRPr lang="en-US" altLang="zh-CN" sz="2900" dirty="0" smtClean="0"/>
          </a:p>
          <a:p>
            <a:r>
              <a:rPr lang="zh-CN" altLang="en-US" sz="2800" dirty="0"/>
              <a:t>国家税务总局关于明确纳税信用补评和复评事项的公告（国家税务总局公告</a:t>
            </a:r>
            <a:r>
              <a:rPr lang="en-US" altLang="zh-CN" sz="2800" dirty="0"/>
              <a:t>2015</a:t>
            </a:r>
            <a:r>
              <a:rPr lang="zh-CN" altLang="en-US" sz="2800" dirty="0"/>
              <a:t>年第</a:t>
            </a:r>
            <a:r>
              <a:rPr lang="en-US" altLang="zh-CN" sz="2800" dirty="0"/>
              <a:t>46</a:t>
            </a:r>
            <a:r>
              <a:rPr lang="zh-CN" altLang="en-US" sz="2800" dirty="0" smtClean="0"/>
              <a:t>号  </a:t>
            </a:r>
            <a:r>
              <a:rPr lang="en-US" altLang="zh-CN" sz="2800" dirty="0" smtClean="0"/>
              <a:t>2015/6/19</a:t>
            </a:r>
            <a:r>
              <a:rPr lang="zh-CN" altLang="en-US" sz="2800" dirty="0" smtClean="0"/>
              <a:t>）</a:t>
            </a:r>
            <a:endParaRPr lang="en-US" altLang="zh-CN" sz="2800" dirty="0"/>
          </a:p>
          <a:p>
            <a:r>
              <a:rPr lang="zh-CN" altLang="en-US" sz="2800" dirty="0" smtClean="0">
                <a:solidFill>
                  <a:srgbClr val="C00000"/>
                </a:solidFill>
              </a:rPr>
              <a:t>国家</a:t>
            </a:r>
            <a:r>
              <a:rPr lang="zh-CN" altLang="en-US" sz="2800" dirty="0">
                <a:solidFill>
                  <a:srgbClr val="C00000"/>
                </a:solidFill>
              </a:rPr>
              <a:t>税务</a:t>
            </a:r>
            <a:r>
              <a:rPr lang="zh-CN" altLang="en-US" sz="2800" dirty="0" smtClean="0">
                <a:solidFill>
                  <a:srgbClr val="C00000"/>
                </a:solidFill>
              </a:rPr>
              <a:t>总局关于</a:t>
            </a:r>
            <a:r>
              <a:rPr lang="zh-CN" altLang="en-US" sz="2800" dirty="0">
                <a:solidFill>
                  <a:srgbClr val="C00000"/>
                </a:solidFill>
              </a:rPr>
              <a:t>明确纳税信用管理若干业务口径的公告（国家税务总局公告</a:t>
            </a:r>
            <a:r>
              <a:rPr lang="en-US" altLang="zh-CN" sz="2800" dirty="0">
                <a:solidFill>
                  <a:srgbClr val="C00000"/>
                </a:solidFill>
              </a:rPr>
              <a:t>2015</a:t>
            </a:r>
            <a:r>
              <a:rPr lang="zh-CN" altLang="en-US" sz="2800" dirty="0">
                <a:solidFill>
                  <a:srgbClr val="C00000"/>
                </a:solidFill>
              </a:rPr>
              <a:t>年第</a:t>
            </a:r>
            <a:r>
              <a:rPr lang="en-US" altLang="zh-CN" sz="2800" dirty="0">
                <a:solidFill>
                  <a:srgbClr val="C00000"/>
                </a:solidFill>
              </a:rPr>
              <a:t>85</a:t>
            </a:r>
            <a:r>
              <a:rPr lang="zh-CN" altLang="en-US" sz="2800" dirty="0">
                <a:solidFill>
                  <a:srgbClr val="C00000"/>
                </a:solidFill>
              </a:rPr>
              <a:t>号  </a:t>
            </a:r>
            <a:r>
              <a:rPr lang="en-US" altLang="zh-CN" sz="2800" dirty="0" smtClean="0">
                <a:solidFill>
                  <a:srgbClr val="C00000"/>
                </a:solidFill>
              </a:rPr>
              <a:t>2015-12-2</a:t>
            </a:r>
            <a:r>
              <a:rPr lang="zh-CN" altLang="en-US" sz="2800" dirty="0" smtClean="0">
                <a:solidFill>
                  <a:srgbClr val="C00000"/>
                </a:solidFill>
              </a:rPr>
              <a:t>）</a:t>
            </a:r>
            <a:endParaRPr lang="zh-CN" altLang="en-US" sz="2800" dirty="0">
              <a:solidFill>
                <a:srgbClr val="C00000"/>
              </a:solidFill>
            </a:endParaRPr>
          </a:p>
        </p:txBody>
      </p:sp>
    </p:spTree>
    <p:extLst>
      <p:ext uri="{BB962C8B-B14F-4D97-AF65-F5344CB8AC3E}">
        <p14:creationId xmlns:p14="http://schemas.microsoft.com/office/powerpoint/2010/main" val="29228659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zh-CN" dirty="0" smtClean="0"/>
              <a:t>3</a:t>
            </a:r>
            <a:r>
              <a:rPr lang="zh-CN" altLang="en-US" dirty="0" smtClean="0"/>
              <a:t>、（</a:t>
            </a:r>
            <a:r>
              <a:rPr lang="en-US" altLang="zh-CN" dirty="0" smtClean="0"/>
              <a:t>1</a:t>
            </a:r>
            <a:r>
              <a:rPr lang="zh-CN" altLang="en-US" dirty="0" smtClean="0"/>
              <a:t>）关于</a:t>
            </a:r>
            <a:r>
              <a:rPr lang="zh-CN" altLang="en-US" dirty="0"/>
              <a:t>发布</a:t>
            </a:r>
            <a:r>
              <a:rPr lang="en-US" altLang="zh-CN" dirty="0"/>
              <a:t>《</a:t>
            </a:r>
            <a:r>
              <a:rPr lang="zh-CN" altLang="en-US" dirty="0"/>
              <a:t>纳税信用管理办法（试行）</a:t>
            </a:r>
            <a:r>
              <a:rPr lang="en-US" altLang="zh-CN" dirty="0"/>
              <a:t>》</a:t>
            </a:r>
            <a:r>
              <a:rPr lang="zh-CN" altLang="en-US" dirty="0"/>
              <a:t>的公告</a:t>
            </a:r>
          </a:p>
        </p:txBody>
      </p:sp>
      <p:sp>
        <p:nvSpPr>
          <p:cNvPr id="6147" name="Rectangle 3"/>
          <p:cNvSpPr>
            <a:spLocks noGrp="1" noChangeArrowheads="1"/>
          </p:cNvSpPr>
          <p:nvPr>
            <p:ph idx="1"/>
          </p:nvPr>
        </p:nvSpPr>
        <p:spPr>
          <a:xfrm>
            <a:off x="773724" y="1427659"/>
            <a:ext cx="11113476" cy="5198224"/>
          </a:xfrm>
        </p:spPr>
        <p:txBody>
          <a:bodyPr>
            <a:noAutofit/>
          </a:bodyPr>
          <a:lstStyle/>
          <a:p>
            <a:pPr lvl="4">
              <a:lnSpc>
                <a:spcPct val="90000"/>
              </a:lnSpc>
            </a:pPr>
            <a:r>
              <a:rPr lang="zh-CN" altLang="en-US" dirty="0" smtClean="0"/>
              <a:t>国家</a:t>
            </a:r>
            <a:r>
              <a:rPr lang="zh-CN" altLang="en-US" dirty="0"/>
              <a:t>税务总局公告</a:t>
            </a:r>
            <a:r>
              <a:rPr lang="en-US" altLang="zh-CN" dirty="0"/>
              <a:t>2014</a:t>
            </a:r>
            <a:r>
              <a:rPr lang="zh-CN" altLang="en-US" dirty="0"/>
              <a:t>年第</a:t>
            </a:r>
            <a:r>
              <a:rPr lang="en-US" altLang="zh-CN" dirty="0"/>
              <a:t>40</a:t>
            </a:r>
            <a:r>
              <a:rPr lang="zh-CN" altLang="en-US" dirty="0"/>
              <a:t>号 </a:t>
            </a:r>
            <a:r>
              <a:rPr lang="en-US" altLang="zh-CN" dirty="0" smtClean="0"/>
              <a:t>2014-07-04</a:t>
            </a:r>
            <a:endParaRPr lang="en-US" altLang="zh-CN" dirty="0"/>
          </a:p>
          <a:p>
            <a:pPr lvl="1">
              <a:lnSpc>
                <a:spcPct val="90000"/>
              </a:lnSpc>
            </a:pPr>
            <a:r>
              <a:rPr lang="zh-CN" altLang="en-US" sz="2800" dirty="0"/>
              <a:t>第十五条　纳税信用评价采取年度评价指标得分和直接判级方式。评价指标包括税务内部信息和外部评价信息。 </a:t>
            </a:r>
          </a:p>
          <a:p>
            <a:pPr lvl="2">
              <a:lnSpc>
                <a:spcPct val="90000"/>
              </a:lnSpc>
            </a:pPr>
            <a:r>
              <a:rPr lang="zh-CN" altLang="en-US" dirty="0"/>
              <a:t>年度评价指标得分采取</a:t>
            </a:r>
            <a:r>
              <a:rPr lang="zh-CN" altLang="en-US" dirty="0">
                <a:solidFill>
                  <a:srgbClr val="FF5050"/>
                </a:solidFill>
              </a:rPr>
              <a:t>扣分方式</a:t>
            </a:r>
            <a:r>
              <a:rPr lang="zh-CN" altLang="en-US" dirty="0" smtClean="0"/>
              <a:t>。</a:t>
            </a:r>
            <a:endParaRPr lang="en-US" altLang="zh-CN" dirty="0" smtClean="0"/>
          </a:p>
          <a:p>
            <a:pPr lvl="3">
              <a:lnSpc>
                <a:spcPct val="90000"/>
              </a:lnSpc>
            </a:pPr>
            <a:r>
              <a:rPr lang="zh-CN" altLang="en-US" dirty="0" smtClean="0"/>
              <a:t>纳税人</a:t>
            </a:r>
            <a:r>
              <a:rPr lang="zh-CN" altLang="en-US" dirty="0"/>
              <a:t>评价年度内经常性指标和非经常性指标信息齐全的，从</a:t>
            </a:r>
            <a:r>
              <a:rPr lang="en-US" altLang="zh-CN" dirty="0"/>
              <a:t>100</a:t>
            </a:r>
            <a:r>
              <a:rPr lang="zh-CN" altLang="en-US" dirty="0"/>
              <a:t>分起评；非经常性指标缺失的，从</a:t>
            </a:r>
            <a:r>
              <a:rPr lang="en-US" altLang="zh-CN" dirty="0"/>
              <a:t>90</a:t>
            </a:r>
            <a:r>
              <a:rPr lang="zh-CN" altLang="en-US" dirty="0"/>
              <a:t>分起评。 </a:t>
            </a:r>
          </a:p>
          <a:p>
            <a:pPr lvl="4">
              <a:lnSpc>
                <a:spcPct val="90000"/>
              </a:lnSpc>
            </a:pPr>
            <a:r>
              <a:rPr lang="zh-CN" altLang="en-US" dirty="0"/>
              <a:t>经常：</a:t>
            </a:r>
            <a:r>
              <a:rPr lang="en-US" altLang="zh-CN" dirty="0"/>
              <a:t>01.</a:t>
            </a:r>
            <a:r>
              <a:rPr lang="zh-CN" altLang="en-US" dirty="0"/>
              <a:t>涉税申报信息</a:t>
            </a:r>
            <a:r>
              <a:rPr lang="en-US" altLang="zh-CN" dirty="0"/>
              <a:t>; 02.</a:t>
            </a:r>
            <a:r>
              <a:rPr lang="zh-CN" altLang="en-US" dirty="0"/>
              <a:t>税</a:t>
            </a:r>
            <a:r>
              <a:rPr lang="en-US" altLang="zh-CN" dirty="0"/>
              <a:t>(</a:t>
            </a:r>
            <a:r>
              <a:rPr lang="zh-CN" altLang="en-US" dirty="0"/>
              <a:t>费</a:t>
            </a:r>
            <a:r>
              <a:rPr lang="en-US" altLang="zh-CN" dirty="0"/>
              <a:t>)</a:t>
            </a:r>
            <a:r>
              <a:rPr lang="zh-CN" altLang="en-US" dirty="0"/>
              <a:t>款缴纳信息</a:t>
            </a:r>
            <a:r>
              <a:rPr lang="en-US" altLang="zh-CN" dirty="0"/>
              <a:t>; 03.</a:t>
            </a:r>
            <a:r>
              <a:rPr lang="zh-CN" altLang="en-US" dirty="0"/>
              <a:t>发票与税控器具信息</a:t>
            </a:r>
            <a:r>
              <a:rPr lang="en-US" altLang="zh-CN" dirty="0"/>
              <a:t>; 04.</a:t>
            </a:r>
            <a:r>
              <a:rPr lang="zh-CN" altLang="en-US" dirty="0"/>
              <a:t>登记与账簿信息</a:t>
            </a:r>
          </a:p>
          <a:p>
            <a:pPr lvl="4">
              <a:lnSpc>
                <a:spcPct val="90000"/>
              </a:lnSpc>
            </a:pPr>
            <a:r>
              <a:rPr lang="zh-CN" altLang="en-US" dirty="0"/>
              <a:t>非经常：</a:t>
            </a:r>
            <a:r>
              <a:rPr lang="en-US" altLang="zh-CN" dirty="0"/>
              <a:t>05.</a:t>
            </a:r>
            <a:r>
              <a:rPr lang="zh-CN" altLang="en-US" dirty="0"/>
              <a:t>纳税评估、税务审计、反避税调查信息</a:t>
            </a:r>
            <a:r>
              <a:rPr lang="en-US" altLang="zh-CN" dirty="0"/>
              <a:t>; 06.</a:t>
            </a:r>
            <a:r>
              <a:rPr lang="zh-CN" altLang="en-US" dirty="0"/>
              <a:t>税务稽查信息；</a:t>
            </a:r>
          </a:p>
          <a:p>
            <a:pPr lvl="4">
              <a:lnSpc>
                <a:spcPct val="90000"/>
              </a:lnSpc>
            </a:pPr>
            <a:r>
              <a:rPr lang="zh-CN" altLang="en-US" dirty="0"/>
              <a:t>外部：银行账户、股权备案</a:t>
            </a:r>
            <a:r>
              <a:rPr lang="zh-CN" altLang="en-US" dirty="0" smtClean="0"/>
              <a:t>等</a:t>
            </a:r>
            <a:endParaRPr lang="en-US" altLang="zh-CN" dirty="0" smtClean="0"/>
          </a:p>
          <a:p>
            <a:pPr lvl="2">
              <a:lnSpc>
                <a:spcPct val="90000"/>
              </a:lnSpc>
            </a:pPr>
            <a:r>
              <a:rPr lang="zh-CN" altLang="en-US" dirty="0" smtClean="0"/>
              <a:t>直接</a:t>
            </a:r>
            <a:r>
              <a:rPr lang="zh-CN" altLang="en-US" dirty="0"/>
              <a:t>判级适用于有严重失信行为的纳税人。 </a:t>
            </a:r>
            <a:endParaRPr lang="en-US" altLang="zh-CN" dirty="0"/>
          </a:p>
          <a:p>
            <a:pPr lvl="1">
              <a:lnSpc>
                <a:spcPct val="90000"/>
              </a:lnSpc>
            </a:pPr>
            <a:r>
              <a:rPr lang="zh-CN" altLang="en-US" sz="2800" dirty="0"/>
              <a:t>第十七条　纳税信用评价周期为一个纳税</a:t>
            </a:r>
            <a:r>
              <a:rPr lang="zh-CN" altLang="en-US" sz="2800" dirty="0" smtClean="0"/>
              <a:t>年度</a:t>
            </a:r>
            <a:endParaRPr lang="zh-CN" altLang="en-US" sz="2800" dirty="0"/>
          </a:p>
        </p:txBody>
      </p:sp>
    </p:spTree>
    <p:extLst>
      <p:ext uri="{BB962C8B-B14F-4D97-AF65-F5344CB8AC3E}">
        <p14:creationId xmlns:p14="http://schemas.microsoft.com/office/powerpoint/2010/main" val="1081484357"/>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a:t>
            </a:r>
            <a:r>
              <a:rPr lang="zh-CN" altLang="en-US" dirty="0" smtClean="0"/>
              <a:t>、（</a:t>
            </a:r>
            <a:r>
              <a:rPr lang="en-US" altLang="zh-CN" dirty="0" smtClean="0"/>
              <a:t>2</a:t>
            </a:r>
            <a:r>
              <a:rPr lang="zh-CN" altLang="en-US" dirty="0" smtClean="0"/>
              <a:t>）国家</a:t>
            </a:r>
            <a:r>
              <a:rPr lang="zh-CN" altLang="en-US" dirty="0"/>
              <a:t>税务总局</a:t>
            </a:r>
            <a:br>
              <a:rPr lang="zh-CN" altLang="en-US" dirty="0"/>
            </a:br>
            <a:r>
              <a:rPr lang="zh-CN" altLang="en-US" dirty="0"/>
              <a:t>关于明确纳税信用管理若干业务口径的</a:t>
            </a:r>
            <a:r>
              <a:rPr lang="zh-CN" altLang="en-US" dirty="0" smtClean="0"/>
              <a:t>公告</a:t>
            </a:r>
            <a:endParaRPr lang="zh-CN" altLang="en-US" dirty="0"/>
          </a:p>
        </p:txBody>
      </p:sp>
      <p:sp>
        <p:nvSpPr>
          <p:cNvPr id="3" name="内容占位符 2"/>
          <p:cNvSpPr>
            <a:spLocks noGrp="1"/>
          </p:cNvSpPr>
          <p:nvPr>
            <p:ph idx="1"/>
          </p:nvPr>
        </p:nvSpPr>
        <p:spPr/>
        <p:txBody>
          <a:bodyPr>
            <a:normAutofit lnSpcReduction="10000"/>
          </a:bodyPr>
          <a:lstStyle/>
          <a:p>
            <a:pPr lvl="4"/>
            <a:r>
              <a:rPr lang="zh-CN" altLang="en-US" dirty="0"/>
              <a:t>国家税务总局公告</a:t>
            </a:r>
            <a:r>
              <a:rPr lang="en-US" altLang="zh-CN" dirty="0"/>
              <a:t>2015</a:t>
            </a:r>
            <a:r>
              <a:rPr lang="zh-CN" altLang="en-US" dirty="0"/>
              <a:t>年第</a:t>
            </a:r>
            <a:r>
              <a:rPr lang="en-US" altLang="zh-CN" dirty="0"/>
              <a:t>85</a:t>
            </a:r>
            <a:r>
              <a:rPr lang="zh-CN" altLang="en-US" dirty="0"/>
              <a:t>号  </a:t>
            </a:r>
            <a:r>
              <a:rPr lang="en-US" altLang="zh-CN" dirty="0" smtClean="0"/>
              <a:t>2015-12-2</a:t>
            </a:r>
          </a:p>
          <a:p>
            <a:r>
              <a:rPr lang="zh-CN" altLang="en-US" dirty="0"/>
              <a:t>根据</a:t>
            </a:r>
            <a:r>
              <a:rPr lang="en-US" altLang="zh-CN" dirty="0"/>
              <a:t>《</a:t>
            </a:r>
            <a:r>
              <a:rPr lang="zh-CN" altLang="en-US" dirty="0"/>
              <a:t>国家税务总局关于发布</a:t>
            </a:r>
            <a:r>
              <a:rPr lang="en-US" altLang="zh-CN" dirty="0"/>
              <a:t>〈</a:t>
            </a:r>
            <a:r>
              <a:rPr lang="zh-CN" altLang="en-US" dirty="0"/>
              <a:t>纳税信用管理办法（试行）</a:t>
            </a:r>
            <a:r>
              <a:rPr lang="en-US" altLang="zh-CN" dirty="0"/>
              <a:t>〉</a:t>
            </a:r>
            <a:r>
              <a:rPr lang="zh-CN" altLang="en-US" dirty="0"/>
              <a:t>的公告</a:t>
            </a:r>
            <a:r>
              <a:rPr lang="en-US" altLang="zh-CN" dirty="0"/>
              <a:t>》</a:t>
            </a:r>
            <a:r>
              <a:rPr lang="zh-CN" altLang="en-US" dirty="0"/>
              <a:t>（国家税务总局公告</a:t>
            </a:r>
            <a:r>
              <a:rPr lang="en-US" altLang="zh-CN" dirty="0"/>
              <a:t>2014</a:t>
            </a:r>
            <a:r>
              <a:rPr lang="zh-CN" altLang="en-US" dirty="0"/>
              <a:t>年第</a:t>
            </a:r>
            <a:r>
              <a:rPr lang="en-US" altLang="zh-CN" dirty="0"/>
              <a:t>40</a:t>
            </a:r>
            <a:r>
              <a:rPr lang="zh-CN" altLang="en-US" dirty="0"/>
              <a:t>号，以下简称</a:t>
            </a:r>
            <a:r>
              <a:rPr lang="en-US" altLang="zh-CN" dirty="0"/>
              <a:t>《</a:t>
            </a:r>
            <a:r>
              <a:rPr lang="zh-CN" altLang="en-US" dirty="0"/>
              <a:t>信用管理办法</a:t>
            </a:r>
            <a:r>
              <a:rPr lang="en-US" altLang="zh-CN" dirty="0"/>
              <a:t>》</a:t>
            </a:r>
            <a:r>
              <a:rPr lang="zh-CN" altLang="en-US" dirty="0"/>
              <a:t>）等相关规定，结合近期各地在实际操作中反映的问题，现将纳税信用管理若干业务口径公告如下：</a:t>
            </a:r>
          </a:p>
          <a:p>
            <a:r>
              <a:rPr lang="zh-CN" altLang="en-US" dirty="0" smtClean="0"/>
              <a:t>一</a:t>
            </a:r>
            <a:r>
              <a:rPr lang="zh-CN" altLang="en-US" dirty="0"/>
              <a:t>、关于</a:t>
            </a:r>
            <a:r>
              <a:rPr lang="en-US" altLang="zh-CN" dirty="0"/>
              <a:t>《</a:t>
            </a:r>
            <a:r>
              <a:rPr lang="zh-CN" altLang="en-US" dirty="0"/>
              <a:t>信用管理办法</a:t>
            </a:r>
            <a:r>
              <a:rPr lang="en-US" altLang="zh-CN" dirty="0"/>
              <a:t>》</a:t>
            </a:r>
            <a:r>
              <a:rPr lang="zh-CN" altLang="en-US" dirty="0"/>
              <a:t>的适用范围 </a:t>
            </a:r>
          </a:p>
          <a:p>
            <a:pPr lvl="1"/>
            <a:r>
              <a:rPr lang="en-US" altLang="zh-CN" dirty="0" smtClean="0"/>
              <a:t>《</a:t>
            </a:r>
            <a:r>
              <a:rPr lang="zh-CN" altLang="en-US" dirty="0"/>
              <a:t>信用管理办法</a:t>
            </a:r>
            <a:r>
              <a:rPr lang="en-US" altLang="zh-CN" dirty="0"/>
              <a:t>》</a:t>
            </a:r>
            <a:r>
              <a:rPr lang="zh-CN" altLang="en-US" dirty="0"/>
              <a:t>的</a:t>
            </a:r>
            <a:r>
              <a:rPr lang="zh-CN" altLang="en-US" dirty="0">
                <a:solidFill>
                  <a:srgbClr val="C00000"/>
                </a:solidFill>
              </a:rPr>
              <a:t>适用范围</a:t>
            </a:r>
            <a:r>
              <a:rPr lang="zh-CN" altLang="en-US" dirty="0"/>
              <a:t>为：</a:t>
            </a:r>
            <a:r>
              <a:rPr lang="zh-CN" altLang="en-US" dirty="0">
                <a:solidFill>
                  <a:srgbClr val="C00000"/>
                </a:solidFill>
              </a:rPr>
              <a:t>已办理税务登记</a:t>
            </a:r>
            <a:r>
              <a:rPr lang="zh-CN" altLang="en-US" dirty="0"/>
              <a:t>（含“三证合一、一照一码”、临时登记），从事生产、经营并适用</a:t>
            </a:r>
            <a:r>
              <a:rPr lang="zh-CN" altLang="en-US" dirty="0">
                <a:solidFill>
                  <a:srgbClr val="C00000"/>
                </a:solidFill>
              </a:rPr>
              <a:t>查账征收</a:t>
            </a:r>
            <a:r>
              <a:rPr lang="zh-CN" altLang="en-US" dirty="0"/>
              <a:t>的</a:t>
            </a:r>
            <a:r>
              <a:rPr lang="zh-CN" altLang="en-US" dirty="0">
                <a:solidFill>
                  <a:srgbClr val="C00000"/>
                </a:solidFill>
              </a:rPr>
              <a:t>独立核算企业</a:t>
            </a:r>
            <a:r>
              <a:rPr lang="zh-CN" altLang="en-US" dirty="0"/>
              <a:t>、个人独资企业和个人合伙企业。</a:t>
            </a:r>
          </a:p>
          <a:p>
            <a:pPr lvl="2"/>
            <a:r>
              <a:rPr lang="zh-CN" altLang="en-US" dirty="0" smtClean="0"/>
              <a:t>查账</a:t>
            </a:r>
            <a:r>
              <a:rPr lang="zh-CN" altLang="en-US" dirty="0"/>
              <a:t>征收是指企业所得税征收方式为查账征收，个人独资企业和个人合伙企业的个人所得税征收方式为查账征收。</a:t>
            </a:r>
          </a:p>
          <a:p>
            <a:endParaRPr lang="zh-CN" altLang="en-US" dirty="0"/>
          </a:p>
        </p:txBody>
      </p:sp>
    </p:spTree>
    <p:extLst>
      <p:ext uri="{BB962C8B-B14F-4D97-AF65-F5344CB8AC3E}">
        <p14:creationId xmlns:p14="http://schemas.microsoft.com/office/powerpoint/2010/main" val="29352623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96144"/>
            <a:ext cx="10018713" cy="5620250"/>
          </a:xfrm>
        </p:spPr>
        <p:txBody>
          <a:bodyPr>
            <a:normAutofit/>
          </a:bodyPr>
          <a:lstStyle/>
          <a:p>
            <a:r>
              <a:rPr lang="zh-CN" altLang="en-US" dirty="0"/>
              <a:t>二、关于纳税信用信息采集 </a:t>
            </a:r>
          </a:p>
          <a:p>
            <a:pPr lvl="1"/>
            <a:r>
              <a:rPr lang="zh-CN" altLang="en-US" dirty="0" smtClean="0"/>
              <a:t>根据</a:t>
            </a:r>
            <a:r>
              <a:rPr lang="en-US" altLang="zh-CN" dirty="0"/>
              <a:t>《</a:t>
            </a:r>
            <a:r>
              <a:rPr lang="zh-CN" altLang="en-US" dirty="0"/>
              <a:t>信用管理办法</a:t>
            </a:r>
            <a:r>
              <a:rPr lang="en-US" altLang="zh-CN" dirty="0"/>
              <a:t>》</a:t>
            </a:r>
            <a:r>
              <a:rPr lang="zh-CN" altLang="en-US" dirty="0"/>
              <a:t>第十三条的规定，税务内部信息从</a:t>
            </a:r>
            <a:r>
              <a:rPr lang="zh-CN" altLang="en-US" dirty="0">
                <a:solidFill>
                  <a:srgbClr val="C00000"/>
                </a:solidFill>
              </a:rPr>
              <a:t>税务管理系统中采集</a:t>
            </a:r>
            <a:r>
              <a:rPr lang="zh-CN" altLang="en-US" dirty="0"/>
              <a:t>，采集的信息记录截止时间为评价年度</a:t>
            </a:r>
            <a:r>
              <a:rPr lang="en-US" altLang="zh-CN" dirty="0"/>
              <a:t>12</a:t>
            </a:r>
            <a:r>
              <a:rPr lang="zh-CN" altLang="en-US" dirty="0"/>
              <a:t>月</a:t>
            </a:r>
            <a:r>
              <a:rPr lang="en-US" altLang="zh-CN" dirty="0"/>
              <a:t>31</a:t>
            </a:r>
            <a:r>
              <a:rPr lang="zh-CN" altLang="en-US" dirty="0"/>
              <a:t>日（含本日，下同）。</a:t>
            </a:r>
          </a:p>
          <a:p>
            <a:pPr lvl="1"/>
            <a:r>
              <a:rPr lang="zh-CN" altLang="en-US" dirty="0" smtClean="0"/>
              <a:t>主管</a:t>
            </a:r>
            <a:r>
              <a:rPr lang="zh-CN" altLang="en-US" dirty="0"/>
              <a:t>税务机关遵循“</a:t>
            </a:r>
            <a:r>
              <a:rPr lang="zh-CN" altLang="en-US" dirty="0">
                <a:solidFill>
                  <a:srgbClr val="C00000"/>
                </a:solidFill>
              </a:rPr>
              <a:t>无记录不评价，何时</a:t>
            </a:r>
            <a:r>
              <a:rPr lang="en-US" altLang="zh-CN" dirty="0">
                <a:solidFill>
                  <a:srgbClr val="C00000"/>
                </a:solidFill>
              </a:rPr>
              <a:t>(</a:t>
            </a:r>
            <a:r>
              <a:rPr lang="zh-CN" altLang="en-US" dirty="0">
                <a:solidFill>
                  <a:srgbClr val="C00000"/>
                </a:solidFill>
              </a:rPr>
              <a:t>年</a:t>
            </a:r>
            <a:r>
              <a:rPr lang="en-US" altLang="zh-CN" dirty="0">
                <a:solidFill>
                  <a:srgbClr val="C00000"/>
                </a:solidFill>
              </a:rPr>
              <a:t>)</a:t>
            </a:r>
            <a:r>
              <a:rPr lang="zh-CN" altLang="en-US" dirty="0">
                <a:solidFill>
                  <a:srgbClr val="C00000"/>
                </a:solidFill>
              </a:rPr>
              <a:t>记录、何时</a:t>
            </a:r>
            <a:r>
              <a:rPr lang="en-US" altLang="zh-CN" dirty="0">
                <a:solidFill>
                  <a:srgbClr val="C00000"/>
                </a:solidFill>
              </a:rPr>
              <a:t>(</a:t>
            </a:r>
            <a:r>
              <a:rPr lang="zh-CN" altLang="en-US" dirty="0">
                <a:solidFill>
                  <a:srgbClr val="C00000"/>
                </a:solidFill>
              </a:rPr>
              <a:t>年</a:t>
            </a:r>
            <a:r>
              <a:rPr lang="en-US" altLang="zh-CN" dirty="0">
                <a:solidFill>
                  <a:srgbClr val="C00000"/>
                </a:solidFill>
              </a:rPr>
              <a:t>)</a:t>
            </a:r>
            <a:r>
              <a:rPr lang="zh-CN" altLang="en-US" dirty="0">
                <a:solidFill>
                  <a:srgbClr val="C00000"/>
                </a:solidFill>
              </a:rPr>
              <a:t>评价</a:t>
            </a:r>
            <a:r>
              <a:rPr lang="zh-CN" altLang="en-US" dirty="0"/>
              <a:t>”的原则，使用税务管理系统中纳税人的纳税信用信息，按照规定的评价指标和评价方式确定纳税信用级别。</a:t>
            </a:r>
          </a:p>
          <a:p>
            <a:r>
              <a:rPr lang="zh-CN" altLang="en-US" dirty="0" smtClean="0"/>
              <a:t>三</a:t>
            </a:r>
            <a:r>
              <a:rPr lang="zh-CN" altLang="en-US" dirty="0"/>
              <a:t>、关于起评分 </a:t>
            </a:r>
          </a:p>
          <a:p>
            <a:pPr lvl="1"/>
            <a:r>
              <a:rPr lang="zh-CN" altLang="en-US" dirty="0" smtClean="0"/>
              <a:t>评价</a:t>
            </a:r>
            <a:r>
              <a:rPr lang="zh-CN" altLang="en-US" dirty="0"/>
              <a:t>年度内，纳税人经常性指标和非经常性指标信息</a:t>
            </a:r>
            <a:r>
              <a:rPr lang="zh-CN" altLang="en-US" dirty="0">
                <a:solidFill>
                  <a:srgbClr val="C00000"/>
                </a:solidFill>
              </a:rPr>
              <a:t>齐全</a:t>
            </a:r>
            <a:r>
              <a:rPr lang="zh-CN" altLang="en-US" dirty="0"/>
              <a:t>的，从</a:t>
            </a:r>
            <a:r>
              <a:rPr lang="en-US" altLang="zh-CN" dirty="0"/>
              <a:t>100</a:t>
            </a:r>
            <a:r>
              <a:rPr lang="zh-CN" altLang="en-US" dirty="0"/>
              <a:t>分起评；非经常性指标缺失的，从</a:t>
            </a:r>
            <a:r>
              <a:rPr lang="en-US" altLang="zh-CN" dirty="0"/>
              <a:t>90</a:t>
            </a:r>
            <a:r>
              <a:rPr lang="zh-CN" altLang="en-US" dirty="0"/>
              <a:t>分起评。</a:t>
            </a:r>
          </a:p>
          <a:p>
            <a:pPr lvl="1"/>
            <a:r>
              <a:rPr lang="zh-CN" altLang="en-US" dirty="0" smtClean="0">
                <a:solidFill>
                  <a:srgbClr val="C00000"/>
                </a:solidFill>
              </a:rPr>
              <a:t>非</a:t>
            </a:r>
            <a:r>
              <a:rPr lang="zh-CN" altLang="en-US" dirty="0">
                <a:solidFill>
                  <a:srgbClr val="C00000"/>
                </a:solidFill>
              </a:rPr>
              <a:t>经常性指标缺失</a:t>
            </a:r>
            <a:r>
              <a:rPr lang="zh-CN" altLang="en-US" dirty="0"/>
              <a:t>是指：在评价年度内，税务管理系统中没有纳税评估、大企业税务审计、反避税调查或税务稽查出具的决定（结论）文书的记录。</a:t>
            </a:r>
          </a:p>
          <a:p>
            <a:endParaRPr lang="zh-CN" altLang="en-US" dirty="0"/>
          </a:p>
        </p:txBody>
      </p:sp>
    </p:spTree>
    <p:extLst>
      <p:ext uri="{BB962C8B-B14F-4D97-AF65-F5344CB8AC3E}">
        <p14:creationId xmlns:p14="http://schemas.microsoft.com/office/powerpoint/2010/main" val="8293728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949361"/>
            <a:ext cx="10018713" cy="5352965"/>
          </a:xfrm>
        </p:spPr>
        <p:txBody>
          <a:bodyPr>
            <a:normAutofit lnSpcReduction="10000"/>
          </a:bodyPr>
          <a:lstStyle/>
          <a:p>
            <a:r>
              <a:rPr lang="zh-CN" altLang="en-US" dirty="0"/>
              <a:t>四、关于评价范围 </a:t>
            </a:r>
          </a:p>
          <a:p>
            <a:pPr lvl="1"/>
            <a:r>
              <a:rPr lang="zh-CN" altLang="en-US" dirty="0" smtClean="0"/>
              <a:t>在</a:t>
            </a:r>
            <a:r>
              <a:rPr lang="en-US" altLang="zh-CN" dirty="0"/>
              <a:t>《</a:t>
            </a:r>
            <a:r>
              <a:rPr lang="zh-CN" altLang="en-US" dirty="0"/>
              <a:t>信用管理办法</a:t>
            </a:r>
            <a:r>
              <a:rPr lang="en-US" altLang="zh-CN" dirty="0"/>
              <a:t>》</a:t>
            </a:r>
            <a:r>
              <a:rPr lang="zh-CN" altLang="en-US" dirty="0"/>
              <a:t>适用范围内，有下列情形之一的纳税人，不参加本期的评价：</a:t>
            </a:r>
          </a:p>
          <a:p>
            <a:pPr lvl="1"/>
            <a:r>
              <a:rPr lang="zh-CN" altLang="en-US" dirty="0" smtClean="0"/>
              <a:t>（</a:t>
            </a:r>
            <a:r>
              <a:rPr lang="zh-CN" altLang="en-US" dirty="0"/>
              <a:t>一）纳入纳税信用管理时间</a:t>
            </a:r>
            <a:r>
              <a:rPr lang="zh-CN" altLang="en-US" dirty="0">
                <a:solidFill>
                  <a:srgbClr val="C00000"/>
                </a:solidFill>
              </a:rPr>
              <a:t>不满一个评价年度</a:t>
            </a:r>
            <a:r>
              <a:rPr lang="zh-CN" altLang="en-US" dirty="0"/>
              <a:t>的。</a:t>
            </a:r>
          </a:p>
          <a:p>
            <a:pPr lvl="2"/>
            <a:r>
              <a:rPr lang="zh-CN" altLang="en-US" dirty="0" smtClean="0"/>
              <a:t>评价</a:t>
            </a:r>
            <a:r>
              <a:rPr lang="zh-CN" altLang="en-US" dirty="0"/>
              <a:t>年度为公历年度，即</a:t>
            </a:r>
            <a:r>
              <a:rPr lang="en-US" altLang="zh-CN" dirty="0"/>
              <a:t>1</a:t>
            </a:r>
            <a:r>
              <a:rPr lang="zh-CN" altLang="en-US" dirty="0"/>
              <a:t>月</a:t>
            </a:r>
            <a:r>
              <a:rPr lang="en-US" altLang="zh-CN" dirty="0"/>
              <a:t>1</a:t>
            </a:r>
            <a:r>
              <a:rPr lang="zh-CN" altLang="en-US" dirty="0"/>
              <a:t>日至</a:t>
            </a:r>
            <a:r>
              <a:rPr lang="en-US" altLang="zh-CN" dirty="0"/>
              <a:t>12</a:t>
            </a:r>
            <a:r>
              <a:rPr lang="zh-CN" altLang="en-US" dirty="0"/>
              <a:t>月</a:t>
            </a:r>
            <a:r>
              <a:rPr lang="en-US" altLang="zh-CN" dirty="0"/>
              <a:t>31</a:t>
            </a:r>
            <a:r>
              <a:rPr lang="zh-CN" altLang="en-US" dirty="0"/>
              <a:t>日。纳入纳税信用管理时间不满一个评价年度是指：税务登记在评价年度</a:t>
            </a:r>
            <a:r>
              <a:rPr lang="en-US" altLang="zh-CN" dirty="0"/>
              <a:t>1</a:t>
            </a:r>
            <a:r>
              <a:rPr lang="zh-CN" altLang="en-US" dirty="0"/>
              <a:t>月</a:t>
            </a:r>
            <a:r>
              <a:rPr lang="en-US" altLang="zh-CN" dirty="0"/>
              <a:t>2</a:t>
            </a:r>
            <a:r>
              <a:rPr lang="zh-CN" altLang="en-US" dirty="0"/>
              <a:t>日以后；或者税务登记在评价年度</a:t>
            </a:r>
            <a:r>
              <a:rPr lang="en-US" altLang="zh-CN" dirty="0"/>
              <a:t>12</a:t>
            </a:r>
            <a:r>
              <a:rPr lang="zh-CN" altLang="en-US" dirty="0"/>
              <a:t>月</a:t>
            </a:r>
            <a:r>
              <a:rPr lang="en-US" altLang="zh-CN" dirty="0"/>
              <a:t>31</a:t>
            </a:r>
            <a:r>
              <a:rPr lang="zh-CN" altLang="en-US" dirty="0"/>
              <a:t>日以前注销的。</a:t>
            </a:r>
          </a:p>
          <a:p>
            <a:pPr lvl="2"/>
            <a:r>
              <a:rPr lang="zh-CN" altLang="en-US" dirty="0" smtClean="0">
                <a:solidFill>
                  <a:schemeClr val="accent6">
                    <a:lumMod val="75000"/>
                  </a:schemeClr>
                </a:solidFill>
              </a:rPr>
              <a:t>营</a:t>
            </a:r>
            <a:r>
              <a:rPr lang="zh-CN" altLang="en-US" dirty="0">
                <a:solidFill>
                  <a:schemeClr val="accent6">
                    <a:lumMod val="75000"/>
                  </a:schemeClr>
                </a:solidFill>
              </a:rPr>
              <a:t>改增企业的税务登记日期</a:t>
            </a:r>
            <a:r>
              <a:rPr lang="zh-CN" altLang="en-US" dirty="0"/>
              <a:t>，为原地方税务机关税务登记日期。</a:t>
            </a:r>
            <a:r>
              <a:rPr lang="en-US" altLang="zh-CN" dirty="0"/>
              <a:t>2015</a:t>
            </a:r>
            <a:r>
              <a:rPr lang="zh-CN" altLang="en-US" dirty="0"/>
              <a:t>年</a:t>
            </a:r>
            <a:r>
              <a:rPr lang="en-US" altLang="zh-CN" dirty="0"/>
              <a:t>10</a:t>
            </a:r>
            <a:r>
              <a:rPr lang="zh-CN" altLang="en-US" dirty="0"/>
              <a:t>月</a:t>
            </a:r>
            <a:r>
              <a:rPr lang="en-US" altLang="zh-CN" dirty="0"/>
              <a:t>1</a:t>
            </a:r>
            <a:r>
              <a:rPr lang="zh-CN" altLang="en-US" dirty="0"/>
              <a:t>日之后，新办的“三证合一、一照一码”企业纳入纳税信用管理的时间，从税务机关采集纳税人补充信息之日计算。</a:t>
            </a:r>
          </a:p>
          <a:p>
            <a:pPr lvl="2"/>
            <a:r>
              <a:rPr lang="zh-CN" altLang="en-US" dirty="0" smtClean="0"/>
              <a:t>由</a:t>
            </a:r>
            <a:r>
              <a:rPr lang="zh-CN" altLang="en-US" dirty="0"/>
              <a:t>非正常户</a:t>
            </a:r>
            <a:r>
              <a:rPr lang="zh-CN" altLang="en-US" dirty="0">
                <a:solidFill>
                  <a:schemeClr val="accent6">
                    <a:lumMod val="75000"/>
                  </a:schemeClr>
                </a:solidFill>
              </a:rPr>
              <a:t>直接责任人员</a:t>
            </a:r>
            <a:r>
              <a:rPr lang="zh-CN" altLang="en-US" dirty="0"/>
              <a:t>、</a:t>
            </a:r>
            <a:r>
              <a:rPr lang="en-US" altLang="zh-CN" dirty="0"/>
              <a:t>D</a:t>
            </a:r>
            <a:r>
              <a:rPr lang="zh-CN" altLang="en-US" dirty="0"/>
              <a:t>级纳税人</a:t>
            </a:r>
            <a:r>
              <a:rPr lang="zh-CN" altLang="en-US" dirty="0">
                <a:solidFill>
                  <a:schemeClr val="accent6">
                    <a:lumMod val="75000"/>
                  </a:schemeClr>
                </a:solidFill>
              </a:rPr>
              <a:t>直接责任人员</a:t>
            </a:r>
            <a:r>
              <a:rPr lang="zh-CN" altLang="en-US" dirty="0"/>
              <a:t>注册登记或负责经营的企业，纳入纳税信用管理时间不满一个评价年度的，按本公告第六条第八项、第九项规定执行。</a:t>
            </a:r>
          </a:p>
          <a:p>
            <a:endParaRPr lang="zh-CN" altLang="en-US" dirty="0"/>
          </a:p>
        </p:txBody>
      </p:sp>
    </p:spTree>
    <p:extLst>
      <p:ext uri="{BB962C8B-B14F-4D97-AF65-F5344CB8AC3E}">
        <p14:creationId xmlns:p14="http://schemas.microsoft.com/office/powerpoint/2010/main" val="42871909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83603"/>
            <a:ext cx="10018713" cy="5915671"/>
          </a:xfrm>
        </p:spPr>
        <p:txBody>
          <a:bodyPr>
            <a:normAutofit fontScale="85000" lnSpcReduction="10000"/>
          </a:bodyPr>
          <a:lstStyle/>
          <a:p>
            <a:pPr lvl="1"/>
            <a:r>
              <a:rPr lang="zh-CN" altLang="en-US" dirty="0" smtClean="0"/>
              <a:t>（二</a:t>
            </a:r>
            <a:r>
              <a:rPr lang="zh-CN" altLang="en-US" dirty="0"/>
              <a:t>）本评价年度内</a:t>
            </a:r>
            <a:r>
              <a:rPr lang="zh-CN" altLang="en-US" dirty="0">
                <a:solidFill>
                  <a:srgbClr val="C00000"/>
                </a:solidFill>
              </a:rPr>
              <a:t>无生产经营业务收入</a:t>
            </a:r>
            <a:r>
              <a:rPr lang="zh-CN" altLang="en-US" dirty="0"/>
              <a:t>的。</a:t>
            </a:r>
          </a:p>
          <a:p>
            <a:pPr lvl="2"/>
            <a:r>
              <a:rPr lang="zh-CN" altLang="en-US" dirty="0" smtClean="0"/>
              <a:t>生产</a:t>
            </a:r>
            <a:r>
              <a:rPr lang="zh-CN" altLang="en-US" dirty="0"/>
              <a:t>经营业务收入是指主营业务收入，不包括非主营业务的房租收入、变卖物品收入等。有无主营业务收入，根据税务管理系统中纳税人在评价年度内有无向税务机关申报主营业务收入的申报记录确定。</a:t>
            </a:r>
          </a:p>
          <a:p>
            <a:pPr lvl="1"/>
            <a:r>
              <a:rPr lang="zh-CN" altLang="en-US" dirty="0" smtClean="0"/>
              <a:t>（</a:t>
            </a:r>
            <a:r>
              <a:rPr lang="zh-CN" altLang="en-US" dirty="0"/>
              <a:t>三）因涉嫌税收违法被</a:t>
            </a:r>
            <a:r>
              <a:rPr lang="zh-CN" altLang="en-US" dirty="0">
                <a:solidFill>
                  <a:srgbClr val="C00000"/>
                </a:solidFill>
              </a:rPr>
              <a:t>立案查处尚未结案</a:t>
            </a:r>
            <a:r>
              <a:rPr lang="zh-CN" altLang="en-US" dirty="0"/>
              <a:t>的。</a:t>
            </a:r>
          </a:p>
          <a:p>
            <a:pPr lvl="2"/>
            <a:r>
              <a:rPr lang="zh-CN" altLang="en-US" dirty="0" smtClean="0"/>
              <a:t>因</a:t>
            </a:r>
            <a:r>
              <a:rPr lang="zh-CN" altLang="en-US" dirty="0"/>
              <a:t>涉嫌税收违法被立案查处是指：因涉嫌税收违法被移送</a:t>
            </a:r>
            <a:r>
              <a:rPr lang="zh-CN" altLang="en-US" dirty="0">
                <a:solidFill>
                  <a:schemeClr val="accent6">
                    <a:lumMod val="50000"/>
                  </a:schemeClr>
                </a:solidFill>
              </a:rPr>
              <a:t>公安机关</a:t>
            </a:r>
            <a:r>
              <a:rPr lang="zh-CN" altLang="en-US" dirty="0"/>
              <a:t>或被公安机关直接立案查处，根据税务管理系统中的移送记录或被立案记录确定。被税务稽查部门立案检查的，不属于该情形，应纳入本期评价范围。</a:t>
            </a:r>
          </a:p>
          <a:p>
            <a:pPr lvl="3"/>
            <a:r>
              <a:rPr lang="zh-CN" altLang="en-US" dirty="0" smtClean="0"/>
              <a:t>尚未</a:t>
            </a:r>
            <a:r>
              <a:rPr lang="zh-CN" altLang="en-US" dirty="0"/>
              <a:t>结案是指：在评价年度</a:t>
            </a:r>
            <a:r>
              <a:rPr lang="en-US" altLang="zh-CN" dirty="0"/>
              <a:t>12</a:t>
            </a:r>
            <a:r>
              <a:rPr lang="zh-CN" altLang="en-US" dirty="0"/>
              <a:t>月</a:t>
            </a:r>
            <a:r>
              <a:rPr lang="en-US" altLang="zh-CN" dirty="0"/>
              <a:t>31</a:t>
            </a:r>
            <a:r>
              <a:rPr lang="zh-CN" altLang="en-US" dirty="0"/>
              <a:t>日前，税务管理系统中有移送记录或被立案记录而没有已结案的记录。</a:t>
            </a:r>
          </a:p>
          <a:p>
            <a:pPr lvl="1"/>
            <a:r>
              <a:rPr lang="zh-CN" altLang="en-US" dirty="0" smtClean="0"/>
              <a:t>（</a:t>
            </a:r>
            <a:r>
              <a:rPr lang="zh-CN" altLang="en-US" dirty="0"/>
              <a:t>四）被审计、财政部门依法查出税收违法行为，</a:t>
            </a:r>
            <a:r>
              <a:rPr lang="zh-CN" altLang="en-US" dirty="0">
                <a:solidFill>
                  <a:srgbClr val="C00000"/>
                </a:solidFill>
              </a:rPr>
              <a:t>税务机关正在依法处理</a:t>
            </a:r>
            <a:r>
              <a:rPr lang="zh-CN" altLang="en-US" dirty="0"/>
              <a:t>，尚未办结的。</a:t>
            </a:r>
          </a:p>
          <a:p>
            <a:pPr lvl="2"/>
            <a:r>
              <a:rPr lang="zh-CN" altLang="en-US" dirty="0" smtClean="0"/>
              <a:t>尚未</a:t>
            </a:r>
            <a:r>
              <a:rPr lang="zh-CN" altLang="en-US" dirty="0"/>
              <a:t>办结是指：在评价年度</a:t>
            </a:r>
            <a:r>
              <a:rPr lang="en-US" altLang="zh-CN" dirty="0"/>
              <a:t>12</a:t>
            </a:r>
            <a:r>
              <a:rPr lang="zh-CN" altLang="en-US" dirty="0"/>
              <a:t>月</a:t>
            </a:r>
            <a:r>
              <a:rPr lang="en-US" altLang="zh-CN" dirty="0"/>
              <a:t>31</a:t>
            </a:r>
            <a:r>
              <a:rPr lang="zh-CN" altLang="en-US" dirty="0"/>
              <a:t>日前，税务管理系统中有在办、在流转处理的记录而没有办结的记录。</a:t>
            </a:r>
          </a:p>
          <a:p>
            <a:pPr lvl="1"/>
            <a:r>
              <a:rPr lang="zh-CN" altLang="en-US" dirty="0" smtClean="0"/>
              <a:t>（</a:t>
            </a:r>
            <a:r>
              <a:rPr lang="zh-CN" altLang="en-US" dirty="0"/>
              <a:t>五）已申请税务行政复议、提起</a:t>
            </a:r>
            <a:r>
              <a:rPr lang="zh-CN" altLang="en-US" dirty="0">
                <a:solidFill>
                  <a:srgbClr val="C00000"/>
                </a:solidFill>
              </a:rPr>
              <a:t>行政诉讼尚未结案</a:t>
            </a:r>
            <a:r>
              <a:rPr lang="zh-CN" altLang="en-US" dirty="0"/>
              <a:t>的。</a:t>
            </a:r>
          </a:p>
          <a:p>
            <a:pPr lvl="2"/>
            <a:r>
              <a:rPr lang="zh-CN" altLang="en-US" dirty="0" smtClean="0"/>
              <a:t>尚未</a:t>
            </a:r>
            <a:r>
              <a:rPr lang="zh-CN" altLang="en-US" dirty="0"/>
              <a:t>结案是指：在评价年度</a:t>
            </a:r>
            <a:r>
              <a:rPr lang="en-US" altLang="zh-CN" dirty="0"/>
              <a:t>12</a:t>
            </a:r>
            <a:r>
              <a:rPr lang="zh-CN" altLang="en-US" dirty="0"/>
              <a:t>月</a:t>
            </a:r>
            <a:r>
              <a:rPr lang="en-US" altLang="zh-CN" dirty="0"/>
              <a:t>31</a:t>
            </a:r>
            <a:r>
              <a:rPr lang="zh-CN" altLang="en-US" dirty="0"/>
              <a:t>日前，税务管理系统中有受理复议、提起诉讼的记录而没有结案的记录。</a:t>
            </a:r>
          </a:p>
          <a:p>
            <a:endParaRPr lang="zh-CN" altLang="en-US" dirty="0"/>
          </a:p>
        </p:txBody>
      </p:sp>
    </p:spTree>
    <p:extLst>
      <p:ext uri="{BB962C8B-B14F-4D97-AF65-F5344CB8AC3E}">
        <p14:creationId xmlns:p14="http://schemas.microsoft.com/office/powerpoint/2010/main" val="10336913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五、关于不能评为</a:t>
            </a:r>
            <a:r>
              <a:rPr lang="en-US" altLang="zh-CN" dirty="0"/>
              <a:t>A</a:t>
            </a:r>
            <a:r>
              <a:rPr lang="zh-CN" altLang="en-US" dirty="0"/>
              <a:t>级的情形 </a:t>
            </a:r>
          </a:p>
          <a:p>
            <a:pPr lvl="1"/>
            <a:r>
              <a:rPr lang="zh-CN" altLang="en-US" dirty="0" smtClean="0">
                <a:solidFill>
                  <a:srgbClr val="C00000"/>
                </a:solidFill>
              </a:rPr>
              <a:t>非</a:t>
            </a:r>
            <a:r>
              <a:rPr lang="zh-CN" altLang="en-US" dirty="0">
                <a:solidFill>
                  <a:srgbClr val="C00000"/>
                </a:solidFill>
              </a:rPr>
              <a:t>正常原因</a:t>
            </a:r>
            <a:r>
              <a:rPr lang="zh-CN" altLang="en-US" dirty="0"/>
              <a:t>一个评价年度内增值税或营业税</a:t>
            </a:r>
            <a:r>
              <a:rPr lang="zh-CN" altLang="en-US" dirty="0">
                <a:solidFill>
                  <a:srgbClr val="C00000"/>
                </a:solidFill>
              </a:rPr>
              <a:t>连续</a:t>
            </a:r>
            <a:r>
              <a:rPr lang="en-US" altLang="zh-CN" dirty="0">
                <a:solidFill>
                  <a:srgbClr val="C00000"/>
                </a:solidFill>
              </a:rPr>
              <a:t>3</a:t>
            </a:r>
            <a:r>
              <a:rPr lang="zh-CN" altLang="en-US" dirty="0">
                <a:solidFill>
                  <a:srgbClr val="C00000"/>
                </a:solidFill>
              </a:rPr>
              <a:t>个月或者累计</a:t>
            </a:r>
            <a:r>
              <a:rPr lang="en-US" altLang="zh-CN" dirty="0">
                <a:solidFill>
                  <a:srgbClr val="C00000"/>
                </a:solidFill>
              </a:rPr>
              <a:t>6</a:t>
            </a:r>
            <a:r>
              <a:rPr lang="zh-CN" altLang="en-US" dirty="0">
                <a:solidFill>
                  <a:srgbClr val="C00000"/>
                </a:solidFill>
              </a:rPr>
              <a:t>个月零申报</a:t>
            </a:r>
            <a:r>
              <a:rPr lang="zh-CN" altLang="en-US" dirty="0"/>
              <a:t>、</a:t>
            </a:r>
            <a:r>
              <a:rPr lang="zh-CN" altLang="en-US" dirty="0">
                <a:solidFill>
                  <a:srgbClr val="C00000"/>
                </a:solidFill>
              </a:rPr>
              <a:t>负申报</a:t>
            </a:r>
            <a:r>
              <a:rPr lang="zh-CN" altLang="en-US" dirty="0"/>
              <a:t>的</a:t>
            </a:r>
            <a:r>
              <a:rPr lang="en-US" altLang="zh-CN" dirty="0"/>
              <a:t>,</a:t>
            </a:r>
            <a:r>
              <a:rPr lang="zh-CN" altLang="en-US" dirty="0"/>
              <a:t>不能评为</a:t>
            </a:r>
            <a:r>
              <a:rPr lang="en-US" altLang="zh-CN" dirty="0"/>
              <a:t>A</a:t>
            </a:r>
            <a:r>
              <a:rPr lang="zh-CN" altLang="en-US" dirty="0"/>
              <a:t>级。</a:t>
            </a:r>
          </a:p>
          <a:p>
            <a:pPr lvl="1"/>
            <a:r>
              <a:rPr lang="zh-CN" altLang="en-US" dirty="0" smtClean="0"/>
              <a:t>正常</a:t>
            </a:r>
            <a:r>
              <a:rPr lang="zh-CN" altLang="en-US" dirty="0"/>
              <a:t>原因是指：季节性生产经营、享受政策性减免税等正常情况原因。非正常原因是除上述原因外的其他原因。</a:t>
            </a:r>
          </a:p>
          <a:p>
            <a:pPr lvl="2"/>
            <a:r>
              <a:rPr lang="zh-CN" altLang="en-US" dirty="0" smtClean="0"/>
              <a:t>按</a:t>
            </a:r>
            <a:r>
              <a:rPr lang="zh-CN" altLang="en-US" dirty="0"/>
              <a:t>季申报视同连续</a:t>
            </a:r>
            <a:r>
              <a:rPr lang="en-US" altLang="zh-CN" dirty="0"/>
              <a:t>3</a:t>
            </a:r>
            <a:r>
              <a:rPr lang="zh-CN" altLang="en-US" dirty="0"/>
              <a:t>个月。</a:t>
            </a:r>
          </a:p>
          <a:p>
            <a:endParaRPr lang="zh-CN" altLang="en-US" dirty="0"/>
          </a:p>
        </p:txBody>
      </p:sp>
    </p:spTree>
    <p:extLst>
      <p:ext uri="{BB962C8B-B14F-4D97-AF65-F5344CB8AC3E}">
        <p14:creationId xmlns:p14="http://schemas.microsoft.com/office/powerpoint/2010/main" val="23614981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794615"/>
            <a:ext cx="10018713" cy="5662456"/>
          </a:xfrm>
        </p:spPr>
        <p:txBody>
          <a:bodyPr>
            <a:normAutofit fontScale="92500" lnSpcReduction="20000"/>
          </a:bodyPr>
          <a:lstStyle/>
          <a:p>
            <a:r>
              <a:rPr lang="zh-CN" altLang="en-US" dirty="0"/>
              <a:t>六、关于直接判为</a:t>
            </a:r>
            <a:r>
              <a:rPr lang="en-US" altLang="zh-CN" dirty="0"/>
              <a:t>D</a:t>
            </a:r>
            <a:r>
              <a:rPr lang="zh-CN" altLang="en-US" dirty="0"/>
              <a:t>级的情形 </a:t>
            </a:r>
          </a:p>
          <a:p>
            <a:pPr lvl="1"/>
            <a:r>
              <a:rPr lang="zh-CN" altLang="en-US" dirty="0" smtClean="0"/>
              <a:t>（</a:t>
            </a:r>
            <a:r>
              <a:rPr lang="zh-CN" altLang="en-US" dirty="0"/>
              <a:t>一）存在逃避缴纳税款、逃避追缴欠税、骗取出口退税、虚开增值税专用发票等行为，经</a:t>
            </a:r>
            <a:r>
              <a:rPr lang="zh-CN" altLang="en-US" dirty="0">
                <a:solidFill>
                  <a:srgbClr val="C00000"/>
                </a:solidFill>
              </a:rPr>
              <a:t>判决</a:t>
            </a:r>
            <a:r>
              <a:rPr lang="zh-CN" altLang="en-US" dirty="0"/>
              <a:t>构成</a:t>
            </a:r>
            <a:r>
              <a:rPr lang="zh-CN" altLang="en-US" dirty="0">
                <a:solidFill>
                  <a:srgbClr val="C00000"/>
                </a:solidFill>
              </a:rPr>
              <a:t>涉税犯罪</a:t>
            </a:r>
            <a:r>
              <a:rPr lang="zh-CN" altLang="en-US" dirty="0"/>
              <a:t>的。</a:t>
            </a:r>
          </a:p>
          <a:p>
            <a:pPr lvl="2"/>
            <a:r>
              <a:rPr lang="zh-CN" altLang="en-US" dirty="0" smtClean="0"/>
              <a:t>以</a:t>
            </a:r>
            <a:r>
              <a:rPr lang="zh-CN" altLang="en-US" dirty="0">
                <a:solidFill>
                  <a:schemeClr val="accent6">
                    <a:lumMod val="50000"/>
                  </a:schemeClr>
                </a:solidFill>
              </a:rPr>
              <a:t>判决结果</a:t>
            </a:r>
            <a:r>
              <a:rPr lang="zh-CN" altLang="en-US" dirty="0"/>
              <a:t>在税务管理系统中的记录日期确定判</a:t>
            </a:r>
            <a:r>
              <a:rPr lang="en-US" altLang="zh-CN" dirty="0"/>
              <a:t>D</a:t>
            </a:r>
            <a:r>
              <a:rPr lang="zh-CN" altLang="en-US" dirty="0"/>
              <a:t>级的</a:t>
            </a:r>
            <a:r>
              <a:rPr lang="zh-CN" altLang="en-US" dirty="0">
                <a:solidFill>
                  <a:schemeClr val="accent6">
                    <a:lumMod val="50000"/>
                  </a:schemeClr>
                </a:solidFill>
              </a:rPr>
              <a:t>年度</a:t>
            </a:r>
            <a:r>
              <a:rPr lang="zh-CN" altLang="en-US" dirty="0"/>
              <a:t>，同时按照</a:t>
            </a:r>
            <a:r>
              <a:rPr lang="en-US" altLang="zh-CN" dirty="0"/>
              <a:t>《</a:t>
            </a:r>
            <a:r>
              <a:rPr lang="zh-CN" altLang="en-US" dirty="0"/>
              <a:t>信用管理办法</a:t>
            </a:r>
            <a:r>
              <a:rPr lang="en-US" altLang="zh-CN" dirty="0"/>
              <a:t>》</a:t>
            </a:r>
            <a:r>
              <a:rPr lang="zh-CN" altLang="en-US" dirty="0"/>
              <a:t>第二十五条规定调整其以前年度信用记录。</a:t>
            </a:r>
          </a:p>
          <a:p>
            <a:pPr lvl="1"/>
            <a:r>
              <a:rPr lang="zh-CN" altLang="en-US" dirty="0" smtClean="0"/>
              <a:t>（</a:t>
            </a:r>
            <a:r>
              <a:rPr lang="zh-CN" altLang="en-US" dirty="0"/>
              <a:t>二）存在前项所列行为，未构成犯罪，但</a:t>
            </a:r>
            <a:r>
              <a:rPr lang="zh-CN" altLang="en-US" dirty="0">
                <a:solidFill>
                  <a:srgbClr val="C00000"/>
                </a:solidFill>
              </a:rPr>
              <a:t>偷税</a:t>
            </a:r>
            <a:r>
              <a:rPr lang="en-US" altLang="zh-CN" dirty="0"/>
              <a:t>(</a:t>
            </a:r>
            <a:r>
              <a:rPr lang="zh-CN" altLang="en-US" dirty="0"/>
              <a:t>逃避缴纳税款</a:t>
            </a:r>
            <a:r>
              <a:rPr lang="en-US" altLang="zh-CN" dirty="0"/>
              <a:t>)</a:t>
            </a:r>
            <a:r>
              <a:rPr lang="zh-CN" altLang="en-US" dirty="0">
                <a:solidFill>
                  <a:srgbClr val="C00000"/>
                </a:solidFill>
              </a:rPr>
              <a:t>金额</a:t>
            </a:r>
            <a:r>
              <a:rPr lang="en-US" altLang="zh-CN" dirty="0">
                <a:solidFill>
                  <a:srgbClr val="C00000"/>
                </a:solidFill>
              </a:rPr>
              <a:t>10</a:t>
            </a:r>
            <a:r>
              <a:rPr lang="zh-CN" altLang="en-US" dirty="0">
                <a:solidFill>
                  <a:srgbClr val="C00000"/>
                </a:solidFill>
              </a:rPr>
              <a:t>万元以上且占各税种应纳税总额</a:t>
            </a:r>
            <a:r>
              <a:rPr lang="en-US" altLang="zh-CN" dirty="0">
                <a:solidFill>
                  <a:srgbClr val="C00000"/>
                </a:solidFill>
              </a:rPr>
              <a:t>10%</a:t>
            </a:r>
            <a:r>
              <a:rPr lang="zh-CN" altLang="en-US" dirty="0">
                <a:solidFill>
                  <a:srgbClr val="C00000"/>
                </a:solidFill>
              </a:rPr>
              <a:t>以上</a:t>
            </a:r>
            <a:r>
              <a:rPr lang="zh-CN" altLang="en-US" dirty="0"/>
              <a:t>，或者存在逃避追缴欠税、骗取出口退税、虚开增值税专用发票等税收违法行为，已缴纳税款、滞纳金、罚款的。</a:t>
            </a:r>
          </a:p>
          <a:p>
            <a:pPr lvl="2"/>
            <a:r>
              <a:rPr lang="zh-CN" altLang="en-US" dirty="0" smtClean="0"/>
              <a:t>以</a:t>
            </a:r>
            <a:r>
              <a:rPr lang="zh-CN" altLang="en-US" dirty="0">
                <a:solidFill>
                  <a:schemeClr val="accent6">
                    <a:lumMod val="50000"/>
                  </a:schemeClr>
                </a:solidFill>
              </a:rPr>
              <a:t>处理结果</a:t>
            </a:r>
            <a:r>
              <a:rPr lang="zh-CN" altLang="en-US" dirty="0"/>
              <a:t>在税务管理系统中的记录日期确定判</a:t>
            </a:r>
            <a:r>
              <a:rPr lang="en-US" altLang="zh-CN" dirty="0"/>
              <a:t>D</a:t>
            </a:r>
            <a:r>
              <a:rPr lang="zh-CN" altLang="en-US" dirty="0"/>
              <a:t>级的</a:t>
            </a:r>
            <a:r>
              <a:rPr lang="zh-CN" altLang="en-US" dirty="0">
                <a:solidFill>
                  <a:schemeClr val="accent6">
                    <a:lumMod val="50000"/>
                  </a:schemeClr>
                </a:solidFill>
              </a:rPr>
              <a:t>年度</a:t>
            </a:r>
            <a:r>
              <a:rPr lang="zh-CN" altLang="en-US" dirty="0"/>
              <a:t>，同时按照</a:t>
            </a:r>
            <a:r>
              <a:rPr lang="en-US" altLang="zh-CN" dirty="0"/>
              <a:t>《</a:t>
            </a:r>
            <a:r>
              <a:rPr lang="zh-CN" altLang="en-US" dirty="0"/>
              <a:t>信用管理办法</a:t>
            </a:r>
            <a:r>
              <a:rPr lang="en-US" altLang="zh-CN" dirty="0"/>
              <a:t>》</a:t>
            </a:r>
            <a:r>
              <a:rPr lang="zh-CN" altLang="en-US" dirty="0"/>
              <a:t>第二十五条规定调整其以前年度信用记录。</a:t>
            </a:r>
          </a:p>
          <a:p>
            <a:pPr lvl="2"/>
            <a:r>
              <a:rPr lang="zh-CN" altLang="en-US" dirty="0" smtClean="0"/>
              <a:t>偷税</a:t>
            </a:r>
            <a:r>
              <a:rPr lang="en-US" altLang="zh-CN" dirty="0"/>
              <a:t>(</a:t>
            </a:r>
            <a:r>
              <a:rPr lang="zh-CN" altLang="en-US" dirty="0"/>
              <a:t>逃避缴纳税款</a:t>
            </a:r>
            <a:r>
              <a:rPr lang="en-US" altLang="zh-CN" dirty="0"/>
              <a:t>)</a:t>
            </a:r>
            <a:r>
              <a:rPr lang="zh-CN" altLang="en-US" dirty="0"/>
              <a:t>金额占各税种应纳税总额比例</a:t>
            </a:r>
            <a:r>
              <a:rPr lang="en-US" altLang="zh-CN" dirty="0"/>
              <a:t>=</a:t>
            </a:r>
            <a:r>
              <a:rPr lang="zh-CN" altLang="en-US" dirty="0"/>
              <a:t>一个纳税年度的各税种偷税</a:t>
            </a:r>
            <a:r>
              <a:rPr lang="en-US" altLang="zh-CN" dirty="0"/>
              <a:t>(</a:t>
            </a:r>
            <a:r>
              <a:rPr lang="zh-CN" altLang="en-US" dirty="0"/>
              <a:t>逃避缴纳税款</a:t>
            </a:r>
            <a:r>
              <a:rPr lang="en-US" altLang="zh-CN" dirty="0"/>
              <a:t>)</a:t>
            </a:r>
            <a:r>
              <a:rPr lang="zh-CN" altLang="en-US" dirty="0"/>
              <a:t>总额</a:t>
            </a:r>
            <a:r>
              <a:rPr lang="en-US" altLang="zh-CN" dirty="0"/>
              <a:t>÷</a:t>
            </a:r>
            <a:r>
              <a:rPr lang="zh-CN" altLang="en-US" dirty="0"/>
              <a:t>该纳税年度各税种应纳税总额</a:t>
            </a:r>
          </a:p>
          <a:p>
            <a:pPr lvl="1"/>
            <a:r>
              <a:rPr lang="zh-CN" altLang="en-US" dirty="0" smtClean="0"/>
              <a:t>（</a:t>
            </a:r>
            <a:r>
              <a:rPr lang="zh-CN" altLang="en-US" dirty="0"/>
              <a:t>三）在规定期限内未按税务机关</a:t>
            </a:r>
            <a:r>
              <a:rPr lang="zh-CN" altLang="en-US" dirty="0">
                <a:solidFill>
                  <a:srgbClr val="C00000"/>
                </a:solidFill>
              </a:rPr>
              <a:t>处理结论</a:t>
            </a:r>
            <a:r>
              <a:rPr lang="zh-CN" altLang="en-US" dirty="0"/>
              <a:t>缴纳或者足额缴纳税款、滞纳金和罚款的</a:t>
            </a:r>
            <a:r>
              <a:rPr lang="zh-CN" altLang="en-US" dirty="0" smtClean="0"/>
              <a:t>。</a:t>
            </a:r>
            <a:endParaRPr lang="en-US" altLang="zh-CN" dirty="0" smtClean="0"/>
          </a:p>
          <a:p>
            <a:pPr lvl="2"/>
            <a:r>
              <a:rPr lang="zh-CN" altLang="en-US" dirty="0"/>
              <a:t>以该情形在税务管理系统中的记录日期确定判</a:t>
            </a:r>
            <a:r>
              <a:rPr lang="en-US" altLang="zh-CN" dirty="0"/>
              <a:t>D</a:t>
            </a:r>
            <a:r>
              <a:rPr lang="zh-CN" altLang="en-US" dirty="0"/>
              <a:t>级的年度。</a:t>
            </a:r>
          </a:p>
        </p:txBody>
      </p:sp>
    </p:spTree>
    <p:extLst>
      <p:ext uri="{BB962C8B-B14F-4D97-AF65-F5344CB8AC3E}">
        <p14:creationId xmlns:p14="http://schemas.microsoft.com/office/powerpoint/2010/main" val="25931447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a:t>
            </a:r>
            <a:r>
              <a:rPr lang="en-US" altLang="zh-CN" dirty="0" smtClean="0"/>
              <a:t>1</a:t>
            </a:r>
            <a:r>
              <a:rPr lang="zh-CN" altLang="en-US" dirty="0" smtClean="0"/>
              <a:t>）国家</a:t>
            </a:r>
            <a:r>
              <a:rPr lang="zh-CN" altLang="en-US" dirty="0"/>
              <a:t>税务总局</a:t>
            </a:r>
            <a:br>
              <a:rPr lang="zh-CN" altLang="en-US" dirty="0"/>
            </a:br>
            <a:r>
              <a:rPr lang="zh-CN" altLang="en-US" dirty="0"/>
              <a:t>关于落实“三证合一”登记制度改革的</a:t>
            </a:r>
            <a:r>
              <a:rPr lang="zh-CN" altLang="en-US" dirty="0" smtClean="0"/>
              <a:t>通知</a:t>
            </a:r>
            <a:endParaRPr lang="zh-CN" altLang="en-US" dirty="0"/>
          </a:p>
        </p:txBody>
      </p:sp>
      <p:sp>
        <p:nvSpPr>
          <p:cNvPr id="3" name="内容占位符 2"/>
          <p:cNvSpPr>
            <a:spLocks noGrp="1"/>
          </p:cNvSpPr>
          <p:nvPr>
            <p:ph idx="1"/>
          </p:nvPr>
        </p:nvSpPr>
        <p:spPr/>
        <p:txBody>
          <a:bodyPr/>
          <a:lstStyle/>
          <a:p>
            <a:pPr lvl="4"/>
            <a:r>
              <a:rPr lang="zh-CN" altLang="en-US" dirty="0"/>
              <a:t>税总函</a:t>
            </a:r>
            <a:r>
              <a:rPr lang="en-US" altLang="zh-CN" dirty="0"/>
              <a:t>〔2015〕482</a:t>
            </a:r>
            <a:r>
              <a:rPr lang="zh-CN" altLang="en-US" dirty="0"/>
              <a:t>号  </a:t>
            </a:r>
            <a:r>
              <a:rPr lang="en-US" altLang="zh-CN" dirty="0" smtClean="0"/>
              <a:t>2015-9-10</a:t>
            </a:r>
          </a:p>
          <a:p>
            <a:r>
              <a:rPr lang="zh-CN" altLang="en-US" sz="2800" dirty="0" smtClean="0"/>
              <a:t>根据</a:t>
            </a:r>
            <a:r>
              <a:rPr lang="en-US" altLang="zh-CN" sz="2800" dirty="0"/>
              <a:t>《</a:t>
            </a:r>
            <a:r>
              <a:rPr lang="zh-CN" altLang="en-US" sz="2800" dirty="0"/>
              <a:t>国务院办公厅关于加快推进“三证合一”登记制度改革的意见</a:t>
            </a:r>
            <a:r>
              <a:rPr lang="en-US" altLang="zh-CN" sz="2800" dirty="0"/>
              <a:t>》</a:t>
            </a:r>
            <a:r>
              <a:rPr lang="zh-CN" altLang="en-US" sz="2800" dirty="0"/>
              <a:t>（国办发</a:t>
            </a:r>
            <a:r>
              <a:rPr lang="en-US" altLang="zh-CN" sz="2800" dirty="0"/>
              <a:t>〔2015〕50</a:t>
            </a:r>
            <a:r>
              <a:rPr lang="zh-CN" altLang="en-US" sz="2800" dirty="0"/>
              <a:t>号）、</a:t>
            </a:r>
            <a:r>
              <a:rPr lang="en-US" altLang="zh-CN" sz="2800" dirty="0"/>
              <a:t>《</a:t>
            </a:r>
            <a:r>
              <a:rPr lang="zh-CN" altLang="en-US" sz="2800" dirty="0"/>
              <a:t>工商总局等六部门关于贯彻落实</a:t>
            </a:r>
            <a:r>
              <a:rPr lang="en-US" altLang="zh-CN" sz="2800" dirty="0"/>
              <a:t>〈</a:t>
            </a:r>
            <a:r>
              <a:rPr lang="zh-CN" altLang="en-US" sz="2800" dirty="0"/>
              <a:t>国务院办公厅关于加快推进“三证合一”登记制度改革的意见</a:t>
            </a:r>
            <a:r>
              <a:rPr lang="en-US" altLang="zh-CN" sz="2800" dirty="0"/>
              <a:t>〉</a:t>
            </a:r>
            <a:r>
              <a:rPr lang="zh-CN" altLang="en-US" sz="2800" dirty="0"/>
              <a:t>的通知</a:t>
            </a:r>
            <a:r>
              <a:rPr lang="en-US" altLang="zh-CN" sz="2800" dirty="0"/>
              <a:t>》</a:t>
            </a:r>
            <a:r>
              <a:rPr lang="zh-CN" altLang="en-US" sz="2800" dirty="0"/>
              <a:t>（工商企注字</a:t>
            </a:r>
            <a:r>
              <a:rPr lang="en-US" altLang="zh-CN" sz="2800" dirty="0"/>
              <a:t>〔2015〕121</a:t>
            </a:r>
            <a:r>
              <a:rPr lang="zh-CN" altLang="en-US" sz="2800" dirty="0"/>
              <a:t>号）及有关文件精神，现就税务部门落实“三证合一”登记制度改革有关具体工作通知如下，请认真贯彻执行</a:t>
            </a:r>
            <a:r>
              <a:rPr lang="zh-CN" altLang="en-US" sz="2800" dirty="0" smtClean="0"/>
              <a:t>。</a:t>
            </a:r>
            <a:endParaRPr lang="en-US" altLang="zh-CN" sz="2800" dirty="0" smtClean="0"/>
          </a:p>
          <a:p>
            <a:endParaRPr lang="zh-CN" altLang="en-US" dirty="0"/>
          </a:p>
        </p:txBody>
      </p:sp>
    </p:spTree>
    <p:extLst>
      <p:ext uri="{BB962C8B-B14F-4D97-AF65-F5344CB8AC3E}">
        <p14:creationId xmlns:p14="http://schemas.microsoft.com/office/powerpoint/2010/main" val="32680193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893095"/>
            <a:ext cx="10018713" cy="5324825"/>
          </a:xfrm>
        </p:spPr>
        <p:txBody>
          <a:bodyPr>
            <a:normAutofit/>
          </a:bodyPr>
          <a:lstStyle/>
          <a:p>
            <a:pPr lvl="1"/>
            <a:r>
              <a:rPr lang="zh-CN" altLang="en-US" dirty="0"/>
              <a:t>（四）以暴力、威胁方法拒不缴纳税款或者拒绝、阻挠税务机关依法实施税务稽查执法行为的。</a:t>
            </a:r>
          </a:p>
          <a:p>
            <a:pPr lvl="2"/>
            <a:r>
              <a:rPr lang="zh-CN" altLang="en-US" dirty="0" smtClean="0"/>
              <a:t>以</a:t>
            </a:r>
            <a:r>
              <a:rPr lang="zh-CN" altLang="en-US" dirty="0"/>
              <a:t>该情形在税务管理系统中的记录日期确定判</a:t>
            </a:r>
            <a:r>
              <a:rPr lang="en-US" altLang="zh-CN" dirty="0"/>
              <a:t>D</a:t>
            </a:r>
            <a:r>
              <a:rPr lang="zh-CN" altLang="en-US" dirty="0"/>
              <a:t>级的年度，同时按照</a:t>
            </a:r>
            <a:r>
              <a:rPr lang="en-US" altLang="zh-CN" dirty="0"/>
              <a:t>《</a:t>
            </a:r>
            <a:r>
              <a:rPr lang="zh-CN" altLang="en-US" dirty="0"/>
              <a:t>信用管理办法</a:t>
            </a:r>
            <a:r>
              <a:rPr lang="en-US" altLang="zh-CN" dirty="0"/>
              <a:t>》</a:t>
            </a:r>
            <a:r>
              <a:rPr lang="zh-CN" altLang="en-US" dirty="0"/>
              <a:t>第二十五条规定调整其以前年度信用记录。</a:t>
            </a:r>
          </a:p>
          <a:p>
            <a:pPr lvl="1"/>
            <a:r>
              <a:rPr lang="zh-CN" altLang="en-US" dirty="0" smtClean="0"/>
              <a:t>（</a:t>
            </a:r>
            <a:r>
              <a:rPr lang="zh-CN" altLang="en-US" dirty="0"/>
              <a:t>五）存在违反增值税发票管理规定或者违反其他发票管理规定的行为，</a:t>
            </a:r>
            <a:r>
              <a:rPr lang="zh-CN" altLang="en-US" dirty="0">
                <a:solidFill>
                  <a:srgbClr val="C00000"/>
                </a:solidFill>
              </a:rPr>
              <a:t>导致其他单位或者个人未缴、少缴或者骗取税款</a:t>
            </a:r>
            <a:r>
              <a:rPr lang="zh-CN" altLang="en-US" dirty="0"/>
              <a:t>的。</a:t>
            </a:r>
          </a:p>
          <a:p>
            <a:pPr lvl="2"/>
            <a:r>
              <a:rPr lang="zh-CN" altLang="en-US" dirty="0" smtClean="0"/>
              <a:t>以</a:t>
            </a:r>
            <a:r>
              <a:rPr lang="zh-CN" altLang="en-US" dirty="0"/>
              <a:t>该情形在税务管理系统中的记录日期确定判</a:t>
            </a:r>
            <a:r>
              <a:rPr lang="en-US" altLang="zh-CN" dirty="0"/>
              <a:t>D</a:t>
            </a:r>
            <a:r>
              <a:rPr lang="zh-CN" altLang="en-US" dirty="0"/>
              <a:t>级的年度，同时按照</a:t>
            </a:r>
            <a:r>
              <a:rPr lang="en-US" altLang="zh-CN" dirty="0"/>
              <a:t>《</a:t>
            </a:r>
            <a:r>
              <a:rPr lang="zh-CN" altLang="en-US" dirty="0"/>
              <a:t>信用管理办法</a:t>
            </a:r>
            <a:r>
              <a:rPr lang="en-US" altLang="zh-CN" dirty="0"/>
              <a:t>》</a:t>
            </a:r>
            <a:r>
              <a:rPr lang="zh-CN" altLang="en-US" dirty="0"/>
              <a:t>第二十五条规定调整其以前年度信用记录。</a:t>
            </a:r>
          </a:p>
          <a:p>
            <a:pPr lvl="1"/>
            <a:r>
              <a:rPr lang="zh-CN" altLang="en-US" dirty="0" smtClean="0"/>
              <a:t>（</a:t>
            </a:r>
            <a:r>
              <a:rPr lang="zh-CN" altLang="en-US" dirty="0"/>
              <a:t>六）提供</a:t>
            </a:r>
            <a:r>
              <a:rPr lang="zh-CN" altLang="en-US" dirty="0">
                <a:solidFill>
                  <a:srgbClr val="C00000"/>
                </a:solidFill>
              </a:rPr>
              <a:t>虚假申报材料享受税收优惠</a:t>
            </a:r>
            <a:r>
              <a:rPr lang="zh-CN" altLang="en-US" dirty="0"/>
              <a:t>政策的。</a:t>
            </a:r>
          </a:p>
          <a:p>
            <a:pPr lvl="2"/>
            <a:r>
              <a:rPr lang="zh-CN" altLang="en-US" dirty="0" smtClean="0"/>
              <a:t>以</a:t>
            </a:r>
            <a:r>
              <a:rPr lang="zh-CN" altLang="en-US" dirty="0"/>
              <a:t>该情形在税务管理系统中的记录日期确定判</a:t>
            </a:r>
            <a:r>
              <a:rPr lang="en-US" altLang="zh-CN" dirty="0"/>
              <a:t>D</a:t>
            </a:r>
            <a:r>
              <a:rPr lang="zh-CN" altLang="en-US" dirty="0"/>
              <a:t>级的年度，同时按照</a:t>
            </a:r>
            <a:r>
              <a:rPr lang="en-US" altLang="zh-CN" dirty="0"/>
              <a:t>《</a:t>
            </a:r>
            <a:r>
              <a:rPr lang="zh-CN" altLang="en-US" dirty="0"/>
              <a:t>信用管理办法</a:t>
            </a:r>
            <a:r>
              <a:rPr lang="en-US" altLang="zh-CN" dirty="0"/>
              <a:t>》</a:t>
            </a:r>
            <a:r>
              <a:rPr lang="zh-CN" altLang="en-US" dirty="0"/>
              <a:t>第二十五条规定调整其以前年度信用记录。</a:t>
            </a:r>
          </a:p>
        </p:txBody>
      </p:sp>
    </p:spTree>
    <p:extLst>
      <p:ext uri="{BB962C8B-B14F-4D97-AF65-F5344CB8AC3E}">
        <p14:creationId xmlns:p14="http://schemas.microsoft.com/office/powerpoint/2010/main" val="171503814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1160379"/>
            <a:ext cx="10018713" cy="4762119"/>
          </a:xfrm>
        </p:spPr>
        <p:txBody>
          <a:bodyPr/>
          <a:lstStyle/>
          <a:p>
            <a:pPr lvl="1"/>
            <a:r>
              <a:rPr lang="zh-CN" altLang="en-US" dirty="0"/>
              <a:t>（七）骗取国家出口退税款，</a:t>
            </a:r>
            <a:r>
              <a:rPr lang="zh-CN" altLang="en-US" dirty="0">
                <a:solidFill>
                  <a:srgbClr val="C00000"/>
                </a:solidFill>
              </a:rPr>
              <a:t>被停止出口退（免）税资格</a:t>
            </a:r>
            <a:r>
              <a:rPr lang="zh-CN" altLang="en-US" dirty="0"/>
              <a:t>未到期的。</a:t>
            </a:r>
          </a:p>
          <a:p>
            <a:pPr lvl="2"/>
            <a:r>
              <a:rPr lang="zh-CN" altLang="en-US" dirty="0" smtClean="0"/>
              <a:t>在</a:t>
            </a:r>
            <a:r>
              <a:rPr lang="zh-CN" altLang="en-US" dirty="0"/>
              <a:t>评价年度内，被停止出口退（免）税资格未到期。根据税务管理系统中的记录信息确定。</a:t>
            </a:r>
          </a:p>
          <a:p>
            <a:pPr lvl="1"/>
            <a:r>
              <a:rPr lang="zh-CN" altLang="en-US" dirty="0" smtClean="0"/>
              <a:t>（</a:t>
            </a:r>
            <a:r>
              <a:rPr lang="zh-CN" altLang="en-US" dirty="0"/>
              <a:t>八）有</a:t>
            </a:r>
            <a:r>
              <a:rPr lang="zh-CN" altLang="en-US" dirty="0">
                <a:solidFill>
                  <a:srgbClr val="C00000"/>
                </a:solidFill>
              </a:rPr>
              <a:t>非正常户记录</a:t>
            </a:r>
            <a:r>
              <a:rPr lang="zh-CN" altLang="en-US" dirty="0"/>
              <a:t>或者由</a:t>
            </a:r>
            <a:r>
              <a:rPr lang="zh-CN" altLang="en-US" dirty="0">
                <a:solidFill>
                  <a:srgbClr val="C00000"/>
                </a:solidFill>
              </a:rPr>
              <a:t>非正常户直接责任人员注册</a:t>
            </a:r>
            <a:r>
              <a:rPr lang="zh-CN" altLang="en-US" dirty="0"/>
              <a:t>登记或者</a:t>
            </a:r>
            <a:r>
              <a:rPr lang="zh-CN" altLang="en-US" dirty="0">
                <a:solidFill>
                  <a:srgbClr val="C00000"/>
                </a:solidFill>
              </a:rPr>
              <a:t>负责经营</a:t>
            </a:r>
            <a:r>
              <a:rPr lang="zh-CN" altLang="en-US" dirty="0"/>
              <a:t>的。</a:t>
            </a:r>
          </a:p>
          <a:p>
            <a:pPr lvl="2"/>
            <a:r>
              <a:rPr lang="zh-CN" altLang="en-US" dirty="0" smtClean="0"/>
              <a:t>有</a:t>
            </a:r>
            <a:r>
              <a:rPr lang="zh-CN" altLang="en-US" dirty="0"/>
              <a:t>非正常户记录是指</a:t>
            </a:r>
            <a:r>
              <a:rPr lang="en-US" altLang="zh-CN" dirty="0"/>
              <a:t>:</a:t>
            </a:r>
            <a:r>
              <a:rPr lang="zh-CN" altLang="en-US" dirty="0"/>
              <a:t>在</a:t>
            </a:r>
            <a:r>
              <a:rPr lang="zh-CN" altLang="en-US" dirty="0">
                <a:solidFill>
                  <a:schemeClr val="accent6">
                    <a:lumMod val="50000"/>
                  </a:schemeClr>
                </a:solidFill>
              </a:rPr>
              <a:t>评价年度</a:t>
            </a:r>
            <a:r>
              <a:rPr lang="en-US" altLang="zh-CN" dirty="0">
                <a:solidFill>
                  <a:schemeClr val="accent6">
                    <a:lumMod val="50000"/>
                  </a:schemeClr>
                </a:solidFill>
              </a:rPr>
              <a:t>12</a:t>
            </a:r>
            <a:r>
              <a:rPr lang="zh-CN" altLang="en-US" dirty="0">
                <a:solidFill>
                  <a:schemeClr val="accent6">
                    <a:lumMod val="50000"/>
                  </a:schemeClr>
                </a:solidFill>
              </a:rPr>
              <a:t>月</a:t>
            </a:r>
            <a:r>
              <a:rPr lang="en-US" altLang="zh-CN" dirty="0">
                <a:solidFill>
                  <a:schemeClr val="accent6">
                    <a:lumMod val="50000"/>
                  </a:schemeClr>
                </a:solidFill>
              </a:rPr>
              <a:t>31</a:t>
            </a:r>
            <a:r>
              <a:rPr lang="zh-CN" altLang="en-US" dirty="0">
                <a:solidFill>
                  <a:schemeClr val="accent6">
                    <a:lumMod val="50000"/>
                  </a:schemeClr>
                </a:solidFill>
              </a:rPr>
              <a:t>日为非正常状态</a:t>
            </a:r>
            <a:r>
              <a:rPr lang="zh-CN" altLang="en-US" dirty="0"/>
              <a:t>。</a:t>
            </a:r>
          </a:p>
          <a:p>
            <a:pPr lvl="2"/>
            <a:r>
              <a:rPr lang="zh-CN" altLang="en-US" dirty="0" smtClean="0"/>
              <a:t>由</a:t>
            </a:r>
            <a:r>
              <a:rPr lang="zh-CN" altLang="en-US" dirty="0"/>
              <a:t>非正常户直接责任人员注册登记或者负责经营的是指：由非正常户</a:t>
            </a:r>
            <a:r>
              <a:rPr lang="zh-CN" altLang="en-US" dirty="0">
                <a:solidFill>
                  <a:schemeClr val="accent6">
                    <a:lumMod val="50000"/>
                  </a:schemeClr>
                </a:solidFill>
              </a:rPr>
              <a:t>直接责任人员</a:t>
            </a:r>
            <a:r>
              <a:rPr lang="zh-CN" altLang="en-US" dirty="0"/>
              <a:t>在认定为非正常户之后注册登记或负责经营的企业。该类企业不受</a:t>
            </a:r>
            <a:r>
              <a:rPr lang="en-US" altLang="zh-CN" dirty="0"/>
              <a:t>《</a:t>
            </a:r>
            <a:r>
              <a:rPr lang="zh-CN" altLang="en-US" dirty="0"/>
              <a:t>信用管理办法</a:t>
            </a:r>
            <a:r>
              <a:rPr lang="en-US" altLang="zh-CN" dirty="0"/>
              <a:t>》</a:t>
            </a:r>
            <a:r>
              <a:rPr lang="zh-CN" altLang="en-US" dirty="0"/>
              <a:t>第十七条第一项规定限制，在纳入纳税信用管理的当年即纳入评价范围，且直接判为</a:t>
            </a:r>
            <a:r>
              <a:rPr lang="en-US" altLang="zh-CN" dirty="0"/>
              <a:t>D</a:t>
            </a:r>
            <a:r>
              <a:rPr lang="zh-CN" altLang="en-US" dirty="0"/>
              <a:t>级。</a:t>
            </a:r>
          </a:p>
        </p:txBody>
      </p:sp>
    </p:spTree>
    <p:extLst>
      <p:ext uri="{BB962C8B-B14F-4D97-AF65-F5344CB8AC3E}">
        <p14:creationId xmlns:p14="http://schemas.microsoft.com/office/powerpoint/2010/main" val="17892567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1202579"/>
            <a:ext cx="10018713" cy="4383741"/>
          </a:xfrm>
        </p:spPr>
        <p:txBody>
          <a:bodyPr>
            <a:normAutofit lnSpcReduction="10000"/>
          </a:bodyPr>
          <a:lstStyle/>
          <a:p>
            <a:pPr lvl="1"/>
            <a:r>
              <a:rPr lang="zh-CN" altLang="en-US" dirty="0"/>
              <a:t>（九）由</a:t>
            </a:r>
            <a:r>
              <a:rPr lang="en-US" altLang="zh-CN" dirty="0">
                <a:solidFill>
                  <a:srgbClr val="C00000"/>
                </a:solidFill>
              </a:rPr>
              <a:t>D</a:t>
            </a:r>
            <a:r>
              <a:rPr lang="zh-CN" altLang="en-US" dirty="0">
                <a:solidFill>
                  <a:srgbClr val="C00000"/>
                </a:solidFill>
              </a:rPr>
              <a:t>级纳税人</a:t>
            </a:r>
            <a:r>
              <a:rPr lang="zh-CN" altLang="en-US" dirty="0"/>
              <a:t>的</a:t>
            </a:r>
            <a:r>
              <a:rPr lang="zh-CN" altLang="en-US" dirty="0">
                <a:solidFill>
                  <a:srgbClr val="C00000"/>
                </a:solidFill>
              </a:rPr>
              <a:t>直接责任人员注册</a:t>
            </a:r>
            <a:r>
              <a:rPr lang="zh-CN" altLang="en-US" dirty="0"/>
              <a:t>登记或者</a:t>
            </a:r>
            <a:r>
              <a:rPr lang="zh-CN" altLang="en-US" dirty="0">
                <a:solidFill>
                  <a:srgbClr val="C00000"/>
                </a:solidFill>
              </a:rPr>
              <a:t>负责经营</a:t>
            </a:r>
            <a:r>
              <a:rPr lang="zh-CN" altLang="en-US" dirty="0"/>
              <a:t>的。</a:t>
            </a:r>
          </a:p>
          <a:p>
            <a:pPr lvl="2"/>
            <a:r>
              <a:rPr lang="zh-CN" altLang="en-US" dirty="0" smtClean="0"/>
              <a:t>由</a:t>
            </a:r>
            <a:r>
              <a:rPr lang="en-US" altLang="zh-CN" dirty="0"/>
              <a:t>D</a:t>
            </a:r>
            <a:r>
              <a:rPr lang="zh-CN" altLang="en-US" dirty="0"/>
              <a:t>级纳税人的直接责任人员在被评价为</a:t>
            </a:r>
            <a:r>
              <a:rPr lang="en-US" altLang="zh-CN" dirty="0"/>
              <a:t>D</a:t>
            </a:r>
            <a:r>
              <a:rPr lang="zh-CN" altLang="en-US" dirty="0"/>
              <a:t>级之后注册登记或者负责经营的企业，不受</a:t>
            </a:r>
            <a:r>
              <a:rPr lang="en-US" altLang="zh-CN" dirty="0"/>
              <a:t>《</a:t>
            </a:r>
            <a:r>
              <a:rPr lang="zh-CN" altLang="en-US" dirty="0"/>
              <a:t>信用管理办法</a:t>
            </a:r>
            <a:r>
              <a:rPr lang="en-US" altLang="zh-CN" dirty="0"/>
              <a:t>》</a:t>
            </a:r>
            <a:r>
              <a:rPr lang="zh-CN" altLang="en-US" dirty="0"/>
              <a:t>第十七条第一项规定限制，在纳入纳税信用管理的当年即纳入评价范围，且直接判为</a:t>
            </a:r>
            <a:r>
              <a:rPr lang="en-US" altLang="zh-CN" dirty="0"/>
              <a:t>D</a:t>
            </a:r>
            <a:r>
              <a:rPr lang="zh-CN" altLang="en-US" dirty="0"/>
              <a:t>级。</a:t>
            </a:r>
          </a:p>
          <a:p>
            <a:pPr lvl="1"/>
            <a:r>
              <a:rPr lang="zh-CN" altLang="en-US" dirty="0" smtClean="0"/>
              <a:t>（</a:t>
            </a:r>
            <a:r>
              <a:rPr lang="zh-CN" altLang="en-US" dirty="0"/>
              <a:t>十）存在税务机关依法认定的其他严重失信情形的。</a:t>
            </a:r>
          </a:p>
          <a:p>
            <a:pPr lvl="2"/>
            <a:r>
              <a:rPr lang="zh-CN" altLang="en-US" dirty="0" smtClean="0"/>
              <a:t>税务机关</a:t>
            </a:r>
            <a:r>
              <a:rPr lang="zh-CN" altLang="en-US" dirty="0"/>
              <a:t>按照</a:t>
            </a:r>
            <a:r>
              <a:rPr lang="en-US" altLang="zh-CN" dirty="0"/>
              <a:t>《</a:t>
            </a:r>
            <a:r>
              <a:rPr lang="zh-CN" altLang="en-US" dirty="0"/>
              <a:t>国家税务总局关于发布</a:t>
            </a:r>
            <a:r>
              <a:rPr lang="en-US" altLang="zh-CN" dirty="0"/>
              <a:t>〈</a:t>
            </a:r>
            <a:r>
              <a:rPr lang="zh-CN" altLang="en-US" dirty="0"/>
              <a:t>重大税收违法案件信息公布办法</a:t>
            </a:r>
            <a:r>
              <a:rPr lang="en-US" altLang="zh-CN" dirty="0"/>
              <a:t>(</a:t>
            </a:r>
            <a:r>
              <a:rPr lang="zh-CN" altLang="en-US" dirty="0"/>
              <a:t>试行</a:t>
            </a:r>
            <a:r>
              <a:rPr lang="en-US" altLang="zh-CN" dirty="0"/>
              <a:t>)〉</a:t>
            </a:r>
            <a:r>
              <a:rPr lang="zh-CN" altLang="en-US" dirty="0"/>
              <a:t>的公告</a:t>
            </a:r>
            <a:r>
              <a:rPr lang="en-US" altLang="zh-CN" dirty="0"/>
              <a:t>》</a:t>
            </a:r>
            <a:r>
              <a:rPr lang="zh-CN" altLang="en-US" dirty="0"/>
              <a:t>（国家税务总局公告</a:t>
            </a:r>
            <a:r>
              <a:rPr lang="en-US" altLang="zh-CN" dirty="0"/>
              <a:t>2014</a:t>
            </a:r>
            <a:r>
              <a:rPr lang="zh-CN" altLang="en-US" dirty="0"/>
              <a:t>年第</a:t>
            </a:r>
            <a:r>
              <a:rPr lang="en-US" altLang="zh-CN" dirty="0"/>
              <a:t>41</a:t>
            </a:r>
            <a:r>
              <a:rPr lang="zh-CN" altLang="en-US" dirty="0"/>
              <a:t>号）公布的重大税收违法案件当事人，在</a:t>
            </a:r>
            <a:r>
              <a:rPr lang="zh-CN" altLang="en-US" dirty="0">
                <a:solidFill>
                  <a:schemeClr val="accent6">
                    <a:lumMod val="50000"/>
                  </a:schemeClr>
                </a:solidFill>
              </a:rPr>
              <a:t>公布的评价年度判为</a:t>
            </a:r>
            <a:r>
              <a:rPr lang="en-US" altLang="zh-CN" dirty="0">
                <a:solidFill>
                  <a:schemeClr val="accent6">
                    <a:lumMod val="50000"/>
                  </a:schemeClr>
                </a:solidFill>
              </a:rPr>
              <a:t>D</a:t>
            </a:r>
            <a:r>
              <a:rPr lang="zh-CN" altLang="en-US" dirty="0">
                <a:solidFill>
                  <a:schemeClr val="accent6">
                    <a:lumMod val="50000"/>
                  </a:schemeClr>
                </a:solidFill>
              </a:rPr>
              <a:t>级</a:t>
            </a:r>
            <a:r>
              <a:rPr lang="zh-CN" altLang="en-US" dirty="0"/>
              <a:t>，其</a:t>
            </a:r>
            <a:r>
              <a:rPr lang="en-US" altLang="zh-CN" dirty="0"/>
              <a:t>D</a:t>
            </a:r>
            <a:r>
              <a:rPr lang="zh-CN" altLang="en-US" dirty="0"/>
              <a:t>级记录一直保持至从公布栏中撤出的评价年度（但不得少于</a:t>
            </a:r>
            <a:r>
              <a:rPr lang="en-US" altLang="zh-CN" dirty="0"/>
              <a:t>2</a:t>
            </a:r>
            <a:r>
              <a:rPr lang="zh-CN" altLang="en-US" dirty="0"/>
              <a:t>年），</a:t>
            </a:r>
            <a:r>
              <a:rPr lang="zh-CN" altLang="en-US" dirty="0">
                <a:solidFill>
                  <a:schemeClr val="accent6">
                    <a:lumMod val="50000"/>
                  </a:schemeClr>
                </a:solidFill>
              </a:rPr>
              <a:t>次年不得评为</a:t>
            </a:r>
            <a:r>
              <a:rPr lang="en-US" altLang="zh-CN" dirty="0">
                <a:solidFill>
                  <a:schemeClr val="accent6">
                    <a:lumMod val="50000"/>
                  </a:schemeClr>
                </a:solidFill>
              </a:rPr>
              <a:t>A</a:t>
            </a:r>
            <a:r>
              <a:rPr lang="zh-CN" altLang="en-US" dirty="0">
                <a:solidFill>
                  <a:schemeClr val="accent6">
                    <a:lumMod val="50000"/>
                  </a:schemeClr>
                </a:solidFill>
              </a:rPr>
              <a:t>级</a:t>
            </a:r>
            <a:r>
              <a:rPr lang="zh-CN" altLang="en-US" dirty="0"/>
              <a:t>。</a:t>
            </a:r>
          </a:p>
          <a:p>
            <a:endParaRPr lang="zh-CN" altLang="en-US" dirty="0"/>
          </a:p>
        </p:txBody>
      </p:sp>
    </p:spTree>
    <p:extLst>
      <p:ext uri="{BB962C8B-B14F-4D97-AF65-F5344CB8AC3E}">
        <p14:creationId xmlns:p14="http://schemas.microsoft.com/office/powerpoint/2010/main" val="24280189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1160377"/>
            <a:ext cx="10018713" cy="4383741"/>
          </a:xfrm>
        </p:spPr>
        <p:txBody>
          <a:bodyPr/>
          <a:lstStyle/>
          <a:p>
            <a:r>
              <a:rPr lang="zh-CN" altLang="en-US" dirty="0"/>
              <a:t>　七、关于</a:t>
            </a:r>
            <a:r>
              <a:rPr lang="en-US" altLang="zh-CN" dirty="0"/>
              <a:t>D</a:t>
            </a:r>
            <a:r>
              <a:rPr lang="zh-CN" altLang="en-US" dirty="0"/>
              <a:t>级评价的保留 </a:t>
            </a:r>
          </a:p>
          <a:p>
            <a:pPr lvl="1"/>
            <a:r>
              <a:rPr lang="en-US" altLang="zh-CN" dirty="0" smtClean="0"/>
              <a:t>(</a:t>
            </a:r>
            <a:r>
              <a:rPr lang="zh-CN" altLang="en-US" dirty="0"/>
              <a:t>一</a:t>
            </a:r>
            <a:r>
              <a:rPr lang="en-US" altLang="zh-CN" dirty="0"/>
              <a:t>)</a:t>
            </a:r>
            <a:r>
              <a:rPr lang="zh-CN" altLang="en-US" dirty="0">
                <a:solidFill>
                  <a:srgbClr val="C00000"/>
                </a:solidFill>
              </a:rPr>
              <a:t>上</a:t>
            </a:r>
            <a:r>
              <a:rPr lang="zh-CN" altLang="en-US" dirty="0"/>
              <a:t>一评价年度按照评价指标被评价为</a:t>
            </a:r>
            <a:r>
              <a:rPr lang="en-US" altLang="zh-CN" dirty="0">
                <a:solidFill>
                  <a:srgbClr val="C00000"/>
                </a:solidFill>
              </a:rPr>
              <a:t>D</a:t>
            </a:r>
            <a:r>
              <a:rPr lang="zh-CN" altLang="en-US" dirty="0">
                <a:solidFill>
                  <a:srgbClr val="C00000"/>
                </a:solidFill>
              </a:rPr>
              <a:t>级</a:t>
            </a:r>
            <a:r>
              <a:rPr lang="zh-CN" altLang="en-US" dirty="0"/>
              <a:t>的企业，</a:t>
            </a:r>
            <a:r>
              <a:rPr lang="zh-CN" altLang="en-US" dirty="0">
                <a:solidFill>
                  <a:srgbClr val="C00000"/>
                </a:solidFill>
              </a:rPr>
              <a:t>本</a:t>
            </a:r>
            <a:r>
              <a:rPr lang="zh-CN" altLang="en-US" dirty="0"/>
              <a:t>评价年度保留</a:t>
            </a:r>
            <a:r>
              <a:rPr lang="en-US" altLang="zh-CN" dirty="0">
                <a:solidFill>
                  <a:srgbClr val="C00000"/>
                </a:solidFill>
              </a:rPr>
              <a:t>D</a:t>
            </a:r>
            <a:r>
              <a:rPr lang="zh-CN" altLang="en-US" dirty="0">
                <a:solidFill>
                  <a:srgbClr val="C00000"/>
                </a:solidFill>
              </a:rPr>
              <a:t>级</a:t>
            </a:r>
            <a:r>
              <a:rPr lang="zh-CN" altLang="en-US" dirty="0"/>
              <a:t>评价，</a:t>
            </a:r>
            <a:r>
              <a:rPr lang="zh-CN" altLang="en-US" dirty="0">
                <a:solidFill>
                  <a:srgbClr val="C00000"/>
                </a:solidFill>
              </a:rPr>
              <a:t>次年不得评为</a:t>
            </a:r>
            <a:r>
              <a:rPr lang="en-US" altLang="zh-CN" dirty="0">
                <a:solidFill>
                  <a:srgbClr val="C00000"/>
                </a:solidFill>
              </a:rPr>
              <a:t>A</a:t>
            </a:r>
            <a:r>
              <a:rPr lang="zh-CN" altLang="en-US" dirty="0">
                <a:solidFill>
                  <a:srgbClr val="C00000"/>
                </a:solidFill>
              </a:rPr>
              <a:t>级</a:t>
            </a:r>
            <a:r>
              <a:rPr lang="zh-CN" altLang="en-US" dirty="0"/>
              <a:t>。</a:t>
            </a:r>
          </a:p>
          <a:p>
            <a:pPr lvl="1"/>
            <a:r>
              <a:rPr lang="en-US" altLang="zh-CN" dirty="0" smtClean="0"/>
              <a:t>(</a:t>
            </a:r>
            <a:r>
              <a:rPr lang="zh-CN" altLang="en-US" dirty="0"/>
              <a:t>二</a:t>
            </a:r>
            <a:r>
              <a:rPr lang="en-US" altLang="zh-CN" dirty="0"/>
              <a:t>)D</a:t>
            </a:r>
            <a:r>
              <a:rPr lang="zh-CN" altLang="en-US" dirty="0"/>
              <a:t>级企业直接责任人在企业被评价为</a:t>
            </a:r>
            <a:r>
              <a:rPr lang="en-US" altLang="zh-CN" dirty="0"/>
              <a:t>D</a:t>
            </a:r>
            <a:r>
              <a:rPr lang="zh-CN" altLang="en-US" dirty="0"/>
              <a:t>级之后注册登记或者负责经营的企业评价为</a:t>
            </a:r>
            <a:r>
              <a:rPr lang="en-US" altLang="zh-CN" dirty="0"/>
              <a:t>D</a:t>
            </a:r>
            <a:r>
              <a:rPr lang="zh-CN" altLang="en-US" dirty="0"/>
              <a:t>级（简称</a:t>
            </a:r>
            <a:r>
              <a:rPr lang="zh-CN" altLang="en-US" dirty="0">
                <a:solidFill>
                  <a:srgbClr val="C00000"/>
                </a:solidFill>
              </a:rPr>
              <a:t>关联</a:t>
            </a:r>
            <a:r>
              <a:rPr lang="en-US" altLang="zh-CN" dirty="0">
                <a:solidFill>
                  <a:srgbClr val="C00000"/>
                </a:solidFill>
              </a:rPr>
              <a:t>D</a:t>
            </a:r>
            <a:r>
              <a:rPr lang="zh-CN" altLang="en-US" dirty="0"/>
              <a:t>）。</a:t>
            </a:r>
            <a:r>
              <a:rPr lang="zh-CN" altLang="en-US" dirty="0">
                <a:solidFill>
                  <a:srgbClr val="C00000"/>
                </a:solidFill>
              </a:rPr>
              <a:t>关联</a:t>
            </a:r>
            <a:r>
              <a:rPr lang="en-US" altLang="zh-CN" dirty="0">
                <a:solidFill>
                  <a:srgbClr val="C00000"/>
                </a:solidFill>
              </a:rPr>
              <a:t>D</a:t>
            </a:r>
            <a:r>
              <a:rPr lang="zh-CN" altLang="en-US" dirty="0">
                <a:solidFill>
                  <a:srgbClr val="C00000"/>
                </a:solidFill>
              </a:rPr>
              <a:t>只保留一年</a:t>
            </a:r>
            <a:r>
              <a:rPr lang="zh-CN" altLang="en-US" dirty="0"/>
              <a:t>，次年度根据</a:t>
            </a:r>
            <a:r>
              <a:rPr lang="en-US" altLang="zh-CN" dirty="0"/>
              <a:t>《</a:t>
            </a:r>
            <a:r>
              <a:rPr lang="zh-CN" altLang="en-US" dirty="0"/>
              <a:t>信用管理办法</a:t>
            </a:r>
            <a:r>
              <a:rPr lang="en-US" altLang="zh-CN" dirty="0"/>
              <a:t>》</a:t>
            </a:r>
            <a:r>
              <a:rPr lang="zh-CN" altLang="en-US" dirty="0"/>
              <a:t>规定重新评价但</a:t>
            </a:r>
            <a:r>
              <a:rPr lang="zh-CN" altLang="en-US" dirty="0">
                <a:solidFill>
                  <a:srgbClr val="C00000"/>
                </a:solidFill>
              </a:rPr>
              <a:t>不得评为</a:t>
            </a:r>
            <a:r>
              <a:rPr lang="en-US" altLang="zh-CN" dirty="0">
                <a:solidFill>
                  <a:srgbClr val="C00000"/>
                </a:solidFill>
              </a:rPr>
              <a:t>A</a:t>
            </a:r>
            <a:r>
              <a:rPr lang="zh-CN" altLang="en-US" dirty="0">
                <a:solidFill>
                  <a:srgbClr val="C00000"/>
                </a:solidFill>
              </a:rPr>
              <a:t>级</a:t>
            </a:r>
            <a:r>
              <a:rPr lang="zh-CN" altLang="en-US" dirty="0"/>
              <a:t>。</a:t>
            </a:r>
          </a:p>
          <a:p>
            <a:pPr lvl="1"/>
            <a:r>
              <a:rPr lang="en-US" altLang="zh-CN" dirty="0" smtClean="0"/>
              <a:t>(</a:t>
            </a:r>
            <a:r>
              <a:rPr lang="zh-CN" altLang="en-US" dirty="0"/>
              <a:t>三</a:t>
            </a:r>
            <a:r>
              <a:rPr lang="en-US" altLang="zh-CN" dirty="0"/>
              <a:t>)</a:t>
            </a:r>
            <a:r>
              <a:rPr lang="zh-CN" altLang="en-US" dirty="0"/>
              <a:t>因本公告第六条第一项、第二项、第四项、第五项、第六项被</a:t>
            </a:r>
            <a:r>
              <a:rPr lang="zh-CN" altLang="en-US" dirty="0">
                <a:solidFill>
                  <a:srgbClr val="C00000"/>
                </a:solidFill>
              </a:rPr>
              <a:t>直接判为</a:t>
            </a:r>
            <a:r>
              <a:rPr lang="en-US" altLang="zh-CN" dirty="0">
                <a:solidFill>
                  <a:srgbClr val="C00000"/>
                </a:solidFill>
              </a:rPr>
              <a:t>D</a:t>
            </a:r>
            <a:r>
              <a:rPr lang="zh-CN" altLang="en-US" dirty="0">
                <a:solidFill>
                  <a:srgbClr val="C00000"/>
                </a:solidFill>
              </a:rPr>
              <a:t>级的</a:t>
            </a:r>
            <a:r>
              <a:rPr lang="zh-CN" altLang="en-US" dirty="0"/>
              <a:t>，主管税务机关应</a:t>
            </a:r>
            <a:r>
              <a:rPr lang="zh-CN" altLang="en-US" dirty="0">
                <a:solidFill>
                  <a:srgbClr val="C00000"/>
                </a:solidFill>
              </a:rPr>
              <a:t>调整其以前年度纳税信用级别为</a:t>
            </a:r>
            <a:r>
              <a:rPr lang="en-US" altLang="zh-CN" dirty="0">
                <a:solidFill>
                  <a:srgbClr val="C00000"/>
                </a:solidFill>
              </a:rPr>
              <a:t>D</a:t>
            </a:r>
            <a:r>
              <a:rPr lang="zh-CN" altLang="en-US" dirty="0">
                <a:solidFill>
                  <a:srgbClr val="C00000"/>
                </a:solidFill>
              </a:rPr>
              <a:t>级</a:t>
            </a:r>
            <a:r>
              <a:rPr lang="zh-CN" altLang="en-US" dirty="0"/>
              <a:t>，该</a:t>
            </a:r>
            <a:r>
              <a:rPr lang="en-US" altLang="zh-CN" dirty="0"/>
              <a:t>D</a:t>
            </a:r>
            <a:r>
              <a:rPr lang="zh-CN" altLang="en-US" dirty="0"/>
              <a:t>级评价（简称动态</a:t>
            </a:r>
            <a:r>
              <a:rPr lang="en-US" altLang="zh-CN" dirty="0"/>
              <a:t>D</a:t>
            </a:r>
            <a:r>
              <a:rPr lang="zh-CN" altLang="en-US" dirty="0"/>
              <a:t>）</a:t>
            </a:r>
            <a:r>
              <a:rPr lang="zh-CN" altLang="en-US" dirty="0">
                <a:solidFill>
                  <a:srgbClr val="C00000"/>
                </a:solidFill>
              </a:rPr>
              <a:t>不保留</a:t>
            </a:r>
            <a:r>
              <a:rPr lang="zh-CN" altLang="en-US" dirty="0"/>
              <a:t>到下一年度。</a:t>
            </a:r>
          </a:p>
          <a:p>
            <a:endParaRPr lang="zh-CN" altLang="en-US" dirty="0"/>
          </a:p>
        </p:txBody>
      </p:sp>
    </p:spTree>
    <p:extLst>
      <p:ext uri="{BB962C8B-B14F-4D97-AF65-F5344CB8AC3E}">
        <p14:creationId xmlns:p14="http://schemas.microsoft.com/office/powerpoint/2010/main" val="380146575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822752"/>
            <a:ext cx="10018713" cy="5465506"/>
          </a:xfrm>
        </p:spPr>
        <p:txBody>
          <a:bodyPr>
            <a:normAutofit fontScale="92500" lnSpcReduction="10000"/>
          </a:bodyPr>
          <a:lstStyle/>
          <a:p>
            <a:r>
              <a:rPr lang="zh-CN" altLang="en-US" dirty="0"/>
              <a:t>八、关于发布</a:t>
            </a:r>
            <a:r>
              <a:rPr lang="en-US" altLang="zh-CN" dirty="0"/>
              <a:t>A</a:t>
            </a:r>
            <a:r>
              <a:rPr lang="zh-CN" altLang="en-US" dirty="0"/>
              <a:t>级纳税人名单 </a:t>
            </a:r>
          </a:p>
          <a:p>
            <a:pPr lvl="1"/>
            <a:r>
              <a:rPr lang="zh-CN" altLang="en-US" dirty="0" smtClean="0"/>
              <a:t>（</a:t>
            </a:r>
            <a:r>
              <a:rPr lang="zh-CN" altLang="en-US" dirty="0"/>
              <a:t>一）按照</a:t>
            </a:r>
            <a:r>
              <a:rPr lang="zh-CN" altLang="en-US" dirty="0">
                <a:solidFill>
                  <a:srgbClr val="C00000"/>
                </a:solidFill>
              </a:rPr>
              <a:t>谁评价、谁确定、谁发布</a:t>
            </a:r>
            <a:r>
              <a:rPr lang="zh-CN" altLang="en-US" dirty="0"/>
              <a:t>的原则，</a:t>
            </a:r>
            <a:r>
              <a:rPr lang="zh-CN" altLang="en-US" dirty="0">
                <a:solidFill>
                  <a:srgbClr val="C00000"/>
                </a:solidFill>
              </a:rPr>
              <a:t>纳税人主管税务机关</a:t>
            </a:r>
            <a:r>
              <a:rPr lang="zh-CN" altLang="en-US" dirty="0"/>
              <a:t>负责纳税信用的评价、确定和发布，上级税务机关汇总公布评价结果。国税主管税务机关、地税主管税务机关应</a:t>
            </a:r>
            <a:r>
              <a:rPr lang="zh-CN" altLang="en-US" dirty="0">
                <a:solidFill>
                  <a:srgbClr val="C00000"/>
                </a:solidFill>
              </a:rPr>
              <a:t>分别发布评价结果</a:t>
            </a:r>
            <a:r>
              <a:rPr lang="zh-CN" altLang="en-US" dirty="0"/>
              <a:t>，不联合发布，不在发布通告中联合落款。</a:t>
            </a:r>
          </a:p>
          <a:p>
            <a:pPr lvl="1"/>
            <a:r>
              <a:rPr lang="zh-CN" altLang="en-US" dirty="0" smtClean="0"/>
              <a:t>（</a:t>
            </a:r>
            <a:r>
              <a:rPr lang="zh-CN" altLang="en-US" dirty="0"/>
              <a:t>二）国税主管税务机关、地税主管税务机关于</a:t>
            </a:r>
            <a:r>
              <a:rPr lang="zh-CN" altLang="en-US" dirty="0">
                <a:solidFill>
                  <a:srgbClr val="C00000"/>
                </a:solidFill>
              </a:rPr>
              <a:t>每年</a:t>
            </a:r>
            <a:r>
              <a:rPr lang="en-US" altLang="zh-CN" dirty="0">
                <a:solidFill>
                  <a:srgbClr val="C00000"/>
                </a:solidFill>
              </a:rPr>
              <a:t>4</a:t>
            </a:r>
            <a:r>
              <a:rPr lang="zh-CN" altLang="en-US" dirty="0">
                <a:solidFill>
                  <a:srgbClr val="C00000"/>
                </a:solidFill>
              </a:rPr>
              <a:t>月</a:t>
            </a:r>
            <a:r>
              <a:rPr lang="zh-CN" altLang="en-US" dirty="0"/>
              <a:t>按照税务总局统一规定的时间分别以</a:t>
            </a:r>
            <a:r>
              <a:rPr lang="zh-CN" altLang="en-US" dirty="0">
                <a:solidFill>
                  <a:srgbClr val="C00000"/>
                </a:solidFill>
              </a:rPr>
              <a:t>通告</a:t>
            </a:r>
            <a:r>
              <a:rPr lang="zh-CN" altLang="en-US" dirty="0"/>
              <a:t>的形式对外</a:t>
            </a:r>
            <a:r>
              <a:rPr lang="zh-CN" altLang="en-US" dirty="0">
                <a:solidFill>
                  <a:srgbClr val="C00000"/>
                </a:solidFill>
              </a:rPr>
              <a:t>发布</a:t>
            </a:r>
            <a:r>
              <a:rPr lang="en-US" altLang="zh-CN" dirty="0">
                <a:solidFill>
                  <a:srgbClr val="C00000"/>
                </a:solidFill>
              </a:rPr>
              <a:t>A</a:t>
            </a:r>
            <a:r>
              <a:rPr lang="zh-CN" altLang="en-US" dirty="0">
                <a:solidFill>
                  <a:srgbClr val="C00000"/>
                </a:solidFill>
              </a:rPr>
              <a:t>级纳税人信息</a:t>
            </a:r>
            <a:r>
              <a:rPr lang="zh-CN" altLang="en-US" dirty="0"/>
              <a:t>，发布内容包括：纳税人识别号、纳税人名称、评价年度、纳税人主管税务机关。税务总局、省税务机关、市税务机关通过门户网站（或子网站）汇总公布管辖范围内的</a:t>
            </a:r>
            <a:r>
              <a:rPr lang="en-US" altLang="zh-CN" dirty="0"/>
              <a:t>A</a:t>
            </a:r>
            <a:r>
              <a:rPr lang="zh-CN" altLang="en-US" dirty="0"/>
              <a:t>级纳税人信息。由于复评、动态调整等原因需要调整</a:t>
            </a:r>
            <a:r>
              <a:rPr lang="en-US" altLang="zh-CN" dirty="0"/>
              <a:t>A</a:t>
            </a:r>
            <a:r>
              <a:rPr lang="zh-CN" altLang="en-US" dirty="0"/>
              <a:t>级名单的，应发布变化情况通告，及时更新公告栏、公布栏内容，并层报税务总局（纳税服务司）。</a:t>
            </a:r>
          </a:p>
          <a:p>
            <a:pPr lvl="1"/>
            <a:r>
              <a:rPr lang="zh-CN" altLang="en-US" dirty="0" smtClean="0"/>
              <a:t>（</a:t>
            </a:r>
            <a:r>
              <a:rPr lang="zh-CN" altLang="en-US" dirty="0"/>
              <a:t>三）在评价结果公布前（每年</a:t>
            </a:r>
            <a:r>
              <a:rPr lang="en-US" altLang="zh-CN" dirty="0"/>
              <a:t>1</a:t>
            </a:r>
            <a:r>
              <a:rPr lang="zh-CN" altLang="en-US" dirty="0"/>
              <a:t>月至</a:t>
            </a:r>
            <a:r>
              <a:rPr lang="en-US" altLang="zh-CN" dirty="0"/>
              <a:t>4</a:t>
            </a:r>
            <a:r>
              <a:rPr lang="zh-CN" altLang="en-US" dirty="0"/>
              <a:t>月），发现评价为</a:t>
            </a:r>
            <a:r>
              <a:rPr lang="en-US" altLang="zh-CN" dirty="0"/>
              <a:t>A</a:t>
            </a:r>
            <a:r>
              <a:rPr lang="zh-CN" altLang="en-US" dirty="0"/>
              <a:t>级的纳税人已注销或被税务机关认定为非正常户的，其评价结果不予发布。</a:t>
            </a:r>
          </a:p>
          <a:p>
            <a:r>
              <a:rPr lang="zh-CN" altLang="en-US" dirty="0" smtClean="0"/>
              <a:t>本</a:t>
            </a:r>
            <a:r>
              <a:rPr lang="zh-CN" altLang="en-US" dirty="0"/>
              <a:t>公告自发布之日起施行。</a:t>
            </a:r>
          </a:p>
          <a:p>
            <a:endParaRPr lang="zh-CN" altLang="en-US" dirty="0"/>
          </a:p>
        </p:txBody>
      </p:sp>
    </p:spTree>
    <p:extLst>
      <p:ext uri="{BB962C8B-B14F-4D97-AF65-F5344CB8AC3E}">
        <p14:creationId xmlns:p14="http://schemas.microsoft.com/office/powerpoint/2010/main" val="9317384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4</a:t>
            </a:r>
            <a:r>
              <a:rPr lang="zh-CN" altLang="en-US" dirty="0" smtClean="0"/>
              <a:t>、国家</a:t>
            </a:r>
            <a:r>
              <a:rPr lang="zh-CN" altLang="en-US" dirty="0"/>
              <a:t>税务总局</a:t>
            </a:r>
            <a:br>
              <a:rPr lang="zh-CN" altLang="en-US" dirty="0"/>
            </a:br>
            <a:r>
              <a:rPr lang="zh-CN" altLang="en-US" dirty="0" smtClean="0"/>
              <a:t>关于</a:t>
            </a:r>
            <a:r>
              <a:rPr lang="zh-CN" altLang="en-US" dirty="0"/>
              <a:t>印发</a:t>
            </a:r>
            <a:r>
              <a:rPr lang="en-US" altLang="zh-CN" dirty="0"/>
              <a:t>《</a:t>
            </a:r>
            <a:r>
              <a:rPr lang="zh-CN" altLang="en-US" dirty="0"/>
              <a:t>推进税务稽查随机抽查实施方案</a:t>
            </a:r>
            <a:r>
              <a:rPr lang="en-US" altLang="zh-CN" dirty="0"/>
              <a:t>》</a:t>
            </a:r>
            <a:r>
              <a:rPr lang="zh-CN" altLang="en-US" dirty="0"/>
              <a:t>的</a:t>
            </a:r>
            <a:r>
              <a:rPr lang="zh-CN" altLang="en-US" dirty="0" smtClean="0"/>
              <a:t>通知</a:t>
            </a:r>
            <a:endParaRPr lang="zh-CN" altLang="en-US" dirty="0"/>
          </a:p>
        </p:txBody>
      </p:sp>
      <p:sp>
        <p:nvSpPr>
          <p:cNvPr id="3" name="内容占位符 2"/>
          <p:cNvSpPr>
            <a:spLocks noGrp="1"/>
          </p:cNvSpPr>
          <p:nvPr>
            <p:ph idx="1"/>
          </p:nvPr>
        </p:nvSpPr>
        <p:spPr/>
        <p:txBody>
          <a:bodyPr>
            <a:normAutofit lnSpcReduction="10000"/>
          </a:bodyPr>
          <a:lstStyle/>
          <a:p>
            <a:pPr lvl="4"/>
            <a:r>
              <a:rPr lang="zh-CN" altLang="en-US" dirty="0"/>
              <a:t>税总发</a:t>
            </a:r>
            <a:r>
              <a:rPr lang="en-US" altLang="zh-CN" dirty="0"/>
              <a:t>〔2015〕104</a:t>
            </a:r>
            <a:r>
              <a:rPr lang="zh-CN" altLang="en-US" dirty="0"/>
              <a:t>号  </a:t>
            </a:r>
            <a:r>
              <a:rPr lang="en-US" altLang="zh-CN" dirty="0" smtClean="0"/>
              <a:t>2015-8-25</a:t>
            </a:r>
          </a:p>
          <a:p>
            <a:r>
              <a:rPr lang="zh-CN" altLang="en-US" dirty="0"/>
              <a:t>为深入贯彻落实</a:t>
            </a:r>
            <a:r>
              <a:rPr lang="en-US" altLang="zh-CN" dirty="0"/>
              <a:t>《</a:t>
            </a:r>
            <a:r>
              <a:rPr lang="zh-CN" altLang="en-US" dirty="0"/>
              <a:t>国务院办公厅关于推广随机抽查规范事中事后监管的通知</a:t>
            </a:r>
            <a:r>
              <a:rPr lang="en-US" altLang="zh-CN" dirty="0"/>
              <a:t>》</a:t>
            </a:r>
            <a:r>
              <a:rPr lang="zh-CN" altLang="en-US" dirty="0"/>
              <a:t>（国办发</a:t>
            </a:r>
            <a:r>
              <a:rPr lang="en-US" altLang="zh-CN" dirty="0"/>
              <a:t>〔2015〕58</a:t>
            </a:r>
            <a:r>
              <a:rPr lang="zh-CN" altLang="en-US" dirty="0"/>
              <a:t>号）要求，推进税务稽查随机抽查，增强执法效能，特制定本实施方案</a:t>
            </a:r>
            <a:r>
              <a:rPr lang="zh-CN" altLang="en-US" dirty="0" smtClean="0"/>
              <a:t>。</a:t>
            </a:r>
            <a:endParaRPr lang="en-US" altLang="zh-CN" dirty="0" smtClean="0"/>
          </a:p>
          <a:p>
            <a:r>
              <a:rPr lang="zh-CN" altLang="en-US" dirty="0"/>
              <a:t>一、总体要求</a:t>
            </a:r>
          </a:p>
          <a:p>
            <a:pPr lvl="1"/>
            <a:r>
              <a:rPr lang="zh-CN" altLang="en-US" dirty="0" smtClean="0"/>
              <a:t>（</a:t>
            </a:r>
            <a:r>
              <a:rPr lang="zh-CN" altLang="en-US" dirty="0"/>
              <a:t>一）指导思想</a:t>
            </a:r>
          </a:p>
          <a:p>
            <a:pPr lvl="1"/>
            <a:r>
              <a:rPr lang="zh-CN" altLang="en-US" dirty="0" smtClean="0"/>
              <a:t>贯彻</a:t>
            </a:r>
            <a:r>
              <a:rPr lang="zh-CN" altLang="en-US" dirty="0"/>
              <a:t>党中央、国务院的决策部署，落实简政放权、放管结合、优化服务要求，坚持执法公正，提高执法效率，以风险管理为导向，建立健全科学的随机抽查机制，</a:t>
            </a:r>
            <a:r>
              <a:rPr lang="zh-CN" altLang="en-US" dirty="0">
                <a:solidFill>
                  <a:srgbClr val="C00000"/>
                </a:solidFill>
              </a:rPr>
              <a:t>规范税务稽查</a:t>
            </a:r>
            <a:r>
              <a:rPr lang="zh-CN" altLang="en-US" dirty="0"/>
              <a:t>，创新方式方法，加强专业化和集约化，努力实现执法成本最小化和执法效能最大化，促进税法遵从和公平竞争。</a:t>
            </a:r>
          </a:p>
          <a:p>
            <a:endParaRPr lang="zh-CN" altLang="en-US" dirty="0"/>
          </a:p>
        </p:txBody>
      </p:sp>
    </p:spTree>
    <p:extLst>
      <p:ext uri="{BB962C8B-B14F-4D97-AF65-F5344CB8AC3E}">
        <p14:creationId xmlns:p14="http://schemas.microsoft.com/office/powerpoint/2010/main" val="6271846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vl="1"/>
            <a:r>
              <a:rPr lang="zh-CN" altLang="en-US" dirty="0"/>
              <a:t>（二）基本原则</a:t>
            </a:r>
          </a:p>
          <a:p>
            <a:pPr lvl="1"/>
            <a:r>
              <a:rPr lang="en-US" altLang="zh-CN" dirty="0" smtClean="0"/>
              <a:t>——</a:t>
            </a:r>
            <a:r>
              <a:rPr lang="zh-CN" altLang="en-US" dirty="0">
                <a:solidFill>
                  <a:srgbClr val="C00000"/>
                </a:solidFill>
              </a:rPr>
              <a:t>依法实施</a:t>
            </a:r>
            <a:r>
              <a:rPr lang="zh-CN" altLang="en-US" dirty="0"/>
              <a:t>。严格执行相关法律、行政法规和规章，规范执法行为，确保税务稽查随机抽查工作依法顺利进行。</a:t>
            </a:r>
          </a:p>
          <a:p>
            <a:pPr lvl="1"/>
            <a:r>
              <a:rPr lang="en-US" altLang="zh-CN" dirty="0" smtClean="0"/>
              <a:t>——</a:t>
            </a:r>
            <a:r>
              <a:rPr lang="zh-CN" altLang="en-US" dirty="0">
                <a:solidFill>
                  <a:srgbClr val="C00000"/>
                </a:solidFill>
              </a:rPr>
              <a:t>公正高效</a:t>
            </a:r>
            <a:r>
              <a:rPr lang="zh-CN" altLang="en-US" dirty="0"/>
              <a:t>。坚持规范公正文明执法，对不同类型税务稽查对象分别采取适当的随机抽查方法，注重公平，兼顾效率，减轻纳税人负担，优化市场环境。</a:t>
            </a:r>
          </a:p>
          <a:p>
            <a:pPr lvl="1"/>
            <a:r>
              <a:rPr lang="en-US" altLang="zh-CN" dirty="0" smtClean="0"/>
              <a:t>——</a:t>
            </a:r>
            <a:r>
              <a:rPr lang="zh-CN" altLang="en-US" dirty="0">
                <a:solidFill>
                  <a:srgbClr val="C00000"/>
                </a:solidFill>
              </a:rPr>
              <a:t>公开透明</a:t>
            </a:r>
            <a:r>
              <a:rPr lang="zh-CN" altLang="en-US" dirty="0"/>
              <a:t>。在阳光下运行执法权力，公开税务稽查随机抽查职责、程序、事项、结果等，强化社会监督，切实做到确职限权，尽责担当。</a:t>
            </a:r>
          </a:p>
          <a:p>
            <a:pPr lvl="1"/>
            <a:r>
              <a:rPr lang="en-US" altLang="zh-CN" dirty="0" smtClean="0"/>
              <a:t>——</a:t>
            </a:r>
            <a:r>
              <a:rPr lang="zh-CN" altLang="en-US" dirty="0">
                <a:solidFill>
                  <a:srgbClr val="C00000"/>
                </a:solidFill>
              </a:rPr>
              <a:t>稳步推进</a:t>
            </a:r>
            <a:r>
              <a:rPr lang="zh-CN" altLang="en-US" dirty="0"/>
              <a:t>。充分利用相关信息数据，立足税源分布结构、稽查资源配置等实际情况，分步实施，有序推进，务求实效。</a:t>
            </a:r>
          </a:p>
          <a:p>
            <a:endParaRPr lang="zh-CN" altLang="en-US" dirty="0"/>
          </a:p>
        </p:txBody>
      </p:sp>
    </p:spTree>
    <p:extLst>
      <p:ext uri="{BB962C8B-B14F-4D97-AF65-F5344CB8AC3E}">
        <p14:creationId xmlns:p14="http://schemas.microsoft.com/office/powerpoint/2010/main" val="16901662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435429"/>
            <a:ext cx="10018713" cy="6066970"/>
          </a:xfrm>
        </p:spPr>
        <p:txBody>
          <a:bodyPr>
            <a:normAutofit fontScale="92500" lnSpcReduction="10000"/>
          </a:bodyPr>
          <a:lstStyle/>
          <a:p>
            <a:r>
              <a:rPr lang="zh-CN" altLang="en-US" dirty="0" smtClean="0"/>
              <a:t>二</a:t>
            </a:r>
            <a:r>
              <a:rPr lang="zh-CN" altLang="en-US" dirty="0"/>
              <a:t>、完善税务稽查随机抽查机制</a:t>
            </a:r>
          </a:p>
          <a:p>
            <a:pPr lvl="1"/>
            <a:r>
              <a:rPr lang="zh-CN" altLang="en-US" dirty="0" smtClean="0"/>
              <a:t>（</a:t>
            </a:r>
            <a:r>
              <a:rPr lang="zh-CN" altLang="en-US" dirty="0"/>
              <a:t>一）随机抽查依据</a:t>
            </a:r>
          </a:p>
          <a:p>
            <a:pPr lvl="1"/>
            <a:r>
              <a:rPr lang="en-US" altLang="zh-CN" dirty="0" smtClean="0"/>
              <a:t>《</a:t>
            </a:r>
            <a:r>
              <a:rPr lang="zh-CN" altLang="en-US" dirty="0"/>
              <a:t>中华人民共和国税收征收管理法</a:t>
            </a:r>
            <a:r>
              <a:rPr lang="en-US" altLang="zh-CN" dirty="0"/>
              <a:t>》</a:t>
            </a:r>
            <a:r>
              <a:rPr lang="zh-CN" altLang="en-US" dirty="0"/>
              <a:t>第四章及其实施细则第六章等法律、行政法规和税务部门规章相关规定。</a:t>
            </a:r>
          </a:p>
          <a:p>
            <a:pPr lvl="1"/>
            <a:r>
              <a:rPr lang="zh-CN" altLang="en-US" dirty="0" smtClean="0"/>
              <a:t>（</a:t>
            </a:r>
            <a:r>
              <a:rPr lang="zh-CN" altLang="en-US" dirty="0"/>
              <a:t>二）随机抽查主体</a:t>
            </a:r>
          </a:p>
          <a:p>
            <a:pPr lvl="1"/>
            <a:r>
              <a:rPr lang="zh-CN" altLang="en-US" dirty="0" smtClean="0"/>
              <a:t>税务</a:t>
            </a:r>
            <a:r>
              <a:rPr lang="zh-CN" altLang="en-US" dirty="0"/>
              <a:t>稽查随机抽查主体是</a:t>
            </a:r>
            <a:r>
              <a:rPr lang="zh-CN" altLang="en-US" dirty="0">
                <a:solidFill>
                  <a:srgbClr val="C00000"/>
                </a:solidFill>
              </a:rPr>
              <a:t>各级税务稽查部门</a:t>
            </a:r>
            <a:r>
              <a:rPr lang="zh-CN" altLang="en-US" dirty="0"/>
              <a:t>。</a:t>
            </a:r>
            <a:r>
              <a:rPr lang="zh-CN" altLang="en-US" dirty="0">
                <a:solidFill>
                  <a:srgbClr val="C00000"/>
                </a:solidFill>
              </a:rPr>
              <a:t>国家税务总局稽查局</a:t>
            </a:r>
            <a:r>
              <a:rPr lang="zh-CN" altLang="en-US" dirty="0"/>
              <a:t>负责组织、协调全国税务稽查随机抽查工作，根据工作需要从</a:t>
            </a:r>
            <a:r>
              <a:rPr lang="zh-CN" altLang="en-US" dirty="0">
                <a:solidFill>
                  <a:srgbClr val="C00000"/>
                </a:solidFill>
              </a:rPr>
              <a:t>全国重点税源企业</a:t>
            </a:r>
            <a:r>
              <a:rPr lang="zh-CN" altLang="en-US" dirty="0"/>
              <a:t>中随机抽取待查对象，组织或督促相关地区税务稽查部门实施稽查。省、市税务局稽查局负责组织、协调、实施辖区内税务稽查随机抽查工作。县税务局稽查局负责实施辖区内税务稽查随机抽查工作。</a:t>
            </a:r>
          </a:p>
          <a:p>
            <a:pPr lvl="1"/>
            <a:r>
              <a:rPr lang="zh-CN" altLang="en-US" dirty="0" smtClean="0">
                <a:solidFill>
                  <a:srgbClr val="C00000"/>
                </a:solidFill>
              </a:rPr>
              <a:t>省</a:t>
            </a:r>
            <a:r>
              <a:rPr lang="zh-CN" altLang="en-US" dirty="0">
                <a:solidFill>
                  <a:srgbClr val="C00000"/>
                </a:solidFill>
              </a:rPr>
              <a:t>税务局</a:t>
            </a:r>
            <a:r>
              <a:rPr lang="zh-CN" altLang="en-US" dirty="0"/>
              <a:t>可以根据本地实际情况，适当调整税务稽查选案层级，对</a:t>
            </a:r>
            <a:r>
              <a:rPr lang="zh-CN" altLang="en-US" dirty="0">
                <a:solidFill>
                  <a:srgbClr val="C00000"/>
                </a:solidFill>
              </a:rPr>
              <a:t>辖区内的全国、省、市重点税源企业由省税务局稽查局集中确定随机抽查对象</a:t>
            </a:r>
            <a:r>
              <a:rPr lang="zh-CN" altLang="en-US" dirty="0"/>
              <a:t>。上级税务稽查部门随机抽取的待查对象，可以自行稽查，也可以交由下级税务稽查部门稽查。下级税务稽查部门因力量不足实施稽查确有困难的，可以报请上级税务稽查部门从其他地区选调人员参与稽查。</a:t>
            </a:r>
          </a:p>
          <a:p>
            <a:pPr lvl="1"/>
            <a:r>
              <a:rPr lang="zh-CN" altLang="en-US" dirty="0" smtClean="0"/>
              <a:t>上级</a:t>
            </a:r>
            <a:r>
              <a:rPr lang="zh-CN" altLang="en-US" dirty="0"/>
              <a:t>税务稽查部门可以对下级税务稽查部门随机抽查情况进行复查，以检验抽查绩效。复查以案卷审核为主，必要时可以实地核查</a:t>
            </a:r>
            <a:r>
              <a:rPr lang="zh-CN" altLang="en-US" dirty="0" smtClean="0"/>
              <a:t>。</a:t>
            </a:r>
            <a:endParaRPr lang="zh-CN" altLang="en-US" dirty="0"/>
          </a:p>
        </p:txBody>
      </p:sp>
    </p:spTree>
    <p:extLst>
      <p:ext uri="{BB962C8B-B14F-4D97-AF65-F5344CB8AC3E}">
        <p14:creationId xmlns:p14="http://schemas.microsoft.com/office/powerpoint/2010/main" val="10989243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95086"/>
            <a:ext cx="10018713" cy="5704114"/>
          </a:xfrm>
        </p:spPr>
        <p:txBody>
          <a:bodyPr>
            <a:normAutofit/>
          </a:bodyPr>
          <a:lstStyle/>
          <a:p>
            <a:pPr lvl="1"/>
            <a:r>
              <a:rPr lang="zh-CN" altLang="en-US" dirty="0" smtClean="0"/>
              <a:t>（</a:t>
            </a:r>
            <a:r>
              <a:rPr lang="zh-CN" altLang="en-US" dirty="0"/>
              <a:t>三）随机抽查对象和内容</a:t>
            </a:r>
          </a:p>
          <a:p>
            <a:pPr lvl="1"/>
            <a:r>
              <a:rPr lang="zh-CN" altLang="en-US" dirty="0" smtClean="0"/>
              <a:t>依法</a:t>
            </a:r>
            <a:r>
              <a:rPr lang="zh-CN" altLang="en-US" dirty="0"/>
              <a:t>检查</a:t>
            </a:r>
            <a:r>
              <a:rPr lang="zh-CN" altLang="en-US" dirty="0">
                <a:solidFill>
                  <a:srgbClr val="C00000"/>
                </a:solidFill>
              </a:rPr>
              <a:t>纳税人</a:t>
            </a:r>
            <a:r>
              <a:rPr lang="zh-CN" altLang="en-US" dirty="0"/>
              <a:t>、</a:t>
            </a:r>
            <a:r>
              <a:rPr lang="zh-CN" altLang="en-US" dirty="0">
                <a:solidFill>
                  <a:srgbClr val="C00000"/>
                </a:solidFill>
              </a:rPr>
              <a:t>扣缴义务人和其他涉税当事人</a:t>
            </a:r>
            <a:r>
              <a:rPr lang="zh-CN" altLang="en-US" dirty="0"/>
              <a:t>（以下统称为税务稽查对象）履行纳税义务、扣缴税款义务情况及其他税法遵从情况。</a:t>
            </a:r>
            <a:r>
              <a:rPr lang="zh-CN" altLang="en-US" dirty="0">
                <a:solidFill>
                  <a:srgbClr val="C00000"/>
                </a:solidFill>
              </a:rPr>
              <a:t>所有待查对象</a:t>
            </a:r>
            <a:r>
              <a:rPr lang="zh-CN" altLang="en-US" dirty="0"/>
              <a:t>，除线索明显涉嫌偷逃骗抗税和虚开发票等税收违法行为直接立案查处的外，</a:t>
            </a:r>
            <a:r>
              <a:rPr lang="zh-CN" altLang="en-US" dirty="0">
                <a:solidFill>
                  <a:srgbClr val="C00000"/>
                </a:solidFill>
              </a:rPr>
              <a:t>均须通过摇号等方式</a:t>
            </a:r>
            <a:r>
              <a:rPr lang="zh-CN" altLang="en-US" dirty="0"/>
              <a:t>，从税务稽查对象分类名录库和税务稽查异常对象名录库中</a:t>
            </a:r>
            <a:r>
              <a:rPr lang="zh-CN" altLang="en-US" dirty="0">
                <a:solidFill>
                  <a:srgbClr val="C00000"/>
                </a:solidFill>
              </a:rPr>
              <a:t>随机抽取</a:t>
            </a:r>
            <a:r>
              <a:rPr lang="zh-CN" altLang="en-US" dirty="0"/>
              <a:t>。</a:t>
            </a:r>
          </a:p>
          <a:p>
            <a:pPr lvl="1"/>
            <a:r>
              <a:rPr lang="zh-CN" altLang="en-US" dirty="0" smtClean="0"/>
              <a:t>各级</a:t>
            </a:r>
            <a:r>
              <a:rPr lang="zh-CN" altLang="en-US" dirty="0"/>
              <a:t>税务局</a:t>
            </a:r>
            <a:r>
              <a:rPr lang="zh-CN" altLang="en-US" dirty="0" smtClean="0"/>
              <a:t>建立</a:t>
            </a:r>
            <a:r>
              <a:rPr lang="zh-CN" altLang="en-US" dirty="0" smtClean="0">
                <a:solidFill>
                  <a:srgbClr val="C00000"/>
                </a:solidFill>
              </a:rPr>
              <a:t>（</a:t>
            </a:r>
            <a:r>
              <a:rPr lang="en-US" altLang="zh-CN" dirty="0" smtClean="0">
                <a:solidFill>
                  <a:srgbClr val="C00000"/>
                </a:solidFill>
              </a:rPr>
              <a:t>1</a:t>
            </a:r>
            <a:r>
              <a:rPr lang="zh-CN" altLang="en-US" dirty="0" smtClean="0">
                <a:solidFill>
                  <a:srgbClr val="C00000"/>
                </a:solidFill>
              </a:rPr>
              <a:t>）税务</a:t>
            </a:r>
            <a:r>
              <a:rPr lang="zh-CN" altLang="en-US" dirty="0">
                <a:solidFill>
                  <a:srgbClr val="C00000"/>
                </a:solidFill>
              </a:rPr>
              <a:t>稽查对象分类名录库</a:t>
            </a:r>
            <a:r>
              <a:rPr lang="zh-CN" altLang="en-US" dirty="0"/>
              <a:t>，实施动态管理。国家税务总局名录库包括全国重点税源企业，相关信息由税务稽查对象所在省税务局提供。省税务局名录库包括辖区内的全国、省、市重点税源企业。</a:t>
            </a:r>
            <a:r>
              <a:rPr lang="zh-CN" altLang="en-US" dirty="0">
                <a:solidFill>
                  <a:srgbClr val="C00000"/>
                </a:solidFill>
              </a:rPr>
              <a:t>市、县税务局名录库包括辖区内的所有税务稽查对象</a:t>
            </a:r>
            <a:r>
              <a:rPr lang="zh-CN" altLang="en-US" dirty="0"/>
              <a:t>。名录库应录入税务稽查对象税务登记基本信息和前三个年度经营规模、纳税数额以及税务检查、税务处理处罚、涉税刑事追究等情况。该项工作应于</a:t>
            </a:r>
            <a:r>
              <a:rPr lang="en-US" altLang="zh-CN" dirty="0"/>
              <a:t>2015</a:t>
            </a:r>
            <a:r>
              <a:rPr lang="zh-CN" altLang="en-US" dirty="0"/>
              <a:t>年</a:t>
            </a:r>
            <a:r>
              <a:rPr lang="en-US" altLang="zh-CN" dirty="0"/>
              <a:t>12</a:t>
            </a:r>
            <a:r>
              <a:rPr lang="zh-CN" altLang="en-US" dirty="0"/>
              <a:t>月</a:t>
            </a:r>
            <a:r>
              <a:rPr lang="en-US" altLang="zh-CN" dirty="0"/>
              <a:t>31</a:t>
            </a:r>
            <a:r>
              <a:rPr lang="zh-CN" altLang="en-US" dirty="0"/>
              <a:t>日前完成。</a:t>
            </a:r>
          </a:p>
          <a:p>
            <a:endParaRPr lang="zh-CN" altLang="en-US" dirty="0"/>
          </a:p>
        </p:txBody>
      </p:sp>
    </p:spTree>
    <p:extLst>
      <p:ext uri="{BB962C8B-B14F-4D97-AF65-F5344CB8AC3E}">
        <p14:creationId xmlns:p14="http://schemas.microsoft.com/office/powerpoint/2010/main" val="62526372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1"/>
            <a:r>
              <a:rPr lang="zh-CN" altLang="en-US" dirty="0"/>
              <a:t>省、市、县税务局在收集各类税务稽查案源信息的基础上，</a:t>
            </a:r>
            <a:r>
              <a:rPr lang="zh-CN" altLang="en-US" dirty="0" smtClean="0"/>
              <a:t>建立</a:t>
            </a:r>
            <a:r>
              <a:rPr lang="zh-CN" altLang="en-US" dirty="0" smtClean="0">
                <a:solidFill>
                  <a:srgbClr val="C00000"/>
                </a:solidFill>
              </a:rPr>
              <a:t>（</a:t>
            </a:r>
            <a:r>
              <a:rPr lang="en-US" altLang="zh-CN" dirty="0" smtClean="0">
                <a:solidFill>
                  <a:srgbClr val="C00000"/>
                </a:solidFill>
              </a:rPr>
              <a:t>2</a:t>
            </a:r>
            <a:r>
              <a:rPr lang="zh-CN" altLang="en-US" dirty="0" smtClean="0">
                <a:solidFill>
                  <a:srgbClr val="C00000"/>
                </a:solidFill>
              </a:rPr>
              <a:t>）税务</a:t>
            </a:r>
            <a:r>
              <a:rPr lang="zh-CN" altLang="en-US" dirty="0">
                <a:solidFill>
                  <a:srgbClr val="C00000"/>
                </a:solidFill>
              </a:rPr>
              <a:t>稽查异常对象名录库</a:t>
            </a:r>
            <a:r>
              <a:rPr lang="zh-CN" altLang="en-US" dirty="0"/>
              <a:t>，实施动态管理。名录库应包括</a:t>
            </a:r>
            <a:r>
              <a:rPr lang="zh-CN" altLang="en-US" dirty="0">
                <a:solidFill>
                  <a:srgbClr val="C00000"/>
                </a:solidFill>
              </a:rPr>
              <a:t>长期纳税申报异常企业、税收高风险企业、纳税信用级别低的企业、多次被检举有税收违法行为的企业、相关部门列明违法失信联合惩戒企业</a:t>
            </a:r>
            <a:r>
              <a:rPr lang="zh-CN" altLang="en-US" dirty="0"/>
              <a:t>等，并录入税务登记基本信息以及涉嫌税收违法等异常线索情况。该项工作应于</a:t>
            </a:r>
            <a:r>
              <a:rPr lang="en-US" altLang="zh-CN" dirty="0"/>
              <a:t>2016</a:t>
            </a:r>
            <a:r>
              <a:rPr lang="zh-CN" altLang="en-US" dirty="0"/>
              <a:t>年</a:t>
            </a:r>
            <a:r>
              <a:rPr lang="en-US" altLang="zh-CN" dirty="0"/>
              <a:t>3</a:t>
            </a:r>
            <a:r>
              <a:rPr lang="zh-CN" altLang="en-US" dirty="0"/>
              <a:t>月</a:t>
            </a:r>
            <a:r>
              <a:rPr lang="en-US" altLang="zh-CN" dirty="0"/>
              <a:t>31</a:t>
            </a:r>
            <a:r>
              <a:rPr lang="zh-CN" altLang="en-US" dirty="0"/>
              <a:t>日前完成。</a:t>
            </a:r>
          </a:p>
          <a:p>
            <a:pPr lvl="1"/>
            <a:r>
              <a:rPr lang="zh-CN" altLang="en-US" dirty="0" smtClean="0"/>
              <a:t>税务</a:t>
            </a:r>
            <a:r>
              <a:rPr lang="zh-CN" altLang="en-US" dirty="0"/>
              <a:t>稽查对象分类名录库和税务稽查异常对象名录库相关信息应从</a:t>
            </a:r>
            <a:r>
              <a:rPr lang="zh-CN" altLang="en-US" dirty="0">
                <a:solidFill>
                  <a:srgbClr val="C00000"/>
                </a:solidFill>
              </a:rPr>
              <a:t>税收信息管理系统</a:t>
            </a:r>
            <a:r>
              <a:rPr lang="zh-CN" altLang="en-US" dirty="0"/>
              <a:t>获取。</a:t>
            </a:r>
          </a:p>
          <a:p>
            <a:endParaRPr lang="zh-CN" altLang="en-US" dirty="0"/>
          </a:p>
        </p:txBody>
      </p:sp>
    </p:spTree>
    <p:extLst>
      <p:ext uri="{BB962C8B-B14F-4D97-AF65-F5344CB8AC3E}">
        <p14:creationId xmlns:p14="http://schemas.microsoft.com/office/powerpoint/2010/main" val="3186973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47114"/>
            <a:ext cx="10018713" cy="5866228"/>
          </a:xfrm>
        </p:spPr>
        <p:txBody>
          <a:bodyPr>
            <a:normAutofit fontScale="92500" lnSpcReduction="20000"/>
          </a:bodyPr>
          <a:lstStyle/>
          <a:p>
            <a:r>
              <a:rPr lang="zh-CN" altLang="zh-CN" dirty="0" smtClean="0"/>
              <a:t>二</a:t>
            </a:r>
            <a:r>
              <a:rPr lang="zh-CN" altLang="zh-CN" dirty="0"/>
              <a:t>、切实做好“三证合一”工作</a:t>
            </a:r>
            <a:r>
              <a:rPr lang="zh-CN" altLang="zh-CN" dirty="0" smtClean="0"/>
              <a:t>衔接</a:t>
            </a:r>
            <a:endParaRPr lang="en-US" altLang="zh-CN" dirty="0" smtClean="0"/>
          </a:p>
          <a:p>
            <a:pPr lvl="1"/>
            <a:r>
              <a:rPr lang="en-US" altLang="zh-CN" dirty="0" smtClean="0"/>
              <a:t>(1)</a:t>
            </a:r>
            <a:r>
              <a:rPr lang="zh-CN" altLang="en-US" dirty="0" smtClean="0"/>
              <a:t> </a:t>
            </a:r>
            <a:r>
              <a:rPr lang="en-US" altLang="zh-CN" dirty="0" smtClean="0"/>
              <a:t>2015</a:t>
            </a:r>
            <a:r>
              <a:rPr lang="zh-CN" altLang="en-US" dirty="0"/>
              <a:t>年</a:t>
            </a:r>
            <a:r>
              <a:rPr lang="en-US" altLang="zh-CN" dirty="0"/>
              <a:t>10</a:t>
            </a:r>
            <a:r>
              <a:rPr lang="zh-CN" altLang="en-US" dirty="0"/>
              <a:t>月</a:t>
            </a:r>
            <a:r>
              <a:rPr lang="en-US" altLang="zh-CN" dirty="0"/>
              <a:t>1</a:t>
            </a:r>
            <a:r>
              <a:rPr lang="zh-CN" altLang="en-US" dirty="0"/>
              <a:t>日要在全国全面推行“三证合一、一照一码”登记改革</a:t>
            </a:r>
            <a:r>
              <a:rPr lang="zh-CN" altLang="en-US" dirty="0" smtClean="0"/>
              <a:t>。</a:t>
            </a:r>
            <a:endParaRPr lang="en-US" altLang="zh-CN" dirty="0" smtClean="0"/>
          </a:p>
          <a:p>
            <a:pPr lvl="1"/>
            <a:r>
              <a:rPr lang="zh-CN" altLang="en-US" dirty="0">
                <a:solidFill>
                  <a:srgbClr val="C00000"/>
                </a:solidFill>
              </a:rPr>
              <a:t>新设立企业、农民专业合作社</a:t>
            </a:r>
            <a:r>
              <a:rPr lang="zh-CN" altLang="en-US" dirty="0"/>
              <a:t>（以下统称“企业”）领取由工商行政管理部门核发</a:t>
            </a:r>
            <a:r>
              <a:rPr lang="zh-CN" altLang="en-US" dirty="0">
                <a:solidFill>
                  <a:srgbClr val="C00000"/>
                </a:solidFill>
              </a:rPr>
              <a:t>加载法人和其他组织统一社会信用代码（以下称统一代码）的营业执照</a:t>
            </a:r>
            <a:r>
              <a:rPr lang="zh-CN" altLang="en-US" dirty="0"/>
              <a:t>后，无需再次进行税务登记，不再领取税务登记证。企业办理涉税事宜时，在完成补充信息采集后，凭加载统一代码的营业执照可代替税务登记证使用。</a:t>
            </a:r>
            <a:endParaRPr lang="en-US" altLang="zh-CN" dirty="0"/>
          </a:p>
          <a:p>
            <a:r>
              <a:rPr lang="zh-CN" altLang="zh-CN" dirty="0"/>
              <a:t>三、切实规范“三证合一”有关工作</a:t>
            </a:r>
            <a:r>
              <a:rPr lang="zh-CN" altLang="zh-CN" dirty="0" smtClean="0"/>
              <a:t>流程</a:t>
            </a:r>
            <a:endParaRPr lang="en-US" altLang="zh-CN" dirty="0" smtClean="0"/>
          </a:p>
          <a:p>
            <a:pPr lvl="1"/>
            <a:r>
              <a:rPr lang="zh-CN" altLang="en-US" dirty="0"/>
              <a:t>已实行“三证合一、一照一码”登记模式的企业办理</a:t>
            </a:r>
            <a:r>
              <a:rPr lang="zh-CN" altLang="en-US" dirty="0">
                <a:solidFill>
                  <a:srgbClr val="C00000"/>
                </a:solidFill>
              </a:rPr>
              <a:t>注销登记</a:t>
            </a:r>
            <a:r>
              <a:rPr lang="zh-CN" altLang="en-US" dirty="0"/>
              <a:t>，</a:t>
            </a:r>
            <a:r>
              <a:rPr lang="zh-CN" altLang="en-US" dirty="0">
                <a:solidFill>
                  <a:srgbClr val="C00000"/>
                </a:solidFill>
              </a:rPr>
              <a:t>须先向税务主管机关申报清税，填写</a:t>
            </a:r>
            <a:r>
              <a:rPr lang="en-US" altLang="zh-CN" dirty="0">
                <a:solidFill>
                  <a:srgbClr val="C00000"/>
                </a:solidFill>
              </a:rPr>
              <a:t>《</a:t>
            </a:r>
            <a:r>
              <a:rPr lang="zh-CN" altLang="en-US" dirty="0">
                <a:solidFill>
                  <a:srgbClr val="C00000"/>
                </a:solidFill>
              </a:rPr>
              <a:t>清税申报表</a:t>
            </a:r>
            <a:r>
              <a:rPr lang="en-US" altLang="zh-CN" dirty="0">
                <a:solidFill>
                  <a:srgbClr val="C00000"/>
                </a:solidFill>
              </a:rPr>
              <a:t>》</a:t>
            </a:r>
            <a:r>
              <a:rPr lang="zh-CN" altLang="en-US" dirty="0"/>
              <a:t>（附后）。企业可向国税、地税</a:t>
            </a:r>
            <a:r>
              <a:rPr lang="zh-CN" altLang="en-US" dirty="0">
                <a:solidFill>
                  <a:srgbClr val="C00000"/>
                </a:solidFill>
              </a:rPr>
              <a:t>任何一方税务主管机关提出清税申报</a:t>
            </a:r>
            <a:r>
              <a:rPr lang="zh-CN" altLang="en-US" dirty="0"/>
              <a:t>，税务机关受理后应将企业清税申报信息</a:t>
            </a:r>
            <a:r>
              <a:rPr lang="zh-CN" altLang="en-US" dirty="0">
                <a:solidFill>
                  <a:srgbClr val="C00000"/>
                </a:solidFill>
              </a:rPr>
              <a:t>同时传递</a:t>
            </a:r>
            <a:r>
              <a:rPr lang="zh-CN" altLang="en-US" dirty="0"/>
              <a:t>给另一方税务机关，国税、地税税务主管机关按照各自职责</a:t>
            </a:r>
            <a:r>
              <a:rPr lang="zh-CN" altLang="en-US" dirty="0">
                <a:solidFill>
                  <a:srgbClr val="C00000"/>
                </a:solidFill>
              </a:rPr>
              <a:t>分别进行清税，限时办理</a:t>
            </a:r>
            <a:r>
              <a:rPr lang="zh-CN" altLang="en-US" dirty="0"/>
              <a:t>。清税完毕后一方税务机关及时将本部门的清税结果信息反馈给受理税务机关，</a:t>
            </a:r>
            <a:r>
              <a:rPr lang="zh-CN" altLang="en-US" dirty="0">
                <a:solidFill>
                  <a:srgbClr val="C00000"/>
                </a:solidFill>
              </a:rPr>
              <a:t>由受理税务机关根据国税、地税清税结果向纳税人统一出具</a:t>
            </a:r>
            <a:r>
              <a:rPr lang="en-US" altLang="zh-CN" dirty="0">
                <a:solidFill>
                  <a:srgbClr val="C00000"/>
                </a:solidFill>
              </a:rPr>
              <a:t>《</a:t>
            </a:r>
            <a:r>
              <a:rPr lang="zh-CN" altLang="en-US" dirty="0">
                <a:solidFill>
                  <a:srgbClr val="C00000"/>
                </a:solidFill>
              </a:rPr>
              <a:t>清税证明</a:t>
            </a:r>
            <a:r>
              <a:rPr lang="en-US" altLang="zh-CN" dirty="0">
                <a:solidFill>
                  <a:srgbClr val="C00000"/>
                </a:solidFill>
              </a:rPr>
              <a:t>》</a:t>
            </a:r>
            <a:r>
              <a:rPr lang="zh-CN" altLang="en-US" dirty="0"/>
              <a:t>，并将信息共享到交换平台</a:t>
            </a:r>
            <a:r>
              <a:rPr lang="zh-CN" altLang="en-US" dirty="0" smtClean="0"/>
              <a:t>。</a:t>
            </a:r>
            <a:endParaRPr lang="en-US" altLang="zh-CN" dirty="0" smtClean="0"/>
          </a:p>
          <a:p>
            <a:pPr lvl="1"/>
            <a:r>
              <a:rPr lang="zh-CN" altLang="en-US" dirty="0"/>
              <a:t>过渡期间</a:t>
            </a:r>
            <a:r>
              <a:rPr lang="zh-CN" altLang="en-US" dirty="0">
                <a:solidFill>
                  <a:srgbClr val="C00000"/>
                </a:solidFill>
              </a:rPr>
              <a:t>未换发“三证合一、一照一码”营业执照的企业申请注销</a:t>
            </a:r>
            <a:r>
              <a:rPr lang="zh-CN" altLang="en-US" dirty="0"/>
              <a:t>，税务机关按照原规定办理。</a:t>
            </a:r>
            <a:endParaRPr lang="en-US" altLang="zh-CN" dirty="0"/>
          </a:p>
          <a:p>
            <a:endParaRPr lang="zh-CN" altLang="en-US" dirty="0"/>
          </a:p>
        </p:txBody>
      </p:sp>
    </p:spTree>
    <p:extLst>
      <p:ext uri="{BB962C8B-B14F-4D97-AF65-F5344CB8AC3E}">
        <p14:creationId xmlns:p14="http://schemas.microsoft.com/office/powerpoint/2010/main" val="19899377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42367" y="592311"/>
            <a:ext cx="10018713" cy="5866546"/>
          </a:xfrm>
        </p:spPr>
        <p:txBody>
          <a:bodyPr>
            <a:normAutofit lnSpcReduction="10000"/>
          </a:bodyPr>
          <a:lstStyle/>
          <a:p>
            <a:pPr lvl="1"/>
            <a:r>
              <a:rPr lang="zh-CN" altLang="en-US" dirty="0"/>
              <a:t>（四）随机抽查方式</a:t>
            </a:r>
          </a:p>
          <a:p>
            <a:pPr lvl="1"/>
            <a:r>
              <a:rPr lang="zh-CN" altLang="en-US" dirty="0" smtClean="0"/>
              <a:t>随机</a:t>
            </a:r>
            <a:r>
              <a:rPr lang="zh-CN" altLang="en-US" dirty="0"/>
              <a:t>抽查分为</a:t>
            </a:r>
            <a:r>
              <a:rPr lang="zh-CN" altLang="en-US" dirty="0">
                <a:solidFill>
                  <a:srgbClr val="C00000"/>
                </a:solidFill>
              </a:rPr>
              <a:t>定向抽查</a:t>
            </a:r>
            <a:r>
              <a:rPr lang="zh-CN" altLang="en-US" dirty="0"/>
              <a:t>和</a:t>
            </a:r>
            <a:r>
              <a:rPr lang="zh-CN" altLang="en-US" dirty="0">
                <a:solidFill>
                  <a:srgbClr val="C00000"/>
                </a:solidFill>
              </a:rPr>
              <a:t>不定向抽查</a:t>
            </a:r>
            <a:r>
              <a:rPr lang="zh-CN" altLang="en-US" dirty="0"/>
              <a:t>。定向抽查是指按照税务稽查对象类型、行业、性质、隶属关系、组织架构、经营规模、收入规模、纳税数额、成本利润率、税负率、地理区域、税收风险等级、纳税信用级别等</a:t>
            </a:r>
            <a:r>
              <a:rPr lang="zh-CN" altLang="en-US" dirty="0">
                <a:solidFill>
                  <a:srgbClr val="C00000"/>
                </a:solidFill>
              </a:rPr>
              <a:t>特定条件</a:t>
            </a:r>
            <a:r>
              <a:rPr lang="zh-CN" altLang="en-US" dirty="0"/>
              <a:t>，通过</a:t>
            </a:r>
            <a:r>
              <a:rPr lang="zh-CN" altLang="en-US" dirty="0">
                <a:solidFill>
                  <a:srgbClr val="C00000"/>
                </a:solidFill>
              </a:rPr>
              <a:t>摇号等方式，随机抽取</a:t>
            </a:r>
            <a:r>
              <a:rPr lang="zh-CN" altLang="en-US" dirty="0"/>
              <a:t>确定待查对象名单，对其纳税等情况进行稽查。</a:t>
            </a:r>
            <a:r>
              <a:rPr lang="zh-CN" altLang="en-US" dirty="0">
                <a:solidFill>
                  <a:srgbClr val="C00000"/>
                </a:solidFill>
              </a:rPr>
              <a:t>不定向抽查是指不设定条件</a:t>
            </a:r>
            <a:r>
              <a:rPr lang="zh-CN" altLang="en-US" dirty="0"/>
              <a:t>，通过摇号等方式，随机抽取确定待查对象名单，对其纳税等情况进行稽查。定向抽查与不定向抽查要结合应用，兼施并举，确保稽查执法效能。</a:t>
            </a:r>
          </a:p>
          <a:p>
            <a:pPr lvl="1"/>
            <a:r>
              <a:rPr lang="zh-CN" altLang="en-US" dirty="0" smtClean="0"/>
              <a:t>对</a:t>
            </a:r>
            <a:r>
              <a:rPr lang="zh-CN" altLang="en-US" dirty="0"/>
              <a:t>随机抽查对象，税务稽查部门</a:t>
            </a:r>
            <a:r>
              <a:rPr lang="zh-CN" altLang="en-US" dirty="0">
                <a:solidFill>
                  <a:srgbClr val="C00000"/>
                </a:solidFill>
              </a:rPr>
              <a:t>可以直接检查</a:t>
            </a:r>
            <a:r>
              <a:rPr lang="zh-CN" altLang="en-US" dirty="0"/>
              <a:t>，</a:t>
            </a:r>
            <a:r>
              <a:rPr lang="zh-CN" altLang="en-US" dirty="0">
                <a:solidFill>
                  <a:srgbClr val="C00000"/>
                </a:solidFill>
              </a:rPr>
              <a:t>也可以要求其先行自查，再实施重点检查</a:t>
            </a:r>
            <a:r>
              <a:rPr lang="zh-CN" altLang="en-US" dirty="0"/>
              <a:t>，或自查与重点检查同时进行。对自查如实报告税收违法行为，主动配合税务稽查部门检查，</a:t>
            </a:r>
            <a:r>
              <a:rPr lang="zh-CN" altLang="en-US" dirty="0">
                <a:solidFill>
                  <a:srgbClr val="C00000"/>
                </a:solidFill>
              </a:rPr>
              <a:t>主动补缴</a:t>
            </a:r>
            <a:r>
              <a:rPr lang="zh-CN" altLang="en-US" dirty="0"/>
              <a:t>税款和缴纳滞纳金的，</a:t>
            </a:r>
            <a:r>
              <a:rPr lang="zh-CN" altLang="en-US" dirty="0">
                <a:solidFill>
                  <a:srgbClr val="C00000"/>
                </a:solidFill>
              </a:rPr>
              <a:t>依法从轻</a:t>
            </a:r>
            <a:r>
              <a:rPr lang="zh-CN" altLang="en-US" dirty="0"/>
              <a:t>、减轻或不予行政处罚；税务稽查部门</a:t>
            </a:r>
            <a:r>
              <a:rPr lang="zh-CN" altLang="en-US" dirty="0">
                <a:solidFill>
                  <a:srgbClr val="C00000"/>
                </a:solidFill>
              </a:rPr>
              <a:t>重点检查发现</a:t>
            </a:r>
            <a:r>
              <a:rPr lang="zh-CN" altLang="en-US" dirty="0"/>
              <a:t>存在重大税收违法行为或故意隐瞒税收违法行为的，应依法</a:t>
            </a:r>
            <a:r>
              <a:rPr lang="zh-CN" altLang="en-US" dirty="0">
                <a:solidFill>
                  <a:srgbClr val="C00000"/>
                </a:solidFill>
              </a:rPr>
              <a:t>从严处罚</a:t>
            </a:r>
            <a:r>
              <a:rPr lang="zh-CN" altLang="en-US" dirty="0"/>
              <a:t>；涉嫌犯罪的，应依法移送公安机关处理。</a:t>
            </a:r>
          </a:p>
          <a:p>
            <a:endParaRPr lang="zh-CN" altLang="en-US" dirty="0"/>
          </a:p>
        </p:txBody>
      </p:sp>
    </p:spTree>
    <p:extLst>
      <p:ext uri="{BB962C8B-B14F-4D97-AF65-F5344CB8AC3E}">
        <p14:creationId xmlns:p14="http://schemas.microsoft.com/office/powerpoint/2010/main" val="410242557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22514"/>
            <a:ext cx="10018713" cy="5849257"/>
          </a:xfrm>
        </p:spPr>
        <p:txBody>
          <a:bodyPr>
            <a:normAutofit/>
          </a:bodyPr>
          <a:lstStyle/>
          <a:p>
            <a:pPr lvl="1"/>
            <a:r>
              <a:rPr lang="zh-CN" altLang="en-US" dirty="0"/>
              <a:t>（五）分类确定随机抽查比例和频次</a:t>
            </a:r>
          </a:p>
          <a:p>
            <a:pPr lvl="1"/>
            <a:r>
              <a:rPr lang="zh-CN" altLang="en-US" dirty="0" smtClean="0"/>
              <a:t>随机</a:t>
            </a:r>
            <a:r>
              <a:rPr lang="zh-CN" altLang="en-US" dirty="0"/>
              <a:t>抽查比例和频次要合理适度，切合实际，以不影响公正与效率为前提，既要保证必要的抽查覆盖面和工作力度，又要防止检查过多和执法扰民。</a:t>
            </a:r>
          </a:p>
          <a:p>
            <a:pPr lvl="1"/>
            <a:r>
              <a:rPr lang="zh-CN" altLang="en-US" dirty="0" smtClean="0"/>
              <a:t>对</a:t>
            </a:r>
            <a:r>
              <a:rPr lang="zh-CN" altLang="en-US" dirty="0">
                <a:solidFill>
                  <a:srgbClr val="C00000"/>
                </a:solidFill>
              </a:rPr>
              <a:t>全国、省、市重点税源企业</a:t>
            </a:r>
            <a:r>
              <a:rPr lang="zh-CN" altLang="en-US" dirty="0"/>
              <a:t>，采取定向抽查与不定向抽查相结合的方式，每年抽查比例</a:t>
            </a:r>
            <a:r>
              <a:rPr lang="en-US" altLang="zh-CN" dirty="0"/>
              <a:t>20%</a:t>
            </a:r>
            <a:r>
              <a:rPr lang="zh-CN" altLang="en-US" dirty="0"/>
              <a:t>左右，</a:t>
            </a:r>
            <a:r>
              <a:rPr lang="zh-CN" altLang="en-US" dirty="0">
                <a:solidFill>
                  <a:srgbClr val="C00000"/>
                </a:solidFill>
              </a:rPr>
              <a:t>原则上每</a:t>
            </a:r>
            <a:r>
              <a:rPr lang="en-US" altLang="zh-CN" dirty="0">
                <a:solidFill>
                  <a:srgbClr val="C00000"/>
                </a:solidFill>
              </a:rPr>
              <a:t>5</a:t>
            </a:r>
            <a:r>
              <a:rPr lang="zh-CN" altLang="en-US" dirty="0">
                <a:solidFill>
                  <a:srgbClr val="C00000"/>
                </a:solidFill>
              </a:rPr>
              <a:t>年检查一轮</a:t>
            </a:r>
            <a:r>
              <a:rPr lang="zh-CN" altLang="en-US" dirty="0"/>
              <a:t>。</a:t>
            </a:r>
          </a:p>
          <a:p>
            <a:pPr lvl="1"/>
            <a:r>
              <a:rPr lang="zh-CN" altLang="en-US" dirty="0" smtClean="0"/>
              <a:t>对</a:t>
            </a:r>
            <a:r>
              <a:rPr lang="zh-CN" altLang="en-US" dirty="0">
                <a:solidFill>
                  <a:srgbClr val="C00000"/>
                </a:solidFill>
              </a:rPr>
              <a:t>非重点税源企业</a:t>
            </a:r>
            <a:r>
              <a:rPr lang="zh-CN" altLang="en-US" dirty="0"/>
              <a:t>，采取以定向抽查为主、辅以不定向抽查的方式，</a:t>
            </a:r>
            <a:r>
              <a:rPr lang="zh-CN" altLang="en-US" dirty="0">
                <a:solidFill>
                  <a:srgbClr val="C00000"/>
                </a:solidFill>
              </a:rPr>
              <a:t>每年抽查比例不超过</a:t>
            </a:r>
            <a:r>
              <a:rPr lang="en-US" altLang="zh-CN" dirty="0">
                <a:solidFill>
                  <a:srgbClr val="C00000"/>
                </a:solidFill>
              </a:rPr>
              <a:t>3%</a:t>
            </a:r>
            <a:r>
              <a:rPr lang="zh-CN" altLang="en-US" dirty="0"/>
              <a:t>。</a:t>
            </a:r>
          </a:p>
          <a:p>
            <a:pPr lvl="1"/>
            <a:r>
              <a:rPr lang="zh-CN" altLang="en-US" dirty="0" smtClean="0"/>
              <a:t>对</a:t>
            </a:r>
            <a:r>
              <a:rPr lang="zh-CN" altLang="en-US" dirty="0"/>
              <a:t>非企业纳税人，主要采取不定向抽查方式，每年抽查比例不超过</a:t>
            </a:r>
            <a:r>
              <a:rPr lang="en-US" altLang="zh-CN" dirty="0"/>
              <a:t>1%</a:t>
            </a:r>
            <a:r>
              <a:rPr lang="zh-CN" altLang="en-US" dirty="0"/>
              <a:t>。</a:t>
            </a:r>
          </a:p>
          <a:p>
            <a:pPr lvl="1"/>
            <a:r>
              <a:rPr lang="zh-CN" altLang="en-US" dirty="0" smtClean="0"/>
              <a:t>对</a:t>
            </a:r>
            <a:r>
              <a:rPr lang="zh-CN" altLang="en-US" dirty="0"/>
              <a:t>列入</a:t>
            </a:r>
            <a:r>
              <a:rPr lang="zh-CN" altLang="en-US" dirty="0">
                <a:solidFill>
                  <a:srgbClr val="C00000"/>
                </a:solidFill>
              </a:rPr>
              <a:t>税务稽查异常对象名录库的企业</a:t>
            </a:r>
            <a:r>
              <a:rPr lang="zh-CN" altLang="en-US" dirty="0"/>
              <a:t>，要加大抽查力度，提高抽查比例和频次。</a:t>
            </a:r>
          </a:p>
          <a:p>
            <a:pPr lvl="1"/>
            <a:r>
              <a:rPr lang="en-US" altLang="zh-CN" dirty="0" smtClean="0">
                <a:solidFill>
                  <a:srgbClr val="C00000"/>
                </a:solidFill>
              </a:rPr>
              <a:t>3</a:t>
            </a:r>
            <a:r>
              <a:rPr lang="zh-CN" altLang="en-US" dirty="0">
                <a:solidFill>
                  <a:srgbClr val="C00000"/>
                </a:solidFill>
              </a:rPr>
              <a:t>年内</a:t>
            </a:r>
            <a:r>
              <a:rPr lang="zh-CN" altLang="en-US" dirty="0"/>
              <a:t>已被随机抽查的税务稽查对象，不列入随机抽查范围。</a:t>
            </a:r>
          </a:p>
          <a:p>
            <a:endParaRPr lang="zh-CN" altLang="en-US" dirty="0"/>
          </a:p>
        </p:txBody>
      </p:sp>
    </p:spTree>
    <p:extLst>
      <p:ext uri="{BB962C8B-B14F-4D97-AF65-F5344CB8AC3E}">
        <p14:creationId xmlns:p14="http://schemas.microsoft.com/office/powerpoint/2010/main" val="46264738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22514"/>
            <a:ext cx="10018713" cy="5542109"/>
          </a:xfrm>
        </p:spPr>
        <p:txBody>
          <a:bodyPr>
            <a:normAutofit/>
          </a:bodyPr>
          <a:lstStyle/>
          <a:p>
            <a:pPr lvl="1"/>
            <a:r>
              <a:rPr lang="zh-CN" altLang="en-US" dirty="0"/>
              <a:t>（六）随机和竞标选派执法检查人员</a:t>
            </a:r>
          </a:p>
          <a:p>
            <a:pPr lvl="1"/>
            <a:r>
              <a:rPr lang="zh-CN" altLang="en-US" dirty="0" smtClean="0"/>
              <a:t>各级</a:t>
            </a:r>
            <a:r>
              <a:rPr lang="zh-CN" altLang="en-US" dirty="0"/>
              <a:t>税务局建立税务稽查</a:t>
            </a:r>
            <a:r>
              <a:rPr lang="zh-CN" altLang="en-US" dirty="0">
                <a:solidFill>
                  <a:srgbClr val="C00000"/>
                </a:solidFill>
              </a:rPr>
              <a:t>执法检查人员分类名录库</a:t>
            </a:r>
            <a:r>
              <a:rPr lang="zh-CN" altLang="en-US" dirty="0"/>
              <a:t>，实施动态管理。国家税务总局名录库人员由各省税务局推荐，国家税务总局稽查局审核确定。省、市、县税务局名录库应包括辖区内所有税务稽查执法检查人员。名录库应录入执法检查人员基本信息及其专长、业绩等情况，并按照执法检查人员擅长检查的行业、领域、税种、案件等进行分类。该项工作应于</a:t>
            </a:r>
            <a:r>
              <a:rPr lang="en-US" altLang="zh-CN" dirty="0"/>
              <a:t>2015</a:t>
            </a:r>
            <a:r>
              <a:rPr lang="zh-CN" altLang="en-US" dirty="0"/>
              <a:t>年</a:t>
            </a:r>
            <a:r>
              <a:rPr lang="en-US" altLang="zh-CN" dirty="0"/>
              <a:t>12</a:t>
            </a:r>
            <a:r>
              <a:rPr lang="zh-CN" altLang="en-US" dirty="0"/>
              <a:t>月</a:t>
            </a:r>
            <a:r>
              <a:rPr lang="en-US" altLang="zh-CN" dirty="0"/>
              <a:t>31</a:t>
            </a:r>
            <a:r>
              <a:rPr lang="zh-CN" altLang="en-US" dirty="0"/>
              <a:t>日前完成。</a:t>
            </a:r>
          </a:p>
          <a:p>
            <a:pPr lvl="1"/>
            <a:r>
              <a:rPr lang="zh-CN" altLang="en-US" dirty="0" smtClean="0"/>
              <a:t>实施</a:t>
            </a:r>
            <a:r>
              <a:rPr lang="zh-CN" altLang="en-US" dirty="0"/>
              <a:t>抽查的执法检查人员，通过</a:t>
            </a:r>
            <a:r>
              <a:rPr lang="zh-CN" altLang="en-US" dirty="0">
                <a:solidFill>
                  <a:srgbClr val="C00000"/>
                </a:solidFill>
              </a:rPr>
              <a:t>摇号方式</a:t>
            </a:r>
            <a:r>
              <a:rPr lang="zh-CN" altLang="en-US" dirty="0"/>
              <a:t>，从税务稽查执法检查人员分类名录库中随机选派，也可以采取</a:t>
            </a:r>
            <a:r>
              <a:rPr lang="zh-CN" altLang="en-US" dirty="0">
                <a:solidFill>
                  <a:srgbClr val="C00000"/>
                </a:solidFill>
              </a:rPr>
              <a:t>竞标等方式选派</a:t>
            </a:r>
            <a:r>
              <a:rPr lang="zh-CN" altLang="en-US" dirty="0"/>
              <a:t>。执法检查人员应根据抽查内容，结合其专长进行选派。在</a:t>
            </a:r>
            <a:r>
              <a:rPr lang="zh-CN" altLang="en-US" dirty="0">
                <a:solidFill>
                  <a:srgbClr val="C00000"/>
                </a:solidFill>
              </a:rPr>
              <a:t>一定周期内对同一抽查对象不得由同一执法检查人员实施检查</a:t>
            </a:r>
            <a:r>
              <a:rPr lang="zh-CN" altLang="en-US" dirty="0"/>
              <a:t>。对同一抽查对象实施检查，选派执法检查人员不得少于</a:t>
            </a:r>
            <a:r>
              <a:rPr lang="en-US" altLang="zh-CN" dirty="0"/>
              <a:t>2</a:t>
            </a:r>
            <a:r>
              <a:rPr lang="zh-CN" altLang="en-US" dirty="0"/>
              <a:t>人。执法检查人员与抽查对象有利害关系的，应依法回避。</a:t>
            </a:r>
          </a:p>
          <a:p>
            <a:endParaRPr lang="zh-CN" altLang="en-US" dirty="0"/>
          </a:p>
        </p:txBody>
      </p:sp>
    </p:spTree>
    <p:extLst>
      <p:ext uri="{BB962C8B-B14F-4D97-AF65-F5344CB8AC3E}">
        <p14:creationId xmlns:p14="http://schemas.microsoft.com/office/powerpoint/2010/main" val="35520169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51544"/>
            <a:ext cx="10018713" cy="5646056"/>
          </a:xfrm>
        </p:spPr>
        <p:txBody>
          <a:bodyPr/>
          <a:lstStyle/>
          <a:p>
            <a:pPr lvl="1"/>
            <a:r>
              <a:rPr lang="zh-CN" altLang="en-US" dirty="0"/>
              <a:t>（七）国税、地税开展联合抽查</a:t>
            </a:r>
          </a:p>
          <a:p>
            <a:pPr lvl="1"/>
            <a:r>
              <a:rPr lang="zh-CN" altLang="en-US" dirty="0" smtClean="0"/>
              <a:t>国</a:t>
            </a:r>
            <a:r>
              <a:rPr lang="zh-CN" altLang="en-US" dirty="0"/>
              <a:t>税、地税机关建立税务稽查</a:t>
            </a:r>
            <a:r>
              <a:rPr lang="zh-CN" altLang="en-US" dirty="0">
                <a:solidFill>
                  <a:srgbClr val="C00000"/>
                </a:solidFill>
              </a:rPr>
              <a:t>联合随机抽查机制</a:t>
            </a:r>
            <a:r>
              <a:rPr lang="zh-CN" altLang="en-US" dirty="0"/>
              <a:t>，共同制订并实施联合抽查计划，确定重点抽查对象，实施联合稽查，同步入户执法，及时互通查获的情况，商讨解决疑难问题，准确定性处理。</a:t>
            </a:r>
          </a:p>
          <a:p>
            <a:pPr lvl="1"/>
            <a:endParaRPr lang="en-US" altLang="zh-CN" dirty="0" smtClean="0"/>
          </a:p>
          <a:p>
            <a:pPr lvl="1"/>
            <a:r>
              <a:rPr lang="zh-CN" altLang="en-US" dirty="0" smtClean="0"/>
              <a:t>（</a:t>
            </a:r>
            <a:r>
              <a:rPr lang="zh-CN" altLang="en-US" dirty="0"/>
              <a:t>八）实现抽查成果增值运用</a:t>
            </a:r>
          </a:p>
          <a:p>
            <a:pPr lvl="1"/>
            <a:r>
              <a:rPr lang="zh-CN" altLang="en-US" dirty="0" smtClean="0"/>
              <a:t>对</a:t>
            </a:r>
            <a:r>
              <a:rPr lang="zh-CN" altLang="en-US" dirty="0"/>
              <a:t>随机抽查发现税收违法行为的税务稽查对象，综合运用经济惩戒、信用惩戒、联合惩戒和从严监管等措施，加大税收违法代价，加强抽查威慑力，引导纳税人自觉遵从税法，提高税收征管整体效能。抽查中发现的税收征管薄弱环节和税收政策缺陷，及时向相关部门反馈，强化工作成果增值运用。</a:t>
            </a:r>
          </a:p>
          <a:p>
            <a:endParaRPr lang="zh-CN" altLang="en-US" dirty="0"/>
          </a:p>
        </p:txBody>
      </p:sp>
    </p:spTree>
    <p:extLst>
      <p:ext uri="{BB962C8B-B14F-4D97-AF65-F5344CB8AC3E}">
        <p14:creationId xmlns:p14="http://schemas.microsoft.com/office/powerpoint/2010/main" val="223334458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三、保障措施</a:t>
            </a:r>
          </a:p>
          <a:p>
            <a:pPr lvl="1"/>
            <a:r>
              <a:rPr lang="zh-CN" altLang="en-US" dirty="0" smtClean="0"/>
              <a:t>（</a:t>
            </a:r>
            <a:r>
              <a:rPr lang="zh-CN" altLang="en-US" dirty="0"/>
              <a:t>一）实行计划统筹管理</a:t>
            </a:r>
          </a:p>
          <a:p>
            <a:pPr lvl="1"/>
            <a:r>
              <a:rPr lang="zh-CN" altLang="en-US" dirty="0" smtClean="0"/>
              <a:t>（</a:t>
            </a:r>
            <a:r>
              <a:rPr lang="zh-CN" altLang="en-US" dirty="0"/>
              <a:t>二）强化信息技术</a:t>
            </a:r>
            <a:r>
              <a:rPr lang="zh-CN" altLang="en-US" dirty="0" smtClean="0"/>
              <a:t>支持</a:t>
            </a:r>
            <a:endParaRPr lang="en-US" altLang="zh-CN" dirty="0" smtClean="0"/>
          </a:p>
          <a:p>
            <a:pPr lvl="1"/>
            <a:r>
              <a:rPr lang="zh-CN" altLang="en-US" dirty="0" smtClean="0"/>
              <a:t>（</a:t>
            </a:r>
            <a:r>
              <a:rPr lang="zh-CN" altLang="en-US" dirty="0"/>
              <a:t>三）加强纵向横向</a:t>
            </a:r>
            <a:r>
              <a:rPr lang="zh-CN" altLang="en-US" dirty="0" smtClean="0"/>
              <a:t>联动</a:t>
            </a:r>
            <a:endParaRPr lang="en-US" altLang="zh-CN" dirty="0" smtClean="0"/>
          </a:p>
          <a:p>
            <a:pPr lvl="1"/>
            <a:r>
              <a:rPr lang="zh-CN" altLang="en-US" dirty="0" smtClean="0"/>
              <a:t>（</a:t>
            </a:r>
            <a:r>
              <a:rPr lang="zh-CN" altLang="en-US" dirty="0"/>
              <a:t>四）推进与社会信用体系相</a:t>
            </a:r>
            <a:r>
              <a:rPr lang="zh-CN" altLang="en-US" dirty="0" smtClean="0"/>
              <a:t>衔接</a:t>
            </a:r>
            <a:endParaRPr lang="en-US" altLang="zh-CN" dirty="0" smtClean="0"/>
          </a:p>
          <a:p>
            <a:pPr lvl="2"/>
            <a:r>
              <a:rPr lang="zh-CN" altLang="en-US" dirty="0" smtClean="0"/>
              <a:t>将</a:t>
            </a:r>
            <a:r>
              <a:rPr lang="zh-CN" altLang="en-US" dirty="0"/>
              <a:t>税务稽查随机抽查结果纳入纳税信用和社会信用记录，按规定推送至全国信用信息共享交换平台和全国企业信用信息公示系统平台，与相关部门实现信息共享；将严重税收违法行为列入税收违法“</a:t>
            </a:r>
            <a:r>
              <a:rPr lang="zh-CN" altLang="en-US" dirty="0">
                <a:solidFill>
                  <a:srgbClr val="FF0000"/>
                </a:solidFill>
              </a:rPr>
              <a:t>黑名单</a:t>
            </a:r>
            <a:r>
              <a:rPr lang="zh-CN" altLang="en-US" dirty="0"/>
              <a:t>”，实施联合惩戒，让失信者一处违法、处处受限。</a:t>
            </a:r>
            <a:endParaRPr lang="en-US" altLang="zh-CN" dirty="0" smtClean="0"/>
          </a:p>
          <a:p>
            <a:pPr lvl="1"/>
            <a:r>
              <a:rPr lang="zh-CN" altLang="en-US" dirty="0" smtClean="0"/>
              <a:t>（</a:t>
            </a:r>
            <a:r>
              <a:rPr lang="zh-CN" altLang="en-US" dirty="0"/>
              <a:t>五）接受社会监督</a:t>
            </a:r>
          </a:p>
        </p:txBody>
      </p:sp>
    </p:spTree>
    <p:extLst>
      <p:ext uri="{BB962C8B-B14F-4D97-AF65-F5344CB8AC3E}">
        <p14:creationId xmlns:p14="http://schemas.microsoft.com/office/powerpoint/2010/main" val="22724535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en-US" altLang="zh-CN" sz="3200" dirty="0" smtClean="0"/>
              <a:t>5</a:t>
            </a:r>
            <a:r>
              <a:rPr lang="zh-CN" altLang="en-US" sz="3200" dirty="0" smtClean="0"/>
              <a:t>、发票管理动态</a:t>
            </a:r>
            <a:endParaRPr lang="zh-CN" altLang="en-US" sz="3200" dirty="0"/>
          </a:p>
        </p:txBody>
      </p:sp>
      <p:sp>
        <p:nvSpPr>
          <p:cNvPr id="5" name="内容占位符 4"/>
          <p:cNvSpPr>
            <a:spLocks noGrp="1"/>
          </p:cNvSpPr>
          <p:nvPr>
            <p:ph idx="1"/>
          </p:nvPr>
        </p:nvSpPr>
        <p:spPr/>
        <p:txBody>
          <a:bodyPr>
            <a:normAutofit fontScale="55000" lnSpcReduction="20000"/>
          </a:bodyPr>
          <a:lstStyle/>
          <a:p>
            <a:r>
              <a:rPr lang="zh-CN" altLang="en-US" dirty="0"/>
              <a:t>国家税务总局关于印发</a:t>
            </a:r>
            <a:r>
              <a:rPr lang="en-US" altLang="zh-CN" dirty="0"/>
              <a:t>《</a:t>
            </a:r>
            <a:r>
              <a:rPr lang="zh-CN" altLang="en-US" dirty="0"/>
              <a:t>全国普通发票简并票种统一式样工作实施方案</a:t>
            </a:r>
            <a:r>
              <a:rPr lang="en-US" altLang="zh-CN" dirty="0"/>
              <a:t>》</a:t>
            </a:r>
            <a:r>
              <a:rPr lang="zh-CN" altLang="en-US" dirty="0"/>
              <a:t>的通知  </a:t>
            </a:r>
            <a:r>
              <a:rPr lang="en-US" altLang="zh-CN" dirty="0" smtClean="0"/>
              <a:t>(</a:t>
            </a:r>
            <a:r>
              <a:rPr lang="zh-CN" altLang="en-US" dirty="0" smtClean="0"/>
              <a:t>国</a:t>
            </a:r>
            <a:r>
              <a:rPr lang="zh-CN" altLang="en-US" dirty="0"/>
              <a:t>税发</a:t>
            </a:r>
            <a:r>
              <a:rPr lang="en-US" altLang="zh-CN" dirty="0"/>
              <a:t>〔2009〕142</a:t>
            </a:r>
            <a:r>
              <a:rPr lang="zh-CN" altLang="en-US" dirty="0"/>
              <a:t>号 </a:t>
            </a:r>
            <a:r>
              <a:rPr lang="en-US" altLang="zh-CN" dirty="0" smtClean="0"/>
              <a:t>2009-09-30)</a:t>
            </a:r>
            <a:endParaRPr lang="en-US" altLang="zh-CN" dirty="0"/>
          </a:p>
          <a:p>
            <a:r>
              <a:rPr lang="zh-CN" altLang="en-US" dirty="0"/>
              <a:t>网络发票管理</a:t>
            </a:r>
            <a:r>
              <a:rPr lang="zh-CN" altLang="en-US" dirty="0" smtClean="0"/>
              <a:t>办法</a:t>
            </a:r>
            <a:r>
              <a:rPr lang="en-US" altLang="zh-CN" dirty="0" smtClean="0"/>
              <a:t>(</a:t>
            </a:r>
            <a:r>
              <a:rPr lang="zh-CN" altLang="en-US" dirty="0" smtClean="0"/>
              <a:t>国家</a:t>
            </a:r>
            <a:r>
              <a:rPr lang="zh-CN" altLang="en-US" dirty="0"/>
              <a:t>税务总局令第</a:t>
            </a:r>
            <a:r>
              <a:rPr lang="en-US" altLang="zh-CN" dirty="0"/>
              <a:t>30</a:t>
            </a:r>
            <a:r>
              <a:rPr lang="zh-CN" altLang="en-US" dirty="0"/>
              <a:t>号 </a:t>
            </a:r>
            <a:r>
              <a:rPr lang="en-US" altLang="zh-CN" dirty="0" smtClean="0"/>
              <a:t>2013-02-25)——</a:t>
            </a:r>
            <a:r>
              <a:rPr lang="en-US" altLang="zh-CN" dirty="0">
                <a:solidFill>
                  <a:schemeClr val="tx1"/>
                </a:solidFill>
                <a:effectLst/>
              </a:rPr>
              <a:t>(</a:t>
            </a:r>
            <a:r>
              <a:rPr lang="zh-CN" altLang="zh-CN" dirty="0">
                <a:solidFill>
                  <a:schemeClr val="tx1"/>
                </a:solidFill>
                <a:effectLst/>
              </a:rPr>
              <a:t>发改办高技</a:t>
            </a:r>
            <a:r>
              <a:rPr lang="en-US" altLang="zh-CN" dirty="0">
                <a:solidFill>
                  <a:schemeClr val="tx1"/>
                </a:solidFill>
                <a:effectLst/>
              </a:rPr>
              <a:t>[2013]3044</a:t>
            </a:r>
            <a:r>
              <a:rPr lang="zh-CN" altLang="zh-CN" dirty="0" smtClean="0">
                <a:solidFill>
                  <a:schemeClr val="tx1"/>
                </a:solidFill>
                <a:effectLst/>
              </a:rPr>
              <a:t>号</a:t>
            </a:r>
            <a:r>
              <a:rPr lang="zh-CN" altLang="en-US" dirty="0" smtClean="0">
                <a:solidFill>
                  <a:schemeClr val="tx1"/>
                </a:solidFill>
                <a:effectLst/>
              </a:rPr>
              <a:t>，</a:t>
            </a:r>
            <a:r>
              <a:rPr lang="zh-CN" altLang="zh-CN" dirty="0">
                <a:solidFill>
                  <a:schemeClr val="tx1"/>
                </a:solidFill>
                <a:effectLst/>
              </a:rPr>
              <a:t>开展电子发票及电子会计档案综合</a:t>
            </a:r>
            <a:r>
              <a:rPr lang="zh-CN" altLang="zh-CN" dirty="0" smtClean="0">
                <a:solidFill>
                  <a:schemeClr val="tx1"/>
                </a:solidFill>
                <a:effectLst/>
              </a:rPr>
              <a:t>试点</a:t>
            </a:r>
            <a:r>
              <a:rPr lang="zh-CN" altLang="en-US" dirty="0" smtClean="0">
                <a:solidFill>
                  <a:schemeClr val="tx1"/>
                </a:solidFill>
                <a:effectLst/>
              </a:rPr>
              <a:t>）</a:t>
            </a:r>
            <a:endParaRPr lang="en-US" altLang="zh-CN" dirty="0" smtClean="0"/>
          </a:p>
          <a:p>
            <a:r>
              <a:rPr lang="zh-CN" altLang="en-US" dirty="0" smtClean="0"/>
              <a:t>国家</a:t>
            </a:r>
            <a:r>
              <a:rPr lang="zh-CN" altLang="en-US" dirty="0"/>
              <a:t>税务总局关于推行增值税发票系统升级版有关问题的公告（总局公告</a:t>
            </a:r>
            <a:r>
              <a:rPr lang="en-US" altLang="zh-CN" dirty="0"/>
              <a:t>2014</a:t>
            </a:r>
            <a:r>
              <a:rPr lang="zh-CN" altLang="en-US" dirty="0"/>
              <a:t>年第</a:t>
            </a:r>
            <a:r>
              <a:rPr lang="en-US" altLang="zh-CN" dirty="0"/>
              <a:t>73</a:t>
            </a:r>
            <a:r>
              <a:rPr lang="zh-CN" altLang="en-US" dirty="0"/>
              <a:t>号</a:t>
            </a:r>
            <a:r>
              <a:rPr lang="zh-CN" altLang="en-US" dirty="0" smtClean="0"/>
              <a:t>）</a:t>
            </a:r>
            <a:r>
              <a:rPr lang="en-US" altLang="zh-CN" dirty="0" smtClean="0"/>
              <a:t>——15</a:t>
            </a:r>
            <a:r>
              <a:rPr lang="zh-CN" altLang="en-US" dirty="0" smtClean="0"/>
              <a:t>年新增</a:t>
            </a:r>
            <a:endParaRPr lang="en-US" altLang="zh-CN" dirty="0" smtClean="0"/>
          </a:p>
          <a:p>
            <a:r>
              <a:rPr lang="zh-CN" altLang="en-US" dirty="0" smtClean="0"/>
              <a:t>国家</a:t>
            </a:r>
            <a:r>
              <a:rPr lang="zh-CN" altLang="en-US" dirty="0"/>
              <a:t>税务总局关于全面推行增值税发票系统升级版有关问题的</a:t>
            </a:r>
            <a:r>
              <a:rPr lang="zh-CN" altLang="en-US" dirty="0" smtClean="0"/>
              <a:t>公告（</a:t>
            </a:r>
            <a:r>
              <a:rPr lang="zh-CN" altLang="en-US" dirty="0"/>
              <a:t>国家税务总局公告</a:t>
            </a:r>
            <a:r>
              <a:rPr lang="en-US" altLang="zh-CN" dirty="0"/>
              <a:t>2015</a:t>
            </a:r>
            <a:r>
              <a:rPr lang="zh-CN" altLang="en-US" dirty="0"/>
              <a:t>年第</a:t>
            </a:r>
            <a:r>
              <a:rPr lang="en-US" altLang="zh-CN" dirty="0"/>
              <a:t>19</a:t>
            </a:r>
            <a:r>
              <a:rPr lang="zh-CN" altLang="en-US" dirty="0"/>
              <a:t>号 </a:t>
            </a:r>
            <a:r>
              <a:rPr lang="en-US" altLang="zh-CN" dirty="0"/>
              <a:t>2015-03-30</a:t>
            </a:r>
            <a:r>
              <a:rPr lang="zh-CN" altLang="en-US" dirty="0" smtClean="0"/>
              <a:t>）</a:t>
            </a:r>
            <a:r>
              <a:rPr lang="en-US" altLang="zh-CN" dirty="0" smtClean="0"/>
              <a:t>——</a:t>
            </a:r>
            <a:r>
              <a:rPr lang="zh-CN" altLang="en-US" dirty="0" smtClean="0"/>
              <a:t>全部</a:t>
            </a:r>
            <a:endParaRPr lang="en-US" altLang="zh-CN" dirty="0" smtClean="0"/>
          </a:p>
          <a:p>
            <a:pPr lvl="1"/>
            <a:r>
              <a:rPr lang="zh-CN" altLang="en-US" dirty="0"/>
              <a:t>增值税专用发票、货物运输业增值税专用</a:t>
            </a:r>
            <a:r>
              <a:rPr lang="zh-CN" altLang="en-US" dirty="0" smtClean="0"/>
              <a:t>发票、增值税</a:t>
            </a:r>
            <a:r>
              <a:rPr lang="zh-CN" altLang="en-US" dirty="0"/>
              <a:t>普通发票、机动车销售</a:t>
            </a:r>
            <a:r>
              <a:rPr lang="zh-CN" altLang="en-US" dirty="0" smtClean="0"/>
              <a:t>统一发票</a:t>
            </a:r>
            <a:endParaRPr lang="en-US" altLang="zh-CN" dirty="0" smtClean="0"/>
          </a:p>
          <a:p>
            <a:r>
              <a:rPr lang="zh-CN" altLang="en-US" dirty="0"/>
              <a:t>国家税务总局关于开展增值税发票系统升级版电子发票试运行工作有关问题的</a:t>
            </a:r>
            <a:r>
              <a:rPr lang="zh-CN" altLang="en-US" dirty="0" smtClean="0"/>
              <a:t>通知（税</a:t>
            </a:r>
            <a:r>
              <a:rPr lang="zh-CN" altLang="en-US" dirty="0"/>
              <a:t>总函</a:t>
            </a:r>
            <a:r>
              <a:rPr lang="en-US" altLang="zh-CN" dirty="0"/>
              <a:t>[2015]373</a:t>
            </a:r>
            <a:r>
              <a:rPr lang="zh-CN" altLang="en-US" dirty="0"/>
              <a:t>号 </a:t>
            </a:r>
            <a:r>
              <a:rPr lang="en-US" altLang="zh-CN" dirty="0" smtClean="0"/>
              <a:t>2015/7/9</a:t>
            </a:r>
            <a:r>
              <a:rPr lang="zh-CN" altLang="en-US" dirty="0" smtClean="0"/>
              <a:t>）</a:t>
            </a:r>
            <a:endParaRPr lang="zh-CN" altLang="en-US" dirty="0"/>
          </a:p>
          <a:p>
            <a:r>
              <a:rPr lang="zh-CN" altLang="en-US" dirty="0" smtClean="0">
                <a:solidFill>
                  <a:srgbClr val="C00000"/>
                </a:solidFill>
              </a:rPr>
              <a:t>国家</a:t>
            </a:r>
            <a:r>
              <a:rPr lang="zh-CN" altLang="en-US" dirty="0">
                <a:solidFill>
                  <a:srgbClr val="C00000"/>
                </a:solidFill>
              </a:rPr>
              <a:t>税务总局关于推行通过</a:t>
            </a:r>
            <a:r>
              <a:rPr lang="zh-CN" altLang="en-US" dirty="0" smtClean="0">
                <a:solidFill>
                  <a:srgbClr val="C00000"/>
                </a:solidFill>
              </a:rPr>
              <a:t>增值税电子</a:t>
            </a:r>
            <a:r>
              <a:rPr lang="zh-CN" altLang="en-US" dirty="0">
                <a:solidFill>
                  <a:srgbClr val="C00000"/>
                </a:solidFill>
              </a:rPr>
              <a:t>发票系统开具的增值税电子普通发票有关问题的公告（国家税务总局公告</a:t>
            </a:r>
            <a:r>
              <a:rPr lang="en-US" altLang="zh-CN" dirty="0">
                <a:solidFill>
                  <a:srgbClr val="C00000"/>
                </a:solidFill>
              </a:rPr>
              <a:t>2015</a:t>
            </a:r>
            <a:r>
              <a:rPr lang="zh-CN" altLang="en-US" dirty="0">
                <a:solidFill>
                  <a:srgbClr val="C00000"/>
                </a:solidFill>
              </a:rPr>
              <a:t>年第</a:t>
            </a:r>
            <a:r>
              <a:rPr lang="en-US" altLang="zh-CN" dirty="0">
                <a:solidFill>
                  <a:srgbClr val="C00000"/>
                </a:solidFill>
              </a:rPr>
              <a:t>84</a:t>
            </a:r>
            <a:r>
              <a:rPr lang="zh-CN" altLang="en-US" dirty="0">
                <a:solidFill>
                  <a:srgbClr val="C00000"/>
                </a:solidFill>
              </a:rPr>
              <a:t>号  </a:t>
            </a:r>
            <a:r>
              <a:rPr lang="en-US" altLang="zh-CN" dirty="0" smtClean="0">
                <a:solidFill>
                  <a:srgbClr val="C00000"/>
                </a:solidFill>
              </a:rPr>
              <a:t>2015-11-26</a:t>
            </a:r>
            <a:r>
              <a:rPr lang="zh-CN" altLang="en-US" dirty="0" smtClean="0">
                <a:solidFill>
                  <a:srgbClr val="C00000"/>
                </a:solidFill>
              </a:rPr>
              <a:t>）</a:t>
            </a:r>
            <a:endParaRPr lang="en-US" altLang="zh-CN" dirty="0">
              <a:solidFill>
                <a:srgbClr val="C00000"/>
              </a:solidFill>
            </a:endParaRPr>
          </a:p>
          <a:p>
            <a:endParaRPr lang="zh-CN" altLang="en-US" dirty="0"/>
          </a:p>
        </p:txBody>
      </p:sp>
    </p:spTree>
    <p:extLst>
      <p:ext uri="{BB962C8B-B14F-4D97-AF65-F5344CB8AC3E}">
        <p14:creationId xmlns:p14="http://schemas.microsoft.com/office/powerpoint/2010/main" val="20962875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国家税务总局关于推行通过增值税</a:t>
            </a:r>
            <a:br>
              <a:rPr lang="zh-CN" altLang="en-US" dirty="0"/>
            </a:br>
            <a:r>
              <a:rPr lang="zh-CN" altLang="en-US" dirty="0"/>
              <a:t>电子发票系统开具的增值税电子普通发票有关问题的</a:t>
            </a:r>
            <a:r>
              <a:rPr lang="zh-CN" altLang="en-US" dirty="0" smtClean="0"/>
              <a:t>公告</a:t>
            </a:r>
            <a:endParaRPr lang="zh-CN" altLang="en-US" dirty="0"/>
          </a:p>
        </p:txBody>
      </p:sp>
      <p:sp>
        <p:nvSpPr>
          <p:cNvPr id="3" name="内容占位符 2"/>
          <p:cNvSpPr>
            <a:spLocks noGrp="1"/>
          </p:cNvSpPr>
          <p:nvPr>
            <p:ph idx="1"/>
          </p:nvPr>
        </p:nvSpPr>
        <p:spPr/>
        <p:txBody>
          <a:bodyPr>
            <a:normAutofit fontScale="92500" lnSpcReduction="10000"/>
          </a:bodyPr>
          <a:lstStyle/>
          <a:p>
            <a:pPr lvl="4"/>
            <a:r>
              <a:rPr lang="zh-CN" altLang="en-US" dirty="0"/>
              <a:t>国家税务总局公告</a:t>
            </a:r>
            <a:r>
              <a:rPr lang="en-US" altLang="zh-CN" dirty="0"/>
              <a:t>2015</a:t>
            </a:r>
            <a:r>
              <a:rPr lang="zh-CN" altLang="en-US" dirty="0"/>
              <a:t>年第</a:t>
            </a:r>
            <a:r>
              <a:rPr lang="en-US" altLang="zh-CN" dirty="0"/>
              <a:t>84</a:t>
            </a:r>
            <a:r>
              <a:rPr lang="zh-CN" altLang="en-US" dirty="0"/>
              <a:t>号  </a:t>
            </a:r>
            <a:r>
              <a:rPr lang="en-US" altLang="zh-CN" dirty="0" smtClean="0"/>
              <a:t>2015-11-26</a:t>
            </a:r>
          </a:p>
          <a:p>
            <a:r>
              <a:rPr lang="zh-CN" altLang="en-US" dirty="0"/>
              <a:t>为进一步适应经济社会发展和税收现代化建设需要，税务总局在增值税发票系统升级版基础上，组织开发了增值税电子发票系统，经过前期试点，系统运行平稳，具备了全国推行的条件。为了满足纳税人开具增值税电子普通发票的需求，现将有关问题公告如下：</a:t>
            </a:r>
          </a:p>
          <a:p>
            <a:pPr lvl="1"/>
            <a:r>
              <a:rPr lang="zh-CN" altLang="en-US" dirty="0" smtClean="0"/>
              <a:t>一</a:t>
            </a:r>
            <a:r>
              <a:rPr lang="zh-CN" altLang="en-US" dirty="0"/>
              <a:t>、推行</a:t>
            </a:r>
            <a:r>
              <a:rPr lang="zh-CN" altLang="en-US" dirty="0">
                <a:solidFill>
                  <a:srgbClr val="C00000"/>
                </a:solidFill>
              </a:rPr>
              <a:t>通过增值税电子发票系统开具的增值税电子普通发票</a:t>
            </a:r>
            <a:r>
              <a:rPr lang="zh-CN" altLang="en-US" dirty="0"/>
              <a:t>，对降低纳税人经营成本，节约社会资源，方便消费者保存使用发票，营造健康公平的税收环境有着重要作用。</a:t>
            </a:r>
          </a:p>
          <a:p>
            <a:pPr lvl="1"/>
            <a:r>
              <a:rPr lang="zh-CN" altLang="en-US" dirty="0"/>
              <a:t>二、通过增值税电子发票系统开具的增值税电子普通发票票样见附件</a:t>
            </a:r>
            <a:r>
              <a:rPr lang="en-US" altLang="zh-CN" dirty="0"/>
              <a:t>1</a:t>
            </a:r>
            <a:r>
              <a:rPr lang="zh-CN" altLang="en-US" dirty="0"/>
              <a:t>。</a:t>
            </a:r>
          </a:p>
          <a:p>
            <a:pPr lvl="1"/>
            <a:r>
              <a:rPr lang="zh-CN" altLang="en-US" dirty="0" smtClean="0"/>
              <a:t>三</a:t>
            </a:r>
            <a:r>
              <a:rPr lang="zh-CN" altLang="en-US" dirty="0"/>
              <a:t>、增值税电子普通发票的开票方和受票方</a:t>
            </a:r>
            <a:r>
              <a:rPr lang="zh-CN" altLang="en-US" dirty="0">
                <a:solidFill>
                  <a:schemeClr val="accent6">
                    <a:lumMod val="50000"/>
                  </a:schemeClr>
                </a:solidFill>
              </a:rPr>
              <a:t>需要纸质发票的，可以自行打印增值税电子普通发票的版式文件</a:t>
            </a:r>
            <a:r>
              <a:rPr lang="zh-CN" altLang="en-US" dirty="0"/>
              <a:t>，其</a:t>
            </a:r>
            <a:r>
              <a:rPr lang="zh-CN" altLang="en-US" dirty="0">
                <a:solidFill>
                  <a:srgbClr val="FF0000"/>
                </a:solidFill>
              </a:rPr>
              <a:t>法律效力、基本用途、基本使用规定等与税务机关监制的增值税普通发票相同</a:t>
            </a:r>
            <a:r>
              <a:rPr lang="zh-CN" altLang="en-US" dirty="0"/>
              <a:t>。</a:t>
            </a:r>
          </a:p>
          <a:p>
            <a:endParaRPr lang="zh-CN" altLang="en-US" dirty="0"/>
          </a:p>
        </p:txBody>
      </p:sp>
    </p:spTree>
    <p:extLst>
      <p:ext uri="{BB962C8B-B14F-4D97-AF65-F5344CB8AC3E}">
        <p14:creationId xmlns:p14="http://schemas.microsoft.com/office/powerpoint/2010/main" val="93994504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a:t>四、增值税电子普通发票的发票代码为</a:t>
            </a:r>
            <a:r>
              <a:rPr lang="en-US" altLang="zh-CN" dirty="0"/>
              <a:t>12</a:t>
            </a:r>
            <a:r>
              <a:rPr lang="zh-CN" altLang="en-US" dirty="0"/>
              <a:t>位，编码规则：第</a:t>
            </a:r>
            <a:r>
              <a:rPr lang="en-US" altLang="zh-CN" dirty="0"/>
              <a:t>1</a:t>
            </a:r>
            <a:r>
              <a:rPr lang="zh-CN" altLang="en-US" dirty="0"/>
              <a:t>位为</a:t>
            </a:r>
            <a:r>
              <a:rPr lang="en-US" altLang="zh-CN" dirty="0"/>
              <a:t>0</a:t>
            </a:r>
            <a:r>
              <a:rPr lang="zh-CN" altLang="en-US" dirty="0"/>
              <a:t>，第</a:t>
            </a:r>
            <a:r>
              <a:rPr lang="en-US" altLang="zh-CN" dirty="0"/>
              <a:t>2-5</a:t>
            </a:r>
            <a:r>
              <a:rPr lang="zh-CN" altLang="en-US" dirty="0"/>
              <a:t>位代表省、自治区、直辖市和计划单列市，第</a:t>
            </a:r>
            <a:r>
              <a:rPr lang="en-US" altLang="zh-CN" dirty="0"/>
              <a:t>6-7</a:t>
            </a:r>
            <a:r>
              <a:rPr lang="zh-CN" altLang="en-US" dirty="0"/>
              <a:t>位代表年度，第</a:t>
            </a:r>
            <a:r>
              <a:rPr lang="en-US" altLang="zh-CN" dirty="0"/>
              <a:t>8-10</a:t>
            </a:r>
            <a:r>
              <a:rPr lang="zh-CN" altLang="en-US" dirty="0"/>
              <a:t>位代表批次，第</a:t>
            </a:r>
            <a:r>
              <a:rPr lang="en-US" altLang="zh-CN" dirty="0"/>
              <a:t>11-12</a:t>
            </a:r>
            <a:r>
              <a:rPr lang="zh-CN" altLang="en-US" dirty="0"/>
              <a:t>位代表票种（</a:t>
            </a:r>
            <a:r>
              <a:rPr lang="en-US" altLang="zh-CN" dirty="0"/>
              <a:t>11</a:t>
            </a:r>
            <a:r>
              <a:rPr lang="zh-CN" altLang="en-US" dirty="0"/>
              <a:t>代表增值税电子普通发票）。发票号码为</a:t>
            </a:r>
            <a:r>
              <a:rPr lang="en-US" altLang="zh-CN" dirty="0"/>
              <a:t>8</a:t>
            </a:r>
            <a:r>
              <a:rPr lang="zh-CN" altLang="en-US" dirty="0"/>
              <a:t>位，按年度、分批次编制。</a:t>
            </a:r>
          </a:p>
          <a:p>
            <a:r>
              <a:rPr lang="zh-CN" altLang="en-US" dirty="0" smtClean="0"/>
              <a:t>五</a:t>
            </a:r>
            <a:r>
              <a:rPr lang="zh-CN" altLang="en-US" dirty="0"/>
              <a:t>、除北京市、上海市、浙江省、深圳市外，其他地区已使用电子发票的增值税纳税人，应于</a:t>
            </a:r>
            <a:r>
              <a:rPr lang="en-US" altLang="zh-CN" dirty="0"/>
              <a:t>2015</a:t>
            </a:r>
            <a:r>
              <a:rPr lang="zh-CN" altLang="en-US" dirty="0"/>
              <a:t>年</a:t>
            </a:r>
            <a:r>
              <a:rPr lang="en-US" altLang="zh-CN" dirty="0"/>
              <a:t>12</a:t>
            </a:r>
            <a:r>
              <a:rPr lang="zh-CN" altLang="en-US" dirty="0"/>
              <a:t>月</a:t>
            </a:r>
            <a:r>
              <a:rPr lang="en-US" altLang="zh-CN" dirty="0"/>
              <a:t>31</a:t>
            </a:r>
            <a:r>
              <a:rPr lang="zh-CN" altLang="en-US" dirty="0"/>
              <a:t>日前完成相关系统对接技术改造，</a:t>
            </a:r>
            <a:r>
              <a:rPr lang="en-US" altLang="zh-CN" dirty="0">
                <a:solidFill>
                  <a:srgbClr val="C00000"/>
                </a:solidFill>
              </a:rPr>
              <a:t>2016</a:t>
            </a:r>
            <a:r>
              <a:rPr lang="zh-CN" altLang="en-US" dirty="0">
                <a:solidFill>
                  <a:srgbClr val="C00000"/>
                </a:solidFill>
              </a:rPr>
              <a:t>年</a:t>
            </a:r>
            <a:r>
              <a:rPr lang="en-US" altLang="zh-CN" dirty="0">
                <a:solidFill>
                  <a:srgbClr val="C00000"/>
                </a:solidFill>
              </a:rPr>
              <a:t>1</a:t>
            </a:r>
            <a:r>
              <a:rPr lang="zh-CN" altLang="en-US" dirty="0">
                <a:solidFill>
                  <a:srgbClr val="C00000"/>
                </a:solidFill>
              </a:rPr>
              <a:t>月</a:t>
            </a:r>
            <a:r>
              <a:rPr lang="en-US" altLang="zh-CN" dirty="0">
                <a:solidFill>
                  <a:srgbClr val="C00000"/>
                </a:solidFill>
              </a:rPr>
              <a:t>1</a:t>
            </a:r>
            <a:r>
              <a:rPr lang="zh-CN" altLang="en-US" dirty="0">
                <a:solidFill>
                  <a:srgbClr val="C00000"/>
                </a:solidFill>
              </a:rPr>
              <a:t>日起使用增值税电子发票系统开具增值税电子普通发票</a:t>
            </a:r>
            <a:r>
              <a:rPr lang="zh-CN" altLang="en-US" dirty="0"/>
              <a:t>，其他开具电子发票的系统同时停止使用。有关系统技术方案见附件</a:t>
            </a:r>
            <a:r>
              <a:rPr lang="en-US" altLang="zh-CN" dirty="0"/>
              <a:t>2</a:t>
            </a:r>
            <a:r>
              <a:rPr lang="zh-CN" altLang="en-US" dirty="0"/>
              <a:t>。</a:t>
            </a:r>
          </a:p>
          <a:p>
            <a:r>
              <a:rPr lang="zh-CN" altLang="en-US" dirty="0" smtClean="0"/>
              <a:t>六</a:t>
            </a:r>
            <a:r>
              <a:rPr lang="zh-CN" altLang="en-US" dirty="0"/>
              <a:t>、各地税务机关要做好纳税人的宣传组织工作，重点做好开票量较大的行业如电商、电信、快递、公用事业等行业增值税电子发票推行工作。</a:t>
            </a:r>
          </a:p>
          <a:p>
            <a:r>
              <a:rPr lang="zh-CN" altLang="en-US" dirty="0" smtClean="0"/>
              <a:t>七</a:t>
            </a:r>
            <a:r>
              <a:rPr lang="zh-CN" altLang="en-US" dirty="0"/>
              <a:t>、本公告自</a:t>
            </a:r>
            <a:r>
              <a:rPr lang="en-US" altLang="zh-CN" dirty="0"/>
              <a:t>2015</a:t>
            </a:r>
            <a:r>
              <a:rPr lang="zh-CN" altLang="en-US" dirty="0"/>
              <a:t>年</a:t>
            </a:r>
            <a:r>
              <a:rPr lang="en-US" altLang="zh-CN" dirty="0"/>
              <a:t>12</a:t>
            </a:r>
            <a:r>
              <a:rPr lang="zh-CN" altLang="en-US" dirty="0"/>
              <a:t>月</a:t>
            </a:r>
            <a:r>
              <a:rPr lang="en-US" altLang="zh-CN" dirty="0"/>
              <a:t>1</a:t>
            </a:r>
            <a:r>
              <a:rPr lang="zh-CN" altLang="en-US" dirty="0"/>
              <a:t>日起施行。</a:t>
            </a:r>
          </a:p>
          <a:p>
            <a:r>
              <a:rPr lang="zh-CN" altLang="en-US" dirty="0"/>
              <a:t> 特此公告。</a:t>
            </a:r>
          </a:p>
          <a:p>
            <a:r>
              <a:rPr lang="zh-CN" altLang="en-US" dirty="0"/>
              <a:t>　　附件：</a:t>
            </a:r>
            <a:r>
              <a:rPr lang="en-US" altLang="zh-CN" dirty="0"/>
              <a:t>1. ××</a:t>
            </a:r>
            <a:r>
              <a:rPr lang="zh-CN" altLang="en-US" dirty="0"/>
              <a:t>增值税电子普通发票</a:t>
            </a:r>
            <a:r>
              <a:rPr lang="en-US" altLang="zh-CN" dirty="0"/>
              <a:t>(</a:t>
            </a:r>
            <a:r>
              <a:rPr lang="zh-CN" altLang="en-US" dirty="0"/>
              <a:t>票样</a:t>
            </a:r>
            <a:r>
              <a:rPr lang="en-US" altLang="zh-CN" dirty="0" smtClean="0"/>
              <a:t>)</a:t>
            </a:r>
            <a:endParaRPr lang="zh-CN" altLang="en-US" dirty="0"/>
          </a:p>
          <a:p>
            <a:endParaRPr lang="zh-CN" altLang="en-US" dirty="0"/>
          </a:p>
        </p:txBody>
      </p:sp>
    </p:spTree>
    <p:extLst>
      <p:ext uri="{BB962C8B-B14F-4D97-AF65-F5344CB8AC3E}">
        <p14:creationId xmlns:p14="http://schemas.microsoft.com/office/powerpoint/2010/main" val="413147578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r>
              <a:rPr lang="en-US" altLang="zh-CN" dirty="0"/>
              <a:t>1. ××</a:t>
            </a:r>
            <a:r>
              <a:rPr lang="zh-CN" altLang="en-US" dirty="0"/>
              <a:t>增值税电子普通发票</a:t>
            </a:r>
            <a:r>
              <a:rPr lang="en-US" altLang="zh-CN" dirty="0"/>
              <a:t>(</a:t>
            </a:r>
            <a:r>
              <a:rPr lang="zh-CN" altLang="en-US" dirty="0"/>
              <a:t>票样</a:t>
            </a:r>
            <a:r>
              <a:rPr lang="en-US" altLang="zh-CN" dirty="0"/>
              <a:t>)</a:t>
            </a:r>
            <a:endParaRPr lang="zh-CN" altLang="en-US" dirty="0"/>
          </a:p>
          <a:p>
            <a:endParaRPr lang="zh-CN" altLang="en-US" dirty="0"/>
          </a:p>
        </p:txBody>
      </p:sp>
      <p:pic>
        <p:nvPicPr>
          <p:cNvPr id="1026" name="Picture 2" descr="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8012" y="1546412"/>
            <a:ext cx="8886825"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926729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二、增值税</a:t>
            </a:r>
            <a:endParaRPr lang="zh-CN" altLang="en-US" dirty="0"/>
          </a:p>
        </p:txBody>
      </p:sp>
      <p:sp>
        <p:nvSpPr>
          <p:cNvPr id="7" name="内容占位符 6"/>
          <p:cNvSpPr>
            <a:spLocks noGrp="1"/>
          </p:cNvSpPr>
          <p:nvPr>
            <p:ph idx="1"/>
          </p:nvPr>
        </p:nvSpPr>
        <p:spPr/>
        <p:txBody>
          <a:bodyPr>
            <a:normAutofit/>
          </a:bodyPr>
          <a:lstStyle/>
          <a:p>
            <a:r>
              <a:rPr lang="en-US" altLang="zh-CN" sz="2400" dirty="0" smtClean="0"/>
              <a:t>1</a:t>
            </a:r>
            <a:r>
              <a:rPr lang="zh-CN" altLang="en-US" sz="2400" dirty="0" smtClean="0"/>
              <a:t>、认定</a:t>
            </a:r>
            <a:r>
              <a:rPr lang="zh-CN" altLang="en-US" sz="2400" dirty="0"/>
              <a:t>或登记为一般纳税人前进项税额抵扣</a:t>
            </a:r>
            <a:r>
              <a:rPr lang="zh-CN" altLang="en-US" sz="2400" dirty="0" smtClean="0"/>
              <a:t>问题</a:t>
            </a:r>
            <a:endParaRPr lang="en-US" altLang="zh-CN" sz="2400" dirty="0" smtClean="0"/>
          </a:p>
          <a:p>
            <a:r>
              <a:rPr lang="en-US" altLang="zh-CN" sz="2400" dirty="0" smtClean="0"/>
              <a:t>2</a:t>
            </a:r>
            <a:r>
              <a:rPr lang="zh-CN" altLang="en-US" sz="2400" dirty="0"/>
              <a:t>、财政部 国家税务</a:t>
            </a:r>
            <a:r>
              <a:rPr lang="zh-CN" altLang="en-US" sz="2400" dirty="0" smtClean="0"/>
              <a:t>总局关于</a:t>
            </a:r>
            <a:r>
              <a:rPr lang="zh-CN" altLang="en-US" sz="2400" dirty="0"/>
              <a:t>煤炭采掘企业增值税进项税额抵扣有关事项的通知（财税</a:t>
            </a:r>
            <a:r>
              <a:rPr lang="en-US" altLang="zh-CN" sz="2400" dirty="0"/>
              <a:t>〔2015〕117</a:t>
            </a:r>
            <a:r>
              <a:rPr lang="zh-CN" altLang="en-US" sz="2400" dirty="0"/>
              <a:t>号  </a:t>
            </a:r>
            <a:r>
              <a:rPr lang="en-US" altLang="zh-CN" sz="2400" dirty="0" smtClean="0"/>
              <a:t>2015-11-2</a:t>
            </a:r>
            <a:r>
              <a:rPr lang="zh-CN" altLang="en-US" sz="2400" dirty="0" smtClean="0"/>
              <a:t>）</a:t>
            </a:r>
            <a:endParaRPr lang="en-US" altLang="zh-CN" sz="2400" dirty="0" smtClean="0"/>
          </a:p>
          <a:p>
            <a:r>
              <a:rPr lang="en-US" altLang="zh-CN" sz="2400" dirty="0"/>
              <a:t>3</a:t>
            </a:r>
            <a:r>
              <a:rPr lang="zh-CN" altLang="en-US" sz="2400" dirty="0"/>
              <a:t>、</a:t>
            </a:r>
            <a:r>
              <a:rPr lang="zh-CN" altLang="en-US" sz="2400" dirty="0" smtClean="0"/>
              <a:t>营业税</a:t>
            </a:r>
            <a:r>
              <a:rPr lang="zh-CN" altLang="en-US" sz="2400" dirty="0"/>
              <a:t>改征增值税试点期间有关增值税问题</a:t>
            </a:r>
            <a:endParaRPr lang="en-US" altLang="zh-CN" sz="2400" dirty="0"/>
          </a:p>
          <a:p>
            <a:r>
              <a:rPr lang="en-US" altLang="zh-CN" sz="2400" dirty="0"/>
              <a:t>4</a:t>
            </a:r>
            <a:r>
              <a:rPr lang="zh-CN" altLang="en-US" sz="2400" dirty="0"/>
              <a:t>、</a:t>
            </a:r>
            <a:r>
              <a:rPr lang="zh-CN" altLang="en-US" sz="2400" dirty="0" smtClean="0"/>
              <a:t>影视</a:t>
            </a:r>
            <a:r>
              <a:rPr lang="zh-CN" altLang="en-US" sz="2400" dirty="0"/>
              <a:t>等出口服务适用增值税零税率政策</a:t>
            </a:r>
          </a:p>
          <a:p>
            <a:r>
              <a:rPr lang="en-US" altLang="zh-CN" sz="2400" dirty="0" smtClean="0"/>
              <a:t>5</a:t>
            </a:r>
            <a:r>
              <a:rPr lang="zh-CN" altLang="en-US" sz="2400" dirty="0" smtClean="0"/>
              <a:t>、关于</a:t>
            </a:r>
            <a:r>
              <a:rPr lang="zh-CN" altLang="en-US" sz="2400" dirty="0"/>
              <a:t>对化肥恢复征收</a:t>
            </a:r>
            <a:r>
              <a:rPr lang="zh-CN" altLang="en-US" sz="2400" dirty="0" smtClean="0"/>
              <a:t>增值税及有机肥标准调整</a:t>
            </a:r>
            <a:endParaRPr lang="en-US" altLang="zh-CN" sz="2400" dirty="0" smtClean="0"/>
          </a:p>
          <a:p>
            <a:r>
              <a:rPr lang="en-US" altLang="zh-CN" sz="2400" dirty="0" smtClean="0"/>
              <a:t>6</a:t>
            </a:r>
            <a:r>
              <a:rPr lang="zh-CN" altLang="en-US" sz="2400" dirty="0" smtClean="0"/>
              <a:t>、关于</a:t>
            </a:r>
            <a:r>
              <a:rPr lang="zh-CN" altLang="en-US" sz="2400" dirty="0"/>
              <a:t>动物尸体</a:t>
            </a:r>
            <a:r>
              <a:rPr lang="zh-CN" altLang="en-US" sz="2400" dirty="0" smtClean="0"/>
              <a:t>降解处理机、蔬菜</a:t>
            </a:r>
            <a:r>
              <a:rPr lang="zh-CN" altLang="en-US" sz="2400" dirty="0"/>
              <a:t>清洗机增值税适用</a:t>
            </a:r>
            <a:r>
              <a:rPr lang="zh-CN" altLang="en-US" sz="2400" dirty="0" smtClean="0"/>
              <a:t>税率</a:t>
            </a:r>
            <a:endParaRPr lang="en-US" altLang="zh-CN" sz="2400" dirty="0" smtClean="0"/>
          </a:p>
        </p:txBody>
      </p:sp>
    </p:spTree>
    <p:extLst>
      <p:ext uri="{BB962C8B-B14F-4D97-AF65-F5344CB8AC3E}">
        <p14:creationId xmlns:p14="http://schemas.microsoft.com/office/powerpoint/2010/main" val="19233411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2</a:t>
            </a:r>
            <a:r>
              <a:rPr lang="zh-CN" altLang="en-US" dirty="0" smtClean="0"/>
              <a:t>）宁波市人民政府</a:t>
            </a:r>
            <a:r>
              <a:rPr lang="en-US" altLang="zh-CN" dirty="0" smtClean="0"/>
              <a:t/>
            </a:r>
            <a:br>
              <a:rPr lang="en-US" altLang="zh-CN" dirty="0" smtClean="0"/>
            </a:br>
            <a:r>
              <a:rPr lang="zh-CN" altLang="en-US" dirty="0" smtClean="0"/>
              <a:t>关于</a:t>
            </a:r>
            <a:r>
              <a:rPr lang="zh-CN" altLang="en-US" dirty="0"/>
              <a:t>印发宁波市企业“五证合一”登记暂行规定的通知</a:t>
            </a:r>
          </a:p>
        </p:txBody>
      </p:sp>
      <p:sp>
        <p:nvSpPr>
          <p:cNvPr id="3" name="内容占位符 2"/>
          <p:cNvSpPr>
            <a:spLocks noGrp="1"/>
          </p:cNvSpPr>
          <p:nvPr>
            <p:ph idx="1"/>
          </p:nvPr>
        </p:nvSpPr>
        <p:spPr/>
        <p:txBody>
          <a:bodyPr>
            <a:normAutofit fontScale="92500" lnSpcReduction="20000"/>
          </a:bodyPr>
          <a:lstStyle/>
          <a:p>
            <a:pPr lvl="4"/>
            <a:r>
              <a:rPr lang="zh-CN" altLang="en-US" dirty="0"/>
              <a:t>甬政发</a:t>
            </a:r>
            <a:r>
              <a:rPr lang="en-US" altLang="zh-CN" dirty="0"/>
              <a:t>〔2015〕103</a:t>
            </a:r>
            <a:r>
              <a:rPr lang="zh-CN" altLang="en-US" dirty="0"/>
              <a:t>号 </a:t>
            </a:r>
            <a:r>
              <a:rPr lang="en-US" altLang="zh-CN" dirty="0" smtClean="0"/>
              <a:t>2015-9-19</a:t>
            </a:r>
          </a:p>
          <a:p>
            <a:r>
              <a:rPr lang="zh-CN" altLang="en-US" dirty="0"/>
              <a:t> 第二条 企业“五证合一”登记制度，是将由市场监管、质监、国税、地税、人力社保、统计部门分别办理、各自发证（照），改为由申请人一表申请，市场监管部门（或综合窗口）统一收件，与质监、国税、地税、人力社保、统计协同，核发</a:t>
            </a:r>
            <a:r>
              <a:rPr lang="zh-CN" altLang="en-US" dirty="0">
                <a:solidFill>
                  <a:srgbClr val="C00000"/>
                </a:solidFill>
              </a:rPr>
              <a:t>加载统一社会信用代码的企业营业执照</a:t>
            </a:r>
            <a:r>
              <a:rPr lang="zh-CN" altLang="en-US" dirty="0"/>
              <a:t>（正副本），从而实现“五证合一、一照一码”</a:t>
            </a:r>
            <a:r>
              <a:rPr lang="zh-CN" altLang="en-US" dirty="0" smtClean="0"/>
              <a:t>。</a:t>
            </a:r>
            <a:endParaRPr lang="en-US" altLang="zh-CN" dirty="0" smtClean="0"/>
          </a:p>
          <a:p>
            <a:r>
              <a:rPr lang="zh-CN" altLang="en-US" dirty="0"/>
              <a:t>第六条 企业设立登记按照以下程序办理：</a:t>
            </a:r>
          </a:p>
          <a:p>
            <a:pPr lvl="1"/>
            <a:r>
              <a:rPr lang="zh-CN" altLang="en-US" dirty="0" smtClean="0"/>
              <a:t>（</a:t>
            </a:r>
            <a:r>
              <a:rPr lang="zh-CN" altLang="en-US" dirty="0"/>
              <a:t>一）综合窗口收到申请人申请资料后，经审核，申请资料齐全并符合法定形式的，应向申请人出具</a:t>
            </a:r>
            <a:r>
              <a:rPr lang="en-US" altLang="zh-CN" dirty="0"/>
              <a:t>《“</a:t>
            </a:r>
            <a:r>
              <a:rPr lang="zh-CN" altLang="en-US" dirty="0"/>
              <a:t>五证合一”受理通知书</a:t>
            </a:r>
            <a:r>
              <a:rPr lang="en-US" altLang="zh-CN" dirty="0"/>
              <a:t>》</a:t>
            </a:r>
            <a:r>
              <a:rPr lang="zh-CN" altLang="en-US" dirty="0"/>
              <a:t>，并及时将相关申请信息录入企业注册登记系统，进入联合审批流程；申请资料不齐全的，综合窗口应当场一次性告知申请人需要补正的全部内容，并出具</a:t>
            </a:r>
            <a:r>
              <a:rPr lang="en-US" altLang="zh-CN" dirty="0"/>
              <a:t>《</a:t>
            </a:r>
            <a:r>
              <a:rPr lang="zh-CN" altLang="en-US" dirty="0"/>
              <a:t>补办通知书</a:t>
            </a:r>
            <a:r>
              <a:rPr lang="en-US" altLang="zh-CN" dirty="0"/>
              <a:t>》</a:t>
            </a:r>
            <a:r>
              <a:rPr lang="zh-CN" altLang="en-US" dirty="0"/>
              <a:t>。同时，综合窗口对受理的相关资料进行拍照或扫描，并及时传至系统。</a:t>
            </a:r>
          </a:p>
          <a:p>
            <a:endParaRPr lang="zh-CN" altLang="en-US" dirty="0"/>
          </a:p>
        </p:txBody>
      </p:sp>
    </p:spTree>
    <p:extLst>
      <p:ext uri="{BB962C8B-B14F-4D97-AF65-F5344CB8AC3E}">
        <p14:creationId xmlns:p14="http://schemas.microsoft.com/office/powerpoint/2010/main" val="3963517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a:t>
            </a:r>
            <a:r>
              <a:rPr lang="zh-CN" altLang="en-US" dirty="0" smtClean="0"/>
              <a:t>、国家</a:t>
            </a:r>
            <a:r>
              <a:rPr lang="zh-CN" altLang="en-US" dirty="0"/>
              <a:t>税务总局关于纳税人</a:t>
            </a:r>
            <a:br>
              <a:rPr lang="zh-CN" altLang="en-US" dirty="0"/>
            </a:br>
            <a:r>
              <a:rPr lang="zh-CN" altLang="en-US" dirty="0"/>
              <a:t>认定或登记为一般纳税人前进项税额抵扣问题的</a:t>
            </a:r>
            <a:r>
              <a:rPr lang="zh-CN" altLang="en-US" dirty="0" smtClean="0"/>
              <a:t>公告</a:t>
            </a:r>
            <a:endParaRPr lang="zh-CN" altLang="en-US" dirty="0"/>
          </a:p>
        </p:txBody>
      </p:sp>
      <p:sp>
        <p:nvSpPr>
          <p:cNvPr id="3" name="内容占位符 2"/>
          <p:cNvSpPr>
            <a:spLocks noGrp="1"/>
          </p:cNvSpPr>
          <p:nvPr>
            <p:ph idx="1"/>
          </p:nvPr>
        </p:nvSpPr>
        <p:spPr/>
        <p:txBody>
          <a:bodyPr>
            <a:normAutofit fontScale="92500"/>
          </a:bodyPr>
          <a:lstStyle/>
          <a:p>
            <a:pPr lvl="4"/>
            <a:r>
              <a:rPr lang="zh-CN" altLang="en-US" dirty="0"/>
              <a:t>国家税务总局公告</a:t>
            </a:r>
            <a:r>
              <a:rPr lang="en-US" altLang="zh-CN" dirty="0"/>
              <a:t>2015</a:t>
            </a:r>
            <a:r>
              <a:rPr lang="zh-CN" altLang="en-US" dirty="0"/>
              <a:t>年第</a:t>
            </a:r>
            <a:r>
              <a:rPr lang="en-US" altLang="zh-CN" dirty="0"/>
              <a:t>59</a:t>
            </a:r>
            <a:r>
              <a:rPr lang="zh-CN" altLang="en-US" dirty="0"/>
              <a:t>号  </a:t>
            </a:r>
            <a:r>
              <a:rPr lang="en-US" altLang="zh-CN" dirty="0" smtClean="0"/>
              <a:t>2015-08-19</a:t>
            </a:r>
          </a:p>
          <a:p>
            <a:r>
              <a:rPr lang="zh-CN" altLang="en-US" dirty="0"/>
              <a:t>现将纳税人认定或登记为一般纳税人前进项税额抵扣问题公告如下： </a:t>
            </a:r>
          </a:p>
          <a:p>
            <a:r>
              <a:rPr lang="zh-CN" altLang="en-US" dirty="0" smtClean="0"/>
              <a:t>一</a:t>
            </a:r>
            <a:r>
              <a:rPr lang="zh-CN" altLang="en-US" dirty="0"/>
              <a:t>、纳税人</a:t>
            </a:r>
            <a:r>
              <a:rPr lang="zh-CN" altLang="en-US" dirty="0">
                <a:solidFill>
                  <a:srgbClr val="C00000"/>
                </a:solidFill>
              </a:rPr>
              <a:t>自办理税务登记至认定或登记为一般纳税人期间</a:t>
            </a:r>
            <a:r>
              <a:rPr lang="zh-CN" altLang="en-US" dirty="0"/>
              <a:t>，</a:t>
            </a:r>
            <a:r>
              <a:rPr lang="zh-CN" altLang="en-US" dirty="0">
                <a:solidFill>
                  <a:srgbClr val="C00000"/>
                </a:solidFill>
              </a:rPr>
              <a:t>未取得生产经营收入，未按照销售额和征收率简易计算应纳税额申报缴纳增值税的</a:t>
            </a:r>
            <a:r>
              <a:rPr lang="zh-CN" altLang="en-US" dirty="0"/>
              <a:t>，其在此期间取得的增值税扣税凭证，可以在认定或登记为一般纳税人后抵扣进项税额。 </a:t>
            </a:r>
          </a:p>
          <a:p>
            <a:r>
              <a:rPr lang="zh-CN" altLang="en-US" dirty="0" smtClean="0"/>
              <a:t>二</a:t>
            </a:r>
            <a:r>
              <a:rPr lang="zh-CN" altLang="en-US" dirty="0"/>
              <a:t>、上述增值税扣税凭证按照现行规定无法办理认证或者稽核比对的，按照以下规定处理： </a:t>
            </a:r>
          </a:p>
          <a:p>
            <a:pPr lvl="1"/>
            <a:r>
              <a:rPr lang="zh-CN" altLang="en-US" dirty="0" smtClean="0"/>
              <a:t>（</a:t>
            </a:r>
            <a:r>
              <a:rPr lang="zh-CN" altLang="en-US" dirty="0"/>
              <a:t>一）购买方纳税人取得的增值税专用发票，按照</a:t>
            </a:r>
            <a:r>
              <a:rPr lang="en-US" altLang="zh-CN" dirty="0"/>
              <a:t>《</a:t>
            </a:r>
            <a:r>
              <a:rPr lang="zh-CN" altLang="en-US" dirty="0"/>
              <a:t>国家税务总局关于推行增值税发票系统升级版有关问题的公告</a:t>
            </a:r>
            <a:r>
              <a:rPr lang="en-US" altLang="zh-CN" dirty="0"/>
              <a:t>》</a:t>
            </a:r>
            <a:r>
              <a:rPr lang="zh-CN" altLang="en-US" dirty="0"/>
              <a:t>（国家税务总局公告</a:t>
            </a:r>
            <a:r>
              <a:rPr lang="en-US" altLang="zh-CN" dirty="0"/>
              <a:t>2014</a:t>
            </a:r>
            <a:r>
              <a:rPr lang="zh-CN" altLang="en-US" dirty="0"/>
              <a:t>年第</a:t>
            </a:r>
            <a:r>
              <a:rPr lang="en-US" altLang="zh-CN" dirty="0"/>
              <a:t>73</a:t>
            </a:r>
            <a:r>
              <a:rPr lang="zh-CN" altLang="en-US" dirty="0"/>
              <a:t>号）规定的程序，由销售方纳税人开具红字增值税专用发票后</a:t>
            </a:r>
            <a:r>
              <a:rPr lang="zh-CN" altLang="en-US" dirty="0">
                <a:solidFill>
                  <a:srgbClr val="C00000"/>
                </a:solidFill>
              </a:rPr>
              <a:t>重新开具</a:t>
            </a:r>
            <a:r>
              <a:rPr lang="zh-CN" altLang="en-US" dirty="0"/>
              <a:t>蓝字增值税专用发票。 </a:t>
            </a:r>
          </a:p>
          <a:p>
            <a:endParaRPr lang="zh-CN" altLang="en-US" dirty="0"/>
          </a:p>
        </p:txBody>
      </p:sp>
    </p:spTree>
    <p:extLst>
      <p:ext uri="{BB962C8B-B14F-4D97-AF65-F5344CB8AC3E}">
        <p14:creationId xmlns:p14="http://schemas.microsoft.com/office/powerpoint/2010/main" val="51680328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vl="1"/>
            <a:r>
              <a:rPr lang="zh-CN" altLang="en-US" dirty="0"/>
              <a:t>购买方纳税人按照国家税务总局公告</a:t>
            </a:r>
            <a:r>
              <a:rPr lang="en-US" altLang="zh-CN" dirty="0"/>
              <a:t>2014</a:t>
            </a:r>
            <a:r>
              <a:rPr lang="zh-CN" altLang="en-US" dirty="0"/>
              <a:t>年第</a:t>
            </a:r>
            <a:r>
              <a:rPr lang="en-US" altLang="zh-CN" dirty="0"/>
              <a:t>73</a:t>
            </a:r>
            <a:r>
              <a:rPr lang="zh-CN" altLang="en-US" dirty="0"/>
              <a:t>号规定填开</a:t>
            </a:r>
            <a:r>
              <a:rPr lang="en-US" altLang="zh-CN" dirty="0"/>
              <a:t>《</a:t>
            </a:r>
            <a:r>
              <a:rPr lang="zh-CN" altLang="en-US" dirty="0"/>
              <a:t>开具红字增值税专用发票信息表</a:t>
            </a:r>
            <a:r>
              <a:rPr lang="en-US" altLang="zh-CN" dirty="0"/>
              <a:t>》</a:t>
            </a:r>
            <a:r>
              <a:rPr lang="zh-CN" altLang="en-US" dirty="0"/>
              <a:t>或</a:t>
            </a:r>
            <a:r>
              <a:rPr lang="en-US" altLang="zh-CN" dirty="0"/>
              <a:t>《</a:t>
            </a:r>
            <a:r>
              <a:rPr lang="zh-CN" altLang="en-US" dirty="0"/>
              <a:t>开具红字货物运输业增值税专用发票信息表</a:t>
            </a:r>
            <a:r>
              <a:rPr lang="en-US" altLang="zh-CN" dirty="0"/>
              <a:t>》</a:t>
            </a:r>
            <a:r>
              <a:rPr lang="zh-CN" altLang="en-US" dirty="0"/>
              <a:t>时，选择“</a:t>
            </a:r>
            <a:r>
              <a:rPr lang="zh-CN" altLang="en-US" dirty="0">
                <a:solidFill>
                  <a:srgbClr val="C00000"/>
                </a:solidFill>
              </a:rPr>
              <a:t>所购货物或劳务、服务不属于增值税扣税项目范围</a:t>
            </a:r>
            <a:r>
              <a:rPr lang="zh-CN" altLang="en-US" dirty="0"/>
              <a:t>”或“</a:t>
            </a:r>
            <a:r>
              <a:rPr lang="zh-CN" altLang="en-US" dirty="0">
                <a:solidFill>
                  <a:srgbClr val="C00000"/>
                </a:solidFill>
              </a:rPr>
              <a:t>所购服务不属于增值税扣税项目范围</a:t>
            </a:r>
            <a:r>
              <a:rPr lang="zh-CN" altLang="en-US" dirty="0"/>
              <a:t>”。 </a:t>
            </a:r>
          </a:p>
          <a:p>
            <a:pPr lvl="1"/>
            <a:r>
              <a:rPr lang="zh-CN" altLang="en-US" dirty="0" smtClean="0"/>
              <a:t>（</a:t>
            </a:r>
            <a:r>
              <a:rPr lang="zh-CN" altLang="en-US" dirty="0"/>
              <a:t>二）纳税人取得的海关进口增值税专用缴款书，按照</a:t>
            </a:r>
            <a:r>
              <a:rPr lang="en-US" altLang="zh-CN" dirty="0"/>
              <a:t>《</a:t>
            </a:r>
            <a:r>
              <a:rPr lang="zh-CN" altLang="en-US" dirty="0"/>
              <a:t>国家税务总局关于逾期增值税扣税凭证抵扣问题的公告</a:t>
            </a:r>
            <a:r>
              <a:rPr lang="en-US" altLang="zh-CN" dirty="0"/>
              <a:t>》</a:t>
            </a:r>
            <a:r>
              <a:rPr lang="zh-CN" altLang="en-US" dirty="0"/>
              <a:t>（国家税务总局公告</a:t>
            </a:r>
            <a:r>
              <a:rPr lang="en-US" altLang="zh-CN" dirty="0"/>
              <a:t>2011</a:t>
            </a:r>
            <a:r>
              <a:rPr lang="zh-CN" altLang="en-US" dirty="0"/>
              <a:t>年第</a:t>
            </a:r>
            <a:r>
              <a:rPr lang="en-US" altLang="zh-CN" dirty="0"/>
              <a:t>50</a:t>
            </a:r>
            <a:r>
              <a:rPr lang="zh-CN" altLang="en-US" dirty="0"/>
              <a:t>号）规定的程序，经国家税务总局稽核比对相符后抵扣进项税额。 </a:t>
            </a:r>
          </a:p>
          <a:p>
            <a:r>
              <a:rPr lang="zh-CN" altLang="en-US" dirty="0" smtClean="0"/>
              <a:t>三</a:t>
            </a:r>
            <a:r>
              <a:rPr lang="zh-CN" altLang="en-US" dirty="0"/>
              <a:t>、本公告自发布之日起施行。此前未处理的事项，按照本公告规定执行。 </a:t>
            </a:r>
            <a:r>
              <a:rPr lang="zh-CN" altLang="en-US" dirty="0" smtClean="0"/>
              <a:t>（</a:t>
            </a:r>
            <a:r>
              <a:rPr lang="en-US" altLang="zh-CN" dirty="0" smtClean="0">
                <a:solidFill>
                  <a:srgbClr val="C00000"/>
                </a:solidFill>
              </a:rPr>
              <a:t>2015-08-19</a:t>
            </a:r>
            <a:r>
              <a:rPr lang="zh-CN" altLang="en-US" dirty="0" smtClean="0"/>
              <a:t>）</a:t>
            </a:r>
            <a:endParaRPr lang="zh-CN" altLang="en-US" dirty="0"/>
          </a:p>
          <a:p>
            <a:endParaRPr lang="zh-CN" altLang="en-US" dirty="0"/>
          </a:p>
        </p:txBody>
      </p:sp>
    </p:spTree>
    <p:extLst>
      <p:ext uri="{BB962C8B-B14F-4D97-AF65-F5344CB8AC3E}">
        <p14:creationId xmlns:p14="http://schemas.microsoft.com/office/powerpoint/2010/main" val="133280261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a:t>
            </a:r>
            <a:r>
              <a:rPr lang="zh-CN" altLang="en-US" dirty="0" smtClean="0"/>
              <a:t>、财政部 </a:t>
            </a:r>
            <a:r>
              <a:rPr lang="zh-CN" altLang="en-US" dirty="0"/>
              <a:t>国家税务总局</a:t>
            </a:r>
            <a:br>
              <a:rPr lang="zh-CN" altLang="en-US" dirty="0"/>
            </a:br>
            <a:r>
              <a:rPr lang="zh-CN" altLang="en-US" dirty="0"/>
              <a:t>关于煤炭采掘企业增值税进项税额抵扣有关事项的</a:t>
            </a:r>
            <a:r>
              <a:rPr lang="zh-CN" altLang="en-US" dirty="0" smtClean="0"/>
              <a:t>通知</a:t>
            </a:r>
            <a:endParaRPr lang="zh-CN" altLang="en-US" dirty="0"/>
          </a:p>
        </p:txBody>
      </p:sp>
      <p:sp>
        <p:nvSpPr>
          <p:cNvPr id="3" name="内容占位符 2"/>
          <p:cNvSpPr>
            <a:spLocks noGrp="1"/>
          </p:cNvSpPr>
          <p:nvPr>
            <p:ph idx="1"/>
          </p:nvPr>
        </p:nvSpPr>
        <p:spPr/>
        <p:txBody>
          <a:bodyPr>
            <a:normAutofit fontScale="92500" lnSpcReduction="20000"/>
          </a:bodyPr>
          <a:lstStyle/>
          <a:p>
            <a:pPr lvl="4"/>
            <a:r>
              <a:rPr lang="zh-CN" altLang="en-US" dirty="0"/>
              <a:t>财税</a:t>
            </a:r>
            <a:r>
              <a:rPr lang="en-US" altLang="zh-CN" dirty="0"/>
              <a:t>〔2015〕117</a:t>
            </a:r>
            <a:r>
              <a:rPr lang="zh-CN" altLang="en-US" dirty="0"/>
              <a:t>号  </a:t>
            </a:r>
            <a:r>
              <a:rPr lang="en-US" altLang="zh-CN" dirty="0"/>
              <a:t>2015-11-2</a:t>
            </a:r>
          </a:p>
          <a:p>
            <a:r>
              <a:rPr lang="zh-CN" altLang="en-US" dirty="0" smtClean="0"/>
              <a:t>为</a:t>
            </a:r>
            <a:r>
              <a:rPr lang="zh-CN" altLang="en-US" dirty="0"/>
              <a:t>统一煤炭采掘企业增值税进项税额抵扣政策，便于政策理解和执行，经研究，现就有关事项明确如下：</a:t>
            </a:r>
          </a:p>
          <a:p>
            <a:r>
              <a:rPr lang="zh-CN" altLang="en-US" dirty="0" smtClean="0"/>
              <a:t>一</a:t>
            </a:r>
            <a:r>
              <a:rPr lang="zh-CN" altLang="en-US" dirty="0"/>
              <a:t>、煤炭采掘企业购进的下列项目，其进项税额允许从销项税额中抵扣：</a:t>
            </a:r>
          </a:p>
          <a:p>
            <a:pPr lvl="1"/>
            <a:r>
              <a:rPr lang="zh-CN" altLang="en-US" dirty="0" smtClean="0"/>
              <a:t>（</a:t>
            </a:r>
            <a:r>
              <a:rPr lang="zh-CN" altLang="en-US" dirty="0"/>
              <a:t>一）巷道附属设备及其相关的应税货物、劳务和服务；</a:t>
            </a:r>
          </a:p>
          <a:p>
            <a:pPr lvl="1"/>
            <a:r>
              <a:rPr lang="zh-CN" altLang="en-US" dirty="0" smtClean="0"/>
              <a:t>（</a:t>
            </a:r>
            <a:r>
              <a:rPr lang="zh-CN" altLang="en-US" dirty="0"/>
              <a:t>二）用于除开拓巷道以外的其他巷道建设和掘进，或者用于巷道回填、露天煤矿生态恢复的应税货物、劳务和服务。</a:t>
            </a:r>
          </a:p>
          <a:p>
            <a:r>
              <a:rPr lang="zh-CN" altLang="en-US" dirty="0" smtClean="0"/>
              <a:t>二</a:t>
            </a:r>
            <a:r>
              <a:rPr lang="zh-CN" altLang="en-US" dirty="0"/>
              <a:t>、本通知所称的巷道，是指为采矿提升、运输、通风、排水、动力供应、瓦斯治理等而掘进的通道，包括开拓巷道和其他巷道。其中，开拓巷道，是指为整个矿井或一个开采水平（阶段）服务的巷道。所称的巷道附属设备，是指以巷道为载体的给排水、采暖、降温、卫生、通风、照明、通讯、消防、电梯、电气、瓦斯抽排等设备。</a:t>
            </a:r>
          </a:p>
          <a:p>
            <a:r>
              <a:rPr lang="zh-CN" altLang="en-US" dirty="0" smtClean="0"/>
              <a:t>三</a:t>
            </a:r>
            <a:r>
              <a:rPr lang="zh-CN" altLang="en-US" dirty="0"/>
              <a:t>、本通知自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11</a:t>
            </a:r>
            <a:r>
              <a:rPr lang="zh-CN" altLang="en-US" dirty="0">
                <a:solidFill>
                  <a:srgbClr val="C00000"/>
                </a:solidFill>
              </a:rPr>
              <a:t>月</a:t>
            </a:r>
            <a:r>
              <a:rPr lang="en-US" altLang="zh-CN" dirty="0">
                <a:solidFill>
                  <a:srgbClr val="C00000"/>
                </a:solidFill>
              </a:rPr>
              <a:t>1</a:t>
            </a:r>
            <a:r>
              <a:rPr lang="zh-CN" altLang="en-US" dirty="0">
                <a:solidFill>
                  <a:srgbClr val="C00000"/>
                </a:solidFill>
              </a:rPr>
              <a:t>日</a:t>
            </a:r>
            <a:r>
              <a:rPr lang="zh-CN" altLang="en-US" dirty="0"/>
              <a:t>起执行</a:t>
            </a:r>
            <a:r>
              <a:rPr lang="zh-CN" altLang="en-US" dirty="0" smtClean="0"/>
              <a:t>。</a:t>
            </a:r>
            <a:endParaRPr lang="zh-CN" altLang="en-US" dirty="0"/>
          </a:p>
        </p:txBody>
      </p:sp>
    </p:spTree>
    <p:extLst>
      <p:ext uri="{BB962C8B-B14F-4D97-AF65-F5344CB8AC3E}">
        <p14:creationId xmlns:p14="http://schemas.microsoft.com/office/powerpoint/2010/main" val="146861602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a:t>
            </a:r>
            <a:r>
              <a:rPr lang="zh-CN" altLang="en-US" dirty="0" smtClean="0"/>
              <a:t>、国家</a:t>
            </a:r>
            <a:r>
              <a:rPr lang="zh-CN" altLang="en-US" dirty="0"/>
              <a:t>税务总局</a:t>
            </a:r>
            <a:br>
              <a:rPr lang="zh-CN" altLang="en-US" dirty="0"/>
            </a:br>
            <a:r>
              <a:rPr lang="zh-CN" altLang="en-US" dirty="0"/>
              <a:t>关于营业税改征增值税试点期间有关增值税问题的</a:t>
            </a:r>
            <a:r>
              <a:rPr lang="zh-CN" altLang="en-US" dirty="0" smtClean="0"/>
              <a:t>公告</a:t>
            </a:r>
            <a:endParaRPr lang="zh-CN" altLang="en-US" dirty="0"/>
          </a:p>
        </p:txBody>
      </p:sp>
      <p:sp>
        <p:nvSpPr>
          <p:cNvPr id="3" name="内容占位符 2"/>
          <p:cNvSpPr>
            <a:spLocks noGrp="1"/>
          </p:cNvSpPr>
          <p:nvPr>
            <p:ph idx="1"/>
          </p:nvPr>
        </p:nvSpPr>
        <p:spPr>
          <a:xfrm>
            <a:off x="1484310" y="1680882"/>
            <a:ext cx="10018713" cy="4705850"/>
          </a:xfrm>
        </p:spPr>
        <p:txBody>
          <a:bodyPr>
            <a:normAutofit fontScale="92500"/>
          </a:bodyPr>
          <a:lstStyle/>
          <a:p>
            <a:pPr lvl="4"/>
            <a:r>
              <a:rPr lang="zh-CN" altLang="en-US" dirty="0"/>
              <a:t>国家税务总局公告</a:t>
            </a:r>
            <a:r>
              <a:rPr lang="en-US" altLang="zh-CN" dirty="0"/>
              <a:t>2015</a:t>
            </a:r>
            <a:r>
              <a:rPr lang="zh-CN" altLang="en-US" dirty="0"/>
              <a:t>年第</a:t>
            </a:r>
            <a:r>
              <a:rPr lang="en-US" altLang="zh-CN" dirty="0"/>
              <a:t>90</a:t>
            </a:r>
            <a:r>
              <a:rPr lang="zh-CN" altLang="en-US" dirty="0"/>
              <a:t>号  </a:t>
            </a:r>
            <a:r>
              <a:rPr lang="en-US" altLang="zh-CN" dirty="0" smtClean="0"/>
              <a:t>2015-12-22</a:t>
            </a:r>
          </a:p>
          <a:p>
            <a:r>
              <a:rPr lang="zh-CN" altLang="en-US" dirty="0"/>
              <a:t>为统一政策执行口径，现将营业税改征增值税试点期间有关增值税问题公告如下：</a:t>
            </a:r>
          </a:p>
          <a:p>
            <a:pPr lvl="1"/>
            <a:r>
              <a:rPr lang="zh-CN" altLang="en-US" dirty="0" smtClean="0"/>
              <a:t>一</a:t>
            </a:r>
            <a:r>
              <a:rPr lang="zh-CN" altLang="en-US" dirty="0"/>
              <a:t>、</a:t>
            </a:r>
            <a:r>
              <a:rPr lang="zh-CN" altLang="en-US" dirty="0">
                <a:solidFill>
                  <a:srgbClr val="C00000"/>
                </a:solidFill>
              </a:rPr>
              <a:t>蜂窝数字移动通信用塔</a:t>
            </a:r>
            <a:r>
              <a:rPr lang="zh-CN" altLang="en-US" dirty="0"/>
              <a:t>（杆），属于</a:t>
            </a:r>
            <a:r>
              <a:rPr lang="en-US" altLang="zh-CN" dirty="0"/>
              <a:t>《</a:t>
            </a:r>
            <a:r>
              <a:rPr lang="zh-CN" altLang="en-US" dirty="0"/>
              <a:t>固定资产分类与代码</a:t>
            </a:r>
            <a:r>
              <a:rPr lang="en-US" altLang="zh-CN" dirty="0"/>
              <a:t>》</a:t>
            </a:r>
            <a:r>
              <a:rPr lang="zh-CN" altLang="en-US" dirty="0"/>
              <a:t>（</a:t>
            </a:r>
            <a:r>
              <a:rPr lang="en-US" altLang="zh-CN" dirty="0"/>
              <a:t>GB/T 14885-1994</a:t>
            </a:r>
            <a:r>
              <a:rPr lang="zh-CN" altLang="en-US" dirty="0"/>
              <a:t>）中的“其他通讯设备”（代码</a:t>
            </a:r>
            <a:r>
              <a:rPr lang="en-US" altLang="zh-CN" dirty="0"/>
              <a:t>699</a:t>
            </a:r>
            <a:r>
              <a:rPr lang="zh-CN" altLang="en-US" dirty="0"/>
              <a:t>），其增值税进项税额可以按照现行规定从销项税额中抵扣。</a:t>
            </a:r>
          </a:p>
          <a:p>
            <a:pPr lvl="1"/>
            <a:r>
              <a:rPr lang="zh-CN" altLang="en-US" dirty="0" smtClean="0"/>
              <a:t>二</a:t>
            </a:r>
            <a:r>
              <a:rPr lang="zh-CN" altLang="en-US" dirty="0"/>
              <a:t>、</a:t>
            </a:r>
            <a:r>
              <a:rPr lang="zh-CN" altLang="en-US" dirty="0">
                <a:solidFill>
                  <a:srgbClr val="C00000"/>
                </a:solidFill>
              </a:rPr>
              <a:t>纳税人销售自己使用过的固定资产</a:t>
            </a:r>
            <a:r>
              <a:rPr lang="zh-CN" altLang="en-US" dirty="0"/>
              <a:t>，适用简易办法依照</a:t>
            </a:r>
            <a:r>
              <a:rPr lang="en-US" altLang="zh-CN" dirty="0"/>
              <a:t>3%</a:t>
            </a:r>
            <a:r>
              <a:rPr lang="zh-CN" altLang="en-US" dirty="0"/>
              <a:t>征收率减按</a:t>
            </a:r>
            <a:r>
              <a:rPr lang="en-US" altLang="zh-CN" dirty="0"/>
              <a:t>2%</a:t>
            </a:r>
            <a:r>
              <a:rPr lang="zh-CN" altLang="en-US" dirty="0"/>
              <a:t>征收增值税政策的，可以放弃减税，按照简易办法依照</a:t>
            </a:r>
            <a:r>
              <a:rPr lang="en-US" altLang="zh-CN" dirty="0"/>
              <a:t>3%</a:t>
            </a:r>
            <a:r>
              <a:rPr lang="zh-CN" altLang="en-US" dirty="0"/>
              <a:t>征收率缴纳增值税，并</a:t>
            </a:r>
            <a:r>
              <a:rPr lang="zh-CN" altLang="en-US" dirty="0">
                <a:solidFill>
                  <a:srgbClr val="C00000"/>
                </a:solidFill>
              </a:rPr>
              <a:t>可以开具增值税专用发票</a:t>
            </a:r>
            <a:r>
              <a:rPr lang="zh-CN" altLang="en-US" dirty="0" smtClean="0"/>
              <a:t>。</a:t>
            </a:r>
            <a:endParaRPr lang="en-US" altLang="zh-CN" dirty="0" smtClean="0"/>
          </a:p>
          <a:p>
            <a:pPr lvl="1"/>
            <a:r>
              <a:rPr lang="zh-CN" altLang="en-US" dirty="0"/>
              <a:t>三、纳税人提供有形动产融资性售后回租服务，计算当期销售额时可以扣除的有形动产价款本金，为</a:t>
            </a:r>
            <a:r>
              <a:rPr lang="zh-CN" altLang="en-US" dirty="0">
                <a:solidFill>
                  <a:srgbClr val="C00000"/>
                </a:solidFill>
              </a:rPr>
              <a:t>书面合同约定的当期应当收取的本金</a:t>
            </a:r>
            <a:r>
              <a:rPr lang="zh-CN" altLang="en-US" dirty="0"/>
              <a:t>。无书面合同或者书面合同没有约定的，为当期实际收取的本金。</a:t>
            </a:r>
          </a:p>
          <a:p>
            <a:endParaRPr lang="zh-CN" altLang="en-US" dirty="0"/>
          </a:p>
        </p:txBody>
      </p:sp>
    </p:spTree>
    <p:extLst>
      <p:ext uri="{BB962C8B-B14F-4D97-AF65-F5344CB8AC3E}">
        <p14:creationId xmlns:p14="http://schemas.microsoft.com/office/powerpoint/2010/main" val="235233901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520505"/>
            <a:ext cx="10018713" cy="5838091"/>
          </a:xfrm>
        </p:spPr>
        <p:txBody>
          <a:bodyPr>
            <a:normAutofit/>
          </a:bodyPr>
          <a:lstStyle/>
          <a:p>
            <a:pPr lvl="1"/>
            <a:r>
              <a:rPr lang="zh-CN" altLang="en-US" dirty="0"/>
              <a:t>四、提供</a:t>
            </a:r>
            <a:r>
              <a:rPr lang="zh-CN" altLang="en-US" dirty="0">
                <a:solidFill>
                  <a:srgbClr val="C00000"/>
                </a:solidFill>
              </a:rPr>
              <a:t>有形动产融资租赁服务</a:t>
            </a:r>
            <a:r>
              <a:rPr lang="zh-CN" altLang="en-US" dirty="0"/>
              <a:t>的纳税人，以</a:t>
            </a:r>
            <a:r>
              <a:rPr lang="zh-CN" altLang="en-US" dirty="0">
                <a:solidFill>
                  <a:srgbClr val="C00000"/>
                </a:solidFill>
              </a:rPr>
              <a:t>保理方式</a:t>
            </a:r>
            <a:r>
              <a:rPr lang="zh-CN" altLang="en-US" dirty="0"/>
              <a:t>将融资租赁合同项下未到期应收租金的</a:t>
            </a:r>
            <a:r>
              <a:rPr lang="zh-CN" altLang="en-US" dirty="0">
                <a:solidFill>
                  <a:srgbClr val="C00000"/>
                </a:solidFill>
              </a:rPr>
              <a:t>债权转让给银行</a:t>
            </a:r>
            <a:r>
              <a:rPr lang="zh-CN" altLang="en-US" dirty="0"/>
              <a:t>等金融机构，</a:t>
            </a:r>
            <a:r>
              <a:rPr lang="zh-CN" altLang="en-US" dirty="0">
                <a:solidFill>
                  <a:srgbClr val="C00000"/>
                </a:solidFill>
              </a:rPr>
              <a:t>不改变其与承租方之间的融资租赁关系</a:t>
            </a:r>
            <a:r>
              <a:rPr lang="zh-CN" altLang="en-US" dirty="0"/>
              <a:t>，应继续按照现行规定缴纳增值税，并向承租方开具发票。</a:t>
            </a:r>
          </a:p>
          <a:p>
            <a:pPr lvl="1"/>
            <a:r>
              <a:rPr lang="zh-CN" altLang="en-US" dirty="0" smtClean="0"/>
              <a:t>五</a:t>
            </a:r>
            <a:r>
              <a:rPr lang="zh-CN" altLang="en-US" dirty="0"/>
              <a:t>、纳税人通过蜂窝数字移动通信用塔（杆）及配套设施，为电信企业提供的基站天线、馈线及设备环境控制、动环监控、防雷消防、运行维护等塔类站址管理业务，按照“</a:t>
            </a:r>
            <a:r>
              <a:rPr lang="zh-CN" altLang="en-US" dirty="0">
                <a:solidFill>
                  <a:srgbClr val="C00000"/>
                </a:solidFill>
              </a:rPr>
              <a:t>信息技术基础设施管理服务</a:t>
            </a:r>
            <a:r>
              <a:rPr lang="zh-CN" altLang="en-US" dirty="0"/>
              <a:t>”缴纳增值税。</a:t>
            </a:r>
          </a:p>
          <a:p>
            <a:pPr lvl="1"/>
            <a:r>
              <a:rPr lang="zh-CN" altLang="en-US" dirty="0" smtClean="0"/>
              <a:t>纳税人</a:t>
            </a:r>
            <a:r>
              <a:rPr lang="zh-CN" altLang="en-US" dirty="0"/>
              <a:t>通过楼宇、隧道等室内通信分布系统，为电信企业提供的语音通话和移动互联网等无线信号室分系统传输服务，分别按照基础电信服务和增值电信服务缴纳增值税。</a:t>
            </a:r>
          </a:p>
          <a:p>
            <a:pPr lvl="1"/>
            <a:r>
              <a:rPr lang="zh-CN" altLang="en-US" dirty="0" smtClean="0"/>
              <a:t>本</a:t>
            </a:r>
            <a:r>
              <a:rPr lang="zh-CN" altLang="en-US" dirty="0"/>
              <a:t>公告自</a:t>
            </a:r>
            <a:r>
              <a:rPr lang="en-US" altLang="zh-CN" dirty="0"/>
              <a:t>2016</a:t>
            </a:r>
            <a:r>
              <a:rPr lang="zh-CN" altLang="en-US" dirty="0"/>
              <a:t>年</a:t>
            </a:r>
            <a:r>
              <a:rPr lang="en-US" altLang="zh-CN" dirty="0"/>
              <a:t>2</a:t>
            </a:r>
            <a:r>
              <a:rPr lang="zh-CN" altLang="en-US" dirty="0"/>
              <a:t>月</a:t>
            </a:r>
            <a:r>
              <a:rPr lang="en-US" altLang="zh-CN" dirty="0"/>
              <a:t>1</a:t>
            </a:r>
            <a:r>
              <a:rPr lang="zh-CN" altLang="en-US" dirty="0"/>
              <a:t>日起施行，此前未处理的事项，按本公告规定执行</a:t>
            </a:r>
            <a:r>
              <a:rPr lang="zh-CN" altLang="en-US" dirty="0" smtClean="0"/>
              <a:t>。</a:t>
            </a:r>
            <a:endParaRPr lang="zh-CN" altLang="en-US" dirty="0"/>
          </a:p>
        </p:txBody>
      </p:sp>
    </p:spTree>
    <p:extLst>
      <p:ext uri="{BB962C8B-B14F-4D97-AF65-F5344CB8AC3E}">
        <p14:creationId xmlns:p14="http://schemas.microsoft.com/office/powerpoint/2010/main" val="41129772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4</a:t>
            </a:r>
            <a:r>
              <a:rPr lang="zh-CN" altLang="en-US" dirty="0" smtClean="0"/>
              <a:t>、（</a:t>
            </a:r>
            <a:r>
              <a:rPr lang="en-US" altLang="zh-CN" dirty="0" smtClean="0"/>
              <a:t>1</a:t>
            </a:r>
            <a:r>
              <a:rPr lang="zh-CN" altLang="en-US" dirty="0" smtClean="0"/>
              <a:t>）财政部  </a:t>
            </a:r>
            <a:r>
              <a:rPr lang="zh-CN" altLang="en-US" dirty="0"/>
              <a:t>国家税务总局</a:t>
            </a:r>
            <a:br>
              <a:rPr lang="zh-CN" altLang="en-US" dirty="0"/>
            </a:br>
            <a:r>
              <a:rPr lang="zh-CN" altLang="en-US" dirty="0"/>
              <a:t>关于影视等出口服务适用增值税零税率政策的</a:t>
            </a:r>
            <a:r>
              <a:rPr lang="zh-CN" altLang="en-US" dirty="0" smtClean="0"/>
              <a:t>通知</a:t>
            </a:r>
            <a:endParaRPr lang="zh-CN" altLang="en-US" dirty="0"/>
          </a:p>
        </p:txBody>
      </p:sp>
      <p:sp>
        <p:nvSpPr>
          <p:cNvPr id="3" name="内容占位符 2"/>
          <p:cNvSpPr>
            <a:spLocks noGrp="1"/>
          </p:cNvSpPr>
          <p:nvPr>
            <p:ph idx="1"/>
          </p:nvPr>
        </p:nvSpPr>
        <p:spPr/>
        <p:txBody>
          <a:bodyPr>
            <a:normAutofit fontScale="92500" lnSpcReduction="10000"/>
          </a:bodyPr>
          <a:lstStyle/>
          <a:p>
            <a:pPr lvl="4"/>
            <a:r>
              <a:rPr lang="zh-CN" altLang="en-US" dirty="0"/>
              <a:t>财税</a:t>
            </a:r>
            <a:r>
              <a:rPr lang="en-US" altLang="zh-CN" dirty="0"/>
              <a:t>〔2015〕118</a:t>
            </a:r>
            <a:r>
              <a:rPr lang="zh-CN" altLang="en-US" dirty="0"/>
              <a:t>号  </a:t>
            </a:r>
            <a:r>
              <a:rPr lang="en-US" altLang="zh-CN" dirty="0" smtClean="0"/>
              <a:t>2015-10-30</a:t>
            </a:r>
          </a:p>
          <a:p>
            <a:r>
              <a:rPr lang="zh-CN" altLang="en-US" dirty="0"/>
              <a:t>为落实国务院决策部署，进一步鼓励服务出口，决定对</a:t>
            </a:r>
            <a:r>
              <a:rPr lang="zh-CN" altLang="en-US" dirty="0">
                <a:solidFill>
                  <a:srgbClr val="C00000"/>
                </a:solidFill>
              </a:rPr>
              <a:t>影视服务</a:t>
            </a:r>
            <a:r>
              <a:rPr lang="zh-CN" altLang="en-US" dirty="0"/>
              <a:t>、</a:t>
            </a:r>
            <a:r>
              <a:rPr lang="zh-CN" altLang="en-US" dirty="0">
                <a:solidFill>
                  <a:srgbClr val="C00000"/>
                </a:solidFill>
              </a:rPr>
              <a:t>离岸服务外包</a:t>
            </a:r>
            <a:r>
              <a:rPr lang="zh-CN" altLang="en-US" dirty="0"/>
              <a:t>等出口服务适用增值税零税率政策。现将有关事项通知如下：</a:t>
            </a:r>
          </a:p>
          <a:p>
            <a:r>
              <a:rPr lang="zh-CN" altLang="en-US" dirty="0" smtClean="0"/>
              <a:t>一</a:t>
            </a:r>
            <a:r>
              <a:rPr lang="zh-CN" altLang="en-US" dirty="0"/>
              <a:t>、境内单位和个人向境外单位提供下列应税服务，适用</a:t>
            </a:r>
            <a:r>
              <a:rPr lang="zh-CN" altLang="en-US" dirty="0">
                <a:solidFill>
                  <a:srgbClr val="C00000"/>
                </a:solidFill>
              </a:rPr>
              <a:t>增值税零税率</a:t>
            </a:r>
            <a:r>
              <a:rPr lang="zh-CN" altLang="en-US" dirty="0"/>
              <a:t>政策：</a:t>
            </a:r>
          </a:p>
          <a:p>
            <a:pPr lvl="1"/>
            <a:r>
              <a:rPr lang="zh-CN" altLang="en-US" dirty="0" smtClean="0"/>
              <a:t>（</a:t>
            </a:r>
            <a:r>
              <a:rPr lang="zh-CN" altLang="en-US" dirty="0"/>
              <a:t>一）</a:t>
            </a:r>
            <a:r>
              <a:rPr lang="zh-CN" altLang="en-US" dirty="0">
                <a:solidFill>
                  <a:srgbClr val="C00000"/>
                </a:solidFill>
              </a:rPr>
              <a:t>广播影视节目</a:t>
            </a:r>
            <a:r>
              <a:rPr lang="zh-CN" altLang="en-US" dirty="0"/>
              <a:t>（作品）的制作和发行服务；</a:t>
            </a:r>
          </a:p>
          <a:p>
            <a:pPr lvl="1"/>
            <a:r>
              <a:rPr lang="zh-CN" altLang="en-US" dirty="0" smtClean="0"/>
              <a:t>（</a:t>
            </a:r>
            <a:r>
              <a:rPr lang="zh-CN" altLang="en-US" dirty="0"/>
              <a:t>二）技术转让服务、软件服务、电路设计及测试服务、信息系统服务、业务流程管理服务，以及</a:t>
            </a:r>
            <a:r>
              <a:rPr lang="zh-CN" altLang="en-US" dirty="0">
                <a:solidFill>
                  <a:srgbClr val="C00000"/>
                </a:solidFill>
              </a:rPr>
              <a:t>合同标的物在境外的合同能源管理服务</a:t>
            </a:r>
            <a:r>
              <a:rPr lang="zh-CN" altLang="en-US" dirty="0"/>
              <a:t>。</a:t>
            </a:r>
          </a:p>
          <a:p>
            <a:pPr lvl="1"/>
            <a:r>
              <a:rPr lang="zh-CN" altLang="en-US" dirty="0" smtClean="0"/>
              <a:t>（</a:t>
            </a:r>
            <a:r>
              <a:rPr lang="zh-CN" altLang="en-US" dirty="0"/>
              <a:t>三）离岸服务外包业务。离岸服务外包业务，包括信息技术外包服务（</a:t>
            </a:r>
            <a:r>
              <a:rPr lang="en-US" altLang="zh-CN" dirty="0"/>
              <a:t>ITO</a:t>
            </a:r>
            <a:r>
              <a:rPr lang="zh-CN" altLang="en-US" dirty="0"/>
              <a:t>）、技术性业务流程外包服务（</a:t>
            </a:r>
            <a:r>
              <a:rPr lang="en-US" altLang="zh-CN" dirty="0"/>
              <a:t>BPO</a:t>
            </a:r>
            <a:r>
              <a:rPr lang="zh-CN" altLang="en-US" dirty="0"/>
              <a:t>）、技术性知识流程外包服务（</a:t>
            </a:r>
            <a:r>
              <a:rPr lang="en-US" altLang="zh-CN" dirty="0"/>
              <a:t>KPO</a:t>
            </a:r>
            <a:r>
              <a:rPr lang="zh-CN" altLang="en-US" dirty="0"/>
              <a:t>），其所涉及的具体业务活动，按照</a:t>
            </a:r>
            <a:r>
              <a:rPr lang="en-US" altLang="zh-CN" dirty="0"/>
              <a:t>《</a:t>
            </a:r>
            <a:r>
              <a:rPr lang="zh-CN" altLang="en-US" dirty="0"/>
              <a:t>应税服务范围注释</a:t>
            </a:r>
            <a:r>
              <a:rPr lang="en-US" altLang="zh-CN" dirty="0"/>
              <a:t>》</a:t>
            </a:r>
            <a:r>
              <a:rPr lang="zh-CN" altLang="en-US" dirty="0"/>
              <a:t>（财税</a:t>
            </a:r>
            <a:r>
              <a:rPr lang="en-US" altLang="zh-CN" dirty="0"/>
              <a:t>〔2013〕106</a:t>
            </a:r>
            <a:r>
              <a:rPr lang="zh-CN" altLang="en-US" dirty="0"/>
              <a:t>号）相对应的业务活动执行。</a:t>
            </a:r>
          </a:p>
          <a:p>
            <a:endParaRPr lang="zh-CN" altLang="en-US" dirty="0"/>
          </a:p>
        </p:txBody>
      </p:sp>
    </p:spTree>
    <p:extLst>
      <p:ext uri="{BB962C8B-B14F-4D97-AF65-F5344CB8AC3E}">
        <p14:creationId xmlns:p14="http://schemas.microsoft.com/office/powerpoint/2010/main" val="31889324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二、境内单位和个人提供适用增值税零税率的应税服务，如果属于适用</a:t>
            </a:r>
            <a:r>
              <a:rPr lang="zh-CN" altLang="en-US" dirty="0">
                <a:solidFill>
                  <a:srgbClr val="C00000"/>
                </a:solidFill>
              </a:rPr>
              <a:t>简易计税方法的，实行免征增值税办法</a:t>
            </a:r>
            <a:r>
              <a:rPr lang="zh-CN" altLang="en-US" dirty="0"/>
              <a:t>。如果属于适用增值税一般计税方法的，</a:t>
            </a:r>
            <a:r>
              <a:rPr lang="zh-CN" altLang="en-US" dirty="0">
                <a:solidFill>
                  <a:srgbClr val="C00000"/>
                </a:solidFill>
              </a:rPr>
              <a:t>生产企业实行免抵退税办法</a:t>
            </a:r>
            <a:r>
              <a:rPr lang="zh-CN" altLang="en-US" dirty="0"/>
              <a:t>；</a:t>
            </a:r>
            <a:r>
              <a:rPr lang="zh-CN" altLang="en-US" dirty="0">
                <a:solidFill>
                  <a:srgbClr val="C00000"/>
                </a:solidFill>
              </a:rPr>
              <a:t>外贸企业</a:t>
            </a:r>
            <a:r>
              <a:rPr lang="zh-CN" altLang="en-US" dirty="0"/>
              <a:t>将外购的适用增值税零税率应税服务出口的，实行</a:t>
            </a:r>
            <a:r>
              <a:rPr lang="zh-CN" altLang="en-US" dirty="0">
                <a:solidFill>
                  <a:srgbClr val="C00000"/>
                </a:solidFill>
              </a:rPr>
              <a:t>免退税办法</a:t>
            </a:r>
            <a:r>
              <a:rPr lang="zh-CN" altLang="en-US" dirty="0"/>
              <a:t>；外贸企业直接将适用增值税零税率的应税服务出口的，视同生产企业连同其出口货物统一实行免抵退税办法。实行退（免）税办法的应税服务，如果主管税务机关认定出口价格偏高的，有权按照核定的出口价格计算退（免）税；核定的出口价格低于外贸企业购进价格的，低于部分对应的进项税额不予退税，转入成本。</a:t>
            </a:r>
          </a:p>
          <a:p>
            <a:r>
              <a:rPr lang="zh-CN" altLang="en-US" dirty="0" smtClean="0"/>
              <a:t>三</a:t>
            </a:r>
            <a:r>
              <a:rPr lang="zh-CN" altLang="en-US" dirty="0"/>
              <a:t>、应税服务增值税</a:t>
            </a:r>
            <a:r>
              <a:rPr lang="zh-CN" altLang="en-US" dirty="0">
                <a:solidFill>
                  <a:srgbClr val="C00000"/>
                </a:solidFill>
              </a:rPr>
              <a:t>退税率</a:t>
            </a:r>
            <a:r>
              <a:rPr lang="zh-CN" altLang="en-US" dirty="0"/>
              <a:t>，为按照</a:t>
            </a:r>
            <a:r>
              <a:rPr lang="en-US" altLang="zh-CN" dirty="0"/>
              <a:t>《</a:t>
            </a:r>
            <a:r>
              <a:rPr lang="zh-CN" altLang="en-US" dirty="0"/>
              <a:t>营业税改征增值税试点实施办法</a:t>
            </a:r>
            <a:r>
              <a:rPr lang="en-US" altLang="zh-CN" dirty="0"/>
              <a:t>》</a:t>
            </a:r>
            <a:r>
              <a:rPr lang="zh-CN" altLang="en-US" dirty="0"/>
              <a:t>（财税</a:t>
            </a:r>
            <a:r>
              <a:rPr lang="en-US" altLang="zh-CN" dirty="0"/>
              <a:t>〔2013〕106</a:t>
            </a:r>
            <a:r>
              <a:rPr lang="zh-CN" altLang="en-US" dirty="0"/>
              <a:t>号）第十二条第（一）至（三）项规定适用的增值税税率。</a:t>
            </a:r>
          </a:p>
        </p:txBody>
      </p:sp>
    </p:spTree>
    <p:extLst>
      <p:ext uri="{BB962C8B-B14F-4D97-AF65-F5344CB8AC3E}">
        <p14:creationId xmlns:p14="http://schemas.microsoft.com/office/powerpoint/2010/main" val="13167866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四、境内单位和个人按照上述规定办理出口退税时，应提供</a:t>
            </a:r>
            <a:r>
              <a:rPr lang="zh-CN" altLang="en-US" dirty="0">
                <a:solidFill>
                  <a:srgbClr val="C00000"/>
                </a:solidFill>
              </a:rPr>
              <a:t>有效出口凭证和收款凭证</a:t>
            </a:r>
            <a:r>
              <a:rPr lang="zh-CN" altLang="en-US" dirty="0"/>
              <a:t>。</a:t>
            </a:r>
          </a:p>
          <a:p>
            <a:r>
              <a:rPr lang="zh-CN" altLang="en-US" dirty="0" smtClean="0"/>
              <a:t>五</a:t>
            </a:r>
            <a:r>
              <a:rPr lang="zh-CN" altLang="en-US" dirty="0"/>
              <a:t>、应税服务适用增值税零税率政策的具体管理办法，由国家税务总局商财政部另行制定。</a:t>
            </a:r>
          </a:p>
          <a:p>
            <a:r>
              <a:rPr lang="zh-CN" altLang="en-US" dirty="0" smtClean="0"/>
              <a:t>六</a:t>
            </a:r>
            <a:r>
              <a:rPr lang="zh-CN" altLang="en-US" dirty="0"/>
              <a:t>、本通知自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12</a:t>
            </a:r>
            <a:r>
              <a:rPr lang="zh-CN" altLang="en-US" dirty="0">
                <a:solidFill>
                  <a:srgbClr val="C00000"/>
                </a:solidFill>
              </a:rPr>
              <a:t>月</a:t>
            </a:r>
            <a:r>
              <a:rPr lang="en-US" altLang="zh-CN" dirty="0">
                <a:solidFill>
                  <a:srgbClr val="C00000"/>
                </a:solidFill>
              </a:rPr>
              <a:t>1</a:t>
            </a:r>
            <a:r>
              <a:rPr lang="zh-CN" altLang="en-US" dirty="0">
                <a:solidFill>
                  <a:srgbClr val="C00000"/>
                </a:solidFill>
              </a:rPr>
              <a:t>日起执行</a:t>
            </a:r>
            <a:r>
              <a:rPr lang="zh-CN" altLang="en-US" dirty="0"/>
              <a:t>，</a:t>
            </a:r>
            <a:r>
              <a:rPr lang="en-US" altLang="zh-CN" dirty="0"/>
              <a:t>《</a:t>
            </a:r>
            <a:r>
              <a:rPr lang="zh-CN" altLang="en-US" dirty="0"/>
              <a:t>营业税改征增值税试点过渡政策的规定</a:t>
            </a:r>
            <a:r>
              <a:rPr lang="en-US" altLang="zh-CN" dirty="0"/>
              <a:t>》</a:t>
            </a:r>
            <a:r>
              <a:rPr lang="zh-CN" altLang="en-US" dirty="0"/>
              <a:t>（财税</a:t>
            </a:r>
            <a:r>
              <a:rPr lang="en-US" altLang="zh-CN" dirty="0"/>
              <a:t>〔2013〕106</a:t>
            </a:r>
            <a:r>
              <a:rPr lang="zh-CN" altLang="en-US" dirty="0"/>
              <a:t>号）第一条第（六）项、</a:t>
            </a:r>
            <a:r>
              <a:rPr lang="en-US" altLang="zh-CN" dirty="0"/>
              <a:t>《</a:t>
            </a:r>
            <a:r>
              <a:rPr lang="zh-CN" altLang="en-US" dirty="0"/>
              <a:t>应税服务适用增值税零税率和免税政策的规定</a:t>
            </a:r>
            <a:r>
              <a:rPr lang="en-US" altLang="zh-CN" dirty="0"/>
              <a:t>》</a:t>
            </a:r>
            <a:r>
              <a:rPr lang="zh-CN" altLang="en-US" dirty="0"/>
              <a:t>（财税</a:t>
            </a:r>
            <a:r>
              <a:rPr lang="en-US" altLang="zh-CN" dirty="0"/>
              <a:t>〔2013〕106</a:t>
            </a:r>
            <a:r>
              <a:rPr lang="zh-CN" altLang="en-US" dirty="0"/>
              <a:t>号）第七条第（六）项中“发行”，以及第（九）项中“技术转让服务”、“合同能源管理服务、软件服务、电路设计及测试服务、信息系统服务、业务流程管理服务”、“广播影视节目（作品）制作服务”和“合同标的物在境内的合同能源管理服务”的规定相应停止执行。</a:t>
            </a:r>
          </a:p>
          <a:p>
            <a:endParaRPr lang="zh-CN" altLang="en-US" dirty="0"/>
          </a:p>
        </p:txBody>
      </p:sp>
    </p:spTree>
    <p:extLst>
      <p:ext uri="{BB962C8B-B14F-4D97-AF65-F5344CB8AC3E}">
        <p14:creationId xmlns:p14="http://schemas.microsoft.com/office/powerpoint/2010/main" val="1422188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4</a:t>
            </a:r>
            <a:r>
              <a:rPr lang="zh-CN" altLang="en-US" dirty="0" smtClean="0"/>
              <a:t>、（</a:t>
            </a:r>
            <a:r>
              <a:rPr lang="en-US" altLang="zh-CN" dirty="0" smtClean="0"/>
              <a:t>2</a:t>
            </a:r>
            <a:r>
              <a:rPr lang="zh-CN" altLang="en-US" dirty="0" smtClean="0"/>
              <a:t>）</a:t>
            </a:r>
            <a:r>
              <a:rPr lang="zh-CN" altLang="en-US" dirty="0"/>
              <a:t>国家税务总局关于</a:t>
            </a:r>
            <a:r>
              <a:rPr lang="en-US" altLang="zh-CN" dirty="0"/>
              <a:t>《</a:t>
            </a:r>
            <a:r>
              <a:rPr lang="zh-CN" altLang="en-US" dirty="0"/>
              <a:t>适用增值税零税率</a:t>
            </a:r>
            <a:br>
              <a:rPr lang="zh-CN" altLang="en-US" dirty="0"/>
            </a:br>
            <a:r>
              <a:rPr lang="zh-CN" altLang="en-US" dirty="0"/>
              <a:t>应税服务退（免）税管理办法</a:t>
            </a:r>
            <a:r>
              <a:rPr lang="en-US" altLang="zh-CN" dirty="0"/>
              <a:t>》</a:t>
            </a:r>
            <a:r>
              <a:rPr lang="zh-CN" altLang="en-US" dirty="0"/>
              <a:t>的补充</a:t>
            </a:r>
            <a:r>
              <a:rPr lang="zh-CN" altLang="en-US" dirty="0" smtClean="0"/>
              <a:t>公告</a:t>
            </a:r>
            <a:endParaRPr lang="zh-CN" altLang="en-US" dirty="0"/>
          </a:p>
        </p:txBody>
      </p:sp>
      <p:sp>
        <p:nvSpPr>
          <p:cNvPr id="3" name="内容占位符 2"/>
          <p:cNvSpPr>
            <a:spLocks noGrp="1"/>
          </p:cNvSpPr>
          <p:nvPr>
            <p:ph idx="1"/>
          </p:nvPr>
        </p:nvSpPr>
        <p:spPr>
          <a:xfrm>
            <a:off x="1484310" y="1680882"/>
            <a:ext cx="10018713" cy="4902798"/>
          </a:xfrm>
        </p:spPr>
        <p:txBody>
          <a:bodyPr>
            <a:normAutofit fontScale="92500" lnSpcReduction="20000"/>
          </a:bodyPr>
          <a:lstStyle/>
          <a:p>
            <a:pPr lvl="4"/>
            <a:r>
              <a:rPr lang="zh-CN" altLang="en-US" dirty="0"/>
              <a:t>国家税务总局公告</a:t>
            </a:r>
            <a:r>
              <a:rPr lang="en-US" altLang="zh-CN" dirty="0"/>
              <a:t>2015</a:t>
            </a:r>
            <a:r>
              <a:rPr lang="zh-CN" altLang="en-US" dirty="0"/>
              <a:t>年第</a:t>
            </a:r>
            <a:r>
              <a:rPr lang="en-US" altLang="zh-CN" dirty="0"/>
              <a:t>88</a:t>
            </a:r>
            <a:r>
              <a:rPr lang="zh-CN" altLang="en-US" dirty="0"/>
              <a:t>号  </a:t>
            </a:r>
            <a:r>
              <a:rPr lang="en-US" altLang="zh-CN" dirty="0" smtClean="0"/>
              <a:t>2015-12-14</a:t>
            </a:r>
          </a:p>
          <a:p>
            <a:r>
              <a:rPr lang="zh-CN" altLang="en-US" dirty="0"/>
              <a:t>根据</a:t>
            </a:r>
            <a:r>
              <a:rPr lang="en-US" altLang="zh-CN" dirty="0"/>
              <a:t>《</a:t>
            </a:r>
            <a:r>
              <a:rPr lang="zh-CN" altLang="en-US" dirty="0"/>
              <a:t>财政部 国家税务总局关于影视等出口服务适用增值税零税率政策的通知</a:t>
            </a:r>
            <a:r>
              <a:rPr lang="en-US" altLang="zh-CN" dirty="0"/>
              <a:t>》</a:t>
            </a:r>
            <a:r>
              <a:rPr lang="zh-CN" altLang="en-US" dirty="0"/>
              <a:t>（财税</a:t>
            </a:r>
            <a:r>
              <a:rPr lang="en-US" altLang="zh-CN" dirty="0"/>
              <a:t>〔2015〕118</a:t>
            </a:r>
            <a:r>
              <a:rPr lang="zh-CN" altLang="en-US" dirty="0"/>
              <a:t>号），经商财政部同意，现对</a:t>
            </a:r>
            <a:r>
              <a:rPr lang="en-US" altLang="zh-CN" dirty="0"/>
              <a:t>《</a:t>
            </a:r>
            <a:r>
              <a:rPr lang="zh-CN" altLang="en-US" dirty="0"/>
              <a:t>适用增值税零税率应税服务退（免）税管理办法</a:t>
            </a:r>
            <a:r>
              <a:rPr lang="en-US" altLang="zh-CN" dirty="0"/>
              <a:t>》</a:t>
            </a:r>
            <a:r>
              <a:rPr lang="zh-CN" altLang="en-US" dirty="0"/>
              <a:t>（国家税务总局公告</a:t>
            </a:r>
            <a:r>
              <a:rPr lang="en-US" altLang="zh-CN" dirty="0"/>
              <a:t>2014</a:t>
            </a:r>
            <a:r>
              <a:rPr lang="zh-CN" altLang="en-US" dirty="0"/>
              <a:t>年第</a:t>
            </a:r>
            <a:r>
              <a:rPr lang="en-US" altLang="zh-CN" dirty="0"/>
              <a:t>11</a:t>
            </a:r>
            <a:r>
              <a:rPr lang="zh-CN" altLang="en-US" dirty="0"/>
              <a:t>号发布）补充公告如下：</a:t>
            </a:r>
          </a:p>
          <a:p>
            <a:r>
              <a:rPr lang="zh-CN" altLang="en-US" dirty="0"/>
              <a:t>　　一、适用增值税零税率应税服务的广播影视节目（作品）的制作和发行服务、技术转让服务、软件服务、电路设计及测试服务、信息系统服务、业务流程管理服务，以及合同标的物在境外的合同能源管理服务的范围，按照</a:t>
            </a:r>
            <a:r>
              <a:rPr lang="en-US" altLang="zh-CN" dirty="0"/>
              <a:t>《</a:t>
            </a:r>
            <a:r>
              <a:rPr lang="zh-CN" altLang="en-US" dirty="0"/>
              <a:t>营业税改征增值税试点实施办法</a:t>
            </a:r>
            <a:r>
              <a:rPr lang="en-US" altLang="zh-CN" dirty="0"/>
              <a:t>》</a:t>
            </a:r>
            <a:r>
              <a:rPr lang="zh-CN" altLang="en-US" dirty="0"/>
              <a:t>（财税</a:t>
            </a:r>
            <a:r>
              <a:rPr lang="en-US" altLang="zh-CN" dirty="0"/>
              <a:t>〔2013〕106</a:t>
            </a:r>
            <a:r>
              <a:rPr lang="zh-CN" altLang="en-US" dirty="0"/>
              <a:t>号文件印发）所附的</a:t>
            </a:r>
            <a:r>
              <a:rPr lang="en-US" altLang="zh-CN" dirty="0"/>
              <a:t>《</a:t>
            </a:r>
            <a:r>
              <a:rPr lang="zh-CN" altLang="en-US" dirty="0"/>
              <a:t>应税服务范围注释</a:t>
            </a:r>
            <a:r>
              <a:rPr lang="en-US" altLang="zh-CN" dirty="0"/>
              <a:t>》</a:t>
            </a:r>
            <a:r>
              <a:rPr lang="zh-CN" altLang="en-US" dirty="0"/>
              <a:t>对应的应税服务范围执行；适用增值税零税率应税服务的离岸服务外包业务的范围，按照</a:t>
            </a:r>
            <a:r>
              <a:rPr lang="en-US" altLang="zh-CN" dirty="0"/>
              <a:t>《</a:t>
            </a:r>
            <a:r>
              <a:rPr lang="zh-CN" altLang="en-US" dirty="0"/>
              <a:t>离岸服务外包业务</a:t>
            </a:r>
            <a:r>
              <a:rPr lang="en-US" altLang="zh-CN" dirty="0"/>
              <a:t>》</a:t>
            </a:r>
            <a:r>
              <a:rPr lang="zh-CN" altLang="en-US" dirty="0"/>
              <a:t>（附件</a:t>
            </a:r>
            <a:r>
              <a:rPr lang="en-US" altLang="zh-CN" dirty="0"/>
              <a:t>1</a:t>
            </a:r>
            <a:r>
              <a:rPr lang="zh-CN" altLang="en-US" dirty="0"/>
              <a:t>）对应的适用范围执行。以上适用增值税零税率的应税服务，本公告统称为新纳入零税率范围的应税服务。</a:t>
            </a:r>
          </a:p>
          <a:p>
            <a:r>
              <a:rPr lang="zh-CN" altLang="en-US" dirty="0" smtClean="0"/>
              <a:t>境内</a:t>
            </a:r>
            <a:r>
              <a:rPr lang="zh-CN" altLang="en-US" dirty="0"/>
              <a:t>单位和个人向</a:t>
            </a:r>
            <a:r>
              <a:rPr lang="zh-CN" altLang="en-US" dirty="0">
                <a:solidFill>
                  <a:srgbClr val="C00000"/>
                </a:solidFill>
              </a:rPr>
              <a:t>国内海关特殊监管区域及场所</a:t>
            </a:r>
            <a:r>
              <a:rPr lang="zh-CN" altLang="en-US" dirty="0"/>
              <a:t>内的单位或个人提供的应税服务，不属于增值税零税率应税服务适用范围。</a:t>
            </a:r>
          </a:p>
          <a:p>
            <a:endParaRPr lang="zh-CN" altLang="en-US" dirty="0"/>
          </a:p>
        </p:txBody>
      </p:sp>
    </p:spTree>
    <p:extLst>
      <p:ext uri="{BB962C8B-B14F-4D97-AF65-F5344CB8AC3E}">
        <p14:creationId xmlns:p14="http://schemas.microsoft.com/office/powerpoint/2010/main" val="10218313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二、向境外单位提供新纳入零税率范围的应税服务的，增值税零税率应税服务提供者申报退（免）税时，应按规定办理</a:t>
            </a:r>
            <a:r>
              <a:rPr lang="zh-CN" altLang="en-US" dirty="0">
                <a:solidFill>
                  <a:srgbClr val="C00000"/>
                </a:solidFill>
              </a:rPr>
              <a:t>出口退（免）税备案</a:t>
            </a:r>
            <a:r>
              <a:rPr lang="zh-CN" altLang="en-US" dirty="0"/>
              <a:t>。</a:t>
            </a:r>
          </a:p>
          <a:p>
            <a:r>
              <a:rPr lang="zh-CN" altLang="en-US" dirty="0"/>
              <a:t>　　三、增值税零税率应税服务提供者收齐有关凭证后，可在财务作销售收入次月起至次年</a:t>
            </a:r>
            <a:r>
              <a:rPr lang="en-US" altLang="zh-CN" dirty="0"/>
              <a:t>4</a:t>
            </a:r>
            <a:r>
              <a:rPr lang="zh-CN" altLang="en-US" dirty="0"/>
              <a:t>月</a:t>
            </a:r>
            <a:r>
              <a:rPr lang="en-US" altLang="zh-CN" dirty="0"/>
              <a:t>30</a:t>
            </a:r>
            <a:r>
              <a:rPr lang="zh-CN" altLang="en-US" dirty="0"/>
              <a:t>日前的各增值税纳税申报期内向主管国税机关申报退（免）税；</a:t>
            </a:r>
            <a:r>
              <a:rPr lang="zh-CN" altLang="en-US" dirty="0">
                <a:solidFill>
                  <a:srgbClr val="C00000"/>
                </a:solidFill>
              </a:rPr>
              <a:t>逾期申报的，不再按退（免）税申报，改按免税申报；未按规定申报免税的，应按规定缴纳增值税。</a:t>
            </a:r>
          </a:p>
        </p:txBody>
      </p:sp>
    </p:spTree>
    <p:extLst>
      <p:ext uri="{BB962C8B-B14F-4D97-AF65-F5344CB8AC3E}">
        <p14:creationId xmlns:p14="http://schemas.microsoft.com/office/powerpoint/2010/main" val="1692569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normAutofit lnSpcReduction="10000"/>
          </a:bodyPr>
          <a:lstStyle/>
          <a:p>
            <a:pPr lvl="1"/>
            <a:r>
              <a:rPr lang="zh-CN" altLang="en-US" dirty="0"/>
              <a:t>（二）综合窗口在承诺时间内完成营业执照审批手续后，将有关申请资料和营业执照信息传至系统。同时，由市场监管部门核发统一社会信用代码，质监、国税、地税、人力社保和统计等部门不再编发各自的登记证号码。</a:t>
            </a:r>
          </a:p>
          <a:p>
            <a:pPr lvl="1"/>
            <a:r>
              <a:rPr lang="zh-CN" altLang="en-US" dirty="0" smtClean="0"/>
              <a:t>（</a:t>
            </a:r>
            <a:r>
              <a:rPr lang="zh-CN" altLang="en-US" dirty="0"/>
              <a:t>三）按照</a:t>
            </a:r>
            <a:r>
              <a:rPr lang="en-US" altLang="zh-CN" dirty="0"/>
              <a:t>《</a:t>
            </a:r>
            <a:r>
              <a:rPr lang="zh-CN" altLang="en-US" dirty="0"/>
              <a:t>法人和其他组织统一社会信用代码制度建设总体方案</a:t>
            </a:r>
            <a:r>
              <a:rPr lang="en-US" altLang="zh-CN" dirty="0"/>
              <a:t>》</a:t>
            </a:r>
            <a:r>
              <a:rPr lang="zh-CN" altLang="en-US" dirty="0"/>
              <a:t>确定的赋码规则，综合窗口打印并发放载有统一社会信用代码的营业执照。</a:t>
            </a:r>
          </a:p>
          <a:p>
            <a:pPr lvl="2"/>
            <a:r>
              <a:rPr lang="zh-CN" altLang="en-US" dirty="0" smtClean="0"/>
              <a:t>市场</a:t>
            </a:r>
            <a:r>
              <a:rPr lang="zh-CN" altLang="en-US" dirty="0"/>
              <a:t>监管部门将载有统一社会信用代码的营业执照等登记信息通过系统实时传输给质监、国税、地税、人力社保和统计等部门。</a:t>
            </a:r>
          </a:p>
          <a:p>
            <a:pPr lvl="1"/>
            <a:r>
              <a:rPr lang="zh-CN" altLang="en-US" dirty="0" smtClean="0"/>
              <a:t>（</a:t>
            </a:r>
            <a:r>
              <a:rPr lang="zh-CN" altLang="en-US" dirty="0"/>
              <a:t>四）申请人凭</a:t>
            </a:r>
            <a:r>
              <a:rPr lang="en-US" altLang="zh-CN" dirty="0"/>
              <a:t>《“</a:t>
            </a:r>
            <a:r>
              <a:rPr lang="zh-CN" altLang="en-US" dirty="0"/>
              <a:t>五证合一”受理通知书</a:t>
            </a:r>
            <a:r>
              <a:rPr lang="en-US" altLang="zh-CN" dirty="0"/>
              <a:t>》</a:t>
            </a:r>
            <a:r>
              <a:rPr lang="zh-CN" altLang="en-US" dirty="0"/>
              <a:t>或有效证件到综合窗口领取“五证合一、一照一码”营业执照。</a:t>
            </a:r>
          </a:p>
          <a:p>
            <a:pPr lvl="2"/>
            <a:r>
              <a:rPr lang="zh-CN" altLang="en-US" dirty="0" smtClean="0"/>
              <a:t>申请</a:t>
            </a:r>
            <a:r>
              <a:rPr lang="zh-CN" altLang="en-US" dirty="0"/>
              <a:t>设立的企业，</a:t>
            </a:r>
            <a:r>
              <a:rPr lang="zh-CN" altLang="en-US" dirty="0">
                <a:solidFill>
                  <a:schemeClr val="accent6">
                    <a:lumMod val="50000"/>
                  </a:schemeClr>
                </a:solidFill>
              </a:rPr>
              <a:t>递交申请资料无需盖公章</a:t>
            </a:r>
            <a:r>
              <a:rPr lang="zh-CN" altLang="en-US" dirty="0"/>
              <a:t>，由拟任法定代表人（负责人、执行事务合伙人、投资人）签字或提供委托书即可。</a:t>
            </a:r>
          </a:p>
          <a:p>
            <a:endParaRPr lang="zh-CN" altLang="en-US" dirty="0"/>
          </a:p>
        </p:txBody>
      </p:sp>
    </p:spTree>
    <p:extLst>
      <p:ext uri="{BB962C8B-B14F-4D97-AF65-F5344CB8AC3E}">
        <p14:creationId xmlns:p14="http://schemas.microsoft.com/office/powerpoint/2010/main" val="6453697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四、实行免抵退办法的增值税零税率应税服务提供者，向境外单位提供研发服务、设计服务、新纳入零税率范围的应税服务的，应在申报免抵退税时，向主管国税机关提供以下申报资料：</a:t>
            </a:r>
          </a:p>
          <a:p>
            <a:pPr lvl="1"/>
            <a:r>
              <a:rPr lang="zh-CN" altLang="en-US" dirty="0" smtClean="0"/>
              <a:t>（</a:t>
            </a:r>
            <a:r>
              <a:rPr lang="zh-CN" altLang="en-US" dirty="0"/>
              <a:t>一）</a:t>
            </a:r>
            <a:r>
              <a:rPr lang="en-US" altLang="zh-CN" dirty="0"/>
              <a:t>《</a:t>
            </a:r>
            <a:r>
              <a:rPr lang="zh-CN" altLang="en-US" dirty="0"/>
              <a:t>增值税零税率应税服务免抵退税申报明细表</a:t>
            </a:r>
            <a:r>
              <a:rPr lang="en-US" altLang="zh-CN" dirty="0"/>
              <a:t>》</a:t>
            </a:r>
            <a:r>
              <a:rPr lang="zh-CN" altLang="en-US" dirty="0"/>
              <a:t>（附件</a:t>
            </a:r>
            <a:r>
              <a:rPr lang="en-US" altLang="zh-CN" dirty="0"/>
              <a:t>2</a:t>
            </a:r>
            <a:r>
              <a:rPr lang="zh-CN" altLang="en-US" dirty="0"/>
              <a:t>）。</a:t>
            </a:r>
          </a:p>
          <a:p>
            <a:pPr lvl="1"/>
            <a:r>
              <a:rPr lang="zh-CN" altLang="en-US" dirty="0" smtClean="0"/>
              <a:t>（</a:t>
            </a:r>
            <a:r>
              <a:rPr lang="zh-CN" altLang="en-US" dirty="0"/>
              <a:t>二）</a:t>
            </a:r>
            <a:r>
              <a:rPr lang="en-US" altLang="zh-CN" dirty="0"/>
              <a:t>《</a:t>
            </a:r>
            <a:r>
              <a:rPr lang="zh-CN" altLang="en-US" dirty="0"/>
              <a:t>提供增值税零税率应税服务收讫营业款明细清单</a:t>
            </a:r>
            <a:r>
              <a:rPr lang="en-US" altLang="zh-CN" dirty="0"/>
              <a:t>》</a:t>
            </a:r>
            <a:r>
              <a:rPr lang="zh-CN" altLang="en-US" dirty="0"/>
              <a:t>（附件</a:t>
            </a:r>
            <a:r>
              <a:rPr lang="en-US" altLang="zh-CN" dirty="0"/>
              <a:t>3</a:t>
            </a:r>
            <a:r>
              <a:rPr lang="zh-CN" altLang="en-US" dirty="0"/>
              <a:t>）。</a:t>
            </a:r>
          </a:p>
          <a:p>
            <a:pPr lvl="1"/>
            <a:r>
              <a:rPr lang="zh-CN" altLang="en-US" dirty="0" smtClean="0"/>
              <a:t>（</a:t>
            </a:r>
            <a:r>
              <a:rPr lang="zh-CN" altLang="en-US" dirty="0"/>
              <a:t>三）</a:t>
            </a:r>
            <a:r>
              <a:rPr lang="en-US" altLang="zh-CN" dirty="0"/>
              <a:t>《</a:t>
            </a:r>
            <a:r>
              <a:rPr lang="zh-CN" altLang="en-US" dirty="0"/>
              <a:t>免抵退税申报汇总表</a:t>
            </a:r>
            <a:r>
              <a:rPr lang="en-US" altLang="zh-CN" dirty="0"/>
              <a:t>》</a:t>
            </a:r>
            <a:r>
              <a:rPr lang="zh-CN" altLang="en-US" dirty="0"/>
              <a:t>及其附表。</a:t>
            </a:r>
          </a:p>
          <a:p>
            <a:pPr lvl="1"/>
            <a:r>
              <a:rPr lang="zh-CN" altLang="en-US" dirty="0" smtClean="0"/>
              <a:t>（</a:t>
            </a:r>
            <a:r>
              <a:rPr lang="zh-CN" altLang="en-US" dirty="0"/>
              <a:t>四）当期</a:t>
            </a:r>
            <a:r>
              <a:rPr lang="en-US" altLang="zh-CN" dirty="0"/>
              <a:t>《</a:t>
            </a:r>
            <a:r>
              <a:rPr lang="zh-CN" altLang="en-US" dirty="0"/>
              <a:t>增值税纳税申报表</a:t>
            </a:r>
            <a:r>
              <a:rPr lang="en-US" altLang="zh-CN" dirty="0"/>
              <a:t>》</a:t>
            </a:r>
            <a:r>
              <a:rPr lang="zh-CN" altLang="en-US" dirty="0"/>
              <a:t>。</a:t>
            </a:r>
          </a:p>
          <a:p>
            <a:pPr lvl="1"/>
            <a:r>
              <a:rPr lang="zh-CN" altLang="en-US" dirty="0" smtClean="0"/>
              <a:t>（</a:t>
            </a:r>
            <a:r>
              <a:rPr lang="zh-CN" altLang="en-US" dirty="0"/>
              <a:t>五）免抵退税正式申报电子数据。</a:t>
            </a:r>
          </a:p>
          <a:p>
            <a:pPr lvl="1"/>
            <a:r>
              <a:rPr lang="zh-CN" altLang="en-US" dirty="0" smtClean="0"/>
              <a:t>（</a:t>
            </a:r>
            <a:r>
              <a:rPr lang="zh-CN" altLang="en-US" dirty="0"/>
              <a:t>六）下列资料及原始凭证的原件及复印件：</a:t>
            </a:r>
          </a:p>
          <a:p>
            <a:endParaRPr lang="zh-CN" altLang="en-US" dirty="0"/>
          </a:p>
        </p:txBody>
      </p:sp>
    </p:spTree>
    <p:extLst>
      <p:ext uri="{BB962C8B-B14F-4D97-AF65-F5344CB8AC3E}">
        <p14:creationId xmlns:p14="http://schemas.microsoft.com/office/powerpoint/2010/main" val="164110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altLang="zh-CN" dirty="0"/>
              <a:t>1.</a:t>
            </a:r>
            <a:r>
              <a:rPr lang="zh-CN" altLang="en-US" dirty="0"/>
              <a:t>提供增值税零税率应税服务所开具的发票（经主管国税机关认可，可只提供电子数据，原始凭证留存备查）。</a:t>
            </a:r>
          </a:p>
          <a:p>
            <a:r>
              <a:rPr lang="zh-CN" altLang="en-US" dirty="0"/>
              <a:t>　　</a:t>
            </a:r>
            <a:r>
              <a:rPr lang="en-US" altLang="zh-CN" dirty="0"/>
              <a:t>2.</a:t>
            </a:r>
            <a:r>
              <a:rPr lang="zh-CN" altLang="en-US" dirty="0"/>
              <a:t>与境外单位签订的提供增值税零税率应税服务的合同。</a:t>
            </a:r>
          </a:p>
          <a:p>
            <a:r>
              <a:rPr lang="zh-CN" altLang="en-US" dirty="0"/>
              <a:t>　　提供软件服务、电路设计及测试服务、信息系统服务、业务流程管理服务，以及离岸服务外包业务的，同时提供合同已在商务部“服务外包及软件出口管理信息系统”中登记并审核通过，由该系统出具的证明文件；提供广播影视节目（作品）的制作和发行服务的，同时提供合同已在商务部“文化贸易管理系统”中登记并审核通过，由该系统出具的证明文件。</a:t>
            </a:r>
          </a:p>
          <a:p>
            <a:r>
              <a:rPr lang="zh-CN" altLang="en-US" dirty="0"/>
              <a:t>　　</a:t>
            </a:r>
            <a:r>
              <a:rPr lang="en-US" altLang="zh-CN" dirty="0"/>
              <a:t>3.</a:t>
            </a:r>
            <a:r>
              <a:rPr lang="zh-CN" altLang="en-US" dirty="0"/>
              <a:t>提供电影、电视剧的制作服务的，应提供行业主管部门出具的在有效期内的影视制作许可证明；提供电影、电视剧的发行服务的，应提供行业主管部门出具的在有效期内的发行版权证明、发行许可证明。</a:t>
            </a:r>
          </a:p>
          <a:p>
            <a:r>
              <a:rPr lang="zh-CN" altLang="en-US" dirty="0"/>
              <a:t>　　</a:t>
            </a:r>
            <a:r>
              <a:rPr lang="en-US" altLang="zh-CN" dirty="0"/>
              <a:t>4.</a:t>
            </a:r>
            <a:r>
              <a:rPr lang="zh-CN" altLang="en-US" dirty="0"/>
              <a:t>提供研发服务、设计服务、技术转让服务的，应提供与提供增值税零税率应税服务收入相对应的</a:t>
            </a:r>
            <a:r>
              <a:rPr lang="en-US" altLang="zh-CN" dirty="0"/>
              <a:t>《</a:t>
            </a:r>
            <a:r>
              <a:rPr lang="zh-CN" altLang="en-US" dirty="0"/>
              <a:t>技术出口合同登记证</a:t>
            </a:r>
            <a:r>
              <a:rPr lang="en-US" altLang="zh-CN" dirty="0"/>
              <a:t>》</a:t>
            </a:r>
            <a:r>
              <a:rPr lang="zh-CN" altLang="en-US" dirty="0"/>
              <a:t>及其数据表。</a:t>
            </a:r>
          </a:p>
          <a:p>
            <a:endParaRPr lang="zh-CN" altLang="en-US" dirty="0"/>
          </a:p>
        </p:txBody>
      </p:sp>
    </p:spTree>
    <p:extLst>
      <p:ext uri="{BB962C8B-B14F-4D97-AF65-F5344CB8AC3E}">
        <p14:creationId xmlns:p14="http://schemas.microsoft.com/office/powerpoint/2010/main" val="6377714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　</a:t>
            </a:r>
            <a:r>
              <a:rPr lang="en-US" altLang="zh-CN" dirty="0"/>
              <a:t>5.</a:t>
            </a:r>
            <a:r>
              <a:rPr lang="zh-CN" altLang="en-US" dirty="0"/>
              <a:t>从与之签订提供增值税零税率应税服务合同的境外单位取得收入的收款凭证。</a:t>
            </a:r>
          </a:p>
          <a:p>
            <a:r>
              <a:rPr lang="zh-CN" altLang="en-US" dirty="0"/>
              <a:t>　　跨国公司经外汇管理部门批准实行外汇资金集中运营管理或经中国人民银行批准实行经常项下跨境人民币集中收付管理的，其成员公司在批准的有效期内，可凭银行出具给跨国公司资金集中运营（收付）公司符合下列规定的收款凭证，向主管国税机关申报退（免）税：</a:t>
            </a:r>
          </a:p>
          <a:p>
            <a:pPr lvl="3"/>
            <a:r>
              <a:rPr lang="zh-CN" altLang="en-US" dirty="0" smtClean="0"/>
              <a:t>（</a:t>
            </a:r>
            <a:r>
              <a:rPr lang="en-US" altLang="zh-CN" dirty="0"/>
              <a:t>1</a:t>
            </a:r>
            <a:r>
              <a:rPr lang="zh-CN" altLang="en-US" dirty="0"/>
              <a:t>）收款凭证上的付款单位须是与成员公司签订提供增值税零税率应税服务合同的境外单位或合同约定的跨国公司的境外成员企业。</a:t>
            </a:r>
          </a:p>
          <a:p>
            <a:pPr lvl="3"/>
            <a:r>
              <a:rPr lang="zh-CN" altLang="en-US" dirty="0" smtClean="0"/>
              <a:t>（</a:t>
            </a:r>
            <a:r>
              <a:rPr lang="en-US" altLang="zh-CN" dirty="0"/>
              <a:t>2</a:t>
            </a:r>
            <a:r>
              <a:rPr lang="zh-CN" altLang="en-US" dirty="0"/>
              <a:t>）收款凭证上的收款单位或附言的实际收款人须载明有成员公司的名称。</a:t>
            </a:r>
          </a:p>
          <a:p>
            <a:pPr lvl="1"/>
            <a:r>
              <a:rPr lang="zh-CN" altLang="en-US" dirty="0" smtClean="0"/>
              <a:t>（</a:t>
            </a:r>
            <a:r>
              <a:rPr lang="zh-CN" altLang="en-US" dirty="0"/>
              <a:t>七）主管国税机关要求提供的其他资料及凭证。</a:t>
            </a:r>
          </a:p>
          <a:p>
            <a:endParaRPr lang="zh-CN" altLang="en-US" dirty="0"/>
          </a:p>
        </p:txBody>
      </p:sp>
    </p:spTree>
    <p:extLst>
      <p:ext uri="{BB962C8B-B14F-4D97-AF65-F5344CB8AC3E}">
        <p14:creationId xmlns:p14="http://schemas.microsoft.com/office/powerpoint/2010/main" val="13232599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a:t>五、实行免退税办法的增值税零税率应税服务提供者，应在申报免退税时，向主管国税机关提供以下申报资料：</a:t>
            </a:r>
          </a:p>
          <a:p>
            <a:pPr lvl="1"/>
            <a:r>
              <a:rPr lang="zh-CN" altLang="en-US" dirty="0" smtClean="0"/>
              <a:t>（</a:t>
            </a:r>
            <a:r>
              <a:rPr lang="zh-CN" altLang="en-US" dirty="0"/>
              <a:t>一）</a:t>
            </a:r>
            <a:r>
              <a:rPr lang="en-US" altLang="zh-CN" dirty="0"/>
              <a:t>《</a:t>
            </a:r>
            <a:r>
              <a:rPr lang="zh-CN" altLang="en-US" dirty="0"/>
              <a:t>外贸企业外购应税服务出口明细申报表</a:t>
            </a:r>
            <a:r>
              <a:rPr lang="en-US" altLang="zh-CN" dirty="0"/>
              <a:t>》</a:t>
            </a:r>
            <a:r>
              <a:rPr lang="zh-CN" altLang="en-US" dirty="0"/>
              <a:t>（附件</a:t>
            </a:r>
            <a:r>
              <a:rPr lang="en-US" altLang="zh-CN" dirty="0"/>
              <a:t>4</a:t>
            </a:r>
            <a:r>
              <a:rPr lang="zh-CN" altLang="en-US" dirty="0"/>
              <a:t>）。</a:t>
            </a:r>
          </a:p>
          <a:p>
            <a:pPr lvl="1"/>
            <a:r>
              <a:rPr lang="zh-CN" altLang="en-US" dirty="0" smtClean="0"/>
              <a:t>（</a:t>
            </a:r>
            <a:r>
              <a:rPr lang="zh-CN" altLang="en-US" dirty="0"/>
              <a:t>二）</a:t>
            </a:r>
            <a:r>
              <a:rPr lang="en-US" altLang="zh-CN" dirty="0"/>
              <a:t>《</a:t>
            </a:r>
            <a:r>
              <a:rPr lang="zh-CN" altLang="en-US" dirty="0"/>
              <a:t>外贸企业出口退税进货明细申报表</a:t>
            </a:r>
            <a:r>
              <a:rPr lang="en-US" altLang="zh-CN" dirty="0"/>
              <a:t>》</a:t>
            </a:r>
            <a:r>
              <a:rPr lang="zh-CN" altLang="en-US" dirty="0"/>
              <a:t>（需填列外购对应的增值税零税率应税服务取得增值税专用发票情况）。</a:t>
            </a:r>
          </a:p>
          <a:p>
            <a:pPr lvl="1"/>
            <a:r>
              <a:rPr lang="zh-CN" altLang="en-US" dirty="0" smtClean="0"/>
              <a:t>（</a:t>
            </a:r>
            <a:r>
              <a:rPr lang="zh-CN" altLang="en-US" dirty="0"/>
              <a:t>三）</a:t>
            </a:r>
            <a:r>
              <a:rPr lang="en-US" altLang="zh-CN" dirty="0"/>
              <a:t>《</a:t>
            </a:r>
            <a:r>
              <a:rPr lang="zh-CN" altLang="en-US" dirty="0"/>
              <a:t>外贸企业出口退税汇总申报表</a:t>
            </a:r>
            <a:r>
              <a:rPr lang="en-US" altLang="zh-CN" dirty="0"/>
              <a:t>》</a:t>
            </a:r>
            <a:r>
              <a:rPr lang="zh-CN" altLang="en-US" dirty="0"/>
              <a:t>。</a:t>
            </a:r>
          </a:p>
          <a:p>
            <a:pPr lvl="1"/>
            <a:r>
              <a:rPr lang="zh-CN" altLang="en-US" dirty="0" smtClean="0"/>
              <a:t>（</a:t>
            </a:r>
            <a:r>
              <a:rPr lang="zh-CN" altLang="en-US" dirty="0"/>
              <a:t>四）免退税正式申报电子数据。</a:t>
            </a:r>
          </a:p>
          <a:p>
            <a:pPr lvl="1"/>
            <a:r>
              <a:rPr lang="zh-CN" altLang="en-US" dirty="0" smtClean="0"/>
              <a:t>（</a:t>
            </a:r>
            <a:r>
              <a:rPr lang="zh-CN" altLang="en-US" dirty="0"/>
              <a:t>五）从境内单位或者个人购进增值税零税率应税服务出口的，提供应税服务提供方开具的增值税专用发票；从境外单位或者个人购进增值税零税率应税服务出口的，提供取得的解缴税款的中华人民共和国税收缴款凭证。</a:t>
            </a:r>
          </a:p>
          <a:p>
            <a:pPr lvl="1"/>
            <a:r>
              <a:rPr lang="zh-CN" altLang="en-US" dirty="0" smtClean="0"/>
              <a:t>（</a:t>
            </a:r>
            <a:r>
              <a:rPr lang="zh-CN" altLang="en-US" dirty="0"/>
              <a:t>六）本公告第四条第（六）项所列资料及原始凭证的原件及复印件。</a:t>
            </a:r>
          </a:p>
          <a:p>
            <a:endParaRPr lang="zh-CN" altLang="en-US" dirty="0"/>
          </a:p>
        </p:txBody>
      </p:sp>
    </p:spTree>
    <p:extLst>
      <p:ext uri="{BB962C8B-B14F-4D97-AF65-F5344CB8AC3E}">
        <p14:creationId xmlns:p14="http://schemas.microsoft.com/office/powerpoint/2010/main" val="20339679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六、主管国税机关受理增值税零税率应税服务退（免）税申报后，应按规定进行审核，经审核符合规定的，应及时办理退（免）税；不符合规定的，不予办理，按有关规定处理；存在其他审核疑点的，对应的退（免）税暂缓办理，待排除疑点后，方可办理。</a:t>
            </a:r>
          </a:p>
          <a:p>
            <a:r>
              <a:rPr lang="zh-CN" altLang="en-US" dirty="0" smtClean="0"/>
              <a:t>七</a:t>
            </a:r>
            <a:r>
              <a:rPr lang="zh-CN" altLang="en-US" dirty="0"/>
              <a:t>、主管国税机关对申报的对外提供研发、设计服务以及新纳入零税率范围的应税服务退（免）税，应审核以下内容：</a:t>
            </a:r>
          </a:p>
          <a:p>
            <a:pPr lvl="1"/>
            <a:r>
              <a:rPr lang="zh-CN" altLang="en-US" dirty="0" smtClean="0"/>
              <a:t>（</a:t>
            </a:r>
            <a:r>
              <a:rPr lang="zh-CN" altLang="en-US" dirty="0"/>
              <a:t>一）申报的增值税零税率应税服务应符合适用增值税零税率应税服务规定。</a:t>
            </a:r>
          </a:p>
          <a:p>
            <a:pPr lvl="1"/>
            <a:r>
              <a:rPr lang="zh-CN" altLang="en-US" dirty="0" smtClean="0"/>
              <a:t>（</a:t>
            </a:r>
            <a:r>
              <a:rPr lang="zh-CN" altLang="en-US" dirty="0"/>
              <a:t>二）增值税零税率应税服务合同签订的对方应为境外单位。</a:t>
            </a:r>
          </a:p>
          <a:p>
            <a:endParaRPr lang="zh-CN" altLang="en-US" dirty="0"/>
          </a:p>
        </p:txBody>
      </p:sp>
    </p:spTree>
    <p:extLst>
      <p:ext uri="{BB962C8B-B14F-4D97-AF65-F5344CB8AC3E}">
        <p14:creationId xmlns:p14="http://schemas.microsoft.com/office/powerpoint/2010/main" val="14634483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pPr lvl="1"/>
            <a:r>
              <a:rPr lang="zh-CN" altLang="en-US" dirty="0" smtClean="0"/>
              <a:t>（</a:t>
            </a:r>
            <a:r>
              <a:rPr lang="zh-CN" altLang="en-US" dirty="0"/>
              <a:t>三）增值税零税率应税服务收入的支付方应为与之签订增值税零税率应税服务合同的境外单位。对跨国公司的成员公司申报退（免）税时提供的收款凭证是银行出具给跨国公司资金集中运营（收付）公司的，应要求企业补充提供中国人民银行或国家外汇管理局的批准文件，且企业提供的收款凭证应符合本公告的规定。</a:t>
            </a:r>
          </a:p>
          <a:p>
            <a:pPr lvl="1"/>
            <a:r>
              <a:rPr lang="zh-CN" altLang="en-US" dirty="0" smtClean="0"/>
              <a:t>（</a:t>
            </a:r>
            <a:r>
              <a:rPr lang="zh-CN" altLang="en-US" dirty="0"/>
              <a:t>四）申报的增值税零税率应税服务收入应小于或等于从与之签订增值税零税率应税服务合同的境外单位取得的收款金额；大于收款金额的，应要求企业补充提供书面说明材料及相应的证明材料。</a:t>
            </a:r>
          </a:p>
          <a:p>
            <a:pPr lvl="1"/>
            <a:r>
              <a:rPr lang="zh-CN" altLang="en-US" dirty="0" smtClean="0"/>
              <a:t>（</a:t>
            </a:r>
            <a:r>
              <a:rPr lang="zh-CN" altLang="en-US" dirty="0"/>
              <a:t>五）外贸企业外购应税服务出口的，除应符合上述规定外，其申报退税的进项税额还应与增值税零税率应税服务对应。</a:t>
            </a:r>
          </a:p>
          <a:p>
            <a:r>
              <a:rPr lang="zh-CN" altLang="en-US" dirty="0" smtClean="0"/>
              <a:t>八</a:t>
            </a:r>
            <a:r>
              <a:rPr lang="zh-CN" altLang="en-US" dirty="0"/>
              <a:t>、本公告未明确的其他增值税零税率应税服务退（免）税管理事项，按现行规定执行。</a:t>
            </a:r>
          </a:p>
          <a:p>
            <a:r>
              <a:rPr lang="zh-CN" altLang="en-US" dirty="0" smtClean="0"/>
              <a:t>九</a:t>
            </a:r>
            <a:r>
              <a:rPr lang="zh-CN" altLang="en-US" dirty="0"/>
              <a:t>、本公告自</a:t>
            </a:r>
            <a:r>
              <a:rPr lang="en-US" altLang="zh-CN" dirty="0"/>
              <a:t>2015</a:t>
            </a:r>
            <a:r>
              <a:rPr lang="zh-CN" altLang="en-US" dirty="0"/>
              <a:t>年</a:t>
            </a:r>
            <a:r>
              <a:rPr lang="en-US" altLang="zh-CN" dirty="0"/>
              <a:t>12</a:t>
            </a:r>
            <a:r>
              <a:rPr lang="zh-CN" altLang="en-US" dirty="0"/>
              <a:t>月</a:t>
            </a:r>
            <a:r>
              <a:rPr lang="en-US" altLang="zh-CN" dirty="0"/>
              <a:t>1</a:t>
            </a:r>
            <a:r>
              <a:rPr lang="zh-CN" altLang="en-US" dirty="0"/>
              <a:t>日起施行，以增值税零税率应税服务提供者提供增值税零税率应税服务并在财务作销售收入的日期为准。</a:t>
            </a:r>
            <a:r>
              <a:rPr lang="en-US" altLang="zh-CN" dirty="0"/>
              <a:t>《</a:t>
            </a:r>
            <a:r>
              <a:rPr lang="zh-CN" altLang="en-US" dirty="0"/>
              <a:t>适用增值税零税率应税服务退（免）税管理办法</a:t>
            </a:r>
            <a:r>
              <a:rPr lang="en-US" altLang="zh-CN" dirty="0"/>
              <a:t>》</a:t>
            </a:r>
            <a:r>
              <a:rPr lang="zh-CN" altLang="en-US" dirty="0"/>
              <a:t>第十二条第二款、第十三条第（五）项第</a:t>
            </a:r>
            <a:r>
              <a:rPr lang="en-US" altLang="zh-CN" dirty="0"/>
              <a:t>3</a:t>
            </a:r>
            <a:r>
              <a:rPr lang="zh-CN" altLang="en-US" dirty="0"/>
              <a:t>目、第十四条、第十五条第（二）项同时废止。</a:t>
            </a:r>
          </a:p>
        </p:txBody>
      </p:sp>
    </p:spTree>
    <p:extLst>
      <p:ext uri="{BB962C8B-B14F-4D97-AF65-F5344CB8AC3E}">
        <p14:creationId xmlns:p14="http://schemas.microsoft.com/office/powerpoint/2010/main" val="19841086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smtClean="0">
                <a:solidFill>
                  <a:schemeClr val="accent6">
                    <a:lumMod val="50000"/>
                  </a:schemeClr>
                </a:solidFill>
                <a:effectLst>
                  <a:outerShdw blurRad="38100" dist="38100" dir="2700000" algn="tl">
                    <a:srgbClr val="000000">
                      <a:alpha val="43137"/>
                    </a:srgbClr>
                  </a:outerShdw>
                </a:effectLst>
                <a:latin typeface="华文仿宋" panose="02010600040101010101" pitchFamily="2" charset="-122"/>
                <a:ea typeface="华文仿宋" panose="02010600040101010101" pitchFamily="2" charset="-122"/>
              </a:rPr>
              <a:t>5</a:t>
            </a:r>
            <a:r>
              <a:rPr lang="zh-CN" altLang="en-US" sz="2800" dirty="0" smtClean="0">
                <a:solidFill>
                  <a:schemeClr val="accent6">
                    <a:lumMod val="50000"/>
                  </a:schemeClr>
                </a:solidFill>
                <a:effectLst>
                  <a:outerShdw blurRad="38100" dist="38100" dir="2700000" algn="tl">
                    <a:srgbClr val="000000">
                      <a:alpha val="43137"/>
                    </a:srgbClr>
                  </a:outerShdw>
                </a:effectLst>
                <a:latin typeface="华文仿宋" panose="02010600040101010101" pitchFamily="2" charset="-122"/>
                <a:ea typeface="华文仿宋" panose="02010600040101010101" pitchFamily="2" charset="-122"/>
              </a:rPr>
              <a:t>、财政部 </a:t>
            </a:r>
            <a:r>
              <a:rPr lang="zh-CN" altLang="en-US" sz="2800" dirty="0">
                <a:solidFill>
                  <a:schemeClr val="accent6">
                    <a:lumMod val="50000"/>
                  </a:schemeClr>
                </a:solidFill>
                <a:effectLst>
                  <a:outerShdw blurRad="38100" dist="38100" dir="2700000" algn="tl">
                    <a:srgbClr val="000000">
                      <a:alpha val="43137"/>
                    </a:srgbClr>
                  </a:outerShdw>
                </a:effectLst>
                <a:latin typeface="华文仿宋" panose="02010600040101010101" pitchFamily="2" charset="-122"/>
                <a:ea typeface="华文仿宋" panose="02010600040101010101" pitchFamily="2" charset="-122"/>
              </a:rPr>
              <a:t>海关总署 国家税务总局</a:t>
            </a:r>
            <a:br>
              <a:rPr lang="zh-CN" altLang="en-US" sz="2800" dirty="0">
                <a:solidFill>
                  <a:schemeClr val="accent6">
                    <a:lumMod val="50000"/>
                  </a:schemeClr>
                </a:solidFill>
                <a:effectLst>
                  <a:outerShdw blurRad="38100" dist="38100" dir="2700000" algn="tl">
                    <a:srgbClr val="000000">
                      <a:alpha val="43137"/>
                    </a:srgbClr>
                  </a:outerShdw>
                </a:effectLst>
                <a:latin typeface="华文仿宋" panose="02010600040101010101" pitchFamily="2" charset="-122"/>
                <a:ea typeface="华文仿宋" panose="02010600040101010101" pitchFamily="2" charset="-122"/>
              </a:rPr>
            </a:br>
            <a:r>
              <a:rPr lang="zh-CN" altLang="en-US" sz="2800" dirty="0">
                <a:solidFill>
                  <a:schemeClr val="accent6">
                    <a:lumMod val="50000"/>
                  </a:schemeClr>
                </a:solidFill>
                <a:effectLst>
                  <a:outerShdw blurRad="38100" dist="38100" dir="2700000" algn="tl">
                    <a:srgbClr val="000000">
                      <a:alpha val="43137"/>
                    </a:srgbClr>
                  </a:outerShdw>
                </a:effectLst>
                <a:latin typeface="华文仿宋" panose="02010600040101010101" pitchFamily="2" charset="-122"/>
                <a:ea typeface="华文仿宋" panose="02010600040101010101" pitchFamily="2" charset="-122"/>
              </a:rPr>
              <a:t>关于对化肥恢复征收增值税政策的通知</a:t>
            </a:r>
          </a:p>
        </p:txBody>
      </p:sp>
      <p:sp>
        <p:nvSpPr>
          <p:cNvPr id="3" name="内容占位符 2"/>
          <p:cNvSpPr>
            <a:spLocks noGrp="1"/>
          </p:cNvSpPr>
          <p:nvPr>
            <p:ph idx="1"/>
          </p:nvPr>
        </p:nvSpPr>
        <p:spPr/>
        <p:txBody>
          <a:bodyPr>
            <a:normAutofit fontScale="92500" lnSpcReduction="10000"/>
          </a:bodyPr>
          <a:lstStyle/>
          <a:p>
            <a:r>
              <a:rPr lang="zh-CN" altLang="en-US" sz="2400" dirty="0" smtClean="0"/>
              <a:t>销售</a:t>
            </a:r>
            <a:r>
              <a:rPr lang="zh-CN" altLang="en-US" sz="2400" dirty="0"/>
              <a:t>和进口化肥统一按</a:t>
            </a:r>
            <a:r>
              <a:rPr lang="en-US" altLang="zh-CN" sz="2400" dirty="0"/>
              <a:t>13%</a:t>
            </a:r>
            <a:r>
              <a:rPr lang="zh-CN" altLang="en-US" sz="2400" dirty="0"/>
              <a:t>税率征收国内环节和进口环节</a:t>
            </a:r>
            <a:r>
              <a:rPr lang="zh-CN" altLang="en-US" sz="2400" dirty="0" smtClean="0"/>
              <a:t>增值税</a:t>
            </a:r>
            <a:endParaRPr lang="en-US" altLang="zh-CN" sz="2400" dirty="0" smtClean="0"/>
          </a:p>
          <a:p>
            <a:pPr lvl="1"/>
            <a:r>
              <a:rPr lang="zh-CN" altLang="en-US" sz="2400" dirty="0" smtClean="0"/>
              <a:t>财政部 </a:t>
            </a:r>
            <a:r>
              <a:rPr lang="zh-CN" altLang="en-US" sz="2400" dirty="0"/>
              <a:t>海关总署 国家税务</a:t>
            </a:r>
            <a:r>
              <a:rPr lang="zh-CN" altLang="en-US" sz="2400" dirty="0" smtClean="0"/>
              <a:t>总局关于</a:t>
            </a:r>
            <a:r>
              <a:rPr lang="zh-CN" altLang="en-US" sz="2400" dirty="0"/>
              <a:t>对化肥恢复征收增值税政策的</a:t>
            </a:r>
            <a:r>
              <a:rPr lang="zh-CN" altLang="en-US" sz="2400" dirty="0" smtClean="0"/>
              <a:t>通知</a:t>
            </a:r>
            <a:r>
              <a:rPr lang="en-US" altLang="zh-CN" sz="2400" dirty="0" smtClean="0"/>
              <a:t>(</a:t>
            </a:r>
            <a:r>
              <a:rPr lang="zh-CN" altLang="en-US" sz="2400" dirty="0"/>
              <a:t>财税</a:t>
            </a:r>
            <a:r>
              <a:rPr lang="en-US" altLang="zh-CN" sz="2400" dirty="0"/>
              <a:t>〔2015〕90</a:t>
            </a:r>
            <a:r>
              <a:rPr lang="zh-CN" altLang="en-US" sz="2400" dirty="0"/>
              <a:t>号  </a:t>
            </a:r>
            <a:r>
              <a:rPr lang="en-US" altLang="zh-CN" sz="2400" dirty="0" smtClean="0"/>
              <a:t>2015-8-10)</a:t>
            </a:r>
            <a:endParaRPr lang="en-US" altLang="zh-CN" sz="2400" dirty="0"/>
          </a:p>
          <a:p>
            <a:pPr lvl="1"/>
            <a:r>
              <a:rPr lang="zh-CN" altLang="en-US" sz="2400" dirty="0"/>
              <a:t>财政部 国家税务</a:t>
            </a:r>
            <a:r>
              <a:rPr lang="zh-CN" altLang="en-US" sz="2400" dirty="0" smtClean="0"/>
              <a:t>总局 </a:t>
            </a:r>
            <a:r>
              <a:rPr lang="zh-CN" altLang="en-US" sz="2400" dirty="0"/>
              <a:t>关于对化肥恢复征收增值税政策的补充</a:t>
            </a:r>
            <a:r>
              <a:rPr lang="zh-CN" altLang="en-US" sz="2400" dirty="0" smtClean="0"/>
              <a:t>通知</a:t>
            </a:r>
            <a:r>
              <a:rPr lang="en-US" altLang="zh-CN" sz="2400" dirty="0" smtClean="0"/>
              <a:t>(</a:t>
            </a:r>
            <a:r>
              <a:rPr lang="zh-CN" altLang="en-US" sz="2400" dirty="0"/>
              <a:t>财税</a:t>
            </a:r>
            <a:r>
              <a:rPr lang="en-US" altLang="zh-CN" sz="2400" dirty="0"/>
              <a:t>〔2015〕97</a:t>
            </a:r>
            <a:r>
              <a:rPr lang="zh-CN" altLang="en-US" sz="2400" dirty="0"/>
              <a:t>号 　</a:t>
            </a:r>
            <a:r>
              <a:rPr lang="en-US" altLang="zh-CN" sz="2400" dirty="0" smtClean="0"/>
              <a:t>2015-8-28)</a:t>
            </a:r>
          </a:p>
          <a:p>
            <a:pPr lvl="2"/>
            <a:r>
              <a:rPr lang="en-US" altLang="zh-CN" sz="2400" dirty="0" smtClean="0"/>
              <a:t>(1)</a:t>
            </a:r>
            <a:r>
              <a:rPr lang="zh-CN" altLang="en-US" sz="2400" dirty="0" smtClean="0"/>
              <a:t>自</a:t>
            </a:r>
            <a:r>
              <a:rPr lang="en-US" altLang="zh-CN" sz="2400" dirty="0"/>
              <a:t>2015</a:t>
            </a:r>
            <a:r>
              <a:rPr lang="zh-CN" altLang="en-US" sz="2400" dirty="0"/>
              <a:t>年</a:t>
            </a:r>
            <a:r>
              <a:rPr lang="en-US" altLang="zh-CN" sz="2400" dirty="0"/>
              <a:t>9</a:t>
            </a:r>
            <a:r>
              <a:rPr lang="zh-CN" altLang="en-US" sz="2400" dirty="0"/>
              <a:t>月</a:t>
            </a:r>
            <a:r>
              <a:rPr lang="en-US" altLang="zh-CN" sz="2400" dirty="0"/>
              <a:t>1</a:t>
            </a:r>
            <a:r>
              <a:rPr lang="zh-CN" altLang="en-US" sz="2400" dirty="0"/>
              <a:t>日起，对纳税人销售和进口化肥统一按</a:t>
            </a:r>
            <a:r>
              <a:rPr lang="en-US" altLang="zh-CN" sz="2400" dirty="0"/>
              <a:t>13%</a:t>
            </a:r>
            <a:r>
              <a:rPr lang="zh-CN" altLang="en-US" sz="2400" dirty="0"/>
              <a:t>税率征收国内环节和进口环节增值税</a:t>
            </a:r>
            <a:r>
              <a:rPr lang="zh-CN" altLang="en-US" sz="2400" dirty="0" smtClean="0"/>
              <a:t>。</a:t>
            </a:r>
            <a:endParaRPr lang="en-US" altLang="zh-CN" sz="2400" dirty="0" smtClean="0"/>
          </a:p>
          <a:p>
            <a:pPr lvl="2"/>
            <a:r>
              <a:rPr lang="en-US" altLang="zh-CN" sz="2400" dirty="0" smtClean="0"/>
              <a:t>(2)</a:t>
            </a:r>
            <a:r>
              <a:rPr lang="zh-CN" altLang="en-US" sz="2400" dirty="0" smtClean="0"/>
              <a:t>自</a:t>
            </a:r>
            <a:r>
              <a:rPr lang="en-US" altLang="zh-CN" sz="2400" dirty="0"/>
              <a:t>2015</a:t>
            </a:r>
            <a:r>
              <a:rPr lang="zh-CN" altLang="en-US" sz="2400" dirty="0"/>
              <a:t>年</a:t>
            </a:r>
            <a:r>
              <a:rPr lang="en-US" altLang="zh-CN" sz="2400" dirty="0"/>
              <a:t>9</a:t>
            </a:r>
            <a:r>
              <a:rPr lang="zh-CN" altLang="en-US" sz="2400" dirty="0"/>
              <a:t>月</a:t>
            </a:r>
            <a:r>
              <a:rPr lang="en-US" altLang="zh-CN" sz="2400" dirty="0"/>
              <a:t>1</a:t>
            </a:r>
            <a:r>
              <a:rPr lang="zh-CN" altLang="en-US" sz="2400" dirty="0"/>
              <a:t>日起至</a:t>
            </a:r>
            <a:r>
              <a:rPr lang="en-US" altLang="zh-CN" sz="2400" dirty="0"/>
              <a:t>2016</a:t>
            </a:r>
            <a:r>
              <a:rPr lang="zh-CN" altLang="en-US" sz="2400" dirty="0"/>
              <a:t>年</a:t>
            </a:r>
            <a:r>
              <a:rPr lang="en-US" altLang="zh-CN" sz="2400" dirty="0"/>
              <a:t>6</a:t>
            </a:r>
            <a:r>
              <a:rPr lang="zh-CN" altLang="en-US" sz="2400" dirty="0"/>
              <a:t>月</a:t>
            </a:r>
            <a:r>
              <a:rPr lang="en-US" altLang="zh-CN" sz="2400" dirty="0"/>
              <a:t>30</a:t>
            </a:r>
            <a:r>
              <a:rPr lang="zh-CN" altLang="en-US" sz="2400" dirty="0"/>
              <a:t>日，对增值税一般纳税人销售的</a:t>
            </a:r>
            <a:r>
              <a:rPr lang="zh-CN" altLang="en-US" sz="2400" dirty="0">
                <a:solidFill>
                  <a:srgbClr val="C00000"/>
                </a:solidFill>
              </a:rPr>
              <a:t>库存化肥</a:t>
            </a:r>
            <a:r>
              <a:rPr lang="zh-CN" altLang="en-US" sz="2400" dirty="0"/>
              <a:t>，允许选择按照简易计税方法依照</a:t>
            </a:r>
            <a:r>
              <a:rPr lang="en-US" altLang="zh-CN" sz="2400" dirty="0"/>
              <a:t>3%</a:t>
            </a:r>
            <a:r>
              <a:rPr lang="zh-CN" altLang="en-US" sz="2400" dirty="0"/>
              <a:t>征收率征收增值税</a:t>
            </a:r>
            <a:r>
              <a:rPr lang="zh-CN" altLang="en-US" sz="2400" dirty="0" smtClean="0"/>
              <a:t>。（</a:t>
            </a:r>
            <a:r>
              <a:rPr lang="zh-CN" altLang="en-US" sz="2400" dirty="0" smtClean="0">
                <a:solidFill>
                  <a:schemeClr val="accent6">
                    <a:lumMod val="50000"/>
                  </a:schemeClr>
                </a:solidFill>
              </a:rPr>
              <a:t>单独核算，</a:t>
            </a:r>
            <a:r>
              <a:rPr lang="en-US" altLang="zh-CN" sz="2400" dirty="0" smtClean="0">
                <a:solidFill>
                  <a:schemeClr val="accent6">
                    <a:lumMod val="50000"/>
                  </a:schemeClr>
                </a:solidFill>
              </a:rPr>
              <a:t>2015</a:t>
            </a:r>
            <a:r>
              <a:rPr lang="zh-CN" altLang="en-US" sz="2400" dirty="0">
                <a:solidFill>
                  <a:schemeClr val="accent6">
                    <a:lumMod val="50000"/>
                  </a:schemeClr>
                </a:solidFill>
              </a:rPr>
              <a:t>年</a:t>
            </a:r>
            <a:r>
              <a:rPr lang="en-US" altLang="zh-CN" sz="2400" dirty="0">
                <a:solidFill>
                  <a:schemeClr val="accent6">
                    <a:lumMod val="50000"/>
                  </a:schemeClr>
                </a:solidFill>
              </a:rPr>
              <a:t>8</a:t>
            </a:r>
            <a:r>
              <a:rPr lang="zh-CN" altLang="en-US" sz="2400" dirty="0">
                <a:solidFill>
                  <a:schemeClr val="accent6">
                    <a:lumMod val="50000"/>
                  </a:schemeClr>
                </a:solidFill>
              </a:rPr>
              <a:t>月</a:t>
            </a:r>
            <a:r>
              <a:rPr lang="en-US" altLang="zh-CN" sz="2400" dirty="0">
                <a:solidFill>
                  <a:schemeClr val="accent6">
                    <a:lumMod val="50000"/>
                  </a:schemeClr>
                </a:solidFill>
              </a:rPr>
              <a:t>31</a:t>
            </a:r>
            <a:r>
              <a:rPr lang="zh-CN" altLang="en-US" sz="2400" dirty="0">
                <a:solidFill>
                  <a:schemeClr val="accent6">
                    <a:lumMod val="50000"/>
                  </a:schemeClr>
                </a:solidFill>
              </a:rPr>
              <a:t>日前生产或购进的尚未销售的</a:t>
            </a:r>
            <a:r>
              <a:rPr lang="zh-CN" altLang="en-US" sz="2400" dirty="0" smtClean="0">
                <a:solidFill>
                  <a:schemeClr val="accent6">
                    <a:lumMod val="50000"/>
                  </a:schemeClr>
                </a:solidFill>
              </a:rPr>
              <a:t>化肥</a:t>
            </a:r>
            <a:r>
              <a:rPr lang="zh-CN" altLang="en-US" sz="2400" dirty="0" smtClean="0"/>
              <a:t>）</a:t>
            </a:r>
            <a:endParaRPr lang="en-US" altLang="zh-CN" sz="2400" dirty="0" smtClean="0"/>
          </a:p>
          <a:p>
            <a:pPr lvl="2"/>
            <a:r>
              <a:rPr lang="en-US" altLang="zh-CN" sz="2400" dirty="0" smtClean="0"/>
              <a:t>(3)</a:t>
            </a:r>
            <a:r>
              <a:rPr lang="zh-CN" altLang="en-US" sz="2400" dirty="0"/>
              <a:t>出口视同内销征收</a:t>
            </a:r>
            <a:r>
              <a:rPr lang="zh-CN" altLang="en-US" sz="2400" dirty="0" smtClean="0"/>
              <a:t>增值税。</a:t>
            </a:r>
            <a:endParaRPr lang="en-US" altLang="zh-CN" sz="2400" dirty="0"/>
          </a:p>
          <a:p>
            <a:endParaRPr lang="zh-CN" altLang="en-US" dirty="0"/>
          </a:p>
        </p:txBody>
      </p:sp>
    </p:spTree>
    <p:extLst>
      <p:ext uri="{BB962C8B-B14F-4D97-AF65-F5344CB8AC3E}">
        <p14:creationId xmlns:p14="http://schemas.microsoft.com/office/powerpoint/2010/main" val="297887652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5</a:t>
            </a:r>
            <a:r>
              <a:rPr lang="zh-CN" altLang="en-US" dirty="0" smtClean="0"/>
              <a:t>、（</a:t>
            </a:r>
            <a:r>
              <a:rPr lang="en-US" altLang="zh-CN" dirty="0" smtClean="0"/>
              <a:t>1</a:t>
            </a:r>
            <a:r>
              <a:rPr lang="zh-CN" altLang="en-US" dirty="0" smtClean="0"/>
              <a:t>）财政部 </a:t>
            </a:r>
            <a:r>
              <a:rPr lang="zh-CN" altLang="en-US" dirty="0"/>
              <a:t>海关总署 国家税务总局</a:t>
            </a:r>
            <a:br>
              <a:rPr lang="zh-CN" altLang="en-US" dirty="0"/>
            </a:br>
            <a:r>
              <a:rPr lang="zh-CN" altLang="en-US" dirty="0"/>
              <a:t>关于对化肥恢复征收增值税政策的</a:t>
            </a:r>
            <a:r>
              <a:rPr lang="zh-CN" altLang="en-US" dirty="0" smtClean="0"/>
              <a:t>通知</a:t>
            </a:r>
            <a:endParaRPr lang="zh-CN" altLang="en-US" dirty="0"/>
          </a:p>
        </p:txBody>
      </p:sp>
      <p:sp>
        <p:nvSpPr>
          <p:cNvPr id="3" name="内容占位符 2"/>
          <p:cNvSpPr>
            <a:spLocks noGrp="1"/>
          </p:cNvSpPr>
          <p:nvPr>
            <p:ph idx="1"/>
          </p:nvPr>
        </p:nvSpPr>
        <p:spPr/>
        <p:txBody>
          <a:bodyPr>
            <a:normAutofit fontScale="92500" lnSpcReduction="10000"/>
          </a:bodyPr>
          <a:lstStyle/>
          <a:p>
            <a:pPr lvl="4"/>
            <a:r>
              <a:rPr lang="zh-CN" altLang="en-US" dirty="0"/>
              <a:t>财税</a:t>
            </a:r>
            <a:r>
              <a:rPr lang="en-US" altLang="zh-CN" dirty="0"/>
              <a:t>〔2015〕90</a:t>
            </a:r>
            <a:r>
              <a:rPr lang="zh-CN" altLang="en-US" dirty="0"/>
              <a:t>号  </a:t>
            </a:r>
            <a:r>
              <a:rPr lang="en-US" altLang="zh-CN" dirty="0" smtClean="0"/>
              <a:t>2015-8-10</a:t>
            </a:r>
          </a:p>
          <a:p>
            <a:r>
              <a:rPr lang="zh-CN" altLang="en-US" dirty="0"/>
              <a:t>　　一、自</a:t>
            </a:r>
            <a:r>
              <a:rPr lang="en-US" altLang="zh-CN" dirty="0"/>
              <a:t>2015</a:t>
            </a:r>
            <a:r>
              <a:rPr lang="zh-CN" altLang="en-US" dirty="0"/>
              <a:t>年</a:t>
            </a:r>
            <a:r>
              <a:rPr lang="en-US" altLang="zh-CN" dirty="0"/>
              <a:t>9</a:t>
            </a:r>
            <a:r>
              <a:rPr lang="zh-CN" altLang="en-US" dirty="0"/>
              <a:t>月</a:t>
            </a:r>
            <a:r>
              <a:rPr lang="en-US" altLang="zh-CN" dirty="0"/>
              <a:t>1</a:t>
            </a:r>
            <a:r>
              <a:rPr lang="zh-CN" altLang="en-US" dirty="0"/>
              <a:t>日起，对纳税人</a:t>
            </a:r>
            <a:r>
              <a:rPr lang="zh-CN" altLang="en-US" dirty="0">
                <a:solidFill>
                  <a:srgbClr val="FF0000"/>
                </a:solidFill>
              </a:rPr>
              <a:t>销售和进口化肥</a:t>
            </a:r>
            <a:r>
              <a:rPr lang="zh-CN" altLang="en-US" dirty="0"/>
              <a:t>统一按</a:t>
            </a:r>
            <a:r>
              <a:rPr lang="en-US" altLang="zh-CN" dirty="0"/>
              <a:t>13%</a:t>
            </a:r>
            <a:r>
              <a:rPr lang="zh-CN" altLang="en-US" dirty="0"/>
              <a:t>税率征收国内环节和进口环节增值税。钾肥增值税先征后返政策同时停止执行。</a:t>
            </a:r>
          </a:p>
          <a:p>
            <a:r>
              <a:rPr lang="zh-CN" altLang="en-US" dirty="0"/>
              <a:t>　　二、化肥的具体范围，仍然按照</a:t>
            </a:r>
            <a:r>
              <a:rPr lang="en-US" altLang="zh-CN" dirty="0"/>
              <a:t>《</a:t>
            </a:r>
            <a:r>
              <a:rPr lang="zh-CN" altLang="en-US" dirty="0"/>
              <a:t>国家税务总局关于印发</a:t>
            </a:r>
            <a:r>
              <a:rPr lang="en-US" altLang="zh-CN" dirty="0"/>
              <a:t>&lt;</a:t>
            </a:r>
            <a:r>
              <a:rPr lang="zh-CN" altLang="en-US" dirty="0"/>
              <a:t>增值税部分货物征税范围注释</a:t>
            </a:r>
            <a:r>
              <a:rPr lang="en-US" altLang="zh-CN" dirty="0"/>
              <a:t>&gt;</a:t>
            </a:r>
            <a:r>
              <a:rPr lang="zh-CN" altLang="en-US" dirty="0"/>
              <a:t>的通知</a:t>
            </a:r>
            <a:r>
              <a:rPr lang="en-US" altLang="zh-CN" dirty="0"/>
              <a:t>》</a:t>
            </a:r>
            <a:r>
              <a:rPr lang="zh-CN" altLang="en-US" dirty="0"/>
              <a:t>（国税发</a:t>
            </a:r>
            <a:r>
              <a:rPr lang="en-US" altLang="zh-CN" dirty="0"/>
              <a:t>〔1993〕151</a:t>
            </a:r>
            <a:r>
              <a:rPr lang="zh-CN" altLang="en-US" dirty="0"/>
              <a:t>号）的规定执行。进口环节恢复征收增值税的化肥税号见附件。</a:t>
            </a:r>
          </a:p>
          <a:p>
            <a:r>
              <a:rPr lang="zh-CN" altLang="en-US" dirty="0"/>
              <a:t>　　三、财政部、国家税务总局</a:t>
            </a:r>
            <a:r>
              <a:rPr lang="en-US" altLang="zh-CN" dirty="0"/>
              <a:t>《</a:t>
            </a:r>
            <a:r>
              <a:rPr lang="zh-CN" altLang="en-US" dirty="0"/>
              <a:t>关于若干农业生产资料征免增值税政策的通知</a:t>
            </a:r>
            <a:r>
              <a:rPr lang="en-US" altLang="zh-CN" dirty="0"/>
              <a:t>》</a:t>
            </a:r>
            <a:r>
              <a:rPr lang="zh-CN" altLang="en-US" dirty="0"/>
              <a:t>（财税</a:t>
            </a:r>
            <a:r>
              <a:rPr lang="en-US" altLang="zh-CN" dirty="0"/>
              <a:t>〔2001〕113</a:t>
            </a:r>
            <a:r>
              <a:rPr lang="zh-CN" altLang="en-US" dirty="0"/>
              <a:t>号）第一条第</a:t>
            </a:r>
            <a:r>
              <a:rPr lang="en-US" altLang="zh-CN" dirty="0"/>
              <a:t>2</a:t>
            </a:r>
            <a:r>
              <a:rPr lang="zh-CN" altLang="en-US" dirty="0"/>
              <a:t>项和第</a:t>
            </a:r>
            <a:r>
              <a:rPr lang="en-US" altLang="zh-CN" dirty="0"/>
              <a:t>4</a:t>
            </a:r>
            <a:r>
              <a:rPr lang="zh-CN" altLang="en-US" dirty="0"/>
              <a:t>项“化肥”的规定、</a:t>
            </a:r>
            <a:r>
              <a:rPr lang="en-US" altLang="zh-CN" dirty="0"/>
              <a:t>《</a:t>
            </a:r>
            <a:r>
              <a:rPr lang="zh-CN" altLang="en-US" dirty="0"/>
              <a:t>财政部 国家税务总局关于进口化肥税收政策问题的通知</a:t>
            </a:r>
            <a:r>
              <a:rPr lang="en-US" altLang="zh-CN" dirty="0"/>
              <a:t>》</a:t>
            </a:r>
            <a:r>
              <a:rPr lang="zh-CN" altLang="en-US" dirty="0"/>
              <a:t>（财税</a:t>
            </a:r>
            <a:r>
              <a:rPr lang="en-US" altLang="zh-CN" dirty="0"/>
              <a:t>〔2002〕44</a:t>
            </a:r>
            <a:r>
              <a:rPr lang="zh-CN" altLang="en-US" dirty="0"/>
              <a:t>号）、</a:t>
            </a:r>
            <a:r>
              <a:rPr lang="en-US" altLang="zh-CN" dirty="0"/>
              <a:t>《</a:t>
            </a:r>
            <a:r>
              <a:rPr lang="zh-CN" altLang="en-US" dirty="0"/>
              <a:t>财政部 国家税务总局关于钾肥增值税有关问题的通知</a:t>
            </a:r>
            <a:r>
              <a:rPr lang="en-US" altLang="zh-CN" dirty="0"/>
              <a:t>》</a:t>
            </a:r>
            <a:r>
              <a:rPr lang="zh-CN" altLang="en-US" dirty="0"/>
              <a:t>（财税</a:t>
            </a:r>
            <a:r>
              <a:rPr lang="en-US" altLang="zh-CN" dirty="0"/>
              <a:t>〔2004〕197</a:t>
            </a:r>
            <a:r>
              <a:rPr lang="zh-CN" altLang="en-US" dirty="0"/>
              <a:t>号）、</a:t>
            </a:r>
            <a:r>
              <a:rPr lang="en-US" altLang="zh-CN" dirty="0"/>
              <a:t>《</a:t>
            </a:r>
            <a:r>
              <a:rPr lang="zh-CN" altLang="en-US" dirty="0"/>
              <a:t>财政部 国家税务总局关于暂免征收尿素产品增值税的通知</a:t>
            </a:r>
            <a:r>
              <a:rPr lang="en-US" altLang="zh-CN" dirty="0"/>
              <a:t>》</a:t>
            </a:r>
            <a:r>
              <a:rPr lang="zh-CN" altLang="en-US" dirty="0"/>
              <a:t>（财税</a:t>
            </a:r>
            <a:r>
              <a:rPr lang="en-US" altLang="zh-CN" dirty="0"/>
              <a:t>〔2005〕87</a:t>
            </a:r>
            <a:r>
              <a:rPr lang="zh-CN" altLang="en-US" dirty="0"/>
              <a:t>号）、</a:t>
            </a:r>
            <a:r>
              <a:rPr lang="en-US" altLang="zh-CN" dirty="0"/>
              <a:t>《</a:t>
            </a:r>
            <a:r>
              <a:rPr lang="zh-CN" altLang="en-US" dirty="0"/>
              <a:t>财政部 国家税务总局关于免征磷酸二铵增值税的通知</a:t>
            </a:r>
            <a:r>
              <a:rPr lang="en-US" altLang="zh-CN" dirty="0"/>
              <a:t>》</a:t>
            </a:r>
            <a:r>
              <a:rPr lang="zh-CN" altLang="en-US" dirty="0"/>
              <a:t>（财税</a:t>
            </a:r>
            <a:r>
              <a:rPr lang="en-US" altLang="zh-CN" dirty="0"/>
              <a:t>〔2007〕171</a:t>
            </a:r>
            <a:r>
              <a:rPr lang="zh-CN" altLang="en-US" dirty="0"/>
              <a:t>号</a:t>
            </a:r>
            <a:r>
              <a:rPr lang="en-US" altLang="zh-CN" dirty="0"/>
              <a:t>) </a:t>
            </a:r>
            <a:r>
              <a:rPr lang="zh-CN" altLang="en-US" dirty="0"/>
              <a:t>自</a:t>
            </a:r>
            <a:r>
              <a:rPr lang="en-US" altLang="zh-CN" dirty="0"/>
              <a:t>2015</a:t>
            </a:r>
            <a:r>
              <a:rPr lang="zh-CN" altLang="en-US" dirty="0"/>
              <a:t>年</a:t>
            </a:r>
            <a:r>
              <a:rPr lang="en-US" altLang="zh-CN" dirty="0"/>
              <a:t>9</a:t>
            </a:r>
            <a:r>
              <a:rPr lang="zh-CN" altLang="en-US" dirty="0"/>
              <a:t>月</a:t>
            </a:r>
            <a:r>
              <a:rPr lang="en-US" altLang="zh-CN" dirty="0"/>
              <a:t>1</a:t>
            </a:r>
            <a:r>
              <a:rPr lang="zh-CN" altLang="en-US" dirty="0"/>
              <a:t>日起停止执行</a:t>
            </a:r>
            <a:r>
              <a:rPr lang="zh-CN" altLang="en-US" dirty="0" smtClean="0"/>
              <a:t>。</a:t>
            </a:r>
            <a:endParaRPr lang="zh-CN" altLang="en-US" dirty="0"/>
          </a:p>
        </p:txBody>
      </p:sp>
    </p:spTree>
    <p:extLst>
      <p:ext uri="{BB962C8B-B14F-4D97-AF65-F5344CB8AC3E}">
        <p14:creationId xmlns:p14="http://schemas.microsoft.com/office/powerpoint/2010/main" val="315877799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5</a:t>
            </a:r>
            <a:r>
              <a:rPr lang="zh-CN" altLang="en-US" dirty="0" smtClean="0"/>
              <a:t>、（</a:t>
            </a:r>
            <a:r>
              <a:rPr lang="en-US" altLang="zh-CN" dirty="0" smtClean="0"/>
              <a:t>2</a:t>
            </a:r>
            <a:r>
              <a:rPr lang="zh-CN" altLang="en-US" dirty="0" smtClean="0"/>
              <a:t>）财政部 </a:t>
            </a:r>
            <a:r>
              <a:rPr lang="zh-CN" altLang="en-US" dirty="0"/>
              <a:t>国家税务总局</a:t>
            </a:r>
            <a:br>
              <a:rPr lang="zh-CN" altLang="en-US" dirty="0"/>
            </a:br>
            <a:r>
              <a:rPr lang="zh-CN" altLang="en-US" dirty="0"/>
              <a:t> 关于对化肥恢复征收增值税政策的补充</a:t>
            </a:r>
            <a:r>
              <a:rPr lang="zh-CN" altLang="en-US" dirty="0" smtClean="0"/>
              <a:t>通知</a:t>
            </a:r>
            <a:endParaRPr lang="zh-CN" altLang="en-US" dirty="0"/>
          </a:p>
        </p:txBody>
      </p:sp>
      <p:sp>
        <p:nvSpPr>
          <p:cNvPr id="3" name="内容占位符 2"/>
          <p:cNvSpPr>
            <a:spLocks noGrp="1"/>
          </p:cNvSpPr>
          <p:nvPr>
            <p:ph idx="1"/>
          </p:nvPr>
        </p:nvSpPr>
        <p:spPr/>
        <p:txBody>
          <a:bodyPr>
            <a:normAutofit lnSpcReduction="10000"/>
          </a:bodyPr>
          <a:lstStyle/>
          <a:p>
            <a:pPr lvl="4"/>
            <a:r>
              <a:rPr lang="zh-CN" altLang="en-US" dirty="0"/>
              <a:t>财税</a:t>
            </a:r>
            <a:r>
              <a:rPr lang="en-US" altLang="zh-CN" dirty="0"/>
              <a:t>〔2015〕97</a:t>
            </a:r>
            <a:r>
              <a:rPr lang="zh-CN" altLang="en-US" dirty="0"/>
              <a:t>号 　</a:t>
            </a:r>
            <a:r>
              <a:rPr lang="en-US" altLang="zh-CN" dirty="0" smtClean="0"/>
              <a:t>2015-8-28</a:t>
            </a:r>
          </a:p>
          <a:p>
            <a:r>
              <a:rPr lang="zh-CN" altLang="en-US" dirty="0"/>
              <a:t>为解决化肥恢复征收增值税以前库存化肥的增值税问题，现就</a:t>
            </a:r>
            <a:r>
              <a:rPr lang="en-US" altLang="zh-CN" dirty="0"/>
              <a:t>《</a:t>
            </a:r>
            <a:r>
              <a:rPr lang="zh-CN" altLang="en-US" dirty="0"/>
              <a:t>财政部 海关总署 国家税务总局关于对化肥恢复征收增值税政策的通知</a:t>
            </a:r>
            <a:r>
              <a:rPr lang="en-US" altLang="zh-CN" dirty="0"/>
              <a:t>》</a:t>
            </a:r>
            <a:r>
              <a:rPr lang="zh-CN" altLang="en-US" dirty="0"/>
              <a:t>（财税</a:t>
            </a:r>
            <a:r>
              <a:rPr lang="en-US" altLang="zh-CN" dirty="0"/>
              <a:t>〔2015〕90</a:t>
            </a:r>
            <a:r>
              <a:rPr lang="zh-CN" altLang="en-US" dirty="0"/>
              <a:t>号）补充通知如下： </a:t>
            </a:r>
          </a:p>
          <a:p>
            <a:r>
              <a:rPr lang="zh-CN" altLang="en-US" dirty="0" smtClean="0"/>
              <a:t>一</a:t>
            </a:r>
            <a:r>
              <a:rPr lang="zh-CN" altLang="en-US" dirty="0"/>
              <a:t>、自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9</a:t>
            </a:r>
            <a:r>
              <a:rPr lang="zh-CN" altLang="en-US" dirty="0">
                <a:solidFill>
                  <a:srgbClr val="C00000"/>
                </a:solidFill>
              </a:rPr>
              <a:t>月</a:t>
            </a:r>
            <a:r>
              <a:rPr lang="en-US" altLang="zh-CN" dirty="0">
                <a:solidFill>
                  <a:srgbClr val="C00000"/>
                </a:solidFill>
              </a:rPr>
              <a:t>1</a:t>
            </a:r>
            <a:r>
              <a:rPr lang="zh-CN" altLang="en-US" dirty="0">
                <a:solidFill>
                  <a:srgbClr val="C00000"/>
                </a:solidFill>
              </a:rPr>
              <a:t>日起至</a:t>
            </a:r>
            <a:r>
              <a:rPr lang="en-US" altLang="zh-CN" dirty="0">
                <a:solidFill>
                  <a:srgbClr val="C00000"/>
                </a:solidFill>
              </a:rPr>
              <a:t>2016</a:t>
            </a:r>
            <a:r>
              <a:rPr lang="zh-CN" altLang="en-US" dirty="0">
                <a:solidFill>
                  <a:srgbClr val="C00000"/>
                </a:solidFill>
              </a:rPr>
              <a:t>年</a:t>
            </a:r>
            <a:r>
              <a:rPr lang="en-US" altLang="zh-CN" dirty="0">
                <a:solidFill>
                  <a:srgbClr val="C00000"/>
                </a:solidFill>
              </a:rPr>
              <a:t>6</a:t>
            </a:r>
            <a:r>
              <a:rPr lang="zh-CN" altLang="en-US" dirty="0">
                <a:solidFill>
                  <a:srgbClr val="C00000"/>
                </a:solidFill>
              </a:rPr>
              <a:t>月</a:t>
            </a:r>
            <a:r>
              <a:rPr lang="en-US" altLang="zh-CN" dirty="0">
                <a:solidFill>
                  <a:srgbClr val="C00000"/>
                </a:solidFill>
              </a:rPr>
              <a:t>30</a:t>
            </a:r>
            <a:r>
              <a:rPr lang="zh-CN" altLang="en-US" dirty="0">
                <a:solidFill>
                  <a:srgbClr val="C00000"/>
                </a:solidFill>
              </a:rPr>
              <a:t>日</a:t>
            </a:r>
            <a:r>
              <a:rPr lang="zh-CN" altLang="en-US" dirty="0"/>
              <a:t>，对增值税一般纳税人销售的</a:t>
            </a:r>
            <a:r>
              <a:rPr lang="zh-CN" altLang="en-US" dirty="0">
                <a:solidFill>
                  <a:srgbClr val="C00000"/>
                </a:solidFill>
              </a:rPr>
              <a:t>库存化肥</a:t>
            </a:r>
            <a:r>
              <a:rPr lang="zh-CN" altLang="en-US" dirty="0"/>
              <a:t>，允许选择按照</a:t>
            </a:r>
            <a:r>
              <a:rPr lang="zh-CN" altLang="en-US" dirty="0">
                <a:solidFill>
                  <a:srgbClr val="C00000"/>
                </a:solidFill>
              </a:rPr>
              <a:t>简易计税方法依照</a:t>
            </a:r>
            <a:r>
              <a:rPr lang="en-US" altLang="zh-CN" dirty="0">
                <a:solidFill>
                  <a:srgbClr val="C00000"/>
                </a:solidFill>
              </a:rPr>
              <a:t>3%</a:t>
            </a:r>
            <a:r>
              <a:rPr lang="zh-CN" altLang="en-US" dirty="0"/>
              <a:t>征收率征收增值税。 </a:t>
            </a:r>
          </a:p>
          <a:p>
            <a:r>
              <a:rPr lang="zh-CN" altLang="en-US" dirty="0" smtClean="0"/>
              <a:t>二</a:t>
            </a:r>
            <a:r>
              <a:rPr lang="zh-CN" altLang="en-US" dirty="0"/>
              <a:t>、化肥</a:t>
            </a:r>
            <a:r>
              <a:rPr lang="zh-CN" altLang="en-US" dirty="0">
                <a:solidFill>
                  <a:srgbClr val="C00000"/>
                </a:solidFill>
              </a:rPr>
              <a:t>属于取消出口退（免）税的货物</a:t>
            </a:r>
            <a:r>
              <a:rPr lang="zh-CN" altLang="en-US" dirty="0"/>
              <a:t>，仍按照</a:t>
            </a:r>
            <a:r>
              <a:rPr lang="en-US" altLang="zh-CN" dirty="0"/>
              <a:t>《</a:t>
            </a:r>
            <a:r>
              <a:rPr lang="zh-CN" altLang="en-US" dirty="0"/>
              <a:t>财政部 国家税务总局关于出口货物劳务增值税和消费税政策的通知</a:t>
            </a:r>
            <a:r>
              <a:rPr lang="en-US" altLang="zh-CN" dirty="0"/>
              <a:t>》</a:t>
            </a:r>
            <a:r>
              <a:rPr lang="zh-CN" altLang="en-US" dirty="0"/>
              <a:t>（财税</a:t>
            </a:r>
            <a:r>
              <a:rPr lang="en-US" altLang="zh-CN" dirty="0"/>
              <a:t>〔2012〕39</a:t>
            </a:r>
            <a:r>
              <a:rPr lang="zh-CN" altLang="en-US" dirty="0"/>
              <a:t>号）规定，其</a:t>
            </a:r>
            <a:r>
              <a:rPr lang="zh-CN" altLang="en-US" dirty="0">
                <a:solidFill>
                  <a:srgbClr val="C00000"/>
                </a:solidFill>
              </a:rPr>
              <a:t>出口视同内销征收增值税</a:t>
            </a:r>
            <a:r>
              <a:rPr lang="zh-CN" altLang="en-US" dirty="0"/>
              <a:t>。出口日期，以出口货物报关单（出口退税专用）上注明的出口日期为准。 </a:t>
            </a:r>
          </a:p>
          <a:p>
            <a:pPr lvl="1"/>
            <a:r>
              <a:rPr lang="zh-CN" altLang="en-US" dirty="0" smtClean="0"/>
              <a:t>出口</a:t>
            </a:r>
            <a:r>
              <a:rPr lang="zh-CN" altLang="en-US" dirty="0"/>
              <a:t>的库存化肥，适用本通知第一条的规定。 </a:t>
            </a:r>
          </a:p>
          <a:p>
            <a:endParaRPr lang="zh-CN" altLang="en-US" dirty="0"/>
          </a:p>
        </p:txBody>
      </p:sp>
    </p:spTree>
    <p:extLst>
      <p:ext uri="{BB962C8B-B14F-4D97-AF65-F5344CB8AC3E}">
        <p14:creationId xmlns:p14="http://schemas.microsoft.com/office/powerpoint/2010/main" val="370615640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p:txBody>
          <a:bodyPr>
            <a:normAutofit/>
          </a:bodyPr>
          <a:lstStyle/>
          <a:p>
            <a:endParaRPr lang="en-US" altLang="zh-CN" dirty="0" smtClean="0"/>
          </a:p>
          <a:p>
            <a:r>
              <a:rPr lang="zh-CN" altLang="en-US" dirty="0" smtClean="0"/>
              <a:t>三</a:t>
            </a:r>
            <a:r>
              <a:rPr lang="zh-CN" altLang="en-US" dirty="0"/>
              <a:t>、纳税人应当单独核算库存化肥的销售额，未单独核算的，不得适用简易计税方法。 </a:t>
            </a:r>
          </a:p>
          <a:p>
            <a:r>
              <a:rPr lang="zh-CN" altLang="en-US" dirty="0" smtClean="0"/>
              <a:t>四</a:t>
            </a:r>
            <a:r>
              <a:rPr lang="zh-CN" altLang="en-US" dirty="0"/>
              <a:t>、本通知所称的库存化肥，是指纳税人</a:t>
            </a:r>
            <a:r>
              <a:rPr lang="en-US" altLang="zh-CN" dirty="0">
                <a:solidFill>
                  <a:srgbClr val="C00000"/>
                </a:solidFill>
              </a:rPr>
              <a:t>2015</a:t>
            </a:r>
            <a:r>
              <a:rPr lang="zh-CN" altLang="en-US" dirty="0">
                <a:solidFill>
                  <a:srgbClr val="C00000"/>
                </a:solidFill>
              </a:rPr>
              <a:t>年</a:t>
            </a:r>
            <a:r>
              <a:rPr lang="en-US" altLang="zh-CN" dirty="0">
                <a:solidFill>
                  <a:srgbClr val="C00000"/>
                </a:solidFill>
              </a:rPr>
              <a:t>8</a:t>
            </a:r>
            <a:r>
              <a:rPr lang="zh-CN" altLang="en-US" dirty="0">
                <a:solidFill>
                  <a:srgbClr val="C00000"/>
                </a:solidFill>
              </a:rPr>
              <a:t>月</a:t>
            </a:r>
            <a:r>
              <a:rPr lang="en-US" altLang="zh-CN" dirty="0">
                <a:solidFill>
                  <a:srgbClr val="C00000"/>
                </a:solidFill>
              </a:rPr>
              <a:t>31</a:t>
            </a:r>
            <a:r>
              <a:rPr lang="zh-CN" altLang="en-US" dirty="0">
                <a:solidFill>
                  <a:srgbClr val="C00000"/>
                </a:solidFill>
              </a:rPr>
              <a:t>日前生产或购进的尚未销售的化肥</a:t>
            </a:r>
            <a:r>
              <a:rPr lang="zh-CN" altLang="en-US" dirty="0"/>
              <a:t>。 </a:t>
            </a:r>
          </a:p>
          <a:p>
            <a:r>
              <a:rPr lang="zh-CN" altLang="en-US" dirty="0" smtClean="0"/>
              <a:t>五</a:t>
            </a:r>
            <a:r>
              <a:rPr lang="zh-CN" altLang="en-US" dirty="0"/>
              <a:t>、</a:t>
            </a:r>
            <a:r>
              <a:rPr lang="en-US" altLang="zh-CN" dirty="0"/>
              <a:t>《</a:t>
            </a:r>
            <a:r>
              <a:rPr lang="zh-CN" altLang="en-US" dirty="0"/>
              <a:t>财政部 国家税务总局关于农民专业合作社有关税收政策的通知</a:t>
            </a:r>
            <a:r>
              <a:rPr lang="en-US" altLang="zh-CN" dirty="0"/>
              <a:t>》</a:t>
            </a:r>
            <a:r>
              <a:rPr lang="zh-CN" altLang="en-US" dirty="0"/>
              <a:t>（财税</a:t>
            </a:r>
            <a:r>
              <a:rPr lang="en-US" altLang="zh-CN" dirty="0"/>
              <a:t>〔2008〕81</a:t>
            </a:r>
            <a:r>
              <a:rPr lang="zh-CN" altLang="en-US" dirty="0"/>
              <a:t>号）第三条关于“化肥”的规定自</a:t>
            </a:r>
            <a:r>
              <a:rPr lang="en-US" altLang="zh-CN" dirty="0"/>
              <a:t>2015</a:t>
            </a:r>
            <a:r>
              <a:rPr lang="zh-CN" altLang="en-US" dirty="0"/>
              <a:t>年</a:t>
            </a:r>
            <a:r>
              <a:rPr lang="en-US" altLang="zh-CN" dirty="0"/>
              <a:t>9</a:t>
            </a:r>
            <a:r>
              <a:rPr lang="zh-CN" altLang="en-US" dirty="0"/>
              <a:t>月</a:t>
            </a:r>
            <a:r>
              <a:rPr lang="en-US" altLang="zh-CN" dirty="0"/>
              <a:t>1</a:t>
            </a:r>
            <a:r>
              <a:rPr lang="zh-CN" altLang="en-US" dirty="0"/>
              <a:t>日起停止执行。 </a:t>
            </a:r>
          </a:p>
          <a:p>
            <a:endParaRPr lang="zh-CN" altLang="en-US" dirty="0"/>
          </a:p>
        </p:txBody>
      </p:sp>
    </p:spTree>
    <p:extLst>
      <p:ext uri="{BB962C8B-B14F-4D97-AF65-F5344CB8AC3E}">
        <p14:creationId xmlns:p14="http://schemas.microsoft.com/office/powerpoint/2010/main" val="3456432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dirty="0"/>
              <a:t>第七条  企业在</a:t>
            </a:r>
            <a:r>
              <a:rPr lang="zh-CN" altLang="en-US" dirty="0">
                <a:solidFill>
                  <a:srgbClr val="C00000"/>
                </a:solidFill>
              </a:rPr>
              <a:t>全市区域范围内</a:t>
            </a:r>
            <a:r>
              <a:rPr lang="zh-CN" altLang="en-US" dirty="0"/>
              <a:t>办理相关手续、从事经营行为时，各级政府、相关部门和商业银行，对企业提交标注统一社会信用代码的营业执照，应当</a:t>
            </a:r>
            <a:r>
              <a:rPr lang="zh-CN" altLang="en-US" dirty="0">
                <a:solidFill>
                  <a:srgbClr val="C00000"/>
                </a:solidFill>
              </a:rPr>
              <a:t>予以认可</a:t>
            </a:r>
            <a:r>
              <a:rPr lang="zh-CN" altLang="en-US" dirty="0"/>
              <a:t>。不得再要求企业另行提交组织机构代码证、税务登记证、社会保险登记证、统计登记证。</a:t>
            </a:r>
          </a:p>
          <a:p>
            <a:r>
              <a:rPr lang="zh-CN" altLang="en-US" dirty="0" smtClean="0"/>
              <a:t>   </a:t>
            </a:r>
            <a:r>
              <a:rPr lang="zh-CN" altLang="en-US" dirty="0"/>
              <a:t>第八条 企业因在</a:t>
            </a:r>
            <a:r>
              <a:rPr lang="zh-CN" altLang="en-US" dirty="0">
                <a:solidFill>
                  <a:srgbClr val="C00000"/>
                </a:solidFill>
              </a:rPr>
              <a:t>外地经营</a:t>
            </a:r>
            <a:r>
              <a:rPr lang="zh-CN" altLang="en-US" dirty="0"/>
              <a:t>，</a:t>
            </a:r>
            <a:r>
              <a:rPr lang="zh-CN" altLang="en-US" dirty="0">
                <a:solidFill>
                  <a:srgbClr val="C00000"/>
                </a:solidFill>
              </a:rPr>
              <a:t>确需</a:t>
            </a:r>
            <a:r>
              <a:rPr lang="zh-CN" altLang="en-US" dirty="0"/>
              <a:t>分别提交组织机构代码证、税务登记证、社会保险登记证、统计登记证的，由质监、国税、地税、人力社保、统计等部门</a:t>
            </a:r>
            <a:r>
              <a:rPr lang="zh-CN" altLang="en-US" dirty="0">
                <a:solidFill>
                  <a:srgbClr val="C00000"/>
                </a:solidFill>
              </a:rPr>
              <a:t>根据企业申请</a:t>
            </a:r>
            <a:r>
              <a:rPr lang="zh-CN" altLang="en-US" dirty="0"/>
              <a:t>，凭其提交的“五证合一、一照一码”营业执照，分别</a:t>
            </a:r>
            <a:r>
              <a:rPr lang="zh-CN" altLang="en-US" dirty="0">
                <a:solidFill>
                  <a:srgbClr val="C00000"/>
                </a:solidFill>
              </a:rPr>
              <a:t>予以制发</a:t>
            </a:r>
            <a:r>
              <a:rPr lang="zh-CN" altLang="en-US" dirty="0"/>
              <a:t>组织机构代码证、税务登记证、社会保险登记证和统计登记证</a:t>
            </a:r>
            <a:r>
              <a:rPr lang="zh-CN" altLang="en-US" dirty="0" smtClean="0"/>
              <a:t>。</a:t>
            </a:r>
            <a:endParaRPr lang="en-US" altLang="zh-CN" dirty="0" smtClean="0"/>
          </a:p>
          <a:p>
            <a:r>
              <a:rPr lang="zh-CN" altLang="en-US" dirty="0"/>
              <a:t>第九条 企业变更登记参照本办法第六条规定的程序办理，企业办理</a:t>
            </a:r>
            <a:r>
              <a:rPr lang="zh-CN" altLang="en-US" dirty="0">
                <a:solidFill>
                  <a:srgbClr val="C00000"/>
                </a:solidFill>
              </a:rPr>
              <a:t>注销登记的，按省政府有关规定办理</a:t>
            </a:r>
            <a:r>
              <a:rPr lang="zh-CN" altLang="en-US" dirty="0" smtClean="0"/>
              <a:t>。</a:t>
            </a:r>
            <a:endParaRPr lang="en-US" altLang="zh-CN" dirty="0" smtClean="0"/>
          </a:p>
          <a:p>
            <a:pPr lvl="1"/>
            <a:r>
              <a:rPr lang="zh-CN" altLang="en-US" dirty="0" smtClean="0"/>
              <a:t>（</a:t>
            </a:r>
            <a:r>
              <a:rPr lang="zh-CN" altLang="en-US" dirty="0" smtClean="0">
                <a:solidFill>
                  <a:srgbClr val="C00000"/>
                </a:solidFill>
              </a:rPr>
              <a:t>企业</a:t>
            </a:r>
            <a:r>
              <a:rPr lang="zh-CN" altLang="en-US" dirty="0">
                <a:solidFill>
                  <a:srgbClr val="C00000"/>
                </a:solidFill>
              </a:rPr>
              <a:t>注销提交的清税证明</a:t>
            </a:r>
            <a:r>
              <a:rPr lang="zh-CN" altLang="en-US" dirty="0"/>
              <a:t>。企业办理注销时，需分别提供国税、地税部门开具的“清税证明”，浙工商企</a:t>
            </a:r>
            <a:r>
              <a:rPr lang="en-US" altLang="zh-CN" dirty="0"/>
              <a:t>〔2015〕10</a:t>
            </a:r>
            <a:r>
              <a:rPr lang="zh-CN" altLang="en-US" dirty="0"/>
              <a:t>号</a:t>
            </a:r>
            <a:r>
              <a:rPr lang="en-US" altLang="zh-CN" dirty="0"/>
              <a:t>)</a:t>
            </a:r>
            <a:r>
              <a:rPr lang="zh-CN" altLang="en-US" dirty="0" smtClean="0"/>
              <a:t>）</a:t>
            </a:r>
            <a:endParaRPr lang="en-US" altLang="zh-CN" dirty="0" smtClean="0"/>
          </a:p>
          <a:p>
            <a:r>
              <a:rPr lang="en-US" altLang="zh-CN" dirty="0"/>
              <a:t>2015</a:t>
            </a:r>
            <a:r>
              <a:rPr lang="zh-CN" altLang="en-US" dirty="0"/>
              <a:t>年</a:t>
            </a:r>
            <a:r>
              <a:rPr lang="en-US" altLang="zh-CN" dirty="0"/>
              <a:t>10</a:t>
            </a:r>
            <a:r>
              <a:rPr lang="zh-CN" altLang="en-US" dirty="0"/>
              <a:t>月</a:t>
            </a:r>
            <a:r>
              <a:rPr lang="en-US" altLang="zh-CN" dirty="0"/>
              <a:t>01</a:t>
            </a:r>
            <a:r>
              <a:rPr lang="zh-CN" altLang="en-US" dirty="0"/>
              <a:t>日至</a:t>
            </a:r>
            <a:r>
              <a:rPr lang="en-US" altLang="zh-CN" dirty="0"/>
              <a:t>2017</a:t>
            </a:r>
            <a:r>
              <a:rPr lang="zh-CN" altLang="en-US" dirty="0"/>
              <a:t>年</a:t>
            </a:r>
            <a:r>
              <a:rPr lang="en-US" altLang="zh-CN" dirty="0"/>
              <a:t>12</a:t>
            </a:r>
            <a:r>
              <a:rPr lang="zh-CN" altLang="en-US" dirty="0"/>
              <a:t>月</a:t>
            </a:r>
            <a:r>
              <a:rPr lang="en-US" altLang="zh-CN" dirty="0"/>
              <a:t>31</a:t>
            </a:r>
            <a:r>
              <a:rPr lang="zh-CN" altLang="en-US" dirty="0"/>
              <a:t>日为改革过渡期</a:t>
            </a:r>
            <a:endParaRPr lang="en-US" altLang="zh-CN" dirty="0" smtClean="0"/>
          </a:p>
        </p:txBody>
      </p:sp>
    </p:spTree>
    <p:extLst>
      <p:ext uri="{BB962C8B-B14F-4D97-AF65-F5344CB8AC3E}">
        <p14:creationId xmlns:p14="http://schemas.microsoft.com/office/powerpoint/2010/main" val="89518029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a:t>
            </a:r>
            <a:r>
              <a:rPr lang="zh-CN" altLang="en-US" dirty="0" smtClean="0"/>
              <a:t>、（</a:t>
            </a:r>
            <a:r>
              <a:rPr lang="en-US" altLang="zh-CN" dirty="0" smtClean="0"/>
              <a:t>3</a:t>
            </a:r>
            <a:r>
              <a:rPr lang="zh-CN" altLang="en-US" dirty="0" smtClean="0"/>
              <a:t>）国家</a:t>
            </a:r>
            <a:r>
              <a:rPr lang="zh-CN" altLang="en-US" dirty="0"/>
              <a:t>税务总局关于明确有机肥产品执行标准的公告</a:t>
            </a:r>
          </a:p>
        </p:txBody>
      </p:sp>
      <p:sp>
        <p:nvSpPr>
          <p:cNvPr id="3" name="内容占位符 2"/>
          <p:cNvSpPr>
            <a:spLocks noGrp="1"/>
          </p:cNvSpPr>
          <p:nvPr>
            <p:ph idx="1"/>
          </p:nvPr>
        </p:nvSpPr>
        <p:spPr>
          <a:xfrm>
            <a:off x="1484310" y="1680882"/>
            <a:ext cx="10018713" cy="4818392"/>
          </a:xfrm>
        </p:spPr>
        <p:txBody>
          <a:bodyPr>
            <a:normAutofit fontScale="92500" lnSpcReduction="10000"/>
          </a:bodyPr>
          <a:lstStyle/>
          <a:p>
            <a:pPr lvl="4"/>
            <a:r>
              <a:rPr lang="zh-CN" altLang="en-US" dirty="0"/>
              <a:t>国家税务总局公告</a:t>
            </a:r>
            <a:r>
              <a:rPr lang="en-US" altLang="zh-CN" dirty="0"/>
              <a:t>2015</a:t>
            </a:r>
            <a:r>
              <a:rPr lang="zh-CN" altLang="en-US" dirty="0"/>
              <a:t>年第</a:t>
            </a:r>
            <a:r>
              <a:rPr lang="en-US" altLang="zh-CN" dirty="0"/>
              <a:t>86</a:t>
            </a:r>
            <a:r>
              <a:rPr lang="zh-CN" altLang="en-US" dirty="0"/>
              <a:t>号  </a:t>
            </a:r>
            <a:r>
              <a:rPr lang="en-US" altLang="zh-CN" dirty="0" smtClean="0"/>
              <a:t>2015-12-1</a:t>
            </a:r>
          </a:p>
          <a:p>
            <a:r>
              <a:rPr lang="zh-CN" altLang="en-US" dirty="0"/>
              <a:t>为便于有机肥产品增值税政策的执行，现就享受增值税免税政策的有机肥产品执行标准公告如下：</a:t>
            </a:r>
          </a:p>
          <a:p>
            <a:pPr lvl="1"/>
            <a:r>
              <a:rPr lang="en-US" altLang="zh-CN" dirty="0" smtClean="0"/>
              <a:t>《</a:t>
            </a:r>
            <a:r>
              <a:rPr lang="zh-CN" altLang="en-US" dirty="0">
                <a:solidFill>
                  <a:srgbClr val="C00000"/>
                </a:solidFill>
              </a:rPr>
              <a:t>财政部 国家税务总局关于有机肥产品免征增值税的通知</a:t>
            </a:r>
            <a:r>
              <a:rPr lang="en-US" altLang="zh-CN" dirty="0"/>
              <a:t>》</a:t>
            </a:r>
            <a:r>
              <a:rPr lang="zh-CN" altLang="en-US" dirty="0"/>
              <a:t>（财税</a:t>
            </a:r>
            <a:r>
              <a:rPr lang="en-US" altLang="zh-CN" dirty="0"/>
              <a:t>〔2008〕56</a:t>
            </a:r>
            <a:r>
              <a:rPr lang="zh-CN" altLang="en-US" dirty="0"/>
              <a:t>号）规定享受增值税免税政策的有机肥产品中，</a:t>
            </a:r>
            <a:r>
              <a:rPr lang="zh-CN" altLang="en-US" dirty="0">
                <a:solidFill>
                  <a:srgbClr val="C00000"/>
                </a:solidFill>
              </a:rPr>
              <a:t>有机肥料按</a:t>
            </a:r>
            <a:r>
              <a:rPr lang="en-US" altLang="zh-CN" dirty="0">
                <a:solidFill>
                  <a:srgbClr val="C00000"/>
                </a:solidFill>
              </a:rPr>
              <a:t>《</a:t>
            </a:r>
            <a:r>
              <a:rPr lang="zh-CN" altLang="en-US" dirty="0">
                <a:solidFill>
                  <a:srgbClr val="C00000"/>
                </a:solidFill>
              </a:rPr>
              <a:t>有机肥料</a:t>
            </a:r>
            <a:r>
              <a:rPr lang="en-US" altLang="zh-CN" dirty="0">
                <a:solidFill>
                  <a:srgbClr val="C00000"/>
                </a:solidFill>
              </a:rPr>
              <a:t>》</a:t>
            </a:r>
            <a:r>
              <a:rPr lang="zh-CN" altLang="en-US" dirty="0">
                <a:solidFill>
                  <a:srgbClr val="C00000"/>
                </a:solidFill>
              </a:rPr>
              <a:t>（</a:t>
            </a:r>
            <a:r>
              <a:rPr lang="en-US" altLang="zh-CN" dirty="0">
                <a:solidFill>
                  <a:srgbClr val="C00000"/>
                </a:solidFill>
              </a:rPr>
              <a:t>NY525—2012</a:t>
            </a:r>
            <a:r>
              <a:rPr lang="zh-CN" altLang="en-US" dirty="0">
                <a:solidFill>
                  <a:srgbClr val="C00000"/>
                </a:solidFill>
              </a:rPr>
              <a:t>）标准执行</a:t>
            </a:r>
            <a:r>
              <a:rPr lang="zh-CN" altLang="en-US" dirty="0"/>
              <a:t>，</a:t>
            </a:r>
            <a:r>
              <a:rPr lang="zh-CN" altLang="en-US" dirty="0">
                <a:solidFill>
                  <a:srgbClr val="C00000"/>
                </a:solidFill>
              </a:rPr>
              <a:t>有机</a:t>
            </a:r>
            <a:r>
              <a:rPr lang="en-US" altLang="zh-CN" dirty="0">
                <a:solidFill>
                  <a:srgbClr val="C00000"/>
                </a:solidFill>
              </a:rPr>
              <a:t>-</a:t>
            </a:r>
            <a:r>
              <a:rPr lang="zh-CN" altLang="en-US" dirty="0">
                <a:solidFill>
                  <a:srgbClr val="C00000"/>
                </a:solidFill>
              </a:rPr>
              <a:t>无机复混肥料按</a:t>
            </a:r>
            <a:r>
              <a:rPr lang="en-US" altLang="zh-CN" dirty="0">
                <a:solidFill>
                  <a:srgbClr val="C00000"/>
                </a:solidFill>
              </a:rPr>
              <a:t>《</a:t>
            </a:r>
            <a:r>
              <a:rPr lang="zh-CN" altLang="en-US" dirty="0">
                <a:solidFill>
                  <a:srgbClr val="C00000"/>
                </a:solidFill>
              </a:rPr>
              <a:t>有机</a:t>
            </a:r>
            <a:r>
              <a:rPr lang="en-US" altLang="zh-CN" dirty="0">
                <a:solidFill>
                  <a:srgbClr val="C00000"/>
                </a:solidFill>
              </a:rPr>
              <a:t>-</a:t>
            </a:r>
            <a:r>
              <a:rPr lang="zh-CN" altLang="en-US" dirty="0">
                <a:solidFill>
                  <a:srgbClr val="C00000"/>
                </a:solidFill>
              </a:rPr>
              <a:t>无机复混肥料</a:t>
            </a:r>
            <a:r>
              <a:rPr lang="en-US" altLang="zh-CN" dirty="0">
                <a:solidFill>
                  <a:srgbClr val="C00000"/>
                </a:solidFill>
              </a:rPr>
              <a:t>》</a:t>
            </a:r>
            <a:r>
              <a:rPr lang="zh-CN" altLang="en-US" dirty="0">
                <a:solidFill>
                  <a:srgbClr val="C00000"/>
                </a:solidFill>
              </a:rPr>
              <a:t>（</a:t>
            </a:r>
            <a:r>
              <a:rPr lang="en-US" altLang="zh-CN" dirty="0">
                <a:solidFill>
                  <a:srgbClr val="C00000"/>
                </a:solidFill>
              </a:rPr>
              <a:t>GB18877—2009</a:t>
            </a:r>
            <a:r>
              <a:rPr lang="zh-CN" altLang="en-US" dirty="0">
                <a:solidFill>
                  <a:srgbClr val="C00000"/>
                </a:solidFill>
              </a:rPr>
              <a:t>）标准执行</a:t>
            </a:r>
            <a:r>
              <a:rPr lang="zh-CN" altLang="en-US" dirty="0"/>
              <a:t>，</a:t>
            </a:r>
            <a:r>
              <a:rPr lang="zh-CN" altLang="en-US" dirty="0">
                <a:solidFill>
                  <a:srgbClr val="C00000"/>
                </a:solidFill>
              </a:rPr>
              <a:t>生物有机肥按</a:t>
            </a:r>
            <a:r>
              <a:rPr lang="en-US" altLang="zh-CN" dirty="0">
                <a:solidFill>
                  <a:srgbClr val="C00000"/>
                </a:solidFill>
              </a:rPr>
              <a:t>《</a:t>
            </a:r>
            <a:r>
              <a:rPr lang="zh-CN" altLang="en-US" dirty="0">
                <a:solidFill>
                  <a:srgbClr val="C00000"/>
                </a:solidFill>
              </a:rPr>
              <a:t>生物有机肥</a:t>
            </a:r>
            <a:r>
              <a:rPr lang="en-US" altLang="zh-CN" dirty="0">
                <a:solidFill>
                  <a:srgbClr val="C00000"/>
                </a:solidFill>
              </a:rPr>
              <a:t>》</a:t>
            </a:r>
            <a:r>
              <a:rPr lang="zh-CN" altLang="en-US" dirty="0">
                <a:solidFill>
                  <a:srgbClr val="C00000"/>
                </a:solidFill>
              </a:rPr>
              <a:t>（</a:t>
            </a:r>
            <a:r>
              <a:rPr lang="en-US" altLang="zh-CN" dirty="0">
                <a:solidFill>
                  <a:srgbClr val="C00000"/>
                </a:solidFill>
              </a:rPr>
              <a:t>NY884—2012</a:t>
            </a:r>
            <a:r>
              <a:rPr lang="zh-CN" altLang="en-US" dirty="0">
                <a:solidFill>
                  <a:srgbClr val="C00000"/>
                </a:solidFill>
              </a:rPr>
              <a:t>）标准执行</a:t>
            </a:r>
            <a:r>
              <a:rPr lang="zh-CN" altLang="en-US" dirty="0"/>
              <a:t>。不符合上述标准的有机肥产品，不得享受财税</a:t>
            </a:r>
            <a:r>
              <a:rPr lang="en-US" altLang="zh-CN" dirty="0"/>
              <a:t>〔2008〕56</a:t>
            </a:r>
            <a:r>
              <a:rPr lang="zh-CN" altLang="en-US" dirty="0"/>
              <a:t>号文件规定的增值税免税政策。上述有机肥产品的国家标准、行业标准，如在执行过程中有更新、替换，统一按最新的国家标准、行业标准执行。</a:t>
            </a:r>
          </a:p>
          <a:p>
            <a:pPr lvl="1"/>
            <a:r>
              <a:rPr lang="zh-CN" altLang="en-US" dirty="0" smtClean="0"/>
              <a:t>本</a:t>
            </a:r>
            <a:r>
              <a:rPr lang="zh-CN" altLang="en-US" dirty="0"/>
              <a:t>公告自</a:t>
            </a:r>
            <a:r>
              <a:rPr lang="en-US" altLang="zh-CN" dirty="0">
                <a:solidFill>
                  <a:srgbClr val="C00000"/>
                </a:solidFill>
              </a:rPr>
              <a:t>2016</a:t>
            </a:r>
            <a:r>
              <a:rPr lang="zh-CN" altLang="en-US" dirty="0">
                <a:solidFill>
                  <a:srgbClr val="C00000"/>
                </a:solidFill>
              </a:rPr>
              <a:t>年</a:t>
            </a:r>
            <a:r>
              <a:rPr lang="en-US" altLang="zh-CN" dirty="0">
                <a:solidFill>
                  <a:srgbClr val="C00000"/>
                </a:solidFill>
              </a:rPr>
              <a:t>1</a:t>
            </a:r>
            <a:r>
              <a:rPr lang="zh-CN" altLang="en-US" dirty="0">
                <a:solidFill>
                  <a:srgbClr val="C00000"/>
                </a:solidFill>
              </a:rPr>
              <a:t>月</a:t>
            </a:r>
            <a:r>
              <a:rPr lang="en-US" altLang="zh-CN" dirty="0">
                <a:solidFill>
                  <a:srgbClr val="C00000"/>
                </a:solidFill>
              </a:rPr>
              <a:t>1</a:t>
            </a:r>
            <a:r>
              <a:rPr lang="zh-CN" altLang="en-US" dirty="0">
                <a:solidFill>
                  <a:srgbClr val="C00000"/>
                </a:solidFill>
              </a:rPr>
              <a:t>日起</a:t>
            </a:r>
            <a:r>
              <a:rPr lang="zh-CN" altLang="en-US" dirty="0"/>
              <a:t>施行，此前未处理的事项，按本公告规定执行。</a:t>
            </a:r>
            <a:r>
              <a:rPr lang="en-US" altLang="zh-CN" dirty="0"/>
              <a:t>《</a:t>
            </a:r>
            <a:r>
              <a:rPr lang="zh-CN" altLang="en-US" dirty="0"/>
              <a:t>国家税务总局关于有机肥产品免征增值税问题的批复</a:t>
            </a:r>
            <a:r>
              <a:rPr lang="en-US" altLang="zh-CN" dirty="0"/>
              <a:t>》</a:t>
            </a:r>
            <a:r>
              <a:rPr lang="zh-CN" altLang="en-US" dirty="0"/>
              <a:t>（国税函</a:t>
            </a:r>
            <a:r>
              <a:rPr lang="en-US" altLang="zh-CN" dirty="0"/>
              <a:t>〔2008〕1020</a:t>
            </a:r>
            <a:r>
              <a:rPr lang="zh-CN" altLang="en-US" dirty="0"/>
              <a:t>号）同时废止。</a:t>
            </a:r>
          </a:p>
          <a:p>
            <a:endParaRPr lang="zh-CN" altLang="en-US" dirty="0"/>
          </a:p>
        </p:txBody>
      </p:sp>
    </p:spTree>
    <p:extLst>
      <p:ext uri="{BB962C8B-B14F-4D97-AF65-F5344CB8AC3E}">
        <p14:creationId xmlns:p14="http://schemas.microsoft.com/office/powerpoint/2010/main" val="395575548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a:t>
            </a:r>
            <a:r>
              <a:rPr lang="zh-CN" altLang="en-US" dirty="0" smtClean="0"/>
              <a:t>、国家</a:t>
            </a:r>
            <a:r>
              <a:rPr lang="zh-CN" altLang="en-US" dirty="0"/>
              <a:t>税务总局关于动物尸体降解</a:t>
            </a:r>
            <a:br>
              <a:rPr lang="zh-CN" altLang="en-US" dirty="0"/>
            </a:br>
            <a:r>
              <a:rPr lang="zh-CN" altLang="en-US" dirty="0"/>
              <a:t>处理机蔬菜清洗机增值税适用税率问题的公告</a:t>
            </a:r>
          </a:p>
        </p:txBody>
      </p:sp>
      <p:sp>
        <p:nvSpPr>
          <p:cNvPr id="3" name="内容占位符 2"/>
          <p:cNvSpPr>
            <a:spLocks noGrp="1"/>
          </p:cNvSpPr>
          <p:nvPr>
            <p:ph idx="1"/>
          </p:nvPr>
        </p:nvSpPr>
        <p:spPr/>
        <p:txBody>
          <a:bodyPr>
            <a:normAutofit lnSpcReduction="10000"/>
          </a:bodyPr>
          <a:lstStyle/>
          <a:p>
            <a:pPr lvl="4"/>
            <a:r>
              <a:rPr lang="zh-CN" altLang="en-US" dirty="0"/>
              <a:t>国家税务总局公告</a:t>
            </a:r>
            <a:r>
              <a:rPr lang="en-US" altLang="zh-CN" dirty="0"/>
              <a:t>2015</a:t>
            </a:r>
            <a:r>
              <a:rPr lang="zh-CN" altLang="en-US" dirty="0"/>
              <a:t>年第</a:t>
            </a:r>
            <a:r>
              <a:rPr lang="en-US" altLang="zh-CN" dirty="0"/>
              <a:t>72</a:t>
            </a:r>
            <a:r>
              <a:rPr lang="zh-CN" altLang="en-US" dirty="0"/>
              <a:t>号  </a:t>
            </a:r>
            <a:r>
              <a:rPr lang="en-US" altLang="zh-CN" dirty="0" smtClean="0"/>
              <a:t>2015-10-15</a:t>
            </a:r>
          </a:p>
          <a:p>
            <a:r>
              <a:rPr lang="zh-CN" altLang="en-US" dirty="0"/>
              <a:t>现将动物尸体降解处理机、蔬菜清洗机增值税适用税率公告如下：</a:t>
            </a:r>
          </a:p>
          <a:p>
            <a:pPr lvl="1"/>
            <a:r>
              <a:rPr lang="zh-CN" altLang="en-US" dirty="0" smtClean="0"/>
              <a:t>动物</a:t>
            </a:r>
            <a:r>
              <a:rPr lang="zh-CN" altLang="en-US" dirty="0"/>
              <a:t>尸体降解处理机、蔬菜清洗机属于</a:t>
            </a:r>
            <a:r>
              <a:rPr lang="zh-CN" altLang="en-US" dirty="0">
                <a:solidFill>
                  <a:srgbClr val="C00000"/>
                </a:solidFill>
              </a:rPr>
              <a:t>农机</a:t>
            </a:r>
            <a:r>
              <a:rPr lang="zh-CN" altLang="en-US" dirty="0"/>
              <a:t>，适用</a:t>
            </a:r>
            <a:r>
              <a:rPr lang="en-US" altLang="zh-CN" dirty="0"/>
              <a:t>13%</a:t>
            </a:r>
            <a:r>
              <a:rPr lang="zh-CN" altLang="en-US" dirty="0"/>
              <a:t>增值税税率。</a:t>
            </a:r>
          </a:p>
          <a:p>
            <a:pPr lvl="1"/>
            <a:r>
              <a:rPr lang="zh-CN" altLang="en-US" dirty="0" smtClean="0"/>
              <a:t>动物</a:t>
            </a:r>
            <a:r>
              <a:rPr lang="zh-CN" altLang="en-US" dirty="0"/>
              <a:t>尸体降解处理机是指采用生物降解技术将病死畜禽尸体处理成粉状有机肥原料，实现无害化处理的设备。</a:t>
            </a:r>
          </a:p>
          <a:p>
            <a:pPr lvl="1"/>
            <a:r>
              <a:rPr lang="zh-CN" altLang="en-US" dirty="0" smtClean="0"/>
              <a:t>蔬菜</a:t>
            </a:r>
            <a:r>
              <a:rPr lang="zh-CN" altLang="en-US" dirty="0"/>
              <a:t>清洗机是指用于农副产品加工生产的采用喷淋清洗、毛刷清洗、气泡清洗、淹没水射流清洗技术对完整或鲜切蔬菜进行清洗，以去除蔬菜表面污物、微生物及农药残留的设备。</a:t>
            </a:r>
          </a:p>
          <a:p>
            <a:r>
              <a:rPr lang="zh-CN" altLang="en-US" dirty="0" smtClean="0"/>
              <a:t>本</a:t>
            </a:r>
            <a:r>
              <a:rPr lang="zh-CN" altLang="en-US" dirty="0"/>
              <a:t>公告自</a:t>
            </a:r>
            <a:r>
              <a:rPr lang="en-US" altLang="zh-CN" dirty="0"/>
              <a:t>2015</a:t>
            </a:r>
            <a:r>
              <a:rPr lang="zh-CN" altLang="en-US" dirty="0"/>
              <a:t>年</a:t>
            </a:r>
            <a:r>
              <a:rPr lang="en-US" altLang="zh-CN" dirty="0"/>
              <a:t>12</a:t>
            </a:r>
            <a:r>
              <a:rPr lang="zh-CN" altLang="en-US" dirty="0"/>
              <a:t>月</a:t>
            </a:r>
            <a:r>
              <a:rPr lang="en-US" altLang="zh-CN" dirty="0"/>
              <a:t>1</a:t>
            </a:r>
            <a:r>
              <a:rPr lang="zh-CN" altLang="en-US" dirty="0"/>
              <a:t>日起施行。此前已发生未处理的事项，按本公告规定执行。</a:t>
            </a:r>
          </a:p>
          <a:p>
            <a:endParaRPr lang="zh-CN" altLang="en-US" dirty="0"/>
          </a:p>
        </p:txBody>
      </p:sp>
    </p:spTree>
    <p:extLst>
      <p:ext uri="{BB962C8B-B14F-4D97-AF65-F5344CB8AC3E}">
        <p14:creationId xmlns:p14="http://schemas.microsoft.com/office/powerpoint/2010/main" val="77778859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三、营业税</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a:t>财政部 国家税务</a:t>
            </a:r>
            <a:r>
              <a:rPr lang="zh-CN" altLang="en-US" dirty="0" smtClean="0"/>
              <a:t>总局关于</a:t>
            </a:r>
            <a:r>
              <a:rPr lang="zh-CN" altLang="en-US" dirty="0"/>
              <a:t>一年期以上返还性人身保险产品营业税免税政策的通知（财税</a:t>
            </a:r>
            <a:r>
              <a:rPr lang="en-US" altLang="zh-CN" dirty="0"/>
              <a:t>〔2015〕86</a:t>
            </a:r>
            <a:r>
              <a:rPr lang="zh-CN" altLang="en-US" dirty="0"/>
              <a:t>号  </a:t>
            </a:r>
            <a:r>
              <a:rPr lang="en-US" altLang="zh-CN" dirty="0" smtClean="0"/>
              <a:t>2015-8-3</a:t>
            </a:r>
            <a:r>
              <a:rPr lang="zh-CN" altLang="en-US" dirty="0" smtClean="0"/>
              <a:t>）</a:t>
            </a:r>
            <a:endParaRPr lang="en-US" altLang="zh-CN" dirty="0" smtClean="0"/>
          </a:p>
          <a:p>
            <a:r>
              <a:rPr lang="zh-CN" altLang="en-US" dirty="0"/>
              <a:t>国家税务总局关于一年期以上返还</a:t>
            </a:r>
            <a:r>
              <a:rPr lang="zh-CN" altLang="en-US" dirty="0" smtClean="0"/>
              <a:t>性人身保险</a:t>
            </a:r>
            <a:r>
              <a:rPr lang="zh-CN" altLang="en-US" dirty="0"/>
              <a:t>产品免征营业税审批事项取消后有关管理问题的公告（国家税务总局公告</a:t>
            </a:r>
            <a:r>
              <a:rPr lang="en-US" altLang="zh-CN" dirty="0"/>
              <a:t>2015</a:t>
            </a:r>
            <a:r>
              <a:rPr lang="zh-CN" altLang="en-US" dirty="0"/>
              <a:t>年第</a:t>
            </a:r>
            <a:r>
              <a:rPr lang="en-US" altLang="zh-CN" dirty="0"/>
              <a:t>65</a:t>
            </a:r>
            <a:r>
              <a:rPr lang="zh-CN" altLang="en-US" dirty="0"/>
              <a:t>号   </a:t>
            </a:r>
            <a:r>
              <a:rPr lang="en-US" altLang="zh-CN" dirty="0" smtClean="0"/>
              <a:t>2015-9-18</a:t>
            </a:r>
            <a:r>
              <a:rPr lang="zh-CN" altLang="en-US" dirty="0" smtClean="0"/>
              <a:t>）</a:t>
            </a:r>
            <a:endParaRPr lang="en-US" altLang="zh-CN" dirty="0" smtClean="0"/>
          </a:p>
          <a:p>
            <a:r>
              <a:rPr lang="zh-CN" altLang="en-US" dirty="0"/>
              <a:t>国家税务总局关于进一步简化和规范个人无偿</a:t>
            </a:r>
            <a:r>
              <a:rPr lang="zh-CN" altLang="en-US" dirty="0" smtClean="0"/>
              <a:t>赠与或</a:t>
            </a:r>
            <a:r>
              <a:rPr lang="zh-CN" altLang="en-US" dirty="0"/>
              <a:t>受赠不动产免征营业税、个人所得税所需证明资料的公告（国家税务总局公告</a:t>
            </a:r>
            <a:r>
              <a:rPr lang="en-US" altLang="zh-CN" dirty="0"/>
              <a:t>2015</a:t>
            </a:r>
            <a:r>
              <a:rPr lang="zh-CN" altLang="en-US" dirty="0"/>
              <a:t>年第</a:t>
            </a:r>
            <a:r>
              <a:rPr lang="en-US" altLang="zh-CN" dirty="0"/>
              <a:t>75</a:t>
            </a:r>
            <a:r>
              <a:rPr lang="zh-CN" altLang="en-US" dirty="0"/>
              <a:t>号   </a:t>
            </a:r>
            <a:r>
              <a:rPr lang="en-US" altLang="zh-CN" dirty="0" smtClean="0"/>
              <a:t>2015-11-10</a:t>
            </a:r>
            <a:r>
              <a:rPr lang="zh-CN" altLang="en-US" dirty="0" smtClean="0"/>
              <a:t>）</a:t>
            </a:r>
            <a:endParaRPr lang="en-US" altLang="zh-CN" dirty="0"/>
          </a:p>
          <a:p>
            <a:endParaRPr lang="en-US" altLang="zh-CN" dirty="0"/>
          </a:p>
          <a:p>
            <a:r>
              <a:rPr lang="en-US" altLang="zh-CN" dirty="0" smtClean="0"/>
              <a:t/>
            </a:r>
            <a:br>
              <a:rPr lang="en-US" altLang="zh-CN" dirty="0" smtClean="0"/>
            </a:br>
            <a:endParaRPr lang="en-US" altLang="zh-CN" dirty="0"/>
          </a:p>
          <a:p>
            <a:endParaRPr lang="zh-CN" altLang="en-US" dirty="0"/>
          </a:p>
        </p:txBody>
      </p:sp>
    </p:spTree>
    <p:extLst>
      <p:ext uri="{BB962C8B-B14F-4D97-AF65-F5344CB8AC3E}">
        <p14:creationId xmlns:p14="http://schemas.microsoft.com/office/powerpoint/2010/main" val="31341775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a:t>
            </a:r>
            <a:r>
              <a:rPr lang="zh-CN" altLang="en-US" dirty="0" smtClean="0"/>
              <a:t>、（</a:t>
            </a:r>
            <a:r>
              <a:rPr lang="en-US" altLang="zh-CN" dirty="0" smtClean="0"/>
              <a:t>1</a:t>
            </a:r>
            <a:r>
              <a:rPr lang="zh-CN" altLang="en-US" dirty="0" smtClean="0"/>
              <a:t>）财政部 </a:t>
            </a:r>
            <a:r>
              <a:rPr lang="zh-CN" altLang="en-US" dirty="0"/>
              <a:t>国家税务总局</a:t>
            </a:r>
            <a:br>
              <a:rPr lang="zh-CN" altLang="en-US" dirty="0"/>
            </a:br>
            <a:r>
              <a:rPr lang="zh-CN" altLang="en-US" dirty="0"/>
              <a:t>关于一年期以上返还性人身保险产品营业税免税政策的</a:t>
            </a:r>
            <a:r>
              <a:rPr lang="zh-CN" altLang="en-US" dirty="0" smtClean="0"/>
              <a:t>通知</a:t>
            </a:r>
            <a:endParaRPr lang="zh-CN" altLang="en-US" dirty="0"/>
          </a:p>
        </p:txBody>
      </p:sp>
      <p:sp>
        <p:nvSpPr>
          <p:cNvPr id="3" name="内容占位符 2"/>
          <p:cNvSpPr>
            <a:spLocks noGrp="1"/>
          </p:cNvSpPr>
          <p:nvPr>
            <p:ph idx="1"/>
          </p:nvPr>
        </p:nvSpPr>
        <p:spPr/>
        <p:txBody>
          <a:bodyPr/>
          <a:lstStyle/>
          <a:p>
            <a:pPr lvl="4"/>
            <a:r>
              <a:rPr lang="zh-CN" altLang="en-US" dirty="0"/>
              <a:t>财税</a:t>
            </a:r>
            <a:r>
              <a:rPr lang="en-US" altLang="zh-CN" dirty="0"/>
              <a:t>〔2015〕86</a:t>
            </a:r>
            <a:r>
              <a:rPr lang="zh-CN" altLang="en-US" dirty="0"/>
              <a:t>号  </a:t>
            </a:r>
            <a:r>
              <a:rPr lang="en-US" altLang="zh-CN" dirty="0" smtClean="0"/>
              <a:t>2015-8-3</a:t>
            </a:r>
          </a:p>
          <a:p>
            <a:r>
              <a:rPr lang="zh-CN" altLang="en-US" dirty="0"/>
              <a:t>为贯彻落实国务院关于简政放权的要求，完善人身保险产品营业税政策，简化和规范政策执行，现将一年期以上返还性人身保险产品营业税免税政策的有关事项通知如下： </a:t>
            </a:r>
          </a:p>
          <a:p>
            <a:r>
              <a:rPr lang="zh-CN" altLang="en-US" dirty="0" smtClean="0"/>
              <a:t>一</a:t>
            </a:r>
            <a:r>
              <a:rPr lang="zh-CN" altLang="en-US" dirty="0"/>
              <a:t>、对保险公司开办的</a:t>
            </a:r>
            <a:r>
              <a:rPr lang="zh-CN" altLang="en-US" dirty="0">
                <a:solidFill>
                  <a:srgbClr val="C00000"/>
                </a:solidFill>
              </a:rPr>
              <a:t>一年期以上返还性人身保险产品</a:t>
            </a:r>
            <a:r>
              <a:rPr lang="zh-CN" altLang="en-US" dirty="0"/>
              <a:t>取得的</a:t>
            </a:r>
            <a:r>
              <a:rPr lang="zh-CN" altLang="en-US" dirty="0">
                <a:solidFill>
                  <a:srgbClr val="C00000"/>
                </a:solidFill>
              </a:rPr>
              <a:t>保费收入免征营业税</a:t>
            </a:r>
            <a:r>
              <a:rPr lang="zh-CN" altLang="en-US" dirty="0"/>
              <a:t>。 </a:t>
            </a:r>
          </a:p>
          <a:p>
            <a:pPr lvl="1"/>
            <a:r>
              <a:rPr lang="zh-CN" altLang="en-US" dirty="0" smtClean="0"/>
              <a:t>一年</a:t>
            </a:r>
            <a:r>
              <a:rPr lang="zh-CN" altLang="en-US" dirty="0"/>
              <a:t>期以上返还性人身保险，是指一年期及其以上返还本利的</a:t>
            </a:r>
            <a:r>
              <a:rPr lang="zh-CN" altLang="en-US" dirty="0">
                <a:solidFill>
                  <a:srgbClr val="C00000"/>
                </a:solidFill>
              </a:rPr>
              <a:t>人寿保险</a:t>
            </a:r>
            <a:r>
              <a:rPr lang="zh-CN" altLang="en-US" dirty="0"/>
              <a:t>和</a:t>
            </a:r>
            <a:r>
              <a:rPr lang="zh-CN" altLang="en-US" dirty="0">
                <a:solidFill>
                  <a:srgbClr val="C00000"/>
                </a:solidFill>
              </a:rPr>
              <a:t>养老年金保险</a:t>
            </a:r>
            <a:r>
              <a:rPr lang="zh-CN" altLang="en-US" dirty="0"/>
              <a:t>，以及一年期及其以上的</a:t>
            </a:r>
            <a:r>
              <a:rPr lang="zh-CN" altLang="en-US" dirty="0">
                <a:solidFill>
                  <a:srgbClr val="C00000"/>
                </a:solidFill>
              </a:rPr>
              <a:t>健康保险</a:t>
            </a:r>
            <a:r>
              <a:rPr lang="zh-CN" altLang="en-US" dirty="0"/>
              <a:t>。 </a:t>
            </a:r>
          </a:p>
          <a:p>
            <a:endParaRPr lang="zh-CN" altLang="en-US" dirty="0"/>
          </a:p>
        </p:txBody>
      </p:sp>
    </p:spTree>
    <p:extLst>
      <p:ext uri="{BB962C8B-B14F-4D97-AF65-F5344CB8AC3E}">
        <p14:creationId xmlns:p14="http://schemas.microsoft.com/office/powerpoint/2010/main" val="329169278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lvl="1"/>
            <a:r>
              <a:rPr lang="zh-CN" altLang="en-US" dirty="0"/>
              <a:t>人寿保险，是指以人的寿命为保险标的的人身保险。 </a:t>
            </a:r>
          </a:p>
          <a:p>
            <a:pPr lvl="1"/>
            <a:r>
              <a:rPr lang="zh-CN" altLang="en-US" dirty="0" smtClean="0"/>
              <a:t>养老</a:t>
            </a:r>
            <a:r>
              <a:rPr lang="zh-CN" altLang="en-US" dirty="0"/>
              <a:t>年金保险，是指以养老保障为目的，以被保险人生存为给付保险金条件，并按约定的时间间隔分期给付生存保险金的人身保险。养老年金保险应当同时符合下列条件：</a:t>
            </a:r>
            <a:r>
              <a:rPr lang="en-US" altLang="zh-CN" dirty="0"/>
              <a:t>1.</a:t>
            </a:r>
            <a:r>
              <a:rPr lang="zh-CN" altLang="en-US" dirty="0"/>
              <a:t>保险合同约定给付被保险人生存保险金的年龄不得小于国家规定的退休年龄；</a:t>
            </a:r>
            <a:r>
              <a:rPr lang="en-US" altLang="zh-CN" dirty="0"/>
              <a:t>2.</a:t>
            </a:r>
            <a:r>
              <a:rPr lang="zh-CN" altLang="en-US" dirty="0"/>
              <a:t>相邻两次给付的时间间隔不得超过一年。 </a:t>
            </a:r>
          </a:p>
          <a:p>
            <a:pPr lvl="1"/>
            <a:r>
              <a:rPr lang="zh-CN" altLang="en-US" dirty="0" smtClean="0"/>
              <a:t>健康</a:t>
            </a:r>
            <a:r>
              <a:rPr lang="zh-CN" altLang="en-US" dirty="0"/>
              <a:t>保险，是指以因健康原因导致损失为给付保险金条件的人身保险。 </a:t>
            </a:r>
          </a:p>
          <a:p>
            <a:pPr lvl="1"/>
            <a:r>
              <a:rPr lang="zh-CN" altLang="en-US" dirty="0" smtClean="0"/>
              <a:t>一年</a:t>
            </a:r>
            <a:r>
              <a:rPr lang="zh-CN" altLang="en-US" dirty="0"/>
              <a:t>期及其以上，是指保险期间为一年及其以上。 </a:t>
            </a:r>
          </a:p>
          <a:p>
            <a:r>
              <a:rPr lang="zh-CN" altLang="en-US" dirty="0"/>
              <a:t>二、保险公司应当对免税的人身保险产品</a:t>
            </a:r>
            <a:r>
              <a:rPr lang="zh-CN" altLang="en-US" dirty="0">
                <a:solidFill>
                  <a:srgbClr val="C00000"/>
                </a:solidFill>
              </a:rPr>
              <a:t>单独核算</a:t>
            </a:r>
            <a:r>
              <a:rPr lang="zh-CN" altLang="en-US" dirty="0"/>
              <a:t>，未单独核算的，不得享受营业税免税政策。 </a:t>
            </a:r>
          </a:p>
          <a:p>
            <a:r>
              <a:rPr lang="zh-CN" altLang="en-US" dirty="0" smtClean="0"/>
              <a:t>三</a:t>
            </a:r>
            <a:r>
              <a:rPr lang="zh-CN" altLang="en-US" dirty="0"/>
              <a:t>、本通知第一条规定的</a:t>
            </a:r>
            <a:r>
              <a:rPr lang="zh-CN" altLang="en-US" dirty="0">
                <a:solidFill>
                  <a:srgbClr val="C00000"/>
                </a:solidFill>
              </a:rPr>
              <a:t>免税政策实行备案管理</a:t>
            </a:r>
            <a:r>
              <a:rPr lang="zh-CN" altLang="en-US" dirty="0"/>
              <a:t>。具体备案管理办法由国家税务总局另行制定。 </a:t>
            </a:r>
          </a:p>
          <a:p>
            <a:endParaRPr lang="zh-CN" altLang="en-US" dirty="0"/>
          </a:p>
        </p:txBody>
      </p:sp>
    </p:spTree>
    <p:extLst>
      <p:ext uri="{BB962C8B-B14F-4D97-AF65-F5344CB8AC3E}">
        <p14:creationId xmlns:p14="http://schemas.microsoft.com/office/powerpoint/2010/main" val="87089573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dirty="0"/>
              <a:t>四、本通知</a:t>
            </a:r>
            <a:r>
              <a:rPr lang="zh-CN" altLang="en-US" dirty="0">
                <a:solidFill>
                  <a:srgbClr val="C00000"/>
                </a:solidFill>
              </a:rPr>
              <a:t>自</a:t>
            </a:r>
            <a:r>
              <a:rPr lang="en-US" altLang="zh-CN" dirty="0">
                <a:solidFill>
                  <a:srgbClr val="C00000"/>
                </a:solidFill>
              </a:rPr>
              <a:t>2015</a:t>
            </a:r>
            <a:r>
              <a:rPr lang="zh-CN" altLang="en-US" dirty="0">
                <a:solidFill>
                  <a:srgbClr val="C00000"/>
                </a:solidFill>
              </a:rPr>
              <a:t>年</a:t>
            </a:r>
            <a:r>
              <a:rPr lang="en-US" altLang="zh-CN" dirty="0">
                <a:solidFill>
                  <a:srgbClr val="C00000"/>
                </a:solidFill>
              </a:rPr>
              <a:t>9</a:t>
            </a:r>
            <a:r>
              <a:rPr lang="zh-CN" altLang="en-US" dirty="0">
                <a:solidFill>
                  <a:srgbClr val="C00000"/>
                </a:solidFill>
              </a:rPr>
              <a:t>月</a:t>
            </a:r>
            <a:r>
              <a:rPr lang="en-US" altLang="zh-CN" dirty="0">
                <a:solidFill>
                  <a:srgbClr val="C00000"/>
                </a:solidFill>
              </a:rPr>
              <a:t>1</a:t>
            </a:r>
            <a:r>
              <a:rPr lang="zh-CN" altLang="en-US" dirty="0">
                <a:solidFill>
                  <a:srgbClr val="C00000"/>
                </a:solidFill>
              </a:rPr>
              <a:t>日</a:t>
            </a:r>
            <a:r>
              <a:rPr lang="zh-CN" altLang="en-US" dirty="0"/>
              <a:t>起执行。</a:t>
            </a:r>
            <a:r>
              <a:rPr lang="en-US" altLang="zh-CN" dirty="0"/>
              <a:t>《</a:t>
            </a:r>
            <a:r>
              <a:rPr lang="zh-CN" altLang="en-US" dirty="0"/>
              <a:t>财政部、国家税务总局关于对若干项目免征营业税的通知</a:t>
            </a:r>
            <a:r>
              <a:rPr lang="en-US" altLang="zh-CN" dirty="0"/>
              <a:t>》</a:t>
            </a:r>
            <a:r>
              <a:rPr lang="zh-CN" altLang="en-US" dirty="0"/>
              <a:t>（财税字（</a:t>
            </a:r>
            <a:r>
              <a:rPr lang="en-US" altLang="zh-CN" dirty="0"/>
              <a:t>94</a:t>
            </a:r>
            <a:r>
              <a:rPr lang="zh-CN" altLang="en-US" dirty="0"/>
              <a:t>）</a:t>
            </a:r>
            <a:r>
              <a:rPr lang="en-US" altLang="zh-CN" dirty="0"/>
              <a:t>002</a:t>
            </a:r>
            <a:r>
              <a:rPr lang="zh-CN" altLang="en-US" dirty="0"/>
              <a:t>号）第一条和</a:t>
            </a:r>
            <a:r>
              <a:rPr lang="en-US" altLang="zh-CN" dirty="0"/>
              <a:t>《</a:t>
            </a:r>
            <a:r>
              <a:rPr lang="zh-CN" altLang="en-US" dirty="0"/>
              <a:t>财政部 国家税务总局关于人寿保险业务免征营业税若干问题的通知</a:t>
            </a:r>
            <a:r>
              <a:rPr lang="en-US" altLang="zh-CN" dirty="0"/>
              <a:t>》</a:t>
            </a:r>
            <a:r>
              <a:rPr lang="zh-CN" altLang="en-US" dirty="0"/>
              <a:t>（财税</a:t>
            </a:r>
            <a:r>
              <a:rPr lang="en-US" altLang="zh-CN" dirty="0"/>
              <a:t>〔2001〕118</a:t>
            </a:r>
            <a:r>
              <a:rPr lang="zh-CN" altLang="en-US" dirty="0"/>
              <a:t>号）第一、二条规定同时废止。 </a:t>
            </a:r>
          </a:p>
          <a:p>
            <a:pPr lvl="1"/>
            <a:r>
              <a:rPr lang="zh-CN" altLang="en-US" dirty="0" smtClean="0"/>
              <a:t>已</a:t>
            </a:r>
            <a:r>
              <a:rPr lang="zh-CN" altLang="en-US" dirty="0"/>
              <a:t>列入此前财政部和国家税务总局发布的免征营业税名单的一年期以上返还性人身保险产品，继续免征营业税。</a:t>
            </a:r>
            <a:r>
              <a:rPr lang="zh-CN" altLang="en-US" dirty="0">
                <a:solidFill>
                  <a:srgbClr val="C00000"/>
                </a:solidFill>
              </a:rPr>
              <a:t>保险公司在</a:t>
            </a:r>
            <a:r>
              <a:rPr lang="en-US" altLang="zh-CN" dirty="0">
                <a:solidFill>
                  <a:srgbClr val="C00000"/>
                </a:solidFill>
              </a:rPr>
              <a:t>2014</a:t>
            </a:r>
            <a:r>
              <a:rPr lang="zh-CN" altLang="en-US" dirty="0">
                <a:solidFill>
                  <a:srgbClr val="C00000"/>
                </a:solidFill>
              </a:rPr>
              <a:t>年</a:t>
            </a:r>
            <a:r>
              <a:rPr lang="en-US" altLang="zh-CN" dirty="0">
                <a:solidFill>
                  <a:srgbClr val="C00000"/>
                </a:solidFill>
              </a:rPr>
              <a:t>10</a:t>
            </a:r>
            <a:r>
              <a:rPr lang="zh-CN" altLang="en-US" dirty="0">
                <a:solidFill>
                  <a:srgbClr val="C00000"/>
                </a:solidFill>
              </a:rPr>
              <a:t>月</a:t>
            </a:r>
            <a:r>
              <a:rPr lang="en-US" altLang="zh-CN" dirty="0">
                <a:solidFill>
                  <a:srgbClr val="C00000"/>
                </a:solidFill>
              </a:rPr>
              <a:t>1</a:t>
            </a:r>
            <a:r>
              <a:rPr lang="zh-CN" altLang="en-US" dirty="0">
                <a:solidFill>
                  <a:srgbClr val="C00000"/>
                </a:solidFill>
              </a:rPr>
              <a:t>日及其之后开办的一年期以上返还性人身保险产品，符合免税条件的，可向主管税务机关办理备案手续。</a:t>
            </a:r>
            <a:r>
              <a:rPr lang="zh-CN" altLang="en-US" dirty="0"/>
              <a:t>人身保险产品的开办时间，以中国保险监督管理委员会出具的备案回执或批复文件上注明的备案日期为准。 </a:t>
            </a:r>
          </a:p>
          <a:p>
            <a:r>
              <a:rPr lang="zh-CN" altLang="en-US" dirty="0" smtClean="0"/>
              <a:t>按照</a:t>
            </a:r>
            <a:r>
              <a:rPr lang="zh-CN" altLang="en-US" dirty="0"/>
              <a:t>本通知适用免税政策的一年期以上返还性人身保险产品，已经缴纳营业税的，相应营业税税款由主管税务机关予以退还。</a:t>
            </a:r>
          </a:p>
          <a:p>
            <a:endParaRPr lang="zh-CN" altLang="en-US" dirty="0"/>
          </a:p>
        </p:txBody>
      </p:sp>
    </p:spTree>
    <p:extLst>
      <p:ext uri="{BB962C8B-B14F-4D97-AF65-F5344CB8AC3E}">
        <p14:creationId xmlns:p14="http://schemas.microsoft.com/office/powerpoint/2010/main" val="35896887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a:t>
            </a:r>
            <a:r>
              <a:rPr lang="zh-CN" altLang="en-US" dirty="0" smtClean="0"/>
              <a:t>、（</a:t>
            </a:r>
            <a:r>
              <a:rPr lang="en-US" altLang="zh-CN" dirty="0" smtClean="0"/>
              <a:t>2</a:t>
            </a:r>
            <a:r>
              <a:rPr lang="zh-CN" altLang="en-US" dirty="0" smtClean="0"/>
              <a:t>）国家</a:t>
            </a:r>
            <a:r>
              <a:rPr lang="zh-CN" altLang="en-US" dirty="0"/>
              <a:t>税务总局关于一年期以上返还性</a:t>
            </a:r>
            <a:br>
              <a:rPr lang="zh-CN" altLang="en-US" dirty="0"/>
            </a:br>
            <a:r>
              <a:rPr lang="zh-CN" altLang="en-US" dirty="0"/>
              <a:t>人身保险产品免征营业税审批事项取消后有关管理问题的</a:t>
            </a:r>
            <a:r>
              <a:rPr lang="zh-CN" altLang="en-US" dirty="0" smtClean="0"/>
              <a:t>公告</a:t>
            </a:r>
            <a:endParaRPr lang="zh-CN" altLang="en-US" dirty="0"/>
          </a:p>
        </p:txBody>
      </p:sp>
      <p:sp>
        <p:nvSpPr>
          <p:cNvPr id="3" name="内容占位符 2"/>
          <p:cNvSpPr>
            <a:spLocks noGrp="1"/>
          </p:cNvSpPr>
          <p:nvPr>
            <p:ph idx="1"/>
          </p:nvPr>
        </p:nvSpPr>
        <p:spPr/>
        <p:txBody>
          <a:bodyPr>
            <a:normAutofit fontScale="92500" lnSpcReduction="20000"/>
          </a:bodyPr>
          <a:lstStyle/>
          <a:p>
            <a:pPr lvl="4"/>
            <a:r>
              <a:rPr lang="zh-CN" altLang="en-US" dirty="0"/>
              <a:t>国家税务总局公告</a:t>
            </a:r>
            <a:r>
              <a:rPr lang="en-US" altLang="zh-CN" dirty="0"/>
              <a:t>2015</a:t>
            </a:r>
            <a:r>
              <a:rPr lang="zh-CN" altLang="en-US" dirty="0"/>
              <a:t>年第</a:t>
            </a:r>
            <a:r>
              <a:rPr lang="en-US" altLang="zh-CN" dirty="0"/>
              <a:t>65</a:t>
            </a:r>
            <a:r>
              <a:rPr lang="zh-CN" altLang="en-US" dirty="0"/>
              <a:t>号   </a:t>
            </a:r>
            <a:r>
              <a:rPr lang="en-US" altLang="zh-CN" dirty="0" smtClean="0"/>
              <a:t>2015-9-18</a:t>
            </a:r>
          </a:p>
          <a:p>
            <a:r>
              <a:rPr lang="zh-CN" altLang="en-US" dirty="0"/>
              <a:t>根据</a:t>
            </a:r>
            <a:r>
              <a:rPr lang="en-US" altLang="zh-CN" dirty="0"/>
              <a:t>《</a:t>
            </a:r>
            <a:r>
              <a:rPr lang="zh-CN" altLang="en-US" dirty="0"/>
              <a:t>财政部 国家税务总局关于一年期以上返还性人身保险产品营业税免税政策的通知</a:t>
            </a:r>
            <a:r>
              <a:rPr lang="en-US" altLang="zh-CN" dirty="0"/>
              <a:t>》</a:t>
            </a:r>
            <a:r>
              <a:rPr lang="zh-CN" altLang="en-US" dirty="0"/>
              <a:t>（财税</a:t>
            </a:r>
            <a:r>
              <a:rPr lang="en-US" altLang="zh-CN" dirty="0"/>
              <a:t>〔2015〕86</a:t>
            </a:r>
            <a:r>
              <a:rPr lang="zh-CN" altLang="en-US" dirty="0"/>
              <a:t>号），现将一年期以上返还性人身保险产品免征营业税审批事项取消后有关备案管理问题公告如下：</a:t>
            </a:r>
          </a:p>
          <a:p>
            <a:r>
              <a:rPr lang="zh-CN" altLang="en-US" dirty="0" smtClean="0"/>
              <a:t>一</a:t>
            </a:r>
            <a:r>
              <a:rPr lang="zh-CN" altLang="en-US" dirty="0"/>
              <a:t>、保险公司开办符合财税</a:t>
            </a:r>
            <a:r>
              <a:rPr lang="en-US" altLang="zh-CN" dirty="0"/>
              <a:t>〔2015〕86</a:t>
            </a:r>
            <a:r>
              <a:rPr lang="zh-CN" altLang="en-US" dirty="0"/>
              <a:t>号文件</a:t>
            </a:r>
            <a:r>
              <a:rPr lang="zh-CN" altLang="en-US" dirty="0">
                <a:solidFill>
                  <a:srgbClr val="C00000"/>
                </a:solidFill>
              </a:rPr>
              <a:t>规定免税条件</a:t>
            </a:r>
            <a:r>
              <a:rPr lang="zh-CN" altLang="en-US" dirty="0"/>
              <a:t>的</a:t>
            </a:r>
            <a:r>
              <a:rPr lang="zh-CN" altLang="en-US" dirty="0">
                <a:solidFill>
                  <a:srgbClr val="C00000"/>
                </a:solidFill>
              </a:rPr>
              <a:t>一年期以上返还性人身保险产品</a:t>
            </a:r>
            <a:r>
              <a:rPr lang="zh-CN" altLang="en-US" dirty="0"/>
              <a:t>，按以下规定向主管税务机关办理免征营业税备案手续：</a:t>
            </a:r>
          </a:p>
          <a:p>
            <a:pPr lvl="1"/>
            <a:r>
              <a:rPr lang="zh-CN" altLang="en-US" dirty="0" smtClean="0"/>
              <a:t>（</a:t>
            </a:r>
            <a:r>
              <a:rPr lang="zh-CN" altLang="en-US" dirty="0"/>
              <a:t>一）保险公司应在保险产品享受税收优惠政策的</a:t>
            </a:r>
            <a:r>
              <a:rPr lang="zh-CN" altLang="en-US" dirty="0">
                <a:solidFill>
                  <a:srgbClr val="C00000"/>
                </a:solidFill>
              </a:rPr>
              <a:t>首个纳税申报期</a:t>
            </a:r>
            <a:r>
              <a:rPr lang="zh-CN" altLang="en-US" dirty="0"/>
              <a:t>内，将</a:t>
            </a:r>
            <a:r>
              <a:rPr lang="zh-CN" altLang="en-US" dirty="0">
                <a:solidFill>
                  <a:srgbClr val="C00000"/>
                </a:solidFill>
              </a:rPr>
              <a:t>备案资料</a:t>
            </a:r>
            <a:r>
              <a:rPr lang="zh-CN" altLang="en-US" dirty="0"/>
              <a:t>送主管税务机关备案；</a:t>
            </a:r>
          </a:p>
          <a:p>
            <a:pPr lvl="1"/>
            <a:r>
              <a:rPr lang="zh-CN" altLang="en-US" dirty="0" smtClean="0"/>
              <a:t>（</a:t>
            </a:r>
            <a:r>
              <a:rPr lang="zh-CN" altLang="en-US" dirty="0"/>
              <a:t>二）在符合减免税条件期间，若保险产品的备案资料</a:t>
            </a:r>
            <a:r>
              <a:rPr lang="zh-CN" altLang="en-US" dirty="0">
                <a:solidFill>
                  <a:srgbClr val="C00000"/>
                </a:solidFill>
              </a:rPr>
              <a:t>内容未发生变化</a:t>
            </a:r>
            <a:r>
              <a:rPr lang="zh-CN" altLang="en-US" dirty="0"/>
              <a:t>，保险公司</a:t>
            </a:r>
            <a:r>
              <a:rPr lang="zh-CN" altLang="en-US" dirty="0">
                <a:solidFill>
                  <a:srgbClr val="C00000"/>
                </a:solidFill>
              </a:rPr>
              <a:t>不需要再行备案</a:t>
            </a:r>
            <a:r>
              <a:rPr lang="zh-CN" altLang="en-US" dirty="0"/>
              <a:t>；</a:t>
            </a:r>
          </a:p>
          <a:p>
            <a:pPr lvl="1"/>
            <a:r>
              <a:rPr lang="zh-CN" altLang="en-US" dirty="0" smtClean="0"/>
              <a:t>（</a:t>
            </a:r>
            <a:r>
              <a:rPr lang="zh-CN" altLang="en-US" dirty="0"/>
              <a:t>三）保险公司提交的备案资料</a:t>
            </a:r>
            <a:r>
              <a:rPr lang="zh-CN" altLang="en-US" dirty="0">
                <a:solidFill>
                  <a:srgbClr val="C00000"/>
                </a:solidFill>
              </a:rPr>
              <a:t>内容发生变化</a:t>
            </a:r>
            <a:r>
              <a:rPr lang="zh-CN" altLang="en-US" dirty="0"/>
              <a:t>，如仍符合减免税规定，应在发生</a:t>
            </a:r>
            <a:r>
              <a:rPr lang="zh-CN" altLang="en-US" dirty="0">
                <a:solidFill>
                  <a:srgbClr val="C00000"/>
                </a:solidFill>
              </a:rPr>
              <a:t>变化的次月纳税申报期</a:t>
            </a:r>
            <a:r>
              <a:rPr lang="zh-CN" altLang="en-US" dirty="0"/>
              <a:t>内，向主管税务机关进行变更备案；如不再符合减免税规定，应当停止享受免税，按照规定进行纳税申报。</a:t>
            </a:r>
          </a:p>
          <a:p>
            <a:endParaRPr lang="zh-CN" altLang="en-US" dirty="0"/>
          </a:p>
        </p:txBody>
      </p:sp>
    </p:spTree>
    <p:extLst>
      <p:ext uri="{BB962C8B-B14F-4D97-AF65-F5344CB8AC3E}">
        <p14:creationId xmlns:p14="http://schemas.microsoft.com/office/powerpoint/2010/main" val="35643868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二、保险公司提交的备案资料包括：</a:t>
            </a:r>
          </a:p>
          <a:p>
            <a:pPr lvl="1"/>
            <a:r>
              <a:rPr lang="zh-CN" altLang="en-US" dirty="0" smtClean="0"/>
              <a:t>（</a:t>
            </a:r>
            <a:r>
              <a:rPr lang="zh-CN" altLang="en-US" dirty="0"/>
              <a:t>一）保监会对保险产品的备案回执或批复文件（复印件）；</a:t>
            </a:r>
          </a:p>
          <a:p>
            <a:pPr lvl="1"/>
            <a:r>
              <a:rPr lang="zh-CN" altLang="en-US" dirty="0" smtClean="0"/>
              <a:t>（</a:t>
            </a:r>
            <a:r>
              <a:rPr lang="zh-CN" altLang="en-US" dirty="0"/>
              <a:t>二）保险产品的保险条款；</a:t>
            </a:r>
          </a:p>
          <a:p>
            <a:pPr lvl="1"/>
            <a:r>
              <a:rPr lang="zh-CN" altLang="en-US" dirty="0" smtClean="0"/>
              <a:t>（</a:t>
            </a:r>
            <a:r>
              <a:rPr lang="zh-CN" altLang="en-US" dirty="0"/>
              <a:t>三）保险产品费率表；</a:t>
            </a:r>
          </a:p>
          <a:p>
            <a:pPr lvl="1"/>
            <a:r>
              <a:rPr lang="zh-CN" altLang="en-US" dirty="0" smtClean="0"/>
              <a:t>（</a:t>
            </a:r>
            <a:r>
              <a:rPr lang="zh-CN" altLang="en-US" dirty="0"/>
              <a:t>四）主管税务机关要求提供的其他相关资料。</a:t>
            </a:r>
          </a:p>
          <a:p>
            <a:r>
              <a:rPr lang="zh-CN" altLang="en-US" dirty="0" smtClean="0"/>
              <a:t>三</a:t>
            </a:r>
            <a:r>
              <a:rPr lang="zh-CN" altLang="en-US" dirty="0"/>
              <a:t>、保险公司对备案资料的真实性和合法性承担责任。主管税务机关对保险公司提供的备案资料的完整性进行审核，不改变保险公司真实申报的责任。</a:t>
            </a:r>
          </a:p>
          <a:p>
            <a:endParaRPr lang="zh-CN" altLang="en-US" dirty="0"/>
          </a:p>
        </p:txBody>
      </p:sp>
    </p:spTree>
    <p:extLst>
      <p:ext uri="{BB962C8B-B14F-4D97-AF65-F5344CB8AC3E}">
        <p14:creationId xmlns:p14="http://schemas.microsoft.com/office/powerpoint/2010/main" val="362085849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a:t>
            </a:r>
            <a:r>
              <a:rPr lang="zh-CN" altLang="en-US" dirty="0" smtClean="0"/>
              <a:t>、国家</a:t>
            </a:r>
            <a:r>
              <a:rPr lang="zh-CN" altLang="en-US" dirty="0"/>
              <a:t>税务总局关于进一步简化和规范个人无偿赠与</a:t>
            </a:r>
            <a:br>
              <a:rPr lang="zh-CN" altLang="en-US" dirty="0"/>
            </a:br>
            <a:r>
              <a:rPr lang="zh-CN" altLang="en-US" dirty="0"/>
              <a:t>或受赠不动产免征营业税、个人所得税所需证明资料的</a:t>
            </a:r>
            <a:r>
              <a:rPr lang="zh-CN" altLang="en-US" dirty="0" smtClean="0"/>
              <a:t>公告</a:t>
            </a:r>
            <a:endParaRPr lang="zh-CN" altLang="en-US" dirty="0"/>
          </a:p>
        </p:txBody>
      </p:sp>
      <p:sp>
        <p:nvSpPr>
          <p:cNvPr id="3" name="内容占位符 2"/>
          <p:cNvSpPr>
            <a:spLocks noGrp="1"/>
          </p:cNvSpPr>
          <p:nvPr>
            <p:ph idx="1"/>
          </p:nvPr>
        </p:nvSpPr>
        <p:spPr/>
        <p:txBody>
          <a:bodyPr>
            <a:normAutofit fontScale="92500" lnSpcReduction="10000"/>
          </a:bodyPr>
          <a:lstStyle/>
          <a:p>
            <a:pPr lvl="4"/>
            <a:r>
              <a:rPr lang="zh-CN" altLang="en-US" dirty="0"/>
              <a:t>国家税务总局公告</a:t>
            </a:r>
            <a:r>
              <a:rPr lang="en-US" altLang="zh-CN" dirty="0"/>
              <a:t>2015</a:t>
            </a:r>
            <a:r>
              <a:rPr lang="zh-CN" altLang="en-US" dirty="0"/>
              <a:t>年第</a:t>
            </a:r>
            <a:r>
              <a:rPr lang="en-US" altLang="zh-CN" dirty="0"/>
              <a:t>75</a:t>
            </a:r>
            <a:r>
              <a:rPr lang="zh-CN" altLang="en-US" dirty="0"/>
              <a:t>号   </a:t>
            </a:r>
            <a:r>
              <a:rPr lang="en-US" altLang="zh-CN" dirty="0" smtClean="0"/>
              <a:t>2015-11-10</a:t>
            </a:r>
          </a:p>
          <a:p>
            <a:r>
              <a:rPr lang="zh-CN" altLang="en-US" dirty="0"/>
              <a:t>为落实国务院关于简政放权、方便群众办事的有关要求，进一步减轻纳税人负担，现就简化和规范个人无偿赠与或受赠不动产免征营业税、个人所得税所需的证明资料公告如下： </a:t>
            </a:r>
          </a:p>
          <a:p>
            <a:r>
              <a:rPr lang="zh-CN" altLang="en-US" dirty="0" smtClean="0"/>
              <a:t>一</a:t>
            </a:r>
            <a:r>
              <a:rPr lang="zh-CN" altLang="en-US" dirty="0"/>
              <a:t>、纳税人在办理</a:t>
            </a:r>
            <a:r>
              <a:rPr lang="zh-CN" altLang="en-US" dirty="0">
                <a:solidFill>
                  <a:srgbClr val="C00000"/>
                </a:solidFill>
              </a:rPr>
              <a:t>个人无偿赠与或受赠不动产</a:t>
            </a:r>
            <a:r>
              <a:rPr lang="zh-CN" altLang="en-US" dirty="0"/>
              <a:t>免征营业税、个人所得税手续时，应报送</a:t>
            </a:r>
            <a:r>
              <a:rPr lang="en-US" altLang="zh-CN" dirty="0"/>
              <a:t>《</a:t>
            </a:r>
            <a:r>
              <a:rPr lang="zh-CN" altLang="en-US" dirty="0"/>
              <a:t>个人无偿赠与不动产登记表</a:t>
            </a:r>
            <a:r>
              <a:rPr lang="en-US" altLang="zh-CN" dirty="0"/>
              <a:t>》</a:t>
            </a:r>
            <a:r>
              <a:rPr lang="zh-CN" altLang="en-US" dirty="0"/>
              <a:t>、双方当事人的身份证明原件及复印件（继承或接受遗赠的，只须提供继承人或接受遗赠人的身份证明原件及复印件）、房屋所有权证原件及复印件。属于以下四类情形之一的，还应分别提交相应证明资料：</a:t>
            </a:r>
          </a:p>
          <a:p>
            <a:r>
              <a:rPr lang="zh-CN" altLang="en-US" dirty="0" smtClean="0"/>
              <a:t>（</a:t>
            </a:r>
            <a:r>
              <a:rPr lang="zh-CN" altLang="en-US" dirty="0"/>
              <a:t>一）离婚分割财产的，应当提交：</a:t>
            </a:r>
          </a:p>
          <a:p>
            <a:pPr lvl="1"/>
            <a:r>
              <a:rPr lang="en-US" altLang="zh-CN" dirty="0" smtClean="0"/>
              <a:t>1</a:t>
            </a:r>
            <a:r>
              <a:rPr lang="en-US" altLang="zh-CN" dirty="0"/>
              <a:t>.</a:t>
            </a:r>
            <a:r>
              <a:rPr lang="zh-CN" altLang="en-US" dirty="0"/>
              <a:t>离婚协议或者人民法院判决书或者人民法院调解书的原件及复印件；</a:t>
            </a:r>
          </a:p>
          <a:p>
            <a:pPr lvl="1"/>
            <a:r>
              <a:rPr lang="en-US" altLang="zh-CN" dirty="0" smtClean="0"/>
              <a:t>2</a:t>
            </a:r>
            <a:r>
              <a:rPr lang="en-US" altLang="zh-CN" dirty="0"/>
              <a:t>.</a:t>
            </a:r>
            <a:r>
              <a:rPr lang="zh-CN" altLang="en-US" dirty="0"/>
              <a:t>离婚证原件及复印件。</a:t>
            </a:r>
          </a:p>
          <a:p>
            <a:endParaRPr lang="zh-CN" altLang="en-US" dirty="0"/>
          </a:p>
        </p:txBody>
      </p:sp>
    </p:spTree>
    <p:extLst>
      <p:ext uri="{BB962C8B-B14F-4D97-AF65-F5344CB8AC3E}">
        <p14:creationId xmlns:p14="http://schemas.microsoft.com/office/powerpoint/2010/main" val="82944443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84310" y="682077"/>
            <a:ext cx="10018713" cy="5507708"/>
          </a:xfrm>
        </p:spPr>
        <p:txBody>
          <a:bodyPr>
            <a:normAutofit lnSpcReduction="10000"/>
          </a:bodyPr>
          <a:lstStyle/>
          <a:p>
            <a:r>
              <a:rPr lang="zh-CN" altLang="en-US" dirty="0"/>
              <a:t>（二）亲属之间无偿赠与的，应当提交：</a:t>
            </a:r>
          </a:p>
          <a:p>
            <a:pPr lvl="1"/>
            <a:r>
              <a:rPr lang="en-US" altLang="zh-CN" dirty="0" smtClean="0"/>
              <a:t>1</a:t>
            </a:r>
            <a:r>
              <a:rPr lang="en-US" altLang="zh-CN" dirty="0"/>
              <a:t>.</a:t>
            </a:r>
            <a:r>
              <a:rPr lang="zh-CN" altLang="en-US" dirty="0"/>
              <a:t>无偿赠与配偶的，提交</a:t>
            </a:r>
            <a:r>
              <a:rPr lang="zh-CN" altLang="en-US" dirty="0">
                <a:solidFill>
                  <a:srgbClr val="C00000"/>
                </a:solidFill>
              </a:rPr>
              <a:t>结婚证原件</a:t>
            </a:r>
            <a:r>
              <a:rPr lang="zh-CN" altLang="en-US" dirty="0"/>
              <a:t>及复印件；</a:t>
            </a:r>
          </a:p>
          <a:p>
            <a:pPr lvl="1"/>
            <a:r>
              <a:rPr lang="en-US" altLang="zh-CN" dirty="0" smtClean="0"/>
              <a:t>2</a:t>
            </a:r>
            <a:r>
              <a:rPr lang="en-US" altLang="zh-CN" dirty="0"/>
              <a:t>.</a:t>
            </a:r>
            <a:r>
              <a:rPr lang="zh-CN" altLang="en-US" dirty="0"/>
              <a:t>无偿赠与父母、子女、祖父母、外祖父母、孙子女、外孙子女、兄弟姐妹的，提交</a:t>
            </a:r>
            <a:r>
              <a:rPr lang="zh-CN" altLang="en-US" dirty="0">
                <a:solidFill>
                  <a:srgbClr val="C00000"/>
                </a:solidFill>
              </a:rPr>
              <a:t>户口簿或者出生证明</a:t>
            </a:r>
            <a:r>
              <a:rPr lang="zh-CN" altLang="en-US" dirty="0"/>
              <a:t>或者</a:t>
            </a:r>
            <a:r>
              <a:rPr lang="zh-CN" altLang="en-US" dirty="0">
                <a:solidFill>
                  <a:srgbClr val="C00000"/>
                </a:solidFill>
              </a:rPr>
              <a:t>人民法院判决书或者人民法院调解书</a:t>
            </a:r>
            <a:r>
              <a:rPr lang="zh-CN" altLang="en-US" dirty="0"/>
              <a:t>或者其他部门（有资质的机构）出具的能够</a:t>
            </a:r>
            <a:r>
              <a:rPr lang="zh-CN" altLang="en-US" dirty="0">
                <a:solidFill>
                  <a:srgbClr val="C00000"/>
                </a:solidFill>
              </a:rPr>
              <a:t>证明双方亲属关系的证明资料</a:t>
            </a:r>
            <a:r>
              <a:rPr lang="zh-CN" altLang="en-US" dirty="0"/>
              <a:t>原件及复印件。</a:t>
            </a:r>
          </a:p>
          <a:p>
            <a:r>
              <a:rPr lang="zh-CN" altLang="en-US" dirty="0" smtClean="0"/>
              <a:t>（</a:t>
            </a:r>
            <a:r>
              <a:rPr lang="zh-CN" altLang="en-US" dirty="0"/>
              <a:t>三）无偿赠与非亲属抚养或赡养关系人的，应当提交：</a:t>
            </a:r>
          </a:p>
          <a:p>
            <a:pPr lvl="1"/>
            <a:r>
              <a:rPr lang="zh-CN" altLang="en-US" dirty="0" smtClean="0">
                <a:solidFill>
                  <a:srgbClr val="C00000"/>
                </a:solidFill>
              </a:rPr>
              <a:t>人民法院</a:t>
            </a:r>
            <a:r>
              <a:rPr lang="zh-CN" altLang="en-US" dirty="0">
                <a:solidFill>
                  <a:srgbClr val="C00000"/>
                </a:solidFill>
              </a:rPr>
              <a:t>判决书或者人民法院调解书</a:t>
            </a:r>
            <a:r>
              <a:rPr lang="zh-CN" altLang="en-US" dirty="0"/>
              <a:t>或者</a:t>
            </a:r>
            <a:r>
              <a:rPr lang="zh-CN" altLang="en-US" dirty="0">
                <a:solidFill>
                  <a:srgbClr val="C00000"/>
                </a:solidFill>
              </a:rPr>
              <a:t>乡镇政府或街道办事处出具的抚养（赡养）关系证明</a:t>
            </a:r>
            <a:r>
              <a:rPr lang="zh-CN" altLang="en-US" dirty="0"/>
              <a:t>或者其他部门（有资质的机构）出具的能够证明双方抚养（赡养）关系的证明资料原件及复印件。</a:t>
            </a:r>
          </a:p>
          <a:p>
            <a:r>
              <a:rPr lang="zh-CN" altLang="en-US" dirty="0" smtClean="0"/>
              <a:t>（</a:t>
            </a:r>
            <a:r>
              <a:rPr lang="zh-CN" altLang="en-US" dirty="0"/>
              <a:t>四）继承或接受遗赠的，应当提交：</a:t>
            </a:r>
          </a:p>
          <a:p>
            <a:pPr lvl="1"/>
            <a:r>
              <a:rPr lang="en-US" altLang="zh-CN" dirty="0" smtClean="0"/>
              <a:t>1</a:t>
            </a:r>
            <a:r>
              <a:rPr lang="en-US" altLang="zh-CN" dirty="0"/>
              <a:t>.</a:t>
            </a:r>
            <a:r>
              <a:rPr lang="zh-CN" altLang="en-US" dirty="0"/>
              <a:t>房屋产权所有人</a:t>
            </a:r>
            <a:r>
              <a:rPr lang="zh-CN" altLang="en-US" dirty="0">
                <a:solidFill>
                  <a:srgbClr val="C00000"/>
                </a:solidFill>
              </a:rPr>
              <a:t>死亡证明</a:t>
            </a:r>
            <a:r>
              <a:rPr lang="zh-CN" altLang="en-US" dirty="0"/>
              <a:t>原件及复印件；</a:t>
            </a:r>
          </a:p>
          <a:p>
            <a:pPr lvl="1"/>
            <a:r>
              <a:rPr lang="en-US" altLang="zh-CN" dirty="0" smtClean="0"/>
              <a:t>2</a:t>
            </a:r>
            <a:r>
              <a:rPr lang="en-US" altLang="zh-CN" dirty="0"/>
              <a:t>.</a:t>
            </a:r>
            <a:r>
              <a:rPr lang="zh-CN" altLang="en-US" dirty="0"/>
              <a:t>经</a:t>
            </a:r>
            <a:r>
              <a:rPr lang="zh-CN" altLang="en-US" dirty="0">
                <a:solidFill>
                  <a:srgbClr val="C00000"/>
                </a:solidFill>
              </a:rPr>
              <a:t>公证的能够证明有权继承或接受遗赠的证明资料</a:t>
            </a:r>
            <a:r>
              <a:rPr lang="zh-CN" altLang="en-US" dirty="0"/>
              <a:t>原件及复印件。</a:t>
            </a:r>
          </a:p>
          <a:p>
            <a:endParaRPr lang="zh-CN" altLang="en-US" dirty="0"/>
          </a:p>
        </p:txBody>
      </p:sp>
    </p:spTree>
    <p:extLst>
      <p:ext uri="{BB962C8B-B14F-4D97-AF65-F5344CB8AC3E}">
        <p14:creationId xmlns:p14="http://schemas.microsoft.com/office/powerpoint/2010/main" val="26882442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视差">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2016税法培训" id="{E14BB27E-F016-45E1-9FB9-22A6BDA379FE}" vid="{B51128A1-C0B2-4A8A-B92D-3D69A4948AD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2016税法培训</Template>
  <TotalTime>3263</TotalTime>
  <Words>43480</Words>
  <Application>Microsoft Office PowerPoint</Application>
  <PresentationFormat>宽屏</PresentationFormat>
  <Paragraphs>1778</Paragraphs>
  <Slides>248</Slides>
  <Notes>49</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248</vt:i4>
      </vt:variant>
    </vt:vector>
  </HeadingPairs>
  <TitlesOfParts>
    <vt:vector size="263" baseType="lpstr">
      <vt:lpstr>华文仿宋</vt:lpstr>
      <vt:lpstr>华文行楷</vt:lpstr>
      <vt:lpstr>华文楷体</vt:lpstr>
      <vt:lpstr>华文细黑</vt:lpstr>
      <vt:lpstr>华文新魏</vt:lpstr>
      <vt:lpstr>华文中宋</vt:lpstr>
      <vt:lpstr>楷体</vt:lpstr>
      <vt:lpstr>宋体</vt:lpstr>
      <vt:lpstr>微软雅黑</vt:lpstr>
      <vt:lpstr>Arial</vt:lpstr>
      <vt:lpstr>Calibri</vt:lpstr>
      <vt:lpstr>Corbel</vt:lpstr>
      <vt:lpstr>Times New Roman</vt:lpstr>
      <vt:lpstr>Wingdings</vt:lpstr>
      <vt:lpstr>视差</vt:lpstr>
      <vt:lpstr>2015年下半年税收政策辅导</vt:lpstr>
      <vt:lpstr>目录</vt:lpstr>
      <vt:lpstr>一、税收征收管理变化</vt:lpstr>
      <vt:lpstr>1、落实“五证合一、一照一码”登记制度改革</vt:lpstr>
      <vt:lpstr>（1）国家税务总局 关于落实“三证合一”登记制度改革的通知</vt:lpstr>
      <vt:lpstr>PowerPoint 演示文稿</vt:lpstr>
      <vt:lpstr>（2）宁波市人民政府 关于印发宁波市企业“五证合一”登记暂行规定的通知</vt:lpstr>
      <vt:lpstr>PowerPoint 演示文稿</vt:lpstr>
      <vt:lpstr>PowerPoint 演示文稿</vt:lpstr>
      <vt:lpstr>（3）宁波市地方税务局 关于落实“五证合一、一照一码”登记制度改革的通知</vt:lpstr>
      <vt:lpstr>宁波市地方税务局“五证合一、一照一码”登记制度改革实施方案</vt:lpstr>
      <vt:lpstr>PowerPoint 演示文稿</vt:lpstr>
      <vt:lpstr>PowerPoint 演示文稿</vt:lpstr>
      <vt:lpstr>PowerPoint 演示文稿</vt:lpstr>
      <vt:lpstr>PowerPoint 演示文稿</vt:lpstr>
      <vt:lpstr>（4）国家税务总局 关于修订纳税人识别号代码标准的公告</vt:lpstr>
      <vt:lpstr>PowerPoint 演示文稿</vt:lpstr>
      <vt:lpstr>（5）国家税务总局关于“三证合一”登记制度改革涉及增值税一般纳税人管理有关事项的公告</vt:lpstr>
      <vt:lpstr>（6）海关总署 关于实施法人和其他组织统一社会信用代码有关事项的公告</vt:lpstr>
      <vt:lpstr>2、行政审批和行政许可制度改革</vt:lpstr>
      <vt:lpstr>（1）国务院关于第一批 取消62项中央指定地方实施行政审批事项的决定</vt:lpstr>
      <vt:lpstr>国家税务总局关于贯彻落实《国务院关于 第一批取消62项中央指定地方实施行政审批事项的决定》的通知</vt:lpstr>
      <vt:lpstr>国家税务总局 关于部分税务行政审批事项取消后有关管理问题的公告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（2）国家税务总局 关于公布已取消的22项税务非行政许可审批事项的公告</vt:lpstr>
      <vt:lpstr>（3）国家税务总局 关于公布税务行政许可事项目录的公告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3、企业纳税信用管理改革</vt:lpstr>
      <vt:lpstr>3、（1）关于发布《纳税信用管理办法（试行）》的公告</vt:lpstr>
      <vt:lpstr>3、（2）国家税务总局 关于明确纳税信用管理若干业务口径的公告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4、国家税务总局 关于印发《推进税务稽查随机抽查实施方案》的通知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5、发票管理动态</vt:lpstr>
      <vt:lpstr>国家税务总局关于推行通过增值税 电子发票系统开具的增值税电子普通发票有关问题的公告</vt:lpstr>
      <vt:lpstr>PowerPoint 演示文稿</vt:lpstr>
      <vt:lpstr>PowerPoint 演示文稿</vt:lpstr>
      <vt:lpstr>二、增值税</vt:lpstr>
      <vt:lpstr>1、国家税务总局关于纳税人 认定或登记为一般纳税人前进项税额抵扣问题的公告</vt:lpstr>
      <vt:lpstr>PowerPoint 演示文稿</vt:lpstr>
      <vt:lpstr>2、财政部 国家税务总局 关于煤炭采掘企业增值税进项税额抵扣有关事项的通知</vt:lpstr>
      <vt:lpstr>3、国家税务总局 关于营业税改征增值税试点期间有关增值税问题的公告</vt:lpstr>
      <vt:lpstr>PowerPoint 演示文稿</vt:lpstr>
      <vt:lpstr>4、（1）财政部  国家税务总局 关于影视等出口服务适用增值税零税率政策的通知</vt:lpstr>
      <vt:lpstr>PowerPoint 演示文稿</vt:lpstr>
      <vt:lpstr>PowerPoint 演示文稿</vt:lpstr>
      <vt:lpstr>4、（2）国家税务总局关于《适用增值税零税率 应税服务退（免）税管理办法》的补充公告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5、财政部 海关总署 国家税务总局 关于对化肥恢复征收增值税政策的通知</vt:lpstr>
      <vt:lpstr>5、（1）财政部 海关总署 国家税务总局 关于对化肥恢复征收增值税政策的通知</vt:lpstr>
      <vt:lpstr>5、（2）财政部 国家税务总局  关于对化肥恢复征收增值税政策的补充通知</vt:lpstr>
      <vt:lpstr>PowerPoint 演示文稿</vt:lpstr>
      <vt:lpstr>5、（3）国家税务总局关于明确有机肥产品执行标准的公告</vt:lpstr>
      <vt:lpstr>6、国家税务总局关于动物尸体降解 处理机蔬菜清洗机增值税适用税率问题的公告</vt:lpstr>
      <vt:lpstr>三、营业税</vt:lpstr>
      <vt:lpstr>1、（1）财政部 国家税务总局 关于一年期以上返还性人身保险产品营业税免税政策的通知</vt:lpstr>
      <vt:lpstr>PowerPoint 演示文稿</vt:lpstr>
      <vt:lpstr>PowerPoint 演示文稿</vt:lpstr>
      <vt:lpstr>1、（2）国家税务总局关于一年期以上返还性 人身保险产品免征营业税审批事项取消后有关管理问题的公告</vt:lpstr>
      <vt:lpstr>PowerPoint 演示文稿</vt:lpstr>
      <vt:lpstr>2、国家税务总局关于进一步简化和规范个人无偿赠与 或受赠不动产免征营业税、个人所得税所需证明资料的公告</vt:lpstr>
      <vt:lpstr>PowerPoint 演示文稿</vt:lpstr>
      <vt:lpstr>PowerPoint 演示文稿</vt:lpstr>
      <vt:lpstr>四、企业所得税</vt:lpstr>
      <vt:lpstr>1、固定资产加速折旧企业所得税政策</vt:lpstr>
      <vt:lpstr>1、（1）财政部　国家税务总局 关于进一步完善固定资产加速折旧企业所得税政策的通知 </vt:lpstr>
      <vt:lpstr>PowerPoint 演示文稿</vt:lpstr>
      <vt:lpstr>1、（2）国家税务总局关于进一步完善固定资产加速折旧企业所得税政策有关问题的公告</vt:lpstr>
      <vt:lpstr>PowerPoint 演示文稿</vt:lpstr>
      <vt:lpstr>PowerPoint 演示文稿</vt:lpstr>
      <vt:lpstr>2、国家税务总局 关于许可使用权技术转让所得企业所得税有关问题的公告</vt:lpstr>
      <vt:lpstr>PowerPoint 演示文稿</vt:lpstr>
      <vt:lpstr>PowerPoint 演示文稿</vt:lpstr>
      <vt:lpstr>PowerPoint 演示文稿</vt:lpstr>
      <vt:lpstr>3、财政部 国家税务总局关于将国家自主创新 示范区有关税收试点政策推广到全国范围实施的通知</vt:lpstr>
      <vt:lpstr>PowerPoint 演示文稿</vt:lpstr>
      <vt:lpstr>PowerPoint 演示文稿</vt:lpstr>
      <vt:lpstr>PowerPoint 演示文稿</vt:lpstr>
      <vt:lpstr>PowerPoint 演示文稿</vt:lpstr>
      <vt:lpstr>4、国家税务总局关于有限合伙制创业投资企业 法人合伙人企业所得税有关问题的公告</vt:lpstr>
      <vt:lpstr>PowerPoint 演示文稿</vt:lpstr>
      <vt:lpstr>PowerPoint 演示文稿</vt:lpstr>
      <vt:lpstr>PowerPoint 演示文稿</vt:lpstr>
      <vt:lpstr>5、财政部、国家税务总局 关于企业改制上市资产评估增值企业所得税处理政策的通知</vt:lpstr>
      <vt:lpstr>PowerPoint 演示文稿</vt:lpstr>
      <vt:lpstr>PowerPoint 演示文稿</vt:lpstr>
      <vt:lpstr>6、国家税务总局 关于修改企业所得税月（季）度预缴纳税申报表的公告</vt:lpstr>
      <vt:lpstr>PowerPoint 演示文稿</vt:lpstr>
      <vt:lpstr>7、国家税务总局 关于发布《企业所得税优惠政策事项办理办法》的公告</vt:lpstr>
      <vt:lpstr>企业所得税优惠政策事项办理办法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8、国家税务总局 关于发布《非居民纳税人享受税收协定待遇管理办法》的公告</vt:lpstr>
      <vt:lpstr>五、个人所得税</vt:lpstr>
      <vt:lpstr>1、财政部 国家税务总局 保监会 关于实施商业健康保险个人所得税政策试点的通知</vt:lpstr>
      <vt:lpstr>PowerPoint 演示文稿</vt:lpstr>
      <vt:lpstr>PowerPoint 演示文稿</vt:lpstr>
      <vt:lpstr>PowerPoint 演示文稿</vt:lpstr>
      <vt:lpstr>PowerPoint 演示文稿</vt:lpstr>
      <vt:lpstr>PowerPoint 演示文稿</vt:lpstr>
      <vt:lpstr>2、国家税务总局关于建筑安装业跨省异地工程作业人员个人所得税征收管理问题的公告</vt:lpstr>
      <vt:lpstr>PowerPoint 演示文稿</vt:lpstr>
      <vt:lpstr>3、国家税务总局 关于股权奖励和转增股本个人所得税征管问题的公告</vt:lpstr>
      <vt:lpstr>PowerPoint 演示文稿</vt:lpstr>
      <vt:lpstr>PowerPoint 演示文稿</vt:lpstr>
      <vt:lpstr>PowerPoint 演示文稿</vt:lpstr>
      <vt:lpstr>4、财政部、国家税务总局、证监会 关于上市公司股息红利差别化个人所得税政策有关问题的通知</vt:lpstr>
      <vt:lpstr>PowerPoint 演示文稿</vt:lpstr>
      <vt:lpstr>5、财政部　国家税务总局　证监会 关于内地与香港基金互认有关税收政策的通知</vt:lpstr>
      <vt:lpstr>PowerPoint 演示文稿</vt:lpstr>
      <vt:lpstr>PowerPoint 演示文稿</vt:lpstr>
      <vt:lpstr>PowerPoint 演示文稿</vt:lpstr>
      <vt:lpstr>PowerPoint 演示文稿</vt:lpstr>
      <vt:lpstr>六、其他税种</vt:lpstr>
      <vt:lpstr>1、宁波市地方税务局 宁波市财政局关于明确市内跨区域 连锁经营企业汇总缴纳增值税后附征税费等有关事宜的通知</vt:lpstr>
      <vt:lpstr>PowerPoint 演示文稿</vt:lpstr>
      <vt:lpstr>2、宁波市地方税务局关于进一步 明确房产税和城镇土地使用税纳税期限的公告</vt:lpstr>
      <vt:lpstr>PowerPoint 演示文稿</vt:lpstr>
      <vt:lpstr>3、财政部  国家税务总局关于继续实施物流企业 大宗商品仓储设施用地城镇土地使用税优惠政策的通知</vt:lpstr>
      <vt:lpstr>PowerPoint 演示文稿</vt:lpstr>
      <vt:lpstr>PowerPoint 演示文稿</vt:lpstr>
      <vt:lpstr>4、国家税务总局关于契税纳税申报有关问题的公告</vt:lpstr>
      <vt:lpstr>5、国家税务总局财产行为税司 关于如何认定契税纳税人婚姻状况有关问题的意见 </vt:lpstr>
      <vt:lpstr>PowerPoint 演示文稿</vt:lpstr>
      <vt:lpstr>国家税务总局关于简化契税 办理流程取消（无）婚姻登记记录证明的公告</vt:lpstr>
      <vt:lpstr>七、会计政策动态</vt:lpstr>
      <vt:lpstr>会计档案管理办法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2、财政部关于印发《企业会计准则解释第7号》的通知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3、财政部 关于印发《商品期货套期业务会计处理暂行规定》的通知</vt:lpstr>
      <vt:lpstr>PowerPoint 演示文稿</vt:lpstr>
      <vt:lpstr>八、（一）小微企业(小型微利）优惠专题</vt:lpstr>
      <vt:lpstr>PowerPoint 演示文稿</vt:lpstr>
      <vt:lpstr>PowerPoint 演示文稿</vt:lpstr>
      <vt:lpstr>PowerPoint 演示文稿</vt:lpstr>
      <vt:lpstr>6、财政部  国家税务总局 关于继续执行小微企业增值税和营业税政策的通知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6、财政部    国家税务总局 关于进一步扩大小型微利企业所得税优惠政策范围的通知</vt:lpstr>
      <vt:lpstr>PowerPoint 演示文稿</vt:lpstr>
      <vt:lpstr>7、国家税务总局关于贯彻落实进一步 扩大小型微利企业减半征收企业所得税范围有关问题的公告</vt:lpstr>
      <vt:lpstr>PowerPoint 演示文稿</vt:lpstr>
      <vt:lpstr>PowerPoint 演示文稿</vt:lpstr>
      <vt:lpstr>PowerPoint 演示文稿</vt:lpstr>
      <vt:lpstr>八、（二）支持和促进重点群体创业就业</vt:lpstr>
      <vt:lpstr>PowerPoint 演示文稿</vt:lpstr>
      <vt:lpstr>1、财政部、国家税务总局、人力资源和社会保障部 关于扩大企业吸纳就业税收优惠适用人员范围的通知</vt:lpstr>
      <vt:lpstr>2、国家税务总局 关于促进残疾人就业税收优惠政策相关问题的公告</vt:lpstr>
      <vt:lpstr>八、（三）研究开发费用加计扣除专题</vt:lpstr>
      <vt:lpstr>1、国家税务总局关于贯彻落实 研发费用加计扣除和全国推广自主创新示范区所得税政策的通知</vt:lpstr>
      <vt:lpstr>PowerPoint 演示文稿</vt:lpstr>
      <vt:lpstr>2、研究开发费用税前加计扣除新政变化</vt:lpstr>
      <vt:lpstr>2、财政部 国家税务总局 科技部 关于完善研究开发费用税前加计扣除政策的通知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谢谢！</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2015年下半年税收政策辅导</dc:title>
  <dc:creator>方jx</dc:creator>
  <cp:lastModifiedBy>方jx</cp:lastModifiedBy>
  <cp:revision>166</cp:revision>
  <dcterms:created xsi:type="dcterms:W3CDTF">2016-01-15T07:37:17Z</dcterms:created>
  <dcterms:modified xsi:type="dcterms:W3CDTF">2016-01-21T07:48:39Z</dcterms:modified>
</cp:coreProperties>
</file>