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5" r:id="rId4"/>
    <p:sldId id="266" r:id="rId5"/>
    <p:sldId id="267" r:id="rId6"/>
    <p:sldId id="268" r:id="rId7"/>
    <p:sldId id="269" r:id="rId8"/>
    <p:sldId id="270" r:id="rId9"/>
    <p:sldId id="272" r:id="rId10"/>
    <p:sldId id="271" r:id="rId11"/>
    <p:sldId id="273" r:id="rId12"/>
    <p:sldId id="334" r:id="rId13"/>
    <p:sldId id="287" r:id="rId14"/>
    <p:sldId id="274" r:id="rId15"/>
    <p:sldId id="275" r:id="rId16"/>
    <p:sldId id="288" r:id="rId17"/>
    <p:sldId id="289" r:id="rId18"/>
    <p:sldId id="290" r:id="rId19"/>
    <p:sldId id="276" r:id="rId20"/>
    <p:sldId id="277" r:id="rId21"/>
    <p:sldId id="278" r:id="rId22"/>
    <p:sldId id="279" r:id="rId23"/>
    <p:sldId id="280" r:id="rId24"/>
    <p:sldId id="281" r:id="rId25"/>
    <p:sldId id="282" r:id="rId26"/>
    <p:sldId id="335" r:id="rId27"/>
    <p:sldId id="283" r:id="rId28"/>
    <p:sldId id="284" r:id="rId29"/>
    <p:sldId id="285" r:id="rId30"/>
    <p:sldId id="286" r:id="rId31"/>
    <p:sldId id="336" r:id="rId32"/>
    <p:sldId id="291" r:id="rId33"/>
    <p:sldId id="292" r:id="rId34"/>
    <p:sldId id="293" r:id="rId35"/>
    <p:sldId id="337" r:id="rId36"/>
    <p:sldId id="294" r:id="rId37"/>
    <p:sldId id="295" r:id="rId38"/>
    <p:sldId id="296" r:id="rId39"/>
    <p:sldId id="297" r:id="rId40"/>
    <p:sldId id="298" r:id="rId41"/>
    <p:sldId id="299" r:id="rId42"/>
    <p:sldId id="309" r:id="rId43"/>
    <p:sldId id="300" r:id="rId44"/>
    <p:sldId id="301" r:id="rId45"/>
    <p:sldId id="302" r:id="rId46"/>
    <p:sldId id="303" r:id="rId47"/>
    <p:sldId id="304" r:id="rId48"/>
    <p:sldId id="305" r:id="rId49"/>
    <p:sldId id="306" r:id="rId50"/>
    <p:sldId id="307" r:id="rId51"/>
    <p:sldId id="308" r:id="rId52"/>
    <p:sldId id="258" r:id="rId53"/>
    <p:sldId id="264" r:id="rId54"/>
    <p:sldId id="259" r:id="rId55"/>
    <p:sldId id="260" r:id="rId56"/>
    <p:sldId id="261" r:id="rId57"/>
    <p:sldId id="262" r:id="rId58"/>
    <p:sldId id="263"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8" r:id="rId81"/>
    <p:sldId id="331" r:id="rId82"/>
    <p:sldId id="332" r:id="rId83"/>
    <p:sldId id="333" r:id="rId8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6" d="100"/>
          <a:sy n="76" d="100"/>
        </p:scale>
        <p:origin x="22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b="1" i="0" baseline="0">
                <a:solidFill>
                  <a:srgbClr val="FF0000"/>
                </a:solidFill>
                <a:ea typeface="华文琥珀" panose="02010800040101010101" pitchFamily="2" charset="-122"/>
              </a:defRPr>
            </a:lvl1pPr>
          </a:lstStyle>
          <a:p>
            <a:r>
              <a:rPr lang="zh-CN" altLang="en-US" dirty="0"/>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b="1" i="0" baseline="0">
                <a:solidFill>
                  <a:srgbClr val="00B0F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日期占位符 3"/>
          <p:cNvSpPr>
            <a:spLocks noGrp="1"/>
          </p:cNvSpPr>
          <p:nvPr>
            <p:ph type="dt" sz="half" idx="10"/>
          </p:nvPr>
        </p:nvSpPr>
        <p:spPr/>
        <p:txBody>
          <a:bodyPr/>
          <a:lstStyle/>
          <a:p>
            <a:fld id="{E61854A4-8C67-45EA-A4BD-2F3EAEAE5B56}" type="datetimeFigureOut">
              <a:rPr lang="zh-CN" altLang="en-US" smtClean="0"/>
              <a:t>2017/7/21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05A251-8CD4-4303-BD34-887737E1E598}" type="slidenum">
              <a:rPr lang="zh-CN" altLang="en-US" smtClean="0"/>
              <a:t>‹#›</a:t>
            </a:fld>
            <a:endParaRPr lang="zh-CN" altLang="en-US"/>
          </a:p>
        </p:txBody>
      </p:sp>
    </p:spTree>
    <p:extLst>
      <p:ext uri="{BB962C8B-B14F-4D97-AF65-F5344CB8AC3E}">
        <p14:creationId xmlns:p14="http://schemas.microsoft.com/office/powerpoint/2010/main" val="26509080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61854A4-8C67-45EA-A4BD-2F3EAEAE5B56}" type="datetimeFigureOut">
              <a:rPr lang="zh-CN" altLang="en-US" smtClean="0"/>
              <a:t>2017/7/21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05A251-8CD4-4303-BD34-887737E1E598}" type="slidenum">
              <a:rPr lang="zh-CN" altLang="en-US" smtClean="0"/>
              <a:t>‹#›</a:t>
            </a:fld>
            <a:endParaRPr lang="zh-CN" altLang="en-US"/>
          </a:p>
        </p:txBody>
      </p:sp>
    </p:spTree>
    <p:extLst>
      <p:ext uri="{BB962C8B-B14F-4D97-AF65-F5344CB8AC3E}">
        <p14:creationId xmlns:p14="http://schemas.microsoft.com/office/powerpoint/2010/main" val="65983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61854A4-8C67-45EA-A4BD-2F3EAEAE5B56}" type="datetimeFigureOut">
              <a:rPr lang="zh-CN" altLang="en-US" smtClean="0"/>
              <a:t>2017/7/21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05A251-8CD4-4303-BD34-887737E1E598}" type="slidenum">
              <a:rPr lang="zh-CN" altLang="en-US" smtClean="0"/>
              <a:t>‹#›</a:t>
            </a:fld>
            <a:endParaRPr lang="zh-CN" altLang="en-US"/>
          </a:p>
        </p:txBody>
      </p:sp>
    </p:spTree>
    <p:extLst>
      <p:ext uri="{BB962C8B-B14F-4D97-AF65-F5344CB8AC3E}">
        <p14:creationId xmlns:p14="http://schemas.microsoft.com/office/powerpoint/2010/main" val="3216044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320717" cy="387434"/>
          </a:xfrm>
        </p:spPr>
        <p:txBody>
          <a:bodyPr>
            <a:noAutofit/>
          </a:bodyPr>
          <a:lstStyle>
            <a:lvl1pPr>
              <a:defRPr sz="2800" b="1" i="1" baseline="0">
                <a:solidFill>
                  <a:srgbClr val="00B0F0"/>
                </a:solidFill>
                <a:ea typeface="华文行楷" panose="02010800040101010101" pitchFamily="2" charset="-122"/>
              </a:defRPr>
            </a:lvl1pPr>
          </a:lstStyle>
          <a:p>
            <a:r>
              <a:rPr lang="zh-CN" altLang="en-US" dirty="0"/>
              <a:t>单击此处编辑母版标题样式</a:t>
            </a:r>
          </a:p>
        </p:txBody>
      </p:sp>
      <p:sp>
        <p:nvSpPr>
          <p:cNvPr id="3" name="内容占位符 2"/>
          <p:cNvSpPr>
            <a:spLocks noGrp="1"/>
          </p:cNvSpPr>
          <p:nvPr>
            <p:ph idx="1"/>
          </p:nvPr>
        </p:nvSpPr>
        <p:spPr>
          <a:xfrm>
            <a:off x="566441" y="890124"/>
            <a:ext cx="11094181" cy="5286839"/>
          </a:xfrm>
        </p:spPr>
        <p:txBody>
          <a:bodyPr>
            <a:normAutofit/>
          </a:bodyPr>
          <a:lstStyle>
            <a:lvl1pPr>
              <a:defRPr sz="2200" b="1" i="0" baseline="0">
                <a:solidFill>
                  <a:schemeClr val="tx1"/>
                </a:solidFill>
                <a:latin typeface="华文中宋" panose="02010600040101010101" pitchFamily="2" charset="-122"/>
              </a:defRPr>
            </a:lvl1pPr>
            <a:lvl2pPr>
              <a:defRPr sz="2200" b="1" i="0" baseline="0">
                <a:solidFill>
                  <a:schemeClr val="tx1"/>
                </a:solidFill>
                <a:latin typeface="华文中宋" panose="02010600040101010101" pitchFamily="2" charset="-122"/>
              </a:defRPr>
            </a:lvl2pPr>
            <a:lvl3pPr>
              <a:defRPr sz="2200" b="1" i="0" baseline="0">
                <a:solidFill>
                  <a:schemeClr val="tx1"/>
                </a:solidFill>
                <a:latin typeface="华文中宋" panose="02010600040101010101" pitchFamily="2" charset="-122"/>
              </a:defRPr>
            </a:lvl3pPr>
            <a:lvl4pPr>
              <a:defRPr sz="2200" b="1" i="0" baseline="0">
                <a:solidFill>
                  <a:schemeClr val="tx1"/>
                </a:solidFill>
                <a:latin typeface="华文中宋" panose="02010600040101010101" pitchFamily="2" charset="-122"/>
              </a:defRPr>
            </a:lvl4pPr>
            <a:lvl5pPr>
              <a:defRPr sz="2200" b="1" i="0" baseline="0">
                <a:solidFill>
                  <a:schemeClr val="tx1"/>
                </a:solidFill>
                <a:latin typeface="华文中宋" panose="02010600040101010101" pitchFamily="2"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E61854A4-8C67-45EA-A4BD-2F3EAEAE5B56}" type="datetimeFigureOut">
              <a:rPr lang="zh-CN" altLang="en-US" smtClean="0"/>
              <a:t>2017/7/21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05A251-8CD4-4303-BD34-887737E1E598}" type="slidenum">
              <a:rPr lang="zh-CN" altLang="en-US" smtClean="0"/>
              <a:t>‹#›</a:t>
            </a:fld>
            <a:endParaRPr lang="zh-CN" altLang="en-US"/>
          </a:p>
        </p:txBody>
      </p:sp>
    </p:spTree>
    <p:extLst>
      <p:ext uri="{BB962C8B-B14F-4D97-AF65-F5344CB8AC3E}">
        <p14:creationId xmlns:p14="http://schemas.microsoft.com/office/powerpoint/2010/main" val="753840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61854A4-8C67-45EA-A4BD-2F3EAEAE5B56}" type="datetimeFigureOut">
              <a:rPr lang="zh-CN" altLang="en-US" smtClean="0"/>
              <a:t>2017/7/21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05A251-8CD4-4303-BD34-887737E1E598}" type="slidenum">
              <a:rPr lang="zh-CN" altLang="en-US" smtClean="0"/>
              <a:t>‹#›</a:t>
            </a:fld>
            <a:endParaRPr lang="zh-CN" altLang="en-US"/>
          </a:p>
        </p:txBody>
      </p:sp>
    </p:spTree>
    <p:extLst>
      <p:ext uri="{BB962C8B-B14F-4D97-AF65-F5344CB8AC3E}">
        <p14:creationId xmlns:p14="http://schemas.microsoft.com/office/powerpoint/2010/main" val="2014100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61854A4-8C67-45EA-A4BD-2F3EAEAE5B56}" type="datetimeFigureOut">
              <a:rPr lang="zh-CN" altLang="en-US" smtClean="0"/>
              <a:t>2017/7/21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05A251-8CD4-4303-BD34-887737E1E598}" type="slidenum">
              <a:rPr lang="zh-CN" altLang="en-US" smtClean="0"/>
              <a:t>‹#›</a:t>
            </a:fld>
            <a:endParaRPr lang="zh-CN" altLang="en-US"/>
          </a:p>
        </p:txBody>
      </p:sp>
    </p:spTree>
    <p:extLst>
      <p:ext uri="{BB962C8B-B14F-4D97-AF65-F5344CB8AC3E}">
        <p14:creationId xmlns:p14="http://schemas.microsoft.com/office/powerpoint/2010/main" val="285951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61854A4-8C67-45EA-A4BD-2F3EAEAE5B56}" type="datetimeFigureOut">
              <a:rPr lang="zh-CN" altLang="en-US" smtClean="0"/>
              <a:t>2017/7/21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05A251-8CD4-4303-BD34-887737E1E598}" type="slidenum">
              <a:rPr lang="zh-CN" altLang="en-US" smtClean="0"/>
              <a:t>‹#›</a:t>
            </a:fld>
            <a:endParaRPr lang="zh-CN" altLang="en-US"/>
          </a:p>
        </p:txBody>
      </p:sp>
    </p:spTree>
    <p:extLst>
      <p:ext uri="{BB962C8B-B14F-4D97-AF65-F5344CB8AC3E}">
        <p14:creationId xmlns:p14="http://schemas.microsoft.com/office/powerpoint/2010/main" val="2407481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61854A4-8C67-45EA-A4BD-2F3EAEAE5B56}" type="datetimeFigureOut">
              <a:rPr lang="zh-CN" altLang="en-US" smtClean="0"/>
              <a:t>2017/7/21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05A251-8CD4-4303-BD34-887737E1E598}" type="slidenum">
              <a:rPr lang="zh-CN" altLang="en-US" smtClean="0"/>
              <a:t>‹#›</a:t>
            </a:fld>
            <a:endParaRPr lang="zh-CN" altLang="en-US"/>
          </a:p>
        </p:txBody>
      </p:sp>
    </p:spTree>
    <p:extLst>
      <p:ext uri="{BB962C8B-B14F-4D97-AF65-F5344CB8AC3E}">
        <p14:creationId xmlns:p14="http://schemas.microsoft.com/office/powerpoint/2010/main" val="2689914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61854A4-8C67-45EA-A4BD-2F3EAEAE5B56}" type="datetimeFigureOut">
              <a:rPr lang="zh-CN" altLang="en-US" smtClean="0"/>
              <a:t>2017/7/21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05A251-8CD4-4303-BD34-887737E1E598}" type="slidenum">
              <a:rPr lang="zh-CN" altLang="en-US" smtClean="0"/>
              <a:t>‹#›</a:t>
            </a:fld>
            <a:endParaRPr lang="zh-CN" altLang="en-US"/>
          </a:p>
        </p:txBody>
      </p:sp>
    </p:spTree>
    <p:extLst>
      <p:ext uri="{BB962C8B-B14F-4D97-AF65-F5344CB8AC3E}">
        <p14:creationId xmlns:p14="http://schemas.microsoft.com/office/powerpoint/2010/main" val="2868590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61854A4-8C67-45EA-A4BD-2F3EAEAE5B56}" type="datetimeFigureOut">
              <a:rPr lang="zh-CN" altLang="en-US" smtClean="0"/>
              <a:t>2017/7/21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05A251-8CD4-4303-BD34-887737E1E598}" type="slidenum">
              <a:rPr lang="zh-CN" altLang="en-US" smtClean="0"/>
              <a:t>‹#›</a:t>
            </a:fld>
            <a:endParaRPr lang="zh-CN" altLang="en-US"/>
          </a:p>
        </p:txBody>
      </p:sp>
    </p:spTree>
    <p:extLst>
      <p:ext uri="{BB962C8B-B14F-4D97-AF65-F5344CB8AC3E}">
        <p14:creationId xmlns:p14="http://schemas.microsoft.com/office/powerpoint/2010/main" val="1746210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61854A4-8C67-45EA-A4BD-2F3EAEAE5B56}" type="datetimeFigureOut">
              <a:rPr lang="zh-CN" altLang="en-US" smtClean="0"/>
              <a:t>2017/7/21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05A251-8CD4-4303-BD34-887737E1E598}" type="slidenum">
              <a:rPr lang="zh-CN" altLang="en-US" smtClean="0"/>
              <a:t>‹#›</a:t>
            </a:fld>
            <a:endParaRPr lang="zh-CN" altLang="en-US"/>
          </a:p>
        </p:txBody>
      </p:sp>
    </p:spTree>
    <p:extLst>
      <p:ext uri="{BB962C8B-B14F-4D97-AF65-F5344CB8AC3E}">
        <p14:creationId xmlns:p14="http://schemas.microsoft.com/office/powerpoint/2010/main" val="1613090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1854A4-8C67-45EA-A4BD-2F3EAEAE5B56}" type="datetimeFigureOut">
              <a:rPr lang="zh-CN" altLang="en-US" smtClean="0"/>
              <a:t>2017/7/21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05A251-8CD4-4303-BD34-887737E1E598}" type="slidenum">
              <a:rPr lang="zh-CN" altLang="en-US" smtClean="0"/>
              <a:t>‹#›</a:t>
            </a:fld>
            <a:endParaRPr lang="zh-CN" altLang="en-US"/>
          </a:p>
        </p:txBody>
      </p:sp>
    </p:spTree>
    <p:extLst>
      <p:ext uri="{BB962C8B-B14F-4D97-AF65-F5344CB8AC3E}">
        <p14:creationId xmlns:p14="http://schemas.microsoft.com/office/powerpoint/2010/main" val="31449598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8893629" cy="1408566"/>
          </a:xfrm>
        </p:spPr>
        <p:txBody>
          <a:bodyPr>
            <a:normAutofit/>
          </a:bodyPr>
          <a:lstStyle/>
          <a:p>
            <a:r>
              <a:rPr lang="zh-CN" altLang="en-US" sz="4400" dirty="0"/>
              <a:t>主要税收政策（</a:t>
            </a:r>
            <a:r>
              <a:rPr lang="en-US" altLang="zh-CN" sz="4400" dirty="0"/>
              <a:t>2017</a:t>
            </a:r>
            <a:r>
              <a:rPr lang="zh-CN" altLang="en-US" sz="4400" dirty="0"/>
              <a:t>年上半年）</a:t>
            </a:r>
          </a:p>
        </p:txBody>
      </p:sp>
      <p:sp>
        <p:nvSpPr>
          <p:cNvPr id="3" name="副标题 2"/>
          <p:cNvSpPr>
            <a:spLocks noGrp="1"/>
          </p:cNvSpPr>
          <p:nvPr>
            <p:ph type="subTitle" idx="1"/>
          </p:nvPr>
        </p:nvSpPr>
        <p:spPr/>
        <p:txBody>
          <a:bodyPr>
            <a:normAutofit/>
          </a:bodyPr>
          <a:lstStyle/>
          <a:p>
            <a:r>
              <a:rPr lang="zh-CN" altLang="en-US" sz="3600" dirty="0"/>
              <a:t>（顾问企业辅导，</a:t>
            </a:r>
            <a:r>
              <a:rPr lang="en-US" altLang="zh-CN" sz="3600" dirty="0"/>
              <a:t>2017</a:t>
            </a:r>
            <a:r>
              <a:rPr lang="zh-CN" altLang="en-US" sz="3600" dirty="0"/>
              <a:t>，</a:t>
            </a:r>
            <a:r>
              <a:rPr lang="en-US" altLang="zh-CN" sz="3600" dirty="0"/>
              <a:t>7</a:t>
            </a:r>
            <a:r>
              <a:rPr lang="zh-CN" altLang="en-US" sz="3600" dirty="0"/>
              <a:t>，</a:t>
            </a:r>
            <a:r>
              <a:rPr lang="en-US" altLang="zh-CN" sz="3600" dirty="0"/>
              <a:t>20</a:t>
            </a:r>
            <a:r>
              <a:rPr lang="zh-CN" altLang="en-US" sz="3600" dirty="0"/>
              <a:t>）</a:t>
            </a:r>
          </a:p>
        </p:txBody>
      </p:sp>
    </p:spTree>
    <p:extLst>
      <p:ext uri="{BB962C8B-B14F-4D97-AF65-F5344CB8AC3E}">
        <p14:creationId xmlns:p14="http://schemas.microsoft.com/office/powerpoint/2010/main" val="3278341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zh-CN" altLang="en-US" sz="2400" dirty="0">
                <a:solidFill>
                  <a:srgbClr val="FF0000"/>
                </a:solidFill>
                <a:ea typeface="华文中宋" pitchFamily="2" charset="-122"/>
              </a:rPr>
              <a:t>二</a:t>
            </a:r>
            <a:r>
              <a:rPr lang="en-US" altLang="zh-CN" sz="2400" dirty="0">
                <a:solidFill>
                  <a:srgbClr val="FF0000"/>
                </a:solidFill>
                <a:ea typeface="华文中宋" pitchFamily="2" charset="-122"/>
              </a:rPr>
              <a:t>.</a:t>
            </a:r>
            <a:r>
              <a:rPr lang="zh-CN" altLang="en-US" sz="2400" dirty="0">
                <a:solidFill>
                  <a:srgbClr val="FF0000"/>
                </a:solidFill>
                <a:ea typeface="华文中宋" pitchFamily="2" charset="-122"/>
              </a:rPr>
              <a:t>建筑服务纳税义务时间及预缴税</a:t>
            </a:r>
            <a:endParaRPr lang="en-US" altLang="zh-CN" sz="2400" dirty="0">
              <a:solidFill>
                <a:srgbClr val="FF0000"/>
              </a:solidFill>
              <a:ea typeface="华文中宋" pitchFamily="2" charset="-122"/>
            </a:endParaRPr>
          </a:p>
          <a:p>
            <a:r>
              <a:rPr lang="en-US" altLang="zh-CN" sz="2400" dirty="0">
                <a:solidFill>
                  <a:srgbClr val="00B0F0"/>
                </a:solidFill>
                <a:ea typeface="华文中宋" pitchFamily="2" charset="-122"/>
              </a:rPr>
              <a:t>(</a:t>
            </a:r>
            <a:r>
              <a:rPr lang="zh-CN" altLang="en-US" sz="2400" dirty="0">
                <a:solidFill>
                  <a:srgbClr val="00B0F0"/>
                </a:solidFill>
                <a:ea typeface="华文中宋" pitchFamily="2" charset="-122"/>
              </a:rPr>
              <a:t>一）相关政策文件</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zh-CN" sz="2400" dirty="0">
                <a:ea typeface="华文中宋" pitchFamily="2" charset="-122"/>
              </a:rPr>
              <a:t>国家税务总局关于进一步明确营改增有关征管问题的公告</a:t>
            </a:r>
            <a:r>
              <a:rPr lang="zh-CN" altLang="en-US"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2017</a:t>
            </a:r>
            <a:r>
              <a:rPr lang="zh-CN" altLang="zh-CN" sz="2400" dirty="0">
                <a:ea typeface="华文中宋" pitchFamily="2" charset="-122"/>
              </a:rPr>
              <a:t>年第</a:t>
            </a:r>
            <a:r>
              <a:rPr lang="en-US" altLang="zh-CN" sz="2400" dirty="0">
                <a:ea typeface="华文中宋" pitchFamily="2" charset="-122"/>
              </a:rPr>
              <a:t>11</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en-US" altLang="zh-CN" sz="2400" dirty="0">
                <a:ea typeface="华文中宋" pitchFamily="2" charset="-122"/>
              </a:rPr>
              <a:t>2.</a:t>
            </a:r>
            <a:r>
              <a:rPr lang="zh-CN" altLang="zh-CN" sz="2400" dirty="0">
                <a:ea typeface="华文中宋" pitchFamily="2" charset="-122"/>
              </a:rPr>
              <a:t>财政部 国家税务总局关于建筑服务等营改增试点政策的通知</a:t>
            </a:r>
            <a:r>
              <a:rPr lang="en-US" altLang="zh-CN"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[2017]58</a:t>
            </a:r>
            <a:r>
              <a:rPr lang="zh-CN" altLang="zh-CN" sz="2400" dirty="0">
                <a:ea typeface="华文中宋" pitchFamily="2" charset="-122"/>
              </a:rPr>
              <a:t>号</a:t>
            </a:r>
            <a:r>
              <a:rPr lang="en-US" altLang="zh-CN" sz="2400" dirty="0">
                <a:ea typeface="华文中宋" pitchFamily="2" charset="-122"/>
              </a:rPr>
              <a:t>)</a:t>
            </a:r>
          </a:p>
          <a:p>
            <a:r>
              <a:rPr lang="en-US" altLang="zh-CN" sz="2400" dirty="0">
                <a:ea typeface="华文中宋" pitchFamily="2" charset="-122"/>
              </a:rPr>
              <a:t>3.</a:t>
            </a:r>
            <a:r>
              <a:rPr lang="zh-CN" altLang="zh-CN" sz="2400" dirty="0">
                <a:ea typeface="华文中宋" pitchFamily="2" charset="-122"/>
              </a:rPr>
              <a:t>宁波市国家税务局关于优化《外出经营活动税收管理证明》相关制度和办理程序的通知</a:t>
            </a:r>
            <a:r>
              <a:rPr lang="zh-CN" altLang="en-US" sz="2400" dirty="0">
                <a:ea typeface="华文中宋" pitchFamily="2" charset="-122"/>
              </a:rPr>
              <a:t>（</a:t>
            </a:r>
            <a:r>
              <a:rPr lang="zh-CN" altLang="zh-CN" sz="2400" dirty="0">
                <a:ea typeface="华文中宋" pitchFamily="2" charset="-122"/>
              </a:rPr>
              <a:t>甬国税发〔</a:t>
            </a:r>
            <a:r>
              <a:rPr lang="en-US" altLang="zh-CN" sz="2400" dirty="0">
                <a:ea typeface="华文中宋" pitchFamily="2" charset="-122"/>
              </a:rPr>
              <a:t>2017</a:t>
            </a:r>
            <a:r>
              <a:rPr lang="zh-CN" altLang="zh-CN" sz="2400" dirty="0">
                <a:ea typeface="华文中宋" pitchFamily="2" charset="-122"/>
              </a:rPr>
              <a:t>〕</a:t>
            </a:r>
            <a:r>
              <a:rPr lang="en-US" altLang="zh-CN" sz="2400" dirty="0">
                <a:ea typeface="华文中宋" pitchFamily="2" charset="-122"/>
              </a:rPr>
              <a:t>42</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p:txBody>
      </p:sp>
    </p:spTree>
    <p:extLst>
      <p:ext uri="{BB962C8B-B14F-4D97-AF65-F5344CB8AC3E}">
        <p14:creationId xmlns:p14="http://schemas.microsoft.com/office/powerpoint/2010/main" val="11333979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Autofit/>
          </a:bodyPr>
          <a:lstStyle/>
          <a:p>
            <a:r>
              <a:rPr lang="zh-CN" altLang="en-US" sz="2400" dirty="0">
                <a:solidFill>
                  <a:srgbClr val="00B0F0"/>
                </a:solidFill>
                <a:ea typeface="华文中宋" pitchFamily="2" charset="-122"/>
              </a:rPr>
              <a:t>（二）主要政策规定</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建筑纳税义务发生时间</a:t>
            </a:r>
            <a:endParaRPr lang="en-US" altLang="zh-CN" sz="2400" dirty="0">
              <a:ea typeface="华文中宋" pitchFamily="2" charset="-122"/>
            </a:endParaRPr>
          </a:p>
          <a:p>
            <a:r>
              <a:rPr lang="zh-CN" altLang="zh-CN" sz="2400" dirty="0">
                <a:ea typeface="华文中宋" pitchFamily="2" charset="-122"/>
              </a:rPr>
              <a:t>《营业税改征增值税试点实施办法》（财税〔</a:t>
            </a:r>
            <a:r>
              <a:rPr lang="en-US" altLang="zh-CN" sz="2400" dirty="0">
                <a:ea typeface="华文中宋" pitchFamily="2" charset="-122"/>
              </a:rPr>
              <a:t>2016</a:t>
            </a:r>
            <a:r>
              <a:rPr lang="zh-CN" altLang="zh-CN" sz="2400" dirty="0">
                <a:ea typeface="华文中宋" pitchFamily="2" charset="-122"/>
              </a:rPr>
              <a:t>〕</a:t>
            </a:r>
            <a:r>
              <a:rPr lang="en-US" altLang="zh-CN" sz="2400" dirty="0">
                <a:ea typeface="华文中宋" pitchFamily="2" charset="-122"/>
              </a:rPr>
              <a:t>36</a:t>
            </a:r>
            <a:r>
              <a:rPr lang="zh-CN" altLang="zh-CN" sz="2400" dirty="0">
                <a:ea typeface="华文中宋" pitchFamily="2" charset="-122"/>
              </a:rPr>
              <a:t>号印发）第四十五条第（二）项修改为</a:t>
            </a:r>
            <a:r>
              <a:rPr lang="en-US" altLang="zh-CN" sz="2400" dirty="0">
                <a:ea typeface="华文中宋" pitchFamily="2" charset="-122"/>
              </a:rPr>
              <a:t>“</a:t>
            </a:r>
            <a:r>
              <a:rPr lang="zh-CN" altLang="zh-CN" sz="2400" dirty="0">
                <a:ea typeface="华文中宋" pitchFamily="2" charset="-122"/>
              </a:rPr>
              <a:t>纳税人提供租赁服务采取预收款方式的，其纳税义务发生时间为收到预收款的当天</a:t>
            </a:r>
            <a:r>
              <a:rPr lang="en-US" altLang="zh-CN" sz="2400" dirty="0">
                <a:ea typeface="华文中宋" pitchFamily="2" charset="-122"/>
              </a:rPr>
              <a:t>”</a:t>
            </a:r>
            <a:r>
              <a:rPr lang="zh-CN" altLang="zh-CN" sz="2400" dirty="0">
                <a:ea typeface="华文中宋" pitchFamily="2" charset="-122"/>
              </a:rPr>
              <a:t>。</a:t>
            </a:r>
            <a:r>
              <a:rPr lang="zh-CN" altLang="en-US" sz="2400" dirty="0">
                <a:ea typeface="华文中宋" pitchFamily="2" charset="-122"/>
              </a:rPr>
              <a:t>（原为“</a:t>
            </a:r>
            <a:r>
              <a:rPr lang="zh-CN" altLang="zh-CN" sz="2400" dirty="0">
                <a:ea typeface="华文中宋" pitchFamily="2" charset="-122"/>
              </a:rPr>
              <a:t>纳税人提供</a:t>
            </a:r>
            <a:r>
              <a:rPr lang="zh-CN" altLang="en-US" sz="2400" dirty="0">
                <a:solidFill>
                  <a:srgbClr val="FF0000"/>
                </a:solidFill>
                <a:ea typeface="华文中宋" pitchFamily="2" charset="-122"/>
              </a:rPr>
              <a:t>建筑服务</a:t>
            </a:r>
            <a:r>
              <a:rPr lang="zh-CN" altLang="en-US" sz="2400" dirty="0">
                <a:ea typeface="华文中宋" pitchFamily="2" charset="-122"/>
              </a:rPr>
              <a:t>、</a:t>
            </a:r>
            <a:r>
              <a:rPr lang="zh-CN" altLang="zh-CN" sz="2400" dirty="0">
                <a:ea typeface="华文中宋" pitchFamily="2" charset="-122"/>
              </a:rPr>
              <a:t>租赁服务采取预收款方式的，其纳税义务发生时间为收到预收款的当天</a:t>
            </a:r>
            <a:r>
              <a:rPr lang="zh-CN" altLang="en-US" sz="2400" dirty="0">
                <a:ea typeface="华文中宋" pitchFamily="2" charset="-122"/>
              </a:rPr>
              <a:t>）</a:t>
            </a:r>
            <a:endParaRPr lang="en-US" altLang="zh-CN" sz="2400" dirty="0">
              <a:ea typeface="华文中宋" pitchFamily="2" charset="-122"/>
            </a:endParaRPr>
          </a:p>
        </p:txBody>
      </p:sp>
    </p:spTree>
    <p:extLst>
      <p:ext uri="{BB962C8B-B14F-4D97-AF65-F5344CB8AC3E}">
        <p14:creationId xmlns:p14="http://schemas.microsoft.com/office/powerpoint/2010/main" val="2320001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lstStyle/>
          <a:p>
            <a:r>
              <a:rPr lang="en-US" altLang="zh-CN" sz="2400" dirty="0">
                <a:ea typeface="华文中宋" pitchFamily="2" charset="-122"/>
              </a:rPr>
              <a:t>2.</a:t>
            </a:r>
            <a:r>
              <a:rPr lang="zh-CN" altLang="en-US" sz="2400" dirty="0">
                <a:ea typeface="华文中宋" pitchFamily="2" charset="-122"/>
              </a:rPr>
              <a:t>预收款方式的预缴增值税</a:t>
            </a:r>
            <a:endParaRPr lang="en-US" altLang="zh-CN" sz="2400" dirty="0">
              <a:ea typeface="华文中宋" pitchFamily="2" charset="-122"/>
            </a:endParaRPr>
          </a:p>
          <a:p>
            <a:r>
              <a:rPr lang="zh-CN" altLang="zh-CN" sz="2400" dirty="0">
                <a:ea typeface="华文中宋" pitchFamily="2" charset="-122"/>
              </a:rPr>
              <a:t>①</a:t>
            </a:r>
            <a:r>
              <a:rPr lang="zh-CN" altLang="en-US" sz="2400" dirty="0">
                <a:ea typeface="华文中宋" pitchFamily="2" charset="-122"/>
              </a:rPr>
              <a:t>机构所在地预缴</a:t>
            </a:r>
            <a:endParaRPr lang="en-US" altLang="zh-CN" sz="2400" dirty="0">
              <a:ea typeface="华文中宋" pitchFamily="2" charset="-122"/>
            </a:endParaRPr>
          </a:p>
          <a:p>
            <a:r>
              <a:rPr lang="zh-CN" altLang="zh-CN" sz="2400" dirty="0">
                <a:ea typeface="华文中宋" pitchFamily="2" charset="-122"/>
              </a:rPr>
              <a:t>纳税人提供建筑服务取得预收款，应在收到预收款时，以取得的预收款扣除支付的分包款后的余额，按照规定的预征率预缴增值税</a:t>
            </a:r>
            <a:endParaRPr lang="en-US" altLang="zh-CN" sz="2400" dirty="0">
              <a:ea typeface="华文中宋" pitchFamily="2" charset="-122"/>
            </a:endParaRPr>
          </a:p>
          <a:p>
            <a:r>
              <a:rPr lang="zh-CN" altLang="zh-CN" sz="2400" dirty="0">
                <a:ea typeface="华文中宋" pitchFamily="2" charset="-122"/>
              </a:rPr>
              <a:t>②建筑服务发生地预缴</a:t>
            </a:r>
            <a:endParaRPr lang="en-US" altLang="zh-CN" sz="2400" dirty="0">
              <a:ea typeface="华文中宋" pitchFamily="2" charset="-122"/>
            </a:endParaRPr>
          </a:p>
          <a:p>
            <a:r>
              <a:rPr lang="zh-CN" altLang="zh-CN" sz="2400" dirty="0">
                <a:ea typeface="华文中宋" pitchFamily="2" charset="-122"/>
              </a:rPr>
              <a:t>按照现行规定应在建筑服务发生地预缴增值税的项目，纳税人收到预收款时在建筑服务发生地预缴增值税。按照现行规定无需在建筑服务发生地预缴增值税的项目，纳税人收到预收款时在机构所在地预缴增值税</a:t>
            </a:r>
            <a:endParaRPr lang="en-US" altLang="zh-CN" sz="2400" dirty="0">
              <a:ea typeface="华文中宋" pitchFamily="2" charset="-122"/>
            </a:endParaRPr>
          </a:p>
          <a:p>
            <a:r>
              <a:rPr lang="zh-CN" altLang="zh-CN" sz="2400" dirty="0">
                <a:ea typeface="华文中宋" pitchFamily="2" charset="-122"/>
              </a:rPr>
              <a:t>适用一般计税方法计税的项目预征率为</a:t>
            </a:r>
            <a:r>
              <a:rPr lang="en-US" altLang="zh-CN" sz="2400" dirty="0">
                <a:ea typeface="华文中宋" pitchFamily="2" charset="-122"/>
              </a:rPr>
              <a:t>2%</a:t>
            </a:r>
            <a:r>
              <a:rPr lang="zh-CN" altLang="zh-CN" sz="2400" dirty="0">
                <a:ea typeface="华文中宋" pitchFamily="2" charset="-122"/>
              </a:rPr>
              <a:t>，适用简易计税方法计税的项目预征率为</a:t>
            </a:r>
            <a:r>
              <a:rPr lang="en-US" altLang="zh-CN" sz="2400" dirty="0">
                <a:ea typeface="华文中宋" pitchFamily="2" charset="-122"/>
              </a:rPr>
              <a:t>3%</a:t>
            </a:r>
          </a:p>
          <a:p>
            <a:endParaRPr lang="zh-CN" altLang="en-US" dirty="0"/>
          </a:p>
        </p:txBody>
      </p:sp>
    </p:spTree>
    <p:extLst>
      <p:ext uri="{BB962C8B-B14F-4D97-AF65-F5344CB8AC3E}">
        <p14:creationId xmlns:p14="http://schemas.microsoft.com/office/powerpoint/2010/main" val="7436810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en-US" altLang="zh-CN" sz="2400" dirty="0">
                <a:ea typeface="华文中宋" pitchFamily="2" charset="-122"/>
              </a:rPr>
              <a:t>3.</a:t>
            </a:r>
            <a:r>
              <a:rPr lang="zh-CN" altLang="en-US" sz="2400" dirty="0">
                <a:ea typeface="华文中宋" pitchFamily="2" charset="-122"/>
              </a:rPr>
              <a:t>跨区域建筑服务的预缴</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1</a:t>
            </a:r>
            <a:r>
              <a:rPr lang="zh-CN" altLang="en-US" sz="2400" dirty="0">
                <a:ea typeface="华文中宋" pitchFamily="2" charset="-122"/>
              </a:rPr>
              <a:t>）跨区域建筑服务的预缴范围</a:t>
            </a:r>
            <a:endParaRPr lang="en-US" altLang="zh-CN" sz="2400" dirty="0">
              <a:ea typeface="华文中宋" pitchFamily="2" charset="-122"/>
            </a:endParaRPr>
          </a:p>
          <a:p>
            <a:r>
              <a:rPr lang="zh-CN" altLang="zh-CN" sz="2400" dirty="0">
                <a:ea typeface="华文中宋" pitchFamily="2" charset="-122"/>
              </a:rPr>
              <a:t>纳税人在同一地级行政区范围内跨县（市、区）提供建筑服务，不适用《纳税人跨县（市、区）提供建筑服务增值税征收管理暂行办法》（国家税务总局公告</a:t>
            </a:r>
            <a:r>
              <a:rPr lang="en-US" altLang="zh-CN" sz="2400" dirty="0">
                <a:ea typeface="华文中宋" pitchFamily="2" charset="-122"/>
              </a:rPr>
              <a:t>2016</a:t>
            </a:r>
            <a:r>
              <a:rPr lang="zh-CN" altLang="zh-CN" sz="2400" dirty="0">
                <a:ea typeface="华文中宋" pitchFamily="2" charset="-122"/>
              </a:rPr>
              <a:t>年第</a:t>
            </a:r>
            <a:r>
              <a:rPr lang="en-US" altLang="zh-CN" sz="2400" dirty="0">
                <a:ea typeface="华文中宋" pitchFamily="2" charset="-122"/>
              </a:rPr>
              <a:t>17</a:t>
            </a:r>
            <a:r>
              <a:rPr lang="zh-CN" altLang="zh-CN" sz="2400" dirty="0">
                <a:ea typeface="华文中宋" pitchFamily="2" charset="-122"/>
              </a:rPr>
              <a:t>号印发）</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2</a:t>
            </a:r>
            <a:r>
              <a:rPr lang="zh-CN" altLang="en-US" sz="2400" dirty="0">
                <a:ea typeface="华文中宋" pitchFamily="2" charset="-122"/>
              </a:rPr>
              <a:t>）外经证管理</a:t>
            </a:r>
            <a:endParaRPr lang="en-US" altLang="zh-CN" sz="2400" dirty="0">
              <a:ea typeface="华文中宋" pitchFamily="2" charset="-122"/>
            </a:endParaRPr>
          </a:p>
          <a:p>
            <a:r>
              <a:rPr lang="zh-CN" altLang="zh-CN" sz="2400" dirty="0">
                <a:ea typeface="华文中宋" pitchFamily="2" charset="-122"/>
              </a:rPr>
              <a:t>①我市纳税人跨宁波市管辖区域从事经营活动的，机构所在地主管国税机关按照“一地一证“的原则，依纳税人申请发放《外管证》</a:t>
            </a:r>
          </a:p>
          <a:p>
            <a:r>
              <a:rPr lang="zh-CN" altLang="zh-CN" sz="2400" dirty="0">
                <a:ea typeface="华文中宋" pitchFamily="2" charset="-122"/>
              </a:rPr>
              <a:t>②除财政支出项目以及市发改委、市住建委、市交通委的重点项目（含分包业务）外，我市纳税人在宁波市内跨县（市）区提供</a:t>
            </a:r>
            <a:r>
              <a:rPr lang="zh-CN" altLang="zh-CN" sz="2400" dirty="0">
                <a:solidFill>
                  <a:srgbClr val="FF0000"/>
                </a:solidFill>
                <a:ea typeface="华文中宋" pitchFamily="2" charset="-122"/>
              </a:rPr>
              <a:t>建筑服务</a:t>
            </a:r>
            <a:r>
              <a:rPr lang="zh-CN" altLang="zh-CN" sz="2400" dirty="0">
                <a:ea typeface="华文中宋" pitchFamily="2" charset="-122"/>
              </a:rPr>
              <a:t>，合同金额未超出</a:t>
            </a:r>
            <a:r>
              <a:rPr lang="en-US" altLang="zh-CN" sz="2400" dirty="0">
                <a:solidFill>
                  <a:srgbClr val="FF0000"/>
                </a:solidFill>
                <a:ea typeface="华文中宋" pitchFamily="2" charset="-122"/>
              </a:rPr>
              <a:t>500</a:t>
            </a:r>
            <a:r>
              <a:rPr lang="zh-CN" altLang="zh-CN" sz="2400" dirty="0">
                <a:solidFill>
                  <a:srgbClr val="FF0000"/>
                </a:solidFill>
                <a:ea typeface="华文中宋" pitchFamily="2" charset="-122"/>
              </a:rPr>
              <a:t>万</a:t>
            </a:r>
            <a:r>
              <a:rPr lang="zh-CN" altLang="zh-CN" sz="2400" dirty="0">
                <a:ea typeface="华文中宋" pitchFamily="2" charset="-122"/>
              </a:rPr>
              <a:t>元的，机构所在地主管国税机关可不再开具《外管证》</a:t>
            </a:r>
            <a:r>
              <a:rPr lang="en-US" altLang="zh-CN" sz="2400" dirty="0">
                <a:ea typeface="华文中宋" pitchFamily="2" charset="-122"/>
              </a:rPr>
              <a:t> </a:t>
            </a:r>
            <a:endParaRPr lang="zh-CN" altLang="zh-CN" sz="2400" dirty="0">
              <a:ea typeface="华文中宋" pitchFamily="2" charset="-122"/>
            </a:endParaRPr>
          </a:p>
          <a:p>
            <a:r>
              <a:rPr lang="zh-CN" altLang="zh-CN" sz="2400" dirty="0">
                <a:ea typeface="华文中宋" pitchFamily="2" charset="-122"/>
              </a:rPr>
              <a:t>我市纳税人在宁波市内跨县（市）区从事建筑服务外的</a:t>
            </a:r>
            <a:r>
              <a:rPr lang="zh-CN" altLang="zh-CN" sz="2400" dirty="0">
                <a:solidFill>
                  <a:srgbClr val="FF0000"/>
                </a:solidFill>
                <a:ea typeface="华文中宋" pitchFamily="2" charset="-122"/>
              </a:rPr>
              <a:t>其他经营业务</a:t>
            </a:r>
            <a:r>
              <a:rPr lang="zh-CN" altLang="zh-CN" sz="2400" dirty="0">
                <a:ea typeface="华文中宋" pitchFamily="2" charset="-122"/>
              </a:rPr>
              <a:t>的，可不再开具《外管证》</a:t>
            </a:r>
            <a:endParaRPr lang="zh-CN" altLang="en-US" sz="2400" dirty="0">
              <a:ea typeface="华文中宋" pitchFamily="2" charset="-122"/>
            </a:endParaRPr>
          </a:p>
        </p:txBody>
      </p:sp>
    </p:spTree>
    <p:extLst>
      <p:ext uri="{BB962C8B-B14F-4D97-AF65-F5344CB8AC3E}">
        <p14:creationId xmlns:p14="http://schemas.microsoft.com/office/powerpoint/2010/main" val="2995902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lstStyle/>
          <a:p>
            <a:r>
              <a:rPr lang="zh-CN" altLang="zh-CN" sz="2400" dirty="0">
                <a:ea typeface="华文中宋" pitchFamily="2" charset="-122"/>
              </a:rPr>
              <a:t>③建筑服务行业纳税人办理《外管证》或报验登记一般须提供经营活动的合同原件或复印件，无合同或合同内容不全的提供外出经营活动情况说明</a:t>
            </a:r>
            <a:r>
              <a:rPr lang="en-US" altLang="zh-CN" sz="2400" dirty="0">
                <a:ea typeface="华文中宋" pitchFamily="2" charset="-122"/>
              </a:rPr>
              <a:t> </a:t>
            </a:r>
            <a:endParaRPr lang="zh-CN" altLang="zh-CN" sz="2400" dirty="0">
              <a:ea typeface="华文中宋" pitchFamily="2" charset="-122"/>
            </a:endParaRPr>
          </a:p>
          <a:p>
            <a:r>
              <a:rPr lang="zh-CN" altLang="zh-CN" sz="2400" dirty="0">
                <a:ea typeface="华文中宋" pitchFamily="2" charset="-122"/>
              </a:rPr>
              <a:t>④《外管证》有效期限一般不超过</a:t>
            </a:r>
            <a:r>
              <a:rPr lang="en-US" altLang="zh-CN" sz="2400" dirty="0">
                <a:ea typeface="华文中宋" pitchFamily="2" charset="-122"/>
              </a:rPr>
              <a:t>180</a:t>
            </a:r>
            <a:r>
              <a:rPr lang="zh-CN" altLang="zh-CN" sz="2400" dirty="0">
                <a:ea typeface="华文中宋" pitchFamily="2" charset="-122"/>
              </a:rPr>
              <a:t>天，但建筑服务行业纳税人项目合同期限超过</a:t>
            </a:r>
            <a:r>
              <a:rPr lang="en-US" altLang="zh-CN" sz="2400" dirty="0">
                <a:ea typeface="华文中宋" pitchFamily="2" charset="-122"/>
              </a:rPr>
              <a:t>180</a:t>
            </a:r>
            <a:r>
              <a:rPr lang="zh-CN" altLang="zh-CN" sz="2400" dirty="0">
                <a:ea typeface="华文中宋" pitchFamily="2" charset="-122"/>
              </a:rPr>
              <a:t>天的，按照合同期限确定有效期限</a:t>
            </a:r>
            <a:r>
              <a:rPr lang="en-US" altLang="zh-CN" sz="2400" dirty="0">
                <a:ea typeface="华文中宋" pitchFamily="2" charset="-122"/>
              </a:rPr>
              <a:t> </a:t>
            </a:r>
            <a:endParaRPr lang="zh-CN" altLang="zh-CN" sz="2400" dirty="0">
              <a:ea typeface="华文中宋" pitchFamily="2" charset="-122"/>
            </a:endParaRPr>
          </a:p>
          <a:p>
            <a:r>
              <a:rPr lang="zh-CN" altLang="zh-CN" sz="2400" dirty="0">
                <a:ea typeface="华文中宋" pitchFamily="2" charset="-122"/>
              </a:rPr>
              <a:t>⑤纳税人提交资料齐全、符合法定形式的，机构所在地国税机关应当即时为其开具《外管证》。</a:t>
            </a:r>
            <a:r>
              <a:rPr lang="en-US" altLang="zh-CN" sz="2400" dirty="0">
                <a:ea typeface="华文中宋" pitchFamily="2" charset="-122"/>
              </a:rPr>
              <a:t> </a:t>
            </a:r>
            <a:endParaRPr lang="zh-CN" altLang="zh-CN" sz="2400" dirty="0">
              <a:ea typeface="华文中宋" pitchFamily="2" charset="-122"/>
            </a:endParaRPr>
          </a:p>
          <a:p>
            <a:r>
              <a:rPr lang="zh-CN" altLang="zh-CN" sz="2400" dirty="0">
                <a:ea typeface="华文中宋" pitchFamily="2" charset="-122"/>
              </a:rPr>
              <a:t>⑥经营地国税机关核销报验环节核对数据和资料时，应在《外管证》上签署意见。发现纳税人存在欠缴税款、多缴（包括预缴、应退未退）税款等未办结事项的，应及时制发《税务事项通知书》，通知纳税人办理</a:t>
            </a:r>
            <a:r>
              <a:rPr lang="en-US" altLang="zh-CN" sz="2400" dirty="0">
                <a:ea typeface="华文中宋" pitchFamily="2" charset="-122"/>
              </a:rPr>
              <a:t> </a:t>
            </a:r>
            <a:endParaRPr lang="zh-CN" altLang="zh-CN" sz="2400" dirty="0">
              <a:ea typeface="华文中宋" pitchFamily="2" charset="-122"/>
            </a:endParaRPr>
          </a:p>
          <a:p>
            <a:r>
              <a:rPr lang="zh-CN" altLang="zh-CN" sz="2400" dirty="0">
                <a:ea typeface="华文中宋" pitchFamily="2" charset="-122"/>
              </a:rPr>
              <a:t>⑦异地不动产转让和租赁业务不适用外出经营活动税收管理相关制度规定</a:t>
            </a:r>
          </a:p>
          <a:p>
            <a:endParaRPr lang="zh-CN" altLang="en-US" dirty="0"/>
          </a:p>
        </p:txBody>
      </p:sp>
    </p:spTree>
    <p:extLst>
      <p:ext uri="{BB962C8B-B14F-4D97-AF65-F5344CB8AC3E}">
        <p14:creationId xmlns:p14="http://schemas.microsoft.com/office/powerpoint/2010/main" val="38320950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zh-CN" altLang="en-US" sz="2400" dirty="0">
                <a:solidFill>
                  <a:srgbClr val="FF0000"/>
                </a:solidFill>
                <a:ea typeface="华文中宋" pitchFamily="2" charset="-122"/>
              </a:rPr>
              <a:t>三</a:t>
            </a:r>
            <a:r>
              <a:rPr lang="en-US" altLang="zh-CN" sz="2400" dirty="0">
                <a:solidFill>
                  <a:srgbClr val="FF0000"/>
                </a:solidFill>
                <a:ea typeface="华文中宋" pitchFamily="2" charset="-122"/>
              </a:rPr>
              <a:t>.</a:t>
            </a:r>
            <a:r>
              <a:rPr lang="zh-CN" altLang="en-US" sz="2400" dirty="0">
                <a:solidFill>
                  <a:srgbClr val="FF0000"/>
                </a:solidFill>
                <a:ea typeface="华文中宋" pitchFamily="2" charset="-122"/>
              </a:rPr>
              <a:t>税率的调整</a:t>
            </a:r>
            <a:endParaRPr lang="en-US" altLang="zh-CN" sz="2400" dirty="0">
              <a:solidFill>
                <a:srgbClr val="FF0000"/>
              </a:solidFill>
              <a:ea typeface="华文中宋" pitchFamily="2" charset="-122"/>
            </a:endParaRPr>
          </a:p>
          <a:p>
            <a:r>
              <a:rPr lang="en-US" altLang="zh-CN" sz="2400" dirty="0">
                <a:solidFill>
                  <a:srgbClr val="00B0F0"/>
                </a:solidFill>
                <a:ea typeface="华文中宋" pitchFamily="2" charset="-122"/>
              </a:rPr>
              <a:t>(</a:t>
            </a:r>
            <a:r>
              <a:rPr lang="zh-CN" altLang="en-US" sz="2400" dirty="0">
                <a:solidFill>
                  <a:srgbClr val="00B0F0"/>
                </a:solidFill>
                <a:ea typeface="华文中宋" pitchFamily="2" charset="-122"/>
              </a:rPr>
              <a:t>一）相关政策文件</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zh-CN" sz="2400" dirty="0">
                <a:ea typeface="华文中宋" pitchFamily="2" charset="-122"/>
              </a:rPr>
              <a:t>国家税务总局关于土地价款扣除时间等增值税征管问题的公告</a:t>
            </a:r>
            <a:r>
              <a:rPr lang="zh-CN" altLang="en-US"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2016</a:t>
            </a:r>
            <a:r>
              <a:rPr lang="zh-CN" altLang="zh-CN" sz="2400" dirty="0">
                <a:ea typeface="华文中宋" pitchFamily="2" charset="-122"/>
              </a:rPr>
              <a:t>年第</a:t>
            </a:r>
            <a:r>
              <a:rPr lang="en-US" altLang="zh-CN" sz="2400" dirty="0">
                <a:ea typeface="华文中宋" pitchFamily="2" charset="-122"/>
              </a:rPr>
              <a:t>86</a:t>
            </a:r>
            <a:r>
              <a:rPr lang="zh-CN" altLang="zh-CN" sz="2400" dirty="0">
                <a:ea typeface="华文中宋" pitchFamily="2" charset="-122"/>
              </a:rPr>
              <a:t>号 </a:t>
            </a:r>
            <a:r>
              <a:rPr lang="zh-CN" altLang="en-US" sz="2400" dirty="0">
                <a:ea typeface="华文中宋" pitchFamily="2" charset="-122"/>
              </a:rPr>
              <a:t>）</a:t>
            </a:r>
            <a:endParaRPr lang="en-US" altLang="zh-CN" sz="2400" dirty="0">
              <a:ea typeface="华文中宋" pitchFamily="2" charset="-122"/>
            </a:endParaRPr>
          </a:p>
          <a:p>
            <a:r>
              <a:rPr lang="zh-CN" altLang="zh-CN" sz="2400" dirty="0">
                <a:ea typeface="华文中宋" pitchFamily="2" charset="-122"/>
              </a:rPr>
              <a:t>财政部税务总局关于简并增值税税率有关政策的通知</a:t>
            </a:r>
            <a:r>
              <a:rPr lang="en-US" altLang="zh-CN"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a:t>
            </a:r>
            <a:r>
              <a:rPr lang="zh-CN" altLang="zh-CN" sz="2400" dirty="0">
                <a:ea typeface="华文中宋" pitchFamily="2" charset="-122"/>
              </a:rPr>
              <a:t>〕</a:t>
            </a:r>
            <a:r>
              <a:rPr lang="en-US" altLang="zh-CN" sz="2400" dirty="0">
                <a:ea typeface="华文中宋" pitchFamily="2" charset="-122"/>
              </a:rPr>
              <a:t>37</a:t>
            </a:r>
            <a:r>
              <a:rPr lang="zh-CN" altLang="zh-CN" sz="2400" dirty="0">
                <a:ea typeface="华文中宋" pitchFamily="2" charset="-122"/>
              </a:rPr>
              <a:t>号</a:t>
            </a:r>
            <a:r>
              <a:rPr lang="en-US" altLang="zh-CN" sz="2400" dirty="0">
                <a:ea typeface="华文中宋" pitchFamily="2" charset="-122"/>
              </a:rPr>
              <a:t>)</a:t>
            </a:r>
          </a:p>
          <a:p>
            <a:endParaRPr lang="zh-CN" altLang="en-US" dirty="0">
              <a:solidFill>
                <a:srgbClr val="00B0F0"/>
              </a:solidFill>
            </a:endParaRPr>
          </a:p>
        </p:txBody>
      </p:sp>
    </p:spTree>
    <p:extLst>
      <p:ext uri="{BB962C8B-B14F-4D97-AF65-F5344CB8AC3E}">
        <p14:creationId xmlns:p14="http://schemas.microsoft.com/office/powerpoint/2010/main" val="15491055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lstStyle/>
          <a:p>
            <a:r>
              <a:rPr lang="en-US" altLang="zh-CN" sz="2400" dirty="0">
                <a:solidFill>
                  <a:srgbClr val="00B0F0"/>
                </a:solidFill>
                <a:ea typeface="华文中宋" pitchFamily="2" charset="-122"/>
              </a:rPr>
              <a:t>(</a:t>
            </a:r>
            <a:r>
              <a:rPr lang="zh-CN" altLang="en-US" sz="2400" dirty="0">
                <a:solidFill>
                  <a:srgbClr val="00B0F0"/>
                </a:solidFill>
                <a:ea typeface="华文中宋" pitchFamily="2" charset="-122"/>
              </a:rPr>
              <a:t>二</a:t>
            </a:r>
            <a:r>
              <a:rPr lang="en-US" altLang="zh-CN" sz="2400" dirty="0">
                <a:solidFill>
                  <a:srgbClr val="00B0F0"/>
                </a:solidFill>
                <a:ea typeface="华文中宋" pitchFamily="2" charset="-122"/>
              </a:rPr>
              <a:t>)</a:t>
            </a:r>
            <a:r>
              <a:rPr lang="zh-CN" altLang="en-US" sz="2400" dirty="0">
                <a:solidFill>
                  <a:srgbClr val="00B0F0"/>
                </a:solidFill>
                <a:ea typeface="华文中宋" pitchFamily="2" charset="-122"/>
              </a:rPr>
              <a:t>主要政策规定</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税率调整</a:t>
            </a:r>
            <a:endParaRPr lang="en-US" altLang="zh-CN" sz="2400" dirty="0">
              <a:ea typeface="华文中宋" pitchFamily="2" charset="-122"/>
            </a:endParaRPr>
          </a:p>
          <a:p>
            <a:r>
              <a:rPr lang="zh-CN" altLang="zh-CN" sz="2400" dirty="0">
                <a:ea typeface="华文中宋" pitchFamily="2" charset="-122"/>
              </a:rPr>
              <a:t>自</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7</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日起，简并增值税税率结构，取消</a:t>
            </a:r>
            <a:r>
              <a:rPr lang="en-US" altLang="zh-CN" sz="2400" dirty="0">
                <a:ea typeface="华文中宋" pitchFamily="2" charset="-122"/>
              </a:rPr>
              <a:t>13%</a:t>
            </a:r>
            <a:r>
              <a:rPr lang="zh-CN" altLang="zh-CN" sz="2400" dirty="0">
                <a:ea typeface="华文中宋" pitchFamily="2" charset="-122"/>
              </a:rPr>
              <a:t>的增值税税率</a:t>
            </a:r>
          </a:p>
          <a:p>
            <a:r>
              <a:rPr lang="zh-CN" altLang="zh-CN" sz="2400" dirty="0">
                <a:ea typeface="华文中宋" pitchFamily="2" charset="-122"/>
              </a:rPr>
              <a:t>纳税人销售或者进口下列货物，税率为</a:t>
            </a:r>
            <a:r>
              <a:rPr lang="en-US" altLang="zh-CN" sz="2400" dirty="0">
                <a:ea typeface="华文中宋" pitchFamily="2" charset="-122"/>
              </a:rPr>
              <a:t>11%</a:t>
            </a:r>
            <a:r>
              <a:rPr lang="zh-CN" altLang="en-US" sz="2400" dirty="0">
                <a:ea typeface="华文中宋" pitchFamily="2" charset="-122"/>
              </a:rPr>
              <a:t>（将原</a:t>
            </a:r>
            <a:r>
              <a:rPr lang="en-US" altLang="zh-CN" sz="2400" dirty="0">
                <a:ea typeface="华文中宋" pitchFamily="2" charset="-122"/>
              </a:rPr>
              <a:t>13%</a:t>
            </a:r>
            <a:r>
              <a:rPr lang="zh-CN" altLang="en-US" sz="2400" dirty="0">
                <a:ea typeface="华文中宋" pitchFamily="2" charset="-122"/>
              </a:rPr>
              <a:t>的改为</a:t>
            </a:r>
            <a:r>
              <a:rPr lang="en-US" altLang="zh-CN" sz="2400" dirty="0">
                <a:ea typeface="华文中宋" pitchFamily="2" charset="-122"/>
              </a:rPr>
              <a:t>11%</a:t>
            </a:r>
            <a:r>
              <a:rPr lang="zh-CN" altLang="en-US" sz="2400" dirty="0">
                <a:ea typeface="华文中宋" pitchFamily="2" charset="-122"/>
              </a:rPr>
              <a:t>）</a:t>
            </a:r>
            <a:r>
              <a:rPr lang="zh-CN" altLang="zh-CN" sz="2400" dirty="0">
                <a:ea typeface="华文中宋" pitchFamily="2" charset="-122"/>
              </a:rPr>
              <a:t>：</a:t>
            </a:r>
          </a:p>
          <a:p>
            <a:r>
              <a:rPr lang="en-US" altLang="zh-CN" sz="2400" dirty="0">
                <a:ea typeface="华文中宋" pitchFamily="2" charset="-122"/>
              </a:rPr>
              <a:t>(1)</a:t>
            </a:r>
            <a:r>
              <a:rPr lang="zh-CN" altLang="zh-CN" sz="2400" dirty="0">
                <a:ea typeface="华文中宋" pitchFamily="2" charset="-122"/>
              </a:rPr>
              <a:t>农产品（含粮食）</a:t>
            </a:r>
            <a:endParaRPr lang="en-US" altLang="zh-CN" sz="2400" dirty="0">
              <a:ea typeface="华文中宋" pitchFamily="2" charset="-122"/>
            </a:endParaRPr>
          </a:p>
          <a:p>
            <a:r>
              <a:rPr lang="en-US" altLang="zh-CN" sz="2400" dirty="0">
                <a:ea typeface="华文中宋" pitchFamily="2" charset="-122"/>
              </a:rPr>
              <a:t>(2)</a:t>
            </a:r>
            <a:r>
              <a:rPr lang="zh-CN" altLang="zh-CN" sz="2400" dirty="0">
                <a:ea typeface="华文中宋" pitchFamily="2" charset="-122"/>
              </a:rPr>
              <a:t>自来水、暖气、石油液化气、天然气、食用植物油、冷气、热水、煤气、居民用煤炭制品、食用盐</a:t>
            </a:r>
            <a:endParaRPr lang="en-US" altLang="zh-CN" sz="2400" dirty="0">
              <a:ea typeface="华文中宋" pitchFamily="2" charset="-122"/>
            </a:endParaRPr>
          </a:p>
          <a:p>
            <a:r>
              <a:rPr lang="en-US" altLang="zh-CN" sz="2400" dirty="0">
                <a:ea typeface="华文中宋" pitchFamily="2" charset="-122"/>
              </a:rPr>
              <a:t>(3)</a:t>
            </a:r>
            <a:r>
              <a:rPr lang="zh-CN" altLang="zh-CN" sz="2400" dirty="0">
                <a:ea typeface="华文中宋" pitchFamily="2" charset="-122"/>
              </a:rPr>
              <a:t>农机、饲料、农药、农膜、化肥</a:t>
            </a:r>
            <a:endParaRPr lang="en-US" altLang="zh-CN" sz="2400" dirty="0">
              <a:ea typeface="华文中宋" pitchFamily="2" charset="-122"/>
            </a:endParaRPr>
          </a:p>
          <a:p>
            <a:r>
              <a:rPr lang="en-US" altLang="zh-CN" sz="2400" dirty="0">
                <a:ea typeface="华文中宋" pitchFamily="2" charset="-122"/>
              </a:rPr>
              <a:t>(4)</a:t>
            </a:r>
            <a:r>
              <a:rPr lang="zh-CN" altLang="zh-CN" sz="2400" dirty="0">
                <a:ea typeface="华文中宋" pitchFamily="2" charset="-122"/>
              </a:rPr>
              <a:t>沼气、二甲醚</a:t>
            </a:r>
            <a:endParaRPr lang="en-US" altLang="zh-CN" sz="2400" dirty="0">
              <a:ea typeface="华文中宋" pitchFamily="2" charset="-122"/>
            </a:endParaRPr>
          </a:p>
          <a:p>
            <a:r>
              <a:rPr lang="en-US" altLang="zh-CN" sz="2400" dirty="0">
                <a:ea typeface="华文中宋" pitchFamily="2" charset="-122"/>
              </a:rPr>
              <a:t>(5)</a:t>
            </a:r>
            <a:r>
              <a:rPr lang="zh-CN" altLang="zh-CN" sz="2400" dirty="0">
                <a:ea typeface="华文中宋" pitchFamily="2" charset="-122"/>
              </a:rPr>
              <a:t>图书、报纸、杂志、音像制品、电子出版物</a:t>
            </a:r>
            <a:endParaRPr lang="en-US" altLang="zh-CN" sz="2400" dirty="0">
              <a:ea typeface="华文中宋" pitchFamily="2" charset="-122"/>
            </a:endParaRPr>
          </a:p>
          <a:p>
            <a:r>
              <a:rPr lang="zh-CN" altLang="zh-CN" sz="2400" dirty="0">
                <a:ea typeface="华文中宋" pitchFamily="2" charset="-122"/>
              </a:rPr>
              <a:t>货物的具体范围</a:t>
            </a:r>
            <a:r>
              <a:rPr lang="zh-CN" altLang="en-US" sz="2400" dirty="0">
                <a:ea typeface="华文中宋" pitchFamily="2" charset="-122"/>
              </a:rPr>
              <a:t>按</a:t>
            </a:r>
            <a:r>
              <a:rPr lang="zh-CN" altLang="zh-CN" sz="2400" dirty="0">
                <a:ea typeface="华文中宋" pitchFamily="2" charset="-122"/>
              </a:rPr>
              <a:t>附件</a:t>
            </a:r>
            <a:r>
              <a:rPr lang="zh-CN" altLang="en-US" sz="2400" dirty="0">
                <a:ea typeface="华文中宋" pitchFamily="2" charset="-122"/>
              </a:rPr>
              <a:t>（略）</a:t>
            </a:r>
            <a:endParaRPr lang="zh-CN" altLang="zh-CN" sz="2400" dirty="0">
              <a:ea typeface="华文中宋" pitchFamily="2" charset="-122"/>
            </a:endParaRPr>
          </a:p>
          <a:p>
            <a:endParaRPr lang="zh-CN" altLang="en-US" dirty="0"/>
          </a:p>
        </p:txBody>
      </p:sp>
    </p:spTree>
    <p:extLst>
      <p:ext uri="{BB962C8B-B14F-4D97-AF65-F5344CB8AC3E}">
        <p14:creationId xmlns:p14="http://schemas.microsoft.com/office/powerpoint/2010/main" val="19720360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en-US" altLang="zh-CN" sz="2400" dirty="0">
                <a:ea typeface="华文中宋" pitchFamily="2" charset="-122"/>
              </a:rPr>
              <a:t>2.</a:t>
            </a:r>
            <a:r>
              <a:rPr lang="zh-CN" altLang="en-US" sz="2400" dirty="0">
                <a:ea typeface="华文中宋" pitchFamily="2" charset="-122"/>
              </a:rPr>
              <a:t>税率或征收率调整（明确）的处理</a:t>
            </a:r>
            <a:endParaRPr lang="en-US" altLang="zh-CN" sz="2400" dirty="0">
              <a:ea typeface="华文中宋" pitchFamily="2" charset="-122"/>
            </a:endParaRPr>
          </a:p>
          <a:p>
            <a:r>
              <a:rPr lang="zh-CN" altLang="zh-CN" sz="2400" dirty="0">
                <a:ea typeface="华文中宋" pitchFamily="2" charset="-122"/>
              </a:rPr>
              <a:t>明确的税目适用问题，按以下方式处理：</a:t>
            </a:r>
          </a:p>
          <a:p>
            <a:r>
              <a:rPr lang="zh-CN" altLang="zh-CN" sz="2400" dirty="0">
                <a:ea typeface="华文中宋" pitchFamily="2" charset="-122"/>
              </a:rPr>
              <a:t>（</a:t>
            </a:r>
            <a:r>
              <a:rPr lang="en-US" altLang="zh-CN" sz="2400" dirty="0">
                <a:ea typeface="华文中宋" pitchFamily="2" charset="-122"/>
              </a:rPr>
              <a:t>1</a:t>
            </a:r>
            <a:r>
              <a:rPr lang="zh-CN" altLang="zh-CN" sz="2400" dirty="0">
                <a:ea typeface="华文中宋" pitchFamily="2" charset="-122"/>
              </a:rPr>
              <a:t>）不涉及税率适用问题的不调整申报；</a:t>
            </a:r>
          </a:p>
          <a:p>
            <a:r>
              <a:rPr lang="zh-CN" altLang="zh-CN" sz="2400" dirty="0">
                <a:ea typeface="华文中宋" pitchFamily="2" charset="-122"/>
              </a:rPr>
              <a:t>（</a:t>
            </a:r>
            <a:r>
              <a:rPr lang="en-US" altLang="zh-CN" sz="2400" dirty="0">
                <a:ea typeface="华文中宋" pitchFamily="2" charset="-122"/>
              </a:rPr>
              <a:t>2</a:t>
            </a:r>
            <a:r>
              <a:rPr lang="zh-CN" altLang="zh-CN" sz="2400" dirty="0">
                <a:ea typeface="华文中宋" pitchFamily="2" charset="-122"/>
              </a:rPr>
              <a:t>）纳税人原适用的税率高于所明确税目对应税率的，多申报的销项税额可以抵减以后月份的销项税额；</a:t>
            </a:r>
          </a:p>
          <a:p>
            <a:r>
              <a:rPr lang="zh-CN" altLang="zh-CN" sz="2400" dirty="0">
                <a:ea typeface="华文中宋" pitchFamily="2" charset="-122"/>
              </a:rPr>
              <a:t>（</a:t>
            </a:r>
            <a:r>
              <a:rPr lang="en-US" altLang="zh-CN" sz="2400" dirty="0">
                <a:ea typeface="华文中宋" pitchFamily="2" charset="-122"/>
              </a:rPr>
              <a:t>3</a:t>
            </a:r>
            <a:r>
              <a:rPr lang="zh-CN" altLang="zh-CN" sz="2400" dirty="0">
                <a:ea typeface="华文中宋" pitchFamily="2" charset="-122"/>
              </a:rPr>
              <a:t>）纳税人原适用的税率低于所明确税目对应税率的，不调整申报，并从税款所属期）起执行</a:t>
            </a:r>
          </a:p>
          <a:p>
            <a:r>
              <a:rPr lang="zh-CN" altLang="zh-CN" sz="2400" dirty="0">
                <a:ea typeface="华文中宋" pitchFamily="2" charset="-122"/>
              </a:rPr>
              <a:t>纳税人已就相关业务向购买方开具</a:t>
            </a:r>
            <a:r>
              <a:rPr lang="zh-CN" altLang="zh-CN" sz="2400" dirty="0">
                <a:solidFill>
                  <a:srgbClr val="FF0000"/>
                </a:solidFill>
                <a:ea typeface="华文中宋" pitchFamily="2" charset="-122"/>
              </a:rPr>
              <a:t>增值税专用发票</a:t>
            </a:r>
            <a:r>
              <a:rPr lang="zh-CN" altLang="zh-CN" sz="2400" dirty="0">
                <a:ea typeface="华文中宋" pitchFamily="2" charset="-122"/>
              </a:rPr>
              <a:t>的，应将增值税专用发票收回并重新开具；无法收回的不再调整</a:t>
            </a:r>
          </a:p>
        </p:txBody>
      </p:sp>
      <p:sp>
        <p:nvSpPr>
          <p:cNvPr id="4" name="标题 1"/>
          <p:cNvSpPr>
            <a:spLocks noGrp="1"/>
          </p:cNvSpPr>
          <p:nvPr>
            <p:ph type="title"/>
          </p:nvPr>
        </p:nvSpPr>
        <p:spPr/>
        <p:txBody>
          <a:bodyPr/>
          <a:lstStyle/>
          <a:p>
            <a:r>
              <a:rPr lang="zh-CN" altLang="en-US" sz="3200" dirty="0"/>
              <a:t>增值税方面</a:t>
            </a:r>
          </a:p>
        </p:txBody>
      </p:sp>
    </p:spTree>
    <p:extLst>
      <p:ext uri="{BB962C8B-B14F-4D97-AF65-F5344CB8AC3E}">
        <p14:creationId xmlns:p14="http://schemas.microsoft.com/office/powerpoint/2010/main" val="22971418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sz="2400" dirty="0">
                <a:ea typeface="华文中宋" pitchFamily="2" charset="-122"/>
              </a:rPr>
              <a:t>3.</a:t>
            </a:r>
            <a:r>
              <a:rPr lang="zh-CN" altLang="en-US" sz="2400" dirty="0">
                <a:ea typeface="华文中宋" pitchFamily="2" charset="-122"/>
              </a:rPr>
              <a:t>抵减以后月份税款的处理</a:t>
            </a:r>
            <a:endParaRPr lang="en-US" altLang="zh-CN" sz="2400" dirty="0">
              <a:ea typeface="华文中宋" pitchFamily="2" charset="-122"/>
            </a:endParaRPr>
          </a:p>
          <a:p>
            <a:r>
              <a:rPr lang="zh-CN" altLang="en-US" sz="2400" dirty="0">
                <a:ea typeface="华文中宋" pitchFamily="2" charset="-122"/>
              </a:rPr>
              <a:t>“</a:t>
            </a:r>
            <a:r>
              <a:rPr lang="zh-CN" altLang="zh-CN" sz="2400" dirty="0">
                <a:ea typeface="华文中宋" pitchFamily="2" charset="-122"/>
              </a:rPr>
              <a:t>此前已征的应予免征或不征的增值税，可抵减纳税人以后月份应缴纳的增值税”，按以下方式处理：</a:t>
            </a:r>
          </a:p>
          <a:p>
            <a:r>
              <a:rPr lang="zh-CN" altLang="zh-CN" sz="2400" dirty="0">
                <a:ea typeface="华文中宋" pitchFamily="2" charset="-122"/>
              </a:rPr>
              <a:t>（</a:t>
            </a:r>
            <a:r>
              <a:rPr lang="en-US" altLang="zh-CN" sz="2400" dirty="0">
                <a:ea typeface="华文中宋" pitchFamily="2" charset="-122"/>
              </a:rPr>
              <a:t>1</a:t>
            </a:r>
            <a:r>
              <a:rPr lang="zh-CN" altLang="zh-CN" sz="2400" dirty="0">
                <a:ea typeface="华文中宋" pitchFamily="2" charset="-122"/>
              </a:rPr>
              <a:t>）应予免征或不征增值税业务已按照一般计税方法缴纳增值税的，以该业务对应的销项税额抵减以后月份的销项税额，同时按照现行规定计算不得从销项税额中抵扣的进项税额</a:t>
            </a:r>
          </a:p>
          <a:p>
            <a:r>
              <a:rPr lang="zh-CN" altLang="zh-CN" sz="2400" dirty="0">
                <a:ea typeface="华文中宋" pitchFamily="2" charset="-122"/>
              </a:rPr>
              <a:t>（</a:t>
            </a:r>
            <a:r>
              <a:rPr lang="en-US" altLang="zh-CN" sz="2400" dirty="0">
                <a:ea typeface="华文中宋" pitchFamily="2" charset="-122"/>
              </a:rPr>
              <a:t>2</a:t>
            </a:r>
            <a:r>
              <a:rPr lang="zh-CN" altLang="zh-CN" sz="2400" dirty="0">
                <a:ea typeface="华文中宋" pitchFamily="2" charset="-122"/>
              </a:rPr>
              <a:t>）应予免征或不征增值税业务已按照简易计税方法缴纳增值税的，以该业务对应的增值税应纳税额抵减以后月份的增值税应纳税额</a:t>
            </a:r>
            <a:endParaRPr lang="en-US" altLang="zh-CN" sz="2400" dirty="0">
              <a:ea typeface="华文中宋" pitchFamily="2" charset="-122"/>
            </a:endParaRPr>
          </a:p>
          <a:p>
            <a:r>
              <a:rPr lang="zh-CN" altLang="zh-CN" sz="2400" dirty="0">
                <a:ea typeface="华文中宋" pitchFamily="2" charset="-122"/>
              </a:rPr>
              <a:t>纳税人已就应予免征或不征增值税业务向购买方开具</a:t>
            </a:r>
            <a:r>
              <a:rPr lang="zh-CN" altLang="zh-CN" sz="2400" dirty="0">
                <a:solidFill>
                  <a:srgbClr val="FF0000"/>
                </a:solidFill>
                <a:ea typeface="华文中宋" pitchFamily="2" charset="-122"/>
              </a:rPr>
              <a:t>增值税专用发票</a:t>
            </a:r>
            <a:r>
              <a:rPr lang="zh-CN" altLang="zh-CN" sz="2400" dirty="0">
                <a:ea typeface="华文中宋" pitchFamily="2" charset="-122"/>
              </a:rPr>
              <a:t>的，应将增值税专用发票收回后方可享受免征或不征增值税政策</a:t>
            </a:r>
            <a:r>
              <a:rPr lang="en-US" altLang="zh-CN" sz="2400" dirty="0">
                <a:ea typeface="华文中宋" pitchFamily="2" charset="-122"/>
              </a:rPr>
              <a:t> </a:t>
            </a:r>
            <a:endParaRPr lang="zh-CN" altLang="zh-CN" sz="2400" dirty="0">
              <a:ea typeface="华文中宋" pitchFamily="2" charset="-122"/>
            </a:endParaRPr>
          </a:p>
          <a:p>
            <a:endParaRPr lang="zh-CN" altLang="en-US" dirty="0"/>
          </a:p>
        </p:txBody>
      </p:sp>
      <p:sp>
        <p:nvSpPr>
          <p:cNvPr id="4" name="标题 1"/>
          <p:cNvSpPr>
            <a:spLocks noGrp="1"/>
          </p:cNvSpPr>
          <p:nvPr>
            <p:ph type="title"/>
          </p:nvPr>
        </p:nvSpPr>
        <p:spPr/>
        <p:txBody>
          <a:bodyPr/>
          <a:lstStyle/>
          <a:p>
            <a:r>
              <a:rPr lang="zh-CN" altLang="en-US" sz="3200" dirty="0"/>
              <a:t>增值税方面</a:t>
            </a:r>
          </a:p>
        </p:txBody>
      </p:sp>
    </p:spTree>
    <p:extLst>
      <p:ext uri="{BB962C8B-B14F-4D97-AF65-F5344CB8AC3E}">
        <p14:creationId xmlns:p14="http://schemas.microsoft.com/office/powerpoint/2010/main" val="2719735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lstStyle/>
          <a:p>
            <a:r>
              <a:rPr lang="zh-CN" altLang="en-US" sz="2400" dirty="0">
                <a:solidFill>
                  <a:srgbClr val="FF0000"/>
                </a:solidFill>
                <a:ea typeface="华文中宋" pitchFamily="2" charset="-122"/>
              </a:rPr>
              <a:t>四</a:t>
            </a:r>
            <a:r>
              <a:rPr lang="en-US" altLang="zh-CN" sz="2400" dirty="0">
                <a:solidFill>
                  <a:srgbClr val="FF0000"/>
                </a:solidFill>
                <a:ea typeface="华文中宋" pitchFamily="2" charset="-122"/>
              </a:rPr>
              <a:t>.</a:t>
            </a:r>
            <a:r>
              <a:rPr lang="zh-CN" altLang="en-US" sz="2400" dirty="0">
                <a:solidFill>
                  <a:srgbClr val="FF0000"/>
                </a:solidFill>
                <a:ea typeface="华文中宋" pitchFamily="2" charset="-122"/>
              </a:rPr>
              <a:t>可选择简易计税的应税项目</a:t>
            </a:r>
            <a:endParaRPr lang="en-US" altLang="zh-CN" sz="2400" dirty="0">
              <a:solidFill>
                <a:srgbClr val="FF0000"/>
              </a:solidFill>
              <a:ea typeface="华文中宋" pitchFamily="2" charset="-122"/>
            </a:endParaRPr>
          </a:p>
          <a:p>
            <a:r>
              <a:rPr lang="en-US" altLang="zh-CN" sz="2400" dirty="0">
                <a:solidFill>
                  <a:srgbClr val="00B0F0"/>
                </a:solidFill>
                <a:ea typeface="华文中宋" pitchFamily="2" charset="-122"/>
              </a:rPr>
              <a:t>(</a:t>
            </a:r>
            <a:r>
              <a:rPr lang="zh-CN" altLang="en-US" sz="2400" dirty="0">
                <a:solidFill>
                  <a:srgbClr val="00B0F0"/>
                </a:solidFill>
                <a:ea typeface="华文中宋" pitchFamily="2" charset="-122"/>
              </a:rPr>
              <a:t>一）相关政策文件</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zh-CN" sz="2400" dirty="0">
                <a:ea typeface="华文中宋" pitchFamily="2" charset="-122"/>
              </a:rPr>
              <a:t>国家税务总局关于进一步明确营改增有关征管问题的公告</a:t>
            </a:r>
            <a:r>
              <a:rPr lang="zh-CN" altLang="en-US"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2017</a:t>
            </a:r>
            <a:r>
              <a:rPr lang="zh-CN" altLang="zh-CN" sz="2400" dirty="0">
                <a:ea typeface="华文中宋" pitchFamily="2" charset="-122"/>
              </a:rPr>
              <a:t>年第</a:t>
            </a:r>
            <a:r>
              <a:rPr lang="en-US" altLang="zh-CN" sz="2400" dirty="0">
                <a:ea typeface="华文中宋" pitchFamily="2" charset="-122"/>
              </a:rPr>
              <a:t>11</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en-US" altLang="zh-CN" sz="2400" dirty="0">
                <a:ea typeface="华文中宋" pitchFamily="2" charset="-122"/>
              </a:rPr>
              <a:t>2.</a:t>
            </a:r>
            <a:r>
              <a:rPr lang="zh-CN" altLang="zh-CN" sz="2400" dirty="0">
                <a:ea typeface="华文中宋" pitchFamily="2" charset="-122"/>
              </a:rPr>
              <a:t>财政部 国家税务总局关于建筑服务等营改增试点政策的通知</a:t>
            </a:r>
            <a:r>
              <a:rPr lang="en-US" altLang="zh-CN"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[2017]58</a:t>
            </a:r>
            <a:r>
              <a:rPr lang="zh-CN" altLang="zh-CN" sz="2400" dirty="0">
                <a:ea typeface="华文中宋" pitchFamily="2" charset="-122"/>
              </a:rPr>
              <a:t>号</a:t>
            </a:r>
            <a:r>
              <a:rPr lang="en-US" altLang="zh-CN" sz="2400" dirty="0">
                <a:ea typeface="华文中宋" pitchFamily="2" charset="-122"/>
              </a:rPr>
              <a:t>)</a:t>
            </a:r>
          </a:p>
          <a:p>
            <a:r>
              <a:rPr lang="en-US" altLang="zh-CN" sz="2400" dirty="0">
                <a:ea typeface="华文中宋" pitchFamily="2" charset="-122"/>
              </a:rPr>
              <a:t>3.</a:t>
            </a:r>
            <a:r>
              <a:rPr lang="zh-CN" altLang="zh-CN" sz="2400" dirty="0">
                <a:ea typeface="华文中宋" pitchFamily="2" charset="-122"/>
              </a:rPr>
              <a:t>财政部 国家税务总局关于资管产品增值税有关问题的通知</a:t>
            </a:r>
            <a:r>
              <a:rPr lang="zh-CN" altLang="en-US"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[2017]56</a:t>
            </a:r>
            <a:r>
              <a:rPr lang="zh-CN" altLang="zh-CN" sz="2400" dirty="0">
                <a:ea typeface="华文中宋" pitchFamily="2" charset="-122"/>
              </a:rPr>
              <a:t>号</a:t>
            </a:r>
            <a:r>
              <a:rPr lang="zh-CN" altLang="en-US" sz="2400" dirty="0">
                <a:ea typeface="华文中宋" pitchFamily="2" charset="-122"/>
              </a:rPr>
              <a:t>）</a:t>
            </a:r>
          </a:p>
          <a:p>
            <a:endParaRPr lang="en-US" altLang="zh-CN" dirty="0"/>
          </a:p>
          <a:p>
            <a:endParaRPr lang="en-US" altLang="zh-CN" dirty="0">
              <a:solidFill>
                <a:srgbClr val="00B0F0"/>
              </a:solidFill>
            </a:endParaRPr>
          </a:p>
        </p:txBody>
      </p:sp>
    </p:spTree>
    <p:extLst>
      <p:ext uri="{BB962C8B-B14F-4D97-AF65-F5344CB8AC3E}">
        <p14:creationId xmlns:p14="http://schemas.microsoft.com/office/powerpoint/2010/main" val="341568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主要内容</a:t>
            </a:r>
          </a:p>
        </p:txBody>
      </p:sp>
      <p:sp>
        <p:nvSpPr>
          <p:cNvPr id="3" name="内容占位符 2"/>
          <p:cNvSpPr>
            <a:spLocks noGrp="1"/>
          </p:cNvSpPr>
          <p:nvPr>
            <p:ph idx="1"/>
          </p:nvPr>
        </p:nvSpPr>
        <p:spPr/>
        <p:txBody>
          <a:bodyPr>
            <a:normAutofit/>
          </a:bodyPr>
          <a:lstStyle/>
          <a:p>
            <a:pPr marL="365760" indent="-256032">
              <a:spcBef>
                <a:spcPts val="400"/>
              </a:spcBef>
              <a:buClr>
                <a:schemeClr val="accent1"/>
              </a:buClr>
              <a:buSzPct val="68000"/>
              <a:buFont typeface="Wingdings 3"/>
              <a:buChar char=""/>
            </a:pPr>
            <a:r>
              <a:rPr lang="zh-CN" altLang="en-US" sz="2400" dirty="0">
                <a:ea typeface="华文中宋" pitchFamily="2" charset="-122"/>
              </a:rPr>
              <a:t>一</a:t>
            </a:r>
            <a:r>
              <a:rPr lang="en-US" altLang="zh-CN" sz="2400" dirty="0">
                <a:ea typeface="华文中宋" pitchFamily="2" charset="-122"/>
              </a:rPr>
              <a:t>.</a:t>
            </a:r>
            <a:r>
              <a:rPr lang="zh-CN" altLang="en-US" sz="2400" dirty="0">
                <a:ea typeface="华文中宋" pitchFamily="2" charset="-122"/>
              </a:rPr>
              <a:t>增值税方面</a:t>
            </a:r>
            <a:endParaRPr lang="en-US" altLang="zh-CN" sz="2400" dirty="0">
              <a:ea typeface="华文中宋" pitchFamily="2" charset="-122"/>
            </a:endParaRPr>
          </a:p>
          <a:p>
            <a:pPr marL="365760" indent="-256032">
              <a:spcBef>
                <a:spcPts val="400"/>
              </a:spcBef>
              <a:buClr>
                <a:schemeClr val="accent1"/>
              </a:buClr>
              <a:buSzPct val="68000"/>
              <a:buFont typeface="Wingdings 3"/>
              <a:buChar char=""/>
            </a:pPr>
            <a:r>
              <a:rPr lang="zh-CN" altLang="en-US" sz="2400" dirty="0">
                <a:ea typeface="华文中宋" pitchFamily="2" charset="-122"/>
              </a:rPr>
              <a:t>二</a:t>
            </a:r>
            <a:r>
              <a:rPr lang="en-US" altLang="zh-CN" sz="2400" dirty="0">
                <a:ea typeface="华文中宋" pitchFamily="2" charset="-122"/>
              </a:rPr>
              <a:t>.</a:t>
            </a:r>
            <a:r>
              <a:rPr lang="zh-CN" altLang="en-US" sz="2400" dirty="0">
                <a:ea typeface="华文中宋" pitchFamily="2" charset="-122"/>
              </a:rPr>
              <a:t>企业所得税方面</a:t>
            </a:r>
            <a:endParaRPr lang="en-US" altLang="zh-CN" sz="2400" dirty="0">
              <a:ea typeface="华文中宋" pitchFamily="2" charset="-122"/>
            </a:endParaRPr>
          </a:p>
          <a:p>
            <a:pPr marL="365760" indent="-256032">
              <a:spcBef>
                <a:spcPts val="400"/>
              </a:spcBef>
              <a:buClr>
                <a:schemeClr val="accent1"/>
              </a:buClr>
              <a:buSzPct val="68000"/>
              <a:buFont typeface="Wingdings 3"/>
              <a:buChar char=""/>
            </a:pPr>
            <a:r>
              <a:rPr lang="zh-CN" altLang="en-US" sz="2400" dirty="0">
                <a:ea typeface="华文中宋" pitchFamily="2" charset="-122"/>
              </a:rPr>
              <a:t>三</a:t>
            </a:r>
            <a:r>
              <a:rPr lang="en-US" altLang="zh-CN" sz="2400" dirty="0">
                <a:ea typeface="华文中宋" pitchFamily="2" charset="-122"/>
              </a:rPr>
              <a:t>.</a:t>
            </a:r>
            <a:r>
              <a:rPr lang="zh-CN" altLang="en-US" sz="2400" dirty="0">
                <a:ea typeface="华文中宋" pitchFamily="2" charset="-122"/>
              </a:rPr>
              <a:t>个人所得税方面</a:t>
            </a:r>
            <a:endParaRPr lang="en-US" altLang="zh-CN" sz="2400" dirty="0">
              <a:ea typeface="华文中宋" pitchFamily="2" charset="-122"/>
            </a:endParaRPr>
          </a:p>
          <a:p>
            <a:pPr marL="365760" indent="-256032">
              <a:spcBef>
                <a:spcPts val="400"/>
              </a:spcBef>
              <a:buClr>
                <a:schemeClr val="accent1"/>
              </a:buClr>
              <a:buSzPct val="68000"/>
              <a:buFont typeface="Wingdings 3"/>
              <a:buChar char=""/>
            </a:pPr>
            <a:r>
              <a:rPr lang="zh-CN" altLang="en-US" sz="2400" dirty="0">
                <a:ea typeface="华文中宋" pitchFamily="2" charset="-122"/>
              </a:rPr>
              <a:t>四</a:t>
            </a:r>
            <a:r>
              <a:rPr lang="en-US" altLang="zh-CN" sz="2400" dirty="0">
                <a:ea typeface="华文中宋" pitchFamily="2" charset="-122"/>
              </a:rPr>
              <a:t>.</a:t>
            </a:r>
            <a:r>
              <a:rPr lang="zh-CN" altLang="en-US" sz="2400">
                <a:ea typeface="华文中宋" pitchFamily="2" charset="-122"/>
              </a:rPr>
              <a:t>其他</a:t>
            </a:r>
            <a:endParaRPr lang="zh-CN" altLang="en-US" sz="2400" dirty="0">
              <a:ea typeface="华文中宋" pitchFamily="2" charset="-122"/>
            </a:endParaRPr>
          </a:p>
        </p:txBody>
      </p:sp>
    </p:spTree>
    <p:extLst>
      <p:ext uri="{BB962C8B-B14F-4D97-AF65-F5344CB8AC3E}">
        <p14:creationId xmlns:p14="http://schemas.microsoft.com/office/powerpoint/2010/main" val="42490759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lstStyle/>
          <a:p>
            <a:r>
              <a:rPr lang="en-US" altLang="zh-CN" sz="2400" dirty="0">
                <a:solidFill>
                  <a:srgbClr val="00B0F0"/>
                </a:solidFill>
                <a:ea typeface="华文中宋" pitchFamily="2" charset="-122"/>
              </a:rPr>
              <a:t>(</a:t>
            </a:r>
            <a:r>
              <a:rPr lang="zh-CN" altLang="en-US" sz="2400" dirty="0">
                <a:solidFill>
                  <a:srgbClr val="00B0F0"/>
                </a:solidFill>
                <a:ea typeface="华文中宋" pitchFamily="2" charset="-122"/>
              </a:rPr>
              <a:t>二</a:t>
            </a:r>
            <a:r>
              <a:rPr lang="en-US" altLang="zh-CN" sz="2400" dirty="0">
                <a:solidFill>
                  <a:srgbClr val="00B0F0"/>
                </a:solidFill>
                <a:ea typeface="华文中宋" pitchFamily="2" charset="-122"/>
              </a:rPr>
              <a:t>)</a:t>
            </a:r>
            <a:r>
              <a:rPr lang="zh-CN" altLang="en-US" sz="2400" dirty="0">
                <a:solidFill>
                  <a:srgbClr val="00B0F0"/>
                </a:solidFill>
                <a:ea typeface="华文中宋" pitchFamily="2" charset="-122"/>
              </a:rPr>
              <a:t>主要政策规定</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zh-CN" sz="2400" dirty="0">
                <a:ea typeface="华文中宋" pitchFamily="2" charset="-122"/>
              </a:rPr>
              <a:t>一般纳税人销售电梯的同时提供安装服务，其安装服务可以按照甲供工程选择适用简易计税方法计税</a:t>
            </a:r>
            <a:endParaRPr lang="en-US" altLang="zh-CN" sz="2400" dirty="0">
              <a:ea typeface="华文中宋" pitchFamily="2" charset="-122"/>
            </a:endParaRPr>
          </a:p>
          <a:p>
            <a:r>
              <a:rPr lang="en-US" altLang="zh-CN" sz="2400" dirty="0">
                <a:ea typeface="华文中宋" pitchFamily="2" charset="-122"/>
              </a:rPr>
              <a:t>2.</a:t>
            </a:r>
            <a:r>
              <a:rPr lang="zh-CN" altLang="zh-CN" sz="2400" dirty="0">
                <a:ea typeface="华文中宋" pitchFamily="2" charset="-122"/>
              </a:rPr>
              <a:t>建筑工程总承包单位为房屋建筑的地基与基础、主体结构提供工程服务，建设单位自行采购全部或部分钢材、混凝土、砌体材料、预制构件的，适用简易计税方法计税</a:t>
            </a:r>
            <a:r>
              <a:rPr lang="zh-CN" altLang="en-US" sz="2400" dirty="0">
                <a:ea typeface="华文中宋" pitchFamily="2" charset="-122"/>
              </a:rPr>
              <a:t>（甲供材料）</a:t>
            </a:r>
            <a:endParaRPr lang="en-US" altLang="zh-CN" sz="2400" dirty="0">
              <a:ea typeface="华文中宋" pitchFamily="2" charset="-122"/>
            </a:endParaRPr>
          </a:p>
          <a:p>
            <a:r>
              <a:rPr lang="zh-CN" altLang="zh-CN" sz="2400" dirty="0">
                <a:ea typeface="华文中宋" pitchFamily="2" charset="-122"/>
              </a:rPr>
              <a:t>地基与基础、主体结构的范围，按照《建筑工程施工质量验收统一标准》（</a:t>
            </a:r>
            <a:r>
              <a:rPr lang="en-US" altLang="zh-CN" sz="2400" dirty="0">
                <a:ea typeface="华文中宋" pitchFamily="2" charset="-122"/>
              </a:rPr>
              <a:t>GB50300-2013</a:t>
            </a:r>
            <a:r>
              <a:rPr lang="zh-CN" altLang="zh-CN" sz="2400" dirty="0">
                <a:ea typeface="华文中宋" pitchFamily="2" charset="-122"/>
              </a:rPr>
              <a:t>）附录</a:t>
            </a:r>
            <a:r>
              <a:rPr lang="en-US" altLang="zh-CN" sz="2400" dirty="0">
                <a:ea typeface="华文中宋" pitchFamily="2" charset="-122"/>
              </a:rPr>
              <a:t>B</a:t>
            </a:r>
            <a:r>
              <a:rPr lang="zh-CN" altLang="zh-CN" sz="2400" dirty="0">
                <a:ea typeface="华文中宋" pitchFamily="2" charset="-122"/>
              </a:rPr>
              <a:t>《建筑工程的分部工程、分项工程划分》中的</a:t>
            </a:r>
            <a:r>
              <a:rPr lang="en-US" altLang="zh-CN" sz="2400" dirty="0">
                <a:ea typeface="华文中宋" pitchFamily="2" charset="-122"/>
              </a:rPr>
              <a:t>“</a:t>
            </a:r>
            <a:r>
              <a:rPr lang="zh-CN" altLang="zh-CN" sz="2400" dirty="0">
                <a:ea typeface="华文中宋" pitchFamily="2" charset="-122"/>
              </a:rPr>
              <a:t>地基与基础</a:t>
            </a:r>
            <a:r>
              <a:rPr lang="en-US" altLang="zh-CN" sz="2400" dirty="0">
                <a:ea typeface="华文中宋" pitchFamily="2" charset="-122"/>
              </a:rPr>
              <a:t>”“</a:t>
            </a:r>
            <a:r>
              <a:rPr lang="zh-CN" altLang="zh-CN" sz="2400" dirty="0">
                <a:ea typeface="华文中宋" pitchFamily="2" charset="-122"/>
              </a:rPr>
              <a:t>主体结构</a:t>
            </a:r>
            <a:r>
              <a:rPr lang="en-US" altLang="zh-CN" sz="2400" dirty="0">
                <a:ea typeface="华文中宋" pitchFamily="2" charset="-122"/>
              </a:rPr>
              <a:t>”</a:t>
            </a:r>
            <a:r>
              <a:rPr lang="zh-CN" altLang="zh-CN" sz="2400" dirty="0">
                <a:ea typeface="华文中宋" pitchFamily="2" charset="-122"/>
              </a:rPr>
              <a:t>分部工程的范围执行</a:t>
            </a:r>
            <a:endParaRPr lang="en-US" altLang="zh-CN" sz="2400" dirty="0">
              <a:ea typeface="华文中宋" pitchFamily="2" charset="-122"/>
            </a:endParaRPr>
          </a:p>
          <a:p>
            <a:r>
              <a:rPr lang="en-US" altLang="zh-CN" sz="2400" dirty="0">
                <a:ea typeface="华文中宋" pitchFamily="2" charset="-122"/>
              </a:rPr>
              <a:t>3.</a:t>
            </a:r>
            <a:r>
              <a:rPr lang="zh-CN" altLang="zh-CN" sz="2400" dirty="0">
                <a:ea typeface="华文中宋" pitchFamily="2" charset="-122"/>
              </a:rPr>
              <a:t>资管产品管理人运营资管产品过程中发生的增值税应税行为</a:t>
            </a:r>
            <a:r>
              <a:rPr lang="zh-CN" altLang="en-US" sz="2400" dirty="0">
                <a:ea typeface="华文中宋" pitchFamily="2" charset="-122"/>
              </a:rPr>
              <a:t>，</a:t>
            </a:r>
            <a:r>
              <a:rPr lang="zh-CN" altLang="zh-CN" sz="2400" dirty="0">
                <a:ea typeface="华文中宋" pitchFamily="2" charset="-122"/>
              </a:rPr>
              <a:t>暂适用简易计税方法，按照</a:t>
            </a:r>
            <a:r>
              <a:rPr lang="en-US" altLang="zh-CN" sz="2400" dirty="0">
                <a:ea typeface="华文中宋" pitchFamily="2" charset="-122"/>
              </a:rPr>
              <a:t>3%</a:t>
            </a:r>
            <a:r>
              <a:rPr lang="zh-CN" altLang="zh-CN" sz="2400" dirty="0">
                <a:ea typeface="华文中宋" pitchFamily="2" charset="-122"/>
              </a:rPr>
              <a:t>的征收率缴纳增值税</a:t>
            </a:r>
            <a:endParaRPr lang="zh-CN" altLang="en-US" sz="2400" dirty="0">
              <a:ea typeface="华文中宋" pitchFamily="2" charset="-122"/>
            </a:endParaRPr>
          </a:p>
        </p:txBody>
      </p:sp>
    </p:spTree>
    <p:extLst>
      <p:ext uri="{BB962C8B-B14F-4D97-AF65-F5344CB8AC3E}">
        <p14:creationId xmlns:p14="http://schemas.microsoft.com/office/powerpoint/2010/main" val="5841551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zh-CN" altLang="en-US" sz="2400" dirty="0">
                <a:solidFill>
                  <a:srgbClr val="FF0000"/>
                </a:solidFill>
                <a:ea typeface="华文中宋" pitchFamily="2" charset="-122"/>
              </a:rPr>
              <a:t>五</a:t>
            </a:r>
            <a:r>
              <a:rPr lang="en-US" altLang="zh-CN" sz="2400" dirty="0">
                <a:solidFill>
                  <a:srgbClr val="FF0000"/>
                </a:solidFill>
                <a:ea typeface="华文中宋" pitchFamily="2" charset="-122"/>
              </a:rPr>
              <a:t>.</a:t>
            </a:r>
            <a:r>
              <a:rPr lang="zh-CN" altLang="en-US" sz="2400" dirty="0">
                <a:solidFill>
                  <a:srgbClr val="FF0000"/>
                </a:solidFill>
                <a:ea typeface="华文中宋" pitchFamily="2" charset="-122"/>
              </a:rPr>
              <a:t>销售额抵减</a:t>
            </a:r>
            <a:endParaRPr lang="en-US" altLang="zh-CN" sz="2400" dirty="0">
              <a:solidFill>
                <a:srgbClr val="FF0000"/>
              </a:solidFill>
              <a:ea typeface="华文中宋" pitchFamily="2" charset="-122"/>
            </a:endParaRPr>
          </a:p>
          <a:p>
            <a:r>
              <a:rPr lang="en-US" altLang="zh-CN" sz="2400" dirty="0">
                <a:solidFill>
                  <a:srgbClr val="00B0F0"/>
                </a:solidFill>
                <a:ea typeface="华文中宋" pitchFamily="2" charset="-122"/>
              </a:rPr>
              <a:t>(</a:t>
            </a:r>
            <a:r>
              <a:rPr lang="zh-CN" altLang="en-US" sz="2400" dirty="0">
                <a:solidFill>
                  <a:srgbClr val="00B0F0"/>
                </a:solidFill>
                <a:ea typeface="华文中宋" pitchFamily="2" charset="-122"/>
              </a:rPr>
              <a:t>一）相关政策文件</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zh-CN" sz="2400" dirty="0">
                <a:ea typeface="华文中宋" pitchFamily="2" charset="-122"/>
              </a:rPr>
              <a:t>财政部国家税务总局关于明确金融房地产开发教育辅助服务等增值税政策的通知（财税〔</a:t>
            </a:r>
            <a:r>
              <a:rPr lang="en-US" altLang="zh-CN" sz="2400" dirty="0">
                <a:ea typeface="华文中宋" pitchFamily="2" charset="-122"/>
              </a:rPr>
              <a:t>2016</a:t>
            </a:r>
            <a:r>
              <a:rPr lang="zh-CN" altLang="zh-CN" sz="2400" dirty="0">
                <a:ea typeface="华文中宋" pitchFamily="2" charset="-122"/>
              </a:rPr>
              <a:t>〕</a:t>
            </a:r>
            <a:r>
              <a:rPr lang="en-US" altLang="zh-CN" sz="2400" dirty="0">
                <a:ea typeface="华文中宋" pitchFamily="2" charset="-122"/>
              </a:rPr>
              <a:t>140</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en-US" altLang="zh-CN" sz="2400" dirty="0">
                <a:ea typeface="华文中宋" pitchFamily="2" charset="-122"/>
              </a:rPr>
              <a:t>2.</a:t>
            </a:r>
            <a:r>
              <a:rPr lang="zh-CN" altLang="zh-CN" sz="2400" dirty="0">
                <a:ea typeface="华文中宋" pitchFamily="2" charset="-122"/>
              </a:rPr>
              <a:t>国家税务总局关于土地价款扣除时间等增值税征管问题的公告</a:t>
            </a:r>
            <a:r>
              <a:rPr lang="zh-CN" altLang="en-US"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2016</a:t>
            </a:r>
            <a:r>
              <a:rPr lang="zh-CN" altLang="zh-CN" sz="2400" dirty="0">
                <a:ea typeface="华文中宋" pitchFamily="2" charset="-122"/>
              </a:rPr>
              <a:t>年第</a:t>
            </a:r>
            <a:r>
              <a:rPr lang="en-US" altLang="zh-CN" sz="2400" dirty="0">
                <a:ea typeface="华文中宋" pitchFamily="2" charset="-122"/>
              </a:rPr>
              <a:t>86</a:t>
            </a:r>
            <a:r>
              <a:rPr lang="zh-CN" altLang="zh-CN" sz="2400" dirty="0">
                <a:ea typeface="华文中宋" pitchFamily="2" charset="-122"/>
              </a:rPr>
              <a:t>号 </a:t>
            </a:r>
            <a:r>
              <a:rPr lang="zh-CN" altLang="en-US" sz="2400" dirty="0">
                <a:ea typeface="华文中宋" pitchFamily="2" charset="-122"/>
              </a:rPr>
              <a:t>）</a:t>
            </a:r>
          </a:p>
        </p:txBody>
      </p:sp>
    </p:spTree>
    <p:extLst>
      <p:ext uri="{BB962C8B-B14F-4D97-AF65-F5344CB8AC3E}">
        <p14:creationId xmlns:p14="http://schemas.microsoft.com/office/powerpoint/2010/main" val="10942980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lstStyle/>
          <a:p>
            <a:r>
              <a:rPr lang="en-US" altLang="zh-CN" sz="2400" dirty="0">
                <a:solidFill>
                  <a:srgbClr val="00B0F0"/>
                </a:solidFill>
                <a:ea typeface="华文中宋" pitchFamily="2" charset="-122"/>
              </a:rPr>
              <a:t>(</a:t>
            </a:r>
            <a:r>
              <a:rPr lang="zh-CN" altLang="en-US" sz="2400" dirty="0">
                <a:solidFill>
                  <a:srgbClr val="00B0F0"/>
                </a:solidFill>
                <a:ea typeface="华文中宋" pitchFamily="2" charset="-122"/>
              </a:rPr>
              <a:t>二</a:t>
            </a:r>
            <a:r>
              <a:rPr lang="en-US" altLang="zh-CN" sz="2400" dirty="0">
                <a:solidFill>
                  <a:srgbClr val="00B0F0"/>
                </a:solidFill>
                <a:ea typeface="华文中宋" pitchFamily="2" charset="-122"/>
              </a:rPr>
              <a:t>)</a:t>
            </a:r>
            <a:r>
              <a:rPr lang="zh-CN" altLang="en-US" sz="2400" dirty="0">
                <a:solidFill>
                  <a:srgbClr val="00B0F0"/>
                </a:solidFill>
                <a:ea typeface="华文中宋" pitchFamily="2" charset="-122"/>
              </a:rPr>
              <a:t>主要政策规定</a:t>
            </a:r>
            <a:endParaRPr lang="en-US" altLang="zh-CN" sz="2400" dirty="0">
              <a:solidFill>
                <a:srgbClr val="00B0F0"/>
              </a:solidFill>
              <a:ea typeface="华文中宋" pitchFamily="2" charset="-122"/>
            </a:endParaRPr>
          </a:p>
          <a:p>
            <a:r>
              <a:rPr lang="zh-CN" altLang="zh-CN" sz="2400" dirty="0">
                <a:ea typeface="华文中宋" pitchFamily="2" charset="-122"/>
              </a:rPr>
              <a:t>房地产开发企业向政府部门支付的土地价款，以及向其他单位或个人支付的拆迁补偿费用，按照财税〔</a:t>
            </a:r>
            <a:r>
              <a:rPr lang="en-US" altLang="zh-CN" sz="2400" dirty="0">
                <a:ea typeface="华文中宋" pitchFamily="2" charset="-122"/>
              </a:rPr>
              <a:t>2016</a:t>
            </a:r>
            <a:r>
              <a:rPr lang="zh-CN" altLang="zh-CN" sz="2400" dirty="0">
                <a:ea typeface="华文中宋" pitchFamily="2" charset="-122"/>
              </a:rPr>
              <a:t>〕</a:t>
            </a:r>
            <a:r>
              <a:rPr lang="en-US" altLang="zh-CN" sz="2400" dirty="0">
                <a:ea typeface="华文中宋" pitchFamily="2" charset="-122"/>
              </a:rPr>
              <a:t>140</a:t>
            </a:r>
            <a:r>
              <a:rPr lang="zh-CN" altLang="zh-CN" sz="2400" dirty="0">
                <a:ea typeface="华文中宋" pitchFamily="2" charset="-122"/>
              </a:rPr>
              <a:t>号文件第七、八条规定，允许在计算销售额时扣除但未扣除的，从</a:t>
            </a:r>
            <a:r>
              <a:rPr lang="en-US" altLang="zh-CN" sz="2400" dirty="0">
                <a:ea typeface="华文中宋" pitchFamily="2" charset="-122"/>
              </a:rPr>
              <a:t>2016</a:t>
            </a:r>
            <a:r>
              <a:rPr lang="zh-CN" altLang="zh-CN" sz="2400" dirty="0">
                <a:ea typeface="华文中宋" pitchFamily="2" charset="-122"/>
              </a:rPr>
              <a:t>年</a:t>
            </a:r>
            <a:r>
              <a:rPr lang="en-US" altLang="zh-CN" sz="2400" dirty="0">
                <a:ea typeface="华文中宋" pitchFamily="2" charset="-122"/>
              </a:rPr>
              <a:t>12</a:t>
            </a:r>
            <a:r>
              <a:rPr lang="zh-CN" altLang="zh-CN" sz="2400" dirty="0">
                <a:ea typeface="华文中宋" pitchFamily="2" charset="-122"/>
              </a:rPr>
              <a:t>月份（税款所属期）起按照现行规定计算扣除</a:t>
            </a:r>
            <a:endParaRPr lang="en-US" altLang="zh-CN" sz="2400" dirty="0">
              <a:ea typeface="华文中宋" pitchFamily="2" charset="-122"/>
            </a:endParaRPr>
          </a:p>
          <a:p>
            <a:r>
              <a:rPr lang="zh-CN" altLang="zh-CN" sz="2400" dirty="0">
                <a:ea typeface="华文中宋" pitchFamily="2" charset="-122"/>
              </a:rPr>
              <a:t>《国家税务总局关于发布〈房地产开发企业销售自行开发的房地产项目增值税征收管理暂行办法〉的公告》（国家税务总局公告</a:t>
            </a:r>
            <a:r>
              <a:rPr lang="en-US" altLang="zh-CN" sz="2400" dirty="0">
                <a:ea typeface="华文中宋" pitchFamily="2" charset="-122"/>
              </a:rPr>
              <a:t>2016</a:t>
            </a:r>
            <a:r>
              <a:rPr lang="zh-CN" altLang="zh-CN" sz="2400" dirty="0">
                <a:ea typeface="华文中宋" pitchFamily="2" charset="-122"/>
              </a:rPr>
              <a:t>年第</a:t>
            </a:r>
            <a:r>
              <a:rPr lang="en-US" altLang="zh-CN" sz="2400" dirty="0">
                <a:ea typeface="华文中宋" pitchFamily="2" charset="-122"/>
              </a:rPr>
              <a:t>18</a:t>
            </a:r>
            <a:r>
              <a:rPr lang="zh-CN" altLang="zh-CN" sz="2400" dirty="0">
                <a:ea typeface="华文中宋" pitchFamily="2" charset="-122"/>
              </a:rPr>
              <a:t>号）第五条中，“当期销售房地产项目建筑面积”“房地产项目可供销售建筑面积”，是指计容积率</a:t>
            </a:r>
            <a:r>
              <a:rPr lang="zh-CN" altLang="zh-CN" sz="2400" dirty="0">
                <a:solidFill>
                  <a:srgbClr val="FF0000"/>
                </a:solidFill>
                <a:ea typeface="华文中宋" pitchFamily="2" charset="-122"/>
              </a:rPr>
              <a:t>地上建筑面积</a:t>
            </a:r>
            <a:r>
              <a:rPr lang="zh-CN" altLang="zh-CN" sz="2400" dirty="0">
                <a:ea typeface="华文中宋" pitchFamily="2" charset="-122"/>
              </a:rPr>
              <a:t>，不包括地下车位建筑面积</a:t>
            </a:r>
            <a:endParaRPr lang="en-US" altLang="zh-CN" sz="2400" dirty="0">
              <a:ea typeface="华文中宋" pitchFamily="2" charset="-122"/>
            </a:endParaRPr>
          </a:p>
          <a:p>
            <a:endParaRPr lang="zh-CN" altLang="en-US" dirty="0"/>
          </a:p>
        </p:txBody>
      </p:sp>
    </p:spTree>
    <p:extLst>
      <p:ext uri="{BB962C8B-B14F-4D97-AF65-F5344CB8AC3E}">
        <p14:creationId xmlns:p14="http://schemas.microsoft.com/office/powerpoint/2010/main" val="4304633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zh-CN" altLang="en-US" sz="2400" dirty="0">
                <a:solidFill>
                  <a:srgbClr val="FF0000"/>
                </a:solidFill>
                <a:ea typeface="华文中宋" pitchFamily="2" charset="-122"/>
              </a:rPr>
              <a:t>六</a:t>
            </a:r>
            <a:r>
              <a:rPr lang="en-US" altLang="zh-CN" sz="2400" dirty="0">
                <a:solidFill>
                  <a:srgbClr val="FF0000"/>
                </a:solidFill>
                <a:ea typeface="华文中宋" pitchFamily="2" charset="-122"/>
              </a:rPr>
              <a:t>.</a:t>
            </a:r>
            <a:r>
              <a:rPr lang="zh-CN" altLang="en-US" sz="2400" dirty="0">
                <a:solidFill>
                  <a:srgbClr val="FF0000"/>
                </a:solidFill>
                <a:ea typeface="华文中宋" pitchFamily="2" charset="-122"/>
              </a:rPr>
              <a:t>进项税额</a:t>
            </a:r>
            <a:endParaRPr lang="en-US" altLang="zh-CN" sz="2400" dirty="0">
              <a:solidFill>
                <a:srgbClr val="FF0000"/>
              </a:solidFill>
              <a:ea typeface="华文中宋" pitchFamily="2" charset="-122"/>
            </a:endParaRPr>
          </a:p>
          <a:p>
            <a:r>
              <a:rPr lang="en-US" altLang="zh-CN" sz="2400" dirty="0">
                <a:solidFill>
                  <a:srgbClr val="00B0F0"/>
                </a:solidFill>
                <a:ea typeface="华文中宋" pitchFamily="2" charset="-122"/>
              </a:rPr>
              <a:t>(</a:t>
            </a:r>
            <a:r>
              <a:rPr lang="zh-CN" altLang="en-US" sz="2400" dirty="0">
                <a:solidFill>
                  <a:srgbClr val="00B0F0"/>
                </a:solidFill>
                <a:ea typeface="华文中宋" pitchFamily="2" charset="-122"/>
              </a:rPr>
              <a:t>一）相关政策文件</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zh-CN" sz="2400" dirty="0">
                <a:ea typeface="华文中宋" pitchFamily="2" charset="-122"/>
              </a:rPr>
              <a:t>国家税务总局关于加强海关进口增值税抵扣管理的公告</a:t>
            </a:r>
            <a:r>
              <a:rPr lang="en-US" altLang="zh-CN"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2017</a:t>
            </a:r>
            <a:r>
              <a:rPr lang="zh-CN" altLang="zh-CN" sz="2400" dirty="0">
                <a:ea typeface="华文中宋" pitchFamily="2" charset="-122"/>
              </a:rPr>
              <a:t>年第</a:t>
            </a:r>
            <a:r>
              <a:rPr lang="en-US" altLang="zh-CN" sz="2400" dirty="0">
                <a:ea typeface="华文中宋" pitchFamily="2" charset="-122"/>
              </a:rPr>
              <a:t>3</a:t>
            </a:r>
            <a:r>
              <a:rPr lang="zh-CN" altLang="zh-CN" sz="2400" dirty="0">
                <a:ea typeface="华文中宋" pitchFamily="2" charset="-122"/>
              </a:rPr>
              <a:t>号</a:t>
            </a:r>
            <a:r>
              <a:rPr lang="en-US" altLang="zh-CN" sz="2400" dirty="0">
                <a:ea typeface="华文中宋" pitchFamily="2" charset="-122"/>
              </a:rPr>
              <a:t>)</a:t>
            </a:r>
          </a:p>
          <a:p>
            <a:r>
              <a:rPr lang="en-US" altLang="zh-CN" sz="2400" dirty="0">
                <a:ea typeface="华文中宋" pitchFamily="2" charset="-122"/>
              </a:rPr>
              <a:t>2.</a:t>
            </a:r>
            <a:r>
              <a:rPr lang="zh-CN" altLang="zh-CN" sz="2400" dirty="0">
                <a:ea typeface="华文中宋" pitchFamily="2" charset="-122"/>
              </a:rPr>
              <a:t>国家税务总局关于进一步明确营改增有关征管问题的公告</a:t>
            </a:r>
            <a:r>
              <a:rPr lang="en-US" altLang="zh-CN"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2017</a:t>
            </a:r>
            <a:r>
              <a:rPr lang="zh-CN" altLang="zh-CN" sz="2400" dirty="0">
                <a:ea typeface="华文中宋" pitchFamily="2" charset="-122"/>
              </a:rPr>
              <a:t>年第</a:t>
            </a:r>
            <a:r>
              <a:rPr lang="en-US" altLang="zh-CN" sz="2400" dirty="0">
                <a:ea typeface="华文中宋" pitchFamily="2" charset="-122"/>
              </a:rPr>
              <a:t>11</a:t>
            </a:r>
            <a:r>
              <a:rPr lang="zh-CN" altLang="zh-CN" sz="2400" dirty="0">
                <a:ea typeface="华文中宋" pitchFamily="2" charset="-122"/>
              </a:rPr>
              <a:t>号</a:t>
            </a:r>
            <a:r>
              <a:rPr lang="en-US" altLang="zh-CN" sz="2400" dirty="0">
                <a:ea typeface="华文中宋" pitchFamily="2" charset="-122"/>
              </a:rPr>
              <a:t>)</a:t>
            </a:r>
          </a:p>
          <a:p>
            <a:r>
              <a:rPr lang="en-US" altLang="zh-CN" sz="2400" dirty="0">
                <a:ea typeface="华文中宋" pitchFamily="2" charset="-122"/>
              </a:rPr>
              <a:t>3.</a:t>
            </a:r>
            <a:r>
              <a:rPr lang="zh-CN" altLang="zh-CN" sz="2400" dirty="0">
                <a:ea typeface="华文中宋" pitchFamily="2" charset="-122"/>
              </a:rPr>
              <a:t>财政部税务总局关于简并增值税税率有关政策的通知</a:t>
            </a:r>
            <a:r>
              <a:rPr lang="en-US" altLang="zh-CN"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a:t>
            </a:r>
            <a:r>
              <a:rPr lang="zh-CN" altLang="zh-CN" sz="2400" dirty="0">
                <a:ea typeface="华文中宋" pitchFamily="2" charset="-122"/>
              </a:rPr>
              <a:t>〕</a:t>
            </a:r>
            <a:r>
              <a:rPr lang="en-US" altLang="zh-CN" sz="2400" dirty="0">
                <a:ea typeface="华文中宋" pitchFamily="2" charset="-122"/>
              </a:rPr>
              <a:t>37</a:t>
            </a:r>
            <a:r>
              <a:rPr lang="zh-CN" altLang="zh-CN" sz="2400" dirty="0">
                <a:ea typeface="华文中宋" pitchFamily="2" charset="-122"/>
              </a:rPr>
              <a:t>号</a:t>
            </a:r>
            <a:r>
              <a:rPr lang="en-US" altLang="zh-CN" sz="2400" dirty="0">
                <a:ea typeface="华文中宋" pitchFamily="2" charset="-122"/>
              </a:rPr>
              <a:t>)</a:t>
            </a:r>
            <a:r>
              <a:rPr lang="zh-CN" altLang="zh-CN" sz="2400" dirty="0">
                <a:ea typeface="华文中宋" pitchFamily="2" charset="-122"/>
              </a:rPr>
              <a:t> </a:t>
            </a:r>
            <a:endParaRPr lang="zh-CN" altLang="en-US" sz="2400" dirty="0">
              <a:ea typeface="华文中宋" pitchFamily="2" charset="-122"/>
            </a:endParaRPr>
          </a:p>
        </p:txBody>
      </p:sp>
    </p:spTree>
    <p:extLst>
      <p:ext uri="{BB962C8B-B14F-4D97-AF65-F5344CB8AC3E}">
        <p14:creationId xmlns:p14="http://schemas.microsoft.com/office/powerpoint/2010/main" val="25182657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lnSpcReduction="10000"/>
          </a:bodyPr>
          <a:lstStyle/>
          <a:p>
            <a:r>
              <a:rPr lang="en-US" altLang="zh-CN" sz="2600" dirty="0">
                <a:solidFill>
                  <a:srgbClr val="00B0F0"/>
                </a:solidFill>
                <a:ea typeface="华文中宋" pitchFamily="2" charset="-122"/>
              </a:rPr>
              <a:t>(</a:t>
            </a:r>
            <a:r>
              <a:rPr lang="zh-CN" altLang="en-US" sz="2600" dirty="0">
                <a:solidFill>
                  <a:srgbClr val="00B0F0"/>
                </a:solidFill>
                <a:ea typeface="华文中宋" pitchFamily="2" charset="-122"/>
              </a:rPr>
              <a:t>二</a:t>
            </a:r>
            <a:r>
              <a:rPr lang="en-US" altLang="zh-CN" sz="2600" dirty="0">
                <a:solidFill>
                  <a:srgbClr val="00B0F0"/>
                </a:solidFill>
                <a:ea typeface="华文中宋" pitchFamily="2" charset="-122"/>
              </a:rPr>
              <a:t>)</a:t>
            </a:r>
            <a:r>
              <a:rPr lang="zh-CN" altLang="en-US" sz="2600" dirty="0">
                <a:solidFill>
                  <a:srgbClr val="00B0F0"/>
                </a:solidFill>
                <a:ea typeface="华文中宋" pitchFamily="2" charset="-122"/>
              </a:rPr>
              <a:t>主要政策规定</a:t>
            </a:r>
            <a:endParaRPr lang="en-US" altLang="zh-CN" sz="2600" dirty="0">
              <a:solidFill>
                <a:srgbClr val="00B0F0"/>
              </a:solidFill>
              <a:ea typeface="华文中宋" pitchFamily="2" charset="-122"/>
            </a:endParaRPr>
          </a:p>
          <a:p>
            <a:r>
              <a:rPr lang="en-US" altLang="zh-CN" sz="2600" dirty="0">
                <a:ea typeface="华文中宋" pitchFamily="2" charset="-122"/>
              </a:rPr>
              <a:t>1.</a:t>
            </a:r>
            <a:r>
              <a:rPr lang="zh-CN" altLang="en-US" sz="2600" dirty="0">
                <a:ea typeface="华文中宋" pitchFamily="2" charset="-122"/>
              </a:rPr>
              <a:t>农产品的进项税额</a:t>
            </a:r>
            <a:endParaRPr lang="en-US" altLang="zh-CN" sz="2600" dirty="0">
              <a:ea typeface="华文中宋" pitchFamily="2" charset="-122"/>
            </a:endParaRPr>
          </a:p>
          <a:p>
            <a:r>
              <a:rPr lang="zh-CN" altLang="zh-CN" sz="2800" dirty="0">
                <a:ea typeface="华文中宋" pitchFamily="2" charset="-122"/>
              </a:rPr>
              <a:t>（</a:t>
            </a:r>
            <a:r>
              <a:rPr lang="en-US" altLang="zh-CN" sz="2800" dirty="0">
                <a:ea typeface="华文中宋" pitchFamily="2" charset="-122"/>
              </a:rPr>
              <a:t>1</a:t>
            </a:r>
            <a:r>
              <a:rPr lang="zh-CN" altLang="zh-CN" sz="2800" dirty="0">
                <a:ea typeface="华文中宋" pitchFamily="2" charset="-122"/>
              </a:rPr>
              <a:t>）除用于生产销售或委托受托加工</a:t>
            </a:r>
            <a:r>
              <a:rPr lang="en-US" altLang="zh-CN" sz="2800" dirty="0">
                <a:ea typeface="华文中宋" pitchFamily="2" charset="-122"/>
              </a:rPr>
              <a:t>17%</a:t>
            </a:r>
            <a:r>
              <a:rPr lang="zh-CN" altLang="zh-CN" sz="2800" dirty="0">
                <a:ea typeface="华文中宋" pitchFamily="2" charset="-122"/>
              </a:rPr>
              <a:t>税率货物的农产品外，纳税人购进农产品</a:t>
            </a:r>
            <a:r>
              <a:rPr lang="en-US" altLang="zh-CN" sz="2800" dirty="0">
                <a:ea typeface="华文中宋" pitchFamily="2" charset="-122"/>
              </a:rPr>
              <a:t>,</a:t>
            </a:r>
            <a:r>
              <a:rPr lang="zh-CN" altLang="zh-CN" sz="2800" dirty="0">
                <a:ea typeface="华文中宋" pitchFamily="2" charset="-122"/>
              </a:rPr>
              <a:t>取得一般纳税人开具的增值税专用发票或海关进口增值税专用缴款书的，以增值税专用发票或海关进口增值税专用缴款书上注明的增值税额为进项税额；从按照简易计税方法依照</a:t>
            </a:r>
            <a:r>
              <a:rPr lang="en-US" altLang="zh-CN" sz="2800" dirty="0">
                <a:ea typeface="华文中宋" pitchFamily="2" charset="-122"/>
              </a:rPr>
              <a:t>3%</a:t>
            </a:r>
            <a:r>
              <a:rPr lang="zh-CN" altLang="zh-CN" sz="2800" dirty="0">
                <a:ea typeface="华文中宋" pitchFamily="2" charset="-122"/>
              </a:rPr>
              <a:t>征收率计算缴纳增值税的小规模纳税人取得增值税专用发票的，以增值税专用发票上注明的金额和</a:t>
            </a:r>
            <a:r>
              <a:rPr lang="en-US" altLang="zh-CN" sz="2800" dirty="0">
                <a:ea typeface="华文中宋" pitchFamily="2" charset="-122"/>
              </a:rPr>
              <a:t>11%</a:t>
            </a:r>
            <a:r>
              <a:rPr lang="zh-CN" altLang="zh-CN" sz="2800" dirty="0">
                <a:ea typeface="华文中宋" pitchFamily="2" charset="-122"/>
              </a:rPr>
              <a:t>的扣除率计算进项税额；取得（开具）农产品销售发票或收购发票的，以农产品销售发票或收购发票上注明的农产品买价和</a:t>
            </a:r>
            <a:r>
              <a:rPr lang="en-US" altLang="zh-CN" sz="2800" dirty="0">
                <a:ea typeface="华文中宋" pitchFamily="2" charset="-122"/>
              </a:rPr>
              <a:t>11%</a:t>
            </a:r>
            <a:r>
              <a:rPr lang="zh-CN" altLang="zh-CN" sz="2800" dirty="0">
                <a:ea typeface="华文中宋" pitchFamily="2" charset="-122"/>
              </a:rPr>
              <a:t>的扣除率计算进项税额</a:t>
            </a:r>
            <a:endParaRPr lang="en-US" altLang="zh-CN" sz="2800" dirty="0">
              <a:ea typeface="华文中宋" pitchFamily="2" charset="-122"/>
            </a:endParaRPr>
          </a:p>
          <a:p>
            <a:r>
              <a:rPr lang="zh-CN" altLang="zh-CN" sz="2800" dirty="0">
                <a:ea typeface="华文中宋" pitchFamily="2" charset="-122"/>
              </a:rPr>
              <a:t>（</a:t>
            </a:r>
            <a:r>
              <a:rPr lang="en-US" altLang="zh-CN" sz="2800" dirty="0">
                <a:ea typeface="华文中宋" pitchFamily="2" charset="-122"/>
              </a:rPr>
              <a:t>2</a:t>
            </a:r>
            <a:r>
              <a:rPr lang="zh-CN" altLang="zh-CN" sz="2800" dirty="0">
                <a:ea typeface="华文中宋" pitchFamily="2" charset="-122"/>
              </a:rPr>
              <a:t>）继续推进农产品增值税进项税额核定扣除试点，纳税人购进农产品进项税额已实行核定扣除的，仍按照</a:t>
            </a:r>
            <a:r>
              <a:rPr lang="zh-CN" altLang="en-US" sz="2800" dirty="0">
                <a:ea typeface="华文中宋" pitchFamily="2" charset="-122"/>
              </a:rPr>
              <a:t>规定</a:t>
            </a:r>
            <a:r>
              <a:rPr lang="zh-CN" altLang="zh-CN" sz="2800" dirty="0">
                <a:ea typeface="华文中宋" pitchFamily="2" charset="-122"/>
              </a:rPr>
              <a:t>执行。其中扣除率按</a:t>
            </a:r>
            <a:r>
              <a:rPr lang="zh-CN" altLang="en-US" sz="2800" dirty="0">
                <a:ea typeface="华文中宋" pitchFamily="2" charset="-122"/>
              </a:rPr>
              <a:t>上述</a:t>
            </a:r>
            <a:r>
              <a:rPr lang="zh-CN" altLang="zh-CN" sz="2800" dirty="0">
                <a:ea typeface="华文中宋" pitchFamily="2" charset="-122"/>
              </a:rPr>
              <a:t>第（</a:t>
            </a:r>
            <a:r>
              <a:rPr lang="en-US" altLang="zh-CN" sz="2800" dirty="0">
                <a:ea typeface="华文中宋" pitchFamily="2" charset="-122"/>
              </a:rPr>
              <a:t>1</a:t>
            </a:r>
            <a:r>
              <a:rPr lang="zh-CN" altLang="zh-CN" sz="2800" dirty="0">
                <a:ea typeface="华文中宋" pitchFamily="2" charset="-122"/>
              </a:rPr>
              <a:t>）项、第（</a:t>
            </a:r>
            <a:r>
              <a:rPr lang="en-US" altLang="zh-CN" sz="2800" dirty="0">
                <a:ea typeface="华文中宋" pitchFamily="2" charset="-122"/>
              </a:rPr>
              <a:t>2</a:t>
            </a:r>
            <a:r>
              <a:rPr lang="zh-CN" altLang="zh-CN" sz="2800" dirty="0">
                <a:ea typeface="华文中宋" pitchFamily="2" charset="-122"/>
              </a:rPr>
              <a:t>）项规定执行</a:t>
            </a:r>
            <a:endParaRPr lang="en-US" altLang="zh-CN" sz="2800" dirty="0">
              <a:ea typeface="华文中宋" pitchFamily="2" charset="-122"/>
            </a:endParaRPr>
          </a:p>
          <a:p>
            <a:endParaRPr lang="en-US" altLang="zh-CN" sz="2600" dirty="0">
              <a:ea typeface="华文中宋" pitchFamily="2" charset="-122"/>
            </a:endParaRPr>
          </a:p>
          <a:p>
            <a:endParaRPr lang="en-US" altLang="zh-CN" dirty="0"/>
          </a:p>
          <a:p>
            <a:endParaRPr lang="zh-CN" altLang="en-US" dirty="0"/>
          </a:p>
        </p:txBody>
      </p:sp>
    </p:spTree>
    <p:extLst>
      <p:ext uri="{BB962C8B-B14F-4D97-AF65-F5344CB8AC3E}">
        <p14:creationId xmlns:p14="http://schemas.microsoft.com/office/powerpoint/2010/main" val="17621103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Autofit/>
          </a:bodyPr>
          <a:lstStyle/>
          <a:p>
            <a:r>
              <a:rPr lang="zh-CN" altLang="zh-CN" sz="2400" dirty="0">
                <a:ea typeface="华文中宋" pitchFamily="2" charset="-122"/>
              </a:rPr>
              <a:t>（</a:t>
            </a:r>
            <a:r>
              <a:rPr lang="en-US" altLang="zh-CN" sz="2400" dirty="0">
                <a:ea typeface="华文中宋" pitchFamily="2" charset="-122"/>
              </a:rPr>
              <a:t>3</a:t>
            </a:r>
            <a:r>
              <a:rPr lang="zh-CN" altLang="zh-CN" sz="2400" dirty="0">
                <a:ea typeface="华文中宋" pitchFamily="2" charset="-122"/>
              </a:rPr>
              <a:t>）营业税改征增值税试点期间，纳税人购进用于生产销售或委托受托加工</a:t>
            </a:r>
            <a:r>
              <a:rPr lang="en-US" altLang="zh-CN" sz="2400" dirty="0">
                <a:ea typeface="华文中宋" pitchFamily="2" charset="-122"/>
              </a:rPr>
              <a:t>17%</a:t>
            </a:r>
            <a:r>
              <a:rPr lang="zh-CN" altLang="zh-CN" sz="2400" dirty="0">
                <a:ea typeface="华文中宋" pitchFamily="2" charset="-122"/>
              </a:rPr>
              <a:t>税率货物的农产品维持原扣除力度不变</a:t>
            </a:r>
            <a:r>
              <a:rPr lang="zh-CN" altLang="en-US" sz="2400" dirty="0">
                <a:ea typeface="华文中宋" pitchFamily="2" charset="-122"/>
              </a:rPr>
              <a:t>（即计算扣除仍按</a:t>
            </a:r>
            <a:r>
              <a:rPr lang="en-US" altLang="zh-CN" sz="2400" dirty="0">
                <a:ea typeface="华文中宋" pitchFamily="2" charset="-122"/>
              </a:rPr>
              <a:t>13%</a:t>
            </a:r>
            <a:r>
              <a:rPr lang="zh-CN" altLang="en-US" sz="2400" dirty="0">
                <a:ea typeface="华文中宋" pitchFamily="2" charset="-122"/>
              </a:rPr>
              <a:t>扣除率），具体规定为：</a:t>
            </a:r>
            <a:endParaRPr lang="en-US" altLang="zh-CN" sz="2400" dirty="0">
              <a:ea typeface="华文中宋" pitchFamily="2" charset="-122"/>
            </a:endParaRPr>
          </a:p>
          <a:p>
            <a:r>
              <a:rPr lang="zh-CN" altLang="zh-CN" sz="2400" dirty="0">
                <a:ea typeface="华文中宋" pitchFamily="2" charset="-122"/>
              </a:rPr>
              <a:t>①</a:t>
            </a:r>
            <a:r>
              <a:rPr lang="zh-CN" altLang="en-US" sz="2400" dirty="0">
                <a:ea typeface="华文中宋" pitchFamily="2" charset="-122"/>
              </a:rPr>
              <a:t>除向一般纳税人购进取得增值税专用发票或</a:t>
            </a:r>
            <a:r>
              <a:rPr lang="zh-CN" altLang="zh-CN" sz="2400" dirty="0">
                <a:ea typeface="华文中宋" pitchFamily="2" charset="-122"/>
              </a:rPr>
              <a:t>海关进口增值税专用缴款书</a:t>
            </a:r>
            <a:r>
              <a:rPr lang="zh-CN" altLang="en-US" sz="2400" dirty="0">
                <a:ea typeface="华文中宋" pitchFamily="2" charset="-122"/>
              </a:rPr>
              <a:t>外，向小规模纳税人或农业生产者购进的农产品允许计算抵扣的，在购进时先</a:t>
            </a:r>
            <a:r>
              <a:rPr lang="zh-CN" altLang="en-US" sz="2400" dirty="0">
                <a:solidFill>
                  <a:srgbClr val="FF0000"/>
                </a:solidFill>
                <a:ea typeface="华文中宋" pitchFamily="2" charset="-122"/>
              </a:rPr>
              <a:t>按</a:t>
            </a:r>
            <a:r>
              <a:rPr lang="en-US" altLang="zh-CN" sz="2400" dirty="0">
                <a:solidFill>
                  <a:srgbClr val="FF0000"/>
                </a:solidFill>
                <a:ea typeface="华文中宋" pitchFamily="2" charset="-122"/>
              </a:rPr>
              <a:t>11%</a:t>
            </a:r>
            <a:r>
              <a:rPr lang="zh-CN" altLang="en-US" sz="2400" dirty="0">
                <a:ea typeface="华文中宋" pitchFamily="2" charset="-122"/>
              </a:rPr>
              <a:t>计算抵扣进项税额，在领用时再（计算差额部分）</a:t>
            </a:r>
            <a:r>
              <a:rPr lang="zh-CN" altLang="zh-CN" sz="2400" dirty="0">
                <a:solidFill>
                  <a:srgbClr val="FF0000"/>
                </a:solidFill>
                <a:ea typeface="华文中宋" pitchFamily="2" charset="-122"/>
              </a:rPr>
              <a:t>加计扣除</a:t>
            </a:r>
            <a:r>
              <a:rPr lang="zh-CN" altLang="zh-CN" sz="2400" dirty="0">
                <a:ea typeface="华文中宋" pitchFamily="2" charset="-122"/>
              </a:rPr>
              <a:t>农产品进项税额</a:t>
            </a:r>
            <a:endParaRPr lang="en-US" altLang="zh-CN" sz="2400" dirty="0">
              <a:ea typeface="华文中宋" pitchFamily="2" charset="-122"/>
            </a:endParaRPr>
          </a:p>
          <a:p>
            <a:r>
              <a:rPr lang="zh-CN" altLang="zh-CN" sz="2400" dirty="0">
                <a:ea typeface="华文中宋" pitchFamily="2" charset="-122"/>
              </a:rPr>
              <a:t>②</a:t>
            </a:r>
            <a:r>
              <a:rPr lang="zh-CN" altLang="en-US" sz="2400" dirty="0">
                <a:ea typeface="华文中宋" pitchFamily="2" charset="-122"/>
              </a:rPr>
              <a:t>使用的票据。向小规模纳税人（</a:t>
            </a:r>
            <a:r>
              <a:rPr lang="en-US" altLang="zh-CN" sz="2400" dirty="0">
                <a:ea typeface="华文中宋" pitchFamily="2" charset="-122"/>
              </a:rPr>
              <a:t>3%</a:t>
            </a:r>
            <a:r>
              <a:rPr lang="zh-CN" altLang="en-US" sz="2400" dirty="0">
                <a:ea typeface="华文中宋" pitchFamily="2" charset="-122"/>
              </a:rPr>
              <a:t>征收率计算缴纳增值税的）购进：取得增值税专用发票；向农业生产者（免征增值税）购进：</a:t>
            </a:r>
            <a:r>
              <a:rPr lang="zh-CN" altLang="zh-CN" sz="2400" dirty="0">
                <a:ea typeface="华文中宋" pitchFamily="2" charset="-122"/>
              </a:rPr>
              <a:t>取得（开具）农产品销售发票或收购发票</a:t>
            </a:r>
            <a:endParaRPr lang="en-US" altLang="zh-CN" sz="2400" dirty="0">
              <a:ea typeface="华文中宋" pitchFamily="2" charset="-122"/>
            </a:endParaRPr>
          </a:p>
          <a:p>
            <a:r>
              <a:rPr lang="zh-CN" altLang="zh-CN" sz="2400" dirty="0">
                <a:ea typeface="华文中宋" pitchFamily="2" charset="-122"/>
              </a:rPr>
              <a:t>销售发票，是指农业生产者销售自产农产品适用免征增值税政策而开具的普通发票</a:t>
            </a:r>
            <a:endParaRPr lang="en-US" altLang="zh-CN" sz="2400" dirty="0">
              <a:ea typeface="华文中宋" pitchFamily="2" charset="-122"/>
            </a:endParaRPr>
          </a:p>
          <a:p>
            <a:r>
              <a:rPr lang="zh-CN" altLang="zh-CN" sz="2400" dirty="0">
                <a:ea typeface="华文中宋" pitchFamily="2" charset="-122"/>
              </a:rPr>
              <a:t>③</a:t>
            </a:r>
            <a:r>
              <a:rPr lang="zh-CN" altLang="en-US" sz="2400" dirty="0">
                <a:ea typeface="华文中宋" pitchFamily="2" charset="-122"/>
              </a:rPr>
              <a:t>计算抵扣或加计的购进价格。向小规模纳税人购进的：</a:t>
            </a:r>
            <a:r>
              <a:rPr lang="zh-CN" altLang="zh-CN" sz="2400" dirty="0">
                <a:ea typeface="华文中宋" pitchFamily="2" charset="-122"/>
              </a:rPr>
              <a:t>增值税专用发票上</a:t>
            </a:r>
            <a:r>
              <a:rPr lang="zh-CN" altLang="zh-CN" sz="2400" dirty="0">
                <a:solidFill>
                  <a:srgbClr val="FF0000"/>
                </a:solidFill>
                <a:ea typeface="华文中宋" pitchFamily="2" charset="-122"/>
              </a:rPr>
              <a:t>注明的金额</a:t>
            </a:r>
            <a:endParaRPr lang="en-US" altLang="zh-CN" sz="2400" dirty="0">
              <a:solidFill>
                <a:srgbClr val="FF0000"/>
              </a:solidFill>
              <a:ea typeface="华文中宋" pitchFamily="2" charset="-122"/>
            </a:endParaRPr>
          </a:p>
          <a:p>
            <a:r>
              <a:rPr lang="zh-CN" altLang="en-US" sz="2400" dirty="0">
                <a:ea typeface="华文中宋" pitchFamily="2" charset="-122"/>
              </a:rPr>
              <a:t>向农业生产者购进的：</a:t>
            </a:r>
            <a:r>
              <a:rPr lang="zh-CN" altLang="zh-CN" sz="2400" dirty="0">
                <a:ea typeface="华文中宋" pitchFamily="2" charset="-122"/>
              </a:rPr>
              <a:t>农产品销售发票或收购发票上注明的农产品</a:t>
            </a:r>
            <a:r>
              <a:rPr lang="zh-CN" altLang="zh-CN" sz="2400" dirty="0">
                <a:solidFill>
                  <a:srgbClr val="FF0000"/>
                </a:solidFill>
                <a:ea typeface="华文中宋" pitchFamily="2" charset="-122"/>
              </a:rPr>
              <a:t>买价</a:t>
            </a:r>
            <a:endParaRPr lang="en-US" altLang="zh-CN" sz="2400" dirty="0">
              <a:solidFill>
                <a:srgbClr val="FF0000"/>
              </a:solidFill>
              <a:ea typeface="华文中宋" pitchFamily="2" charset="-122"/>
            </a:endParaRPr>
          </a:p>
        </p:txBody>
      </p:sp>
    </p:spTree>
    <p:extLst>
      <p:ext uri="{BB962C8B-B14F-4D97-AF65-F5344CB8AC3E}">
        <p14:creationId xmlns:p14="http://schemas.microsoft.com/office/powerpoint/2010/main" val="40266429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lstStyle/>
          <a:p>
            <a:r>
              <a:rPr lang="zh-CN" altLang="zh-CN" sz="2400" dirty="0">
                <a:ea typeface="华文中宋" pitchFamily="2" charset="-122"/>
              </a:rPr>
              <a:t>（</a:t>
            </a:r>
            <a:r>
              <a:rPr lang="en-US" altLang="zh-CN" sz="2400" dirty="0">
                <a:ea typeface="华文中宋" pitchFamily="2" charset="-122"/>
              </a:rPr>
              <a:t>4</a:t>
            </a:r>
            <a:r>
              <a:rPr lang="zh-CN" altLang="zh-CN" sz="2400" dirty="0">
                <a:ea typeface="华文中宋" pitchFamily="2" charset="-122"/>
              </a:rPr>
              <a:t>）纳税人从批发、零售环节购进适用免征增值税政策的蔬菜、部分鲜活肉蛋而取得的普通发票，不得作为计算抵扣进项税额的凭证</a:t>
            </a:r>
            <a:endParaRPr lang="en-US" altLang="zh-CN" sz="2400" dirty="0">
              <a:ea typeface="华文中宋" pitchFamily="2" charset="-122"/>
            </a:endParaRPr>
          </a:p>
          <a:p>
            <a:r>
              <a:rPr lang="zh-CN" altLang="zh-CN" sz="2400" dirty="0">
                <a:ea typeface="华文中宋" pitchFamily="2" charset="-122"/>
              </a:rPr>
              <a:t>（</a:t>
            </a:r>
            <a:r>
              <a:rPr lang="en-US" altLang="zh-CN" sz="2400" dirty="0">
                <a:ea typeface="华文中宋" pitchFamily="2" charset="-122"/>
              </a:rPr>
              <a:t>5</a:t>
            </a:r>
            <a:r>
              <a:rPr lang="zh-CN" altLang="zh-CN" sz="2400" dirty="0">
                <a:ea typeface="华文中宋" pitchFamily="2" charset="-122"/>
              </a:rPr>
              <a:t>）纳税人购进农产品既用于生产销售或委托受托加工</a:t>
            </a:r>
            <a:r>
              <a:rPr lang="en-US" altLang="zh-CN" sz="2400" dirty="0">
                <a:ea typeface="华文中宋" pitchFamily="2" charset="-122"/>
              </a:rPr>
              <a:t>17%</a:t>
            </a:r>
            <a:r>
              <a:rPr lang="zh-CN" altLang="zh-CN" sz="2400" dirty="0">
                <a:ea typeface="华文中宋" pitchFamily="2" charset="-122"/>
              </a:rPr>
              <a:t>税率货物又用于生产销售其他货物服务的，应当分别核算用于生产销售或委托受托加工</a:t>
            </a:r>
            <a:r>
              <a:rPr lang="en-US" altLang="zh-CN" sz="2400" dirty="0">
                <a:ea typeface="华文中宋" pitchFamily="2" charset="-122"/>
              </a:rPr>
              <a:t>17%</a:t>
            </a:r>
            <a:r>
              <a:rPr lang="zh-CN" altLang="zh-CN" sz="2400" dirty="0">
                <a:ea typeface="华文中宋" pitchFamily="2" charset="-122"/>
              </a:rPr>
              <a:t>税率货物和其他货物服务的农产品进项税额。未分别核算的，统一以增值税专用发票或海关进口增值税专用缴款书上注明的增值税额为进项税额</a:t>
            </a:r>
            <a:r>
              <a:rPr lang="en-US" altLang="zh-CN" sz="2400" dirty="0">
                <a:ea typeface="华文中宋" pitchFamily="2" charset="-122"/>
              </a:rPr>
              <a:t>【</a:t>
            </a:r>
            <a:r>
              <a:rPr lang="zh-CN" altLang="en-US" sz="2400" dirty="0">
                <a:ea typeface="华文中宋" pitchFamily="2" charset="-122"/>
              </a:rPr>
              <a:t>注：从小规模纳税人购进的</a:t>
            </a:r>
            <a:r>
              <a:rPr lang="en-US" altLang="zh-CN" sz="2400" dirty="0">
                <a:ea typeface="华文中宋" pitchFamily="2" charset="-122"/>
              </a:rPr>
              <a:t>】</a:t>
            </a:r>
            <a:r>
              <a:rPr lang="zh-CN" altLang="zh-CN" sz="2400" dirty="0">
                <a:ea typeface="华文中宋" pitchFamily="2" charset="-122"/>
              </a:rPr>
              <a:t>，或以农产品收购发票或销售发票上注明的农产品买价和</a:t>
            </a:r>
            <a:r>
              <a:rPr lang="en-US" altLang="zh-CN" sz="2400" dirty="0">
                <a:ea typeface="华文中宋" pitchFamily="2" charset="-122"/>
              </a:rPr>
              <a:t>11%</a:t>
            </a:r>
            <a:r>
              <a:rPr lang="zh-CN" altLang="zh-CN" sz="2400" dirty="0">
                <a:ea typeface="华文中宋" pitchFamily="2" charset="-122"/>
              </a:rPr>
              <a:t>的扣除率计算进项税额</a:t>
            </a:r>
          </a:p>
          <a:p>
            <a:endParaRPr lang="zh-CN" altLang="en-US" dirty="0"/>
          </a:p>
        </p:txBody>
      </p:sp>
    </p:spTree>
    <p:extLst>
      <p:ext uri="{BB962C8B-B14F-4D97-AF65-F5344CB8AC3E}">
        <p14:creationId xmlns:p14="http://schemas.microsoft.com/office/powerpoint/2010/main" val="11900429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en-US" altLang="zh-CN" sz="2400" dirty="0">
                <a:ea typeface="华文中宋" pitchFamily="2" charset="-122"/>
              </a:rPr>
              <a:t>2.</a:t>
            </a:r>
            <a:r>
              <a:rPr lang="zh-CN" altLang="en-US" sz="2400" dirty="0">
                <a:ea typeface="华文中宋" pitchFamily="2" charset="-122"/>
              </a:rPr>
              <a:t>海关专用缴款书的进项税额</a:t>
            </a:r>
            <a:endParaRPr lang="en-US" altLang="zh-CN" sz="2400" dirty="0">
              <a:ea typeface="华文中宋" pitchFamily="2" charset="-122"/>
            </a:endParaRPr>
          </a:p>
          <a:p>
            <a:r>
              <a:rPr lang="zh-CN" altLang="zh-CN" sz="2400" dirty="0">
                <a:ea typeface="华文中宋" pitchFamily="2" charset="-122"/>
              </a:rPr>
              <a:t>增值税一般纳税人进口货物时应准确填报企业名称，确保海关缴款书上的企业名称与税务登记的企业</a:t>
            </a:r>
            <a:r>
              <a:rPr lang="zh-CN" altLang="zh-CN" sz="2400" dirty="0">
                <a:solidFill>
                  <a:srgbClr val="FF0000"/>
                </a:solidFill>
                <a:ea typeface="华文中宋" pitchFamily="2" charset="-122"/>
              </a:rPr>
              <a:t>名称一致</a:t>
            </a:r>
            <a:r>
              <a:rPr lang="zh-CN" altLang="zh-CN" sz="2400" dirty="0">
                <a:ea typeface="华文中宋" pitchFamily="2" charset="-122"/>
              </a:rPr>
              <a:t>。税务机关将进口货物取得的属于增值税抵扣范围的海关缴款书信息与海关采集的缴款信息进行稽核比对。经稽核比对相符后，海关缴款书上注明的增值税额可作为进项税额在销项税额中抵扣。稽核比对不相符，所列税额暂不得抵扣，待核查确认海关缴款书票面信息与纳税人实际进口业务一致后，海关缴款书上注明的增值税额可作为进项税额在销项税额中抵扣</a:t>
            </a:r>
            <a:endParaRPr lang="zh-CN" altLang="en-US" sz="2400" dirty="0">
              <a:ea typeface="华文中宋" pitchFamily="2" charset="-122"/>
            </a:endParaRPr>
          </a:p>
        </p:txBody>
      </p:sp>
    </p:spTree>
    <p:extLst>
      <p:ext uri="{BB962C8B-B14F-4D97-AF65-F5344CB8AC3E}">
        <p14:creationId xmlns:p14="http://schemas.microsoft.com/office/powerpoint/2010/main" val="22148743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en-US" altLang="zh-CN" sz="2400" dirty="0">
                <a:ea typeface="华文中宋" pitchFamily="2" charset="-122"/>
              </a:rPr>
              <a:t>3.</a:t>
            </a:r>
            <a:r>
              <a:rPr lang="zh-CN" altLang="en-US" sz="2400" dirty="0">
                <a:ea typeface="华文中宋" pitchFamily="2" charset="-122"/>
              </a:rPr>
              <a:t>认证期限</a:t>
            </a:r>
            <a:endParaRPr lang="en-US" altLang="zh-CN" sz="2400" dirty="0">
              <a:ea typeface="华文中宋" pitchFamily="2" charset="-122"/>
            </a:endParaRPr>
          </a:p>
          <a:p>
            <a:r>
              <a:rPr lang="zh-CN" altLang="zh-CN" sz="2400" dirty="0">
                <a:ea typeface="华文中宋" pitchFamily="2" charset="-122"/>
              </a:rPr>
              <a:t>自</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7</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日起，增值税一般纳税人取得的</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7</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日及以后</a:t>
            </a:r>
            <a:r>
              <a:rPr lang="zh-CN" altLang="zh-CN" sz="2400" dirty="0">
                <a:solidFill>
                  <a:srgbClr val="FF0000"/>
                </a:solidFill>
                <a:ea typeface="华文中宋" pitchFamily="2" charset="-122"/>
              </a:rPr>
              <a:t>开具的</a:t>
            </a:r>
            <a:r>
              <a:rPr lang="zh-CN" altLang="zh-CN" sz="2400" dirty="0">
                <a:ea typeface="华文中宋" pitchFamily="2" charset="-122"/>
              </a:rPr>
              <a:t>增值税专用发票和机动车销售统一发票，应自开具之日起</a:t>
            </a:r>
            <a:r>
              <a:rPr lang="en-US" altLang="zh-CN" sz="2400" dirty="0">
                <a:ea typeface="华文中宋" pitchFamily="2" charset="-122"/>
              </a:rPr>
              <a:t>360</a:t>
            </a:r>
            <a:r>
              <a:rPr lang="zh-CN" altLang="zh-CN" sz="2400" dirty="0">
                <a:ea typeface="华文中宋" pitchFamily="2" charset="-122"/>
              </a:rPr>
              <a:t>日内认证或登录增值税发票选择确认平台进行确认，并在规定的纳税申报期内，向主管国税机关申报抵扣进项税额</a:t>
            </a:r>
            <a:endParaRPr lang="en-US" altLang="zh-CN" sz="2400" dirty="0">
              <a:ea typeface="华文中宋" pitchFamily="2" charset="-122"/>
            </a:endParaRPr>
          </a:p>
          <a:p>
            <a:r>
              <a:rPr lang="zh-CN" altLang="zh-CN" sz="2400" dirty="0">
                <a:ea typeface="华文中宋" pitchFamily="2" charset="-122"/>
              </a:rPr>
              <a:t>增值税一般纳税人取得的</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7</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日及以后</a:t>
            </a:r>
            <a:r>
              <a:rPr lang="zh-CN" altLang="zh-CN" sz="2400" dirty="0">
                <a:solidFill>
                  <a:srgbClr val="FF0000"/>
                </a:solidFill>
                <a:ea typeface="华文中宋" pitchFamily="2" charset="-122"/>
              </a:rPr>
              <a:t>开具的</a:t>
            </a:r>
            <a:r>
              <a:rPr lang="zh-CN" altLang="zh-CN" sz="2400" dirty="0">
                <a:ea typeface="华文中宋" pitchFamily="2" charset="-122"/>
              </a:rPr>
              <a:t>海关进口增值税专用缴款书，应自开具之日起</a:t>
            </a:r>
            <a:r>
              <a:rPr lang="en-US" altLang="zh-CN" sz="2400" dirty="0">
                <a:ea typeface="华文中宋" pitchFamily="2" charset="-122"/>
              </a:rPr>
              <a:t>360</a:t>
            </a:r>
            <a:r>
              <a:rPr lang="zh-CN" altLang="zh-CN" sz="2400" dirty="0">
                <a:ea typeface="华文中宋" pitchFamily="2" charset="-122"/>
              </a:rPr>
              <a:t>日内向主管国税机关报送《海关完税凭证抵扣清单》，申请稽核比对</a:t>
            </a:r>
            <a:endParaRPr lang="en-US" altLang="zh-CN" sz="2400" dirty="0">
              <a:ea typeface="华文中宋" pitchFamily="2" charset="-122"/>
            </a:endParaRPr>
          </a:p>
          <a:p>
            <a:r>
              <a:rPr lang="zh-CN" altLang="zh-CN" sz="2400" dirty="0">
                <a:ea typeface="华文中宋" pitchFamily="2" charset="-122"/>
              </a:rPr>
              <a:t>纳税人取得的</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6</a:t>
            </a:r>
            <a:r>
              <a:rPr lang="zh-CN" altLang="zh-CN" sz="2400" dirty="0">
                <a:ea typeface="华文中宋" pitchFamily="2" charset="-122"/>
              </a:rPr>
              <a:t>月</a:t>
            </a:r>
            <a:r>
              <a:rPr lang="en-US" altLang="zh-CN" sz="2400" dirty="0">
                <a:ea typeface="华文中宋" pitchFamily="2" charset="-122"/>
              </a:rPr>
              <a:t>30</a:t>
            </a:r>
            <a:r>
              <a:rPr lang="zh-CN" altLang="zh-CN" sz="2400" dirty="0">
                <a:ea typeface="华文中宋" pitchFamily="2" charset="-122"/>
              </a:rPr>
              <a:t>日</a:t>
            </a:r>
            <a:r>
              <a:rPr lang="zh-CN" altLang="zh-CN" sz="2400" dirty="0">
                <a:solidFill>
                  <a:srgbClr val="FF0000"/>
                </a:solidFill>
                <a:ea typeface="华文中宋" pitchFamily="2" charset="-122"/>
              </a:rPr>
              <a:t>前开具的</a:t>
            </a:r>
            <a:r>
              <a:rPr lang="zh-CN" altLang="zh-CN" sz="2400" dirty="0">
                <a:ea typeface="华文中宋" pitchFamily="2" charset="-122"/>
              </a:rPr>
              <a:t>增值税扣税凭证，仍按</a:t>
            </a:r>
            <a:r>
              <a:rPr lang="zh-CN" altLang="en-US" sz="2400" dirty="0">
                <a:ea typeface="华文中宋" pitchFamily="2" charset="-122"/>
              </a:rPr>
              <a:t>原规定</a:t>
            </a:r>
            <a:r>
              <a:rPr lang="zh-CN" altLang="zh-CN" sz="2400" dirty="0">
                <a:ea typeface="华文中宋" pitchFamily="2" charset="-122"/>
              </a:rPr>
              <a:t>执行</a:t>
            </a:r>
            <a:br>
              <a:rPr lang="en-US" altLang="zh-CN" sz="2400" dirty="0">
                <a:ea typeface="华文中宋" pitchFamily="2" charset="-122"/>
              </a:rPr>
            </a:br>
            <a:endParaRPr lang="zh-CN" altLang="en-US" sz="2400" dirty="0">
              <a:ea typeface="华文中宋" pitchFamily="2" charset="-122"/>
            </a:endParaRPr>
          </a:p>
        </p:txBody>
      </p:sp>
    </p:spTree>
    <p:extLst>
      <p:ext uri="{BB962C8B-B14F-4D97-AF65-F5344CB8AC3E}">
        <p14:creationId xmlns:p14="http://schemas.microsoft.com/office/powerpoint/2010/main" val="20241730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zh-CN" altLang="en-US" sz="2400" dirty="0">
                <a:solidFill>
                  <a:srgbClr val="FF0000"/>
                </a:solidFill>
                <a:ea typeface="华文中宋" pitchFamily="2" charset="-122"/>
              </a:rPr>
              <a:t>七</a:t>
            </a:r>
            <a:r>
              <a:rPr lang="en-US" altLang="zh-CN" sz="2400" dirty="0">
                <a:solidFill>
                  <a:srgbClr val="FF0000"/>
                </a:solidFill>
                <a:ea typeface="华文中宋" pitchFamily="2" charset="-122"/>
              </a:rPr>
              <a:t>.</a:t>
            </a:r>
            <a:r>
              <a:rPr lang="zh-CN" altLang="en-US" sz="2400" dirty="0">
                <a:solidFill>
                  <a:srgbClr val="FF0000"/>
                </a:solidFill>
                <a:ea typeface="华文中宋" pitchFamily="2" charset="-122"/>
              </a:rPr>
              <a:t>增值税优惠政策</a:t>
            </a:r>
            <a:endParaRPr lang="en-US" altLang="zh-CN" sz="2400" dirty="0">
              <a:solidFill>
                <a:srgbClr val="FF0000"/>
              </a:solidFill>
              <a:ea typeface="华文中宋" pitchFamily="2" charset="-122"/>
            </a:endParaRPr>
          </a:p>
          <a:p>
            <a:r>
              <a:rPr lang="en-US" altLang="zh-CN" sz="2400" dirty="0">
                <a:solidFill>
                  <a:srgbClr val="00B0F0"/>
                </a:solidFill>
                <a:ea typeface="华文中宋" pitchFamily="2" charset="-122"/>
              </a:rPr>
              <a:t>(</a:t>
            </a:r>
            <a:r>
              <a:rPr lang="zh-CN" altLang="en-US" sz="2400" dirty="0">
                <a:solidFill>
                  <a:srgbClr val="00B0F0"/>
                </a:solidFill>
                <a:ea typeface="华文中宋" pitchFamily="2" charset="-122"/>
              </a:rPr>
              <a:t>一）相关政策文件</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zh-CN" sz="2400" dirty="0">
                <a:ea typeface="华文中宋" pitchFamily="2" charset="-122"/>
              </a:rPr>
              <a:t>财政部</a:t>
            </a:r>
            <a:r>
              <a:rPr lang="en-US" altLang="zh-CN" sz="2400" dirty="0">
                <a:ea typeface="华文中宋" pitchFamily="2" charset="-122"/>
              </a:rPr>
              <a:t> </a:t>
            </a:r>
            <a:r>
              <a:rPr lang="zh-CN" altLang="zh-CN" sz="2400" dirty="0">
                <a:ea typeface="华文中宋" pitchFamily="2" charset="-122"/>
              </a:rPr>
              <a:t>税务总局关于继续执行有线电视收视费增值税政策的通知</a:t>
            </a:r>
            <a:r>
              <a:rPr lang="en-US" altLang="zh-CN"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a:t>
            </a:r>
            <a:r>
              <a:rPr lang="zh-CN" altLang="zh-CN" sz="2400" dirty="0">
                <a:ea typeface="华文中宋" pitchFamily="2" charset="-122"/>
              </a:rPr>
              <a:t>〕</a:t>
            </a:r>
            <a:r>
              <a:rPr lang="en-US" altLang="zh-CN" sz="2400" dirty="0">
                <a:ea typeface="华文中宋" pitchFamily="2" charset="-122"/>
              </a:rPr>
              <a:t> 35</a:t>
            </a:r>
            <a:r>
              <a:rPr lang="zh-CN" altLang="zh-CN" sz="2400" dirty="0">
                <a:ea typeface="华文中宋" pitchFamily="2" charset="-122"/>
              </a:rPr>
              <a:t>号</a:t>
            </a:r>
            <a:r>
              <a:rPr lang="en-US" altLang="zh-CN" sz="2400" dirty="0">
                <a:ea typeface="华文中宋" pitchFamily="2" charset="-122"/>
              </a:rPr>
              <a:t>)</a:t>
            </a:r>
          </a:p>
          <a:p>
            <a:r>
              <a:rPr lang="en-US" altLang="zh-CN" sz="2400" dirty="0">
                <a:ea typeface="华文中宋" pitchFamily="2" charset="-122"/>
              </a:rPr>
              <a:t>2.</a:t>
            </a:r>
            <a:r>
              <a:rPr lang="zh-CN" altLang="zh-CN" sz="2400" dirty="0">
                <a:ea typeface="华文中宋" pitchFamily="2" charset="-122"/>
              </a:rPr>
              <a:t>财政部税务总局关于延续支持农村金融发展有关税收政策</a:t>
            </a:r>
            <a:r>
              <a:rPr lang="en-US" altLang="zh-CN"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a:t>
            </a:r>
            <a:r>
              <a:rPr lang="zh-CN" altLang="zh-CN" sz="2400" dirty="0">
                <a:ea typeface="华文中宋" pitchFamily="2" charset="-122"/>
              </a:rPr>
              <a:t>〕</a:t>
            </a:r>
            <a:r>
              <a:rPr lang="en-US" altLang="zh-CN" sz="2400" dirty="0">
                <a:ea typeface="华文中宋" pitchFamily="2" charset="-122"/>
              </a:rPr>
              <a:t>44</a:t>
            </a:r>
            <a:r>
              <a:rPr lang="zh-CN" altLang="zh-CN" sz="2400" dirty="0">
                <a:ea typeface="华文中宋" pitchFamily="2" charset="-122"/>
              </a:rPr>
              <a:t>号</a:t>
            </a:r>
            <a:r>
              <a:rPr lang="en-US" altLang="zh-CN" sz="2400" dirty="0">
                <a:ea typeface="华文中宋" pitchFamily="2" charset="-122"/>
              </a:rPr>
              <a:t>)</a:t>
            </a:r>
          </a:p>
          <a:p>
            <a:r>
              <a:rPr lang="en-US" altLang="zh-CN" sz="2400" dirty="0">
                <a:ea typeface="华文中宋" pitchFamily="2" charset="-122"/>
              </a:rPr>
              <a:t>3.</a:t>
            </a:r>
            <a:r>
              <a:rPr lang="zh-CN" altLang="zh-CN" sz="2400" dirty="0">
                <a:ea typeface="华文中宋" pitchFamily="2" charset="-122"/>
              </a:rPr>
              <a:t>财政部税务总局人力资源社会保障部关于继续实施支持和促进重点群体创业就业有关税收政策的通知</a:t>
            </a:r>
            <a:r>
              <a:rPr lang="en-US" altLang="zh-CN"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a:t>
            </a:r>
            <a:r>
              <a:rPr lang="zh-CN" altLang="zh-CN" sz="2400" dirty="0">
                <a:ea typeface="华文中宋" pitchFamily="2" charset="-122"/>
              </a:rPr>
              <a:t>〕</a:t>
            </a:r>
            <a:r>
              <a:rPr lang="en-US" altLang="zh-CN" sz="2400" dirty="0">
                <a:ea typeface="华文中宋" pitchFamily="2" charset="-122"/>
              </a:rPr>
              <a:t>49</a:t>
            </a:r>
            <a:r>
              <a:rPr lang="zh-CN" altLang="zh-CN" sz="2400" dirty="0">
                <a:ea typeface="华文中宋" pitchFamily="2" charset="-122"/>
              </a:rPr>
              <a:t>号</a:t>
            </a:r>
            <a:r>
              <a:rPr lang="en-US" altLang="zh-CN" sz="2400" dirty="0">
                <a:ea typeface="华文中宋" pitchFamily="2" charset="-122"/>
              </a:rPr>
              <a:t>)</a:t>
            </a:r>
          </a:p>
          <a:p>
            <a:r>
              <a:rPr lang="en-US" altLang="zh-CN" sz="2400" dirty="0">
                <a:ea typeface="华文中宋" pitchFamily="2" charset="-122"/>
              </a:rPr>
              <a:t>4.</a:t>
            </a:r>
            <a:r>
              <a:rPr lang="zh-CN" altLang="zh-CN" sz="2400" dirty="0">
                <a:ea typeface="华文中宋" pitchFamily="2" charset="-122"/>
              </a:rPr>
              <a:t>财政部</a:t>
            </a:r>
            <a:r>
              <a:rPr lang="en-US" altLang="zh-CN" sz="2400" dirty="0">
                <a:ea typeface="华文中宋" pitchFamily="2" charset="-122"/>
              </a:rPr>
              <a:t> </a:t>
            </a:r>
            <a:r>
              <a:rPr lang="zh-CN" altLang="zh-CN" sz="2400" dirty="0">
                <a:ea typeface="华文中宋" pitchFamily="2" charset="-122"/>
              </a:rPr>
              <a:t>国家税务总局关于建筑服务等营改增试点政策的通知</a:t>
            </a:r>
            <a:r>
              <a:rPr lang="en-US" altLang="zh-CN"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[2017]58</a:t>
            </a:r>
            <a:r>
              <a:rPr lang="zh-CN" altLang="zh-CN" sz="2400" dirty="0">
                <a:ea typeface="华文中宋" pitchFamily="2" charset="-122"/>
              </a:rPr>
              <a:t>号</a:t>
            </a:r>
            <a:r>
              <a:rPr lang="en-US" altLang="zh-CN" sz="2400" dirty="0">
                <a:ea typeface="华文中宋" pitchFamily="2" charset="-122"/>
              </a:rPr>
              <a:t>)</a:t>
            </a:r>
            <a:endParaRPr lang="zh-CN" altLang="zh-CN" sz="2400" dirty="0">
              <a:ea typeface="华文中宋" pitchFamily="2" charset="-122"/>
            </a:endParaRPr>
          </a:p>
          <a:p>
            <a:endParaRPr lang="zh-CN" altLang="en-US" dirty="0">
              <a:solidFill>
                <a:srgbClr val="FF0000"/>
              </a:solidFill>
            </a:endParaRPr>
          </a:p>
        </p:txBody>
      </p:sp>
    </p:spTree>
    <p:extLst>
      <p:ext uri="{BB962C8B-B14F-4D97-AF65-F5344CB8AC3E}">
        <p14:creationId xmlns:p14="http://schemas.microsoft.com/office/powerpoint/2010/main" val="4053358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lstStyle/>
          <a:p>
            <a:r>
              <a:rPr lang="zh-CN" altLang="en-US" sz="2400" dirty="0">
                <a:solidFill>
                  <a:srgbClr val="FF0000"/>
                </a:solidFill>
                <a:ea typeface="华文中宋" pitchFamily="2" charset="-122"/>
              </a:rPr>
              <a:t>一</a:t>
            </a:r>
            <a:r>
              <a:rPr lang="en-US" altLang="zh-CN" sz="2400" dirty="0">
                <a:solidFill>
                  <a:srgbClr val="FF0000"/>
                </a:solidFill>
                <a:ea typeface="华文中宋" pitchFamily="2" charset="-122"/>
              </a:rPr>
              <a:t>.</a:t>
            </a:r>
            <a:r>
              <a:rPr lang="zh-CN" altLang="en-US" sz="2400" dirty="0">
                <a:solidFill>
                  <a:srgbClr val="FF0000"/>
                </a:solidFill>
                <a:ea typeface="华文中宋" pitchFamily="2" charset="-122"/>
              </a:rPr>
              <a:t>应税项目及纳税人</a:t>
            </a:r>
            <a:endParaRPr lang="en-US" altLang="zh-CN" sz="2400" dirty="0">
              <a:solidFill>
                <a:srgbClr val="FF0000"/>
              </a:solidFill>
              <a:ea typeface="华文中宋" pitchFamily="2" charset="-122"/>
            </a:endParaRPr>
          </a:p>
          <a:p>
            <a:r>
              <a:rPr lang="en-US" altLang="zh-CN" sz="2400" dirty="0">
                <a:solidFill>
                  <a:srgbClr val="00B0F0"/>
                </a:solidFill>
                <a:ea typeface="华文中宋" pitchFamily="2" charset="-122"/>
              </a:rPr>
              <a:t>(</a:t>
            </a:r>
            <a:r>
              <a:rPr lang="zh-CN" altLang="en-US" sz="2400" dirty="0">
                <a:solidFill>
                  <a:srgbClr val="00B0F0"/>
                </a:solidFill>
                <a:ea typeface="华文中宋" pitchFamily="2" charset="-122"/>
              </a:rPr>
              <a:t>一）相关政策文件</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zh-CN" sz="2400" dirty="0">
                <a:ea typeface="华文中宋" pitchFamily="2" charset="-122"/>
              </a:rPr>
              <a:t>国家税务总局关于进一步明确营改增有关征管问题的公告</a:t>
            </a:r>
            <a:r>
              <a:rPr lang="zh-CN" altLang="en-US"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2017</a:t>
            </a:r>
            <a:r>
              <a:rPr lang="zh-CN" altLang="zh-CN" sz="2400" dirty="0">
                <a:ea typeface="华文中宋" pitchFamily="2" charset="-122"/>
              </a:rPr>
              <a:t>年第</a:t>
            </a:r>
            <a:r>
              <a:rPr lang="en-US" altLang="zh-CN" sz="2400" dirty="0">
                <a:ea typeface="华文中宋" pitchFamily="2" charset="-122"/>
              </a:rPr>
              <a:t>11</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en-US" altLang="zh-CN" sz="2400" dirty="0">
                <a:ea typeface="华文中宋" pitchFamily="2" charset="-122"/>
              </a:rPr>
              <a:t>2.</a:t>
            </a:r>
            <a:r>
              <a:rPr lang="zh-CN" altLang="zh-CN" sz="2400" dirty="0">
                <a:ea typeface="华文中宋" pitchFamily="2" charset="-122"/>
              </a:rPr>
              <a:t> 财政部国家税务总局关于明确金融房地产开发教育辅助服务等增值税政策的通知（财税〔</a:t>
            </a:r>
            <a:r>
              <a:rPr lang="en-US" altLang="zh-CN" sz="2400" dirty="0">
                <a:ea typeface="华文中宋" pitchFamily="2" charset="-122"/>
              </a:rPr>
              <a:t>2016</a:t>
            </a:r>
            <a:r>
              <a:rPr lang="zh-CN" altLang="zh-CN" sz="2400" dirty="0">
                <a:ea typeface="华文中宋" pitchFamily="2" charset="-122"/>
              </a:rPr>
              <a:t>〕</a:t>
            </a:r>
            <a:r>
              <a:rPr lang="en-US" altLang="zh-CN" sz="2400" dirty="0">
                <a:ea typeface="华文中宋" pitchFamily="2" charset="-122"/>
              </a:rPr>
              <a:t>140</a:t>
            </a:r>
            <a:r>
              <a:rPr lang="zh-CN" altLang="zh-CN" sz="2400" dirty="0">
                <a:ea typeface="华文中宋" pitchFamily="2" charset="-122"/>
              </a:rPr>
              <a:t>号）</a:t>
            </a:r>
            <a:endParaRPr lang="en-US" altLang="zh-CN" sz="2400" dirty="0">
              <a:ea typeface="华文中宋" pitchFamily="2" charset="-122"/>
            </a:endParaRPr>
          </a:p>
          <a:p>
            <a:r>
              <a:rPr lang="en-US" altLang="zh-CN" sz="2400" dirty="0">
                <a:ea typeface="华文中宋" pitchFamily="2" charset="-122"/>
              </a:rPr>
              <a:t>3.</a:t>
            </a:r>
            <a:r>
              <a:rPr lang="zh-CN" altLang="zh-CN" sz="2400" dirty="0">
                <a:ea typeface="华文中宋" pitchFamily="2" charset="-122"/>
              </a:rPr>
              <a:t>国家税务总局关于土地价款扣除时间等增值税征管问题的公告</a:t>
            </a:r>
            <a:r>
              <a:rPr lang="zh-CN" altLang="en-US"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2016</a:t>
            </a:r>
            <a:r>
              <a:rPr lang="zh-CN" altLang="zh-CN" sz="2400" dirty="0">
                <a:ea typeface="华文中宋" pitchFamily="2" charset="-122"/>
              </a:rPr>
              <a:t>年第</a:t>
            </a:r>
            <a:r>
              <a:rPr lang="en-US" altLang="zh-CN" sz="2400" dirty="0">
                <a:ea typeface="华文中宋" pitchFamily="2" charset="-122"/>
              </a:rPr>
              <a:t>86</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en-US" altLang="zh-CN" sz="2400" dirty="0">
                <a:ea typeface="华文中宋" pitchFamily="2" charset="-122"/>
              </a:rPr>
              <a:t>4.</a:t>
            </a:r>
            <a:r>
              <a:rPr lang="zh-CN" altLang="zh-CN" sz="2400" dirty="0">
                <a:ea typeface="华文中宋" pitchFamily="2" charset="-122"/>
              </a:rPr>
              <a:t>财政部、国家税务总局关于资管产品增值税政策有关问题的补充通知</a:t>
            </a:r>
            <a:r>
              <a:rPr lang="zh-CN" altLang="en-US"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a:t>
            </a:r>
            <a:r>
              <a:rPr lang="zh-CN" altLang="zh-CN" sz="2400" dirty="0">
                <a:ea typeface="华文中宋" pitchFamily="2" charset="-122"/>
              </a:rPr>
              <a:t>〕</a:t>
            </a:r>
            <a:r>
              <a:rPr lang="en-US" altLang="zh-CN" sz="2400" dirty="0">
                <a:ea typeface="华文中宋" pitchFamily="2" charset="-122"/>
              </a:rPr>
              <a:t>2</a:t>
            </a:r>
            <a:r>
              <a:rPr lang="zh-CN" altLang="zh-CN" sz="2400" dirty="0">
                <a:ea typeface="华文中宋" pitchFamily="2" charset="-122"/>
              </a:rPr>
              <a:t>号</a:t>
            </a:r>
            <a:r>
              <a:rPr lang="zh-CN" altLang="en-US" sz="2400" dirty="0">
                <a:ea typeface="华文中宋" pitchFamily="2" charset="-122"/>
              </a:rPr>
              <a:t>）</a:t>
            </a:r>
            <a:r>
              <a:rPr lang="zh-CN" altLang="zh-CN" sz="2400" dirty="0">
                <a:ea typeface="华文中宋" pitchFamily="2" charset="-122"/>
              </a:rPr>
              <a:t> </a:t>
            </a:r>
            <a:endParaRPr lang="en-US" altLang="zh-CN" sz="2400" dirty="0">
              <a:ea typeface="华文中宋" pitchFamily="2" charset="-122"/>
            </a:endParaRPr>
          </a:p>
          <a:p>
            <a:r>
              <a:rPr lang="en-US" altLang="zh-CN" sz="2400" dirty="0">
                <a:ea typeface="华文中宋" pitchFamily="2" charset="-122"/>
              </a:rPr>
              <a:t>5.</a:t>
            </a:r>
            <a:r>
              <a:rPr lang="zh-CN" altLang="zh-CN" sz="2400" dirty="0">
                <a:ea typeface="华文中宋" pitchFamily="2" charset="-122"/>
              </a:rPr>
              <a:t>财政部 国家税务总局关于资管产品增值税有关问题的通知</a:t>
            </a:r>
            <a:r>
              <a:rPr lang="zh-CN" altLang="en-US"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[2017]56</a:t>
            </a:r>
            <a:r>
              <a:rPr lang="zh-CN" altLang="zh-CN" sz="2400" dirty="0">
                <a:ea typeface="华文中宋" pitchFamily="2" charset="-122"/>
              </a:rPr>
              <a:t>号</a:t>
            </a:r>
            <a:r>
              <a:rPr lang="zh-CN" altLang="en-US" sz="2400" dirty="0">
                <a:ea typeface="华文中宋" pitchFamily="2" charset="-122"/>
              </a:rPr>
              <a:t>）</a:t>
            </a:r>
          </a:p>
        </p:txBody>
      </p:sp>
    </p:spTree>
    <p:extLst>
      <p:ext uri="{BB962C8B-B14F-4D97-AF65-F5344CB8AC3E}">
        <p14:creationId xmlns:p14="http://schemas.microsoft.com/office/powerpoint/2010/main" val="27275702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en-US" altLang="zh-CN" dirty="0">
                <a:solidFill>
                  <a:srgbClr val="00B0F0"/>
                </a:solidFill>
              </a:rPr>
              <a:t>(</a:t>
            </a:r>
            <a:r>
              <a:rPr lang="zh-CN" altLang="en-US" sz="2400" dirty="0">
                <a:solidFill>
                  <a:srgbClr val="00B0F0"/>
                </a:solidFill>
                <a:ea typeface="华文中宋" pitchFamily="2" charset="-122"/>
              </a:rPr>
              <a:t>二</a:t>
            </a:r>
            <a:r>
              <a:rPr lang="en-US" altLang="zh-CN" sz="2400" dirty="0">
                <a:solidFill>
                  <a:srgbClr val="00B0F0"/>
                </a:solidFill>
                <a:ea typeface="华文中宋" pitchFamily="2" charset="-122"/>
              </a:rPr>
              <a:t>)</a:t>
            </a:r>
            <a:r>
              <a:rPr lang="zh-CN" altLang="en-US" sz="2400" dirty="0">
                <a:solidFill>
                  <a:srgbClr val="00B0F0"/>
                </a:solidFill>
                <a:ea typeface="华文中宋" pitchFamily="2" charset="-122"/>
              </a:rPr>
              <a:t>主要政策规定</a:t>
            </a:r>
            <a:endParaRPr lang="en-US" altLang="zh-CN" sz="2400" dirty="0">
              <a:solidFill>
                <a:srgbClr val="00B0F0"/>
              </a:solidFill>
              <a:ea typeface="华文中宋" pitchFamily="2" charset="-122"/>
            </a:endParaRPr>
          </a:p>
          <a:p>
            <a:r>
              <a:rPr lang="en-US" altLang="zh-CN" sz="2400" dirty="0">
                <a:ea typeface="华文中宋" pitchFamily="2" charset="-122"/>
              </a:rPr>
              <a:t>1. 2017</a:t>
            </a:r>
            <a:r>
              <a:rPr lang="zh-CN" altLang="zh-CN" sz="2400" dirty="0">
                <a:ea typeface="华文中宋" pitchFamily="2" charset="-122"/>
              </a:rPr>
              <a:t>年</a:t>
            </a:r>
            <a:r>
              <a:rPr lang="en-US" altLang="zh-CN" sz="2400" dirty="0">
                <a:ea typeface="华文中宋" pitchFamily="2" charset="-122"/>
              </a:rPr>
              <a:t>1</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日至</a:t>
            </a:r>
            <a:r>
              <a:rPr lang="en-US" altLang="zh-CN" sz="2400" dirty="0">
                <a:ea typeface="华文中宋" pitchFamily="2" charset="-122"/>
              </a:rPr>
              <a:t>2019</a:t>
            </a:r>
            <a:r>
              <a:rPr lang="zh-CN" altLang="zh-CN" sz="2400" dirty="0">
                <a:ea typeface="华文中宋" pitchFamily="2" charset="-122"/>
              </a:rPr>
              <a:t>年</a:t>
            </a:r>
            <a:r>
              <a:rPr lang="en-US" altLang="zh-CN" sz="2400" dirty="0">
                <a:ea typeface="华文中宋" pitchFamily="2" charset="-122"/>
              </a:rPr>
              <a:t>12</a:t>
            </a:r>
            <a:r>
              <a:rPr lang="zh-CN" altLang="zh-CN" sz="2400" dirty="0">
                <a:ea typeface="华文中宋" pitchFamily="2" charset="-122"/>
              </a:rPr>
              <a:t>月</a:t>
            </a:r>
            <a:r>
              <a:rPr lang="en-US" altLang="zh-CN" sz="2400" dirty="0">
                <a:ea typeface="华文中宋" pitchFamily="2" charset="-122"/>
              </a:rPr>
              <a:t>31</a:t>
            </a:r>
            <a:r>
              <a:rPr lang="zh-CN" altLang="zh-CN" sz="2400" dirty="0">
                <a:ea typeface="华文中宋" pitchFamily="2" charset="-122"/>
              </a:rPr>
              <a:t>日，对广播电视运营服务企业收取的有线数字电视基本收视维护费和农村有线电视基本收视费，免征增值税。</a:t>
            </a:r>
          </a:p>
          <a:p>
            <a:r>
              <a:rPr lang="zh-CN" altLang="zh-CN" sz="2400" dirty="0">
                <a:ea typeface="华文中宋" pitchFamily="2" charset="-122"/>
              </a:rPr>
              <a:t>已征的按照规定应予免征的增值税，可抵减纳税人以后月份应缴纳的增值税或予以退还</a:t>
            </a:r>
            <a:endParaRPr lang="en-US" altLang="zh-CN" sz="2400" dirty="0">
              <a:ea typeface="华文中宋" pitchFamily="2" charset="-122"/>
            </a:endParaRPr>
          </a:p>
          <a:p>
            <a:r>
              <a:rPr lang="en-US" altLang="zh-CN" sz="2400" dirty="0">
                <a:ea typeface="华文中宋" pitchFamily="2" charset="-122"/>
              </a:rPr>
              <a:t>2.</a:t>
            </a:r>
            <a:r>
              <a:rPr lang="zh-CN" altLang="zh-CN" sz="2400" dirty="0">
                <a:ea typeface="华文中宋" pitchFamily="2" charset="-122"/>
              </a:rPr>
              <a:t>自</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1</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日至</a:t>
            </a:r>
            <a:r>
              <a:rPr lang="en-US" altLang="zh-CN" sz="2400" dirty="0">
                <a:ea typeface="华文中宋" pitchFamily="2" charset="-122"/>
              </a:rPr>
              <a:t>2019</a:t>
            </a:r>
            <a:r>
              <a:rPr lang="zh-CN" altLang="zh-CN" sz="2400" dirty="0">
                <a:ea typeface="华文中宋" pitchFamily="2" charset="-122"/>
              </a:rPr>
              <a:t>年</a:t>
            </a:r>
            <a:r>
              <a:rPr lang="en-US" altLang="zh-CN" sz="2400" dirty="0">
                <a:ea typeface="华文中宋" pitchFamily="2" charset="-122"/>
              </a:rPr>
              <a:t>12</a:t>
            </a:r>
            <a:r>
              <a:rPr lang="zh-CN" altLang="zh-CN" sz="2400" dirty="0">
                <a:ea typeface="华文中宋" pitchFamily="2" charset="-122"/>
              </a:rPr>
              <a:t>月</a:t>
            </a:r>
            <a:r>
              <a:rPr lang="en-US" altLang="zh-CN" sz="2400" dirty="0">
                <a:ea typeface="华文中宋" pitchFamily="2" charset="-122"/>
              </a:rPr>
              <a:t>31</a:t>
            </a:r>
            <a:r>
              <a:rPr lang="zh-CN" altLang="zh-CN" sz="2400" dirty="0">
                <a:ea typeface="华文中宋" pitchFamily="2" charset="-122"/>
              </a:rPr>
              <a:t>日，对金融机构农户小额贷款的利息收入，免征增值税</a:t>
            </a:r>
            <a:endParaRPr lang="en-US" altLang="zh-CN" sz="2400" dirty="0">
              <a:ea typeface="华文中宋" pitchFamily="2" charset="-122"/>
            </a:endParaRPr>
          </a:p>
          <a:p>
            <a:r>
              <a:rPr lang="en-US" altLang="zh-CN" sz="2400" dirty="0">
                <a:ea typeface="华文中宋" pitchFamily="2" charset="-122"/>
              </a:rPr>
              <a:t>3.</a:t>
            </a:r>
            <a:r>
              <a:rPr lang="zh-CN" altLang="zh-CN" sz="2400" dirty="0">
                <a:ea typeface="华文中宋" pitchFamily="2" charset="-122"/>
              </a:rPr>
              <a:t>纳税人采取转包、出租、互换、转让、入股等方式将承包地流转给农业生产者用于农业生产，免征增值税</a:t>
            </a:r>
            <a:endParaRPr lang="en-US" altLang="zh-CN" sz="2400" dirty="0">
              <a:ea typeface="华文中宋" pitchFamily="2" charset="-122"/>
            </a:endParaRPr>
          </a:p>
          <a:p>
            <a:endParaRPr lang="zh-CN" altLang="en-US" dirty="0"/>
          </a:p>
        </p:txBody>
      </p:sp>
    </p:spTree>
    <p:extLst>
      <p:ext uri="{BB962C8B-B14F-4D97-AF65-F5344CB8AC3E}">
        <p14:creationId xmlns:p14="http://schemas.microsoft.com/office/powerpoint/2010/main" val="30001872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lstStyle/>
          <a:p>
            <a:r>
              <a:rPr lang="en-US" altLang="zh-CN" sz="2400" dirty="0">
                <a:ea typeface="华文中宋" pitchFamily="2" charset="-122"/>
              </a:rPr>
              <a:t>4.</a:t>
            </a:r>
            <a:r>
              <a:rPr lang="zh-CN" altLang="zh-CN" sz="2400" dirty="0">
                <a:ea typeface="华文中宋" pitchFamily="2" charset="-122"/>
              </a:rPr>
              <a:t>对持《就业创业证》（注明</a:t>
            </a:r>
            <a:r>
              <a:rPr lang="en-US" altLang="zh-CN" sz="2400" dirty="0">
                <a:ea typeface="华文中宋" pitchFamily="2" charset="-122"/>
              </a:rPr>
              <a:t>“</a:t>
            </a:r>
            <a:r>
              <a:rPr lang="zh-CN" altLang="zh-CN" sz="2400" dirty="0">
                <a:ea typeface="华文中宋" pitchFamily="2" charset="-122"/>
              </a:rPr>
              <a:t>自主创业税收政策</a:t>
            </a:r>
            <a:r>
              <a:rPr lang="en-US" altLang="zh-CN" sz="2400" dirty="0">
                <a:ea typeface="华文中宋" pitchFamily="2" charset="-122"/>
              </a:rPr>
              <a:t>”</a:t>
            </a:r>
            <a:r>
              <a:rPr lang="zh-CN" altLang="zh-CN" sz="2400" dirty="0">
                <a:ea typeface="华文中宋" pitchFamily="2" charset="-122"/>
              </a:rPr>
              <a:t>或</a:t>
            </a:r>
            <a:r>
              <a:rPr lang="en-US" altLang="zh-CN" sz="2400" dirty="0">
                <a:ea typeface="华文中宋" pitchFamily="2" charset="-122"/>
              </a:rPr>
              <a:t>“</a:t>
            </a:r>
            <a:r>
              <a:rPr lang="zh-CN" altLang="zh-CN" sz="2400" dirty="0">
                <a:ea typeface="华文中宋" pitchFamily="2" charset="-122"/>
              </a:rPr>
              <a:t>毕业年度内自主创业税收政策</a:t>
            </a:r>
            <a:r>
              <a:rPr lang="en-US" altLang="zh-CN" sz="2400" dirty="0">
                <a:ea typeface="华文中宋" pitchFamily="2" charset="-122"/>
              </a:rPr>
              <a:t>”</a:t>
            </a:r>
            <a:r>
              <a:rPr lang="zh-CN" altLang="zh-CN" sz="2400" dirty="0">
                <a:ea typeface="华文中宋" pitchFamily="2" charset="-122"/>
              </a:rPr>
              <a:t>）或《就业失业登记证》（注明</a:t>
            </a:r>
            <a:r>
              <a:rPr lang="en-US" altLang="zh-CN" sz="2400" dirty="0">
                <a:ea typeface="华文中宋" pitchFamily="2" charset="-122"/>
              </a:rPr>
              <a:t>“</a:t>
            </a:r>
            <a:r>
              <a:rPr lang="zh-CN" altLang="zh-CN" sz="2400" dirty="0">
                <a:ea typeface="华文中宋" pitchFamily="2" charset="-122"/>
              </a:rPr>
              <a:t>自主创业税收政策</a:t>
            </a:r>
            <a:r>
              <a:rPr lang="en-US" altLang="zh-CN" sz="2400" dirty="0">
                <a:ea typeface="华文中宋" pitchFamily="2" charset="-122"/>
              </a:rPr>
              <a:t>”</a:t>
            </a:r>
            <a:r>
              <a:rPr lang="zh-CN" altLang="zh-CN" sz="2400" dirty="0">
                <a:ea typeface="华文中宋" pitchFamily="2" charset="-122"/>
              </a:rPr>
              <a:t>或附着《高校毕业生自主创业证》）的人员从事个体经营的，在</a:t>
            </a:r>
            <a:r>
              <a:rPr lang="en-US" altLang="zh-CN" sz="2400" dirty="0">
                <a:ea typeface="华文中宋" pitchFamily="2" charset="-122"/>
              </a:rPr>
              <a:t>3</a:t>
            </a:r>
            <a:r>
              <a:rPr lang="zh-CN" altLang="zh-CN" sz="2400" dirty="0">
                <a:ea typeface="华文中宋" pitchFamily="2" charset="-122"/>
              </a:rPr>
              <a:t>年内按每户每年</a:t>
            </a:r>
            <a:r>
              <a:rPr lang="en-US" altLang="zh-CN" sz="2400" dirty="0">
                <a:ea typeface="华文中宋" pitchFamily="2" charset="-122"/>
              </a:rPr>
              <a:t>8000</a:t>
            </a:r>
            <a:r>
              <a:rPr lang="zh-CN" altLang="zh-CN" sz="2400" dirty="0">
                <a:ea typeface="华文中宋" pitchFamily="2" charset="-122"/>
              </a:rPr>
              <a:t>元为限额依次扣减其当年实际应缴纳的增值税、城市维护建设税、教育费附加、地方教育附加和个人所得税。限额标准最高可上浮</a:t>
            </a:r>
            <a:r>
              <a:rPr lang="en-US" altLang="zh-CN" sz="2400" dirty="0">
                <a:ea typeface="华文中宋" pitchFamily="2" charset="-122"/>
              </a:rPr>
              <a:t>20%</a:t>
            </a:r>
            <a:r>
              <a:rPr lang="zh-CN" altLang="zh-CN" sz="2400" dirty="0">
                <a:ea typeface="华文中宋" pitchFamily="2" charset="-122"/>
              </a:rPr>
              <a:t>，各省、自治区、直辖市人民政府可根据本地区实际情况在此幅度内确定具体限额标准，并报财政部和税务总局备案</a:t>
            </a:r>
          </a:p>
          <a:p>
            <a:r>
              <a:rPr lang="zh-CN" altLang="zh-CN" sz="2400" dirty="0">
                <a:ea typeface="华文中宋" pitchFamily="2" charset="-122"/>
              </a:rPr>
              <a:t>纳税人年度应缴纳税款小于上述扣减限额的，以其实际缴纳的税款为限；大于上述扣减限额的，以上述扣减限额为限</a:t>
            </a:r>
          </a:p>
          <a:p>
            <a:endParaRPr lang="zh-CN" altLang="en-US" dirty="0"/>
          </a:p>
        </p:txBody>
      </p:sp>
    </p:spTree>
    <p:extLst>
      <p:ext uri="{BB962C8B-B14F-4D97-AF65-F5344CB8AC3E}">
        <p14:creationId xmlns:p14="http://schemas.microsoft.com/office/powerpoint/2010/main" val="22321605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lstStyle/>
          <a:p>
            <a:r>
              <a:rPr lang="en-US" altLang="zh-CN" dirty="0"/>
              <a:t>5</a:t>
            </a:r>
            <a:r>
              <a:rPr lang="en-US" altLang="zh-CN" sz="2400" dirty="0">
                <a:ea typeface="华文中宋" pitchFamily="2" charset="-122"/>
              </a:rPr>
              <a:t>.</a:t>
            </a:r>
            <a:r>
              <a:rPr lang="zh-CN" altLang="zh-CN" sz="2400" dirty="0">
                <a:ea typeface="华文中宋" pitchFamily="2" charset="-122"/>
              </a:rPr>
              <a:t>对商贸企业、服务型企业、劳动就业服务企业中的加工型企业和街道社区具有加工性质的小型企业实体，在新增加的岗位中，当年新招用在人力资源社会保障部门公共就业服务机构登记失业半年以上且持《就业创业证》或《就业失业登记证》（注明</a:t>
            </a:r>
            <a:r>
              <a:rPr lang="en-US" altLang="zh-CN" sz="2400" dirty="0">
                <a:ea typeface="华文中宋" pitchFamily="2" charset="-122"/>
              </a:rPr>
              <a:t>“</a:t>
            </a:r>
            <a:r>
              <a:rPr lang="zh-CN" altLang="zh-CN" sz="2400" dirty="0">
                <a:ea typeface="华文中宋" pitchFamily="2" charset="-122"/>
              </a:rPr>
              <a:t>企业吸纳税收政策</a:t>
            </a:r>
            <a:r>
              <a:rPr lang="en-US" altLang="zh-CN" sz="2400" dirty="0">
                <a:ea typeface="华文中宋" pitchFamily="2" charset="-122"/>
              </a:rPr>
              <a:t>”</a:t>
            </a:r>
            <a:r>
              <a:rPr lang="zh-CN" altLang="zh-CN" sz="2400" dirty="0">
                <a:ea typeface="华文中宋" pitchFamily="2" charset="-122"/>
              </a:rPr>
              <a:t>）人员，与其签订</a:t>
            </a:r>
            <a:r>
              <a:rPr lang="en-US" altLang="zh-CN" sz="2400" dirty="0">
                <a:ea typeface="华文中宋" pitchFamily="2" charset="-122"/>
              </a:rPr>
              <a:t>1</a:t>
            </a:r>
            <a:r>
              <a:rPr lang="zh-CN" altLang="zh-CN" sz="2400" dirty="0">
                <a:ea typeface="华文中宋" pitchFamily="2" charset="-122"/>
              </a:rPr>
              <a:t>年以上期限劳动合同并依法缴纳社会保险费的，在</a:t>
            </a:r>
            <a:r>
              <a:rPr lang="en-US" altLang="zh-CN" sz="2400" dirty="0">
                <a:ea typeface="华文中宋" pitchFamily="2" charset="-122"/>
              </a:rPr>
              <a:t>3</a:t>
            </a:r>
            <a:r>
              <a:rPr lang="zh-CN" altLang="zh-CN" sz="2400" dirty="0">
                <a:ea typeface="华文中宋" pitchFamily="2" charset="-122"/>
              </a:rPr>
              <a:t>年内按实际招用人数予以定额依次扣减增值税、城市维护建设税、教育费附加、地方教育附加和企业所得税优惠。定额标准为每人每年</a:t>
            </a:r>
            <a:r>
              <a:rPr lang="en-US" altLang="zh-CN" sz="2400" dirty="0">
                <a:ea typeface="华文中宋" pitchFamily="2" charset="-122"/>
              </a:rPr>
              <a:t>4000</a:t>
            </a:r>
            <a:r>
              <a:rPr lang="zh-CN" altLang="zh-CN" sz="2400" dirty="0">
                <a:ea typeface="华文中宋" pitchFamily="2" charset="-122"/>
              </a:rPr>
              <a:t>元，最高可上浮</a:t>
            </a:r>
            <a:r>
              <a:rPr lang="en-US" altLang="zh-CN" sz="2400" dirty="0">
                <a:ea typeface="华文中宋" pitchFamily="2" charset="-122"/>
              </a:rPr>
              <a:t>30%</a:t>
            </a:r>
            <a:r>
              <a:rPr lang="zh-CN" altLang="zh-CN" sz="2400" dirty="0">
                <a:ea typeface="华文中宋" pitchFamily="2" charset="-122"/>
              </a:rPr>
              <a:t>，各省、自治区、直辖市人民政府可根据本地区实际情况在此幅度内确定具体定额标准，并报财政部和税务总局备案</a:t>
            </a:r>
          </a:p>
          <a:p>
            <a:r>
              <a:rPr lang="zh-CN" altLang="zh-CN" sz="2400" dirty="0">
                <a:ea typeface="华文中宋" pitchFamily="2" charset="-122"/>
              </a:rPr>
              <a:t>按上述标准计算的税收扣减额应在企业当年实际应缴纳的增值税、城市维护建设税、教育费附加、地方教育附加和企业所得税税额中扣减，当年扣减不完的，不得结转下年使用</a:t>
            </a:r>
            <a:endParaRPr lang="en-US" altLang="zh-CN" sz="2400" dirty="0">
              <a:ea typeface="华文中宋" pitchFamily="2" charset="-122"/>
            </a:endParaRPr>
          </a:p>
          <a:p>
            <a:r>
              <a:rPr lang="en-US" altLang="zh-CN" sz="2400" dirty="0">
                <a:ea typeface="华文中宋" pitchFamily="2" charset="-122"/>
              </a:rPr>
              <a:t>6.</a:t>
            </a:r>
            <a:r>
              <a:rPr lang="zh-CN" altLang="zh-CN" sz="2400" dirty="0">
                <a:ea typeface="华文中宋" pitchFamily="2" charset="-122"/>
              </a:rPr>
              <a:t>自</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7</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日起执行《营业税改征增值税试点过渡政策的规定》（财税〔</a:t>
            </a:r>
            <a:r>
              <a:rPr lang="en-US" altLang="zh-CN" sz="2400" dirty="0">
                <a:ea typeface="华文中宋" pitchFamily="2" charset="-122"/>
              </a:rPr>
              <a:t>2016</a:t>
            </a:r>
            <a:r>
              <a:rPr lang="zh-CN" altLang="zh-CN" sz="2400" dirty="0">
                <a:ea typeface="华文中宋" pitchFamily="2" charset="-122"/>
              </a:rPr>
              <a:t>〕</a:t>
            </a:r>
            <a:r>
              <a:rPr lang="en-US" altLang="zh-CN" sz="2400" dirty="0">
                <a:ea typeface="华文中宋" pitchFamily="2" charset="-122"/>
              </a:rPr>
              <a:t>36</a:t>
            </a:r>
            <a:r>
              <a:rPr lang="zh-CN" altLang="zh-CN" sz="2400" dirty="0">
                <a:ea typeface="华文中宋" pitchFamily="2" charset="-122"/>
              </a:rPr>
              <a:t>号印发）第一条第（二十三）项第</a:t>
            </a:r>
            <a:r>
              <a:rPr lang="en-US" altLang="zh-CN" sz="2400" dirty="0">
                <a:ea typeface="华文中宋" pitchFamily="2" charset="-122"/>
              </a:rPr>
              <a:t>4</a:t>
            </a:r>
            <a:r>
              <a:rPr lang="zh-CN" altLang="zh-CN" sz="2400" dirty="0">
                <a:ea typeface="华文中宋" pitchFamily="2" charset="-122"/>
              </a:rPr>
              <a:t>点自</a:t>
            </a:r>
            <a:r>
              <a:rPr lang="en-US" altLang="zh-CN" sz="2400" dirty="0">
                <a:ea typeface="华文中宋" pitchFamily="2" charset="-122"/>
              </a:rPr>
              <a:t>2018</a:t>
            </a:r>
            <a:r>
              <a:rPr lang="zh-CN" altLang="zh-CN" sz="2400" dirty="0">
                <a:ea typeface="华文中宋" pitchFamily="2" charset="-122"/>
              </a:rPr>
              <a:t>年</a:t>
            </a:r>
            <a:r>
              <a:rPr lang="en-US" altLang="zh-CN" sz="2400" dirty="0">
                <a:ea typeface="华文中宋" pitchFamily="2" charset="-122"/>
              </a:rPr>
              <a:t>1</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日起废止</a:t>
            </a:r>
            <a:r>
              <a:rPr lang="zh-CN" altLang="en-US" sz="2400" dirty="0">
                <a:ea typeface="华文中宋" pitchFamily="2" charset="-122"/>
              </a:rPr>
              <a:t>（免征增值税“</a:t>
            </a:r>
            <a:r>
              <a:rPr lang="en-US" altLang="zh-CN" sz="2400" dirty="0">
                <a:ea typeface="华文中宋" pitchFamily="2" charset="-122"/>
              </a:rPr>
              <a:t>4.</a:t>
            </a:r>
            <a:r>
              <a:rPr lang="zh-CN" altLang="en-US" sz="2400" dirty="0">
                <a:ea typeface="华文中宋" pitchFamily="2" charset="-122"/>
              </a:rPr>
              <a:t>金融机构之间开展的转贴现业务”）</a:t>
            </a:r>
            <a:endParaRPr lang="en-US" altLang="zh-CN" sz="2400" dirty="0">
              <a:ea typeface="华文中宋" pitchFamily="2" charset="-122"/>
            </a:endParaRPr>
          </a:p>
          <a:p>
            <a:pPr marL="0" indent="0">
              <a:buNone/>
            </a:pPr>
            <a:endParaRPr lang="zh-CN" altLang="zh-CN" dirty="0"/>
          </a:p>
        </p:txBody>
      </p:sp>
    </p:spTree>
    <p:extLst>
      <p:ext uri="{BB962C8B-B14F-4D97-AF65-F5344CB8AC3E}">
        <p14:creationId xmlns:p14="http://schemas.microsoft.com/office/powerpoint/2010/main" val="19161780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zh-CN" altLang="en-US" sz="2400" dirty="0">
                <a:solidFill>
                  <a:srgbClr val="FF0000"/>
                </a:solidFill>
                <a:ea typeface="华文中宋" pitchFamily="2" charset="-122"/>
              </a:rPr>
              <a:t>八</a:t>
            </a:r>
            <a:r>
              <a:rPr lang="en-US" altLang="zh-CN" sz="2400" dirty="0">
                <a:solidFill>
                  <a:srgbClr val="FF0000"/>
                </a:solidFill>
                <a:ea typeface="华文中宋" pitchFamily="2" charset="-122"/>
              </a:rPr>
              <a:t>.</a:t>
            </a:r>
            <a:r>
              <a:rPr lang="zh-CN" altLang="en-US" sz="2400" dirty="0">
                <a:solidFill>
                  <a:srgbClr val="FF0000"/>
                </a:solidFill>
                <a:ea typeface="华文中宋" pitchFamily="2" charset="-122"/>
              </a:rPr>
              <a:t>增值税发票</a:t>
            </a:r>
            <a:endParaRPr lang="en-US" altLang="zh-CN" sz="2400" dirty="0">
              <a:solidFill>
                <a:srgbClr val="FF0000"/>
              </a:solidFill>
              <a:ea typeface="华文中宋" pitchFamily="2" charset="-122"/>
            </a:endParaRPr>
          </a:p>
          <a:p>
            <a:r>
              <a:rPr lang="en-US" altLang="zh-CN" sz="2400" dirty="0">
                <a:solidFill>
                  <a:srgbClr val="00B0F0"/>
                </a:solidFill>
                <a:ea typeface="华文中宋" pitchFamily="2" charset="-122"/>
              </a:rPr>
              <a:t>(</a:t>
            </a:r>
            <a:r>
              <a:rPr lang="zh-CN" altLang="en-US" sz="2400" dirty="0">
                <a:solidFill>
                  <a:srgbClr val="00B0F0"/>
                </a:solidFill>
                <a:ea typeface="华文中宋" pitchFamily="2" charset="-122"/>
              </a:rPr>
              <a:t>一）小规模纳税人</a:t>
            </a:r>
            <a:r>
              <a:rPr lang="zh-CN" altLang="zh-CN" sz="2400" dirty="0">
                <a:solidFill>
                  <a:srgbClr val="00B0F0"/>
                </a:solidFill>
                <a:ea typeface="华文中宋" pitchFamily="2" charset="-122"/>
              </a:rPr>
              <a:t>自开增值税专用发票试点</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相关政策文件</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1</a:t>
            </a:r>
            <a:r>
              <a:rPr lang="zh-CN" altLang="en-US" sz="2400" dirty="0">
                <a:ea typeface="华文中宋" pitchFamily="2" charset="-122"/>
              </a:rPr>
              <a:t>）</a:t>
            </a:r>
            <a:r>
              <a:rPr lang="zh-CN" altLang="zh-CN" sz="2400" dirty="0">
                <a:ea typeface="华文中宋" pitchFamily="2" charset="-122"/>
              </a:rPr>
              <a:t>国家税务总局关于开展鉴证咨询业增值税小规模纳税人自开增值税专用发票试点工作有关事项的公告</a:t>
            </a:r>
            <a:r>
              <a:rPr lang="zh-CN" altLang="en-US"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2017</a:t>
            </a:r>
            <a:r>
              <a:rPr lang="zh-CN" altLang="zh-CN" sz="2400" dirty="0">
                <a:ea typeface="华文中宋" pitchFamily="2" charset="-122"/>
              </a:rPr>
              <a:t>年第</a:t>
            </a:r>
            <a:r>
              <a:rPr lang="en-US" altLang="zh-CN" sz="2400" dirty="0">
                <a:ea typeface="华文中宋" pitchFamily="2" charset="-122"/>
              </a:rPr>
              <a:t>4</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2</a:t>
            </a:r>
            <a:r>
              <a:rPr lang="zh-CN" altLang="en-US" sz="2400" dirty="0">
                <a:ea typeface="华文中宋" pitchFamily="2" charset="-122"/>
              </a:rPr>
              <a:t>）</a:t>
            </a:r>
            <a:r>
              <a:rPr lang="zh-CN" altLang="zh-CN" sz="2400" dirty="0">
                <a:ea typeface="华文中宋" pitchFamily="2" charset="-122"/>
              </a:rPr>
              <a:t>国家税务总局关于进一步明确营改增有关征管问题的公告</a:t>
            </a:r>
            <a:r>
              <a:rPr lang="zh-CN" altLang="en-US"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2017</a:t>
            </a:r>
            <a:r>
              <a:rPr lang="zh-CN" altLang="zh-CN" sz="2400" dirty="0">
                <a:ea typeface="华文中宋" pitchFamily="2" charset="-122"/>
              </a:rPr>
              <a:t>年第</a:t>
            </a:r>
            <a:r>
              <a:rPr lang="en-US" altLang="zh-CN" sz="2400" dirty="0">
                <a:ea typeface="华文中宋" pitchFamily="2" charset="-122"/>
              </a:rPr>
              <a:t>11</a:t>
            </a:r>
            <a:r>
              <a:rPr lang="zh-CN" altLang="zh-CN" sz="2400" dirty="0">
                <a:ea typeface="华文中宋" pitchFamily="2" charset="-122"/>
              </a:rPr>
              <a:t>号</a:t>
            </a:r>
            <a:r>
              <a:rPr lang="zh-CN" altLang="en-US" sz="2400" dirty="0">
                <a:ea typeface="华文中宋" pitchFamily="2" charset="-122"/>
              </a:rPr>
              <a:t>）</a:t>
            </a:r>
          </a:p>
        </p:txBody>
      </p:sp>
    </p:spTree>
    <p:extLst>
      <p:ext uri="{BB962C8B-B14F-4D97-AF65-F5344CB8AC3E}">
        <p14:creationId xmlns:p14="http://schemas.microsoft.com/office/powerpoint/2010/main" val="3097950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Autofit/>
          </a:bodyPr>
          <a:lstStyle/>
          <a:p>
            <a:r>
              <a:rPr lang="en-US" altLang="zh-CN" sz="2400" dirty="0">
                <a:ea typeface="华文中宋" pitchFamily="2" charset="-122"/>
              </a:rPr>
              <a:t>2.</a:t>
            </a:r>
            <a:r>
              <a:rPr lang="zh-CN" altLang="en-US" sz="2400" dirty="0">
                <a:ea typeface="华文中宋" pitchFamily="2" charset="-122"/>
              </a:rPr>
              <a:t>主要政策规定</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1</a:t>
            </a:r>
            <a:r>
              <a:rPr lang="zh-CN" altLang="en-US" sz="2400" dirty="0">
                <a:ea typeface="华文中宋" pitchFamily="2" charset="-122"/>
              </a:rPr>
              <a:t>）</a:t>
            </a:r>
            <a:r>
              <a:rPr lang="zh-CN" altLang="zh-CN" sz="2400" dirty="0">
                <a:ea typeface="华文中宋" pitchFamily="2" charset="-122"/>
              </a:rPr>
              <a:t>自</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3</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a:t>
            </a:r>
            <a:r>
              <a:rPr lang="zh-CN" altLang="en-US" sz="2400" dirty="0">
                <a:ea typeface="华文中宋" pitchFamily="2" charset="-122"/>
              </a:rPr>
              <a:t>，</a:t>
            </a:r>
            <a:r>
              <a:rPr lang="zh-CN" altLang="zh-CN" sz="2400" dirty="0">
                <a:ea typeface="华文中宋" pitchFamily="2" charset="-122"/>
              </a:rPr>
              <a:t>将鉴证咨询业纳入增值税小规模纳税人自行开具增值税专用发票试点范围</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2</a:t>
            </a:r>
            <a:r>
              <a:rPr lang="zh-CN" altLang="en-US" sz="2400" dirty="0">
                <a:ea typeface="华文中宋" pitchFamily="2" charset="-122"/>
              </a:rPr>
              <a:t>）</a:t>
            </a:r>
            <a:r>
              <a:rPr lang="zh-CN" altLang="zh-CN" sz="2400" dirty="0">
                <a:ea typeface="华文中宋" pitchFamily="2" charset="-122"/>
              </a:rPr>
              <a:t>自</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6</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日起，将建筑业纳入增值税小规模纳税人自行开具增值税专用发票试点范围</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3</a:t>
            </a:r>
            <a:r>
              <a:rPr lang="zh-CN" altLang="en-US" sz="2400" dirty="0">
                <a:ea typeface="华文中宋" pitchFamily="2" charset="-122"/>
              </a:rPr>
              <a:t>）</a:t>
            </a:r>
            <a:r>
              <a:rPr lang="zh-CN" altLang="zh-CN" sz="2400" dirty="0">
                <a:ea typeface="华文中宋" pitchFamily="2" charset="-122"/>
              </a:rPr>
              <a:t>全国范围内月销售额超过</a:t>
            </a:r>
            <a:r>
              <a:rPr lang="en-US" altLang="zh-CN" sz="2400" dirty="0">
                <a:ea typeface="华文中宋" pitchFamily="2" charset="-122"/>
              </a:rPr>
              <a:t>3</a:t>
            </a:r>
            <a:r>
              <a:rPr lang="zh-CN" altLang="zh-CN" sz="2400" dirty="0">
                <a:ea typeface="华文中宋" pitchFamily="2" charset="-122"/>
              </a:rPr>
              <a:t>万元（或季销售额超过</a:t>
            </a:r>
            <a:r>
              <a:rPr lang="en-US" altLang="zh-CN" sz="2400" dirty="0">
                <a:ea typeface="华文中宋" pitchFamily="2" charset="-122"/>
              </a:rPr>
              <a:t>9</a:t>
            </a:r>
            <a:r>
              <a:rPr lang="zh-CN" altLang="zh-CN" sz="2400" dirty="0">
                <a:ea typeface="华文中宋" pitchFamily="2" charset="-122"/>
              </a:rPr>
              <a:t>万元）的鉴证咨询业</a:t>
            </a:r>
            <a:r>
              <a:rPr lang="zh-CN" altLang="en-US" sz="2400" dirty="0">
                <a:ea typeface="华文中宋" pitchFamily="2" charset="-122"/>
              </a:rPr>
              <a:t>、建筑业</a:t>
            </a:r>
            <a:r>
              <a:rPr lang="zh-CN" altLang="zh-CN" sz="2400" dirty="0">
                <a:ea typeface="华文中宋" pitchFamily="2" charset="-122"/>
              </a:rPr>
              <a:t>增值税小规模纳税人</a:t>
            </a:r>
            <a:r>
              <a:rPr lang="zh-CN" altLang="en-US" sz="2400" dirty="0">
                <a:ea typeface="华文中宋" pitchFamily="2" charset="-122"/>
              </a:rPr>
              <a:t>，</a:t>
            </a:r>
            <a:r>
              <a:rPr lang="zh-CN" altLang="zh-CN" sz="2400" dirty="0">
                <a:ea typeface="华文中宋" pitchFamily="2" charset="-122"/>
              </a:rPr>
              <a:t>提供认证服务、鉴证服务、咨询服务、建筑服务</a:t>
            </a:r>
            <a:r>
              <a:rPr lang="zh-CN" altLang="en-US" sz="2400" dirty="0">
                <a:ea typeface="华文中宋" pitchFamily="2" charset="-122"/>
              </a:rPr>
              <a:t>、</a:t>
            </a:r>
            <a:r>
              <a:rPr lang="zh-CN" altLang="zh-CN" sz="2400" dirty="0">
                <a:ea typeface="华文中宋" pitchFamily="2" charset="-122"/>
              </a:rPr>
              <a:t>销售货物或发生其他增值税应税行为，需要开具专用发票的，可以通过增值税发票管理新系统自行开具，主管国税机关不再为其代开</a:t>
            </a:r>
            <a:endParaRPr lang="en-US" altLang="zh-CN" sz="2400" dirty="0">
              <a:ea typeface="华文中宋" pitchFamily="2" charset="-122"/>
            </a:endParaRPr>
          </a:p>
          <a:p>
            <a:r>
              <a:rPr lang="zh-CN" altLang="zh-CN" sz="2400" dirty="0">
                <a:ea typeface="华文中宋" pitchFamily="2" charset="-122"/>
              </a:rPr>
              <a:t>试点纳税人销售其取得的不动产，需要开具专用发票的，仍须向地税机关申请代开</a:t>
            </a:r>
            <a:endParaRPr lang="en-US" altLang="zh-CN" sz="2400" dirty="0">
              <a:ea typeface="华文中宋" pitchFamily="2" charset="-122"/>
            </a:endParaRPr>
          </a:p>
        </p:txBody>
      </p:sp>
    </p:spTree>
    <p:extLst>
      <p:ext uri="{BB962C8B-B14F-4D97-AF65-F5344CB8AC3E}">
        <p14:creationId xmlns:p14="http://schemas.microsoft.com/office/powerpoint/2010/main" val="7424639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lstStyle/>
          <a:p>
            <a:r>
              <a:rPr lang="zh-CN" altLang="en-US" sz="2400" dirty="0">
                <a:ea typeface="华文中宋" pitchFamily="2" charset="-122"/>
              </a:rPr>
              <a:t>（</a:t>
            </a:r>
            <a:r>
              <a:rPr lang="en-US" altLang="zh-CN" sz="2400" dirty="0">
                <a:ea typeface="华文中宋" pitchFamily="2" charset="-122"/>
              </a:rPr>
              <a:t>4</a:t>
            </a:r>
            <a:r>
              <a:rPr lang="zh-CN" altLang="en-US" sz="2400" dirty="0">
                <a:ea typeface="华文中宋" pitchFamily="2" charset="-122"/>
              </a:rPr>
              <a:t>）</a:t>
            </a:r>
            <a:r>
              <a:rPr lang="zh-CN" altLang="zh-CN" sz="2400" dirty="0">
                <a:ea typeface="华文中宋" pitchFamily="2" charset="-122"/>
              </a:rPr>
              <a:t>自开发票试点纳税人所开具的增值税专用发票应缴纳的税款，应在规定的纳税申报期内，向主管国税机关申报纳税。在填写增值税纳税申报表时，应将当期开具增值税专用发票的销售额，按照</a:t>
            </a:r>
            <a:r>
              <a:rPr lang="en-US" altLang="zh-CN" sz="2400" dirty="0">
                <a:ea typeface="华文中宋" pitchFamily="2" charset="-122"/>
              </a:rPr>
              <a:t>3%</a:t>
            </a:r>
            <a:r>
              <a:rPr lang="zh-CN" altLang="zh-CN" sz="2400" dirty="0">
                <a:ea typeface="华文中宋" pitchFamily="2" charset="-122"/>
              </a:rPr>
              <a:t>和</a:t>
            </a:r>
            <a:r>
              <a:rPr lang="en-US" altLang="zh-CN" sz="2400" dirty="0">
                <a:ea typeface="华文中宋" pitchFamily="2" charset="-122"/>
              </a:rPr>
              <a:t>5%</a:t>
            </a:r>
            <a:r>
              <a:rPr lang="zh-CN" altLang="zh-CN" sz="2400" dirty="0">
                <a:ea typeface="华文中宋" pitchFamily="2" charset="-122"/>
              </a:rPr>
              <a:t>的征收率，分别填写在《增值税纳税申报表》（小规模纳税人适用）第</a:t>
            </a:r>
            <a:r>
              <a:rPr lang="en-US" altLang="zh-CN" sz="2400" dirty="0">
                <a:ea typeface="华文中宋" pitchFamily="2" charset="-122"/>
              </a:rPr>
              <a:t>2</a:t>
            </a:r>
            <a:r>
              <a:rPr lang="zh-CN" altLang="zh-CN" sz="2400" dirty="0">
                <a:ea typeface="华文中宋" pitchFamily="2" charset="-122"/>
              </a:rPr>
              <a:t>栏和第</a:t>
            </a:r>
            <a:r>
              <a:rPr lang="en-US" altLang="zh-CN" sz="2400" dirty="0">
                <a:ea typeface="华文中宋" pitchFamily="2" charset="-122"/>
              </a:rPr>
              <a:t>5</a:t>
            </a:r>
            <a:r>
              <a:rPr lang="zh-CN" altLang="zh-CN" sz="2400" dirty="0">
                <a:ea typeface="华文中宋" pitchFamily="2" charset="-122"/>
              </a:rPr>
              <a:t>栏“税务机关代开的增值税专用发票不含税销售额”的“本期数”相应栏次中</a:t>
            </a:r>
            <a:endParaRPr lang="zh-CN" altLang="en-US" sz="2400" dirty="0">
              <a:ea typeface="华文中宋" pitchFamily="2" charset="-122"/>
            </a:endParaRPr>
          </a:p>
          <a:p>
            <a:endParaRPr lang="zh-CN" altLang="en-US" dirty="0"/>
          </a:p>
        </p:txBody>
      </p:sp>
    </p:spTree>
    <p:extLst>
      <p:ext uri="{BB962C8B-B14F-4D97-AF65-F5344CB8AC3E}">
        <p14:creationId xmlns:p14="http://schemas.microsoft.com/office/powerpoint/2010/main" val="25144578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Autofit/>
          </a:bodyPr>
          <a:lstStyle/>
          <a:p>
            <a:r>
              <a:rPr lang="zh-CN" altLang="en-US" sz="2400" dirty="0">
                <a:solidFill>
                  <a:srgbClr val="00B0F0"/>
                </a:solidFill>
                <a:ea typeface="华文中宋" pitchFamily="2" charset="-122"/>
              </a:rPr>
              <a:t>（二）增值税电子普通发票</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相关政策文件</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1</a:t>
            </a:r>
            <a:r>
              <a:rPr lang="zh-CN" altLang="en-US" sz="2400" dirty="0">
                <a:ea typeface="华文中宋" pitchFamily="2" charset="-122"/>
              </a:rPr>
              <a:t>）</a:t>
            </a:r>
            <a:r>
              <a:rPr lang="zh-CN" altLang="zh-CN" sz="2400" dirty="0">
                <a:ea typeface="华文中宋" pitchFamily="2" charset="-122"/>
              </a:rPr>
              <a:t>国家税务总局关于推行通过增值税电子发票系统开具的增值税电子普通发票有关问题的公告</a:t>
            </a:r>
            <a:r>
              <a:rPr lang="zh-CN" altLang="en-US" sz="2400" dirty="0">
                <a:ea typeface="华文中宋" pitchFamily="2" charset="-122"/>
              </a:rPr>
              <a:t>（</a:t>
            </a:r>
            <a:r>
              <a:rPr lang="zh-CN" altLang="zh-CN" sz="2400" dirty="0">
                <a:ea typeface="华文中宋" pitchFamily="2" charset="-122"/>
              </a:rPr>
              <a:t>国家税务总局公告2015年第84号</a:t>
            </a:r>
            <a:r>
              <a:rPr lang="zh-CN" altLang="en-US" sz="2400" dirty="0">
                <a:ea typeface="华文中宋" pitchFamily="2" charset="-122"/>
              </a:rPr>
              <a:t>）</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2</a:t>
            </a:r>
            <a:r>
              <a:rPr lang="zh-CN" altLang="en-US" sz="2400" dirty="0">
                <a:ea typeface="华文中宋" pitchFamily="2" charset="-122"/>
              </a:rPr>
              <a:t>）</a:t>
            </a:r>
            <a:r>
              <a:rPr lang="zh-CN" altLang="zh-CN" sz="2400" dirty="0">
                <a:ea typeface="华文中宋" pitchFamily="2" charset="-122"/>
              </a:rPr>
              <a:t>国家税务总局关于进一步做好增值税电子普通发票推行工作的指导意见</a:t>
            </a:r>
            <a:r>
              <a:rPr lang="zh-CN" altLang="en-US" sz="2400" dirty="0">
                <a:ea typeface="华文中宋" pitchFamily="2" charset="-122"/>
              </a:rPr>
              <a:t>（</a:t>
            </a:r>
            <a:r>
              <a:rPr lang="zh-CN" altLang="zh-CN" sz="2400" dirty="0">
                <a:ea typeface="华文中宋" pitchFamily="2" charset="-122"/>
              </a:rPr>
              <a:t>税总发〔</a:t>
            </a:r>
            <a:r>
              <a:rPr lang="en-US" altLang="zh-CN" sz="2400" dirty="0">
                <a:ea typeface="华文中宋" pitchFamily="2" charset="-122"/>
              </a:rPr>
              <a:t>2017</a:t>
            </a:r>
            <a:r>
              <a:rPr lang="zh-CN" altLang="zh-CN" sz="2400" dirty="0">
                <a:ea typeface="华文中宋" pitchFamily="2" charset="-122"/>
              </a:rPr>
              <a:t>〕</a:t>
            </a:r>
            <a:r>
              <a:rPr lang="en-US" altLang="zh-CN" sz="2400" dirty="0">
                <a:ea typeface="华文中宋" pitchFamily="2" charset="-122"/>
              </a:rPr>
              <a:t>31</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en-US" altLang="zh-CN" sz="2400" dirty="0">
                <a:ea typeface="华文中宋" pitchFamily="2" charset="-122"/>
              </a:rPr>
              <a:t>2.</a:t>
            </a:r>
            <a:r>
              <a:rPr lang="zh-CN" altLang="en-US" sz="2400" dirty="0">
                <a:ea typeface="华文中宋" pitchFamily="2" charset="-122"/>
              </a:rPr>
              <a:t>主要政策规定</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1</a:t>
            </a:r>
            <a:r>
              <a:rPr lang="zh-CN" altLang="en-US" sz="2400" dirty="0">
                <a:ea typeface="华文中宋" pitchFamily="2" charset="-122"/>
              </a:rPr>
              <a:t>）电子普通发票的票样</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2</a:t>
            </a:r>
            <a:r>
              <a:rPr lang="zh-CN" altLang="en-US" sz="2400" dirty="0">
                <a:ea typeface="华文中宋" pitchFamily="2" charset="-122"/>
              </a:rPr>
              <a:t>）纸质电子普通发票</a:t>
            </a:r>
            <a:endParaRPr lang="en-US" altLang="zh-CN" sz="2400" dirty="0">
              <a:ea typeface="华文中宋" pitchFamily="2" charset="-122"/>
            </a:endParaRPr>
          </a:p>
          <a:p>
            <a:r>
              <a:rPr lang="zh-CN" altLang="zh-CN" sz="2400" dirty="0">
                <a:ea typeface="华文中宋" pitchFamily="2" charset="-122"/>
              </a:rPr>
              <a:t>增值税电子普通发票的开票方和受票方需要纸质发票的，可以自行打印增值税电子普通发票的版式文件，其法律效力、基本用途、基本使用规定等与税务机关监制的增值税普通发票相同。购买方向开具增值税电子普通发票的纳税人当场索取纸质普通发票的，纳税人应当免费提供电子发票版式文件打印服务。对于拒绝提供免费打印服务或者纸质发票的，主管国税务机关应当及时予以纠正</a:t>
            </a:r>
            <a:endParaRPr lang="zh-CN" altLang="en-US" sz="2400" dirty="0">
              <a:ea typeface="华文中宋" pitchFamily="2" charset="-122"/>
            </a:endParaRPr>
          </a:p>
        </p:txBody>
      </p:sp>
    </p:spTree>
    <p:extLst>
      <p:ext uri="{BB962C8B-B14F-4D97-AF65-F5344CB8AC3E}">
        <p14:creationId xmlns:p14="http://schemas.microsoft.com/office/powerpoint/2010/main" val="6388886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87192" y="3910123"/>
            <a:ext cx="14028509" cy="3958422"/>
          </a:xfrm>
        </p:spPr>
        <p:txBody>
          <a:bodyPr/>
          <a:lstStyle/>
          <a:p>
            <a:endParaRPr lang="zh-CN" altLang="en-US" dirty="0"/>
          </a:p>
        </p:txBody>
      </p:sp>
      <p:pic>
        <p:nvPicPr>
          <p:cNvPr id="1026" name="Picture 2" descr="1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182" y="151680"/>
            <a:ext cx="11925898" cy="679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18187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zh-CN" altLang="en-US" sz="2400" dirty="0">
                <a:ea typeface="华文中宋" pitchFamily="2" charset="-122"/>
              </a:rPr>
              <a:t>（</a:t>
            </a:r>
            <a:r>
              <a:rPr lang="en-US" altLang="zh-CN" sz="2400" dirty="0">
                <a:ea typeface="华文中宋" pitchFamily="2" charset="-122"/>
              </a:rPr>
              <a:t>3</a:t>
            </a:r>
            <a:r>
              <a:rPr lang="zh-CN" altLang="en-US" sz="2400" dirty="0">
                <a:ea typeface="华文中宋" pitchFamily="2" charset="-122"/>
              </a:rPr>
              <a:t>）重点推行的行业</a:t>
            </a:r>
            <a:endParaRPr lang="en-US" altLang="zh-CN" sz="2400" dirty="0">
              <a:ea typeface="华文中宋" pitchFamily="2" charset="-122"/>
            </a:endParaRPr>
          </a:p>
          <a:p>
            <a:r>
              <a:rPr lang="zh-CN" altLang="zh-CN" sz="2400" dirty="0">
                <a:ea typeface="华文中宋" pitchFamily="2" charset="-122"/>
              </a:rPr>
              <a:t>各地国税机关要认真总结前期推行增值税电子普通发票的情况，做好分析评估工作，坚持问题导向原则，</a:t>
            </a:r>
            <a:r>
              <a:rPr lang="zh-CN" altLang="zh-CN" sz="2400" dirty="0">
                <a:solidFill>
                  <a:srgbClr val="FF0000"/>
                </a:solidFill>
                <a:ea typeface="华文中宋" pitchFamily="2" charset="-122"/>
              </a:rPr>
              <a:t>重点在</a:t>
            </a:r>
            <a:r>
              <a:rPr lang="zh-CN" altLang="zh-CN" sz="2400" dirty="0">
                <a:ea typeface="华文中宋" pitchFamily="2" charset="-122"/>
              </a:rPr>
              <a:t>电商、电信、金融、快递、公用事业等有特殊需求的纳税人中推行使用电子发票</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4</a:t>
            </a:r>
            <a:r>
              <a:rPr lang="zh-CN" altLang="en-US" sz="2400" dirty="0">
                <a:ea typeface="华文中宋" pitchFamily="2" charset="-122"/>
              </a:rPr>
              <a:t>）服务平台建设</a:t>
            </a:r>
            <a:endParaRPr lang="en-US" altLang="zh-CN" sz="2400" dirty="0">
              <a:ea typeface="华文中宋" pitchFamily="2" charset="-122"/>
            </a:endParaRPr>
          </a:p>
          <a:p>
            <a:r>
              <a:rPr lang="zh-CN" altLang="zh-CN" sz="2400" dirty="0">
                <a:ea typeface="华文中宋" pitchFamily="2" charset="-122"/>
              </a:rPr>
              <a:t>电子发票服务平台以纳税人自建为主，也可由第三方建设提供服务平台。电子发票服务平台应免费提供电子发票版式文件的生成、打印、查询和交付等基础服务</a:t>
            </a:r>
            <a:endParaRPr lang="en-US" altLang="zh-CN" sz="2400" dirty="0">
              <a:ea typeface="华文中宋" pitchFamily="2" charset="-122"/>
            </a:endParaRPr>
          </a:p>
          <a:p>
            <a:r>
              <a:rPr lang="zh-CN" altLang="zh-CN" sz="2400" dirty="0">
                <a:ea typeface="华文中宋" pitchFamily="2" charset="-122"/>
              </a:rPr>
              <a:t>税务总局负责统一制定电子发票服务平台的技术标准和管理制度，建设对服务平台进行监督管理的税务监管平台。电子发票服务平台必须遵循统一的技术标准和管理制度。平台建设的技术方案和管理方案应报国税机关备案</a:t>
            </a:r>
            <a:endParaRPr lang="zh-CN" altLang="en-US" sz="2400" dirty="0">
              <a:ea typeface="华文中宋" pitchFamily="2" charset="-122"/>
            </a:endParaRPr>
          </a:p>
        </p:txBody>
      </p:sp>
    </p:spTree>
    <p:extLst>
      <p:ext uri="{BB962C8B-B14F-4D97-AF65-F5344CB8AC3E}">
        <p14:creationId xmlns:p14="http://schemas.microsoft.com/office/powerpoint/2010/main" val="3816394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zh-CN" altLang="en-US" sz="2400" dirty="0">
                <a:ea typeface="华文中宋" pitchFamily="2" charset="-122"/>
              </a:rPr>
              <a:t>（</a:t>
            </a:r>
            <a:r>
              <a:rPr lang="en-US" altLang="zh-CN" sz="2400" dirty="0">
                <a:ea typeface="华文中宋" pitchFamily="2" charset="-122"/>
              </a:rPr>
              <a:t>5</a:t>
            </a:r>
            <a:r>
              <a:rPr lang="zh-CN" altLang="en-US" sz="2400" dirty="0">
                <a:ea typeface="华文中宋" pitchFamily="2" charset="-122"/>
              </a:rPr>
              <a:t>）发</a:t>
            </a:r>
            <a:r>
              <a:rPr lang="zh-CN" altLang="zh-CN" sz="2400" dirty="0">
                <a:ea typeface="华文中宋" pitchFamily="2" charset="-122"/>
              </a:rPr>
              <a:t>票编码规则及发票赋码流程</a:t>
            </a:r>
            <a:endParaRPr lang="en-US" altLang="zh-CN" sz="2400" dirty="0">
              <a:ea typeface="华文中宋" pitchFamily="2" charset="-122"/>
            </a:endParaRPr>
          </a:p>
          <a:p>
            <a:r>
              <a:rPr lang="zh-CN" altLang="zh-CN" sz="2400" dirty="0">
                <a:ea typeface="华文中宋" pitchFamily="2" charset="-122"/>
              </a:rPr>
              <a:t>严格按照《国家税务总局关于推行通过增值税电子</a:t>
            </a:r>
            <a:r>
              <a:rPr lang="en-US" altLang="zh-CN" sz="2400" dirty="0">
                <a:ea typeface="华文中宋" pitchFamily="2" charset="-122"/>
              </a:rPr>
              <a:t> </a:t>
            </a:r>
            <a:r>
              <a:rPr lang="zh-CN" altLang="zh-CN" sz="2400" dirty="0">
                <a:ea typeface="华文中宋" pitchFamily="2" charset="-122"/>
              </a:rPr>
              <a:t>发票系统开具的增值税电子普通发票有关问题的公告》（国家税务总局公告</a:t>
            </a:r>
            <a:r>
              <a:rPr lang="en-US" altLang="zh-CN" sz="2400" dirty="0">
                <a:ea typeface="华文中宋" pitchFamily="2" charset="-122"/>
              </a:rPr>
              <a:t>2015</a:t>
            </a:r>
            <a:r>
              <a:rPr lang="zh-CN" altLang="zh-CN" sz="2400" dirty="0">
                <a:ea typeface="华文中宋" pitchFamily="2" charset="-122"/>
              </a:rPr>
              <a:t>年第</a:t>
            </a:r>
            <a:r>
              <a:rPr lang="en-US" altLang="zh-CN" sz="2400" dirty="0">
                <a:ea typeface="华文中宋" pitchFamily="2" charset="-122"/>
              </a:rPr>
              <a:t>84</a:t>
            </a:r>
            <a:r>
              <a:rPr lang="zh-CN" altLang="zh-CN" sz="2400" dirty="0">
                <a:ea typeface="华文中宋" pitchFamily="2" charset="-122"/>
              </a:rPr>
              <a:t>号）规定的发票编码规则编制增值税电子普通发票的发票代码，通过金税三期核心征管系统将电子发票的号段同步至新系统，通过新系统最终赋予纳税人</a:t>
            </a:r>
            <a:endParaRPr lang="en-US" altLang="zh-CN" sz="2400" dirty="0">
              <a:ea typeface="华文中宋" pitchFamily="2" charset="-122"/>
            </a:endParaRPr>
          </a:p>
          <a:p>
            <a:r>
              <a:rPr lang="zh-CN" altLang="zh-CN" sz="2400" dirty="0">
                <a:ea typeface="华文中宋" pitchFamily="2" charset="-122"/>
              </a:rPr>
              <a:t>增值税电子普通发票的发票代码为12位，编码规则：第1位为0，第2-5位代表省、自治区、直辖市和计划单列市，第6-7位代表年度，第8-10位代表批次，第11-12位代表票种（11代表增值税电子普通发票）。发票号码为8位，按年度、分批次编制</a:t>
            </a:r>
            <a:endParaRPr lang="zh-CN" altLang="en-US" sz="2400" dirty="0">
              <a:ea typeface="华文中宋" pitchFamily="2" charset="-122"/>
            </a:endParaRPr>
          </a:p>
        </p:txBody>
      </p:sp>
    </p:spTree>
    <p:extLst>
      <p:ext uri="{BB962C8B-B14F-4D97-AF65-F5344CB8AC3E}">
        <p14:creationId xmlns:p14="http://schemas.microsoft.com/office/powerpoint/2010/main" val="3416869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zh-CN" altLang="en-US" sz="2400" dirty="0">
                <a:solidFill>
                  <a:srgbClr val="00B0F0"/>
                </a:solidFill>
                <a:ea typeface="华文中宋" pitchFamily="2" charset="-122"/>
              </a:rPr>
              <a:t>（二）主要政策规定</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销售货物并提供建筑服务</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1</a:t>
            </a:r>
            <a:r>
              <a:rPr lang="zh-CN" altLang="en-US" sz="2400" dirty="0">
                <a:ea typeface="华文中宋" pitchFamily="2" charset="-122"/>
              </a:rPr>
              <a:t>）</a:t>
            </a:r>
            <a:r>
              <a:rPr lang="zh-CN" altLang="zh-CN" sz="2400" dirty="0">
                <a:ea typeface="华文中宋" pitchFamily="2" charset="-122"/>
              </a:rPr>
              <a:t>纳税人销售活动板房、机器设备、钢结构件等</a:t>
            </a:r>
            <a:r>
              <a:rPr lang="zh-CN" altLang="zh-CN" sz="2400" dirty="0">
                <a:solidFill>
                  <a:srgbClr val="FF0000"/>
                </a:solidFill>
                <a:ea typeface="华文中宋" pitchFamily="2" charset="-122"/>
              </a:rPr>
              <a:t>自产货物</a:t>
            </a:r>
            <a:r>
              <a:rPr lang="zh-CN" altLang="zh-CN" sz="2400" dirty="0">
                <a:ea typeface="华文中宋" pitchFamily="2" charset="-122"/>
              </a:rPr>
              <a:t>的同时提供建筑、安装服务，不属于《营业税改征增值税试点实施办法》规定的混合销售，应分别核算货物和建筑服务的销售额，分别适用不同的税率或者征收率</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2</a:t>
            </a:r>
            <a:r>
              <a:rPr lang="zh-CN" altLang="en-US" sz="2400" dirty="0">
                <a:ea typeface="华文中宋" pitchFamily="2" charset="-122"/>
              </a:rPr>
              <a:t>）</a:t>
            </a:r>
            <a:r>
              <a:rPr lang="zh-CN" altLang="zh-CN" sz="2400" dirty="0">
                <a:ea typeface="华文中宋" pitchFamily="2" charset="-122"/>
              </a:rPr>
              <a:t>一般纳税人销售电梯</a:t>
            </a:r>
            <a:r>
              <a:rPr lang="zh-CN" altLang="en-US" sz="2400" dirty="0">
                <a:ea typeface="华文中宋" pitchFamily="2" charset="-122"/>
              </a:rPr>
              <a:t>（</a:t>
            </a:r>
            <a:r>
              <a:rPr lang="zh-CN" altLang="en-US" sz="2400" dirty="0">
                <a:solidFill>
                  <a:srgbClr val="FF0000"/>
                </a:solidFill>
                <a:ea typeface="华文中宋" pitchFamily="2" charset="-122"/>
              </a:rPr>
              <a:t>不强调自产</a:t>
            </a:r>
            <a:r>
              <a:rPr lang="zh-CN" altLang="en-US" sz="2400" dirty="0">
                <a:ea typeface="华文中宋" pitchFamily="2" charset="-122"/>
              </a:rPr>
              <a:t>）</a:t>
            </a:r>
            <a:r>
              <a:rPr lang="zh-CN" altLang="zh-CN" sz="2400" dirty="0">
                <a:ea typeface="华文中宋" pitchFamily="2" charset="-122"/>
              </a:rPr>
              <a:t>的同时提供安装服务，其安装服务可以按照甲供工程选择适用简易计税方法计税</a:t>
            </a:r>
            <a:endParaRPr lang="en-US" altLang="zh-CN" sz="2400" dirty="0">
              <a:ea typeface="华文中宋" pitchFamily="2" charset="-122"/>
            </a:endParaRPr>
          </a:p>
          <a:p>
            <a:r>
              <a:rPr lang="zh-CN" altLang="en-US" sz="2400" dirty="0">
                <a:ea typeface="华文中宋" pitchFamily="2" charset="-122"/>
              </a:rPr>
              <a:t>注：</a:t>
            </a:r>
            <a:endParaRPr lang="en-US" altLang="zh-CN" sz="2400" dirty="0">
              <a:ea typeface="华文中宋" pitchFamily="2" charset="-122"/>
            </a:endParaRPr>
          </a:p>
          <a:p>
            <a:r>
              <a:rPr lang="en-US" altLang="zh-CN" sz="2400" dirty="0">
                <a:ea typeface="华文中宋" pitchFamily="2" charset="-122"/>
              </a:rPr>
              <a:t>1.</a:t>
            </a:r>
            <a:r>
              <a:rPr lang="zh-CN" altLang="en-US" sz="2400" dirty="0">
                <a:ea typeface="华文中宋" pitchFamily="2" charset="-122"/>
              </a:rPr>
              <a:t>不属于混合销售的特例：自产货物并提供建筑服务、销售电梯并安装服务、电信服务并销售货物和</a:t>
            </a:r>
            <a:r>
              <a:rPr lang="en-US" altLang="zh-CN" sz="2400" dirty="0">
                <a:ea typeface="华文中宋" pitchFamily="2" charset="-122"/>
              </a:rPr>
              <a:t>EPC</a:t>
            </a:r>
            <a:r>
              <a:rPr lang="zh-CN" altLang="en-US" sz="2400" dirty="0">
                <a:ea typeface="华文中宋" pitchFamily="2" charset="-122"/>
              </a:rPr>
              <a:t>合同</a:t>
            </a:r>
            <a:endParaRPr lang="en-US" altLang="zh-CN" sz="2400" dirty="0">
              <a:ea typeface="华文中宋" pitchFamily="2" charset="-122"/>
            </a:endParaRPr>
          </a:p>
          <a:p>
            <a:r>
              <a:rPr lang="en-US" altLang="zh-CN" sz="2400" dirty="0">
                <a:ea typeface="华文中宋" pitchFamily="2" charset="-122"/>
              </a:rPr>
              <a:t>2.</a:t>
            </a:r>
            <a:r>
              <a:rPr lang="zh-CN" altLang="en-US" sz="2400" dirty="0">
                <a:ea typeface="华文中宋" pitchFamily="2" charset="-122"/>
              </a:rPr>
              <a:t>开具发票：建筑服务应在备注栏注明项目所在地及项目名称</a:t>
            </a:r>
            <a:endParaRPr lang="en-US" altLang="zh-CN" sz="2400" dirty="0">
              <a:ea typeface="华文中宋" pitchFamily="2" charset="-122"/>
            </a:endParaRPr>
          </a:p>
          <a:p>
            <a:r>
              <a:rPr lang="en-US" altLang="zh-CN" sz="2400" dirty="0">
                <a:ea typeface="华文中宋" pitchFamily="2" charset="-122"/>
              </a:rPr>
              <a:t>3.</a:t>
            </a:r>
            <a:r>
              <a:rPr lang="zh-CN" altLang="en-US" sz="2400" dirty="0">
                <a:ea typeface="华文中宋" pitchFamily="2" charset="-122"/>
              </a:rPr>
              <a:t>预缴增值税：跨县</a:t>
            </a:r>
            <a:r>
              <a:rPr lang="en-US" altLang="zh-CN" sz="2400" dirty="0">
                <a:ea typeface="华文中宋" pitchFamily="2" charset="-122"/>
              </a:rPr>
              <a:t>(</a:t>
            </a:r>
            <a:r>
              <a:rPr lang="zh-CN" altLang="en-US" sz="2400" dirty="0">
                <a:ea typeface="华文中宋" pitchFamily="2" charset="-122"/>
              </a:rPr>
              <a:t>区）（或跨省）提供建筑服务，应在预收或销售实现时，预缴增值税；预收款方式，应预缴增值税（</a:t>
            </a:r>
            <a:r>
              <a:rPr lang="en-US" altLang="zh-CN" sz="2400" dirty="0">
                <a:ea typeface="华文中宋" pitchFamily="2" charset="-122"/>
              </a:rPr>
              <a:t>2017</a:t>
            </a:r>
            <a:r>
              <a:rPr lang="zh-CN" altLang="en-US" sz="2400" dirty="0">
                <a:ea typeface="华文中宋" pitchFamily="2" charset="-122"/>
              </a:rPr>
              <a:t>年</a:t>
            </a:r>
            <a:r>
              <a:rPr lang="en-US" altLang="zh-CN" sz="2400" dirty="0">
                <a:ea typeface="华文中宋" pitchFamily="2" charset="-122"/>
              </a:rPr>
              <a:t>1</a:t>
            </a:r>
            <a:r>
              <a:rPr lang="zh-CN" altLang="en-US" sz="2400" dirty="0">
                <a:ea typeface="华文中宋" pitchFamily="2" charset="-122"/>
              </a:rPr>
              <a:t>月</a:t>
            </a:r>
            <a:r>
              <a:rPr lang="en-US" altLang="zh-CN" sz="2400" dirty="0">
                <a:ea typeface="华文中宋" pitchFamily="2" charset="-122"/>
              </a:rPr>
              <a:t>1</a:t>
            </a:r>
            <a:r>
              <a:rPr lang="zh-CN" altLang="en-US" sz="2400" dirty="0">
                <a:ea typeface="华文中宋" pitchFamily="2" charset="-122"/>
              </a:rPr>
              <a:t>日起）</a:t>
            </a:r>
          </a:p>
        </p:txBody>
      </p:sp>
    </p:spTree>
    <p:extLst>
      <p:ext uri="{BB962C8B-B14F-4D97-AF65-F5344CB8AC3E}">
        <p14:creationId xmlns:p14="http://schemas.microsoft.com/office/powerpoint/2010/main" val="2531973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zh-CN" altLang="en-US" sz="2400" dirty="0">
                <a:solidFill>
                  <a:srgbClr val="00B0F0"/>
                </a:solidFill>
                <a:ea typeface="华文中宋" pitchFamily="2" charset="-122"/>
              </a:rPr>
              <a:t>（三）具名发票</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相关政策文件</a:t>
            </a:r>
            <a:endParaRPr lang="en-US" altLang="zh-CN" sz="2400" dirty="0">
              <a:ea typeface="华文中宋" pitchFamily="2" charset="-122"/>
            </a:endParaRPr>
          </a:p>
          <a:p>
            <a:r>
              <a:rPr lang="zh-CN" altLang="zh-CN" sz="2400" dirty="0">
                <a:ea typeface="华文中宋" pitchFamily="2" charset="-122"/>
              </a:rPr>
              <a:t>国家税务总局关于使用印有本单位名称的增值税普通发票（卷票）有关问题的公告</a:t>
            </a:r>
            <a:r>
              <a:rPr lang="zh-CN" altLang="en-US"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2017</a:t>
            </a:r>
            <a:r>
              <a:rPr lang="zh-CN" altLang="zh-CN" sz="2400" dirty="0">
                <a:ea typeface="华文中宋" pitchFamily="2" charset="-122"/>
              </a:rPr>
              <a:t>年第</a:t>
            </a:r>
            <a:r>
              <a:rPr lang="en-US" altLang="zh-CN" sz="2400" dirty="0">
                <a:ea typeface="华文中宋" pitchFamily="2" charset="-122"/>
              </a:rPr>
              <a:t>9</a:t>
            </a:r>
            <a:r>
              <a:rPr lang="zh-CN" altLang="zh-CN" sz="2400" dirty="0">
                <a:ea typeface="华文中宋" pitchFamily="2" charset="-122"/>
              </a:rPr>
              <a:t>号</a:t>
            </a:r>
            <a:r>
              <a:rPr lang="zh-CN" altLang="en-US" sz="2400" dirty="0">
                <a:ea typeface="华文中宋" pitchFamily="2" charset="-122"/>
              </a:rPr>
              <a:t>）</a:t>
            </a:r>
            <a:r>
              <a:rPr lang="zh-CN" altLang="zh-CN" sz="2400" dirty="0">
                <a:ea typeface="华文中宋" pitchFamily="2" charset="-122"/>
              </a:rPr>
              <a:t> </a:t>
            </a:r>
            <a:endParaRPr lang="en-US" altLang="zh-CN" sz="2400" dirty="0">
              <a:ea typeface="华文中宋" pitchFamily="2" charset="-122"/>
            </a:endParaRPr>
          </a:p>
          <a:p>
            <a:r>
              <a:rPr lang="en-US" altLang="zh-CN" sz="2400" dirty="0">
                <a:ea typeface="华文中宋" pitchFamily="2" charset="-122"/>
              </a:rPr>
              <a:t>2.</a:t>
            </a:r>
            <a:r>
              <a:rPr lang="zh-CN" altLang="en-US" sz="2400" dirty="0">
                <a:ea typeface="华文中宋" pitchFamily="2" charset="-122"/>
              </a:rPr>
              <a:t>主要政策规定</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1</a:t>
            </a:r>
            <a:r>
              <a:rPr lang="zh-CN" altLang="en-US" sz="2400" dirty="0">
                <a:ea typeface="华文中宋" pitchFamily="2" charset="-122"/>
              </a:rPr>
              <a:t>）自印具名发票的要求</a:t>
            </a:r>
            <a:endParaRPr lang="en-US" altLang="zh-CN" sz="2400" dirty="0">
              <a:ea typeface="华文中宋" pitchFamily="2" charset="-122"/>
            </a:endParaRPr>
          </a:p>
          <a:p>
            <a:r>
              <a:rPr lang="zh-CN" altLang="zh-CN" sz="2400" dirty="0">
                <a:ea typeface="华文中宋" pitchFamily="2" charset="-122"/>
              </a:rPr>
              <a:t>纳税人可按照《中华人民共和国发票管理办法》及其实施细则要求，</a:t>
            </a:r>
            <a:r>
              <a:rPr lang="zh-CN" altLang="zh-CN" sz="2400" dirty="0">
                <a:solidFill>
                  <a:srgbClr val="FF0000"/>
                </a:solidFill>
                <a:ea typeface="华文中宋" pitchFamily="2" charset="-122"/>
              </a:rPr>
              <a:t>书面</a:t>
            </a:r>
            <a:r>
              <a:rPr lang="zh-CN" altLang="zh-CN" sz="2400" dirty="0">
                <a:ea typeface="华文中宋" pitchFamily="2" charset="-122"/>
              </a:rPr>
              <a:t>向国税机关要求使用印有本单位名称的增值税</a:t>
            </a:r>
            <a:r>
              <a:rPr lang="zh-CN" altLang="zh-CN" sz="2400" dirty="0">
                <a:solidFill>
                  <a:srgbClr val="FF0000"/>
                </a:solidFill>
                <a:ea typeface="华文中宋" pitchFamily="2" charset="-122"/>
              </a:rPr>
              <a:t>普通</a:t>
            </a:r>
            <a:r>
              <a:rPr lang="zh-CN" altLang="zh-CN" sz="2400" dirty="0">
                <a:ea typeface="华文中宋" pitchFamily="2" charset="-122"/>
              </a:rPr>
              <a:t>发票（卷票），国税机关按规定确认印有该单位名称发票的种类和数量。纳税人通过增值税发票管理新系统开具印有本单位名称的增值税普通发票（卷票）</a:t>
            </a:r>
            <a:endParaRPr lang="en-US" altLang="zh-CN" sz="2400" dirty="0">
              <a:ea typeface="华文中宋" pitchFamily="2" charset="-122"/>
            </a:endParaRPr>
          </a:p>
          <a:p>
            <a:r>
              <a:rPr lang="zh-CN" altLang="zh-CN" sz="2400" dirty="0">
                <a:ea typeface="华文中宋" pitchFamily="2" charset="-122"/>
              </a:rPr>
              <a:t>有固定生产经营场所、财务和发票管理制度健全的纳税人，发票使用量较大或统一发票式样不能满足经营活动需要的，可以向省以上税务机关申请印有本单位名称的发票</a:t>
            </a:r>
            <a:endParaRPr lang="zh-CN" altLang="en-US" sz="2400" dirty="0">
              <a:ea typeface="华文中宋" pitchFamily="2" charset="-122"/>
            </a:endParaRPr>
          </a:p>
        </p:txBody>
      </p:sp>
    </p:spTree>
    <p:extLst>
      <p:ext uri="{BB962C8B-B14F-4D97-AF65-F5344CB8AC3E}">
        <p14:creationId xmlns:p14="http://schemas.microsoft.com/office/powerpoint/2010/main" val="40856179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lnSpcReduction="10000"/>
          </a:bodyPr>
          <a:lstStyle/>
          <a:p>
            <a:r>
              <a:rPr lang="zh-CN" altLang="en-US" sz="2400" dirty="0">
                <a:ea typeface="华文中宋" pitchFamily="2" charset="-122"/>
              </a:rPr>
              <a:t>（</a:t>
            </a:r>
            <a:r>
              <a:rPr lang="en-US" altLang="zh-CN" sz="2400" dirty="0">
                <a:ea typeface="华文中宋" pitchFamily="2" charset="-122"/>
              </a:rPr>
              <a:t>2</a:t>
            </a:r>
            <a:r>
              <a:rPr lang="zh-CN" altLang="en-US" sz="2400" dirty="0">
                <a:ea typeface="华文中宋" pitchFamily="2" charset="-122"/>
              </a:rPr>
              <a:t>）</a:t>
            </a:r>
            <a:r>
              <a:rPr lang="zh-CN" altLang="zh-CN" sz="2400" dirty="0">
                <a:ea typeface="华文中宋" pitchFamily="2" charset="-122"/>
              </a:rPr>
              <a:t>印有本单位名称的增值税普通发票（卷票），由税务总局统一招标采购的增值税普通发票（卷票）中标厂商印制，其式样、规格、联次和防伪措施等与原有增值税普通发票（卷票）一致，并加印企业发票专用章</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3</a:t>
            </a:r>
            <a:r>
              <a:rPr lang="zh-CN" altLang="en-US" sz="2400" dirty="0">
                <a:ea typeface="华文中宋" pitchFamily="2" charset="-122"/>
              </a:rPr>
              <a:t>）</a:t>
            </a:r>
            <a:r>
              <a:rPr lang="zh-CN" altLang="zh-CN" sz="2400" dirty="0">
                <a:ea typeface="华文中宋" pitchFamily="2" charset="-122"/>
              </a:rPr>
              <a:t>印有本单位名称的增值税普通发票（卷票）发票代码及号码按照《国家税务总局关于启用增值税普通发票（卷票）有关事项的公告》（国家税务总局公告</a:t>
            </a:r>
            <a:r>
              <a:rPr lang="en-US" altLang="zh-CN" sz="2400" dirty="0">
                <a:ea typeface="华文中宋" pitchFamily="2" charset="-122"/>
              </a:rPr>
              <a:t>2016</a:t>
            </a:r>
            <a:r>
              <a:rPr lang="zh-CN" altLang="zh-CN" sz="2400" dirty="0">
                <a:ea typeface="华文中宋" pitchFamily="2" charset="-122"/>
              </a:rPr>
              <a:t>年第</a:t>
            </a:r>
            <a:r>
              <a:rPr lang="en-US" altLang="zh-CN" sz="2400" dirty="0">
                <a:ea typeface="华文中宋" pitchFamily="2" charset="-122"/>
              </a:rPr>
              <a:t>82</a:t>
            </a:r>
            <a:r>
              <a:rPr lang="zh-CN" altLang="zh-CN" sz="2400" dirty="0">
                <a:ea typeface="华文中宋" pitchFamily="2" charset="-122"/>
              </a:rPr>
              <a:t>号）规定的编码规则编制。发票代码的第</a:t>
            </a:r>
            <a:r>
              <a:rPr lang="en-US" altLang="zh-CN" sz="2400" dirty="0">
                <a:ea typeface="华文中宋" pitchFamily="2" charset="-122"/>
              </a:rPr>
              <a:t>8-10</a:t>
            </a:r>
            <a:r>
              <a:rPr lang="zh-CN" altLang="zh-CN" sz="2400" dirty="0">
                <a:ea typeface="华文中宋" pitchFamily="2" charset="-122"/>
              </a:rPr>
              <a:t>位代表批次，由省国税机关在</a:t>
            </a:r>
            <a:r>
              <a:rPr lang="en-US" altLang="zh-CN" sz="2400" dirty="0">
                <a:ea typeface="华文中宋" pitchFamily="2" charset="-122"/>
              </a:rPr>
              <a:t>501-999</a:t>
            </a:r>
            <a:r>
              <a:rPr lang="zh-CN" altLang="zh-CN" sz="2400" dirty="0">
                <a:ea typeface="华文中宋" pitchFamily="2" charset="-122"/>
              </a:rPr>
              <a:t>范围内统一编制</a:t>
            </a:r>
            <a:endParaRPr lang="en-US" altLang="zh-CN" sz="2400" dirty="0">
              <a:ea typeface="华文中宋" pitchFamily="2" charset="-122"/>
            </a:endParaRPr>
          </a:p>
          <a:p>
            <a:r>
              <a:rPr lang="zh-CN" altLang="zh-CN" sz="2400" dirty="0">
                <a:ea typeface="华文中宋" pitchFamily="2" charset="-122"/>
              </a:rPr>
              <a:t>增值税普通发票（卷票）的发票代码为12位，编码规则：第1位为0，第2-5位代表省、自治区、直辖市和计划单列市，第6-7位代表年度，第8-10位代表批次，第11-12位代表票种和规格，其中06代表57mm×177.8mm增值税普通发票（卷票）、07代表76mm×177.8mm增值税普通发票（卷票）</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4</a:t>
            </a:r>
            <a:r>
              <a:rPr lang="zh-CN" altLang="en-US" sz="2400" dirty="0">
                <a:ea typeface="华文中宋" pitchFamily="2" charset="-122"/>
              </a:rPr>
              <a:t>）</a:t>
            </a:r>
            <a:r>
              <a:rPr lang="zh-CN" altLang="zh-CN" sz="2400" dirty="0">
                <a:ea typeface="华文中宋" pitchFamily="2" charset="-122"/>
              </a:rPr>
              <a:t>使用印有本单位名称的增值税普通发票（卷票）的企业，按照《国家税务总局财政部关于冠名发票印制费结算问题的通知》（税总发〔</a:t>
            </a:r>
            <a:r>
              <a:rPr lang="en-US" altLang="zh-CN" sz="2400" dirty="0">
                <a:ea typeface="华文中宋" pitchFamily="2" charset="-122"/>
              </a:rPr>
              <a:t>2013</a:t>
            </a:r>
            <a:r>
              <a:rPr lang="zh-CN" altLang="zh-CN" sz="2400" dirty="0">
                <a:ea typeface="华文中宋" pitchFamily="2" charset="-122"/>
              </a:rPr>
              <a:t>〕</a:t>
            </a:r>
            <a:r>
              <a:rPr lang="en-US" altLang="zh-CN" sz="2400" dirty="0">
                <a:ea typeface="华文中宋" pitchFamily="2" charset="-122"/>
              </a:rPr>
              <a:t>53</a:t>
            </a:r>
            <a:r>
              <a:rPr lang="zh-CN" altLang="zh-CN" sz="2400" dirty="0">
                <a:ea typeface="华文中宋" pitchFamily="2" charset="-122"/>
              </a:rPr>
              <a:t>号）规定，与发票印制企业直接结算印制费用</a:t>
            </a:r>
            <a:endParaRPr lang="en-US" altLang="zh-CN" sz="2400" dirty="0">
              <a:ea typeface="华文中宋" pitchFamily="2" charset="-122"/>
            </a:endParaRPr>
          </a:p>
          <a:p>
            <a:r>
              <a:rPr lang="zh-CN" altLang="zh-CN" sz="2400" dirty="0">
                <a:ea typeface="华文中宋" pitchFamily="2" charset="-122"/>
              </a:rPr>
              <a:t>自</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7</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日起施行</a:t>
            </a:r>
            <a:endParaRPr lang="zh-CN" altLang="en-US" sz="2400" dirty="0">
              <a:ea typeface="华文中宋" pitchFamily="2" charset="-122"/>
            </a:endParaRPr>
          </a:p>
        </p:txBody>
      </p:sp>
    </p:spTree>
    <p:extLst>
      <p:ext uri="{BB962C8B-B14F-4D97-AF65-F5344CB8AC3E}">
        <p14:creationId xmlns:p14="http://schemas.microsoft.com/office/powerpoint/2010/main" val="12805965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zh-CN" altLang="en-US" sz="2400" dirty="0">
                <a:solidFill>
                  <a:srgbClr val="00B0F0"/>
                </a:solidFill>
                <a:ea typeface="华文中宋" pitchFamily="2" charset="-122"/>
              </a:rPr>
              <a:t>（四）增值税开票限额</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相关政策文件</a:t>
            </a:r>
            <a:endParaRPr lang="en-US" altLang="zh-CN" sz="2400" dirty="0">
              <a:ea typeface="华文中宋" pitchFamily="2" charset="-122"/>
            </a:endParaRPr>
          </a:p>
          <a:p>
            <a:r>
              <a:rPr lang="zh-CN" altLang="en-US" sz="2400" dirty="0">
                <a:ea typeface="华文中宋" pitchFamily="2" charset="-122"/>
              </a:rPr>
              <a:t>国</a:t>
            </a:r>
            <a:r>
              <a:rPr lang="zh-CN" altLang="zh-CN" sz="2400" dirty="0">
                <a:ea typeface="华文中宋" pitchFamily="2" charset="-122"/>
              </a:rPr>
              <a:t>家税务总局关于进一步明确营改增有关征管问题的公告</a:t>
            </a:r>
            <a:r>
              <a:rPr lang="zh-CN" altLang="en-US"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2017</a:t>
            </a:r>
            <a:r>
              <a:rPr lang="zh-CN" altLang="zh-CN" sz="2400" dirty="0">
                <a:ea typeface="华文中宋" pitchFamily="2" charset="-122"/>
              </a:rPr>
              <a:t>年第</a:t>
            </a:r>
            <a:r>
              <a:rPr lang="en-US" altLang="zh-CN" sz="2400" dirty="0">
                <a:ea typeface="华文中宋" pitchFamily="2" charset="-122"/>
              </a:rPr>
              <a:t>11</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en-US" altLang="zh-CN" sz="2400" dirty="0">
                <a:ea typeface="华文中宋" pitchFamily="2" charset="-122"/>
              </a:rPr>
              <a:t>2.</a:t>
            </a:r>
            <a:r>
              <a:rPr lang="zh-CN" altLang="en-US" sz="2400" dirty="0">
                <a:ea typeface="华文中宋" pitchFamily="2" charset="-122"/>
              </a:rPr>
              <a:t>主要政策规定</a:t>
            </a:r>
            <a:endParaRPr lang="en-US" altLang="zh-CN" sz="2400" dirty="0">
              <a:ea typeface="华文中宋" pitchFamily="2" charset="-122"/>
            </a:endParaRPr>
          </a:p>
          <a:p>
            <a:r>
              <a:rPr lang="zh-CN" altLang="zh-CN" sz="2400" dirty="0">
                <a:ea typeface="华文中宋" pitchFamily="2" charset="-122"/>
              </a:rPr>
              <a:t>实行实名办税的地区，已由税务机关现场采集法定代表人（业主、负责人）实名信息的纳税人，申请增值税专用发票最高开票限额不超过十万元的，主管国税机关应自受理申请之日起</a:t>
            </a:r>
            <a:r>
              <a:rPr lang="en-US" altLang="zh-CN" sz="2400" dirty="0">
                <a:solidFill>
                  <a:srgbClr val="FF0000"/>
                </a:solidFill>
                <a:ea typeface="华文中宋" pitchFamily="2" charset="-122"/>
              </a:rPr>
              <a:t>2</a:t>
            </a:r>
            <a:r>
              <a:rPr lang="zh-CN" altLang="zh-CN" sz="2400" dirty="0">
                <a:solidFill>
                  <a:srgbClr val="FF0000"/>
                </a:solidFill>
                <a:ea typeface="华文中宋" pitchFamily="2" charset="-122"/>
              </a:rPr>
              <a:t>个工作日内</a:t>
            </a:r>
            <a:r>
              <a:rPr lang="zh-CN" altLang="zh-CN" sz="2400" dirty="0">
                <a:ea typeface="华文中宋" pitchFamily="2" charset="-122"/>
              </a:rPr>
              <a:t>办结，有条件的主管国税机关</a:t>
            </a:r>
            <a:r>
              <a:rPr lang="zh-CN" altLang="zh-CN" sz="2400" dirty="0">
                <a:solidFill>
                  <a:srgbClr val="FF0000"/>
                </a:solidFill>
                <a:ea typeface="华文中宋" pitchFamily="2" charset="-122"/>
              </a:rPr>
              <a:t>即时办结</a:t>
            </a:r>
            <a:r>
              <a:rPr lang="zh-CN" altLang="zh-CN" sz="2400" dirty="0">
                <a:ea typeface="华文中宋" pitchFamily="2" charset="-122"/>
              </a:rPr>
              <a:t>。即时办结的，直接出具和送达《准予税务行政许可决定书》，不再出具《税务行政许可受理通知书》</a:t>
            </a:r>
            <a:endParaRPr lang="en-US" altLang="zh-CN" sz="2400" dirty="0">
              <a:ea typeface="华文中宋" pitchFamily="2" charset="-122"/>
            </a:endParaRPr>
          </a:p>
          <a:p>
            <a:endParaRPr lang="zh-CN" altLang="en-US" dirty="0">
              <a:solidFill>
                <a:srgbClr val="00B0F0"/>
              </a:solidFill>
            </a:endParaRPr>
          </a:p>
        </p:txBody>
      </p:sp>
    </p:spTree>
    <p:extLst>
      <p:ext uri="{BB962C8B-B14F-4D97-AF65-F5344CB8AC3E}">
        <p14:creationId xmlns:p14="http://schemas.microsoft.com/office/powerpoint/2010/main" val="4281210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zh-CN" altLang="en-US" sz="2400" dirty="0">
                <a:solidFill>
                  <a:srgbClr val="00B0F0"/>
                </a:solidFill>
                <a:ea typeface="华文中宋" pitchFamily="2" charset="-122"/>
              </a:rPr>
              <a:t>（五）发票的开具</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相关政策文件</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1</a:t>
            </a:r>
            <a:r>
              <a:rPr lang="zh-CN" altLang="en-US" sz="2400" dirty="0">
                <a:ea typeface="华文中宋" pitchFamily="2" charset="-122"/>
              </a:rPr>
              <a:t>）</a:t>
            </a:r>
            <a:r>
              <a:rPr lang="zh-CN" altLang="zh-CN" sz="2400" dirty="0">
                <a:ea typeface="华文中宋" pitchFamily="2" charset="-122"/>
              </a:rPr>
              <a:t>国家税务总局关于土地价款扣除时间等增值税征管问题的公告</a:t>
            </a:r>
            <a:r>
              <a:rPr lang="zh-CN" altLang="en-US"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2016</a:t>
            </a:r>
            <a:r>
              <a:rPr lang="zh-CN" altLang="zh-CN" sz="2400" dirty="0">
                <a:ea typeface="华文中宋" pitchFamily="2" charset="-122"/>
              </a:rPr>
              <a:t>年第</a:t>
            </a:r>
            <a:r>
              <a:rPr lang="en-US" altLang="zh-CN" sz="2400" dirty="0">
                <a:ea typeface="华文中宋" pitchFamily="2" charset="-122"/>
              </a:rPr>
              <a:t>86</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2</a:t>
            </a:r>
            <a:r>
              <a:rPr lang="zh-CN" altLang="en-US" sz="2400" dirty="0">
                <a:ea typeface="华文中宋" pitchFamily="2" charset="-122"/>
              </a:rPr>
              <a:t>）国</a:t>
            </a:r>
            <a:r>
              <a:rPr lang="zh-CN" altLang="zh-CN" sz="2400" dirty="0">
                <a:ea typeface="华文中宋" pitchFamily="2" charset="-122"/>
              </a:rPr>
              <a:t>家税务总局关于进一步明确营改增有关征管问题的公告</a:t>
            </a:r>
            <a:r>
              <a:rPr lang="zh-CN" altLang="en-US"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2017</a:t>
            </a:r>
            <a:r>
              <a:rPr lang="zh-CN" altLang="zh-CN" sz="2400" dirty="0">
                <a:ea typeface="华文中宋" pitchFamily="2" charset="-122"/>
              </a:rPr>
              <a:t>年第</a:t>
            </a:r>
            <a:r>
              <a:rPr lang="en-US" altLang="zh-CN" sz="2400" dirty="0">
                <a:ea typeface="华文中宋" pitchFamily="2" charset="-122"/>
              </a:rPr>
              <a:t>11</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3</a:t>
            </a:r>
            <a:r>
              <a:rPr lang="zh-CN" altLang="en-US" sz="2400" dirty="0">
                <a:ea typeface="华文中宋" pitchFamily="2" charset="-122"/>
              </a:rPr>
              <a:t>）</a:t>
            </a:r>
            <a:r>
              <a:rPr lang="zh-CN" altLang="zh-CN" sz="2400" dirty="0">
                <a:ea typeface="华文中宋" pitchFamily="2" charset="-122"/>
              </a:rPr>
              <a:t>国家税务总局关于增值税发票开具有关问题的公告</a:t>
            </a:r>
            <a:r>
              <a:rPr lang="zh-CN" altLang="en-US"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2017</a:t>
            </a:r>
            <a:r>
              <a:rPr lang="zh-CN" altLang="zh-CN" sz="2400" dirty="0">
                <a:ea typeface="华文中宋" pitchFamily="2" charset="-122"/>
              </a:rPr>
              <a:t>年第</a:t>
            </a:r>
            <a:r>
              <a:rPr lang="en-US" altLang="zh-CN" sz="2400" dirty="0">
                <a:ea typeface="华文中宋" pitchFamily="2" charset="-122"/>
              </a:rPr>
              <a:t>16</a:t>
            </a:r>
            <a:r>
              <a:rPr lang="zh-CN" altLang="zh-CN" sz="2400" dirty="0">
                <a:ea typeface="华文中宋" pitchFamily="2" charset="-122"/>
              </a:rPr>
              <a:t>号 </a:t>
            </a:r>
            <a:r>
              <a:rPr lang="zh-CN" altLang="en-US" sz="2400" dirty="0">
                <a:ea typeface="华文中宋" pitchFamily="2" charset="-122"/>
              </a:rPr>
              <a:t>）</a:t>
            </a:r>
          </a:p>
        </p:txBody>
      </p:sp>
    </p:spTree>
    <p:extLst>
      <p:ext uri="{BB962C8B-B14F-4D97-AF65-F5344CB8AC3E}">
        <p14:creationId xmlns:p14="http://schemas.microsoft.com/office/powerpoint/2010/main" val="32604650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Autofit/>
          </a:bodyPr>
          <a:lstStyle/>
          <a:p>
            <a:r>
              <a:rPr lang="en-US" altLang="zh-CN" sz="2400" dirty="0">
                <a:ea typeface="华文中宋" pitchFamily="2" charset="-122"/>
              </a:rPr>
              <a:t>2.</a:t>
            </a:r>
            <a:r>
              <a:rPr lang="zh-CN" altLang="en-US" sz="2400" dirty="0">
                <a:ea typeface="华文中宋" pitchFamily="2" charset="-122"/>
              </a:rPr>
              <a:t>主要政策规定</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1</a:t>
            </a:r>
            <a:r>
              <a:rPr lang="zh-CN" altLang="en-US" sz="2400" dirty="0">
                <a:ea typeface="华文中宋" pitchFamily="2" charset="-122"/>
              </a:rPr>
              <a:t>）增值税发票开具要求</a:t>
            </a:r>
            <a:endParaRPr lang="en-US" altLang="zh-CN" sz="2400" dirty="0">
              <a:ea typeface="华文中宋" pitchFamily="2" charset="-122"/>
            </a:endParaRPr>
          </a:p>
          <a:p>
            <a:r>
              <a:rPr lang="zh-CN" altLang="zh-CN" sz="2400" dirty="0">
                <a:ea typeface="华文中宋" pitchFamily="2" charset="-122"/>
              </a:rPr>
              <a:t>①自</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7</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日起，购买方为企业的，索取增值税普通发票时，应向销售方提供纳税人识别号或统一社会信用代码；销售方为其开具增值税</a:t>
            </a:r>
            <a:r>
              <a:rPr lang="zh-CN" altLang="zh-CN" sz="2400" dirty="0">
                <a:solidFill>
                  <a:srgbClr val="FF0000"/>
                </a:solidFill>
                <a:ea typeface="华文中宋" pitchFamily="2" charset="-122"/>
              </a:rPr>
              <a:t>普通发票</a:t>
            </a:r>
            <a:r>
              <a:rPr lang="zh-CN" altLang="en-US" sz="2400" dirty="0">
                <a:ea typeface="华文中宋" pitchFamily="2" charset="-122"/>
              </a:rPr>
              <a:t>（注：专用发票本就要求）</a:t>
            </a:r>
            <a:r>
              <a:rPr lang="zh-CN" altLang="zh-CN" sz="2400" dirty="0">
                <a:ea typeface="华文中宋" pitchFamily="2" charset="-122"/>
              </a:rPr>
              <a:t>时，应在“购买方纳税人识别号”栏填写购买方的纳税人识别号或统一社会信用代码。不符合规定的发票，不得作为税收凭证</a:t>
            </a:r>
            <a:endParaRPr lang="en-US" altLang="zh-CN" sz="2400" dirty="0">
              <a:ea typeface="华文中宋" pitchFamily="2" charset="-122"/>
            </a:endParaRPr>
          </a:p>
          <a:p>
            <a:r>
              <a:rPr lang="zh-CN" altLang="en-US" sz="2400" dirty="0">
                <a:solidFill>
                  <a:srgbClr val="FF0000"/>
                </a:solidFill>
                <a:ea typeface="华文中宋" pitchFamily="2" charset="-122"/>
              </a:rPr>
              <a:t>注：</a:t>
            </a:r>
            <a:r>
              <a:rPr lang="zh-CN" altLang="en-US" sz="2400" dirty="0">
                <a:ea typeface="华文中宋" pitchFamily="2" charset="-122"/>
              </a:rPr>
              <a:t>发票的种类</a:t>
            </a:r>
            <a:endParaRPr lang="en-US" altLang="zh-CN" sz="2400" dirty="0">
              <a:ea typeface="华文中宋" pitchFamily="2" charset="-122"/>
            </a:endParaRPr>
          </a:p>
          <a:p>
            <a:r>
              <a:rPr lang="zh-CN" altLang="zh-CN" sz="2400" dirty="0">
                <a:solidFill>
                  <a:srgbClr val="FF0000"/>
                </a:solidFill>
                <a:ea typeface="华文中宋" pitchFamily="2" charset="-122"/>
              </a:rPr>
              <a:t>仅适用于</a:t>
            </a:r>
            <a:r>
              <a:rPr lang="zh-CN" altLang="zh-CN" sz="2400" dirty="0">
                <a:ea typeface="华文中宋" pitchFamily="2" charset="-122"/>
              </a:rPr>
              <a:t>通过增值税税控开票系统开具的增值税普通发票，对于使用印有企业名称发票的行业，如电商、成品油经销等，可暂不填写购买方纳税人识别号，仍按照企业现有方式开具发票</a:t>
            </a:r>
            <a:endParaRPr lang="en-US" altLang="zh-CN" sz="2400" dirty="0">
              <a:ea typeface="华文中宋" pitchFamily="2" charset="-122"/>
            </a:endParaRPr>
          </a:p>
          <a:p>
            <a:r>
              <a:rPr lang="zh-CN" altLang="en-US" sz="2400" dirty="0">
                <a:ea typeface="华文中宋" pitchFamily="2" charset="-122"/>
              </a:rPr>
              <a:t>企业的范围：</a:t>
            </a:r>
            <a:endParaRPr lang="en-US" altLang="zh-CN" sz="2400" dirty="0">
              <a:ea typeface="华文中宋" pitchFamily="2" charset="-122"/>
            </a:endParaRPr>
          </a:p>
          <a:p>
            <a:r>
              <a:rPr lang="zh-CN" altLang="zh-CN" sz="2400" dirty="0">
                <a:ea typeface="华文中宋" pitchFamily="2" charset="-122"/>
              </a:rPr>
              <a:t>所称企业，包括公司、非公司制企业法人、企业分支机构、个人独资企业、合伙企业和其他企业</a:t>
            </a:r>
            <a:r>
              <a:rPr lang="en-US" altLang="zh-CN" sz="2400" dirty="0">
                <a:ea typeface="华文中宋" pitchFamily="2" charset="-122"/>
              </a:rPr>
              <a:t>;</a:t>
            </a:r>
            <a:r>
              <a:rPr lang="zh-CN" altLang="en-US" sz="2400" dirty="0">
                <a:solidFill>
                  <a:srgbClr val="FF0000"/>
                </a:solidFill>
                <a:ea typeface="华文中宋" pitchFamily="2" charset="-122"/>
              </a:rPr>
              <a:t>不包括</a:t>
            </a:r>
            <a:r>
              <a:rPr lang="zh-CN" altLang="zh-CN" sz="2400" dirty="0">
                <a:ea typeface="华文中宋" pitchFamily="2" charset="-122"/>
              </a:rPr>
              <a:t>所有个人消费者、个体工商户以及行政机关、事业单位、社会团体等非企业性单位</a:t>
            </a:r>
            <a:br>
              <a:rPr lang="en-US" altLang="zh-CN" sz="2400" dirty="0">
                <a:ea typeface="华文中宋" pitchFamily="2" charset="-122"/>
              </a:rPr>
            </a:br>
            <a:endParaRPr lang="zh-CN" altLang="en-US" sz="2400" dirty="0">
              <a:ea typeface="华文中宋" pitchFamily="2" charset="-122"/>
            </a:endParaRPr>
          </a:p>
        </p:txBody>
      </p:sp>
    </p:spTree>
    <p:extLst>
      <p:ext uri="{BB962C8B-B14F-4D97-AF65-F5344CB8AC3E}">
        <p14:creationId xmlns:p14="http://schemas.microsoft.com/office/powerpoint/2010/main" val="12093877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zh-CN" altLang="zh-CN" sz="2400" dirty="0">
                <a:ea typeface="华文中宋" pitchFamily="2" charset="-122"/>
              </a:rPr>
              <a:t>②销售方开具增值税发票时，发票内容应按照实际销售情况如实开具，不得根据购买方要求填开与实际交易不符的内容。销售方开具发票时，通过销售平台系统与增值税发票税控系统后台对接，导入相关信息开票的，系统导入的开票数据内容应与实际交易相符，如不相符应及时修改完善销售平台系统</a:t>
            </a:r>
            <a:endParaRPr lang="en-US" altLang="zh-CN" sz="2400" dirty="0">
              <a:ea typeface="华文中宋" pitchFamily="2" charset="-122"/>
            </a:endParaRPr>
          </a:p>
          <a:p>
            <a:r>
              <a:rPr lang="zh-CN" altLang="zh-CN" sz="2400" dirty="0">
                <a:ea typeface="华文中宋" pitchFamily="2" charset="-122"/>
              </a:rPr>
              <a:t>③汇总开具增值税普通发票</a:t>
            </a:r>
            <a:endParaRPr lang="en-US" altLang="zh-CN" sz="2400" dirty="0">
              <a:ea typeface="华文中宋" pitchFamily="2" charset="-122"/>
            </a:endParaRPr>
          </a:p>
          <a:p>
            <a:r>
              <a:rPr lang="zh-CN" altLang="zh-CN" sz="2400" dirty="0">
                <a:ea typeface="华文中宋" pitchFamily="2" charset="-122"/>
              </a:rPr>
              <a:t>购买的商品种类较多，销售方可以汇总开具增值税普通发票。购买方可凭汇总开具的增值税普通发票以及购物清单或小票作为税收凭证</a:t>
            </a:r>
            <a:endParaRPr lang="en-US" altLang="zh-CN" sz="2400" dirty="0">
              <a:ea typeface="华文中宋" pitchFamily="2" charset="-122"/>
            </a:endParaRPr>
          </a:p>
          <a:p>
            <a:r>
              <a:rPr lang="zh-CN" altLang="zh-CN" sz="2400" dirty="0">
                <a:ea typeface="华文中宋" pitchFamily="2" charset="-122"/>
              </a:rPr>
              <a:t>税务部门和有关方面已经并还将进一步采取措施，为企业开具发票提供更多便利</a:t>
            </a:r>
            <a:endParaRPr lang="zh-CN" altLang="en-US" sz="2400" dirty="0">
              <a:ea typeface="华文中宋" pitchFamily="2" charset="-122"/>
            </a:endParaRPr>
          </a:p>
        </p:txBody>
      </p:sp>
    </p:spTree>
    <p:extLst>
      <p:ext uri="{BB962C8B-B14F-4D97-AF65-F5344CB8AC3E}">
        <p14:creationId xmlns:p14="http://schemas.microsoft.com/office/powerpoint/2010/main" val="24808700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zh-CN" altLang="en-US" sz="2400" dirty="0">
                <a:ea typeface="华文中宋" pitchFamily="2" charset="-122"/>
              </a:rPr>
              <a:t>（</a:t>
            </a:r>
            <a:r>
              <a:rPr lang="en-US" altLang="zh-CN" sz="2400" dirty="0">
                <a:ea typeface="华文中宋" pitchFamily="2" charset="-122"/>
              </a:rPr>
              <a:t>2</a:t>
            </a:r>
            <a:r>
              <a:rPr lang="zh-CN" altLang="en-US" sz="2400" dirty="0">
                <a:ea typeface="华文中宋" pitchFamily="2" charset="-122"/>
              </a:rPr>
              <a:t>）</a:t>
            </a:r>
            <a:r>
              <a:rPr lang="zh-CN" altLang="zh-CN" sz="2400" dirty="0">
                <a:ea typeface="华文中宋" pitchFamily="2" charset="-122"/>
              </a:rPr>
              <a:t>共保业务开具增值税发票：</a:t>
            </a:r>
          </a:p>
          <a:p>
            <a:r>
              <a:rPr lang="zh-CN" altLang="zh-CN" sz="2400" dirty="0">
                <a:ea typeface="华文中宋" pitchFamily="2" charset="-122"/>
              </a:rPr>
              <a:t>①主承保人与投保人签订保险合同并全额收取保费，然后再与其他共保人签订共保协议并支付共保保费的，由主承保人向投保人全额开具发票，其他共保人向主承保人开具发票</a:t>
            </a:r>
          </a:p>
          <a:p>
            <a:r>
              <a:rPr lang="zh-CN" altLang="zh-CN" sz="2400" dirty="0">
                <a:ea typeface="华文中宋" pitchFamily="2" charset="-122"/>
              </a:rPr>
              <a:t>②主承保人和其他共保人共同与投保人签订保险合同并分别收取保费的，由主承保人和其他共保人分别就各自获得的保费收入向投保人开具发票</a:t>
            </a:r>
            <a:endParaRPr lang="zh-CN" altLang="en-US" sz="2400" dirty="0">
              <a:ea typeface="华文中宋" pitchFamily="2" charset="-122"/>
            </a:endParaRPr>
          </a:p>
        </p:txBody>
      </p:sp>
    </p:spTree>
    <p:extLst>
      <p:ext uri="{BB962C8B-B14F-4D97-AF65-F5344CB8AC3E}">
        <p14:creationId xmlns:p14="http://schemas.microsoft.com/office/powerpoint/2010/main" val="39546020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zh-CN" altLang="en-US" dirty="0"/>
              <a:t>（</a:t>
            </a:r>
            <a:r>
              <a:rPr lang="en-US" altLang="zh-CN" sz="2400" dirty="0">
                <a:ea typeface="华文中宋" pitchFamily="2" charset="-122"/>
              </a:rPr>
              <a:t>3</a:t>
            </a:r>
            <a:r>
              <a:rPr lang="zh-CN" altLang="en-US" sz="2400" dirty="0">
                <a:ea typeface="华文中宋" pitchFamily="2" charset="-122"/>
              </a:rPr>
              <a:t>）</a:t>
            </a:r>
            <a:r>
              <a:rPr lang="zh-CN" altLang="zh-CN" sz="2400" dirty="0">
                <a:ea typeface="华文中宋" pitchFamily="2" charset="-122"/>
              </a:rPr>
              <a:t>银行卡跨机构资金清算服务</a:t>
            </a:r>
            <a:endParaRPr lang="en-US" altLang="zh-CN" sz="2400" dirty="0">
              <a:ea typeface="华文中宋" pitchFamily="2" charset="-122"/>
            </a:endParaRPr>
          </a:p>
          <a:p>
            <a:r>
              <a:rPr lang="zh-CN" altLang="zh-CN" sz="2400" dirty="0">
                <a:ea typeface="华文中宋" pitchFamily="2" charset="-122"/>
              </a:rPr>
              <a:t>①发卡机构</a:t>
            </a:r>
            <a:r>
              <a:rPr lang="zh-CN" altLang="en-US" sz="2400" dirty="0">
                <a:ea typeface="华文中宋" pitchFamily="2" charset="-122"/>
              </a:rPr>
              <a:t>（开卡行）</a:t>
            </a:r>
            <a:r>
              <a:rPr lang="zh-CN" altLang="zh-CN" sz="2400" dirty="0">
                <a:ea typeface="华文中宋" pitchFamily="2" charset="-122"/>
              </a:rPr>
              <a:t>以其向收单机构收取的发卡行服务费为销售额，并按照此销售额向清算机构开具增值税发票</a:t>
            </a:r>
            <a:endParaRPr lang="en-US" altLang="zh-CN" sz="2400" dirty="0">
              <a:ea typeface="华文中宋" pitchFamily="2" charset="-122"/>
            </a:endParaRPr>
          </a:p>
          <a:p>
            <a:r>
              <a:rPr lang="zh-CN" altLang="zh-CN" sz="2400" dirty="0">
                <a:ea typeface="华文中宋" pitchFamily="2" charset="-122"/>
              </a:rPr>
              <a:t>②清算机构以其向发卡机构、收单机构收取的网络服务费为销售额，并按照发卡机构支付的网络服务费向发卡机构开具增值税发票</a:t>
            </a:r>
            <a:r>
              <a:rPr lang="zh-CN" altLang="en-US" sz="2400" dirty="0">
                <a:ea typeface="华文中宋" pitchFamily="2" charset="-122"/>
              </a:rPr>
              <a:t>（开</a:t>
            </a:r>
            <a:r>
              <a:rPr lang="en-US" altLang="zh-CN" sz="2400" dirty="0">
                <a:ea typeface="华文中宋" pitchFamily="2" charset="-122"/>
              </a:rPr>
              <a:t>1</a:t>
            </a:r>
            <a:r>
              <a:rPr lang="zh-CN" altLang="en-US" sz="2400" dirty="0">
                <a:ea typeface="华文中宋" pitchFamily="2" charset="-122"/>
              </a:rPr>
              <a:t>元发票）</a:t>
            </a:r>
            <a:r>
              <a:rPr lang="zh-CN" altLang="zh-CN" sz="2400" dirty="0">
                <a:ea typeface="华文中宋" pitchFamily="2" charset="-122"/>
              </a:rPr>
              <a:t>，按照收单机构支付的网络服务费向收单机构开具增值税发票清算机构从发卡机构取得的增值税发票上记载的发卡行服务费，一并计入清算机构的销售额，并由清算机构按照此销售额向收单机构开具增值税发票</a:t>
            </a:r>
            <a:endParaRPr lang="en-US" altLang="zh-CN" sz="2400" dirty="0">
              <a:ea typeface="华文中宋" pitchFamily="2" charset="-122"/>
            </a:endParaRPr>
          </a:p>
          <a:p>
            <a:r>
              <a:rPr lang="zh-CN" altLang="zh-CN" sz="2400" dirty="0">
                <a:ea typeface="华文中宋" pitchFamily="2" charset="-122"/>
              </a:rPr>
              <a:t>③收单机构以其向商户收取的收单服务费为销售额，并按照此销售额向商户开具增值税发票</a:t>
            </a:r>
            <a:br>
              <a:rPr lang="en-US" altLang="zh-CN" dirty="0"/>
            </a:br>
            <a:endParaRPr lang="zh-CN" altLang="en-US" dirty="0"/>
          </a:p>
        </p:txBody>
      </p:sp>
    </p:spTree>
    <p:extLst>
      <p:ext uri="{BB962C8B-B14F-4D97-AF65-F5344CB8AC3E}">
        <p14:creationId xmlns:p14="http://schemas.microsoft.com/office/powerpoint/2010/main" val="1514699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lnSpcReduction="10000"/>
          </a:bodyPr>
          <a:lstStyle/>
          <a:p>
            <a:r>
              <a:rPr lang="zh-CN" altLang="zh-CN" sz="2400" dirty="0">
                <a:ea typeface="华文中宋" pitchFamily="2" charset="-122"/>
              </a:rPr>
              <a:t>消费者（持卡人）在商场用银行卡刷卡</a:t>
            </a:r>
            <a:r>
              <a:rPr lang="en-US" altLang="zh-CN" sz="2400" dirty="0">
                <a:ea typeface="华文中宋" pitchFamily="2" charset="-122"/>
              </a:rPr>
              <a:t>1000</a:t>
            </a:r>
            <a:r>
              <a:rPr lang="zh-CN" altLang="zh-CN" sz="2400" dirty="0">
                <a:ea typeface="华文中宋" pitchFamily="2" charset="-122"/>
              </a:rPr>
              <a:t>元购买了一台咖啡机，要实现货款从消费者的银行卡账户划转至商户账户，商户需要与收单机构（在商户安装刷卡终端设备的单位）签订服务协议，并向其支付服务费。除收单机构外，此过程中还需要清算机构（中国银联）和发卡机构（消费者所持银行卡的开卡行）提供相关服务并同时收取服务费</a:t>
            </a:r>
            <a:endParaRPr lang="en-US" altLang="zh-CN" sz="2400" dirty="0">
              <a:ea typeface="华文中宋" pitchFamily="2" charset="-122"/>
            </a:endParaRPr>
          </a:p>
          <a:p>
            <a:r>
              <a:rPr lang="en-US" altLang="zh-CN" sz="2400" dirty="0">
                <a:ea typeface="华文中宋" pitchFamily="2" charset="-122"/>
              </a:rPr>
              <a:t>A.</a:t>
            </a:r>
            <a:r>
              <a:rPr lang="zh-CN" altLang="zh-CN" sz="2400" dirty="0">
                <a:ea typeface="华文中宋" pitchFamily="2" charset="-122"/>
              </a:rPr>
              <a:t>刷卡后，消费者所持银行卡的发卡机构从其卡账户中扣除咖啡机全款</a:t>
            </a:r>
            <a:r>
              <a:rPr lang="en-US" altLang="zh-CN" sz="2400" dirty="0">
                <a:ea typeface="华文中宋" pitchFamily="2" charset="-122"/>
              </a:rPr>
              <a:t>1000</a:t>
            </a:r>
            <a:r>
              <a:rPr lang="zh-CN" altLang="zh-CN" sz="2400" dirty="0">
                <a:ea typeface="华文中宋" pitchFamily="2" charset="-122"/>
              </a:rPr>
              <a:t>元</a:t>
            </a:r>
            <a:endParaRPr lang="en-US" altLang="zh-CN" sz="2400" dirty="0">
              <a:ea typeface="华文中宋" pitchFamily="2" charset="-122"/>
            </a:endParaRPr>
          </a:p>
          <a:p>
            <a:r>
              <a:rPr lang="en-US" altLang="zh-CN" sz="2400" dirty="0">
                <a:ea typeface="华文中宋" pitchFamily="2" charset="-122"/>
              </a:rPr>
              <a:t>B.</a:t>
            </a:r>
            <a:r>
              <a:rPr lang="zh-CN" altLang="zh-CN" sz="2400" dirty="0">
                <a:ea typeface="华文中宋" pitchFamily="2" charset="-122"/>
              </a:rPr>
              <a:t>发卡机构就这笔业务收取发卡行服务费</a:t>
            </a:r>
            <a:r>
              <a:rPr lang="en-US" altLang="zh-CN" sz="2400" dirty="0">
                <a:ea typeface="华文中宋" pitchFamily="2" charset="-122"/>
              </a:rPr>
              <a:t>6</a:t>
            </a:r>
            <a:r>
              <a:rPr lang="zh-CN" altLang="zh-CN" sz="2400" dirty="0">
                <a:ea typeface="华文中宋" pitchFamily="2" charset="-122"/>
              </a:rPr>
              <a:t>元，并需向清算机构支付网络服务费</a:t>
            </a:r>
            <a:r>
              <a:rPr lang="en-US" altLang="zh-CN" sz="2400" dirty="0">
                <a:ea typeface="华文中宋" pitchFamily="2" charset="-122"/>
              </a:rPr>
              <a:t>1</a:t>
            </a:r>
            <a:r>
              <a:rPr lang="zh-CN" altLang="zh-CN" sz="2400" dirty="0">
                <a:ea typeface="华文中宋" pitchFamily="2" charset="-122"/>
              </a:rPr>
              <a:t>元，因此，发卡机构扣除自己实际获得的</a:t>
            </a:r>
            <a:r>
              <a:rPr lang="en-US" altLang="zh-CN" sz="2400" dirty="0">
                <a:ea typeface="华文中宋" pitchFamily="2" charset="-122"/>
              </a:rPr>
              <a:t>5</a:t>
            </a:r>
            <a:r>
              <a:rPr lang="zh-CN" altLang="zh-CN" sz="2400" dirty="0">
                <a:ea typeface="华文中宋" pitchFamily="2" charset="-122"/>
              </a:rPr>
              <a:t>元（</a:t>
            </a:r>
            <a:r>
              <a:rPr lang="en-US" altLang="zh-CN" sz="2400" dirty="0">
                <a:ea typeface="华文中宋" pitchFamily="2" charset="-122"/>
              </a:rPr>
              <a:t>6-1=5</a:t>
            </a:r>
            <a:r>
              <a:rPr lang="zh-CN" altLang="zh-CN" sz="2400" dirty="0">
                <a:ea typeface="华文中宋" pitchFamily="2" charset="-122"/>
              </a:rPr>
              <a:t>）后，将货款余额</a:t>
            </a:r>
            <a:r>
              <a:rPr lang="en-US" altLang="zh-CN" sz="2400" dirty="0">
                <a:ea typeface="华文中宋" pitchFamily="2" charset="-122"/>
              </a:rPr>
              <a:t>995</a:t>
            </a:r>
            <a:r>
              <a:rPr lang="zh-CN" altLang="zh-CN" sz="2400" dirty="0">
                <a:ea typeface="华文中宋" pitchFamily="2" charset="-122"/>
              </a:rPr>
              <a:t>元（</a:t>
            </a:r>
            <a:r>
              <a:rPr lang="en-US" altLang="zh-CN" sz="2400" dirty="0">
                <a:ea typeface="华文中宋" pitchFamily="2" charset="-122"/>
              </a:rPr>
              <a:t>1000-5=995</a:t>
            </a:r>
            <a:r>
              <a:rPr lang="zh-CN" altLang="zh-CN" sz="2400" dirty="0">
                <a:ea typeface="华文中宋" pitchFamily="2" charset="-122"/>
              </a:rPr>
              <a:t>）转入清算机构</a:t>
            </a:r>
            <a:endParaRPr lang="en-US" altLang="zh-CN" sz="2400" dirty="0">
              <a:ea typeface="华文中宋" pitchFamily="2" charset="-122"/>
            </a:endParaRPr>
          </a:p>
          <a:p>
            <a:r>
              <a:rPr lang="en-US" altLang="zh-CN" sz="2400" dirty="0">
                <a:ea typeface="华文中宋" pitchFamily="2" charset="-122"/>
              </a:rPr>
              <a:t>C.</a:t>
            </a:r>
            <a:r>
              <a:rPr lang="zh-CN" altLang="zh-CN" sz="2400" dirty="0">
                <a:ea typeface="华文中宋" pitchFamily="2" charset="-122"/>
              </a:rPr>
              <a:t>清算机构扣减自己应分别向收单机构和发卡机构收取的网络服务费（各</a:t>
            </a:r>
            <a:r>
              <a:rPr lang="en-US" altLang="zh-CN" sz="2400" dirty="0">
                <a:ea typeface="华文中宋" pitchFamily="2" charset="-122"/>
              </a:rPr>
              <a:t>1</a:t>
            </a:r>
            <a:r>
              <a:rPr lang="zh-CN" altLang="zh-CN" sz="2400" dirty="0">
                <a:ea typeface="华文中宋" pitchFamily="2" charset="-122"/>
              </a:rPr>
              <a:t>元）后，将剩余款项</a:t>
            </a:r>
            <a:r>
              <a:rPr lang="en-US" altLang="zh-CN" sz="2400" dirty="0">
                <a:ea typeface="华文中宋" pitchFamily="2" charset="-122"/>
              </a:rPr>
              <a:t>993</a:t>
            </a:r>
            <a:r>
              <a:rPr lang="zh-CN" altLang="zh-CN" sz="2400" dirty="0">
                <a:ea typeface="华文中宋" pitchFamily="2" charset="-122"/>
              </a:rPr>
              <a:t>元（</a:t>
            </a:r>
            <a:r>
              <a:rPr lang="en-US" altLang="zh-CN" sz="2400" dirty="0">
                <a:ea typeface="华文中宋" pitchFamily="2" charset="-122"/>
              </a:rPr>
              <a:t>995-1-1=993</a:t>
            </a:r>
            <a:r>
              <a:rPr lang="zh-CN" altLang="zh-CN" sz="2400" dirty="0">
                <a:ea typeface="华文中宋" pitchFamily="2" charset="-122"/>
              </a:rPr>
              <a:t>）转入收单机构</a:t>
            </a:r>
            <a:endParaRPr lang="en-US" altLang="zh-CN" sz="2400" dirty="0">
              <a:ea typeface="华文中宋" pitchFamily="2" charset="-122"/>
            </a:endParaRPr>
          </a:p>
          <a:p>
            <a:r>
              <a:rPr lang="en-US" altLang="zh-CN" sz="2400" dirty="0">
                <a:ea typeface="华文中宋" pitchFamily="2" charset="-122"/>
              </a:rPr>
              <a:t>D.</a:t>
            </a:r>
            <a:r>
              <a:rPr lang="zh-CN" altLang="zh-CN" sz="2400" dirty="0">
                <a:ea typeface="华文中宋" pitchFamily="2" charset="-122"/>
              </a:rPr>
              <a:t>收单机构扣减自己实际获得的收单服务费</a:t>
            </a:r>
            <a:r>
              <a:rPr lang="en-US" altLang="zh-CN" sz="2400" dirty="0">
                <a:ea typeface="华文中宋" pitchFamily="2" charset="-122"/>
              </a:rPr>
              <a:t>3</a:t>
            </a:r>
            <a:r>
              <a:rPr lang="zh-CN" altLang="zh-CN" sz="2400" dirty="0">
                <a:ea typeface="华文中宋" pitchFamily="2" charset="-122"/>
              </a:rPr>
              <a:t>元，将剩余款项转入商户</a:t>
            </a:r>
            <a:endParaRPr lang="en-US" altLang="zh-CN" sz="2400" dirty="0">
              <a:ea typeface="华文中宋" pitchFamily="2" charset="-122"/>
            </a:endParaRPr>
          </a:p>
          <a:p>
            <a:r>
              <a:rPr lang="en-US" altLang="zh-CN" sz="2400" dirty="0">
                <a:ea typeface="华文中宋" pitchFamily="2" charset="-122"/>
              </a:rPr>
              <a:t>E.</a:t>
            </a:r>
            <a:r>
              <a:rPr lang="zh-CN" altLang="zh-CN" sz="2400" dirty="0">
                <a:ea typeface="华文中宋" pitchFamily="2" charset="-122"/>
              </a:rPr>
              <a:t>最终，商户获得咖啡机销售款，并支付了</a:t>
            </a:r>
            <a:r>
              <a:rPr lang="en-US" altLang="zh-CN" sz="2400" dirty="0">
                <a:ea typeface="华文中宋" pitchFamily="2" charset="-122"/>
              </a:rPr>
              <a:t>10</a:t>
            </a:r>
            <a:r>
              <a:rPr lang="zh-CN" altLang="zh-CN" sz="2400" dirty="0">
                <a:ea typeface="华文中宋" pitchFamily="2" charset="-122"/>
              </a:rPr>
              <a:t>元手续费，最终收到</a:t>
            </a:r>
            <a:r>
              <a:rPr lang="en-US" altLang="zh-CN" sz="2400" dirty="0">
                <a:ea typeface="华文中宋" pitchFamily="2" charset="-122"/>
              </a:rPr>
              <a:t>990</a:t>
            </a:r>
            <a:r>
              <a:rPr lang="zh-CN" altLang="zh-CN" sz="2400" dirty="0">
                <a:ea typeface="华文中宋" pitchFamily="2" charset="-122"/>
              </a:rPr>
              <a:t>元</a:t>
            </a:r>
            <a:br>
              <a:rPr lang="en-US" altLang="zh-CN" dirty="0"/>
            </a:br>
            <a:endParaRPr lang="zh-CN" altLang="en-US" dirty="0"/>
          </a:p>
          <a:p>
            <a:endParaRPr lang="zh-CN" altLang="en-US" dirty="0"/>
          </a:p>
        </p:txBody>
      </p:sp>
    </p:spTree>
    <p:extLst>
      <p:ext uri="{BB962C8B-B14F-4D97-AF65-F5344CB8AC3E}">
        <p14:creationId xmlns:p14="http://schemas.microsoft.com/office/powerpoint/2010/main" val="29866425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a:xfrm>
            <a:off x="517455" y="955437"/>
            <a:ext cx="11094181" cy="5286839"/>
          </a:xfrm>
        </p:spPr>
        <p:txBody>
          <a:bodyPr/>
          <a:lstStyle/>
          <a:p>
            <a:endParaRPr lang="zh-CN" altLang="en-US" dirty="0"/>
          </a:p>
        </p:txBody>
      </p:sp>
      <p:sp>
        <p:nvSpPr>
          <p:cNvPr id="5" name="矩形 4"/>
          <p:cNvSpPr/>
          <p:nvPr/>
        </p:nvSpPr>
        <p:spPr>
          <a:xfrm>
            <a:off x="669471" y="955437"/>
            <a:ext cx="2605106" cy="1910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C000"/>
                </a:solidFill>
              </a:rPr>
              <a:t>商户</a:t>
            </a:r>
            <a:endParaRPr lang="en-US" altLang="zh-CN" dirty="0">
              <a:solidFill>
                <a:srgbClr val="FFC000"/>
              </a:solidFill>
            </a:endParaRPr>
          </a:p>
          <a:p>
            <a:r>
              <a:rPr lang="zh-CN" altLang="en-US" dirty="0"/>
              <a:t>销售额：</a:t>
            </a:r>
            <a:r>
              <a:rPr lang="en-US" altLang="zh-CN" dirty="0"/>
              <a:t>1000</a:t>
            </a:r>
            <a:r>
              <a:rPr lang="zh-CN" altLang="en-US" dirty="0"/>
              <a:t>元（开具发票</a:t>
            </a:r>
            <a:r>
              <a:rPr lang="en-US" altLang="zh-CN" dirty="0"/>
              <a:t>1000</a:t>
            </a:r>
            <a:r>
              <a:rPr lang="zh-CN" altLang="en-US" dirty="0"/>
              <a:t>元）</a:t>
            </a:r>
            <a:endParaRPr lang="en-US" altLang="zh-CN" dirty="0"/>
          </a:p>
          <a:p>
            <a:r>
              <a:rPr lang="zh-CN" altLang="en-US" dirty="0"/>
              <a:t>收款：</a:t>
            </a:r>
            <a:r>
              <a:rPr lang="en-US" altLang="zh-CN" dirty="0"/>
              <a:t>990</a:t>
            </a:r>
            <a:r>
              <a:rPr lang="zh-CN" altLang="en-US" dirty="0"/>
              <a:t>元</a:t>
            </a:r>
            <a:endParaRPr lang="en-US" altLang="zh-CN" dirty="0"/>
          </a:p>
          <a:p>
            <a:r>
              <a:rPr lang="zh-CN" altLang="en-US" dirty="0"/>
              <a:t>（向收单机构收款</a:t>
            </a:r>
            <a:r>
              <a:rPr lang="en-US" altLang="zh-CN" dirty="0"/>
              <a:t>990</a:t>
            </a:r>
            <a:r>
              <a:rPr lang="zh-CN" altLang="en-US" dirty="0"/>
              <a:t>元）</a:t>
            </a:r>
            <a:endParaRPr lang="en-US" altLang="zh-CN" dirty="0"/>
          </a:p>
          <a:p>
            <a:r>
              <a:rPr lang="zh-CN" altLang="en-US" dirty="0"/>
              <a:t>（收到发票</a:t>
            </a:r>
            <a:r>
              <a:rPr lang="en-US" altLang="zh-CN" dirty="0"/>
              <a:t>10</a:t>
            </a:r>
            <a:r>
              <a:rPr lang="zh-CN" altLang="en-US" dirty="0"/>
              <a:t>元）</a:t>
            </a:r>
            <a:endParaRPr lang="en-US" altLang="zh-CN" dirty="0"/>
          </a:p>
        </p:txBody>
      </p:sp>
      <p:sp>
        <p:nvSpPr>
          <p:cNvPr id="6" name="矩形 5"/>
          <p:cNvSpPr/>
          <p:nvPr/>
        </p:nvSpPr>
        <p:spPr>
          <a:xfrm>
            <a:off x="4008664" y="955437"/>
            <a:ext cx="2914650" cy="19267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C000"/>
                </a:solidFill>
              </a:rPr>
              <a:t>消费者（持卡人）</a:t>
            </a:r>
            <a:endParaRPr lang="en-US" altLang="zh-CN" dirty="0">
              <a:solidFill>
                <a:srgbClr val="FFC000"/>
              </a:solidFill>
            </a:endParaRPr>
          </a:p>
          <a:p>
            <a:pPr algn="ctr"/>
            <a:endParaRPr lang="en-US" altLang="zh-CN" dirty="0"/>
          </a:p>
          <a:p>
            <a:r>
              <a:rPr lang="zh-CN" altLang="en-US" dirty="0"/>
              <a:t>刷卡付款：</a:t>
            </a:r>
            <a:r>
              <a:rPr lang="en-US" altLang="zh-CN" dirty="0"/>
              <a:t>1000</a:t>
            </a:r>
            <a:r>
              <a:rPr lang="zh-CN" altLang="en-US" dirty="0"/>
              <a:t>元</a:t>
            </a:r>
            <a:endParaRPr lang="en-US" altLang="zh-CN" dirty="0"/>
          </a:p>
          <a:p>
            <a:r>
              <a:rPr lang="zh-CN" altLang="en-US" dirty="0"/>
              <a:t>（被发卡单位扣款</a:t>
            </a:r>
            <a:r>
              <a:rPr lang="en-US" altLang="zh-CN" dirty="0"/>
              <a:t>1000</a:t>
            </a:r>
            <a:r>
              <a:rPr lang="zh-CN" altLang="en-US" dirty="0"/>
              <a:t>元）</a:t>
            </a:r>
            <a:endParaRPr lang="en-US" altLang="zh-CN" dirty="0"/>
          </a:p>
          <a:p>
            <a:r>
              <a:rPr lang="zh-CN" altLang="en-US" dirty="0"/>
              <a:t>（收到发票</a:t>
            </a:r>
            <a:r>
              <a:rPr lang="en-US" altLang="zh-CN" dirty="0"/>
              <a:t>1000</a:t>
            </a:r>
            <a:r>
              <a:rPr lang="zh-CN" altLang="en-US" dirty="0"/>
              <a:t>元）</a:t>
            </a:r>
          </a:p>
        </p:txBody>
      </p:sp>
      <p:sp>
        <p:nvSpPr>
          <p:cNvPr id="8" name="矩形 7"/>
          <p:cNvSpPr/>
          <p:nvPr/>
        </p:nvSpPr>
        <p:spPr>
          <a:xfrm>
            <a:off x="8123464" y="955437"/>
            <a:ext cx="2653393" cy="19102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C000"/>
                </a:solidFill>
              </a:rPr>
              <a:t>发卡机构</a:t>
            </a:r>
            <a:endParaRPr lang="en-US" altLang="zh-CN" dirty="0">
              <a:solidFill>
                <a:srgbClr val="FFC000"/>
              </a:solidFill>
            </a:endParaRPr>
          </a:p>
          <a:p>
            <a:pPr algn="ctr"/>
            <a:r>
              <a:rPr lang="zh-CN" altLang="en-US" dirty="0"/>
              <a:t>扣款：</a:t>
            </a:r>
            <a:r>
              <a:rPr lang="en-US" altLang="zh-CN" dirty="0"/>
              <a:t>1000</a:t>
            </a:r>
            <a:r>
              <a:rPr lang="zh-CN" altLang="en-US" dirty="0"/>
              <a:t>元</a:t>
            </a:r>
            <a:endParaRPr lang="en-US" altLang="zh-CN" dirty="0"/>
          </a:p>
          <a:p>
            <a:pPr algn="ctr"/>
            <a:r>
              <a:rPr lang="zh-CN" altLang="en-US" dirty="0"/>
              <a:t>发卡服务费：</a:t>
            </a:r>
            <a:r>
              <a:rPr lang="en-US" altLang="zh-CN" dirty="0"/>
              <a:t>6 </a:t>
            </a:r>
            <a:r>
              <a:rPr lang="zh-CN" altLang="en-US" dirty="0"/>
              <a:t>元（开具发票</a:t>
            </a:r>
            <a:r>
              <a:rPr lang="en-US" altLang="zh-CN" dirty="0"/>
              <a:t>6</a:t>
            </a:r>
            <a:r>
              <a:rPr lang="zh-CN" altLang="en-US" dirty="0"/>
              <a:t>元）</a:t>
            </a:r>
            <a:endParaRPr lang="en-US" altLang="zh-CN" dirty="0"/>
          </a:p>
          <a:p>
            <a:pPr algn="ctr"/>
            <a:r>
              <a:rPr lang="zh-CN" altLang="en-US" dirty="0"/>
              <a:t>支付网络服务费：</a:t>
            </a:r>
            <a:r>
              <a:rPr lang="en-US" altLang="zh-CN" dirty="0"/>
              <a:t>1</a:t>
            </a:r>
            <a:r>
              <a:rPr lang="zh-CN" altLang="en-US" dirty="0"/>
              <a:t>元（取得发票</a:t>
            </a:r>
            <a:r>
              <a:rPr lang="en-US" altLang="zh-CN" dirty="0"/>
              <a:t>1</a:t>
            </a:r>
            <a:r>
              <a:rPr lang="zh-CN" altLang="en-US" dirty="0"/>
              <a:t>元）</a:t>
            </a:r>
            <a:endParaRPr lang="en-US" altLang="zh-CN" dirty="0"/>
          </a:p>
          <a:p>
            <a:pPr algn="ctr"/>
            <a:r>
              <a:rPr lang="zh-CN" altLang="en-US" dirty="0"/>
              <a:t>支付清算机构：</a:t>
            </a:r>
            <a:r>
              <a:rPr lang="en-US" altLang="zh-CN" dirty="0"/>
              <a:t>995</a:t>
            </a:r>
            <a:r>
              <a:rPr lang="zh-CN" altLang="en-US" dirty="0"/>
              <a:t>元</a:t>
            </a:r>
          </a:p>
        </p:txBody>
      </p:sp>
      <p:sp>
        <p:nvSpPr>
          <p:cNvPr id="9" name="矩形 8"/>
          <p:cNvSpPr/>
          <p:nvPr/>
        </p:nvSpPr>
        <p:spPr>
          <a:xfrm>
            <a:off x="8123463" y="3598856"/>
            <a:ext cx="2653393" cy="24002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C000"/>
                </a:solidFill>
              </a:rPr>
              <a:t>清算机构</a:t>
            </a:r>
            <a:endParaRPr lang="en-US" altLang="zh-CN" dirty="0">
              <a:solidFill>
                <a:srgbClr val="FFC000"/>
              </a:solidFill>
            </a:endParaRPr>
          </a:p>
          <a:p>
            <a:pPr algn="ctr"/>
            <a:r>
              <a:rPr lang="zh-CN" altLang="en-US" dirty="0"/>
              <a:t>收发卡机构网络服务费</a:t>
            </a:r>
            <a:r>
              <a:rPr lang="en-US" altLang="zh-CN" dirty="0"/>
              <a:t>1</a:t>
            </a:r>
            <a:r>
              <a:rPr lang="zh-CN" altLang="en-US" dirty="0"/>
              <a:t>元（开具发票</a:t>
            </a:r>
            <a:r>
              <a:rPr lang="en-US" altLang="zh-CN" dirty="0"/>
              <a:t>1</a:t>
            </a:r>
            <a:r>
              <a:rPr lang="zh-CN" altLang="en-US" dirty="0"/>
              <a:t>元）</a:t>
            </a:r>
            <a:endParaRPr lang="en-US" altLang="zh-CN" dirty="0"/>
          </a:p>
          <a:p>
            <a:pPr algn="ctr"/>
            <a:r>
              <a:rPr lang="zh-CN" altLang="en-US" dirty="0"/>
              <a:t>收收单机构网络服务费</a:t>
            </a:r>
            <a:r>
              <a:rPr lang="en-US" altLang="zh-CN" dirty="0"/>
              <a:t>1</a:t>
            </a:r>
            <a:r>
              <a:rPr lang="zh-CN" altLang="en-US" dirty="0"/>
              <a:t>元及发卡单位</a:t>
            </a:r>
            <a:r>
              <a:rPr lang="en-US" altLang="zh-CN" dirty="0"/>
              <a:t>6</a:t>
            </a:r>
            <a:r>
              <a:rPr lang="zh-CN" altLang="en-US" dirty="0"/>
              <a:t>元服务费共</a:t>
            </a:r>
            <a:r>
              <a:rPr lang="en-US" altLang="zh-CN" dirty="0"/>
              <a:t>7</a:t>
            </a:r>
            <a:r>
              <a:rPr lang="zh-CN" altLang="en-US" dirty="0"/>
              <a:t>元（开具发票</a:t>
            </a:r>
            <a:r>
              <a:rPr lang="en-US" altLang="zh-CN" dirty="0"/>
              <a:t>7</a:t>
            </a:r>
            <a:r>
              <a:rPr lang="zh-CN" altLang="en-US" dirty="0"/>
              <a:t>元、收到发票</a:t>
            </a:r>
            <a:r>
              <a:rPr lang="en-US" altLang="zh-CN" dirty="0"/>
              <a:t>6</a:t>
            </a:r>
            <a:r>
              <a:rPr lang="zh-CN" altLang="en-US" dirty="0"/>
              <a:t>元）</a:t>
            </a:r>
            <a:endParaRPr lang="en-US" altLang="zh-CN" dirty="0"/>
          </a:p>
          <a:p>
            <a:pPr algn="ctr"/>
            <a:r>
              <a:rPr lang="zh-CN" altLang="en-US" dirty="0"/>
              <a:t>支付收单机构：</a:t>
            </a:r>
            <a:r>
              <a:rPr lang="en-US" altLang="zh-CN" dirty="0"/>
              <a:t>993</a:t>
            </a:r>
            <a:r>
              <a:rPr lang="zh-CN" altLang="en-US" dirty="0"/>
              <a:t>元</a:t>
            </a:r>
            <a:endParaRPr lang="en-US" altLang="zh-CN" dirty="0"/>
          </a:p>
          <a:p>
            <a:pPr algn="ctr"/>
            <a:endParaRPr lang="zh-CN" altLang="en-US" dirty="0">
              <a:solidFill>
                <a:srgbClr val="FFC000"/>
              </a:solidFill>
            </a:endParaRPr>
          </a:p>
        </p:txBody>
      </p:sp>
      <p:sp>
        <p:nvSpPr>
          <p:cNvPr id="10" name="矩形 9"/>
          <p:cNvSpPr/>
          <p:nvPr/>
        </p:nvSpPr>
        <p:spPr>
          <a:xfrm>
            <a:off x="759280" y="3943351"/>
            <a:ext cx="2515298"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C000"/>
                </a:solidFill>
              </a:rPr>
              <a:t>收单机构</a:t>
            </a:r>
            <a:endParaRPr lang="en-US" altLang="zh-CN" dirty="0">
              <a:solidFill>
                <a:srgbClr val="FFC000"/>
              </a:solidFill>
            </a:endParaRPr>
          </a:p>
          <a:p>
            <a:r>
              <a:rPr lang="zh-CN" altLang="en-US" dirty="0"/>
              <a:t>收单服务费</a:t>
            </a:r>
            <a:r>
              <a:rPr lang="en-US" altLang="zh-CN" dirty="0"/>
              <a:t>3</a:t>
            </a:r>
            <a:r>
              <a:rPr lang="zh-CN" altLang="en-US" dirty="0"/>
              <a:t>元，支付发卡和清算机构服务费</a:t>
            </a:r>
            <a:r>
              <a:rPr lang="en-US" altLang="zh-CN" dirty="0"/>
              <a:t>7</a:t>
            </a:r>
            <a:r>
              <a:rPr lang="zh-CN" altLang="en-US" dirty="0"/>
              <a:t>元共</a:t>
            </a:r>
            <a:r>
              <a:rPr lang="en-US" altLang="zh-CN" dirty="0"/>
              <a:t>10</a:t>
            </a:r>
            <a:r>
              <a:rPr lang="zh-CN" altLang="en-US" dirty="0"/>
              <a:t>元（开具发票</a:t>
            </a:r>
            <a:r>
              <a:rPr lang="en-US" altLang="zh-CN" dirty="0"/>
              <a:t>10</a:t>
            </a:r>
            <a:r>
              <a:rPr lang="zh-CN" altLang="en-US" dirty="0"/>
              <a:t>元、收到发票</a:t>
            </a:r>
            <a:r>
              <a:rPr lang="en-US" altLang="zh-CN" dirty="0"/>
              <a:t>7</a:t>
            </a:r>
            <a:r>
              <a:rPr lang="zh-CN" altLang="en-US" dirty="0"/>
              <a:t>元）</a:t>
            </a:r>
            <a:endParaRPr lang="en-US" altLang="zh-CN" dirty="0"/>
          </a:p>
          <a:p>
            <a:r>
              <a:rPr lang="zh-CN" altLang="en-US" dirty="0"/>
              <a:t>支付商户：</a:t>
            </a:r>
            <a:r>
              <a:rPr lang="en-US" altLang="zh-CN" dirty="0"/>
              <a:t>990</a:t>
            </a:r>
            <a:r>
              <a:rPr lang="zh-CN" altLang="en-US" dirty="0"/>
              <a:t>元</a:t>
            </a:r>
            <a:endParaRPr lang="en-US" altLang="zh-CN" dirty="0"/>
          </a:p>
          <a:p>
            <a:pPr algn="ctr"/>
            <a:endParaRPr lang="zh-CN" altLang="en-US" dirty="0">
              <a:solidFill>
                <a:srgbClr val="FFC000"/>
              </a:solidFill>
            </a:endParaRPr>
          </a:p>
        </p:txBody>
      </p:sp>
      <p:cxnSp>
        <p:nvCxnSpPr>
          <p:cNvPr id="12" name="直接箭头连接符 11"/>
          <p:cNvCxnSpPr/>
          <p:nvPr/>
        </p:nvCxnSpPr>
        <p:spPr>
          <a:xfrm>
            <a:off x="3347357" y="1804307"/>
            <a:ext cx="661307" cy="81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V="1">
            <a:off x="6953931" y="1820635"/>
            <a:ext cx="1138916" cy="81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9450159" y="2955471"/>
            <a:ext cx="0" cy="5061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H="1">
            <a:off x="3412671" y="5061857"/>
            <a:ext cx="4555672" cy="244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V="1">
            <a:off x="1885950" y="2882209"/>
            <a:ext cx="8164" cy="9468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7689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lnSpcReduction="10000"/>
          </a:bodyPr>
          <a:lstStyle/>
          <a:p>
            <a:r>
              <a:rPr lang="en-US" altLang="zh-CN" sz="2400" dirty="0">
                <a:ea typeface="华文中宋" pitchFamily="2" charset="-122"/>
              </a:rPr>
              <a:t>2.</a:t>
            </a:r>
            <a:r>
              <a:rPr lang="zh-CN" altLang="en-US" sz="2400" dirty="0">
                <a:ea typeface="华文中宋" pitchFamily="2" charset="-122"/>
              </a:rPr>
              <a:t>不动产免租</a:t>
            </a:r>
            <a:endParaRPr lang="en-US" altLang="zh-CN" sz="2400" dirty="0">
              <a:ea typeface="华文中宋" pitchFamily="2" charset="-122"/>
            </a:endParaRPr>
          </a:p>
          <a:p>
            <a:r>
              <a:rPr lang="zh-CN" altLang="zh-CN" sz="2400" dirty="0">
                <a:ea typeface="华文中宋" pitchFamily="2" charset="-122"/>
              </a:rPr>
              <a:t>纳税人出租不动产，租赁合同中约定</a:t>
            </a:r>
            <a:r>
              <a:rPr lang="zh-CN" altLang="zh-CN" sz="2400" dirty="0">
                <a:solidFill>
                  <a:srgbClr val="FF0000"/>
                </a:solidFill>
                <a:ea typeface="华文中宋" pitchFamily="2" charset="-122"/>
              </a:rPr>
              <a:t>免租期</a:t>
            </a:r>
            <a:r>
              <a:rPr lang="zh-CN" altLang="zh-CN" sz="2400" dirty="0">
                <a:ea typeface="华文中宋" pitchFamily="2" charset="-122"/>
              </a:rPr>
              <a:t>的，不属于《营业税改征增值税试点实施办法》规定的视同销售服务</a:t>
            </a:r>
            <a:endParaRPr lang="en-US" altLang="zh-CN" sz="2400" dirty="0">
              <a:ea typeface="华文中宋" pitchFamily="2" charset="-122"/>
            </a:endParaRPr>
          </a:p>
          <a:p>
            <a:r>
              <a:rPr lang="en-US" altLang="zh-CN" sz="2400" dirty="0">
                <a:ea typeface="华文中宋" pitchFamily="2" charset="-122"/>
              </a:rPr>
              <a:t>3.</a:t>
            </a:r>
            <a:r>
              <a:rPr lang="zh-CN" altLang="en-US" sz="2400" dirty="0">
                <a:ea typeface="华文中宋" pitchFamily="2" charset="-122"/>
              </a:rPr>
              <a:t>其他应税行为适用的应税项目</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1</a:t>
            </a:r>
            <a:r>
              <a:rPr lang="zh-CN" altLang="en-US" sz="2400" dirty="0">
                <a:ea typeface="华文中宋" pitchFamily="2" charset="-122"/>
              </a:rPr>
              <a:t>）</a:t>
            </a:r>
            <a:r>
              <a:rPr lang="zh-CN" altLang="zh-CN" sz="2400" dirty="0">
                <a:ea typeface="华文中宋" pitchFamily="2" charset="-122"/>
              </a:rPr>
              <a:t>纳税人提供植物养护服务，按照“其他生活服务”缴纳增值税</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2</a:t>
            </a:r>
            <a:r>
              <a:rPr lang="zh-CN" altLang="en-US" sz="2400" dirty="0">
                <a:ea typeface="华文中宋" pitchFamily="2" charset="-122"/>
              </a:rPr>
              <a:t>）</a:t>
            </a:r>
            <a:r>
              <a:rPr lang="zh-CN" altLang="zh-CN" sz="2400" dirty="0">
                <a:ea typeface="华文中宋" pitchFamily="2" charset="-122"/>
              </a:rPr>
              <a:t>纳税人对安装运行后的电梯提供的维护保养服务，按照“其他现代服务”缴纳增值税</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3</a:t>
            </a:r>
            <a:r>
              <a:rPr lang="zh-CN" altLang="en-US" sz="2400" dirty="0">
                <a:ea typeface="华文中宋" pitchFamily="2" charset="-122"/>
              </a:rPr>
              <a:t>）贴现、转贴现业务</a:t>
            </a:r>
            <a:endParaRPr lang="en-US" altLang="zh-CN" sz="2400" dirty="0">
              <a:ea typeface="华文中宋" pitchFamily="2" charset="-122"/>
            </a:endParaRPr>
          </a:p>
          <a:p>
            <a:r>
              <a:rPr lang="zh-CN" altLang="zh-CN" sz="2400" dirty="0">
                <a:ea typeface="华文中宋" pitchFamily="2" charset="-122"/>
              </a:rPr>
              <a:t>自</a:t>
            </a:r>
            <a:r>
              <a:rPr lang="en-US" altLang="zh-CN" sz="2400" dirty="0">
                <a:ea typeface="华文中宋" pitchFamily="2" charset="-122"/>
              </a:rPr>
              <a:t>2018</a:t>
            </a:r>
            <a:r>
              <a:rPr lang="zh-CN" altLang="zh-CN" sz="2400" dirty="0">
                <a:ea typeface="华文中宋" pitchFamily="2" charset="-122"/>
              </a:rPr>
              <a:t>年</a:t>
            </a:r>
            <a:r>
              <a:rPr lang="en-US" altLang="zh-CN" sz="2400" dirty="0">
                <a:ea typeface="华文中宋" pitchFamily="2" charset="-122"/>
              </a:rPr>
              <a:t>1</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日起，金融机构开展贴现、转贴现业务，以其实际</a:t>
            </a:r>
            <a:r>
              <a:rPr lang="zh-CN" altLang="zh-CN" sz="2400" dirty="0">
                <a:solidFill>
                  <a:srgbClr val="FF0000"/>
                </a:solidFill>
                <a:ea typeface="华文中宋" pitchFamily="2" charset="-122"/>
              </a:rPr>
              <a:t>持有票据期间</a:t>
            </a:r>
            <a:r>
              <a:rPr lang="zh-CN" altLang="zh-CN" sz="2400" dirty="0">
                <a:ea typeface="华文中宋" pitchFamily="2" charset="-122"/>
              </a:rPr>
              <a:t>取得的利息收入作为贷款服务销售额计算缴纳增值税。此前贴现机构已就贴现利息收入全额缴纳增值税的票据，转贴现机构转贴现利息收入继续免征增值税</a:t>
            </a:r>
            <a:endParaRPr lang="en-US" altLang="zh-CN" sz="2400" dirty="0">
              <a:ea typeface="华文中宋" pitchFamily="2" charset="-122"/>
            </a:endParaRPr>
          </a:p>
          <a:p>
            <a:r>
              <a:rPr lang="zh-CN" altLang="zh-CN" sz="2400" dirty="0">
                <a:ea typeface="华文中宋" pitchFamily="2" charset="-122"/>
              </a:rPr>
              <a:t>《营业税改征增值税试点过渡政策的规定》（财税〔</a:t>
            </a:r>
            <a:r>
              <a:rPr lang="en-US" altLang="zh-CN" sz="2400" dirty="0">
                <a:ea typeface="华文中宋" pitchFamily="2" charset="-122"/>
              </a:rPr>
              <a:t>2016</a:t>
            </a:r>
            <a:r>
              <a:rPr lang="zh-CN" altLang="zh-CN" sz="2400" dirty="0">
                <a:ea typeface="华文中宋" pitchFamily="2" charset="-122"/>
              </a:rPr>
              <a:t>〕</a:t>
            </a:r>
            <a:r>
              <a:rPr lang="en-US" altLang="zh-CN" sz="2400" dirty="0">
                <a:ea typeface="华文中宋" pitchFamily="2" charset="-122"/>
              </a:rPr>
              <a:t>36</a:t>
            </a:r>
            <a:r>
              <a:rPr lang="zh-CN" altLang="zh-CN" sz="2400" dirty="0">
                <a:ea typeface="华文中宋" pitchFamily="2" charset="-122"/>
              </a:rPr>
              <a:t>号印发）第一条第（二十三）项第</a:t>
            </a:r>
            <a:r>
              <a:rPr lang="en-US" altLang="zh-CN" sz="2400" dirty="0">
                <a:ea typeface="华文中宋" pitchFamily="2" charset="-122"/>
              </a:rPr>
              <a:t>4</a:t>
            </a:r>
            <a:r>
              <a:rPr lang="zh-CN" altLang="zh-CN" sz="2400" dirty="0">
                <a:ea typeface="华文中宋" pitchFamily="2" charset="-122"/>
              </a:rPr>
              <a:t>点自</a:t>
            </a:r>
            <a:r>
              <a:rPr lang="en-US" altLang="zh-CN" sz="2400" dirty="0">
                <a:ea typeface="华文中宋" pitchFamily="2" charset="-122"/>
              </a:rPr>
              <a:t>2018</a:t>
            </a:r>
            <a:r>
              <a:rPr lang="zh-CN" altLang="zh-CN" sz="2400" dirty="0">
                <a:ea typeface="华文中宋" pitchFamily="2" charset="-122"/>
              </a:rPr>
              <a:t>年</a:t>
            </a:r>
            <a:r>
              <a:rPr lang="en-US" altLang="zh-CN" sz="2400" dirty="0">
                <a:ea typeface="华文中宋" pitchFamily="2" charset="-122"/>
              </a:rPr>
              <a:t>1</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日起废止</a:t>
            </a:r>
            <a:r>
              <a:rPr lang="zh-CN" altLang="en-US" sz="2400" dirty="0">
                <a:ea typeface="华文中宋" pitchFamily="2" charset="-122"/>
              </a:rPr>
              <a:t>（免征增值税“</a:t>
            </a:r>
            <a:r>
              <a:rPr lang="en-US" altLang="zh-CN" sz="2400" dirty="0">
                <a:ea typeface="华文中宋" pitchFamily="2" charset="-122"/>
              </a:rPr>
              <a:t>4.</a:t>
            </a:r>
            <a:r>
              <a:rPr lang="zh-CN" altLang="en-US" sz="2400" dirty="0">
                <a:ea typeface="华文中宋" pitchFamily="2" charset="-122"/>
              </a:rPr>
              <a:t>金融机构之间开展的转贴现业务”）</a:t>
            </a:r>
            <a:endParaRPr lang="en-US" altLang="zh-CN" sz="2400" dirty="0">
              <a:ea typeface="华文中宋" pitchFamily="2" charset="-122"/>
            </a:endParaRPr>
          </a:p>
          <a:p>
            <a:pPr marL="0" indent="0">
              <a:buNone/>
            </a:pPr>
            <a:endParaRPr lang="zh-CN" altLang="en-US" dirty="0"/>
          </a:p>
        </p:txBody>
      </p:sp>
    </p:spTree>
    <p:extLst>
      <p:ext uri="{BB962C8B-B14F-4D97-AF65-F5344CB8AC3E}">
        <p14:creationId xmlns:p14="http://schemas.microsoft.com/office/powerpoint/2010/main" val="33234027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lstStyle/>
          <a:p>
            <a:r>
              <a:rPr lang="zh-CN" altLang="en-US" dirty="0"/>
              <a:t>（</a:t>
            </a:r>
            <a:r>
              <a:rPr lang="en-US" altLang="zh-CN" sz="2400" dirty="0">
                <a:ea typeface="华文中宋" pitchFamily="2" charset="-122"/>
              </a:rPr>
              <a:t>4</a:t>
            </a:r>
            <a:r>
              <a:rPr lang="zh-CN" altLang="en-US" sz="2400" dirty="0">
                <a:ea typeface="华文中宋" pitchFamily="2" charset="-122"/>
              </a:rPr>
              <a:t>）补开营改增前发票</a:t>
            </a:r>
            <a:endParaRPr lang="en-US" altLang="zh-CN" sz="2400" dirty="0">
              <a:ea typeface="华文中宋" pitchFamily="2" charset="-122"/>
            </a:endParaRPr>
          </a:p>
          <a:p>
            <a:r>
              <a:rPr lang="zh-CN" altLang="zh-CN" sz="2400" dirty="0">
                <a:ea typeface="华文中宋" pitchFamily="2" charset="-122"/>
              </a:rPr>
              <a:t>纳税人</a:t>
            </a:r>
            <a:r>
              <a:rPr lang="en-US" altLang="zh-CN" sz="2400" dirty="0">
                <a:ea typeface="华文中宋" pitchFamily="2" charset="-122"/>
              </a:rPr>
              <a:t>2016</a:t>
            </a:r>
            <a:r>
              <a:rPr lang="zh-CN" altLang="zh-CN" sz="2400" dirty="0">
                <a:ea typeface="华文中宋" pitchFamily="2" charset="-122"/>
              </a:rPr>
              <a:t>年</a:t>
            </a:r>
            <a:r>
              <a:rPr lang="en-US" altLang="zh-CN" sz="2400" dirty="0">
                <a:ea typeface="华文中宋" pitchFamily="2" charset="-122"/>
              </a:rPr>
              <a:t>5</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日前发生的营业税涉税业务，需要补开发票的，可于</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12</a:t>
            </a:r>
            <a:r>
              <a:rPr lang="zh-CN" altLang="zh-CN" sz="2400" dirty="0">
                <a:ea typeface="华文中宋" pitchFamily="2" charset="-122"/>
              </a:rPr>
              <a:t>月</a:t>
            </a:r>
            <a:r>
              <a:rPr lang="en-US" altLang="zh-CN" sz="2400" dirty="0">
                <a:ea typeface="华文中宋" pitchFamily="2" charset="-122"/>
              </a:rPr>
              <a:t>31</a:t>
            </a:r>
            <a:r>
              <a:rPr lang="zh-CN" altLang="zh-CN" sz="2400" dirty="0">
                <a:ea typeface="华文中宋" pitchFamily="2" charset="-122"/>
              </a:rPr>
              <a:t>日前开具增值税</a:t>
            </a:r>
            <a:r>
              <a:rPr lang="zh-CN" altLang="zh-CN" sz="2400" dirty="0">
                <a:solidFill>
                  <a:srgbClr val="FF0000"/>
                </a:solidFill>
                <a:ea typeface="华文中宋" pitchFamily="2" charset="-122"/>
              </a:rPr>
              <a:t>普通</a:t>
            </a:r>
            <a:r>
              <a:rPr lang="zh-CN" altLang="zh-CN" sz="2400" dirty="0">
                <a:ea typeface="华文中宋" pitchFamily="2" charset="-122"/>
              </a:rPr>
              <a:t>发票（税务总局另有规定的除外）</a:t>
            </a:r>
            <a:endParaRPr lang="en-US" altLang="zh-CN" sz="2400" dirty="0">
              <a:ea typeface="华文中宋" pitchFamily="2" charset="-122"/>
            </a:endParaRPr>
          </a:p>
          <a:p>
            <a:r>
              <a:rPr lang="zh-CN" altLang="zh-CN" sz="2400" dirty="0">
                <a:ea typeface="华文中宋" pitchFamily="2" charset="-122"/>
              </a:rPr>
              <a:t>需要补开发票的情形主要有：</a:t>
            </a:r>
            <a:endParaRPr lang="en-US" altLang="zh-CN" sz="2400" dirty="0">
              <a:ea typeface="华文中宋" pitchFamily="2" charset="-122"/>
            </a:endParaRPr>
          </a:p>
          <a:p>
            <a:r>
              <a:rPr lang="zh-CN" altLang="zh-CN" sz="2400" dirty="0">
                <a:ea typeface="华文中宋" pitchFamily="2" charset="-122"/>
              </a:rPr>
              <a:t>①已申报营业税，未开具发票的</a:t>
            </a:r>
            <a:endParaRPr lang="en-US" altLang="zh-CN" sz="2400" dirty="0">
              <a:ea typeface="华文中宋" pitchFamily="2" charset="-122"/>
            </a:endParaRPr>
          </a:p>
          <a:p>
            <a:r>
              <a:rPr lang="zh-CN" altLang="zh-CN" sz="2400" dirty="0">
                <a:ea typeface="华文中宋" pitchFamily="2" charset="-122"/>
              </a:rPr>
              <a:t>②已申报营业税，已开具发票，发生销售退回或折让、开票有误、应税服务中止等情形，需要开具红字发票或重新开具发票的</a:t>
            </a:r>
            <a:endParaRPr lang="en-US" altLang="zh-CN" sz="2400" dirty="0">
              <a:ea typeface="华文中宋" pitchFamily="2" charset="-122"/>
            </a:endParaRPr>
          </a:p>
          <a:p>
            <a:r>
              <a:rPr lang="zh-CN" altLang="zh-CN" sz="2400" dirty="0">
                <a:ea typeface="华文中宋" pitchFamily="2" charset="-122"/>
              </a:rPr>
              <a:t>③已补缴营业税税款，未开具发票的</a:t>
            </a:r>
            <a:endParaRPr lang="zh-CN" altLang="en-US" sz="2400" dirty="0">
              <a:ea typeface="华文中宋" pitchFamily="2" charset="-122"/>
            </a:endParaRPr>
          </a:p>
        </p:txBody>
      </p:sp>
    </p:spTree>
    <p:extLst>
      <p:ext uri="{BB962C8B-B14F-4D97-AF65-F5344CB8AC3E}">
        <p14:creationId xmlns:p14="http://schemas.microsoft.com/office/powerpoint/2010/main" val="477213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lstStyle/>
          <a:p>
            <a:r>
              <a:rPr lang="zh-CN" altLang="en-US" dirty="0">
                <a:solidFill>
                  <a:srgbClr val="00B0F0"/>
                </a:solidFill>
              </a:rPr>
              <a:t>（</a:t>
            </a:r>
            <a:r>
              <a:rPr lang="zh-CN" altLang="en-US" sz="2400" dirty="0">
                <a:solidFill>
                  <a:srgbClr val="00B0F0"/>
                </a:solidFill>
                <a:ea typeface="华文中宋" pitchFamily="2" charset="-122"/>
              </a:rPr>
              <a:t>六）发票的查验</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相关政策文件</a:t>
            </a:r>
            <a:endParaRPr lang="en-US" altLang="zh-CN" sz="2400" dirty="0">
              <a:ea typeface="华文中宋" pitchFamily="2" charset="-122"/>
            </a:endParaRPr>
          </a:p>
          <a:p>
            <a:r>
              <a:rPr lang="zh-CN" altLang="zh-CN" sz="2400" dirty="0">
                <a:ea typeface="华文中宋" pitchFamily="2" charset="-122"/>
              </a:rPr>
              <a:t>国家税务总局关于启用全国增值税发票查验平台的公告</a:t>
            </a:r>
            <a:r>
              <a:rPr lang="zh-CN" altLang="en-US"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2016</a:t>
            </a:r>
            <a:r>
              <a:rPr lang="zh-CN" altLang="zh-CN" sz="2400" dirty="0">
                <a:ea typeface="华文中宋" pitchFamily="2" charset="-122"/>
              </a:rPr>
              <a:t>年第</a:t>
            </a:r>
            <a:r>
              <a:rPr lang="en-US" altLang="zh-CN" sz="2400" dirty="0">
                <a:ea typeface="华文中宋" pitchFamily="2" charset="-122"/>
              </a:rPr>
              <a:t>87</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en-US" altLang="zh-CN" sz="2400" dirty="0">
                <a:ea typeface="华文中宋" pitchFamily="2" charset="-122"/>
              </a:rPr>
              <a:t>2.</a:t>
            </a:r>
            <a:r>
              <a:rPr lang="zh-CN" altLang="en-US" sz="2400" dirty="0">
                <a:ea typeface="华文中宋" pitchFamily="2" charset="-122"/>
              </a:rPr>
              <a:t>主要政策规定</a:t>
            </a:r>
            <a:endParaRPr lang="en-US" altLang="zh-CN" sz="2400" dirty="0">
              <a:ea typeface="华文中宋" pitchFamily="2" charset="-122"/>
            </a:endParaRPr>
          </a:p>
          <a:p>
            <a:r>
              <a:rPr lang="zh-CN" altLang="zh-CN" sz="2400" dirty="0">
                <a:ea typeface="华文中宋" pitchFamily="2" charset="-122"/>
              </a:rPr>
              <a:t>取得增值税发票的单位和个人可登陆全国增值税发票查验平台（</a:t>
            </a:r>
            <a:r>
              <a:rPr lang="en-US" altLang="zh-CN" sz="2400" dirty="0">
                <a:ea typeface="华文中宋" pitchFamily="2" charset="-122"/>
              </a:rPr>
              <a:t>https://inv-veri.chinatax.gov.cn</a:t>
            </a:r>
            <a:r>
              <a:rPr lang="zh-CN" altLang="zh-CN" sz="2400" dirty="0">
                <a:ea typeface="华文中宋" pitchFamily="2" charset="-122"/>
              </a:rPr>
              <a:t>），对新系统开具的增值税专用发票、增值税普通发票、机动车销售统一发票和增值税电子普通发票的发票信息进行查验。单位和个人通过网页浏览器首次登录平台时，应下载安装根证书文件，查看平台提供的发票查验操作说明</a:t>
            </a:r>
            <a:endParaRPr lang="en-US" altLang="zh-CN" sz="2400" dirty="0">
              <a:ea typeface="华文中宋" pitchFamily="2" charset="-122"/>
            </a:endParaRPr>
          </a:p>
          <a:p>
            <a:r>
              <a:rPr lang="zh-CN" altLang="zh-CN" sz="2400" dirty="0">
                <a:ea typeface="华文中宋" pitchFamily="2" charset="-122"/>
              </a:rPr>
              <a:t>自</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1</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日起实施</a:t>
            </a:r>
            <a:endParaRPr lang="zh-CN" altLang="en-US" sz="2400" dirty="0">
              <a:ea typeface="华文中宋" pitchFamily="2" charset="-122"/>
            </a:endParaRPr>
          </a:p>
        </p:txBody>
      </p:sp>
    </p:spTree>
    <p:extLst>
      <p:ext uri="{BB962C8B-B14F-4D97-AF65-F5344CB8AC3E}">
        <p14:creationId xmlns:p14="http://schemas.microsoft.com/office/powerpoint/2010/main" val="4582122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增值税方面</a:t>
            </a:r>
          </a:p>
        </p:txBody>
      </p:sp>
      <p:pic>
        <p:nvPicPr>
          <p:cNvPr id="14" name="内容占位符 1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6558" y="110900"/>
            <a:ext cx="9677400" cy="7258050"/>
          </a:xfrm>
        </p:spPr>
      </p:pic>
    </p:spTree>
    <p:extLst>
      <p:ext uri="{BB962C8B-B14F-4D97-AF65-F5344CB8AC3E}">
        <p14:creationId xmlns:p14="http://schemas.microsoft.com/office/powerpoint/2010/main" val="38811258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Autofit/>
          </a:bodyPr>
          <a:lstStyle/>
          <a:p>
            <a:r>
              <a:rPr lang="zh-CN" altLang="en-US" sz="2400" dirty="0">
                <a:solidFill>
                  <a:srgbClr val="FF0000"/>
                </a:solidFill>
                <a:ea typeface="华文中宋" pitchFamily="2" charset="-122"/>
              </a:rPr>
              <a:t>九</a:t>
            </a:r>
            <a:r>
              <a:rPr lang="en-US" altLang="zh-CN" sz="2400" dirty="0">
                <a:solidFill>
                  <a:srgbClr val="FF0000"/>
                </a:solidFill>
                <a:ea typeface="华文中宋" pitchFamily="2" charset="-122"/>
              </a:rPr>
              <a:t>.</a:t>
            </a:r>
            <a:r>
              <a:rPr lang="zh-CN" altLang="en-US" sz="2400" dirty="0">
                <a:solidFill>
                  <a:srgbClr val="FF0000"/>
                </a:solidFill>
                <a:ea typeface="华文中宋" pitchFamily="2" charset="-122"/>
              </a:rPr>
              <a:t>增值税申报调整</a:t>
            </a:r>
            <a:endParaRPr lang="en-US" altLang="zh-CN" sz="2400" dirty="0">
              <a:solidFill>
                <a:srgbClr val="FF0000"/>
              </a:solidFill>
              <a:ea typeface="华文中宋" pitchFamily="2" charset="-122"/>
            </a:endParaRPr>
          </a:p>
          <a:p>
            <a:r>
              <a:rPr lang="zh-CN" altLang="en-US" sz="2400" dirty="0">
                <a:solidFill>
                  <a:srgbClr val="00B0F0"/>
                </a:solidFill>
                <a:ea typeface="华文中宋" pitchFamily="2" charset="-122"/>
              </a:rPr>
              <a:t>（一）相关政策文件</a:t>
            </a:r>
            <a:endParaRPr lang="en-US" altLang="zh-CN" sz="2400" dirty="0">
              <a:solidFill>
                <a:srgbClr val="00B0F0"/>
              </a:solidFill>
              <a:ea typeface="华文中宋" pitchFamily="2" charset="-122"/>
            </a:endParaRPr>
          </a:p>
          <a:p>
            <a:r>
              <a:rPr lang="zh-CN" altLang="zh-CN" sz="2400" dirty="0">
                <a:ea typeface="华文中宋" pitchFamily="2" charset="-122"/>
              </a:rPr>
              <a:t>国家税务总局关于调整增值税纳税申报有关事项的公告</a:t>
            </a:r>
            <a:r>
              <a:rPr lang="en-US" altLang="zh-CN"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2017</a:t>
            </a:r>
            <a:r>
              <a:rPr lang="zh-CN" altLang="zh-CN" sz="2400" dirty="0">
                <a:ea typeface="华文中宋" pitchFamily="2" charset="-122"/>
              </a:rPr>
              <a:t>年第</a:t>
            </a:r>
            <a:r>
              <a:rPr lang="en-US" altLang="zh-CN" sz="2400" dirty="0">
                <a:ea typeface="华文中宋" pitchFamily="2" charset="-122"/>
              </a:rPr>
              <a:t>19</a:t>
            </a:r>
            <a:r>
              <a:rPr lang="zh-CN" altLang="zh-CN" sz="2400" dirty="0">
                <a:ea typeface="华文中宋" pitchFamily="2" charset="-122"/>
              </a:rPr>
              <a:t>号</a:t>
            </a:r>
            <a:r>
              <a:rPr lang="en-US" altLang="zh-CN" sz="2400" dirty="0">
                <a:ea typeface="华文中宋" pitchFamily="2" charset="-122"/>
              </a:rPr>
              <a:t>)</a:t>
            </a:r>
          </a:p>
          <a:p>
            <a:r>
              <a:rPr lang="zh-CN" altLang="en-US" sz="2400" dirty="0">
                <a:solidFill>
                  <a:srgbClr val="00B0F0"/>
                </a:solidFill>
                <a:ea typeface="华文中宋" pitchFamily="2" charset="-122"/>
              </a:rPr>
              <a:t>（二）主要政策规定</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zh-CN" sz="2400" dirty="0">
                <a:ea typeface="华文中宋" pitchFamily="2" charset="-122"/>
              </a:rPr>
              <a:t>将《国家税务总局关于全面推开营业税改征增值税试点后增值税纳税申报有关事项的公告》（国家税务总局公告</a:t>
            </a:r>
            <a:r>
              <a:rPr lang="en-US" altLang="zh-CN" sz="2400" dirty="0">
                <a:ea typeface="华文中宋" pitchFamily="2" charset="-122"/>
              </a:rPr>
              <a:t>2016</a:t>
            </a:r>
            <a:r>
              <a:rPr lang="zh-CN" altLang="zh-CN" sz="2400" dirty="0">
                <a:ea typeface="华文中宋" pitchFamily="2" charset="-122"/>
              </a:rPr>
              <a:t>年第</a:t>
            </a:r>
            <a:r>
              <a:rPr lang="en-US" altLang="zh-CN" sz="2400" dirty="0">
                <a:ea typeface="华文中宋" pitchFamily="2" charset="-122"/>
              </a:rPr>
              <a:t>13</a:t>
            </a:r>
            <a:r>
              <a:rPr lang="zh-CN" altLang="zh-CN" sz="2400" dirty="0">
                <a:ea typeface="华文中宋" pitchFamily="2" charset="-122"/>
              </a:rPr>
              <a:t>号）附件</a:t>
            </a:r>
            <a:r>
              <a:rPr lang="en-US" altLang="zh-CN" sz="2400" dirty="0">
                <a:ea typeface="华文中宋" pitchFamily="2" charset="-122"/>
              </a:rPr>
              <a:t>1</a:t>
            </a:r>
            <a:r>
              <a:rPr lang="zh-CN" altLang="zh-CN" sz="2400" dirty="0">
                <a:ea typeface="华文中宋" pitchFamily="2" charset="-122"/>
              </a:rPr>
              <a:t>《增值税纳税申报表附列资料（一）》（本期销售情况明细）中的“</a:t>
            </a:r>
            <a:r>
              <a:rPr lang="en-US" altLang="zh-CN" sz="2400" dirty="0">
                <a:ea typeface="华文中宋" pitchFamily="2" charset="-122"/>
              </a:rPr>
              <a:t>11%</a:t>
            </a:r>
            <a:r>
              <a:rPr lang="zh-CN" altLang="zh-CN" sz="2400" dirty="0">
                <a:ea typeface="华文中宋" pitchFamily="2" charset="-122"/>
              </a:rPr>
              <a:t>税率”栏次调整为两栏，分别为“</a:t>
            </a:r>
            <a:r>
              <a:rPr lang="en-US" altLang="zh-CN" sz="2400" dirty="0">
                <a:ea typeface="华文中宋" pitchFamily="2" charset="-122"/>
              </a:rPr>
              <a:t>11%</a:t>
            </a:r>
            <a:r>
              <a:rPr lang="zh-CN" altLang="zh-CN" sz="2400" dirty="0">
                <a:ea typeface="华文中宋" pitchFamily="2" charset="-122"/>
              </a:rPr>
              <a:t>税率的货物及加工修理修配劳务”和“</a:t>
            </a:r>
            <a:r>
              <a:rPr lang="en-US" altLang="zh-CN" sz="2400" dirty="0">
                <a:ea typeface="华文中宋" pitchFamily="2" charset="-122"/>
              </a:rPr>
              <a:t>11%</a:t>
            </a:r>
            <a:r>
              <a:rPr lang="zh-CN" altLang="zh-CN" sz="2400" dirty="0">
                <a:ea typeface="华文中宋" pitchFamily="2" charset="-122"/>
              </a:rPr>
              <a:t>税率的服务、不动产和无形资产”</a:t>
            </a:r>
            <a:endParaRPr lang="en-US" altLang="zh-CN" sz="2400" dirty="0">
              <a:ea typeface="华文中宋" pitchFamily="2" charset="-122"/>
            </a:endParaRPr>
          </a:p>
          <a:p>
            <a:r>
              <a:rPr lang="en-US" altLang="zh-CN" sz="2400" dirty="0">
                <a:ea typeface="华文中宋" pitchFamily="2" charset="-122"/>
              </a:rPr>
              <a:t>2.</a:t>
            </a:r>
            <a:r>
              <a:rPr lang="zh-CN" altLang="zh-CN" sz="2400" dirty="0">
                <a:ea typeface="华文中宋" pitchFamily="2" charset="-122"/>
              </a:rPr>
              <a:t>将国家税务总局公告</a:t>
            </a:r>
            <a:r>
              <a:rPr lang="en-US" altLang="zh-CN" sz="2400" dirty="0">
                <a:ea typeface="华文中宋" pitchFamily="2" charset="-122"/>
              </a:rPr>
              <a:t>2016</a:t>
            </a:r>
            <a:r>
              <a:rPr lang="zh-CN" altLang="zh-CN" sz="2400" dirty="0">
                <a:ea typeface="华文中宋" pitchFamily="2" charset="-122"/>
              </a:rPr>
              <a:t>年第</a:t>
            </a:r>
            <a:r>
              <a:rPr lang="en-US" altLang="zh-CN" sz="2400" dirty="0">
                <a:ea typeface="华文中宋" pitchFamily="2" charset="-122"/>
              </a:rPr>
              <a:t>13</a:t>
            </a:r>
            <a:r>
              <a:rPr lang="zh-CN" altLang="zh-CN" sz="2400" dirty="0">
                <a:ea typeface="华文中宋" pitchFamily="2" charset="-122"/>
              </a:rPr>
              <a:t>号附件</a:t>
            </a:r>
            <a:r>
              <a:rPr lang="en-US" altLang="zh-CN" sz="2400" dirty="0">
                <a:ea typeface="华文中宋" pitchFamily="2" charset="-122"/>
              </a:rPr>
              <a:t>1</a:t>
            </a:r>
            <a:r>
              <a:rPr lang="zh-CN" altLang="zh-CN" sz="2400" dirty="0">
                <a:ea typeface="华文中宋" pitchFamily="2" charset="-122"/>
              </a:rPr>
              <a:t>《增值税纳税申报表附列资料（二）》（本期进项税额明细）中的第</a:t>
            </a:r>
            <a:r>
              <a:rPr lang="en-US" altLang="zh-CN" sz="2400" dirty="0">
                <a:ea typeface="华文中宋" pitchFamily="2" charset="-122"/>
              </a:rPr>
              <a:t>8</a:t>
            </a:r>
            <a:r>
              <a:rPr lang="zh-CN" altLang="zh-CN" sz="2400" dirty="0">
                <a:ea typeface="华文中宋" pitchFamily="2" charset="-122"/>
              </a:rPr>
              <a:t>栏“其他”栏次调整为两栏，分别为“加计扣除农产品进项税额”和“其他” 　　</a:t>
            </a:r>
            <a:endParaRPr lang="en-US" altLang="zh-CN" sz="2400" dirty="0">
              <a:ea typeface="华文中宋" pitchFamily="2" charset="-122"/>
            </a:endParaRPr>
          </a:p>
          <a:p>
            <a:r>
              <a:rPr lang="zh-CN" altLang="zh-CN" sz="2400" dirty="0">
                <a:ea typeface="华文中宋" pitchFamily="2" charset="-122"/>
              </a:rPr>
              <a:t>自</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8</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日起施行</a:t>
            </a:r>
            <a:endParaRPr lang="en-US" altLang="zh-CN" sz="2400" dirty="0">
              <a:ea typeface="华文中宋" pitchFamily="2" charset="-122"/>
            </a:endParaRPr>
          </a:p>
          <a:p>
            <a:r>
              <a:rPr lang="zh-CN" altLang="en-US" sz="2400" dirty="0">
                <a:ea typeface="华文中宋" pitchFamily="2" charset="-122"/>
              </a:rPr>
              <a:t>注：从小规模纳税人购进取得增值税专用发票，应视申报软件情况决定是否转出</a:t>
            </a:r>
            <a:endParaRPr lang="en-US" altLang="zh-CN" sz="2400" dirty="0">
              <a:ea typeface="华文中宋" pitchFamily="2" charset="-122"/>
            </a:endParaRPr>
          </a:p>
        </p:txBody>
      </p:sp>
    </p:spTree>
    <p:extLst>
      <p:ext uri="{BB962C8B-B14F-4D97-AF65-F5344CB8AC3E}">
        <p14:creationId xmlns:p14="http://schemas.microsoft.com/office/powerpoint/2010/main" val="17131319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 name="内容占位符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2564" y="0"/>
            <a:ext cx="10131879" cy="6364086"/>
          </a:xfrm>
        </p:spPr>
      </p:pic>
    </p:spTree>
    <p:extLst>
      <p:ext uri="{BB962C8B-B14F-4D97-AF65-F5344CB8AC3E}">
        <p14:creationId xmlns:p14="http://schemas.microsoft.com/office/powerpoint/2010/main" val="3830418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 name="内容占位符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8409" y="-52622"/>
            <a:ext cx="9511392" cy="6910621"/>
          </a:xfrm>
        </p:spPr>
      </p:pic>
    </p:spTree>
    <p:extLst>
      <p:ext uri="{BB962C8B-B14F-4D97-AF65-F5344CB8AC3E}">
        <p14:creationId xmlns:p14="http://schemas.microsoft.com/office/powerpoint/2010/main" val="12124163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企业所得税方面</a:t>
            </a:r>
          </a:p>
        </p:txBody>
      </p:sp>
      <p:sp>
        <p:nvSpPr>
          <p:cNvPr id="3" name="内容占位符 2"/>
          <p:cNvSpPr>
            <a:spLocks noGrp="1"/>
          </p:cNvSpPr>
          <p:nvPr>
            <p:ph idx="1"/>
          </p:nvPr>
        </p:nvSpPr>
        <p:spPr/>
        <p:txBody>
          <a:bodyPr>
            <a:normAutofit/>
          </a:bodyPr>
          <a:lstStyle/>
          <a:p>
            <a:r>
              <a:rPr lang="zh-CN" altLang="en-US" sz="2400" dirty="0">
                <a:solidFill>
                  <a:srgbClr val="FF0000"/>
                </a:solidFill>
                <a:ea typeface="华文中宋" pitchFamily="2" charset="-122"/>
              </a:rPr>
              <a:t>一</a:t>
            </a:r>
            <a:r>
              <a:rPr lang="en-US" altLang="zh-CN" sz="2400" dirty="0">
                <a:solidFill>
                  <a:srgbClr val="FF0000"/>
                </a:solidFill>
                <a:ea typeface="华文中宋" pitchFamily="2" charset="-122"/>
              </a:rPr>
              <a:t>.</a:t>
            </a:r>
            <a:r>
              <a:rPr lang="zh-CN" altLang="en-US" sz="2400" dirty="0">
                <a:solidFill>
                  <a:srgbClr val="FF0000"/>
                </a:solidFill>
                <a:ea typeface="华文中宋" pitchFamily="2" charset="-122"/>
              </a:rPr>
              <a:t>税前扣除</a:t>
            </a:r>
            <a:endParaRPr lang="en-US" altLang="zh-CN" sz="2400" dirty="0">
              <a:solidFill>
                <a:srgbClr val="FF0000"/>
              </a:solidFill>
              <a:ea typeface="华文中宋" pitchFamily="2" charset="-122"/>
            </a:endParaRPr>
          </a:p>
          <a:p>
            <a:r>
              <a:rPr lang="zh-CN" altLang="en-US" sz="2400" dirty="0">
                <a:solidFill>
                  <a:srgbClr val="00B0F0"/>
                </a:solidFill>
                <a:ea typeface="华文中宋" pitchFamily="2" charset="-122"/>
              </a:rPr>
              <a:t>（一）</a:t>
            </a:r>
            <a:r>
              <a:rPr lang="zh-CN" altLang="zh-CN" sz="2400" dirty="0">
                <a:solidFill>
                  <a:srgbClr val="00B0F0"/>
                </a:solidFill>
                <a:ea typeface="华文中宋" pitchFamily="2" charset="-122"/>
              </a:rPr>
              <a:t>公益性捐赠支出</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相关政策文件</a:t>
            </a:r>
            <a:endParaRPr lang="en-US" altLang="zh-CN" sz="2400" dirty="0">
              <a:ea typeface="华文中宋" pitchFamily="2" charset="-122"/>
            </a:endParaRPr>
          </a:p>
          <a:p>
            <a:r>
              <a:rPr lang="zh-CN" altLang="zh-CN" sz="2400" dirty="0">
                <a:ea typeface="华文中宋" pitchFamily="2" charset="-122"/>
              </a:rPr>
              <a:t>全国人民代表大会常务委员会关于修改《中华人民共和国企业所得税法》的决定</a:t>
            </a:r>
            <a:r>
              <a:rPr lang="zh-CN" altLang="en-US" sz="2400" dirty="0">
                <a:ea typeface="华文中宋" pitchFamily="2" charset="-122"/>
              </a:rPr>
              <a:t>（</a:t>
            </a:r>
            <a:r>
              <a:rPr lang="zh-CN" altLang="zh-CN" sz="2400" dirty="0">
                <a:ea typeface="华文中宋" pitchFamily="2" charset="-122"/>
              </a:rPr>
              <a:t>中华人民共和国主席令第六十四号</a:t>
            </a:r>
            <a:r>
              <a:rPr lang="zh-CN" altLang="en-US" sz="2400" dirty="0">
                <a:ea typeface="华文中宋" pitchFamily="2" charset="-122"/>
              </a:rPr>
              <a:t>）</a:t>
            </a:r>
            <a:r>
              <a:rPr lang="zh-CN" altLang="zh-CN" sz="2400" dirty="0">
                <a:ea typeface="华文中宋" pitchFamily="2" charset="-122"/>
              </a:rPr>
              <a:t> </a:t>
            </a:r>
            <a:endParaRPr lang="en-US" altLang="zh-CN" sz="2400" dirty="0">
              <a:ea typeface="华文中宋" pitchFamily="2" charset="-122"/>
            </a:endParaRPr>
          </a:p>
          <a:p>
            <a:r>
              <a:rPr lang="en-US" altLang="zh-CN" sz="2400" dirty="0">
                <a:ea typeface="华文中宋" pitchFamily="2" charset="-122"/>
              </a:rPr>
              <a:t>2.</a:t>
            </a:r>
            <a:r>
              <a:rPr lang="zh-CN" altLang="en-US" sz="2400" dirty="0">
                <a:ea typeface="华文中宋" pitchFamily="2" charset="-122"/>
              </a:rPr>
              <a:t>主要政策规定</a:t>
            </a:r>
            <a:endParaRPr lang="en-US" altLang="zh-CN" sz="2400" dirty="0">
              <a:ea typeface="华文中宋" pitchFamily="2" charset="-122"/>
            </a:endParaRPr>
          </a:p>
          <a:p>
            <a:r>
              <a:rPr lang="zh-CN" altLang="zh-CN" sz="2400" dirty="0">
                <a:ea typeface="华文中宋" pitchFamily="2" charset="-122"/>
              </a:rPr>
              <a:t>企业发生的公益性捐赠支出，在年度利润总额</a:t>
            </a:r>
            <a:r>
              <a:rPr lang="en-US" altLang="zh-CN" sz="2400" dirty="0">
                <a:ea typeface="华文中宋" pitchFamily="2" charset="-122"/>
              </a:rPr>
              <a:t>12%</a:t>
            </a:r>
            <a:r>
              <a:rPr lang="zh-CN" altLang="zh-CN" sz="2400" dirty="0">
                <a:ea typeface="华文中宋" pitchFamily="2" charset="-122"/>
              </a:rPr>
              <a:t>以内的部分，准予在计算应纳税所得额时扣除；超过年度利润总额</a:t>
            </a:r>
            <a:r>
              <a:rPr lang="en-US" altLang="zh-CN" sz="2400" dirty="0">
                <a:ea typeface="华文中宋" pitchFamily="2" charset="-122"/>
              </a:rPr>
              <a:t>12%</a:t>
            </a:r>
            <a:r>
              <a:rPr lang="zh-CN" altLang="zh-CN" sz="2400" dirty="0">
                <a:ea typeface="华文中宋" pitchFamily="2" charset="-122"/>
              </a:rPr>
              <a:t>的部分，准予</a:t>
            </a:r>
            <a:r>
              <a:rPr lang="zh-CN" altLang="zh-CN" sz="2400" dirty="0">
                <a:solidFill>
                  <a:srgbClr val="FF0000"/>
                </a:solidFill>
                <a:ea typeface="华文中宋" pitchFamily="2" charset="-122"/>
              </a:rPr>
              <a:t>结转以后三年</a:t>
            </a:r>
            <a:r>
              <a:rPr lang="zh-CN" altLang="zh-CN" sz="2400" dirty="0">
                <a:ea typeface="华文中宋" pitchFamily="2" charset="-122"/>
              </a:rPr>
              <a:t>内在计算应纳税所得额时扣除</a:t>
            </a:r>
            <a:endParaRPr lang="en-US" altLang="zh-CN" sz="2400" dirty="0">
              <a:ea typeface="华文中宋" pitchFamily="2" charset="-122"/>
            </a:endParaRPr>
          </a:p>
          <a:p>
            <a:r>
              <a:rPr lang="zh-CN" altLang="zh-CN" sz="2400" dirty="0">
                <a:ea typeface="华文中宋" pitchFamily="2" charset="-122"/>
              </a:rPr>
              <a:t>自公布之日起施行</a:t>
            </a:r>
            <a:r>
              <a:rPr lang="zh-CN" altLang="en-US" sz="2400" dirty="0">
                <a:ea typeface="华文中宋" pitchFamily="2" charset="-122"/>
              </a:rPr>
              <a:t>（</a:t>
            </a:r>
            <a:r>
              <a:rPr lang="en-US" altLang="zh-CN" sz="2400" dirty="0">
                <a:ea typeface="华文中宋" pitchFamily="2" charset="-122"/>
              </a:rPr>
              <a:t>2017.2.24</a:t>
            </a:r>
            <a:r>
              <a:rPr lang="zh-CN" altLang="en-US" sz="2400" dirty="0">
                <a:ea typeface="华文中宋" pitchFamily="2" charset="-122"/>
              </a:rPr>
              <a:t>）</a:t>
            </a:r>
            <a:r>
              <a:rPr lang="en-US" altLang="zh-CN" sz="2400" dirty="0">
                <a:ea typeface="华文中宋" pitchFamily="2" charset="-122"/>
              </a:rPr>
              <a:t> </a:t>
            </a:r>
            <a:br>
              <a:rPr lang="en-US" altLang="zh-CN" sz="2400" dirty="0">
                <a:ea typeface="华文中宋" pitchFamily="2" charset="-122"/>
              </a:rPr>
            </a:br>
            <a:endParaRPr lang="en-US" altLang="zh-CN" sz="2400" dirty="0">
              <a:ea typeface="华文中宋" pitchFamily="2" charset="-122"/>
            </a:endParaRPr>
          </a:p>
        </p:txBody>
      </p:sp>
    </p:spTree>
    <p:extLst>
      <p:ext uri="{BB962C8B-B14F-4D97-AF65-F5344CB8AC3E}">
        <p14:creationId xmlns:p14="http://schemas.microsoft.com/office/powerpoint/2010/main" val="95555948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企业所得税方面</a:t>
            </a:r>
          </a:p>
        </p:txBody>
      </p:sp>
      <p:sp>
        <p:nvSpPr>
          <p:cNvPr id="3" name="内容占位符 2"/>
          <p:cNvSpPr>
            <a:spLocks noGrp="1"/>
          </p:cNvSpPr>
          <p:nvPr>
            <p:ph idx="1"/>
          </p:nvPr>
        </p:nvSpPr>
        <p:spPr/>
        <p:txBody>
          <a:bodyPr>
            <a:noAutofit/>
          </a:bodyPr>
          <a:lstStyle/>
          <a:p>
            <a:r>
              <a:rPr lang="zh-CN" altLang="en-US" sz="2300" dirty="0">
                <a:ea typeface="华文中宋" pitchFamily="2" charset="-122"/>
              </a:rPr>
              <a:t>（二）几项准备金</a:t>
            </a:r>
            <a:endParaRPr lang="en-US" altLang="zh-CN" sz="2300" dirty="0">
              <a:ea typeface="华文中宋" pitchFamily="2" charset="-122"/>
            </a:endParaRPr>
          </a:p>
          <a:p>
            <a:r>
              <a:rPr lang="en-US" altLang="zh-CN" sz="2300" dirty="0">
                <a:ea typeface="华文中宋" pitchFamily="2" charset="-122"/>
              </a:rPr>
              <a:t>1.</a:t>
            </a:r>
            <a:r>
              <a:rPr lang="zh-CN" altLang="en-US" sz="2300" dirty="0">
                <a:ea typeface="华文中宋" pitchFamily="2" charset="-122"/>
              </a:rPr>
              <a:t>相关政策文件</a:t>
            </a:r>
            <a:endParaRPr lang="en-US" altLang="zh-CN" sz="2300" dirty="0">
              <a:ea typeface="华文中宋" pitchFamily="2" charset="-122"/>
            </a:endParaRPr>
          </a:p>
          <a:p>
            <a:r>
              <a:rPr lang="zh-CN" altLang="en-US" sz="2300" dirty="0">
                <a:ea typeface="华文中宋" pitchFamily="2" charset="-122"/>
              </a:rPr>
              <a:t>（</a:t>
            </a:r>
            <a:r>
              <a:rPr lang="en-US" altLang="zh-CN" sz="2300" dirty="0">
                <a:ea typeface="华文中宋" pitchFamily="2" charset="-122"/>
              </a:rPr>
              <a:t>1</a:t>
            </a:r>
            <a:r>
              <a:rPr lang="zh-CN" altLang="en-US" sz="2300" dirty="0">
                <a:ea typeface="华文中宋" pitchFamily="2" charset="-122"/>
              </a:rPr>
              <a:t>）</a:t>
            </a:r>
            <a:r>
              <a:rPr lang="zh-CN" altLang="zh-CN" sz="2300" dirty="0">
                <a:ea typeface="华文中宋" pitchFamily="2" charset="-122"/>
              </a:rPr>
              <a:t>财政部国家税务总局关于证券行业准备金支出企业所得税税前扣除有关政策问题的通知</a:t>
            </a:r>
            <a:r>
              <a:rPr lang="zh-CN" altLang="en-US" sz="2300" dirty="0">
                <a:ea typeface="华文中宋" pitchFamily="2" charset="-122"/>
              </a:rPr>
              <a:t>（</a:t>
            </a:r>
            <a:r>
              <a:rPr lang="zh-CN" altLang="zh-CN" sz="2300" dirty="0">
                <a:ea typeface="华文中宋" pitchFamily="2" charset="-122"/>
              </a:rPr>
              <a:t>财税〔</a:t>
            </a:r>
            <a:r>
              <a:rPr lang="en-US" altLang="zh-CN" sz="2300" dirty="0">
                <a:ea typeface="华文中宋" pitchFamily="2" charset="-122"/>
              </a:rPr>
              <a:t>2017</a:t>
            </a:r>
            <a:r>
              <a:rPr lang="zh-CN" altLang="zh-CN" sz="2300" dirty="0">
                <a:ea typeface="华文中宋" pitchFamily="2" charset="-122"/>
              </a:rPr>
              <a:t>〕</a:t>
            </a:r>
            <a:r>
              <a:rPr lang="en-US" altLang="zh-CN" sz="2300" dirty="0">
                <a:ea typeface="华文中宋" pitchFamily="2" charset="-122"/>
              </a:rPr>
              <a:t>23</a:t>
            </a:r>
            <a:r>
              <a:rPr lang="zh-CN" altLang="zh-CN" sz="2300" dirty="0">
                <a:ea typeface="华文中宋" pitchFamily="2" charset="-122"/>
              </a:rPr>
              <a:t>号</a:t>
            </a:r>
            <a:r>
              <a:rPr lang="zh-CN" altLang="en-US" sz="2300" dirty="0">
                <a:ea typeface="华文中宋" pitchFamily="2" charset="-122"/>
              </a:rPr>
              <a:t>）</a:t>
            </a:r>
            <a:endParaRPr lang="en-US" altLang="zh-CN" sz="2300" dirty="0">
              <a:ea typeface="华文中宋" pitchFamily="2" charset="-122"/>
            </a:endParaRPr>
          </a:p>
          <a:p>
            <a:r>
              <a:rPr lang="zh-CN" altLang="en-US" sz="2300" dirty="0">
                <a:ea typeface="华文中宋" pitchFamily="2" charset="-122"/>
              </a:rPr>
              <a:t>（</a:t>
            </a:r>
            <a:r>
              <a:rPr lang="en-US" altLang="zh-CN" sz="2300" dirty="0">
                <a:ea typeface="华文中宋" pitchFamily="2" charset="-122"/>
              </a:rPr>
              <a:t>2</a:t>
            </a:r>
            <a:r>
              <a:rPr lang="zh-CN" altLang="en-US" sz="2300" dirty="0">
                <a:ea typeface="华文中宋" pitchFamily="2" charset="-122"/>
              </a:rPr>
              <a:t>）</a:t>
            </a:r>
            <a:r>
              <a:rPr lang="zh-CN" altLang="zh-CN" sz="2300" dirty="0">
                <a:ea typeface="华文中宋" pitchFamily="2" charset="-122"/>
              </a:rPr>
              <a:t>财政部国家税务总局关于中小企业融资</a:t>
            </a:r>
            <a:r>
              <a:rPr lang="en-US" altLang="zh-CN" sz="2300" dirty="0">
                <a:ea typeface="华文中宋" pitchFamily="2" charset="-122"/>
              </a:rPr>
              <a:t>(</a:t>
            </a:r>
            <a:r>
              <a:rPr lang="zh-CN" altLang="zh-CN" sz="2300" dirty="0">
                <a:ea typeface="华文中宋" pitchFamily="2" charset="-122"/>
              </a:rPr>
              <a:t>信用</a:t>
            </a:r>
            <a:r>
              <a:rPr lang="en-US" altLang="zh-CN" sz="2300" dirty="0">
                <a:ea typeface="华文中宋" pitchFamily="2" charset="-122"/>
              </a:rPr>
              <a:t>)</a:t>
            </a:r>
            <a:r>
              <a:rPr lang="zh-CN" altLang="zh-CN" sz="2300" dirty="0">
                <a:ea typeface="华文中宋" pitchFamily="2" charset="-122"/>
              </a:rPr>
              <a:t>担保机构有关准备金企业所得税税前扣除政策的通知</a:t>
            </a:r>
            <a:r>
              <a:rPr lang="zh-CN" altLang="en-US" sz="2300" dirty="0">
                <a:ea typeface="华文中宋" pitchFamily="2" charset="-122"/>
              </a:rPr>
              <a:t>（</a:t>
            </a:r>
            <a:r>
              <a:rPr lang="zh-CN" altLang="zh-CN" sz="2300" dirty="0">
                <a:ea typeface="华文中宋" pitchFamily="2" charset="-122"/>
              </a:rPr>
              <a:t>财税〔</a:t>
            </a:r>
            <a:r>
              <a:rPr lang="en-US" altLang="zh-CN" sz="2300" dirty="0">
                <a:ea typeface="华文中宋" pitchFamily="2" charset="-122"/>
              </a:rPr>
              <a:t>2017</a:t>
            </a:r>
            <a:r>
              <a:rPr lang="zh-CN" altLang="zh-CN" sz="2300" dirty="0">
                <a:ea typeface="华文中宋" pitchFamily="2" charset="-122"/>
              </a:rPr>
              <a:t>〕</a:t>
            </a:r>
            <a:r>
              <a:rPr lang="en-US" altLang="zh-CN" sz="2300" dirty="0">
                <a:ea typeface="华文中宋" pitchFamily="2" charset="-122"/>
              </a:rPr>
              <a:t>22</a:t>
            </a:r>
            <a:r>
              <a:rPr lang="zh-CN" altLang="zh-CN" sz="2300" dirty="0">
                <a:ea typeface="华文中宋" pitchFamily="2" charset="-122"/>
              </a:rPr>
              <a:t>号</a:t>
            </a:r>
            <a:r>
              <a:rPr lang="zh-CN" altLang="en-US" sz="2300" dirty="0">
                <a:ea typeface="华文中宋" pitchFamily="2" charset="-122"/>
              </a:rPr>
              <a:t>）</a:t>
            </a:r>
            <a:endParaRPr lang="en-US" altLang="zh-CN" sz="2300" dirty="0">
              <a:ea typeface="华文中宋" pitchFamily="2" charset="-122"/>
            </a:endParaRPr>
          </a:p>
          <a:p>
            <a:r>
              <a:rPr lang="en-US" altLang="zh-CN" sz="2300" dirty="0">
                <a:ea typeface="华文中宋" pitchFamily="2" charset="-122"/>
              </a:rPr>
              <a:t>2.</a:t>
            </a:r>
            <a:r>
              <a:rPr lang="zh-CN" altLang="en-US" sz="2300" dirty="0">
                <a:ea typeface="华文中宋" pitchFamily="2" charset="-122"/>
              </a:rPr>
              <a:t>主要政策规定</a:t>
            </a:r>
            <a:endParaRPr lang="en-US" altLang="zh-CN" sz="2300" dirty="0">
              <a:ea typeface="华文中宋" pitchFamily="2" charset="-122"/>
            </a:endParaRPr>
          </a:p>
          <a:p>
            <a:r>
              <a:rPr lang="zh-CN" altLang="en-US" sz="2300" dirty="0">
                <a:ea typeface="华文中宋" pitchFamily="2" charset="-122"/>
              </a:rPr>
              <a:t>（</a:t>
            </a:r>
            <a:r>
              <a:rPr lang="en-US" altLang="zh-CN" sz="2300" dirty="0">
                <a:ea typeface="华文中宋" pitchFamily="2" charset="-122"/>
              </a:rPr>
              <a:t>1</a:t>
            </a:r>
            <a:r>
              <a:rPr lang="zh-CN" altLang="en-US" sz="2300" dirty="0">
                <a:ea typeface="华文中宋" pitchFamily="2" charset="-122"/>
              </a:rPr>
              <a:t>）</a:t>
            </a:r>
            <a:r>
              <a:rPr lang="zh-CN" altLang="zh-CN" sz="2300" dirty="0">
                <a:ea typeface="华文中宋" pitchFamily="2" charset="-122"/>
              </a:rPr>
              <a:t>证券类准备金</a:t>
            </a:r>
            <a:r>
              <a:rPr lang="zh-CN" altLang="en-US" sz="2300" dirty="0">
                <a:ea typeface="华文中宋" pitchFamily="2" charset="-122"/>
              </a:rPr>
              <a:t>：按规定标准提取或缴纳的</a:t>
            </a:r>
            <a:r>
              <a:rPr lang="zh-CN" altLang="zh-CN" sz="2300" dirty="0">
                <a:ea typeface="华文中宋" pitchFamily="2" charset="-122"/>
              </a:rPr>
              <a:t>证券交易所风险基金</a:t>
            </a:r>
            <a:r>
              <a:rPr lang="zh-CN" altLang="en-US" sz="2300" dirty="0">
                <a:ea typeface="华文中宋" pitchFamily="2" charset="-122"/>
              </a:rPr>
              <a:t>、</a:t>
            </a:r>
            <a:r>
              <a:rPr lang="zh-CN" altLang="zh-CN" sz="2300" dirty="0">
                <a:ea typeface="华文中宋" pitchFamily="2" charset="-122"/>
              </a:rPr>
              <a:t>证券结算风险基金</a:t>
            </a:r>
            <a:r>
              <a:rPr lang="zh-CN" altLang="en-US" sz="2300" dirty="0">
                <a:ea typeface="华文中宋" pitchFamily="2" charset="-122"/>
              </a:rPr>
              <a:t>和</a:t>
            </a:r>
            <a:r>
              <a:rPr lang="zh-CN" altLang="zh-CN" sz="2300" dirty="0">
                <a:ea typeface="华文中宋" pitchFamily="2" charset="-122"/>
              </a:rPr>
              <a:t>证券投资者保护基金</a:t>
            </a:r>
            <a:r>
              <a:rPr lang="zh-CN" altLang="en-US" sz="2300" dirty="0">
                <a:ea typeface="华文中宋" pitchFamily="2" charset="-122"/>
              </a:rPr>
              <a:t>，</a:t>
            </a:r>
            <a:r>
              <a:rPr lang="zh-CN" altLang="zh-CN" sz="2300" dirty="0">
                <a:ea typeface="华文中宋" pitchFamily="2" charset="-122"/>
              </a:rPr>
              <a:t>准予在企业所得税税前扣除</a:t>
            </a:r>
            <a:r>
              <a:rPr lang="zh-CN" altLang="en-US" sz="2300" dirty="0">
                <a:ea typeface="华文中宋" pitchFamily="2" charset="-122"/>
              </a:rPr>
              <a:t>（具体标准，略）</a:t>
            </a:r>
            <a:endParaRPr lang="en-US" altLang="zh-CN" sz="2300" dirty="0">
              <a:ea typeface="华文中宋" pitchFamily="2" charset="-122"/>
            </a:endParaRPr>
          </a:p>
          <a:p>
            <a:r>
              <a:rPr lang="zh-CN" altLang="en-US" sz="2300" dirty="0">
                <a:ea typeface="华文中宋" pitchFamily="2" charset="-122"/>
              </a:rPr>
              <a:t>（</a:t>
            </a:r>
            <a:r>
              <a:rPr lang="en-US" altLang="zh-CN" sz="2300" dirty="0">
                <a:ea typeface="华文中宋" pitchFamily="2" charset="-122"/>
              </a:rPr>
              <a:t>2</a:t>
            </a:r>
            <a:r>
              <a:rPr lang="zh-CN" altLang="en-US" sz="2300" dirty="0">
                <a:ea typeface="华文中宋" pitchFamily="2" charset="-122"/>
              </a:rPr>
              <a:t>）</a:t>
            </a:r>
            <a:r>
              <a:rPr lang="zh-CN" altLang="zh-CN" sz="2300" dirty="0">
                <a:ea typeface="华文中宋" pitchFamily="2" charset="-122"/>
              </a:rPr>
              <a:t>期货类准备金</a:t>
            </a:r>
            <a:r>
              <a:rPr lang="zh-CN" altLang="en-US" sz="2300" dirty="0">
                <a:ea typeface="华文中宋" pitchFamily="2" charset="-122"/>
              </a:rPr>
              <a:t>：按规定标准提取或缴纳的</a:t>
            </a:r>
            <a:r>
              <a:rPr lang="zh-CN" altLang="zh-CN" sz="2300" dirty="0">
                <a:ea typeface="华文中宋" pitchFamily="2" charset="-122"/>
              </a:rPr>
              <a:t>期货交易所风险准备金</a:t>
            </a:r>
            <a:r>
              <a:rPr lang="zh-CN" altLang="en-US" sz="2300" dirty="0">
                <a:ea typeface="华文中宋" pitchFamily="2" charset="-122"/>
              </a:rPr>
              <a:t>、</a:t>
            </a:r>
            <a:r>
              <a:rPr lang="zh-CN" altLang="zh-CN" sz="2300" dirty="0">
                <a:ea typeface="华文中宋" pitchFamily="2" charset="-122"/>
              </a:rPr>
              <a:t>期货公司风险准备金</a:t>
            </a:r>
            <a:r>
              <a:rPr lang="zh-CN" altLang="en-US" sz="2300" dirty="0">
                <a:ea typeface="华文中宋" pitchFamily="2" charset="-122"/>
              </a:rPr>
              <a:t>和</a:t>
            </a:r>
            <a:r>
              <a:rPr lang="zh-CN" altLang="zh-CN" sz="2300" dirty="0">
                <a:ea typeface="华文中宋" pitchFamily="2" charset="-122"/>
              </a:rPr>
              <a:t>期货投资者保障基金</a:t>
            </a:r>
            <a:r>
              <a:rPr lang="zh-CN" altLang="en-US" sz="2300" dirty="0">
                <a:ea typeface="华文中宋" pitchFamily="2" charset="-122"/>
              </a:rPr>
              <a:t>，</a:t>
            </a:r>
            <a:r>
              <a:rPr lang="zh-CN" altLang="zh-CN" sz="2300" dirty="0">
                <a:ea typeface="华文中宋" pitchFamily="2" charset="-122"/>
              </a:rPr>
              <a:t>准予在企业所得税税前扣除</a:t>
            </a:r>
            <a:r>
              <a:rPr lang="zh-CN" altLang="en-US" sz="2300" dirty="0">
                <a:ea typeface="华文中宋" pitchFamily="2" charset="-122"/>
              </a:rPr>
              <a:t>（具体标准，略）</a:t>
            </a:r>
            <a:endParaRPr lang="en-US" altLang="zh-CN" sz="2300" dirty="0">
              <a:ea typeface="华文中宋" pitchFamily="2" charset="-122"/>
            </a:endParaRPr>
          </a:p>
          <a:p>
            <a:r>
              <a:rPr lang="zh-CN" altLang="en-US" sz="2300" dirty="0">
                <a:ea typeface="华文中宋" pitchFamily="2" charset="-122"/>
              </a:rPr>
              <a:t>（</a:t>
            </a:r>
            <a:r>
              <a:rPr lang="en-US" altLang="zh-CN" sz="2300" dirty="0">
                <a:ea typeface="华文中宋" pitchFamily="2" charset="-122"/>
              </a:rPr>
              <a:t>3</a:t>
            </a:r>
            <a:r>
              <a:rPr lang="zh-CN" altLang="en-US" sz="2300" dirty="0">
                <a:ea typeface="华文中宋" pitchFamily="2" charset="-122"/>
              </a:rPr>
              <a:t>）</a:t>
            </a:r>
            <a:r>
              <a:rPr lang="zh-CN" altLang="zh-CN" sz="2300" dirty="0">
                <a:ea typeface="华文中宋" pitchFamily="2" charset="-122"/>
              </a:rPr>
              <a:t>中小企业融资</a:t>
            </a:r>
            <a:r>
              <a:rPr lang="en-US" altLang="zh-CN" sz="2300" dirty="0">
                <a:ea typeface="华文中宋" pitchFamily="2" charset="-122"/>
              </a:rPr>
              <a:t>(</a:t>
            </a:r>
            <a:r>
              <a:rPr lang="zh-CN" altLang="zh-CN" sz="2300" dirty="0">
                <a:ea typeface="华文中宋" pitchFamily="2" charset="-122"/>
              </a:rPr>
              <a:t>信用</a:t>
            </a:r>
            <a:r>
              <a:rPr lang="en-US" altLang="zh-CN" sz="2300" dirty="0">
                <a:ea typeface="华文中宋" pitchFamily="2" charset="-122"/>
              </a:rPr>
              <a:t>)</a:t>
            </a:r>
            <a:r>
              <a:rPr lang="zh-CN" altLang="zh-CN" sz="2300" dirty="0">
                <a:ea typeface="华文中宋" pitchFamily="2" charset="-122"/>
              </a:rPr>
              <a:t>担保机构</a:t>
            </a:r>
            <a:r>
              <a:rPr lang="zh-CN" altLang="en-US" sz="2300" dirty="0">
                <a:ea typeface="华文中宋" pitchFamily="2" charset="-122"/>
              </a:rPr>
              <a:t>，按规定标准提取的</a:t>
            </a:r>
            <a:r>
              <a:rPr lang="zh-CN" altLang="zh-CN" sz="2300" dirty="0">
                <a:ea typeface="华文中宋" pitchFamily="2" charset="-122"/>
              </a:rPr>
              <a:t>担保赔偿准备</a:t>
            </a:r>
            <a:r>
              <a:rPr lang="zh-CN" altLang="en-US" sz="2300" dirty="0">
                <a:ea typeface="华文中宋" pitchFamily="2" charset="-122"/>
              </a:rPr>
              <a:t>和</a:t>
            </a:r>
            <a:r>
              <a:rPr lang="zh-CN" altLang="zh-CN" sz="2300" dirty="0">
                <a:ea typeface="华文中宋" pitchFamily="2" charset="-122"/>
              </a:rPr>
              <a:t>未到期责任准备</a:t>
            </a:r>
            <a:r>
              <a:rPr lang="zh-CN" altLang="en-US" sz="2300" dirty="0">
                <a:ea typeface="华文中宋" pitchFamily="2" charset="-122"/>
              </a:rPr>
              <a:t>，</a:t>
            </a:r>
            <a:r>
              <a:rPr lang="zh-CN" altLang="zh-CN" sz="2300" dirty="0">
                <a:ea typeface="华文中宋" pitchFamily="2" charset="-122"/>
              </a:rPr>
              <a:t>允许在企业所得税税前扣除</a:t>
            </a:r>
            <a:r>
              <a:rPr lang="zh-CN" altLang="en-US" sz="2300" dirty="0">
                <a:ea typeface="华文中宋" pitchFamily="2" charset="-122"/>
              </a:rPr>
              <a:t>（具体标准，略）</a:t>
            </a:r>
            <a:r>
              <a:rPr lang="zh-CN" altLang="zh-CN" sz="2300" dirty="0">
                <a:ea typeface="华文中宋" pitchFamily="2" charset="-122"/>
              </a:rPr>
              <a:t>，同时将上年度计提的余额转为当期收入</a:t>
            </a:r>
            <a:r>
              <a:rPr lang="zh-CN" altLang="en-US" sz="2300" dirty="0">
                <a:ea typeface="华文中宋" pitchFamily="2" charset="-122"/>
              </a:rPr>
              <a:t>；</a:t>
            </a:r>
            <a:r>
              <a:rPr lang="zh-CN" altLang="zh-CN" sz="2300" dirty="0">
                <a:ea typeface="华文中宋" pitchFamily="2" charset="-122"/>
              </a:rPr>
              <a:t>实际发生的代偿损失，符合税收法律法规关于资产损失税前扣除政策规定的，应冲减已在税前扣除的担保赔偿准备，不足冲减部分据实在企业所得税税前扣除</a:t>
            </a:r>
            <a:endParaRPr lang="en-US" altLang="zh-CN" sz="2300" dirty="0">
              <a:ea typeface="华文中宋" pitchFamily="2" charset="-122"/>
            </a:endParaRPr>
          </a:p>
          <a:p>
            <a:r>
              <a:rPr lang="zh-CN" altLang="zh-CN" sz="2300" dirty="0">
                <a:ea typeface="华文中宋" pitchFamily="2" charset="-122"/>
              </a:rPr>
              <a:t>自</a:t>
            </a:r>
            <a:r>
              <a:rPr lang="en-US" altLang="zh-CN" sz="2300" dirty="0">
                <a:ea typeface="华文中宋" pitchFamily="2" charset="-122"/>
              </a:rPr>
              <a:t>2016</a:t>
            </a:r>
            <a:r>
              <a:rPr lang="zh-CN" altLang="zh-CN" sz="2300" dirty="0">
                <a:ea typeface="华文中宋" pitchFamily="2" charset="-122"/>
              </a:rPr>
              <a:t>年</a:t>
            </a:r>
            <a:r>
              <a:rPr lang="en-US" altLang="zh-CN" sz="2300" dirty="0">
                <a:ea typeface="华文中宋" pitchFamily="2" charset="-122"/>
              </a:rPr>
              <a:t>1</a:t>
            </a:r>
            <a:r>
              <a:rPr lang="zh-CN" altLang="zh-CN" sz="2300" dirty="0">
                <a:ea typeface="华文中宋" pitchFamily="2" charset="-122"/>
              </a:rPr>
              <a:t>月</a:t>
            </a:r>
            <a:r>
              <a:rPr lang="en-US" altLang="zh-CN" sz="2300" dirty="0">
                <a:ea typeface="华文中宋" pitchFamily="2" charset="-122"/>
              </a:rPr>
              <a:t>1</a:t>
            </a:r>
            <a:r>
              <a:rPr lang="zh-CN" altLang="zh-CN" sz="2300" dirty="0">
                <a:ea typeface="华文中宋" pitchFamily="2" charset="-122"/>
              </a:rPr>
              <a:t>日起至</a:t>
            </a:r>
            <a:r>
              <a:rPr lang="en-US" altLang="zh-CN" sz="2300" dirty="0">
                <a:ea typeface="华文中宋" pitchFamily="2" charset="-122"/>
              </a:rPr>
              <a:t>2020</a:t>
            </a:r>
            <a:r>
              <a:rPr lang="zh-CN" altLang="zh-CN" sz="2300" dirty="0">
                <a:ea typeface="华文中宋" pitchFamily="2" charset="-122"/>
              </a:rPr>
              <a:t>年</a:t>
            </a:r>
            <a:r>
              <a:rPr lang="en-US" altLang="zh-CN" sz="2300" dirty="0">
                <a:ea typeface="华文中宋" pitchFamily="2" charset="-122"/>
              </a:rPr>
              <a:t>12</a:t>
            </a:r>
            <a:r>
              <a:rPr lang="zh-CN" altLang="zh-CN" sz="2300" dirty="0">
                <a:ea typeface="华文中宋" pitchFamily="2" charset="-122"/>
              </a:rPr>
              <a:t>月</a:t>
            </a:r>
            <a:r>
              <a:rPr lang="en-US" altLang="zh-CN" sz="2300" dirty="0">
                <a:ea typeface="华文中宋" pitchFamily="2" charset="-122"/>
              </a:rPr>
              <a:t>31</a:t>
            </a:r>
            <a:r>
              <a:rPr lang="zh-CN" altLang="zh-CN" sz="2300" dirty="0">
                <a:ea typeface="华文中宋" pitchFamily="2" charset="-122"/>
              </a:rPr>
              <a:t>日</a:t>
            </a:r>
          </a:p>
        </p:txBody>
      </p:sp>
    </p:spTree>
    <p:extLst>
      <p:ext uri="{BB962C8B-B14F-4D97-AF65-F5344CB8AC3E}">
        <p14:creationId xmlns:p14="http://schemas.microsoft.com/office/powerpoint/2010/main" val="17152143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企业所得税方面</a:t>
            </a:r>
          </a:p>
        </p:txBody>
      </p:sp>
      <p:sp>
        <p:nvSpPr>
          <p:cNvPr id="3" name="内容占位符 2"/>
          <p:cNvSpPr>
            <a:spLocks noGrp="1"/>
          </p:cNvSpPr>
          <p:nvPr>
            <p:ph idx="1"/>
          </p:nvPr>
        </p:nvSpPr>
        <p:spPr/>
        <p:txBody>
          <a:bodyPr>
            <a:normAutofit fontScale="92500" lnSpcReduction="20000"/>
          </a:bodyPr>
          <a:lstStyle/>
          <a:p>
            <a:r>
              <a:rPr lang="zh-CN" altLang="en-US" sz="2500" dirty="0">
                <a:solidFill>
                  <a:srgbClr val="00B0F0"/>
                </a:solidFill>
                <a:ea typeface="华文中宋" pitchFamily="2" charset="-122"/>
              </a:rPr>
              <a:t>（三）</a:t>
            </a:r>
            <a:r>
              <a:rPr lang="zh-CN" altLang="zh-CN" sz="2500" dirty="0">
                <a:solidFill>
                  <a:srgbClr val="00B0F0"/>
                </a:solidFill>
                <a:ea typeface="华文中宋" pitchFamily="2" charset="-122"/>
              </a:rPr>
              <a:t>广告费和业务宣传费</a:t>
            </a:r>
            <a:endParaRPr lang="en-US" altLang="zh-CN" sz="2500" dirty="0">
              <a:solidFill>
                <a:srgbClr val="00B0F0"/>
              </a:solidFill>
              <a:ea typeface="华文中宋" pitchFamily="2" charset="-122"/>
            </a:endParaRPr>
          </a:p>
          <a:p>
            <a:r>
              <a:rPr lang="en-US" altLang="zh-CN" sz="2500" dirty="0">
                <a:ea typeface="华文中宋" pitchFamily="2" charset="-122"/>
              </a:rPr>
              <a:t>1.</a:t>
            </a:r>
            <a:r>
              <a:rPr lang="zh-CN" altLang="en-US" sz="2500" dirty="0">
                <a:ea typeface="华文中宋" pitchFamily="2" charset="-122"/>
              </a:rPr>
              <a:t>相关政策文件</a:t>
            </a:r>
            <a:endParaRPr lang="en-US" altLang="zh-CN" sz="2500" dirty="0">
              <a:ea typeface="华文中宋" pitchFamily="2" charset="-122"/>
            </a:endParaRPr>
          </a:p>
          <a:p>
            <a:r>
              <a:rPr lang="zh-CN" altLang="zh-CN" sz="2500" dirty="0">
                <a:ea typeface="华文中宋" pitchFamily="2" charset="-122"/>
              </a:rPr>
              <a:t>财政部税务总局关于广告费和业务宣传费支出税前扣除政策的通知</a:t>
            </a:r>
            <a:r>
              <a:rPr lang="zh-CN" altLang="en-US" sz="2500" dirty="0">
                <a:ea typeface="华文中宋" pitchFamily="2" charset="-122"/>
              </a:rPr>
              <a:t>（</a:t>
            </a:r>
            <a:r>
              <a:rPr lang="zh-CN" altLang="zh-CN" sz="2500" dirty="0">
                <a:ea typeface="华文中宋" pitchFamily="2" charset="-122"/>
              </a:rPr>
              <a:t>财税〔</a:t>
            </a:r>
            <a:r>
              <a:rPr lang="en-US" altLang="zh-CN" sz="2500" dirty="0">
                <a:ea typeface="华文中宋" pitchFamily="2" charset="-122"/>
              </a:rPr>
              <a:t>2017</a:t>
            </a:r>
            <a:r>
              <a:rPr lang="zh-CN" altLang="zh-CN" sz="2500" dirty="0">
                <a:ea typeface="华文中宋" pitchFamily="2" charset="-122"/>
              </a:rPr>
              <a:t>〕</a:t>
            </a:r>
            <a:r>
              <a:rPr lang="en-US" altLang="zh-CN" sz="2500" dirty="0">
                <a:ea typeface="华文中宋" pitchFamily="2" charset="-122"/>
              </a:rPr>
              <a:t>41</a:t>
            </a:r>
            <a:r>
              <a:rPr lang="zh-CN" altLang="zh-CN" sz="2500" dirty="0">
                <a:ea typeface="华文中宋" pitchFamily="2" charset="-122"/>
              </a:rPr>
              <a:t>号 </a:t>
            </a:r>
            <a:r>
              <a:rPr lang="zh-CN" altLang="en-US" sz="2500" dirty="0">
                <a:ea typeface="华文中宋" pitchFamily="2" charset="-122"/>
              </a:rPr>
              <a:t>）</a:t>
            </a:r>
            <a:endParaRPr lang="en-US" altLang="zh-CN" sz="2500" dirty="0">
              <a:ea typeface="华文中宋" pitchFamily="2" charset="-122"/>
            </a:endParaRPr>
          </a:p>
          <a:p>
            <a:r>
              <a:rPr lang="en-US" altLang="zh-CN" sz="2500" dirty="0">
                <a:ea typeface="华文中宋" pitchFamily="2" charset="-122"/>
              </a:rPr>
              <a:t>2.</a:t>
            </a:r>
            <a:r>
              <a:rPr lang="zh-CN" altLang="en-US" sz="2500" dirty="0">
                <a:ea typeface="华文中宋" pitchFamily="2" charset="-122"/>
              </a:rPr>
              <a:t>主要政策规定</a:t>
            </a:r>
            <a:endParaRPr lang="en-US" altLang="zh-CN" sz="2500" dirty="0">
              <a:ea typeface="华文中宋" pitchFamily="2" charset="-122"/>
            </a:endParaRPr>
          </a:p>
          <a:p>
            <a:r>
              <a:rPr lang="zh-CN" altLang="en-US" sz="2500" dirty="0">
                <a:ea typeface="华文中宋" pitchFamily="2" charset="-122"/>
              </a:rPr>
              <a:t>（</a:t>
            </a:r>
            <a:r>
              <a:rPr lang="en-US" altLang="zh-CN" sz="2500" dirty="0">
                <a:ea typeface="华文中宋" pitchFamily="2" charset="-122"/>
              </a:rPr>
              <a:t>1</a:t>
            </a:r>
            <a:r>
              <a:rPr lang="zh-CN" altLang="en-US" sz="2500" dirty="0">
                <a:ea typeface="华文中宋" pitchFamily="2" charset="-122"/>
              </a:rPr>
              <a:t>）</a:t>
            </a:r>
            <a:r>
              <a:rPr lang="zh-CN" altLang="zh-CN" sz="2500" dirty="0">
                <a:ea typeface="华文中宋" pitchFamily="2" charset="-122"/>
              </a:rPr>
              <a:t>对化妆品制造或销售、医药制造和饮料制造（不含酒类制造）企业发生的广告费和业务宣传费支出，不超过当年销售（营业）收入</a:t>
            </a:r>
            <a:r>
              <a:rPr lang="en-US" altLang="zh-CN" sz="2500" dirty="0">
                <a:ea typeface="华文中宋" pitchFamily="2" charset="-122"/>
              </a:rPr>
              <a:t>30%</a:t>
            </a:r>
            <a:r>
              <a:rPr lang="zh-CN" altLang="zh-CN" sz="2500" dirty="0">
                <a:ea typeface="华文中宋" pitchFamily="2" charset="-122"/>
              </a:rPr>
              <a:t>的部分，准予扣除；超过部分，准予在以后纳税年度结转扣除</a:t>
            </a:r>
          </a:p>
          <a:p>
            <a:r>
              <a:rPr lang="zh-CN" altLang="en-US" sz="2500" dirty="0">
                <a:ea typeface="华文中宋" pitchFamily="2" charset="-122"/>
              </a:rPr>
              <a:t>（</a:t>
            </a:r>
            <a:r>
              <a:rPr lang="en-US" altLang="zh-CN" sz="2500" dirty="0">
                <a:ea typeface="华文中宋" pitchFamily="2" charset="-122"/>
              </a:rPr>
              <a:t>2</a:t>
            </a:r>
            <a:r>
              <a:rPr lang="zh-CN" altLang="en-US" sz="2500" dirty="0">
                <a:ea typeface="华文中宋" pitchFamily="2" charset="-122"/>
              </a:rPr>
              <a:t>）</a:t>
            </a:r>
            <a:r>
              <a:rPr lang="zh-CN" altLang="zh-CN" sz="2500" dirty="0">
                <a:ea typeface="华文中宋" pitchFamily="2" charset="-122"/>
              </a:rPr>
              <a:t>对签订广告费和业务宣传费分摊协议（以下简称分摊协议）的关联企业，其中一方发生的不超过当年销售（营业）收入税前扣除限额比例内的广告费和业务宣传费支出可以在本企业扣除，也可以将其中的部分或全部按照分摊协议归集至另一方扣除。另一方在计算本企业广告费和业务宣传费支出企业所得税税前扣除限额时，可将按照上述办法归集至本企业的广告费和业务宣传费不计算在内</a:t>
            </a:r>
            <a:endParaRPr lang="en-US" altLang="zh-CN" sz="2500" dirty="0">
              <a:ea typeface="华文中宋" pitchFamily="2" charset="-122"/>
            </a:endParaRPr>
          </a:p>
          <a:p>
            <a:r>
              <a:rPr lang="zh-CN" altLang="en-US" sz="2500" dirty="0">
                <a:ea typeface="华文中宋" pitchFamily="2" charset="-122"/>
              </a:rPr>
              <a:t>（</a:t>
            </a:r>
            <a:r>
              <a:rPr lang="en-US" altLang="zh-CN" sz="2500" dirty="0">
                <a:ea typeface="华文中宋" pitchFamily="2" charset="-122"/>
              </a:rPr>
              <a:t>3</a:t>
            </a:r>
            <a:r>
              <a:rPr lang="zh-CN" altLang="en-US" sz="2500" dirty="0">
                <a:ea typeface="华文中宋" pitchFamily="2" charset="-122"/>
              </a:rPr>
              <a:t>）</a:t>
            </a:r>
            <a:r>
              <a:rPr lang="zh-CN" altLang="zh-CN" sz="2500" dirty="0">
                <a:ea typeface="华文中宋" pitchFamily="2" charset="-122"/>
              </a:rPr>
              <a:t>烟草企业的烟草广告费和业务宣传费支出，一律不得在计算应纳税所得额时扣除。</a:t>
            </a:r>
          </a:p>
          <a:p>
            <a:r>
              <a:rPr lang="zh-CN" altLang="zh-CN" sz="2500" dirty="0">
                <a:ea typeface="华文中宋" pitchFamily="2" charset="-122"/>
              </a:rPr>
              <a:t>自</a:t>
            </a:r>
            <a:r>
              <a:rPr lang="en-US" altLang="zh-CN" sz="2500" dirty="0">
                <a:ea typeface="华文中宋" pitchFamily="2" charset="-122"/>
              </a:rPr>
              <a:t>2016</a:t>
            </a:r>
            <a:r>
              <a:rPr lang="zh-CN" altLang="zh-CN" sz="2500" dirty="0">
                <a:ea typeface="华文中宋" pitchFamily="2" charset="-122"/>
              </a:rPr>
              <a:t>年</a:t>
            </a:r>
            <a:r>
              <a:rPr lang="en-US" altLang="zh-CN" sz="2500" dirty="0">
                <a:ea typeface="华文中宋" pitchFamily="2" charset="-122"/>
              </a:rPr>
              <a:t>1</a:t>
            </a:r>
            <a:r>
              <a:rPr lang="zh-CN" altLang="zh-CN" sz="2500" dirty="0">
                <a:ea typeface="华文中宋" pitchFamily="2" charset="-122"/>
              </a:rPr>
              <a:t>月</a:t>
            </a:r>
            <a:r>
              <a:rPr lang="en-US" altLang="zh-CN" sz="2500" dirty="0">
                <a:ea typeface="华文中宋" pitchFamily="2" charset="-122"/>
              </a:rPr>
              <a:t>1</a:t>
            </a:r>
            <a:r>
              <a:rPr lang="zh-CN" altLang="zh-CN" sz="2500" dirty="0">
                <a:ea typeface="华文中宋" pitchFamily="2" charset="-122"/>
              </a:rPr>
              <a:t>日起至</a:t>
            </a:r>
            <a:r>
              <a:rPr lang="en-US" altLang="zh-CN" sz="2500" dirty="0">
                <a:ea typeface="华文中宋" pitchFamily="2" charset="-122"/>
              </a:rPr>
              <a:t>2020</a:t>
            </a:r>
            <a:r>
              <a:rPr lang="zh-CN" altLang="zh-CN" sz="2500" dirty="0">
                <a:ea typeface="华文中宋" pitchFamily="2" charset="-122"/>
              </a:rPr>
              <a:t>年</a:t>
            </a:r>
            <a:r>
              <a:rPr lang="en-US" altLang="zh-CN" sz="2500" dirty="0">
                <a:ea typeface="华文中宋" pitchFamily="2" charset="-122"/>
              </a:rPr>
              <a:t>12</a:t>
            </a:r>
            <a:r>
              <a:rPr lang="zh-CN" altLang="zh-CN" sz="2500" dirty="0">
                <a:ea typeface="华文中宋" pitchFamily="2" charset="-122"/>
              </a:rPr>
              <a:t>月</a:t>
            </a:r>
            <a:r>
              <a:rPr lang="en-US" altLang="zh-CN" sz="2500" dirty="0">
                <a:ea typeface="华文中宋" pitchFamily="2" charset="-122"/>
              </a:rPr>
              <a:t>31</a:t>
            </a:r>
            <a:r>
              <a:rPr lang="zh-CN" altLang="zh-CN" sz="2500" dirty="0">
                <a:ea typeface="华文中宋" pitchFamily="2" charset="-122"/>
              </a:rPr>
              <a:t>日止执行</a:t>
            </a:r>
          </a:p>
        </p:txBody>
      </p:sp>
    </p:spTree>
    <p:extLst>
      <p:ext uri="{BB962C8B-B14F-4D97-AF65-F5344CB8AC3E}">
        <p14:creationId xmlns:p14="http://schemas.microsoft.com/office/powerpoint/2010/main" val="398544485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企业所得税方面</a:t>
            </a:r>
          </a:p>
        </p:txBody>
      </p:sp>
      <p:sp>
        <p:nvSpPr>
          <p:cNvPr id="3" name="内容占位符 2"/>
          <p:cNvSpPr>
            <a:spLocks noGrp="1"/>
          </p:cNvSpPr>
          <p:nvPr>
            <p:ph idx="1"/>
          </p:nvPr>
        </p:nvSpPr>
        <p:spPr/>
        <p:txBody>
          <a:bodyPr>
            <a:normAutofit/>
          </a:bodyPr>
          <a:lstStyle/>
          <a:p>
            <a:r>
              <a:rPr lang="zh-CN" altLang="en-US" sz="2400" dirty="0">
                <a:solidFill>
                  <a:srgbClr val="FF0000"/>
                </a:solidFill>
                <a:ea typeface="华文中宋" pitchFamily="2" charset="-122"/>
              </a:rPr>
              <a:t>二</a:t>
            </a:r>
            <a:r>
              <a:rPr lang="en-US" altLang="zh-CN" sz="2400" dirty="0">
                <a:solidFill>
                  <a:srgbClr val="FF0000"/>
                </a:solidFill>
                <a:ea typeface="华文中宋" pitchFamily="2" charset="-122"/>
              </a:rPr>
              <a:t>.</a:t>
            </a:r>
            <a:r>
              <a:rPr lang="zh-CN" altLang="en-US" sz="2400" dirty="0">
                <a:solidFill>
                  <a:srgbClr val="FF0000"/>
                </a:solidFill>
                <a:ea typeface="华文中宋" pitchFamily="2" charset="-122"/>
              </a:rPr>
              <a:t>税收优惠</a:t>
            </a:r>
            <a:endParaRPr lang="en-US" altLang="zh-CN" sz="2400" dirty="0">
              <a:solidFill>
                <a:srgbClr val="FF0000"/>
              </a:solidFill>
              <a:ea typeface="华文中宋" pitchFamily="2" charset="-122"/>
            </a:endParaRPr>
          </a:p>
          <a:p>
            <a:r>
              <a:rPr lang="zh-CN" altLang="en-US" sz="2400" dirty="0">
                <a:solidFill>
                  <a:srgbClr val="00B0F0"/>
                </a:solidFill>
                <a:ea typeface="华文中宋" pitchFamily="2" charset="-122"/>
              </a:rPr>
              <a:t>（一）</a:t>
            </a:r>
            <a:r>
              <a:rPr lang="zh-CN" altLang="zh-CN" sz="2400" dirty="0">
                <a:solidFill>
                  <a:srgbClr val="00B0F0"/>
                </a:solidFill>
                <a:ea typeface="华文中宋" pitchFamily="2" charset="-122"/>
              </a:rPr>
              <a:t>科技型中小企业研究开发费用</a:t>
            </a:r>
            <a:r>
              <a:rPr lang="zh-CN" altLang="en-US" sz="2400" dirty="0">
                <a:solidFill>
                  <a:srgbClr val="00B0F0"/>
                </a:solidFill>
                <a:ea typeface="华文中宋" pitchFamily="2" charset="-122"/>
              </a:rPr>
              <a:t>加计扣除</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相关政策文件</a:t>
            </a:r>
            <a:endParaRPr lang="en-US" altLang="zh-CN" sz="2400" dirty="0">
              <a:ea typeface="华文中宋" pitchFamily="2" charset="-122"/>
            </a:endParaRPr>
          </a:p>
          <a:p>
            <a:r>
              <a:rPr lang="zh-CN" altLang="zh-CN" sz="2400" dirty="0">
                <a:ea typeface="华文中宋" pitchFamily="2" charset="-122"/>
              </a:rPr>
              <a:t>财政部国家税务总局科技部关于提高科技型中小企业研究开发费用税前加计扣除比例的通知</a:t>
            </a:r>
            <a:r>
              <a:rPr lang="zh-CN" altLang="en-US"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a:t>
            </a:r>
            <a:r>
              <a:rPr lang="zh-CN" altLang="zh-CN" sz="2400" dirty="0">
                <a:ea typeface="华文中宋" pitchFamily="2" charset="-122"/>
              </a:rPr>
              <a:t>〕</a:t>
            </a:r>
            <a:r>
              <a:rPr lang="en-US" altLang="zh-CN" sz="2400" dirty="0">
                <a:ea typeface="华文中宋" pitchFamily="2" charset="-122"/>
              </a:rPr>
              <a:t>34</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zh-CN" altLang="zh-CN" sz="2400" dirty="0">
                <a:ea typeface="华文中宋" pitchFamily="2" charset="-122"/>
              </a:rPr>
              <a:t>国家税务总局关于提高科技型中小企业研究开发费用税前加计扣除比例有关问题的公告</a:t>
            </a:r>
            <a:r>
              <a:rPr lang="zh-CN" altLang="en-US"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2017</a:t>
            </a:r>
            <a:r>
              <a:rPr lang="zh-CN" altLang="zh-CN" sz="2400" dirty="0">
                <a:ea typeface="华文中宋" pitchFamily="2" charset="-122"/>
              </a:rPr>
              <a:t>年第</a:t>
            </a:r>
            <a:r>
              <a:rPr lang="en-US" altLang="zh-CN" sz="2400" dirty="0">
                <a:ea typeface="华文中宋" pitchFamily="2" charset="-122"/>
              </a:rPr>
              <a:t>18</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zh-CN" altLang="zh-CN" sz="2400" dirty="0">
                <a:ea typeface="华文中宋" pitchFamily="2" charset="-122"/>
              </a:rPr>
              <a:t>科技部财政部国家税务总局关于印发《科技型中小企业评价办法》的通知</a:t>
            </a:r>
            <a:r>
              <a:rPr lang="zh-CN" altLang="en-US" sz="2400" dirty="0">
                <a:ea typeface="华文中宋" pitchFamily="2" charset="-122"/>
              </a:rPr>
              <a:t>（</a:t>
            </a:r>
            <a:r>
              <a:rPr lang="zh-CN" altLang="zh-CN" sz="2400" dirty="0">
                <a:ea typeface="华文中宋" pitchFamily="2" charset="-122"/>
              </a:rPr>
              <a:t>国科发政〔</a:t>
            </a:r>
            <a:r>
              <a:rPr lang="en-US" altLang="zh-CN" sz="2400" dirty="0">
                <a:ea typeface="华文中宋" pitchFamily="2" charset="-122"/>
              </a:rPr>
              <a:t>2017</a:t>
            </a:r>
            <a:r>
              <a:rPr lang="zh-CN" altLang="zh-CN" sz="2400" dirty="0">
                <a:ea typeface="华文中宋" pitchFamily="2" charset="-122"/>
              </a:rPr>
              <a:t>〕</a:t>
            </a:r>
            <a:r>
              <a:rPr lang="en-US" altLang="zh-CN" sz="2400" dirty="0">
                <a:ea typeface="华文中宋" pitchFamily="2" charset="-122"/>
              </a:rPr>
              <a:t>115</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p:txBody>
      </p:sp>
    </p:spTree>
    <p:extLst>
      <p:ext uri="{BB962C8B-B14F-4D97-AF65-F5344CB8AC3E}">
        <p14:creationId xmlns:p14="http://schemas.microsoft.com/office/powerpoint/2010/main" val="12678134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lstStyle/>
          <a:p>
            <a:r>
              <a:rPr lang="en-US" altLang="zh-CN" sz="2400" dirty="0">
                <a:ea typeface="华文中宋" pitchFamily="2" charset="-122"/>
              </a:rPr>
              <a:t>4.</a:t>
            </a:r>
            <a:r>
              <a:rPr lang="zh-CN" altLang="en-US" sz="2400" dirty="0">
                <a:ea typeface="华文中宋" pitchFamily="2" charset="-122"/>
              </a:rPr>
              <a:t>建筑服务内部授权施工</a:t>
            </a:r>
            <a:endParaRPr lang="en-US" altLang="zh-CN" sz="2400" dirty="0">
              <a:ea typeface="华文中宋" pitchFamily="2" charset="-122"/>
            </a:endParaRPr>
          </a:p>
          <a:p>
            <a:r>
              <a:rPr lang="zh-CN" altLang="zh-CN" sz="2400" dirty="0">
                <a:ea typeface="华文中宋" pitchFamily="2" charset="-122"/>
              </a:rPr>
              <a:t>建筑企业与发包方签订建筑合同后，以内部授权或者三方协议等方式，授权集团内其他纳税人（以下称“第三方”）为发包方提供建筑服务，并由第三方直接与发包方结算工程款的，由</a:t>
            </a:r>
            <a:r>
              <a:rPr lang="zh-CN" altLang="zh-CN" sz="2400" dirty="0">
                <a:solidFill>
                  <a:srgbClr val="FF0000"/>
                </a:solidFill>
                <a:ea typeface="华文中宋" pitchFamily="2" charset="-122"/>
              </a:rPr>
              <a:t>第三方缴纳</a:t>
            </a:r>
            <a:r>
              <a:rPr lang="zh-CN" altLang="zh-CN" sz="2400" dirty="0">
                <a:ea typeface="华文中宋" pitchFamily="2" charset="-122"/>
              </a:rPr>
              <a:t>增值税并向发包方开具增值税发票，与发包方签订建筑合同的建筑企业不缴纳增值税。发包方可凭实际提供建筑服务的纳税人开具的增值税专用发票抵扣进项税额</a:t>
            </a:r>
            <a:endParaRPr lang="en-US" altLang="zh-CN" sz="2400" dirty="0">
              <a:ea typeface="华文中宋" pitchFamily="2" charset="-122"/>
            </a:endParaRPr>
          </a:p>
          <a:p>
            <a:endParaRPr lang="zh-CN" altLang="en-US" dirty="0"/>
          </a:p>
        </p:txBody>
      </p:sp>
    </p:spTree>
    <p:extLst>
      <p:ext uri="{BB962C8B-B14F-4D97-AF65-F5344CB8AC3E}">
        <p14:creationId xmlns:p14="http://schemas.microsoft.com/office/powerpoint/2010/main" val="366360272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企业所得税方面</a:t>
            </a:r>
          </a:p>
        </p:txBody>
      </p:sp>
      <p:sp>
        <p:nvSpPr>
          <p:cNvPr id="3" name="内容占位符 2"/>
          <p:cNvSpPr>
            <a:spLocks noGrp="1"/>
          </p:cNvSpPr>
          <p:nvPr>
            <p:ph idx="1"/>
          </p:nvPr>
        </p:nvSpPr>
        <p:spPr/>
        <p:txBody>
          <a:bodyPr>
            <a:normAutofit fontScale="92500" lnSpcReduction="10000"/>
          </a:bodyPr>
          <a:lstStyle/>
          <a:p>
            <a:r>
              <a:rPr lang="en-US" altLang="zh-CN" sz="2500" dirty="0"/>
              <a:t>2</a:t>
            </a:r>
            <a:r>
              <a:rPr lang="en-US" altLang="zh-CN" sz="2500" dirty="0">
                <a:ea typeface="华文中宋" pitchFamily="2" charset="-122"/>
              </a:rPr>
              <a:t>.</a:t>
            </a:r>
            <a:r>
              <a:rPr lang="zh-CN" altLang="en-US" sz="2500" dirty="0">
                <a:ea typeface="华文中宋" pitchFamily="2" charset="-122"/>
              </a:rPr>
              <a:t>主要政策规定</a:t>
            </a:r>
            <a:endParaRPr lang="en-US" altLang="zh-CN" sz="2500" dirty="0">
              <a:ea typeface="华文中宋" pitchFamily="2" charset="-122"/>
            </a:endParaRPr>
          </a:p>
          <a:p>
            <a:r>
              <a:rPr lang="zh-CN" altLang="en-US" sz="2500" dirty="0">
                <a:ea typeface="华文中宋" pitchFamily="2" charset="-122"/>
              </a:rPr>
              <a:t>（</a:t>
            </a:r>
            <a:r>
              <a:rPr lang="en-US" altLang="zh-CN" sz="2500" dirty="0">
                <a:ea typeface="华文中宋" pitchFamily="2" charset="-122"/>
              </a:rPr>
              <a:t>1</a:t>
            </a:r>
            <a:r>
              <a:rPr lang="zh-CN" altLang="en-US" sz="2500" dirty="0">
                <a:ea typeface="华文中宋" pitchFamily="2" charset="-122"/>
              </a:rPr>
              <a:t>）</a:t>
            </a:r>
            <a:r>
              <a:rPr lang="zh-CN" altLang="zh-CN" sz="2500" dirty="0">
                <a:ea typeface="华文中宋" pitchFamily="2" charset="-122"/>
              </a:rPr>
              <a:t>科技型中小企业开展研发活动中实际发生的研发费用，未形成无形资产计入当期损益的，在按规定据实扣除的基础上，在</a:t>
            </a:r>
            <a:r>
              <a:rPr lang="en-US" altLang="zh-CN" sz="2500" dirty="0">
                <a:ea typeface="华文中宋" pitchFamily="2" charset="-122"/>
              </a:rPr>
              <a:t>2017</a:t>
            </a:r>
            <a:r>
              <a:rPr lang="zh-CN" altLang="zh-CN" sz="2500" dirty="0">
                <a:ea typeface="华文中宋" pitchFamily="2" charset="-122"/>
              </a:rPr>
              <a:t>年</a:t>
            </a:r>
            <a:r>
              <a:rPr lang="en-US" altLang="zh-CN" sz="2500" dirty="0">
                <a:ea typeface="华文中宋" pitchFamily="2" charset="-122"/>
              </a:rPr>
              <a:t>1</a:t>
            </a:r>
            <a:r>
              <a:rPr lang="zh-CN" altLang="zh-CN" sz="2500" dirty="0">
                <a:ea typeface="华文中宋" pitchFamily="2" charset="-122"/>
              </a:rPr>
              <a:t>月</a:t>
            </a:r>
            <a:r>
              <a:rPr lang="en-US" altLang="zh-CN" sz="2500" dirty="0">
                <a:ea typeface="华文中宋" pitchFamily="2" charset="-122"/>
              </a:rPr>
              <a:t>1</a:t>
            </a:r>
            <a:r>
              <a:rPr lang="zh-CN" altLang="zh-CN" sz="2500" dirty="0">
                <a:ea typeface="华文中宋" pitchFamily="2" charset="-122"/>
              </a:rPr>
              <a:t>日至</a:t>
            </a:r>
            <a:r>
              <a:rPr lang="en-US" altLang="zh-CN" sz="2500" dirty="0">
                <a:ea typeface="华文中宋" pitchFamily="2" charset="-122"/>
              </a:rPr>
              <a:t>2019</a:t>
            </a:r>
            <a:r>
              <a:rPr lang="zh-CN" altLang="zh-CN" sz="2500" dirty="0">
                <a:ea typeface="华文中宋" pitchFamily="2" charset="-122"/>
              </a:rPr>
              <a:t>年</a:t>
            </a:r>
            <a:r>
              <a:rPr lang="en-US" altLang="zh-CN" sz="2500" dirty="0">
                <a:ea typeface="华文中宋" pitchFamily="2" charset="-122"/>
              </a:rPr>
              <a:t>12</a:t>
            </a:r>
            <a:r>
              <a:rPr lang="zh-CN" altLang="zh-CN" sz="2500" dirty="0">
                <a:ea typeface="华文中宋" pitchFamily="2" charset="-122"/>
              </a:rPr>
              <a:t>月</a:t>
            </a:r>
            <a:r>
              <a:rPr lang="en-US" altLang="zh-CN" sz="2500" dirty="0">
                <a:ea typeface="华文中宋" pitchFamily="2" charset="-122"/>
              </a:rPr>
              <a:t>31</a:t>
            </a:r>
            <a:r>
              <a:rPr lang="zh-CN" altLang="zh-CN" sz="2500" dirty="0">
                <a:ea typeface="华文中宋" pitchFamily="2" charset="-122"/>
              </a:rPr>
              <a:t>日期间，再按照实际发生额的</a:t>
            </a:r>
            <a:r>
              <a:rPr lang="en-US" altLang="zh-CN" sz="2500" dirty="0">
                <a:ea typeface="华文中宋" pitchFamily="2" charset="-122"/>
              </a:rPr>
              <a:t>75%</a:t>
            </a:r>
            <a:r>
              <a:rPr lang="zh-CN" altLang="zh-CN" sz="2500" dirty="0">
                <a:ea typeface="华文中宋" pitchFamily="2" charset="-122"/>
              </a:rPr>
              <a:t>在税前加计扣除；形成无形资产的，在上述期间按照无形资产成本的</a:t>
            </a:r>
            <a:r>
              <a:rPr lang="en-US" altLang="zh-CN" sz="2500" dirty="0">
                <a:ea typeface="华文中宋" pitchFamily="2" charset="-122"/>
              </a:rPr>
              <a:t>175%</a:t>
            </a:r>
            <a:r>
              <a:rPr lang="zh-CN" altLang="zh-CN" sz="2500" dirty="0">
                <a:ea typeface="华文中宋" pitchFamily="2" charset="-122"/>
              </a:rPr>
              <a:t>在税前摊销</a:t>
            </a:r>
            <a:endParaRPr lang="en-US" altLang="zh-CN" sz="2500" dirty="0">
              <a:ea typeface="华文中宋" pitchFamily="2" charset="-122"/>
            </a:endParaRPr>
          </a:p>
          <a:p>
            <a:r>
              <a:rPr lang="zh-CN" altLang="en-US" sz="2500" dirty="0">
                <a:ea typeface="华文中宋" pitchFamily="2" charset="-122"/>
              </a:rPr>
              <a:t>（</a:t>
            </a:r>
            <a:r>
              <a:rPr lang="en-US" altLang="zh-CN" sz="2500" dirty="0">
                <a:ea typeface="华文中宋" pitchFamily="2" charset="-122"/>
              </a:rPr>
              <a:t>2</a:t>
            </a:r>
            <a:r>
              <a:rPr lang="zh-CN" altLang="en-US" sz="2500" dirty="0">
                <a:ea typeface="华文中宋" pitchFamily="2" charset="-122"/>
              </a:rPr>
              <a:t>）</a:t>
            </a:r>
            <a:r>
              <a:rPr lang="zh-CN" altLang="zh-CN" sz="2500" dirty="0">
                <a:ea typeface="华文中宋" pitchFamily="2" charset="-122"/>
              </a:rPr>
              <a:t>享受研发费用税前加计扣除政策的其他政策口径按照</a:t>
            </a:r>
            <a:r>
              <a:rPr lang="zh-CN" altLang="en-US" sz="2500" dirty="0">
                <a:ea typeface="华文中宋" pitchFamily="2" charset="-122"/>
              </a:rPr>
              <a:t>现有政策规定</a:t>
            </a:r>
            <a:endParaRPr lang="en-US" altLang="zh-CN" sz="2500" dirty="0">
              <a:ea typeface="华文中宋" pitchFamily="2" charset="-122"/>
            </a:endParaRPr>
          </a:p>
          <a:p>
            <a:r>
              <a:rPr lang="zh-CN" altLang="en-US" sz="2500" dirty="0">
                <a:ea typeface="华文中宋" pitchFamily="2" charset="-122"/>
              </a:rPr>
              <a:t>（</a:t>
            </a:r>
            <a:r>
              <a:rPr lang="en-US" altLang="zh-CN" sz="2500" dirty="0">
                <a:ea typeface="华文中宋" pitchFamily="2" charset="-122"/>
              </a:rPr>
              <a:t>3</a:t>
            </a:r>
            <a:r>
              <a:rPr lang="zh-CN" altLang="en-US" sz="2500" dirty="0">
                <a:ea typeface="华文中宋" pitchFamily="2" charset="-122"/>
              </a:rPr>
              <a:t>）</a:t>
            </a:r>
            <a:r>
              <a:rPr lang="zh-CN" altLang="zh-CN" sz="2500" dirty="0">
                <a:ea typeface="华文中宋" pitchFamily="2" charset="-122"/>
              </a:rPr>
              <a:t>科技型中小企业条件和管理办法由科技部、财政部和国家税务总局另行发布</a:t>
            </a:r>
          </a:p>
          <a:p>
            <a:r>
              <a:rPr lang="zh-CN" altLang="en-US" sz="2500" dirty="0">
                <a:ea typeface="华文中宋" pitchFamily="2" charset="-122"/>
              </a:rPr>
              <a:t>（</a:t>
            </a:r>
            <a:r>
              <a:rPr lang="en-US" altLang="zh-CN" sz="2500" dirty="0">
                <a:ea typeface="华文中宋" pitchFamily="2" charset="-122"/>
              </a:rPr>
              <a:t>4</a:t>
            </a:r>
            <a:r>
              <a:rPr lang="zh-CN" altLang="en-US" sz="2500" dirty="0">
                <a:ea typeface="华文中宋" pitchFamily="2" charset="-122"/>
              </a:rPr>
              <a:t>）</a:t>
            </a:r>
            <a:r>
              <a:rPr lang="zh-CN" altLang="zh-CN" sz="2500" dirty="0">
                <a:ea typeface="华文中宋" pitchFamily="2" charset="-122"/>
              </a:rPr>
              <a:t>企业在汇算清缴期内按照规定取得科技型中小企业登记编号的，其汇算清缴年度可享受</a:t>
            </a:r>
            <a:r>
              <a:rPr lang="zh-CN" altLang="en-US" sz="2500" dirty="0">
                <a:ea typeface="华文中宋" pitchFamily="2" charset="-122"/>
              </a:rPr>
              <a:t>上述</a:t>
            </a:r>
            <a:r>
              <a:rPr lang="zh-CN" altLang="zh-CN" sz="2500" dirty="0">
                <a:ea typeface="华文中宋" pitchFamily="2" charset="-122"/>
              </a:rPr>
              <a:t>规定的优惠政策。企业按定更新信息后不再符合条件的，其汇算清缴年度不得享受</a:t>
            </a:r>
            <a:r>
              <a:rPr lang="zh-CN" altLang="en-US" sz="2500" dirty="0">
                <a:ea typeface="华文中宋" pitchFamily="2" charset="-122"/>
              </a:rPr>
              <a:t>上述</a:t>
            </a:r>
            <a:r>
              <a:rPr lang="zh-CN" altLang="zh-CN" sz="2500" dirty="0">
                <a:ea typeface="华文中宋" pitchFamily="2" charset="-122"/>
              </a:rPr>
              <a:t>规定的优惠政策</a:t>
            </a:r>
            <a:endParaRPr lang="en-US" altLang="zh-CN" sz="2500" dirty="0">
              <a:ea typeface="华文中宋" pitchFamily="2" charset="-122"/>
            </a:endParaRPr>
          </a:p>
          <a:p>
            <a:r>
              <a:rPr lang="zh-CN" altLang="en-US" sz="2500" dirty="0">
                <a:ea typeface="华文中宋" pitchFamily="2" charset="-122"/>
              </a:rPr>
              <a:t>（</a:t>
            </a:r>
            <a:r>
              <a:rPr lang="en-US" altLang="zh-CN" sz="2500" dirty="0">
                <a:ea typeface="华文中宋" pitchFamily="2" charset="-122"/>
              </a:rPr>
              <a:t>5</a:t>
            </a:r>
            <a:r>
              <a:rPr lang="zh-CN" altLang="en-US" sz="2500" dirty="0">
                <a:ea typeface="华文中宋" pitchFamily="2" charset="-122"/>
              </a:rPr>
              <a:t>）</a:t>
            </a:r>
            <a:r>
              <a:rPr lang="zh-CN" altLang="zh-CN" sz="2500" dirty="0">
                <a:ea typeface="华文中宋" pitchFamily="2" charset="-122"/>
              </a:rPr>
              <a:t>科技型中小企业办理税收优惠备案时，应将取得的相应年度</a:t>
            </a:r>
            <a:r>
              <a:rPr lang="zh-CN" altLang="zh-CN" sz="2500" dirty="0">
                <a:solidFill>
                  <a:srgbClr val="FF0000"/>
                </a:solidFill>
                <a:ea typeface="华文中宋" pitchFamily="2" charset="-122"/>
              </a:rPr>
              <a:t>登记编号</a:t>
            </a:r>
            <a:r>
              <a:rPr lang="zh-CN" altLang="zh-CN" sz="2500" dirty="0">
                <a:ea typeface="华文中宋" pitchFamily="2" charset="-122"/>
              </a:rPr>
              <a:t>填入《企业所得税优惠事项备案表》“具有相关资格的批准文件（证书）及文号（编号）”栏次。</a:t>
            </a:r>
          </a:p>
          <a:p>
            <a:r>
              <a:rPr lang="zh-CN" altLang="en-US" sz="2500" dirty="0">
                <a:ea typeface="华文中宋" pitchFamily="2" charset="-122"/>
              </a:rPr>
              <a:t>（</a:t>
            </a:r>
            <a:r>
              <a:rPr lang="en-US" altLang="zh-CN" sz="2500" dirty="0">
                <a:ea typeface="华文中宋" pitchFamily="2" charset="-122"/>
              </a:rPr>
              <a:t>6</a:t>
            </a:r>
            <a:r>
              <a:rPr lang="zh-CN" altLang="en-US" sz="2500" dirty="0">
                <a:ea typeface="华文中宋" pitchFamily="2" charset="-122"/>
              </a:rPr>
              <a:t>）</a:t>
            </a:r>
            <a:r>
              <a:rPr lang="zh-CN" altLang="zh-CN" sz="2500" dirty="0">
                <a:ea typeface="华文中宋" pitchFamily="2" charset="-122"/>
              </a:rPr>
              <a:t>因不符合科技型中小企业条件而被科技部门</a:t>
            </a:r>
            <a:r>
              <a:rPr lang="zh-CN" altLang="zh-CN" sz="2500" dirty="0">
                <a:solidFill>
                  <a:srgbClr val="FF0000"/>
                </a:solidFill>
                <a:ea typeface="华文中宋" pitchFamily="2" charset="-122"/>
              </a:rPr>
              <a:t>撤销登记编号</a:t>
            </a:r>
            <a:r>
              <a:rPr lang="zh-CN" altLang="zh-CN" sz="2500" dirty="0">
                <a:ea typeface="华文中宋" pitchFamily="2" charset="-122"/>
              </a:rPr>
              <a:t>的企业，相应年度不得享受</a:t>
            </a:r>
            <a:r>
              <a:rPr lang="zh-CN" altLang="en-US" sz="2500" dirty="0">
                <a:ea typeface="华文中宋" pitchFamily="2" charset="-122"/>
              </a:rPr>
              <a:t>上述</a:t>
            </a:r>
            <a:r>
              <a:rPr lang="zh-CN" altLang="zh-CN" sz="2500" dirty="0">
                <a:ea typeface="华文中宋" pitchFamily="2" charset="-122"/>
              </a:rPr>
              <a:t>规定的优惠政策，已享受的应补缴相应年度的税款</a:t>
            </a:r>
          </a:p>
          <a:p>
            <a:endParaRPr lang="zh-CN" altLang="en-US" dirty="0"/>
          </a:p>
        </p:txBody>
      </p:sp>
    </p:spTree>
    <p:extLst>
      <p:ext uri="{BB962C8B-B14F-4D97-AF65-F5344CB8AC3E}">
        <p14:creationId xmlns:p14="http://schemas.microsoft.com/office/powerpoint/2010/main" val="75329131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企业所得税方面</a:t>
            </a:r>
          </a:p>
        </p:txBody>
      </p:sp>
      <p:sp>
        <p:nvSpPr>
          <p:cNvPr id="3" name="内容占位符 2"/>
          <p:cNvSpPr>
            <a:spLocks noGrp="1"/>
          </p:cNvSpPr>
          <p:nvPr>
            <p:ph idx="1"/>
          </p:nvPr>
        </p:nvSpPr>
        <p:spPr/>
        <p:txBody>
          <a:bodyPr/>
          <a:lstStyle/>
          <a:p>
            <a:r>
              <a:rPr lang="zh-CN" altLang="en-US" sz="2400" dirty="0">
                <a:solidFill>
                  <a:srgbClr val="00B0F0"/>
                </a:solidFill>
                <a:ea typeface="华文中宋" pitchFamily="2" charset="-122"/>
              </a:rPr>
              <a:t>（二）小微企业所得税优惠</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相关政策文件</a:t>
            </a:r>
            <a:endParaRPr lang="en-US" altLang="zh-CN" sz="2400" dirty="0">
              <a:ea typeface="华文中宋" pitchFamily="2" charset="-122"/>
            </a:endParaRPr>
          </a:p>
          <a:p>
            <a:r>
              <a:rPr lang="zh-CN" altLang="zh-CN" sz="2400" dirty="0">
                <a:ea typeface="华文中宋" pitchFamily="2" charset="-122"/>
              </a:rPr>
              <a:t>财政部税务总局关于扩大小型微利企业所得税优惠政策范围的通知</a:t>
            </a:r>
            <a:r>
              <a:rPr lang="zh-CN" altLang="en-US" sz="2400" dirty="0">
                <a:ea typeface="华文中宋" pitchFamily="2" charset="-122"/>
              </a:rPr>
              <a:t>（</a:t>
            </a:r>
            <a:r>
              <a:rPr lang="zh-CN" altLang="zh-CN" sz="2400" dirty="0">
                <a:ea typeface="华文中宋" pitchFamily="2" charset="-122"/>
              </a:rPr>
              <a:t>财税〔2017〕43号</a:t>
            </a:r>
            <a:r>
              <a:rPr lang="zh-CN" altLang="en-US" sz="2400" dirty="0">
                <a:ea typeface="华文中宋" pitchFamily="2" charset="-122"/>
              </a:rPr>
              <a:t>）</a:t>
            </a:r>
            <a:endParaRPr lang="zh-CN" altLang="zh-CN" sz="2400" dirty="0">
              <a:ea typeface="华文中宋" pitchFamily="2" charset="-122"/>
            </a:endParaRPr>
          </a:p>
          <a:p>
            <a:r>
              <a:rPr lang="zh-CN" altLang="zh-CN" sz="2400" dirty="0">
                <a:ea typeface="华文中宋" pitchFamily="2" charset="-122"/>
              </a:rPr>
              <a:t>国家税务总局关于贯彻落实扩大小型微利企业所得税优惠政策范围有关征管问题的公告</a:t>
            </a:r>
            <a:r>
              <a:rPr lang="zh-CN" altLang="en-US" sz="2400" dirty="0">
                <a:ea typeface="华文中宋" pitchFamily="2" charset="-122"/>
              </a:rPr>
              <a:t>（</a:t>
            </a:r>
            <a:r>
              <a:rPr lang="zh-CN" altLang="zh-CN" sz="2400" dirty="0">
                <a:ea typeface="华文中宋" pitchFamily="2" charset="-122"/>
              </a:rPr>
              <a:t>国家税务总局公告2017年第23号</a:t>
            </a:r>
            <a:r>
              <a:rPr lang="zh-CN" altLang="en-US" sz="2400" dirty="0">
                <a:ea typeface="华文中宋" pitchFamily="2" charset="-122"/>
              </a:rPr>
              <a:t>）</a:t>
            </a:r>
            <a:endParaRPr lang="en-US" altLang="zh-CN" sz="2400" dirty="0">
              <a:ea typeface="华文中宋" pitchFamily="2" charset="-122"/>
            </a:endParaRPr>
          </a:p>
          <a:p>
            <a:r>
              <a:rPr lang="en-US" altLang="zh-CN" sz="2400" dirty="0">
                <a:ea typeface="华文中宋" pitchFamily="2" charset="-122"/>
              </a:rPr>
              <a:t>2.</a:t>
            </a:r>
            <a:r>
              <a:rPr lang="zh-CN" altLang="en-US" sz="2400" dirty="0">
                <a:ea typeface="华文中宋" pitchFamily="2" charset="-122"/>
              </a:rPr>
              <a:t>主要政策规定</a:t>
            </a:r>
            <a:endParaRPr lang="zh-CN"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1</a:t>
            </a:r>
            <a:r>
              <a:rPr lang="zh-CN" altLang="en-US" sz="2400" dirty="0">
                <a:ea typeface="华文中宋" pitchFamily="2" charset="-122"/>
              </a:rPr>
              <a:t>）</a:t>
            </a:r>
            <a:r>
              <a:rPr lang="zh-CN" altLang="zh-CN" sz="2400" dirty="0">
                <a:ea typeface="华文中宋" pitchFamily="2" charset="-122"/>
              </a:rPr>
              <a:t>自2017年1月1日至2019年12月31日，将小型微利企业</a:t>
            </a:r>
            <a:r>
              <a:rPr lang="zh-CN" altLang="en-US" sz="2400" dirty="0">
                <a:ea typeface="华文中宋" pitchFamily="2" charset="-122"/>
              </a:rPr>
              <a:t>（</a:t>
            </a:r>
            <a:r>
              <a:rPr lang="zh-CN" altLang="zh-CN" sz="2400" dirty="0">
                <a:ea typeface="华文中宋" pitchFamily="2" charset="-122"/>
              </a:rPr>
              <a:t>无论采取查账征收方式还是核定征收方式</a:t>
            </a:r>
            <a:r>
              <a:rPr lang="zh-CN" altLang="en-US" sz="2400" dirty="0">
                <a:ea typeface="华文中宋" pitchFamily="2" charset="-122"/>
              </a:rPr>
              <a:t>）</a:t>
            </a:r>
            <a:r>
              <a:rPr lang="zh-CN" altLang="zh-CN" sz="2400" dirty="0">
                <a:ea typeface="华文中宋" pitchFamily="2" charset="-122"/>
              </a:rPr>
              <a:t>的年应纳税所得额上限由30万元提高至50万元，对年应纳税所得额低于50万元（含50万元）的小型微利企业，其所得减按50%计入应纳税所得额，按20%的税率缴纳企业所得税</a:t>
            </a:r>
            <a:endParaRPr lang="en-US" altLang="zh-CN" sz="2400" dirty="0">
              <a:ea typeface="华文中宋" pitchFamily="2" charset="-122"/>
            </a:endParaRPr>
          </a:p>
          <a:p>
            <a:endParaRPr lang="zh-CN" altLang="en-US" dirty="0"/>
          </a:p>
        </p:txBody>
      </p:sp>
    </p:spTree>
    <p:extLst>
      <p:ext uri="{BB962C8B-B14F-4D97-AF65-F5344CB8AC3E}">
        <p14:creationId xmlns:p14="http://schemas.microsoft.com/office/powerpoint/2010/main" val="296168864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企业所得税方面</a:t>
            </a:r>
          </a:p>
        </p:txBody>
      </p:sp>
      <p:sp>
        <p:nvSpPr>
          <p:cNvPr id="3" name="内容占位符 2"/>
          <p:cNvSpPr>
            <a:spLocks noGrp="1"/>
          </p:cNvSpPr>
          <p:nvPr>
            <p:ph idx="1"/>
          </p:nvPr>
        </p:nvSpPr>
        <p:spPr/>
        <p:txBody>
          <a:bodyPr/>
          <a:lstStyle/>
          <a:p>
            <a:r>
              <a:rPr lang="zh-CN" altLang="en-US" sz="2400" dirty="0">
                <a:ea typeface="华文中宋" pitchFamily="2" charset="-122"/>
              </a:rPr>
              <a:t>（</a:t>
            </a:r>
            <a:r>
              <a:rPr lang="en-US" altLang="zh-CN" sz="2400" dirty="0">
                <a:ea typeface="华文中宋" pitchFamily="2" charset="-122"/>
              </a:rPr>
              <a:t>2</a:t>
            </a:r>
            <a:r>
              <a:rPr lang="zh-CN" altLang="en-US" sz="2400" dirty="0">
                <a:ea typeface="华文中宋" pitchFamily="2" charset="-122"/>
              </a:rPr>
              <a:t>）</a:t>
            </a:r>
            <a:r>
              <a:rPr lang="zh-CN" altLang="zh-CN" sz="2400" dirty="0">
                <a:ea typeface="华文中宋" pitchFamily="2" charset="-122"/>
              </a:rPr>
              <a:t>小型微利企业，是指从事国家非限制和禁止行业，并符合下列条件的企业：</a:t>
            </a:r>
          </a:p>
          <a:p>
            <a:r>
              <a:rPr lang="zh-CN" altLang="zh-CN" sz="2400" dirty="0">
                <a:ea typeface="华文中宋" pitchFamily="2" charset="-122"/>
              </a:rPr>
              <a:t>①工业企业，年度应纳税所得额不超过50万元，从业人数不超过100人，资产总额不超过3000万元</a:t>
            </a:r>
          </a:p>
          <a:p>
            <a:r>
              <a:rPr lang="zh-CN" altLang="zh-CN" sz="2400" dirty="0">
                <a:ea typeface="华文中宋" pitchFamily="2" charset="-122"/>
              </a:rPr>
              <a:t>②其他企业，年度应纳税所得额不超过50万元，从业人数不超过80人，资产总额不超过1000万元</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3</a:t>
            </a:r>
            <a:r>
              <a:rPr lang="zh-CN" altLang="en-US" sz="2400" dirty="0">
                <a:ea typeface="华文中宋" pitchFamily="2" charset="-122"/>
              </a:rPr>
              <a:t>）</a:t>
            </a:r>
            <a:r>
              <a:rPr lang="zh-CN" altLang="zh-CN" sz="2400" dirty="0">
                <a:ea typeface="华文中宋" pitchFamily="2" charset="-122"/>
              </a:rPr>
              <a:t>从业人数，包括与企业建立劳动关系的职工人数和企业接受的劳务派遣用工人数</a:t>
            </a:r>
          </a:p>
          <a:p>
            <a:r>
              <a:rPr lang="zh-CN" altLang="zh-CN" sz="2400" dirty="0">
                <a:ea typeface="华文中宋" pitchFamily="2" charset="-122"/>
              </a:rPr>
              <a:t>从业人数和资产总额指标，应按企业全年的季度平均值确定。具体计算公式如下：</a:t>
            </a:r>
          </a:p>
          <a:p>
            <a:r>
              <a:rPr lang="zh-CN" altLang="zh-CN" sz="2400" dirty="0">
                <a:ea typeface="华文中宋" pitchFamily="2" charset="-122"/>
              </a:rPr>
              <a:t>季度平均值＝（季初值＋季末值）÷2</a:t>
            </a:r>
          </a:p>
          <a:p>
            <a:r>
              <a:rPr lang="zh-CN" altLang="zh-CN" sz="2400" dirty="0">
                <a:ea typeface="华文中宋" pitchFamily="2" charset="-122"/>
              </a:rPr>
              <a:t>全年季度平均值＝全年各季度平均值之和÷4</a:t>
            </a:r>
          </a:p>
          <a:p>
            <a:r>
              <a:rPr lang="zh-CN" altLang="zh-CN" sz="2400" dirty="0">
                <a:ea typeface="华文中宋" pitchFamily="2" charset="-122"/>
              </a:rPr>
              <a:t>年度中间开业或者终止经营活动的，以其实际经营期作为一个纳税年度确定上述相关指标</a:t>
            </a:r>
          </a:p>
          <a:p>
            <a:endParaRPr lang="zh-CN" altLang="en-US" dirty="0"/>
          </a:p>
        </p:txBody>
      </p:sp>
    </p:spTree>
    <p:extLst>
      <p:ext uri="{BB962C8B-B14F-4D97-AF65-F5344CB8AC3E}">
        <p14:creationId xmlns:p14="http://schemas.microsoft.com/office/powerpoint/2010/main" val="21211287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企业所得税方面</a:t>
            </a:r>
          </a:p>
        </p:txBody>
      </p:sp>
      <p:sp>
        <p:nvSpPr>
          <p:cNvPr id="3" name="内容占位符 2"/>
          <p:cNvSpPr>
            <a:spLocks noGrp="1"/>
          </p:cNvSpPr>
          <p:nvPr>
            <p:ph idx="1"/>
          </p:nvPr>
        </p:nvSpPr>
        <p:spPr/>
        <p:txBody>
          <a:bodyPr/>
          <a:lstStyle/>
          <a:p>
            <a:r>
              <a:rPr lang="zh-CN" altLang="en-US" dirty="0"/>
              <a:t>（</a:t>
            </a:r>
            <a:r>
              <a:rPr lang="en-US" altLang="zh-CN" sz="2400" dirty="0">
                <a:ea typeface="华文中宋" pitchFamily="2" charset="-122"/>
              </a:rPr>
              <a:t>4</a:t>
            </a:r>
            <a:r>
              <a:rPr lang="zh-CN" altLang="en-US" sz="2400" dirty="0">
                <a:ea typeface="华文中宋" pitchFamily="2" charset="-122"/>
              </a:rPr>
              <a:t>）</a:t>
            </a:r>
            <a:r>
              <a:rPr lang="zh-CN" altLang="zh-CN" sz="2400" dirty="0">
                <a:ea typeface="华文中宋" pitchFamily="2" charset="-122"/>
              </a:rPr>
              <a:t>符合条件的小型微利企业，在预缴和年度汇算清缴企业所得税时，通过填写纳税申报表的相关内容，即可享受减半征税政策，无需进行专项备案</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5</a:t>
            </a:r>
            <a:r>
              <a:rPr lang="zh-CN" altLang="en-US" sz="2400" dirty="0">
                <a:ea typeface="华文中宋" pitchFamily="2" charset="-122"/>
              </a:rPr>
              <a:t>）</a:t>
            </a:r>
            <a:r>
              <a:rPr lang="zh-CN" altLang="zh-CN" sz="2400" dirty="0">
                <a:ea typeface="华文中宋" pitchFamily="2" charset="-122"/>
              </a:rPr>
              <a:t>符合条件的小型微利企业，统一实行按季度预缴企业所得税</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6</a:t>
            </a:r>
            <a:r>
              <a:rPr lang="zh-CN" altLang="en-US" sz="2400" dirty="0">
                <a:ea typeface="华文中宋" pitchFamily="2" charset="-122"/>
              </a:rPr>
              <a:t>）</a:t>
            </a:r>
            <a:r>
              <a:rPr lang="zh-CN" altLang="zh-CN" sz="2400" dirty="0">
                <a:ea typeface="华文中宋" pitchFamily="2" charset="-122"/>
              </a:rPr>
              <a:t>本年度企业预缴企业所得税时，按照以下规定享受减半征税政策：</a:t>
            </a:r>
          </a:p>
          <a:p>
            <a:r>
              <a:rPr lang="zh-CN" altLang="zh-CN" sz="2400" dirty="0">
                <a:ea typeface="华文中宋" pitchFamily="2" charset="-122"/>
              </a:rPr>
              <a:t>①查账征收企业</a:t>
            </a:r>
            <a:endParaRPr lang="en-US" altLang="zh-CN" sz="2400" dirty="0">
              <a:ea typeface="华文中宋" pitchFamily="2" charset="-122"/>
            </a:endParaRPr>
          </a:p>
          <a:p>
            <a:r>
              <a:rPr lang="zh-CN" altLang="zh-CN" sz="2400" dirty="0">
                <a:ea typeface="华文中宋" pitchFamily="2" charset="-122"/>
              </a:rPr>
              <a:t>上一纳税年度为符合条件的小型微利企业，</a:t>
            </a:r>
            <a:r>
              <a:rPr lang="zh-CN" altLang="en-US" sz="2400" dirty="0">
                <a:ea typeface="华文中宋" pitchFamily="2" charset="-122"/>
              </a:rPr>
              <a:t>（</a:t>
            </a:r>
            <a:r>
              <a:rPr lang="zh-CN" altLang="zh-CN" sz="2400" dirty="0">
                <a:ea typeface="华文中宋" pitchFamily="2" charset="-122"/>
              </a:rPr>
              <a:t>企业本年度第1季度预缴企业所得税时，如未完成上一纳税年度汇算清缴，无法判断上一纳税年度是否符合小型微利企业条件的，可暂按企业上一纳税年度第4季度的预缴申报情况判别</a:t>
            </a:r>
            <a:r>
              <a:rPr lang="zh-CN" altLang="en-US" sz="2400" dirty="0">
                <a:ea typeface="华文中宋" pitchFamily="2" charset="-122"/>
              </a:rPr>
              <a:t>）</a:t>
            </a:r>
            <a:endParaRPr lang="en-US" altLang="zh-CN" sz="2400" dirty="0">
              <a:ea typeface="华文中宋" pitchFamily="2" charset="-122"/>
            </a:endParaRPr>
          </a:p>
          <a:p>
            <a:r>
              <a:rPr lang="zh-CN" altLang="zh-CN" sz="2400" dirty="0">
                <a:ea typeface="华文中宋" pitchFamily="2" charset="-122"/>
              </a:rPr>
              <a:t>分别按照以下规定处理：</a:t>
            </a:r>
            <a:endParaRPr lang="en-US" altLang="zh-CN" sz="2400" dirty="0">
              <a:ea typeface="华文中宋" pitchFamily="2" charset="-122"/>
            </a:endParaRPr>
          </a:p>
          <a:p>
            <a:r>
              <a:rPr lang="en-US" altLang="zh-CN" sz="2400" dirty="0">
                <a:ea typeface="华文中宋" pitchFamily="2" charset="-122"/>
              </a:rPr>
              <a:t>A</a:t>
            </a:r>
            <a:r>
              <a:rPr lang="zh-CN" altLang="zh-CN" sz="2400" dirty="0">
                <a:ea typeface="华文中宋" pitchFamily="2" charset="-122"/>
              </a:rPr>
              <a:t>.按照实际利润额预缴的，预缴时累计实际利润不超过50万元的，可以享受减半征税政策；</a:t>
            </a:r>
          </a:p>
          <a:p>
            <a:r>
              <a:rPr lang="en-US" altLang="zh-CN" sz="2400" dirty="0">
                <a:ea typeface="华文中宋" pitchFamily="2" charset="-122"/>
              </a:rPr>
              <a:t>B</a:t>
            </a:r>
            <a:r>
              <a:rPr lang="zh-CN" altLang="zh-CN" sz="2400" dirty="0">
                <a:ea typeface="华文中宋" pitchFamily="2" charset="-122"/>
              </a:rPr>
              <a:t>.按照上一纳税年度应纳税所得额平均额预缴的，预缴时可以享受减半征税政策</a:t>
            </a:r>
          </a:p>
          <a:p>
            <a:endParaRPr lang="zh-CN" altLang="en-US" dirty="0"/>
          </a:p>
        </p:txBody>
      </p:sp>
    </p:spTree>
    <p:extLst>
      <p:ext uri="{BB962C8B-B14F-4D97-AF65-F5344CB8AC3E}">
        <p14:creationId xmlns:p14="http://schemas.microsoft.com/office/powerpoint/2010/main" val="336429855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企业所得税方面</a:t>
            </a:r>
          </a:p>
        </p:txBody>
      </p:sp>
      <p:sp>
        <p:nvSpPr>
          <p:cNvPr id="3" name="内容占位符 2"/>
          <p:cNvSpPr>
            <a:spLocks noGrp="1"/>
          </p:cNvSpPr>
          <p:nvPr>
            <p:ph idx="1"/>
          </p:nvPr>
        </p:nvSpPr>
        <p:spPr/>
        <p:txBody>
          <a:bodyPr>
            <a:normAutofit lnSpcReduction="10000"/>
          </a:bodyPr>
          <a:lstStyle/>
          <a:p>
            <a:r>
              <a:rPr lang="zh-CN" altLang="zh-CN" sz="2400" dirty="0">
                <a:ea typeface="华文中宋" pitchFamily="2" charset="-122"/>
              </a:rPr>
              <a:t>②定率征收企业</a:t>
            </a:r>
            <a:endParaRPr lang="en-US" altLang="zh-CN" sz="2400" dirty="0">
              <a:ea typeface="华文中宋" pitchFamily="2" charset="-122"/>
            </a:endParaRPr>
          </a:p>
          <a:p>
            <a:r>
              <a:rPr lang="zh-CN" altLang="zh-CN" sz="2400" dirty="0">
                <a:ea typeface="华文中宋" pitchFamily="2" charset="-122"/>
              </a:rPr>
              <a:t>上一纳税年度为符合条件的小型微利企业，预缴时累计应纳税所得额不超过50万元的，可以享受减半征税政策。</a:t>
            </a:r>
          </a:p>
          <a:p>
            <a:r>
              <a:rPr lang="zh-CN" altLang="zh-CN" sz="2400" dirty="0">
                <a:ea typeface="华文中宋" pitchFamily="2" charset="-122"/>
              </a:rPr>
              <a:t>③定额征收企业</a:t>
            </a:r>
            <a:endParaRPr lang="en-US" altLang="zh-CN" sz="2400" dirty="0">
              <a:ea typeface="华文中宋" pitchFamily="2" charset="-122"/>
            </a:endParaRPr>
          </a:p>
          <a:p>
            <a:r>
              <a:rPr lang="zh-CN" altLang="zh-CN" sz="2400" dirty="0">
                <a:ea typeface="华文中宋" pitchFamily="2" charset="-122"/>
              </a:rPr>
              <a:t>根据减半征税政策规定需要调减定额的，由主管税务机关按照程序调整，依照原办法征收</a:t>
            </a:r>
          </a:p>
          <a:p>
            <a:r>
              <a:rPr lang="zh-CN" altLang="zh-CN" sz="2400" dirty="0">
                <a:ea typeface="华文中宋" pitchFamily="2" charset="-122"/>
              </a:rPr>
              <a:t>④上一纳税年度为不符合小型微利企业条件的企业，预计本年度符合条件的，预缴时累计实际利润或应纳税所得额不超过50万元的，可以享受减半征税政策</a:t>
            </a:r>
          </a:p>
          <a:p>
            <a:r>
              <a:rPr lang="zh-CN" altLang="zh-CN" sz="2400" dirty="0">
                <a:ea typeface="华文中宋" pitchFamily="2" charset="-122"/>
              </a:rPr>
              <a:t>⑤本年度新成立的企业，预计本年度符合小型微利企业条件的，预缴时累计实际利润或应纳税所得额不超过50万元的，可以享受减半征税政策</a:t>
            </a:r>
            <a:r>
              <a:rPr lang="en-US" altLang="zh-CN" sz="2400" dirty="0">
                <a:ea typeface="华文中宋" pitchFamily="2" charset="-122"/>
              </a:rPr>
              <a:t> </a:t>
            </a:r>
            <a:endParaRPr lang="zh-CN"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5</a:t>
            </a:r>
            <a:r>
              <a:rPr lang="zh-CN" altLang="en-US" sz="2400" dirty="0">
                <a:ea typeface="华文中宋" pitchFamily="2" charset="-122"/>
              </a:rPr>
              <a:t>）</a:t>
            </a:r>
            <a:r>
              <a:rPr lang="zh-CN" altLang="zh-CN" sz="2400" dirty="0">
                <a:ea typeface="华文中宋" pitchFamily="2" charset="-122"/>
              </a:rPr>
              <a:t>企业预缴时享受了减半征税政策，年度汇算清缴时不符合小型微利企业条件的，应当按照规定补缴税款。</a:t>
            </a:r>
          </a:p>
          <a:p>
            <a:r>
              <a:rPr lang="zh-CN" altLang="en-US" sz="2400" dirty="0">
                <a:ea typeface="华文中宋" pitchFamily="2" charset="-122"/>
              </a:rPr>
              <a:t>（</a:t>
            </a:r>
            <a:r>
              <a:rPr lang="en-US" altLang="zh-CN" sz="2400" dirty="0">
                <a:ea typeface="华文中宋" pitchFamily="2" charset="-122"/>
              </a:rPr>
              <a:t>6</a:t>
            </a:r>
            <a:r>
              <a:rPr lang="zh-CN" altLang="en-US" sz="2400" dirty="0">
                <a:ea typeface="华文中宋" pitchFamily="2" charset="-122"/>
              </a:rPr>
              <a:t>）</a:t>
            </a:r>
            <a:r>
              <a:rPr lang="zh-CN" altLang="zh-CN" sz="2400" dirty="0">
                <a:ea typeface="华文中宋" pitchFamily="2" charset="-122"/>
              </a:rPr>
              <a:t>按照规定小型微利企业2017年度第1季度预缴时应享受未享受减半征税政策而多预缴的企业所得税，在以后季度应预缴的企业所得税税款中抵减</a:t>
            </a:r>
          </a:p>
          <a:p>
            <a:endParaRPr lang="zh-CN" altLang="en-US" dirty="0"/>
          </a:p>
        </p:txBody>
      </p:sp>
    </p:spTree>
    <p:extLst>
      <p:ext uri="{BB962C8B-B14F-4D97-AF65-F5344CB8AC3E}">
        <p14:creationId xmlns:p14="http://schemas.microsoft.com/office/powerpoint/2010/main" val="10091150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企业所得税方面</a:t>
            </a:r>
          </a:p>
        </p:txBody>
      </p:sp>
      <p:sp>
        <p:nvSpPr>
          <p:cNvPr id="3" name="内容占位符 2"/>
          <p:cNvSpPr>
            <a:spLocks noGrp="1"/>
          </p:cNvSpPr>
          <p:nvPr>
            <p:ph idx="1"/>
          </p:nvPr>
        </p:nvSpPr>
        <p:spPr/>
        <p:txBody>
          <a:bodyPr>
            <a:normAutofit lnSpcReduction="10000"/>
          </a:bodyPr>
          <a:lstStyle/>
          <a:p>
            <a:r>
              <a:rPr lang="zh-CN" altLang="en-US" dirty="0">
                <a:solidFill>
                  <a:srgbClr val="00B0F0"/>
                </a:solidFill>
              </a:rPr>
              <a:t>（</a:t>
            </a:r>
            <a:r>
              <a:rPr lang="zh-CN" altLang="en-US" sz="2400" dirty="0">
                <a:solidFill>
                  <a:srgbClr val="00B0F0"/>
                </a:solidFill>
                <a:ea typeface="华文中宋" pitchFamily="2" charset="-122"/>
              </a:rPr>
              <a:t>三）</a:t>
            </a:r>
            <a:r>
              <a:rPr lang="zh-CN" altLang="zh-CN" sz="2400" dirty="0">
                <a:solidFill>
                  <a:srgbClr val="00B0F0"/>
                </a:solidFill>
                <a:ea typeface="华文中宋" pitchFamily="2" charset="-122"/>
              </a:rPr>
              <a:t>高新技术企业所得税优惠</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相关政策文件</a:t>
            </a:r>
            <a:endParaRPr lang="en-US" altLang="zh-CN" sz="2400" dirty="0">
              <a:ea typeface="华文中宋" pitchFamily="2" charset="-122"/>
            </a:endParaRPr>
          </a:p>
          <a:p>
            <a:r>
              <a:rPr lang="zh-CN" altLang="zh-CN" sz="2400" dirty="0">
                <a:ea typeface="华文中宋" pitchFamily="2" charset="-122"/>
              </a:rPr>
              <a:t>国家税务总局关于实施高新技术企业所得税优惠政策有关问题的公告</a:t>
            </a:r>
            <a:r>
              <a:rPr lang="zh-CN" altLang="en-US" sz="2400" dirty="0">
                <a:ea typeface="华文中宋" pitchFamily="2" charset="-122"/>
              </a:rPr>
              <a:t>（</a:t>
            </a:r>
            <a:r>
              <a:rPr lang="zh-CN" altLang="zh-CN" sz="2400" dirty="0">
                <a:ea typeface="华文中宋" pitchFamily="2" charset="-122"/>
              </a:rPr>
              <a:t>国家税务总局</a:t>
            </a:r>
            <a:r>
              <a:rPr lang="en-US" altLang="zh-CN" sz="2400" dirty="0">
                <a:ea typeface="华文中宋" pitchFamily="2" charset="-122"/>
              </a:rPr>
              <a:t>2017</a:t>
            </a:r>
            <a:r>
              <a:rPr lang="zh-CN" altLang="zh-CN" sz="2400" dirty="0">
                <a:ea typeface="华文中宋" pitchFamily="2" charset="-122"/>
              </a:rPr>
              <a:t>年第</a:t>
            </a:r>
            <a:r>
              <a:rPr lang="en-US" altLang="zh-CN" sz="2400" dirty="0">
                <a:ea typeface="华文中宋" pitchFamily="2" charset="-122"/>
              </a:rPr>
              <a:t>24</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en-US" altLang="zh-CN" sz="2400" dirty="0">
                <a:ea typeface="华文中宋" pitchFamily="2" charset="-122"/>
              </a:rPr>
              <a:t>2.</a:t>
            </a:r>
            <a:r>
              <a:rPr lang="zh-CN" altLang="en-US" sz="2400" dirty="0">
                <a:ea typeface="华文中宋" pitchFamily="2" charset="-122"/>
              </a:rPr>
              <a:t>主要政策规定</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1</a:t>
            </a:r>
            <a:r>
              <a:rPr lang="zh-CN" altLang="en-US" sz="2400" dirty="0">
                <a:ea typeface="华文中宋" pitchFamily="2" charset="-122"/>
              </a:rPr>
              <a:t>）</a:t>
            </a:r>
            <a:r>
              <a:rPr lang="zh-CN" altLang="zh-CN" sz="2400" dirty="0">
                <a:ea typeface="华文中宋" pitchFamily="2" charset="-122"/>
              </a:rPr>
              <a:t>企业获得高新技术企业资格后，自高新技术企业证书注明的</a:t>
            </a:r>
            <a:r>
              <a:rPr lang="zh-CN" altLang="zh-CN" sz="2400" dirty="0">
                <a:solidFill>
                  <a:srgbClr val="FF0000"/>
                </a:solidFill>
                <a:ea typeface="华文中宋" pitchFamily="2" charset="-122"/>
              </a:rPr>
              <a:t>发证时间所在年度</a:t>
            </a:r>
            <a:r>
              <a:rPr lang="zh-CN" altLang="zh-CN" sz="2400" dirty="0">
                <a:ea typeface="华文中宋" pitchFamily="2" charset="-122"/>
              </a:rPr>
              <a:t>起申报享受税收优惠，并按规定向主管税务机关办理备案手续</a:t>
            </a:r>
          </a:p>
          <a:p>
            <a:r>
              <a:rPr lang="zh-CN" altLang="zh-CN" sz="2400" dirty="0">
                <a:ea typeface="华文中宋" pitchFamily="2" charset="-122"/>
              </a:rPr>
              <a:t>企业的高新技术企业资格期满当年，在通过重新认定前，其企业所得税暂按</a:t>
            </a:r>
            <a:r>
              <a:rPr lang="en-US" altLang="zh-CN" sz="2400" dirty="0">
                <a:ea typeface="华文中宋" pitchFamily="2" charset="-122"/>
              </a:rPr>
              <a:t>15%</a:t>
            </a:r>
            <a:r>
              <a:rPr lang="zh-CN" altLang="zh-CN" sz="2400" dirty="0">
                <a:ea typeface="华文中宋" pitchFamily="2" charset="-122"/>
              </a:rPr>
              <a:t>的税率预缴，在年底前仍未取得高新技术企业资格的，应按规定补缴相应期间的税款。</a:t>
            </a:r>
          </a:p>
          <a:p>
            <a:r>
              <a:rPr lang="zh-CN" altLang="en-US" sz="2400" dirty="0">
                <a:ea typeface="华文中宋" pitchFamily="2" charset="-122"/>
              </a:rPr>
              <a:t>（</a:t>
            </a:r>
            <a:r>
              <a:rPr lang="en-US" altLang="zh-CN" sz="2400" dirty="0">
                <a:ea typeface="华文中宋" pitchFamily="2" charset="-122"/>
              </a:rPr>
              <a:t>2</a:t>
            </a:r>
            <a:r>
              <a:rPr lang="zh-CN" altLang="en-US" sz="2400" dirty="0">
                <a:ea typeface="华文中宋" pitchFamily="2" charset="-122"/>
              </a:rPr>
              <a:t>）</a:t>
            </a:r>
            <a:r>
              <a:rPr lang="zh-CN" altLang="zh-CN" sz="2400" dirty="0">
                <a:ea typeface="华文中宋" pitchFamily="2" charset="-122"/>
              </a:rPr>
              <a:t>对取得高新技术企业资格且享受税收优惠的高新技术企业，税务部门如在日常管理过程中发现其在高新技术企业认定过程中或享受优惠期间不符合《认定办法》第十一条规定的认定条件的，应提请认定机构复核。复核后确认不符合认定条件的，由认定机构取消其高新技术企业资格，并通知税务机关追缴其证书有效期内自</a:t>
            </a:r>
            <a:r>
              <a:rPr lang="zh-CN" altLang="zh-CN" sz="2400" dirty="0">
                <a:solidFill>
                  <a:srgbClr val="FF0000"/>
                </a:solidFill>
                <a:ea typeface="华文中宋" pitchFamily="2" charset="-122"/>
              </a:rPr>
              <a:t>不符合认定条件年度起</a:t>
            </a:r>
            <a:r>
              <a:rPr lang="zh-CN" altLang="zh-CN" sz="2400" dirty="0">
                <a:ea typeface="华文中宋" pitchFamily="2" charset="-122"/>
              </a:rPr>
              <a:t>已享受的税收优惠</a:t>
            </a:r>
          </a:p>
        </p:txBody>
      </p:sp>
    </p:spTree>
    <p:extLst>
      <p:ext uri="{BB962C8B-B14F-4D97-AF65-F5344CB8AC3E}">
        <p14:creationId xmlns:p14="http://schemas.microsoft.com/office/powerpoint/2010/main" val="5334058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企业所得税方面</a:t>
            </a:r>
          </a:p>
        </p:txBody>
      </p:sp>
      <p:sp>
        <p:nvSpPr>
          <p:cNvPr id="3" name="内容占位符 2"/>
          <p:cNvSpPr>
            <a:spLocks noGrp="1"/>
          </p:cNvSpPr>
          <p:nvPr>
            <p:ph idx="1"/>
          </p:nvPr>
        </p:nvSpPr>
        <p:spPr/>
        <p:txBody>
          <a:bodyPr>
            <a:normAutofit lnSpcReduction="10000"/>
          </a:bodyPr>
          <a:lstStyle/>
          <a:p>
            <a:r>
              <a:rPr lang="zh-CN" altLang="en-US" dirty="0"/>
              <a:t>（</a:t>
            </a:r>
            <a:r>
              <a:rPr lang="en-US" altLang="zh-CN" sz="2400" dirty="0">
                <a:ea typeface="华文中宋" pitchFamily="2" charset="-122"/>
              </a:rPr>
              <a:t>3</a:t>
            </a:r>
            <a:r>
              <a:rPr lang="zh-CN" altLang="en-US" sz="2400" dirty="0">
                <a:ea typeface="华文中宋" pitchFamily="2" charset="-122"/>
              </a:rPr>
              <a:t>）</a:t>
            </a:r>
            <a:r>
              <a:rPr lang="zh-CN" altLang="zh-CN" sz="2400" dirty="0">
                <a:ea typeface="华文中宋" pitchFamily="2" charset="-122"/>
              </a:rPr>
              <a:t>享受税收优惠的高新技术企业，每年汇算清缴时应按照《国家税务总局关于发布〈企业所得税优惠政策事项办理办法〉的公告》</a:t>
            </a:r>
            <a:r>
              <a:rPr lang="en-US" altLang="zh-CN"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2015</a:t>
            </a:r>
            <a:r>
              <a:rPr lang="zh-CN" altLang="zh-CN" sz="2400" dirty="0">
                <a:ea typeface="华文中宋" pitchFamily="2" charset="-122"/>
              </a:rPr>
              <a:t>年第</a:t>
            </a:r>
            <a:r>
              <a:rPr lang="en-US" altLang="zh-CN" sz="2400" dirty="0">
                <a:ea typeface="华文中宋" pitchFamily="2" charset="-122"/>
              </a:rPr>
              <a:t>76</a:t>
            </a:r>
            <a:r>
              <a:rPr lang="zh-CN" altLang="zh-CN" sz="2400" dirty="0">
                <a:ea typeface="华文中宋" pitchFamily="2" charset="-122"/>
              </a:rPr>
              <a:t>号</a:t>
            </a:r>
            <a:r>
              <a:rPr lang="en-US" altLang="zh-CN" sz="2400" dirty="0">
                <a:ea typeface="华文中宋" pitchFamily="2" charset="-122"/>
              </a:rPr>
              <a:t>)</a:t>
            </a:r>
            <a:r>
              <a:rPr lang="zh-CN" altLang="zh-CN" sz="2400" dirty="0">
                <a:ea typeface="华文中宋" pitchFamily="2" charset="-122"/>
              </a:rPr>
              <a:t>规定向税务机关提交企业所得税优惠事项备案表、高新技术企业资格证书履行备案手续，同时妥善保管以下资料留存备查：</a:t>
            </a:r>
          </a:p>
          <a:p>
            <a:r>
              <a:rPr lang="zh-CN" altLang="zh-CN" sz="2400" dirty="0">
                <a:ea typeface="华文中宋" pitchFamily="2" charset="-122"/>
              </a:rPr>
              <a:t>①高新技术企业资格证书；</a:t>
            </a:r>
          </a:p>
          <a:p>
            <a:r>
              <a:rPr lang="zh-CN" altLang="zh-CN" sz="2400" dirty="0">
                <a:ea typeface="华文中宋" pitchFamily="2" charset="-122"/>
              </a:rPr>
              <a:t>②高新技术企业认定资料；</a:t>
            </a:r>
          </a:p>
          <a:p>
            <a:r>
              <a:rPr lang="zh-CN" altLang="zh-CN" sz="2400" dirty="0">
                <a:ea typeface="华文中宋" pitchFamily="2" charset="-122"/>
              </a:rPr>
              <a:t>③知识产权相关材料；</a:t>
            </a:r>
          </a:p>
          <a:p>
            <a:r>
              <a:rPr lang="zh-CN" altLang="zh-CN" sz="2400" dirty="0">
                <a:ea typeface="华文中宋" pitchFamily="2" charset="-122"/>
              </a:rPr>
              <a:t>④年度主要产品</a:t>
            </a:r>
            <a:r>
              <a:rPr lang="en-US" altLang="zh-CN" sz="2400" dirty="0">
                <a:ea typeface="华文中宋" pitchFamily="2" charset="-122"/>
              </a:rPr>
              <a:t>(</a:t>
            </a:r>
            <a:r>
              <a:rPr lang="zh-CN" altLang="zh-CN" sz="2400" dirty="0">
                <a:ea typeface="华文中宋" pitchFamily="2" charset="-122"/>
              </a:rPr>
              <a:t>服务</a:t>
            </a:r>
            <a:r>
              <a:rPr lang="en-US" altLang="zh-CN" sz="2400" dirty="0">
                <a:ea typeface="华文中宋" pitchFamily="2" charset="-122"/>
              </a:rPr>
              <a:t>)</a:t>
            </a:r>
            <a:r>
              <a:rPr lang="zh-CN" altLang="zh-CN" sz="2400" dirty="0">
                <a:ea typeface="华文中宋" pitchFamily="2" charset="-122"/>
              </a:rPr>
              <a:t>发挥核心支持作用的技术属于《国家重点支持的高新技术领域》规定范围的说明，高新技术产品</a:t>
            </a:r>
            <a:r>
              <a:rPr lang="en-US" altLang="zh-CN" sz="2400" dirty="0">
                <a:ea typeface="华文中宋" pitchFamily="2" charset="-122"/>
              </a:rPr>
              <a:t>(</a:t>
            </a:r>
            <a:r>
              <a:rPr lang="zh-CN" altLang="zh-CN" sz="2400" dirty="0">
                <a:ea typeface="华文中宋" pitchFamily="2" charset="-122"/>
              </a:rPr>
              <a:t>服务</a:t>
            </a:r>
            <a:r>
              <a:rPr lang="en-US" altLang="zh-CN" sz="2400" dirty="0">
                <a:ea typeface="华文中宋" pitchFamily="2" charset="-122"/>
              </a:rPr>
              <a:t>)</a:t>
            </a:r>
            <a:r>
              <a:rPr lang="zh-CN" altLang="zh-CN" sz="2400" dirty="0">
                <a:ea typeface="华文中宋" pitchFamily="2" charset="-122"/>
              </a:rPr>
              <a:t>及对应收入资料；</a:t>
            </a:r>
          </a:p>
          <a:p>
            <a:r>
              <a:rPr lang="zh-CN" altLang="zh-CN" sz="2400" dirty="0">
                <a:ea typeface="华文中宋" pitchFamily="2" charset="-122"/>
              </a:rPr>
              <a:t>⑤年度职工和科技人员情况证明材料；</a:t>
            </a:r>
          </a:p>
          <a:p>
            <a:r>
              <a:rPr lang="zh-CN" altLang="zh-CN" sz="2400" dirty="0">
                <a:ea typeface="华文中宋" pitchFamily="2" charset="-122"/>
              </a:rPr>
              <a:t>⑥当年和前两个会计年度研发费用总额及占同期销售收入比例、研发费用管理资料以及研发费用辅助账，研发费用结构明细表</a:t>
            </a:r>
            <a:r>
              <a:rPr lang="en-US" altLang="zh-CN" sz="2400" dirty="0">
                <a:ea typeface="华文中宋" pitchFamily="2" charset="-122"/>
              </a:rPr>
              <a:t>(</a:t>
            </a:r>
            <a:r>
              <a:rPr lang="zh-CN" altLang="zh-CN" sz="2400" dirty="0">
                <a:ea typeface="华文中宋" pitchFamily="2" charset="-122"/>
              </a:rPr>
              <a:t>具体格式见《工作指引》附件</a:t>
            </a:r>
            <a:r>
              <a:rPr lang="en-US" altLang="zh-CN" sz="2400" dirty="0">
                <a:ea typeface="华文中宋" pitchFamily="2" charset="-122"/>
              </a:rPr>
              <a:t>2)</a:t>
            </a:r>
            <a:r>
              <a:rPr lang="zh-CN" altLang="zh-CN" sz="2400" dirty="0">
                <a:ea typeface="华文中宋" pitchFamily="2" charset="-122"/>
              </a:rPr>
              <a:t>；</a:t>
            </a:r>
          </a:p>
          <a:p>
            <a:r>
              <a:rPr lang="zh-CN" altLang="zh-CN" sz="2400" dirty="0">
                <a:ea typeface="华文中宋" pitchFamily="2" charset="-122"/>
              </a:rPr>
              <a:t>⑦省税务机关规定的其他资料。</a:t>
            </a:r>
          </a:p>
          <a:p>
            <a:r>
              <a:rPr lang="zh-CN" altLang="zh-CN" sz="2400" dirty="0">
                <a:ea typeface="华文中宋" pitchFamily="2" charset="-122"/>
              </a:rPr>
              <a:t>适用于</a:t>
            </a:r>
            <a:r>
              <a:rPr lang="en-US" altLang="zh-CN" sz="2400" dirty="0">
                <a:ea typeface="华文中宋" pitchFamily="2" charset="-122"/>
              </a:rPr>
              <a:t>2017</a:t>
            </a:r>
            <a:r>
              <a:rPr lang="zh-CN" altLang="zh-CN" sz="2400" dirty="0">
                <a:ea typeface="华文中宋" pitchFamily="2" charset="-122"/>
              </a:rPr>
              <a:t>年度及以后年度企业所得税汇算清缴</a:t>
            </a:r>
            <a:r>
              <a:rPr lang="en-US" altLang="zh-CN" sz="2400" dirty="0">
                <a:ea typeface="华文中宋" pitchFamily="2" charset="-122"/>
              </a:rPr>
              <a:t> </a:t>
            </a:r>
            <a:endParaRPr lang="zh-CN" altLang="en-US" sz="2400" dirty="0">
              <a:ea typeface="华文中宋" pitchFamily="2" charset="-122"/>
            </a:endParaRPr>
          </a:p>
        </p:txBody>
      </p:sp>
    </p:spTree>
    <p:extLst>
      <p:ext uri="{BB962C8B-B14F-4D97-AF65-F5344CB8AC3E}">
        <p14:creationId xmlns:p14="http://schemas.microsoft.com/office/powerpoint/2010/main" val="11373818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企业所得税方面</a:t>
            </a:r>
          </a:p>
        </p:txBody>
      </p:sp>
      <p:sp>
        <p:nvSpPr>
          <p:cNvPr id="3" name="内容占位符 2"/>
          <p:cNvSpPr>
            <a:spLocks noGrp="1"/>
          </p:cNvSpPr>
          <p:nvPr>
            <p:ph idx="1"/>
          </p:nvPr>
        </p:nvSpPr>
        <p:spPr/>
        <p:txBody>
          <a:bodyPr>
            <a:normAutofit/>
          </a:bodyPr>
          <a:lstStyle/>
          <a:p>
            <a:r>
              <a:rPr lang="zh-CN" altLang="en-US" sz="2400" dirty="0">
                <a:solidFill>
                  <a:srgbClr val="00B0F0"/>
                </a:solidFill>
                <a:ea typeface="华文中宋" pitchFamily="2" charset="-122"/>
              </a:rPr>
              <a:t>（四）</a:t>
            </a:r>
            <a:r>
              <a:rPr lang="zh-CN" altLang="zh-CN" sz="2400" dirty="0">
                <a:solidFill>
                  <a:srgbClr val="00B0F0"/>
                </a:solidFill>
                <a:ea typeface="华文中宋" pitchFamily="2" charset="-122"/>
              </a:rPr>
              <a:t>延续支持农村金融</a:t>
            </a:r>
            <a:r>
              <a:rPr lang="zh-CN" altLang="en-US" sz="2400" dirty="0">
                <a:solidFill>
                  <a:srgbClr val="00B0F0"/>
                </a:solidFill>
                <a:ea typeface="华文中宋" pitchFamily="2" charset="-122"/>
              </a:rPr>
              <a:t>的优惠</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相关政策文件</a:t>
            </a:r>
            <a:endParaRPr lang="en-US" altLang="zh-CN" sz="2400" dirty="0">
              <a:ea typeface="华文中宋" pitchFamily="2" charset="-122"/>
            </a:endParaRPr>
          </a:p>
          <a:p>
            <a:r>
              <a:rPr lang="zh-CN" altLang="zh-CN" sz="2400" dirty="0">
                <a:ea typeface="华文中宋" pitchFamily="2" charset="-122"/>
              </a:rPr>
              <a:t>财政部税务总局关于延续支持农村金融发展有关税收政策</a:t>
            </a:r>
            <a:r>
              <a:rPr lang="zh-CN" altLang="en-US"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a:t>
            </a:r>
            <a:r>
              <a:rPr lang="zh-CN" altLang="zh-CN" sz="2400" dirty="0">
                <a:ea typeface="华文中宋" pitchFamily="2" charset="-122"/>
              </a:rPr>
              <a:t>〕</a:t>
            </a:r>
            <a:r>
              <a:rPr lang="en-US" altLang="zh-CN" sz="2400" dirty="0">
                <a:ea typeface="华文中宋" pitchFamily="2" charset="-122"/>
              </a:rPr>
              <a:t>44</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en-US" altLang="zh-CN" sz="2400" dirty="0">
                <a:ea typeface="华文中宋" pitchFamily="2" charset="-122"/>
              </a:rPr>
              <a:t>2.</a:t>
            </a:r>
            <a:r>
              <a:rPr lang="zh-CN" altLang="en-US" sz="2400" dirty="0">
                <a:ea typeface="华文中宋" pitchFamily="2" charset="-122"/>
              </a:rPr>
              <a:t>主要政策规定</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1</a:t>
            </a:r>
            <a:r>
              <a:rPr lang="zh-CN" altLang="en-US" sz="2400" dirty="0">
                <a:ea typeface="华文中宋" pitchFamily="2" charset="-122"/>
              </a:rPr>
              <a:t>）</a:t>
            </a:r>
            <a:r>
              <a:rPr lang="zh-CN" altLang="zh-CN" sz="2400" dirty="0">
                <a:ea typeface="华文中宋" pitchFamily="2" charset="-122"/>
              </a:rPr>
              <a:t>自</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1</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日至</a:t>
            </a:r>
            <a:r>
              <a:rPr lang="en-US" altLang="zh-CN" sz="2400" dirty="0">
                <a:ea typeface="华文中宋" pitchFamily="2" charset="-122"/>
              </a:rPr>
              <a:t>2019</a:t>
            </a:r>
            <a:r>
              <a:rPr lang="zh-CN" altLang="zh-CN" sz="2400" dirty="0">
                <a:ea typeface="华文中宋" pitchFamily="2" charset="-122"/>
              </a:rPr>
              <a:t>年</a:t>
            </a:r>
            <a:r>
              <a:rPr lang="en-US" altLang="zh-CN" sz="2400" dirty="0">
                <a:ea typeface="华文中宋" pitchFamily="2" charset="-122"/>
              </a:rPr>
              <a:t>12</a:t>
            </a:r>
            <a:r>
              <a:rPr lang="zh-CN" altLang="zh-CN" sz="2400" dirty="0">
                <a:ea typeface="华文中宋" pitchFamily="2" charset="-122"/>
              </a:rPr>
              <a:t>月</a:t>
            </a:r>
            <a:r>
              <a:rPr lang="en-US" altLang="zh-CN" sz="2400" dirty="0">
                <a:ea typeface="华文中宋" pitchFamily="2" charset="-122"/>
              </a:rPr>
              <a:t>31</a:t>
            </a:r>
            <a:r>
              <a:rPr lang="zh-CN" altLang="zh-CN" sz="2400" dirty="0">
                <a:ea typeface="华文中宋" pitchFamily="2" charset="-122"/>
              </a:rPr>
              <a:t>日，对金融机构农户小额贷款的利息收入，在计算应纳税所得额时，按</a:t>
            </a:r>
            <a:r>
              <a:rPr lang="en-US" altLang="zh-CN" sz="2400" dirty="0">
                <a:ea typeface="华文中宋" pitchFamily="2" charset="-122"/>
              </a:rPr>
              <a:t>90%</a:t>
            </a:r>
            <a:r>
              <a:rPr lang="zh-CN" altLang="zh-CN" sz="2400" dirty="0">
                <a:ea typeface="华文中宋" pitchFamily="2" charset="-122"/>
              </a:rPr>
              <a:t>计入收入总额</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2</a:t>
            </a:r>
            <a:r>
              <a:rPr lang="zh-CN" altLang="en-US" sz="2400" dirty="0">
                <a:ea typeface="华文中宋" pitchFamily="2" charset="-122"/>
              </a:rPr>
              <a:t>）</a:t>
            </a:r>
            <a:r>
              <a:rPr lang="zh-CN" altLang="zh-CN" sz="2400" dirty="0">
                <a:ea typeface="华文中宋" pitchFamily="2" charset="-122"/>
              </a:rPr>
              <a:t>自</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1</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日至</a:t>
            </a:r>
            <a:r>
              <a:rPr lang="en-US" altLang="zh-CN" sz="2400" dirty="0">
                <a:ea typeface="华文中宋" pitchFamily="2" charset="-122"/>
              </a:rPr>
              <a:t>2019</a:t>
            </a:r>
            <a:r>
              <a:rPr lang="zh-CN" altLang="zh-CN" sz="2400" dirty="0">
                <a:ea typeface="华文中宋" pitchFamily="2" charset="-122"/>
              </a:rPr>
              <a:t>年</a:t>
            </a:r>
            <a:r>
              <a:rPr lang="en-US" altLang="zh-CN" sz="2400" dirty="0">
                <a:ea typeface="华文中宋" pitchFamily="2" charset="-122"/>
              </a:rPr>
              <a:t>12</a:t>
            </a:r>
            <a:r>
              <a:rPr lang="zh-CN" altLang="zh-CN" sz="2400" dirty="0">
                <a:ea typeface="华文中宋" pitchFamily="2" charset="-122"/>
              </a:rPr>
              <a:t>月</a:t>
            </a:r>
            <a:r>
              <a:rPr lang="en-US" altLang="zh-CN" sz="2400" dirty="0">
                <a:ea typeface="华文中宋" pitchFamily="2" charset="-122"/>
              </a:rPr>
              <a:t>31</a:t>
            </a:r>
            <a:r>
              <a:rPr lang="zh-CN" altLang="zh-CN" sz="2400" dirty="0">
                <a:ea typeface="华文中宋" pitchFamily="2" charset="-122"/>
              </a:rPr>
              <a:t>日，对保险公司为种植业、养殖业提供保险业务取得的保费收入，在计算应纳税所得额时，按</a:t>
            </a:r>
            <a:r>
              <a:rPr lang="en-US" altLang="zh-CN" sz="2400" dirty="0">
                <a:ea typeface="华文中宋" pitchFamily="2" charset="-122"/>
              </a:rPr>
              <a:t>90%</a:t>
            </a:r>
            <a:r>
              <a:rPr lang="zh-CN" altLang="zh-CN" sz="2400" dirty="0">
                <a:ea typeface="华文中宋" pitchFamily="2" charset="-122"/>
              </a:rPr>
              <a:t>计入收入总额</a:t>
            </a:r>
            <a:endParaRPr lang="zh-CN" altLang="en-US" sz="2400" dirty="0">
              <a:ea typeface="华文中宋" pitchFamily="2" charset="-122"/>
            </a:endParaRPr>
          </a:p>
        </p:txBody>
      </p:sp>
    </p:spTree>
    <p:extLst>
      <p:ext uri="{BB962C8B-B14F-4D97-AF65-F5344CB8AC3E}">
        <p14:creationId xmlns:p14="http://schemas.microsoft.com/office/powerpoint/2010/main" val="34546187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企业所得税方面</a:t>
            </a:r>
          </a:p>
        </p:txBody>
      </p:sp>
      <p:sp>
        <p:nvSpPr>
          <p:cNvPr id="3" name="内容占位符 2"/>
          <p:cNvSpPr>
            <a:spLocks noGrp="1"/>
          </p:cNvSpPr>
          <p:nvPr>
            <p:ph idx="1"/>
          </p:nvPr>
        </p:nvSpPr>
        <p:spPr/>
        <p:txBody>
          <a:bodyPr/>
          <a:lstStyle/>
          <a:p>
            <a:r>
              <a:rPr lang="zh-CN" altLang="en-US" dirty="0">
                <a:solidFill>
                  <a:srgbClr val="00B0F0"/>
                </a:solidFill>
              </a:rPr>
              <a:t>（</a:t>
            </a:r>
            <a:r>
              <a:rPr lang="zh-CN" altLang="en-US" sz="2400" dirty="0">
                <a:solidFill>
                  <a:srgbClr val="00B0F0"/>
                </a:solidFill>
                <a:ea typeface="华文中宋" pitchFamily="2" charset="-122"/>
              </a:rPr>
              <a:t>五）</a:t>
            </a:r>
            <a:r>
              <a:rPr lang="zh-CN" altLang="zh-CN" sz="2400" dirty="0">
                <a:solidFill>
                  <a:srgbClr val="00B0F0"/>
                </a:solidFill>
                <a:ea typeface="华文中宋" pitchFamily="2" charset="-122"/>
              </a:rPr>
              <a:t>创业投资企业</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相关政策文件</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1</a:t>
            </a:r>
            <a:r>
              <a:rPr lang="zh-CN" altLang="en-US" sz="2400" dirty="0">
                <a:ea typeface="华文中宋" pitchFamily="2" charset="-122"/>
              </a:rPr>
              <a:t>）</a:t>
            </a:r>
            <a:r>
              <a:rPr lang="zh-CN" altLang="zh-CN" sz="2400" dirty="0">
                <a:ea typeface="华文中宋" pitchFamily="2" charset="-122"/>
              </a:rPr>
              <a:t>企业所得税法</a:t>
            </a:r>
            <a:r>
              <a:rPr lang="zh-CN" altLang="en-US" sz="2400" dirty="0">
                <a:ea typeface="华文中宋" pitchFamily="2" charset="-122"/>
              </a:rPr>
              <a:t>和实施条例</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2</a:t>
            </a:r>
            <a:r>
              <a:rPr lang="zh-CN" altLang="en-US" sz="2400" dirty="0">
                <a:ea typeface="华文中宋" pitchFamily="2" charset="-122"/>
              </a:rPr>
              <a:t>）</a:t>
            </a:r>
            <a:r>
              <a:rPr lang="zh-CN" altLang="zh-CN" sz="2400" dirty="0">
                <a:ea typeface="华文中宋" pitchFamily="2" charset="-122"/>
              </a:rPr>
              <a:t>国家税务总局关于实施创业投资企业所得税优惠问题的通知</a:t>
            </a:r>
            <a:r>
              <a:rPr lang="zh-CN" altLang="en-US" sz="2400" dirty="0">
                <a:ea typeface="华文中宋" pitchFamily="2" charset="-122"/>
              </a:rPr>
              <a:t>（</a:t>
            </a:r>
            <a:r>
              <a:rPr lang="zh-CN" altLang="zh-CN" sz="2400" dirty="0">
                <a:ea typeface="华文中宋" pitchFamily="2" charset="-122"/>
              </a:rPr>
              <a:t>国税发</a:t>
            </a:r>
            <a:r>
              <a:rPr lang="en-US" altLang="zh-CN" sz="2400" dirty="0">
                <a:ea typeface="华文中宋" pitchFamily="2" charset="-122"/>
              </a:rPr>
              <a:t>[2009]87</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3</a:t>
            </a:r>
            <a:r>
              <a:rPr lang="zh-CN" altLang="en-US" sz="2400" dirty="0">
                <a:ea typeface="华文中宋" pitchFamily="2" charset="-122"/>
              </a:rPr>
              <a:t>）</a:t>
            </a:r>
            <a:r>
              <a:rPr lang="zh-CN" altLang="zh-CN" sz="2400" dirty="0">
                <a:ea typeface="华文中宋" pitchFamily="2" charset="-122"/>
              </a:rPr>
              <a:t>财政部国家税务总局关于将国家自主创新示范区有关税收试点政策推广到全国范围实施的通知</a:t>
            </a:r>
            <a:r>
              <a:rPr lang="zh-CN" altLang="en-US" sz="2400" dirty="0">
                <a:ea typeface="华文中宋" pitchFamily="2" charset="-122"/>
              </a:rPr>
              <a:t>（</a:t>
            </a:r>
            <a:r>
              <a:rPr lang="zh-CN" altLang="zh-CN" sz="2400" dirty="0">
                <a:ea typeface="华文中宋" pitchFamily="2" charset="-122"/>
              </a:rPr>
              <a:t>财税〔2015〕116号</a:t>
            </a:r>
            <a:r>
              <a:rPr lang="zh-CN" altLang="en-US" sz="2400" dirty="0">
                <a:ea typeface="华文中宋" pitchFamily="2" charset="-122"/>
              </a:rPr>
              <a:t>）</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4</a:t>
            </a:r>
            <a:r>
              <a:rPr lang="zh-CN" altLang="en-US" sz="2400" dirty="0">
                <a:ea typeface="华文中宋" pitchFamily="2" charset="-122"/>
              </a:rPr>
              <a:t>）</a:t>
            </a:r>
            <a:r>
              <a:rPr lang="zh-CN" altLang="zh-CN" sz="2400" dirty="0">
                <a:ea typeface="华文中宋" pitchFamily="2" charset="-122"/>
              </a:rPr>
              <a:t>国家税务总局关于有限合伙制创业投资企业法人合伙人企业所得税有关问题的公告</a:t>
            </a:r>
            <a:r>
              <a:rPr lang="zh-CN" altLang="en-US" sz="2400" dirty="0">
                <a:ea typeface="华文中宋" pitchFamily="2" charset="-122"/>
              </a:rPr>
              <a:t>（</a:t>
            </a:r>
            <a:r>
              <a:rPr lang="zh-CN" altLang="zh-CN" sz="2400" dirty="0">
                <a:ea typeface="华文中宋" pitchFamily="2" charset="-122"/>
              </a:rPr>
              <a:t>国家税务总局公告2015年第81号</a:t>
            </a:r>
            <a:r>
              <a:rPr lang="zh-CN" altLang="en-US" sz="2400" dirty="0">
                <a:ea typeface="华文中宋" pitchFamily="2" charset="-122"/>
              </a:rPr>
              <a:t>）</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5</a:t>
            </a:r>
            <a:r>
              <a:rPr lang="zh-CN" altLang="en-US" sz="2400" dirty="0">
                <a:ea typeface="华文中宋" pitchFamily="2" charset="-122"/>
              </a:rPr>
              <a:t>）</a:t>
            </a:r>
            <a:r>
              <a:rPr lang="zh-CN" altLang="zh-CN" sz="2400" dirty="0">
                <a:ea typeface="华文中宋" pitchFamily="2" charset="-122"/>
              </a:rPr>
              <a:t>财政部税务总局关于创业投资企业和天使投资个人有关税收试点政策的通知</a:t>
            </a:r>
            <a:r>
              <a:rPr lang="zh-CN" altLang="en-US"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a:t>
            </a:r>
            <a:r>
              <a:rPr lang="zh-CN" altLang="zh-CN" sz="2400" dirty="0">
                <a:ea typeface="华文中宋" pitchFamily="2" charset="-122"/>
              </a:rPr>
              <a:t>〕</a:t>
            </a:r>
            <a:r>
              <a:rPr lang="en-US" altLang="zh-CN" sz="2400" dirty="0">
                <a:ea typeface="华文中宋" pitchFamily="2" charset="-122"/>
              </a:rPr>
              <a:t>38</a:t>
            </a:r>
            <a:r>
              <a:rPr lang="zh-CN" altLang="zh-CN" sz="2400" dirty="0">
                <a:ea typeface="华文中宋" pitchFamily="2" charset="-122"/>
              </a:rPr>
              <a:t>号</a:t>
            </a:r>
            <a:r>
              <a:rPr lang="zh-CN" altLang="en-US" sz="2400" dirty="0">
                <a:ea typeface="华文中宋" pitchFamily="2" charset="-122"/>
              </a:rPr>
              <a:t>）</a:t>
            </a:r>
            <a:endParaRPr lang="zh-CN" altLang="zh-CN" sz="2400" dirty="0">
              <a:ea typeface="华文中宋" pitchFamily="2" charset="-122"/>
            </a:endParaRPr>
          </a:p>
          <a:p>
            <a:endParaRPr lang="zh-CN" altLang="en-US" dirty="0"/>
          </a:p>
        </p:txBody>
      </p:sp>
    </p:spTree>
    <p:extLst>
      <p:ext uri="{BB962C8B-B14F-4D97-AF65-F5344CB8AC3E}">
        <p14:creationId xmlns:p14="http://schemas.microsoft.com/office/powerpoint/2010/main" val="4648815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企业所得税方面</a:t>
            </a:r>
          </a:p>
        </p:txBody>
      </p:sp>
      <p:sp>
        <p:nvSpPr>
          <p:cNvPr id="3" name="内容占位符 2"/>
          <p:cNvSpPr>
            <a:spLocks noGrp="1"/>
          </p:cNvSpPr>
          <p:nvPr>
            <p:ph idx="1"/>
          </p:nvPr>
        </p:nvSpPr>
        <p:spPr/>
        <p:txBody>
          <a:bodyPr>
            <a:normAutofit/>
          </a:bodyPr>
          <a:lstStyle/>
          <a:p>
            <a:r>
              <a:rPr lang="zh-CN" altLang="zh-CN" sz="2400" dirty="0">
                <a:ea typeface="华文中宋" pitchFamily="2" charset="-122"/>
              </a:rPr>
              <a:t>（</a:t>
            </a:r>
            <a:r>
              <a:rPr lang="en-US" altLang="zh-CN" sz="2400" dirty="0">
                <a:ea typeface="华文中宋" pitchFamily="2" charset="-122"/>
              </a:rPr>
              <a:t>1</a:t>
            </a:r>
            <a:r>
              <a:rPr lang="zh-CN" altLang="zh-CN" sz="2400" dirty="0">
                <a:ea typeface="华文中宋" pitchFamily="2" charset="-122"/>
              </a:rPr>
              <a:t>）公司制创业投资企业采取股权投资方式直接投资于种子期、初创期科技型企业（以下简称初创科技型企业）满</a:t>
            </a:r>
            <a:r>
              <a:rPr lang="en-US" altLang="zh-CN" sz="2400" dirty="0">
                <a:ea typeface="华文中宋" pitchFamily="2" charset="-122"/>
              </a:rPr>
              <a:t>2</a:t>
            </a:r>
            <a:r>
              <a:rPr lang="zh-CN" altLang="zh-CN" sz="2400" dirty="0">
                <a:ea typeface="华文中宋" pitchFamily="2" charset="-122"/>
              </a:rPr>
              <a:t>年（</a:t>
            </a:r>
            <a:r>
              <a:rPr lang="en-US" altLang="zh-CN" sz="2400" dirty="0">
                <a:ea typeface="华文中宋" pitchFamily="2" charset="-122"/>
              </a:rPr>
              <a:t>24</a:t>
            </a:r>
            <a:r>
              <a:rPr lang="zh-CN" altLang="zh-CN" sz="2400" dirty="0">
                <a:ea typeface="华文中宋" pitchFamily="2" charset="-122"/>
              </a:rPr>
              <a:t>个月，下同）的，可以按照投资额的</a:t>
            </a:r>
            <a:r>
              <a:rPr lang="en-US" altLang="zh-CN" sz="2400" dirty="0">
                <a:ea typeface="华文中宋" pitchFamily="2" charset="-122"/>
              </a:rPr>
              <a:t>70%</a:t>
            </a:r>
            <a:r>
              <a:rPr lang="zh-CN" altLang="zh-CN" sz="2400" dirty="0">
                <a:ea typeface="华文中宋" pitchFamily="2" charset="-122"/>
              </a:rPr>
              <a:t>在股权持有满</a:t>
            </a:r>
            <a:r>
              <a:rPr lang="en-US" altLang="zh-CN" sz="2400" dirty="0">
                <a:ea typeface="华文中宋" pitchFamily="2" charset="-122"/>
              </a:rPr>
              <a:t>2</a:t>
            </a:r>
            <a:r>
              <a:rPr lang="zh-CN" altLang="zh-CN" sz="2400" dirty="0">
                <a:ea typeface="华文中宋" pitchFamily="2" charset="-122"/>
              </a:rPr>
              <a:t>年的当年抵扣该公司制创业投资企业的应纳税所得额；当年不足抵扣的，可以在以后纳税年度结转抵扣</a:t>
            </a:r>
          </a:p>
          <a:p>
            <a:r>
              <a:rPr lang="zh-CN" altLang="zh-CN" sz="2400" dirty="0">
                <a:ea typeface="华文中宋" pitchFamily="2" charset="-122"/>
              </a:rPr>
              <a:t>（</a:t>
            </a:r>
            <a:r>
              <a:rPr lang="en-US" altLang="zh-CN" sz="2400" dirty="0">
                <a:ea typeface="华文中宋" pitchFamily="2" charset="-122"/>
              </a:rPr>
              <a:t>2</a:t>
            </a:r>
            <a:r>
              <a:rPr lang="zh-CN" altLang="zh-CN" sz="2400" dirty="0">
                <a:ea typeface="华文中宋" pitchFamily="2" charset="-122"/>
              </a:rPr>
              <a:t>）有限合伙制创业投资企业（以下简称合伙创投企业）采取股权投资方式直接投资于初创科技型企业满</a:t>
            </a:r>
            <a:r>
              <a:rPr lang="en-US" altLang="zh-CN" sz="2400" dirty="0">
                <a:ea typeface="华文中宋" pitchFamily="2" charset="-122"/>
              </a:rPr>
              <a:t>2</a:t>
            </a:r>
            <a:r>
              <a:rPr lang="zh-CN" altLang="zh-CN" sz="2400" dirty="0">
                <a:ea typeface="华文中宋" pitchFamily="2" charset="-122"/>
              </a:rPr>
              <a:t>年的，该合伙创投企业的合伙人分别按以下方式处理：</a:t>
            </a:r>
          </a:p>
          <a:p>
            <a:r>
              <a:rPr lang="zh-CN" altLang="zh-CN" sz="2400" dirty="0">
                <a:ea typeface="华文中宋" pitchFamily="2" charset="-122"/>
              </a:rPr>
              <a:t>法人合伙人可以按照对初创科技型企业投资额的</a:t>
            </a:r>
            <a:r>
              <a:rPr lang="en-US" altLang="zh-CN" sz="2400" dirty="0">
                <a:ea typeface="华文中宋" pitchFamily="2" charset="-122"/>
              </a:rPr>
              <a:t>70%</a:t>
            </a:r>
            <a:r>
              <a:rPr lang="zh-CN" altLang="zh-CN" sz="2400" dirty="0">
                <a:ea typeface="华文中宋" pitchFamily="2" charset="-122"/>
              </a:rPr>
              <a:t>抵扣法人合伙人从合伙创投企业</a:t>
            </a:r>
            <a:r>
              <a:rPr lang="zh-CN" altLang="zh-CN" sz="2400" dirty="0">
                <a:solidFill>
                  <a:srgbClr val="FF0000"/>
                </a:solidFill>
                <a:ea typeface="华文中宋" pitchFamily="2" charset="-122"/>
              </a:rPr>
              <a:t>分得</a:t>
            </a:r>
            <a:r>
              <a:rPr lang="zh-CN" altLang="zh-CN" sz="2400" dirty="0">
                <a:ea typeface="华文中宋" pitchFamily="2" charset="-122"/>
              </a:rPr>
              <a:t>的所得；当年不足抵扣的，可以在以后纳税年度结转抵扣</a:t>
            </a:r>
            <a:endParaRPr lang="en-US" altLang="zh-CN" sz="2400" dirty="0">
              <a:ea typeface="华文中宋" pitchFamily="2" charset="-122"/>
            </a:endParaRPr>
          </a:p>
          <a:p>
            <a:r>
              <a:rPr lang="zh-CN" altLang="zh-CN" sz="2400" dirty="0">
                <a:ea typeface="华文中宋" pitchFamily="2" charset="-122"/>
              </a:rPr>
              <a:t>法人合伙人投资于多个符合条件的合伙创投企业，可合并计算其可抵扣的投资额和分得的所得。当年不足抵扣的，可结转以后纳税年度继续抵扣；当年抵扣后有结余的，应按照企业所得税法的规定计算缴纳企业所得税</a:t>
            </a:r>
          </a:p>
        </p:txBody>
      </p:sp>
    </p:spTree>
    <p:extLst>
      <p:ext uri="{BB962C8B-B14F-4D97-AF65-F5344CB8AC3E}">
        <p14:creationId xmlns:p14="http://schemas.microsoft.com/office/powerpoint/2010/main" val="20236600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lnSpcReduction="10000"/>
          </a:bodyPr>
          <a:lstStyle/>
          <a:p>
            <a:r>
              <a:rPr lang="en-US" altLang="zh-CN" sz="2400" dirty="0">
                <a:ea typeface="华文中宋" pitchFamily="2" charset="-122"/>
              </a:rPr>
              <a:t>5.</a:t>
            </a:r>
            <a:r>
              <a:rPr lang="zh-CN" altLang="zh-CN" sz="2400" dirty="0">
                <a:ea typeface="华文中宋" pitchFamily="2" charset="-122"/>
              </a:rPr>
              <a:t>资管产品运营</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1</a:t>
            </a:r>
            <a:r>
              <a:rPr lang="zh-CN" altLang="en-US" sz="2400" dirty="0">
                <a:ea typeface="华文中宋" pitchFamily="2" charset="-122"/>
              </a:rPr>
              <a:t>）纳税人</a:t>
            </a:r>
            <a:endParaRPr lang="en-US" altLang="zh-CN" sz="2400" dirty="0">
              <a:ea typeface="华文中宋" pitchFamily="2" charset="-122"/>
            </a:endParaRPr>
          </a:p>
          <a:p>
            <a:r>
              <a:rPr lang="zh-CN" altLang="zh-CN" sz="2400" dirty="0">
                <a:ea typeface="华文中宋" pitchFamily="2" charset="-122"/>
              </a:rPr>
              <a:t>资管产品运营过程中发生的增值税应税行为，以资管产品管理人为增值税纳税人</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2</a:t>
            </a:r>
            <a:r>
              <a:rPr lang="zh-CN" altLang="en-US" sz="2400" dirty="0">
                <a:ea typeface="华文中宋" pitchFamily="2" charset="-122"/>
              </a:rPr>
              <a:t>）</a:t>
            </a:r>
            <a:r>
              <a:rPr lang="zh-CN" altLang="zh-CN" sz="2400" dirty="0">
                <a:ea typeface="华文中宋" pitchFamily="2" charset="-122"/>
              </a:rPr>
              <a:t>资管产品</a:t>
            </a:r>
            <a:endParaRPr lang="en-US" altLang="zh-CN" sz="2400" dirty="0">
              <a:ea typeface="华文中宋" pitchFamily="2" charset="-122"/>
            </a:endParaRPr>
          </a:p>
          <a:p>
            <a:r>
              <a:rPr lang="zh-CN" altLang="zh-CN" sz="2400" dirty="0">
                <a:ea typeface="华文中宋" pitchFamily="2" charset="-122"/>
              </a:rPr>
              <a:t>包括银行理财产品、资金信托（包括集合资金信托、单一资金信托）、财产权信托、公开募集证券投资基金、特定客户资产管理计划、集合资产管理计划、定向资产管理计划、私募投资基金、债权投资计划、股权投资计划、股债结合型投资计划、资产支持计划、组合类保险资产管理产品、养老保障管理产品</a:t>
            </a:r>
            <a:endParaRPr lang="en-US" altLang="zh-CN" sz="2400" dirty="0">
              <a:ea typeface="华文中宋" pitchFamily="2" charset="-122"/>
            </a:endParaRPr>
          </a:p>
          <a:p>
            <a:r>
              <a:rPr lang="zh-CN" altLang="zh-CN" sz="2400" dirty="0">
                <a:ea typeface="华文中宋" pitchFamily="2" charset="-122"/>
              </a:rPr>
              <a:t>财政部和税务总局规定的其他资管产品</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3</a:t>
            </a:r>
            <a:r>
              <a:rPr lang="zh-CN" altLang="en-US" sz="2400" dirty="0">
                <a:ea typeface="华文中宋" pitchFamily="2" charset="-122"/>
              </a:rPr>
              <a:t>）</a:t>
            </a:r>
            <a:r>
              <a:rPr lang="zh-CN" altLang="zh-CN" sz="2400" dirty="0">
                <a:ea typeface="华文中宋" pitchFamily="2" charset="-122"/>
              </a:rPr>
              <a:t>资管产品管理人</a:t>
            </a:r>
            <a:endParaRPr lang="en-US" altLang="zh-CN" sz="2400" dirty="0">
              <a:ea typeface="华文中宋" pitchFamily="2" charset="-122"/>
            </a:endParaRPr>
          </a:p>
          <a:p>
            <a:r>
              <a:rPr lang="zh-CN" altLang="zh-CN" sz="2400" dirty="0">
                <a:ea typeface="华文中宋" pitchFamily="2" charset="-122"/>
              </a:rPr>
              <a:t>包括银行、信托公司、公募基金管理公司及其子公司、证券公司及其子公司、期货公司及其子公司、私募基金管理人、保险资产管理公司、专业保险资产管理机构、养老保险公司</a:t>
            </a:r>
            <a:endParaRPr lang="en-US" altLang="zh-CN" sz="2400" dirty="0">
              <a:ea typeface="华文中宋" pitchFamily="2" charset="-122"/>
            </a:endParaRPr>
          </a:p>
          <a:p>
            <a:r>
              <a:rPr lang="zh-CN" altLang="zh-CN" sz="2400" dirty="0">
                <a:ea typeface="华文中宋" pitchFamily="2" charset="-122"/>
              </a:rPr>
              <a:t>财政部和税务总局规定的其他资管产品管理人</a:t>
            </a:r>
            <a:endParaRPr lang="zh-CN" altLang="en-US" sz="2400" dirty="0">
              <a:ea typeface="华文中宋" pitchFamily="2" charset="-122"/>
            </a:endParaRPr>
          </a:p>
        </p:txBody>
      </p:sp>
    </p:spTree>
    <p:extLst>
      <p:ext uri="{BB962C8B-B14F-4D97-AF65-F5344CB8AC3E}">
        <p14:creationId xmlns:p14="http://schemas.microsoft.com/office/powerpoint/2010/main" val="3399642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个人所得税方面</a:t>
            </a:r>
          </a:p>
        </p:txBody>
      </p:sp>
      <p:sp>
        <p:nvSpPr>
          <p:cNvPr id="3" name="内容占位符 2"/>
          <p:cNvSpPr>
            <a:spLocks noGrp="1"/>
          </p:cNvSpPr>
          <p:nvPr>
            <p:ph idx="1"/>
          </p:nvPr>
        </p:nvSpPr>
        <p:spPr/>
        <p:txBody>
          <a:bodyPr>
            <a:normAutofit lnSpcReduction="10000"/>
          </a:bodyPr>
          <a:lstStyle/>
          <a:p>
            <a:r>
              <a:rPr lang="zh-CN" altLang="en-US" sz="2400" dirty="0">
                <a:solidFill>
                  <a:srgbClr val="FF0000"/>
                </a:solidFill>
                <a:ea typeface="华文中宋" pitchFamily="2" charset="-122"/>
              </a:rPr>
              <a:t>一</a:t>
            </a:r>
            <a:r>
              <a:rPr lang="en-US" altLang="zh-CN" sz="2400" dirty="0">
                <a:solidFill>
                  <a:srgbClr val="FF0000"/>
                </a:solidFill>
                <a:ea typeface="华文中宋" pitchFamily="2" charset="-122"/>
              </a:rPr>
              <a:t>.</a:t>
            </a:r>
            <a:r>
              <a:rPr lang="zh-CN" altLang="zh-CN" sz="2400" dirty="0">
                <a:solidFill>
                  <a:srgbClr val="FF0000"/>
                </a:solidFill>
                <a:ea typeface="华文中宋" pitchFamily="2" charset="-122"/>
              </a:rPr>
              <a:t>商业健康保险</a:t>
            </a:r>
            <a:endParaRPr lang="en-US" altLang="zh-CN" sz="2400" dirty="0">
              <a:solidFill>
                <a:srgbClr val="FF0000"/>
              </a:solidFill>
              <a:ea typeface="华文中宋" pitchFamily="2" charset="-122"/>
            </a:endParaRPr>
          </a:p>
          <a:p>
            <a:r>
              <a:rPr lang="zh-CN" altLang="en-US" sz="2400" dirty="0">
                <a:solidFill>
                  <a:srgbClr val="00B0F0"/>
                </a:solidFill>
                <a:ea typeface="华文中宋" pitchFamily="2" charset="-122"/>
              </a:rPr>
              <a:t>（一）相关政策文件</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财政部国家税务总局</a:t>
            </a:r>
            <a:r>
              <a:rPr lang="zh-CN" altLang="zh-CN" sz="2400" dirty="0">
                <a:ea typeface="华文中宋" pitchFamily="2" charset="-122"/>
              </a:rPr>
              <a:t>关于将商业健康保险个人所得税试点政策推广到全国范围实施的通知</a:t>
            </a:r>
            <a:r>
              <a:rPr lang="zh-CN" altLang="en-US"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[2017]39</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en-US" altLang="zh-CN" sz="2400" dirty="0">
                <a:ea typeface="华文中宋" pitchFamily="2" charset="-122"/>
              </a:rPr>
              <a:t>2.</a:t>
            </a:r>
            <a:r>
              <a:rPr lang="zh-CN" altLang="zh-CN" sz="2400" dirty="0">
                <a:ea typeface="华文中宋" pitchFamily="2" charset="-122"/>
              </a:rPr>
              <a:t>国家税务总局关于推广实施商业健康保险个人所得税政策有关征管问题的公告</a:t>
            </a:r>
            <a:r>
              <a:rPr lang="zh-CN" altLang="en-US" sz="2400" dirty="0">
                <a:ea typeface="华文中宋" pitchFamily="2" charset="-122"/>
              </a:rPr>
              <a:t>（</a:t>
            </a:r>
            <a:r>
              <a:rPr lang="zh-CN" altLang="zh-CN" sz="2400" dirty="0">
                <a:ea typeface="华文中宋" pitchFamily="2" charset="-122"/>
              </a:rPr>
              <a:t>国家税务总局公告2017年第17号</a:t>
            </a:r>
            <a:r>
              <a:rPr lang="zh-CN" altLang="en-US" sz="2400" dirty="0">
                <a:ea typeface="华文中宋" pitchFamily="2" charset="-122"/>
              </a:rPr>
              <a:t>）</a:t>
            </a:r>
            <a:endParaRPr lang="zh-CN" altLang="zh-CN" sz="2400" dirty="0">
              <a:ea typeface="华文中宋" pitchFamily="2" charset="-122"/>
            </a:endParaRPr>
          </a:p>
          <a:p>
            <a:r>
              <a:rPr lang="zh-CN" altLang="en-US" sz="2400" dirty="0">
                <a:solidFill>
                  <a:srgbClr val="00B0F0"/>
                </a:solidFill>
                <a:ea typeface="华文中宋" pitchFamily="2" charset="-122"/>
              </a:rPr>
              <a:t>（二）主要政策规定</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en-US" sz="2400" dirty="0">
                <a:ea typeface="华文中宋" pitchFamily="2" charset="-122"/>
              </a:rPr>
              <a:t>扣除规定</a:t>
            </a:r>
            <a:endParaRPr lang="en-US" altLang="zh-CN" sz="2400" dirty="0">
              <a:ea typeface="华文中宋" pitchFamily="2" charset="-122"/>
            </a:endParaRPr>
          </a:p>
          <a:p>
            <a:r>
              <a:rPr lang="zh-CN" altLang="zh-CN" sz="2400" dirty="0">
                <a:ea typeface="华文中宋" pitchFamily="2" charset="-122"/>
              </a:rPr>
              <a:t>对个人购买符合规定的商业健康保险产品的支出，允许在当年（月）计算应纳税所得额时予以税前扣除，扣除限额为</a:t>
            </a:r>
            <a:r>
              <a:rPr lang="en-US" altLang="zh-CN" sz="2400" dirty="0">
                <a:ea typeface="华文中宋" pitchFamily="2" charset="-122"/>
              </a:rPr>
              <a:t>2400</a:t>
            </a:r>
            <a:r>
              <a:rPr lang="zh-CN" altLang="zh-CN" sz="2400" dirty="0">
                <a:ea typeface="华文中宋" pitchFamily="2" charset="-122"/>
              </a:rPr>
              <a:t>元</a:t>
            </a:r>
            <a:r>
              <a:rPr lang="en-US" altLang="zh-CN" sz="2400" dirty="0">
                <a:ea typeface="华文中宋" pitchFamily="2" charset="-122"/>
              </a:rPr>
              <a:t>/</a:t>
            </a:r>
            <a:r>
              <a:rPr lang="zh-CN" altLang="zh-CN" sz="2400" dirty="0">
                <a:ea typeface="华文中宋" pitchFamily="2" charset="-122"/>
              </a:rPr>
              <a:t>年（</a:t>
            </a:r>
            <a:r>
              <a:rPr lang="en-US" altLang="zh-CN" sz="2400" dirty="0">
                <a:ea typeface="华文中宋" pitchFamily="2" charset="-122"/>
              </a:rPr>
              <a:t>200</a:t>
            </a:r>
            <a:r>
              <a:rPr lang="zh-CN" altLang="zh-CN" sz="2400" dirty="0">
                <a:ea typeface="华文中宋" pitchFamily="2" charset="-122"/>
              </a:rPr>
              <a:t>元</a:t>
            </a:r>
            <a:r>
              <a:rPr lang="en-US" altLang="zh-CN" sz="2400" dirty="0">
                <a:ea typeface="华文中宋" pitchFamily="2" charset="-122"/>
              </a:rPr>
              <a:t>/</a:t>
            </a:r>
            <a:r>
              <a:rPr lang="zh-CN" altLang="zh-CN" sz="2400" dirty="0">
                <a:ea typeface="华文中宋" pitchFamily="2" charset="-122"/>
              </a:rPr>
              <a:t>月）。单位统一为员工购买符合规定的商业健康保险产品的支出，应分别计入员工个人工资薪金，视同个人购买，按上述限额予以扣除</a:t>
            </a:r>
          </a:p>
          <a:p>
            <a:r>
              <a:rPr lang="en-US" altLang="zh-CN" sz="2400" dirty="0">
                <a:ea typeface="华文中宋" pitchFamily="2" charset="-122"/>
              </a:rPr>
              <a:t>2400</a:t>
            </a:r>
            <a:r>
              <a:rPr lang="zh-CN" altLang="zh-CN" sz="2400" dirty="0">
                <a:ea typeface="华文中宋" pitchFamily="2" charset="-122"/>
              </a:rPr>
              <a:t>元</a:t>
            </a:r>
            <a:r>
              <a:rPr lang="en-US" altLang="zh-CN" sz="2400" dirty="0">
                <a:ea typeface="华文中宋" pitchFamily="2" charset="-122"/>
              </a:rPr>
              <a:t>/</a:t>
            </a:r>
            <a:r>
              <a:rPr lang="zh-CN" altLang="zh-CN" sz="2400" dirty="0">
                <a:ea typeface="华文中宋" pitchFamily="2" charset="-122"/>
              </a:rPr>
              <a:t>年（</a:t>
            </a:r>
            <a:r>
              <a:rPr lang="en-US" altLang="zh-CN" sz="2400" dirty="0">
                <a:ea typeface="华文中宋" pitchFamily="2" charset="-122"/>
              </a:rPr>
              <a:t>200</a:t>
            </a:r>
            <a:r>
              <a:rPr lang="zh-CN" altLang="zh-CN" sz="2400" dirty="0">
                <a:ea typeface="华文中宋" pitchFamily="2" charset="-122"/>
              </a:rPr>
              <a:t>元</a:t>
            </a:r>
            <a:r>
              <a:rPr lang="en-US" altLang="zh-CN" sz="2400" dirty="0">
                <a:ea typeface="华文中宋" pitchFamily="2" charset="-122"/>
              </a:rPr>
              <a:t>/</a:t>
            </a:r>
            <a:r>
              <a:rPr lang="zh-CN" altLang="zh-CN" sz="2400" dirty="0">
                <a:ea typeface="华文中宋" pitchFamily="2" charset="-122"/>
              </a:rPr>
              <a:t>月）的限额扣除为个人所得税法规定减除费用标准之外的扣除</a:t>
            </a:r>
          </a:p>
          <a:p>
            <a:endParaRPr lang="zh-CN" altLang="en-US" dirty="0"/>
          </a:p>
        </p:txBody>
      </p:sp>
    </p:spTree>
    <p:extLst>
      <p:ext uri="{BB962C8B-B14F-4D97-AF65-F5344CB8AC3E}">
        <p14:creationId xmlns:p14="http://schemas.microsoft.com/office/powerpoint/2010/main" val="20535833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个人所得税方面</a:t>
            </a:r>
          </a:p>
        </p:txBody>
      </p:sp>
      <p:sp>
        <p:nvSpPr>
          <p:cNvPr id="3" name="内容占位符 2"/>
          <p:cNvSpPr>
            <a:spLocks noGrp="1"/>
          </p:cNvSpPr>
          <p:nvPr>
            <p:ph idx="1"/>
          </p:nvPr>
        </p:nvSpPr>
        <p:spPr/>
        <p:txBody>
          <a:bodyPr/>
          <a:lstStyle/>
          <a:p>
            <a:r>
              <a:rPr lang="en-US" altLang="zh-CN" dirty="0"/>
              <a:t>2</a:t>
            </a:r>
            <a:r>
              <a:rPr lang="en-US" altLang="zh-CN" sz="2400" dirty="0">
                <a:ea typeface="华文中宋" pitchFamily="2" charset="-122"/>
              </a:rPr>
              <a:t>.</a:t>
            </a:r>
            <a:r>
              <a:rPr lang="zh-CN" altLang="zh-CN" sz="2400" dirty="0">
                <a:ea typeface="华文中宋" pitchFamily="2" charset="-122"/>
              </a:rPr>
              <a:t>适用对象</a:t>
            </a:r>
          </a:p>
          <a:p>
            <a:r>
              <a:rPr lang="zh-CN" altLang="zh-CN" sz="2400" dirty="0">
                <a:ea typeface="华文中宋" pitchFamily="2" charset="-122"/>
              </a:rPr>
              <a:t>适用商业健康保险税收优惠政策的纳税人，是指取得工资薪金所得、连续性劳务报酬所得的个人，以及取得个体工商户生产经营所得、对企事业单位的承包承租经营所得的个体工商户业主、个人独资企业投资者、合伙企业合伙人和承包承租经营者</a:t>
            </a:r>
            <a:endParaRPr lang="en-US" altLang="zh-CN" sz="2400" dirty="0">
              <a:ea typeface="华文中宋" pitchFamily="2" charset="-122"/>
            </a:endParaRPr>
          </a:p>
          <a:p>
            <a:r>
              <a:rPr lang="en-US" altLang="zh-CN" sz="2400" dirty="0">
                <a:ea typeface="华文中宋" pitchFamily="2" charset="-122"/>
              </a:rPr>
              <a:t>3.</a:t>
            </a:r>
            <a:r>
              <a:rPr lang="zh-CN" altLang="zh-CN" sz="2400" dirty="0">
                <a:ea typeface="华文中宋" pitchFamily="2" charset="-122"/>
              </a:rPr>
              <a:t>商业健康保险产品的规范和条件</a:t>
            </a:r>
          </a:p>
          <a:p>
            <a:r>
              <a:rPr lang="zh-CN" altLang="zh-CN" sz="2400" dirty="0">
                <a:ea typeface="华文中宋" pitchFamily="2" charset="-122"/>
              </a:rPr>
              <a:t>符合规定的商业健康保险产品，是指保险公司参照个人税收优惠型健康保险产品指引框架及示范条款（</a:t>
            </a:r>
            <a:r>
              <a:rPr lang="zh-CN" altLang="en-US" sz="2400" dirty="0">
                <a:ea typeface="华文中宋" pitchFamily="2" charset="-122"/>
              </a:rPr>
              <a:t>有具体</a:t>
            </a:r>
            <a:r>
              <a:rPr lang="zh-CN" altLang="zh-CN" sz="2400" dirty="0">
                <a:ea typeface="华文中宋" pitchFamily="2" charset="-122"/>
              </a:rPr>
              <a:t>附件）开发的、符合下列条件的健康保险产品：</a:t>
            </a:r>
          </a:p>
          <a:p>
            <a:r>
              <a:rPr lang="zh-CN" altLang="zh-CN" sz="2400" dirty="0">
                <a:ea typeface="华文中宋" pitchFamily="2" charset="-122"/>
              </a:rPr>
              <a:t>（</a:t>
            </a:r>
            <a:r>
              <a:rPr lang="en-US" altLang="zh-CN" sz="2400" dirty="0">
                <a:ea typeface="华文中宋" pitchFamily="2" charset="-122"/>
              </a:rPr>
              <a:t>1</a:t>
            </a:r>
            <a:r>
              <a:rPr lang="zh-CN" altLang="zh-CN" sz="2400" dirty="0">
                <a:ea typeface="华文中宋" pitchFamily="2" charset="-122"/>
              </a:rPr>
              <a:t>）健康保险产品采取具有保障功能并设立有最低保证收益账户的万能险方式，包含医疗保险和个人账户积累两项责任。被保险人个人账户由其所投保的保险公司负责管理维护</a:t>
            </a:r>
          </a:p>
          <a:p>
            <a:r>
              <a:rPr lang="zh-CN" altLang="zh-CN" sz="2400" dirty="0">
                <a:ea typeface="华文中宋" pitchFamily="2" charset="-122"/>
              </a:rPr>
              <a:t>（</a:t>
            </a:r>
            <a:r>
              <a:rPr lang="en-US" altLang="zh-CN" sz="2400" dirty="0">
                <a:ea typeface="华文中宋" pitchFamily="2" charset="-122"/>
              </a:rPr>
              <a:t>2</a:t>
            </a:r>
            <a:r>
              <a:rPr lang="zh-CN" altLang="zh-CN" sz="2400" dirty="0">
                <a:ea typeface="华文中宋" pitchFamily="2" charset="-122"/>
              </a:rPr>
              <a:t>）被保险人为</a:t>
            </a:r>
            <a:r>
              <a:rPr lang="en-US" altLang="zh-CN" sz="2400" dirty="0">
                <a:ea typeface="华文中宋" pitchFamily="2" charset="-122"/>
              </a:rPr>
              <a:t>16</a:t>
            </a:r>
            <a:r>
              <a:rPr lang="zh-CN" altLang="zh-CN" sz="2400" dirty="0">
                <a:ea typeface="华文中宋" pitchFamily="2" charset="-122"/>
              </a:rPr>
              <a:t>周岁以上、未满法定退休年龄的纳税人群。保险公司不得因被保险人既往病史拒保，并保证续保</a:t>
            </a:r>
          </a:p>
          <a:p>
            <a:endParaRPr lang="zh-CN" altLang="zh-CN" sz="2400" dirty="0">
              <a:ea typeface="华文中宋" pitchFamily="2" charset="-122"/>
            </a:endParaRPr>
          </a:p>
          <a:p>
            <a:endParaRPr lang="zh-CN" altLang="en-US" dirty="0"/>
          </a:p>
        </p:txBody>
      </p:sp>
    </p:spTree>
    <p:extLst>
      <p:ext uri="{BB962C8B-B14F-4D97-AF65-F5344CB8AC3E}">
        <p14:creationId xmlns:p14="http://schemas.microsoft.com/office/powerpoint/2010/main" val="53526052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个人所得税方面</a:t>
            </a:r>
          </a:p>
        </p:txBody>
      </p:sp>
      <p:sp>
        <p:nvSpPr>
          <p:cNvPr id="3" name="内容占位符 2"/>
          <p:cNvSpPr>
            <a:spLocks noGrp="1"/>
          </p:cNvSpPr>
          <p:nvPr>
            <p:ph idx="1"/>
          </p:nvPr>
        </p:nvSpPr>
        <p:spPr/>
        <p:txBody>
          <a:bodyPr>
            <a:normAutofit fontScale="92500"/>
          </a:bodyPr>
          <a:lstStyle/>
          <a:p>
            <a:r>
              <a:rPr lang="zh-CN" altLang="zh-CN" dirty="0"/>
              <a:t>（</a:t>
            </a:r>
            <a:r>
              <a:rPr lang="en-US" altLang="zh-CN" sz="2400" dirty="0">
                <a:ea typeface="华文中宋" pitchFamily="2" charset="-122"/>
              </a:rPr>
              <a:t>3</a:t>
            </a:r>
            <a:r>
              <a:rPr lang="zh-CN" altLang="zh-CN" sz="2400" dirty="0">
                <a:ea typeface="华文中宋" pitchFamily="2" charset="-122"/>
              </a:rPr>
              <a:t>）医疗保险保障责任范围包括被保险人医保所在地基本医疗保险基金支付范围内的自付费用及部分基本医疗保险基金支付范围外的费用，费用的报销范围、比例和额度由各保险公司根据具体产品特点自行确定</a:t>
            </a:r>
          </a:p>
          <a:p>
            <a:r>
              <a:rPr lang="zh-CN" altLang="zh-CN" sz="2400" dirty="0">
                <a:ea typeface="华文中宋" pitchFamily="2" charset="-122"/>
              </a:rPr>
              <a:t>（</a:t>
            </a:r>
            <a:r>
              <a:rPr lang="en-US" altLang="zh-CN" sz="2400" dirty="0">
                <a:ea typeface="华文中宋" pitchFamily="2" charset="-122"/>
              </a:rPr>
              <a:t>4</a:t>
            </a:r>
            <a:r>
              <a:rPr lang="zh-CN" altLang="zh-CN" sz="2400" dirty="0">
                <a:ea typeface="华文中宋" pitchFamily="2" charset="-122"/>
              </a:rPr>
              <a:t>）同一款健康保险产品，可依据被保险人的不同情况，设置不同的保险金额，具体保险金额下限由保监会规定</a:t>
            </a:r>
          </a:p>
          <a:p>
            <a:r>
              <a:rPr lang="zh-CN" altLang="zh-CN" sz="2400" dirty="0">
                <a:ea typeface="华文中宋" pitchFamily="2" charset="-122"/>
              </a:rPr>
              <a:t>（</a:t>
            </a:r>
            <a:r>
              <a:rPr lang="en-US" altLang="zh-CN" sz="2400" dirty="0">
                <a:ea typeface="华文中宋" pitchFamily="2" charset="-122"/>
              </a:rPr>
              <a:t>5</a:t>
            </a:r>
            <a:r>
              <a:rPr lang="zh-CN" altLang="zh-CN" sz="2400" dirty="0">
                <a:ea typeface="华文中宋" pitchFamily="2" charset="-122"/>
              </a:rPr>
              <a:t>）健康保险产品坚持“保本微利”原则，对医疗保险部分的简单赔付率低于规定比例的，保险公司要将实际赔付率与规定比例之间的差额部分返还到被保险人的个人账户</a:t>
            </a:r>
          </a:p>
          <a:p>
            <a:r>
              <a:rPr lang="zh-CN" altLang="zh-CN" sz="2400" dirty="0">
                <a:ea typeface="华文中宋" pitchFamily="2" charset="-122"/>
              </a:rPr>
              <a:t>根据目标人群已有保障项目和保障需求的不同，符合规定的健康保险产品共有三类，分别适用于：</a:t>
            </a:r>
            <a:r>
              <a:rPr lang="zh-CN" altLang="en-US" sz="2400" dirty="0">
                <a:ea typeface="华文中宋" pitchFamily="2" charset="-122"/>
              </a:rPr>
              <a:t>一</a:t>
            </a:r>
            <a:r>
              <a:rPr lang="en-US" altLang="zh-CN" sz="2400" dirty="0">
                <a:ea typeface="华文中宋" pitchFamily="2" charset="-122"/>
              </a:rPr>
              <a:t>.</a:t>
            </a:r>
            <a:r>
              <a:rPr lang="zh-CN" altLang="zh-CN" sz="2400" dirty="0">
                <a:ea typeface="华文中宋" pitchFamily="2" charset="-122"/>
              </a:rPr>
              <a:t>对公费医疗或基本医疗保险报销后个人负担的医疗费用有报销意愿的人群；</a:t>
            </a:r>
            <a:r>
              <a:rPr lang="zh-CN" altLang="en-US" sz="2400" dirty="0">
                <a:ea typeface="华文中宋" pitchFamily="2" charset="-122"/>
              </a:rPr>
              <a:t>二</a:t>
            </a:r>
            <a:r>
              <a:rPr lang="en-US" altLang="zh-CN" sz="2400" dirty="0">
                <a:ea typeface="华文中宋" pitchFamily="2" charset="-122"/>
              </a:rPr>
              <a:t>.</a:t>
            </a:r>
            <a:r>
              <a:rPr lang="zh-CN" altLang="zh-CN" sz="2400" dirty="0">
                <a:ea typeface="华文中宋" pitchFamily="2" charset="-122"/>
              </a:rPr>
              <a:t>对公费医疗或基本医疗保险报销后个人负担的特定大额医疗费用有报销意愿的人群；</a:t>
            </a:r>
            <a:r>
              <a:rPr lang="zh-CN" altLang="en-US" sz="2400" dirty="0">
                <a:ea typeface="华文中宋" pitchFamily="2" charset="-122"/>
              </a:rPr>
              <a:t>三</a:t>
            </a:r>
            <a:r>
              <a:rPr lang="en-US" altLang="zh-CN" sz="2400" dirty="0">
                <a:ea typeface="华文中宋" pitchFamily="2" charset="-122"/>
              </a:rPr>
              <a:t>.</a:t>
            </a:r>
            <a:r>
              <a:rPr lang="zh-CN" altLang="zh-CN" sz="2400" dirty="0">
                <a:ea typeface="华文中宋" pitchFamily="2" charset="-122"/>
              </a:rPr>
              <a:t>未参加公费医疗或基本医疗保险，对个人负担的医疗费用有报销意愿的人群</a:t>
            </a:r>
          </a:p>
          <a:p>
            <a:r>
              <a:rPr lang="zh-CN" altLang="zh-CN" sz="2400" dirty="0">
                <a:ea typeface="华文中宋" pitchFamily="2" charset="-122"/>
              </a:rPr>
              <a:t>符合上述条件的个人税收优惠型健康保险产品，保险公司应按《保险法》规定程序上报保监会审批</a:t>
            </a:r>
            <a:endParaRPr lang="en-US" altLang="zh-CN" sz="2400" dirty="0">
              <a:ea typeface="华文中宋" pitchFamily="2" charset="-122"/>
            </a:endParaRPr>
          </a:p>
          <a:p>
            <a:r>
              <a:rPr lang="zh-CN" altLang="zh-CN" sz="2400" dirty="0">
                <a:ea typeface="华文中宋" pitchFamily="2" charset="-122"/>
              </a:rPr>
              <a:t>保险公司销售符合规定的商业健康保险产品，及时为购买保险的个人开具发票和保单凭证，并在保单凭证上</a:t>
            </a:r>
            <a:r>
              <a:rPr lang="zh-CN" altLang="zh-CN" sz="2400" dirty="0">
                <a:solidFill>
                  <a:srgbClr val="FF0000"/>
                </a:solidFill>
                <a:ea typeface="华文中宋" pitchFamily="2" charset="-122"/>
              </a:rPr>
              <a:t>注明税优识别码</a:t>
            </a:r>
          </a:p>
          <a:p>
            <a:endParaRPr lang="zh-CN" altLang="en-US" dirty="0"/>
          </a:p>
        </p:txBody>
      </p:sp>
    </p:spTree>
    <p:extLst>
      <p:ext uri="{BB962C8B-B14F-4D97-AF65-F5344CB8AC3E}">
        <p14:creationId xmlns:p14="http://schemas.microsoft.com/office/powerpoint/2010/main" val="413219077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个人所得税方面</a:t>
            </a:r>
          </a:p>
        </p:txBody>
      </p:sp>
      <p:sp>
        <p:nvSpPr>
          <p:cNvPr id="3" name="内容占位符 2"/>
          <p:cNvSpPr>
            <a:spLocks noGrp="1"/>
          </p:cNvSpPr>
          <p:nvPr>
            <p:ph idx="1"/>
          </p:nvPr>
        </p:nvSpPr>
        <p:spPr/>
        <p:txBody>
          <a:bodyPr/>
          <a:lstStyle/>
          <a:p>
            <a:r>
              <a:rPr lang="en-US" altLang="zh-CN" sz="2400" dirty="0">
                <a:ea typeface="华文中宋" pitchFamily="2" charset="-122"/>
              </a:rPr>
              <a:t>4.</a:t>
            </a:r>
            <a:r>
              <a:rPr lang="zh-CN" altLang="zh-CN" sz="2400" dirty="0">
                <a:ea typeface="华文中宋" pitchFamily="2" charset="-122"/>
              </a:rPr>
              <a:t>税收征管</a:t>
            </a:r>
          </a:p>
          <a:p>
            <a:r>
              <a:rPr lang="zh-CN" altLang="zh-CN" sz="2400" dirty="0">
                <a:ea typeface="华文中宋" pitchFamily="2" charset="-122"/>
              </a:rPr>
              <a:t>（</a:t>
            </a:r>
            <a:r>
              <a:rPr lang="en-US" altLang="zh-CN" sz="2400" dirty="0">
                <a:ea typeface="华文中宋" pitchFamily="2" charset="-122"/>
              </a:rPr>
              <a:t>1</a:t>
            </a:r>
            <a:r>
              <a:rPr lang="zh-CN" altLang="zh-CN" sz="2400" dirty="0">
                <a:ea typeface="华文中宋" pitchFamily="2" charset="-122"/>
              </a:rPr>
              <a:t>）单位统一组织为员工购买或者单位和个人共同负担购买符合规定的商业健康保险产品，单位负担部分应当实名计入个人工资薪金明细清单，视同个人购买，并自购买产品次月起，在不超过</a:t>
            </a:r>
            <a:r>
              <a:rPr lang="en-US" altLang="zh-CN" sz="2400" dirty="0">
                <a:ea typeface="华文中宋" pitchFamily="2" charset="-122"/>
              </a:rPr>
              <a:t>200</a:t>
            </a:r>
            <a:r>
              <a:rPr lang="zh-CN" altLang="zh-CN" sz="2400" dirty="0">
                <a:ea typeface="华文中宋" pitchFamily="2" charset="-122"/>
              </a:rPr>
              <a:t>元</a:t>
            </a:r>
            <a:r>
              <a:rPr lang="en-US" altLang="zh-CN" sz="2400" dirty="0">
                <a:ea typeface="华文中宋" pitchFamily="2" charset="-122"/>
              </a:rPr>
              <a:t>/</a:t>
            </a:r>
            <a:r>
              <a:rPr lang="zh-CN" altLang="zh-CN" sz="2400" dirty="0">
                <a:ea typeface="华文中宋" pitchFamily="2" charset="-122"/>
              </a:rPr>
              <a:t>月的标准内按月扣除。一年内保费金额超过</a:t>
            </a:r>
            <a:r>
              <a:rPr lang="en-US" altLang="zh-CN" sz="2400" dirty="0">
                <a:ea typeface="华文中宋" pitchFamily="2" charset="-122"/>
              </a:rPr>
              <a:t>2400</a:t>
            </a:r>
            <a:r>
              <a:rPr lang="zh-CN" altLang="zh-CN" sz="2400" dirty="0">
                <a:ea typeface="华文中宋" pitchFamily="2" charset="-122"/>
              </a:rPr>
              <a:t>元的部分，不得税前扣除。以后年度续保时，按上述规定执行。个人自行退保时，应及时告知扣缴单位。个人相关退保信息保险公司应及时传递给税务机关</a:t>
            </a:r>
            <a:endParaRPr lang="en-US" altLang="zh-CN" sz="2400" dirty="0">
              <a:ea typeface="华文中宋" pitchFamily="2" charset="-122"/>
            </a:endParaRPr>
          </a:p>
          <a:p>
            <a:r>
              <a:rPr lang="zh-CN" altLang="zh-CN" sz="2400" dirty="0">
                <a:ea typeface="华文中宋" pitchFamily="2" charset="-122"/>
              </a:rPr>
              <a:t>（</a:t>
            </a:r>
            <a:r>
              <a:rPr lang="en-US" altLang="zh-CN" sz="2400" dirty="0">
                <a:ea typeface="华文中宋" pitchFamily="2" charset="-122"/>
              </a:rPr>
              <a:t>2</a:t>
            </a:r>
            <a:r>
              <a:rPr lang="zh-CN" altLang="zh-CN" sz="2400" dirty="0">
                <a:ea typeface="华文中宋" pitchFamily="2" charset="-122"/>
              </a:rPr>
              <a:t>）取得工资薪金所得或连续性劳务报酬所得的个人，自行购买符合规定的商业健康保险产品的，应当及时向代扣代缴单位提供保单凭证。扣缴单位自个人提交保单凭证的次月起，在不超过</a:t>
            </a:r>
            <a:r>
              <a:rPr lang="en-US" altLang="zh-CN" sz="2400" dirty="0">
                <a:ea typeface="华文中宋" pitchFamily="2" charset="-122"/>
              </a:rPr>
              <a:t>200</a:t>
            </a:r>
            <a:r>
              <a:rPr lang="zh-CN" altLang="zh-CN" sz="2400" dirty="0">
                <a:ea typeface="华文中宋" pitchFamily="2" charset="-122"/>
              </a:rPr>
              <a:t>元</a:t>
            </a:r>
            <a:r>
              <a:rPr lang="en-US" altLang="zh-CN" sz="2400" dirty="0">
                <a:ea typeface="华文中宋" pitchFamily="2" charset="-122"/>
              </a:rPr>
              <a:t>/</a:t>
            </a:r>
            <a:r>
              <a:rPr lang="zh-CN" altLang="zh-CN" sz="2400" dirty="0">
                <a:ea typeface="华文中宋" pitchFamily="2" charset="-122"/>
              </a:rPr>
              <a:t>月的标准内按月扣除。一年内保费金额超过</a:t>
            </a:r>
            <a:r>
              <a:rPr lang="en-US" altLang="zh-CN" sz="2400" dirty="0">
                <a:ea typeface="华文中宋" pitchFamily="2" charset="-122"/>
              </a:rPr>
              <a:t>2400</a:t>
            </a:r>
            <a:r>
              <a:rPr lang="zh-CN" altLang="zh-CN" sz="2400" dirty="0">
                <a:ea typeface="华文中宋" pitchFamily="2" charset="-122"/>
              </a:rPr>
              <a:t>元的部分，不得税前扣除。以后年度续保时，按上述规定执行。个人自行退保时，应及时告知扣缴义务人</a:t>
            </a:r>
          </a:p>
          <a:p>
            <a:endParaRPr lang="zh-CN" altLang="en-US" dirty="0"/>
          </a:p>
        </p:txBody>
      </p:sp>
    </p:spTree>
    <p:extLst>
      <p:ext uri="{BB962C8B-B14F-4D97-AF65-F5344CB8AC3E}">
        <p14:creationId xmlns:p14="http://schemas.microsoft.com/office/powerpoint/2010/main" val="369917667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个人所得税方面</a:t>
            </a:r>
          </a:p>
        </p:txBody>
      </p:sp>
      <p:sp>
        <p:nvSpPr>
          <p:cNvPr id="3" name="内容占位符 2"/>
          <p:cNvSpPr>
            <a:spLocks noGrp="1"/>
          </p:cNvSpPr>
          <p:nvPr>
            <p:ph idx="1"/>
          </p:nvPr>
        </p:nvSpPr>
        <p:spPr/>
        <p:txBody>
          <a:bodyPr/>
          <a:lstStyle/>
          <a:p>
            <a:r>
              <a:rPr lang="zh-CN" altLang="zh-CN" sz="2400" dirty="0">
                <a:ea typeface="华文中宋" pitchFamily="2" charset="-122"/>
              </a:rPr>
              <a:t>有扣缴义务人的个人自行购买、单位统一组织为员工购买或者单位和个人共同负担购买符合规定的商业健康保险产品，扣缴义务人在填报《扣缴个人所得税报告表》或《特定行业个人所得税年度申报表》时，应将当期扣除的个人购买商业健康保险支出金额填至申报表“税前扣除项目”的“其他”列中（需注明商业健康保险扣除金额），并同时填报《商业健康保险税前扣除情况明细表》</a:t>
            </a:r>
            <a:endParaRPr lang="en-US" altLang="zh-CN" sz="2400" dirty="0">
              <a:ea typeface="华文中宋" pitchFamily="2" charset="-122"/>
            </a:endParaRPr>
          </a:p>
          <a:p>
            <a:r>
              <a:rPr lang="zh-CN" altLang="zh-CN" sz="2400" dirty="0">
                <a:ea typeface="华文中宋" pitchFamily="2" charset="-122"/>
              </a:rPr>
              <a:t>其中，个人自行购买符合规定的商业健康保险产品的，应及时向扣缴义务人提供保单凭证，扣缴义务人应当依法为其税前扣除，不得拒绝。个人从中国境内两处或者两处以上取得工资薪金所得，且自行购买商业健康保险的，只能选择在其中一处扣除</a:t>
            </a:r>
          </a:p>
          <a:p>
            <a:r>
              <a:rPr lang="zh-CN" altLang="zh-CN" sz="2400" dirty="0">
                <a:ea typeface="华文中宋" pitchFamily="2" charset="-122"/>
              </a:rPr>
              <a:t>个人未续保或退保的，应于未续保或退保当月告知扣缴义务人终止商业健康保险税前扣除</a:t>
            </a:r>
          </a:p>
          <a:p>
            <a:endParaRPr lang="zh-CN" altLang="en-US" dirty="0"/>
          </a:p>
        </p:txBody>
      </p:sp>
    </p:spTree>
    <p:extLst>
      <p:ext uri="{BB962C8B-B14F-4D97-AF65-F5344CB8AC3E}">
        <p14:creationId xmlns:p14="http://schemas.microsoft.com/office/powerpoint/2010/main" val="180238379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个人所得税方面</a:t>
            </a:r>
          </a:p>
        </p:txBody>
      </p:sp>
      <p:sp>
        <p:nvSpPr>
          <p:cNvPr id="3" name="内容占位符 2"/>
          <p:cNvSpPr>
            <a:spLocks noGrp="1"/>
          </p:cNvSpPr>
          <p:nvPr>
            <p:ph idx="1"/>
          </p:nvPr>
        </p:nvSpPr>
        <p:spPr/>
        <p:txBody>
          <a:bodyPr/>
          <a:lstStyle/>
          <a:p>
            <a:r>
              <a:rPr lang="zh-CN" altLang="zh-CN" sz="2400" dirty="0">
                <a:ea typeface="华文中宋" pitchFamily="2" charset="-122"/>
              </a:rPr>
              <a:t>（</a:t>
            </a:r>
            <a:r>
              <a:rPr lang="en-US" altLang="zh-CN" sz="2400" dirty="0">
                <a:ea typeface="华文中宋" pitchFamily="2" charset="-122"/>
              </a:rPr>
              <a:t>3</a:t>
            </a:r>
            <a:r>
              <a:rPr lang="zh-CN" altLang="zh-CN" sz="2400" dirty="0">
                <a:ea typeface="华文中宋" pitchFamily="2" charset="-122"/>
              </a:rPr>
              <a:t>）个体工商户业主、企事业单位承包承租经营者、个人独资和合伙企业投资者自行购买符合条件的商业健康保险产品的，在不超过</a:t>
            </a:r>
            <a:r>
              <a:rPr lang="en-US" altLang="zh-CN" sz="2400" dirty="0">
                <a:ea typeface="华文中宋" pitchFamily="2" charset="-122"/>
              </a:rPr>
              <a:t>2400</a:t>
            </a:r>
            <a:r>
              <a:rPr lang="zh-CN" altLang="zh-CN" sz="2400" dirty="0">
                <a:ea typeface="华文中宋" pitchFamily="2" charset="-122"/>
              </a:rPr>
              <a:t>元</a:t>
            </a:r>
            <a:r>
              <a:rPr lang="en-US" altLang="zh-CN" sz="2400" dirty="0">
                <a:ea typeface="华文中宋" pitchFamily="2" charset="-122"/>
              </a:rPr>
              <a:t>/</a:t>
            </a:r>
            <a:r>
              <a:rPr lang="zh-CN" altLang="zh-CN" sz="2400" dirty="0">
                <a:ea typeface="华文中宋" pitchFamily="2" charset="-122"/>
              </a:rPr>
              <a:t>年的标准内据实扣除。一年内保费金额超过</a:t>
            </a:r>
            <a:r>
              <a:rPr lang="en-US" altLang="zh-CN" sz="2400" dirty="0">
                <a:ea typeface="华文中宋" pitchFamily="2" charset="-122"/>
              </a:rPr>
              <a:t>2400</a:t>
            </a:r>
            <a:r>
              <a:rPr lang="zh-CN" altLang="zh-CN" sz="2400" dirty="0">
                <a:ea typeface="华文中宋" pitchFamily="2" charset="-122"/>
              </a:rPr>
              <a:t>元的部分，不得税前扣除。以后年度续保时，按上述规定执行</a:t>
            </a:r>
            <a:endParaRPr lang="en-US" altLang="zh-CN" sz="2400" dirty="0">
              <a:ea typeface="华文中宋" pitchFamily="2" charset="-122"/>
            </a:endParaRPr>
          </a:p>
          <a:p>
            <a:r>
              <a:rPr lang="zh-CN" altLang="zh-CN" sz="2400" dirty="0">
                <a:ea typeface="华文中宋" pitchFamily="2" charset="-122"/>
              </a:rPr>
              <a:t>个体工商户业主、个人独资企业投资者、合伙企业个人合伙人和企事业单位承包承租经营者购买符合规定的商业健康保险产品支出，在年度申报填报《个人所得税生产经营所得纳税申报表（B表）》、享受商业健康保险税前扣除政策时，应将商业健康保险税前扣除金额填至“允许扣除的其他费用”行（需注明商业健康保险扣除金额），并同时填报《商业健康保险税前扣除情况明细表》</a:t>
            </a:r>
          </a:p>
          <a:p>
            <a:r>
              <a:rPr lang="zh-CN" altLang="zh-CN" sz="2400" dirty="0">
                <a:ea typeface="华文中宋" pitchFamily="2" charset="-122"/>
              </a:rPr>
              <a:t>实行核定征收的纳税人，应向主管税务机关报送《商业健康保险税前扣除情况明细表》，主管税务机关按程序相应调减其应纳税所得额或应纳税额。纳税人未续保或退保的，应当及时告知主管税务机关，终止商业健康保险税前扣除</a:t>
            </a:r>
          </a:p>
          <a:p>
            <a:r>
              <a:rPr lang="zh-CN" altLang="zh-CN" sz="2400" dirty="0">
                <a:ea typeface="华文中宋" pitchFamily="2" charset="-122"/>
              </a:rPr>
              <a:t>自</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7</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日起执行</a:t>
            </a:r>
            <a:r>
              <a:rPr lang="zh-CN" altLang="en-US" sz="2400" dirty="0">
                <a:ea typeface="华文中宋" pitchFamily="2" charset="-122"/>
              </a:rPr>
              <a:t>（宁波已于</a:t>
            </a:r>
            <a:r>
              <a:rPr lang="en-US" altLang="zh-CN" sz="2400" dirty="0">
                <a:ea typeface="华文中宋" pitchFamily="2" charset="-122"/>
              </a:rPr>
              <a:t>2016</a:t>
            </a:r>
            <a:r>
              <a:rPr lang="zh-CN" altLang="en-US" sz="2400" dirty="0">
                <a:ea typeface="华文中宋" pitchFamily="2" charset="-122"/>
              </a:rPr>
              <a:t>年</a:t>
            </a:r>
            <a:r>
              <a:rPr lang="en-US" altLang="zh-CN" sz="2400" dirty="0">
                <a:ea typeface="华文中宋" pitchFamily="2" charset="-122"/>
              </a:rPr>
              <a:t>1</a:t>
            </a:r>
            <a:r>
              <a:rPr lang="zh-CN" altLang="en-US" sz="2400" dirty="0">
                <a:ea typeface="华文中宋" pitchFamily="2" charset="-122"/>
              </a:rPr>
              <a:t>月</a:t>
            </a:r>
            <a:r>
              <a:rPr lang="en-US" altLang="zh-CN" sz="2400" dirty="0">
                <a:ea typeface="华文中宋" pitchFamily="2" charset="-122"/>
              </a:rPr>
              <a:t>1</a:t>
            </a:r>
            <a:r>
              <a:rPr lang="zh-CN" altLang="en-US" sz="2400" dirty="0">
                <a:ea typeface="华文中宋" pitchFamily="2" charset="-122"/>
              </a:rPr>
              <a:t>日起纳入试点范围）</a:t>
            </a:r>
          </a:p>
          <a:p>
            <a:endParaRPr lang="zh-CN" altLang="en-US" dirty="0"/>
          </a:p>
        </p:txBody>
      </p:sp>
    </p:spTree>
    <p:extLst>
      <p:ext uri="{BB962C8B-B14F-4D97-AF65-F5344CB8AC3E}">
        <p14:creationId xmlns:p14="http://schemas.microsoft.com/office/powerpoint/2010/main" val="27088107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个人所得税方面</a:t>
            </a:r>
          </a:p>
        </p:txBody>
      </p:sp>
      <p:sp>
        <p:nvSpPr>
          <p:cNvPr id="3" name="内容占位符 2"/>
          <p:cNvSpPr>
            <a:spLocks noGrp="1"/>
          </p:cNvSpPr>
          <p:nvPr>
            <p:ph idx="1"/>
          </p:nvPr>
        </p:nvSpPr>
        <p:spPr/>
        <p:txBody>
          <a:bodyPr>
            <a:normAutofit/>
          </a:bodyPr>
          <a:lstStyle/>
          <a:p>
            <a:r>
              <a:rPr lang="zh-CN" altLang="en-US" sz="2400" dirty="0">
                <a:solidFill>
                  <a:srgbClr val="FF0000"/>
                </a:solidFill>
                <a:ea typeface="华文中宋" pitchFamily="2" charset="-122"/>
              </a:rPr>
              <a:t>二</a:t>
            </a:r>
            <a:r>
              <a:rPr lang="en-US" altLang="zh-CN" sz="2400" dirty="0">
                <a:solidFill>
                  <a:srgbClr val="FF0000"/>
                </a:solidFill>
                <a:ea typeface="华文中宋" pitchFamily="2" charset="-122"/>
              </a:rPr>
              <a:t>.</a:t>
            </a:r>
            <a:r>
              <a:rPr lang="zh-CN" altLang="en-US" sz="2400" dirty="0">
                <a:solidFill>
                  <a:srgbClr val="FF0000"/>
                </a:solidFill>
                <a:ea typeface="华文中宋" pitchFamily="2" charset="-122"/>
              </a:rPr>
              <a:t>创业投资和天使投资</a:t>
            </a:r>
            <a:endParaRPr lang="en-US" altLang="zh-CN" sz="2400" dirty="0">
              <a:solidFill>
                <a:srgbClr val="FF0000"/>
              </a:solidFill>
              <a:ea typeface="华文中宋" pitchFamily="2" charset="-122"/>
            </a:endParaRPr>
          </a:p>
          <a:p>
            <a:r>
              <a:rPr lang="zh-CN" altLang="en-US" sz="2400" dirty="0">
                <a:solidFill>
                  <a:srgbClr val="00B0F0"/>
                </a:solidFill>
                <a:ea typeface="华文中宋" pitchFamily="2" charset="-122"/>
              </a:rPr>
              <a:t>（一）相关政策文件</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zh-CN" sz="2400" dirty="0">
                <a:ea typeface="华文中宋" pitchFamily="2" charset="-122"/>
              </a:rPr>
              <a:t>财政部税务总局关于创业投资企业和天使投资个人有关税收试点政策的通知（财税〔</a:t>
            </a:r>
            <a:r>
              <a:rPr lang="en-US" altLang="zh-CN" sz="2400" dirty="0">
                <a:ea typeface="华文中宋" pitchFamily="2" charset="-122"/>
              </a:rPr>
              <a:t>2017</a:t>
            </a:r>
            <a:r>
              <a:rPr lang="zh-CN" altLang="zh-CN" sz="2400" dirty="0">
                <a:ea typeface="华文中宋" pitchFamily="2" charset="-122"/>
              </a:rPr>
              <a:t>〕</a:t>
            </a:r>
            <a:r>
              <a:rPr lang="en-US" altLang="zh-CN" sz="2400" dirty="0">
                <a:ea typeface="华文中宋" pitchFamily="2" charset="-122"/>
              </a:rPr>
              <a:t>38</a:t>
            </a:r>
            <a:r>
              <a:rPr lang="zh-CN" altLang="zh-CN" sz="2400" dirty="0">
                <a:ea typeface="华文中宋" pitchFamily="2" charset="-122"/>
              </a:rPr>
              <a:t>号</a:t>
            </a:r>
            <a:endParaRPr lang="en-US" altLang="zh-CN" sz="2400" dirty="0">
              <a:ea typeface="华文中宋" pitchFamily="2" charset="-122"/>
            </a:endParaRPr>
          </a:p>
          <a:p>
            <a:r>
              <a:rPr lang="en-US" altLang="zh-CN" sz="2400" dirty="0">
                <a:ea typeface="华文中宋" pitchFamily="2" charset="-122"/>
              </a:rPr>
              <a:t>2.</a:t>
            </a:r>
            <a:r>
              <a:rPr lang="zh-CN" altLang="zh-CN" sz="2400" dirty="0">
                <a:ea typeface="华文中宋" pitchFamily="2" charset="-122"/>
              </a:rPr>
              <a:t>国家税务总局关于创业投资企业和天使投资个人税收试点政策有关问题的公告</a:t>
            </a:r>
            <a:r>
              <a:rPr lang="zh-CN" altLang="en-US" sz="2400" dirty="0">
                <a:ea typeface="华文中宋" pitchFamily="2" charset="-122"/>
              </a:rPr>
              <a:t>（</a:t>
            </a:r>
            <a:r>
              <a:rPr lang="zh-CN" altLang="zh-CN" sz="2400" dirty="0">
                <a:ea typeface="华文中宋" pitchFamily="2" charset="-122"/>
              </a:rPr>
              <a:t>国家税务总局公告</a:t>
            </a:r>
            <a:r>
              <a:rPr lang="en-US" altLang="zh-CN" sz="2400" dirty="0">
                <a:ea typeface="华文中宋" pitchFamily="2" charset="-122"/>
              </a:rPr>
              <a:t>2017</a:t>
            </a:r>
            <a:r>
              <a:rPr lang="zh-CN" altLang="zh-CN" sz="2400" dirty="0">
                <a:ea typeface="华文中宋" pitchFamily="2" charset="-122"/>
              </a:rPr>
              <a:t>年第</a:t>
            </a:r>
            <a:r>
              <a:rPr lang="en-US" altLang="zh-CN" sz="2400" dirty="0">
                <a:ea typeface="华文中宋" pitchFamily="2" charset="-122"/>
              </a:rPr>
              <a:t>20</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endParaRPr lang="zh-CN" altLang="en-US" dirty="0">
              <a:solidFill>
                <a:srgbClr val="00B0F0"/>
              </a:solidFill>
            </a:endParaRPr>
          </a:p>
        </p:txBody>
      </p:sp>
    </p:spTree>
    <p:extLst>
      <p:ext uri="{BB962C8B-B14F-4D97-AF65-F5344CB8AC3E}">
        <p14:creationId xmlns:p14="http://schemas.microsoft.com/office/powerpoint/2010/main" val="406871869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个人所得税方面</a:t>
            </a:r>
          </a:p>
        </p:txBody>
      </p:sp>
      <p:sp>
        <p:nvSpPr>
          <p:cNvPr id="3" name="内容占位符 2"/>
          <p:cNvSpPr>
            <a:spLocks noGrp="1"/>
          </p:cNvSpPr>
          <p:nvPr>
            <p:ph idx="1"/>
          </p:nvPr>
        </p:nvSpPr>
        <p:spPr/>
        <p:txBody>
          <a:bodyPr>
            <a:normAutofit lnSpcReduction="10000"/>
          </a:bodyPr>
          <a:lstStyle/>
          <a:p>
            <a:r>
              <a:rPr lang="zh-CN" altLang="en-US" sz="2400" dirty="0">
                <a:solidFill>
                  <a:srgbClr val="00B0F0"/>
                </a:solidFill>
                <a:ea typeface="华文中宋" pitchFamily="2" charset="-122"/>
              </a:rPr>
              <a:t>（二）主要政策规定</a:t>
            </a:r>
            <a:r>
              <a:rPr lang="zh-CN" altLang="zh-CN" sz="2400" dirty="0">
                <a:solidFill>
                  <a:srgbClr val="00B0F0"/>
                </a:solidFill>
                <a:ea typeface="华文中宋" pitchFamily="2" charset="-122"/>
              </a:rPr>
              <a:t> </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zh-CN" sz="2400" dirty="0">
                <a:ea typeface="华文中宋" pitchFamily="2" charset="-122"/>
              </a:rPr>
              <a:t>有限合伙制创业投资企业（以下简称合伙创投企业）采取股权投资方式直接投资于初创科技型企业满</a:t>
            </a:r>
            <a:r>
              <a:rPr lang="en-US" altLang="zh-CN" sz="2400" dirty="0">
                <a:ea typeface="华文中宋" pitchFamily="2" charset="-122"/>
              </a:rPr>
              <a:t>2</a:t>
            </a:r>
            <a:r>
              <a:rPr lang="zh-CN" altLang="zh-CN" sz="2400" dirty="0">
                <a:ea typeface="华文中宋" pitchFamily="2" charset="-122"/>
              </a:rPr>
              <a:t>年的</a:t>
            </a:r>
            <a:r>
              <a:rPr lang="zh-CN" altLang="en-US" sz="2400" dirty="0">
                <a:ea typeface="华文中宋" pitchFamily="2" charset="-122"/>
              </a:rPr>
              <a:t>，</a:t>
            </a:r>
            <a:r>
              <a:rPr lang="zh-CN" altLang="zh-CN" sz="2400" dirty="0">
                <a:ea typeface="华文中宋" pitchFamily="2" charset="-122"/>
              </a:rPr>
              <a:t>个人合伙人可以按照对初创科技型企业投资额的</a:t>
            </a:r>
            <a:r>
              <a:rPr lang="en-US" altLang="zh-CN" sz="2400" dirty="0">
                <a:ea typeface="华文中宋" pitchFamily="2" charset="-122"/>
              </a:rPr>
              <a:t>70%</a:t>
            </a:r>
            <a:r>
              <a:rPr lang="zh-CN" altLang="zh-CN" sz="2400" dirty="0">
                <a:ea typeface="华文中宋" pitchFamily="2" charset="-122"/>
              </a:rPr>
              <a:t>抵扣个人合伙人从合伙创投企业分得的经营所得；当年不足抵扣的，可以在以后纳税年度结转抵扣</a:t>
            </a:r>
            <a:endParaRPr lang="en-US" altLang="zh-CN" sz="2400" dirty="0">
              <a:ea typeface="华文中宋" pitchFamily="2" charset="-122"/>
            </a:endParaRPr>
          </a:p>
          <a:p>
            <a:r>
              <a:rPr lang="en-US" altLang="zh-CN" sz="2400" dirty="0">
                <a:ea typeface="华文中宋" pitchFamily="2" charset="-122"/>
              </a:rPr>
              <a:t>2.</a:t>
            </a:r>
            <a:r>
              <a:rPr lang="zh-CN" altLang="zh-CN" sz="2400" dirty="0">
                <a:ea typeface="华文中宋" pitchFamily="2" charset="-122"/>
              </a:rPr>
              <a:t>天使投资个人采取股权投资方式直接投资于初创科技型企业满</a:t>
            </a:r>
            <a:r>
              <a:rPr lang="en-US" altLang="zh-CN" sz="2400" dirty="0">
                <a:ea typeface="华文中宋" pitchFamily="2" charset="-122"/>
              </a:rPr>
              <a:t>2</a:t>
            </a:r>
            <a:r>
              <a:rPr lang="zh-CN" altLang="zh-CN" sz="2400" dirty="0">
                <a:ea typeface="华文中宋" pitchFamily="2" charset="-122"/>
              </a:rPr>
              <a:t>年的，可以按照投资额的</a:t>
            </a:r>
            <a:r>
              <a:rPr lang="en-US" altLang="zh-CN" sz="2400" dirty="0">
                <a:ea typeface="华文中宋" pitchFamily="2" charset="-122"/>
              </a:rPr>
              <a:t>70%</a:t>
            </a:r>
            <a:r>
              <a:rPr lang="zh-CN" altLang="zh-CN" sz="2400" dirty="0">
                <a:ea typeface="华文中宋" pitchFamily="2" charset="-122"/>
              </a:rPr>
              <a:t>抵扣转让该初创科技型企业股权取得的应纳税所得额；当期不足抵扣的，可以在以后取得转让该初创科技型企业股权的应纳税所得额时结转抵扣。</a:t>
            </a:r>
          </a:p>
          <a:p>
            <a:r>
              <a:rPr lang="zh-CN" altLang="zh-CN" sz="2400" dirty="0">
                <a:ea typeface="华文中宋" pitchFamily="2" charset="-122"/>
              </a:rPr>
              <a:t>天使投资个人在试点地区投资多个初创科技型企业的，对其中办理注销清算的初创科技型企业，天使投资个人对其投资额的</a:t>
            </a:r>
            <a:r>
              <a:rPr lang="en-US" altLang="zh-CN" sz="2400" dirty="0">
                <a:ea typeface="华文中宋" pitchFamily="2" charset="-122"/>
              </a:rPr>
              <a:t>70%</a:t>
            </a:r>
            <a:r>
              <a:rPr lang="zh-CN" altLang="zh-CN" sz="2400" dirty="0">
                <a:ea typeface="华文中宋" pitchFamily="2" charset="-122"/>
              </a:rPr>
              <a:t>尚未抵扣完的，可自注销清算之日起</a:t>
            </a:r>
            <a:r>
              <a:rPr lang="en-US" altLang="zh-CN" sz="2400" dirty="0">
                <a:ea typeface="华文中宋" pitchFamily="2" charset="-122"/>
              </a:rPr>
              <a:t>36</a:t>
            </a:r>
            <a:r>
              <a:rPr lang="zh-CN" altLang="zh-CN" sz="2400" dirty="0">
                <a:ea typeface="华文中宋" pitchFamily="2" charset="-122"/>
              </a:rPr>
              <a:t>个月内抵扣天使投资个人转让其他初创科技型企业股权取得的应纳税所得额</a:t>
            </a:r>
            <a:endParaRPr lang="en-US" altLang="zh-CN" sz="2400" dirty="0">
              <a:ea typeface="华文中宋" pitchFamily="2" charset="-122"/>
            </a:endParaRPr>
          </a:p>
          <a:p>
            <a:r>
              <a:rPr lang="zh-CN" altLang="zh-CN" sz="2400" dirty="0">
                <a:ea typeface="华文中宋" pitchFamily="2" charset="-122"/>
              </a:rPr>
              <a:t>试点地区包括京津冀、上海、广东、安徽、四川、武汉、西安、沈阳</a:t>
            </a:r>
            <a:r>
              <a:rPr lang="en-US" altLang="zh-CN" sz="2400" dirty="0">
                <a:ea typeface="华文中宋" pitchFamily="2" charset="-122"/>
              </a:rPr>
              <a:t>8</a:t>
            </a:r>
            <a:r>
              <a:rPr lang="zh-CN" altLang="zh-CN" sz="2400" dirty="0">
                <a:ea typeface="华文中宋" pitchFamily="2" charset="-122"/>
              </a:rPr>
              <a:t>个全面创新改革试验区域和苏州工业园区</a:t>
            </a:r>
          </a:p>
          <a:p>
            <a:endParaRPr lang="zh-CN" altLang="en-US" dirty="0"/>
          </a:p>
        </p:txBody>
      </p:sp>
    </p:spTree>
    <p:extLst>
      <p:ext uri="{BB962C8B-B14F-4D97-AF65-F5344CB8AC3E}">
        <p14:creationId xmlns:p14="http://schemas.microsoft.com/office/powerpoint/2010/main" val="189800420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其他</a:t>
            </a:r>
          </a:p>
        </p:txBody>
      </p:sp>
      <p:sp>
        <p:nvSpPr>
          <p:cNvPr id="3" name="内容占位符 2"/>
          <p:cNvSpPr>
            <a:spLocks noGrp="1"/>
          </p:cNvSpPr>
          <p:nvPr>
            <p:ph idx="1"/>
          </p:nvPr>
        </p:nvSpPr>
        <p:spPr/>
        <p:txBody>
          <a:bodyPr/>
          <a:lstStyle/>
          <a:p>
            <a:r>
              <a:rPr lang="zh-CN" altLang="en-US" sz="2400" dirty="0">
                <a:solidFill>
                  <a:srgbClr val="FF0000"/>
                </a:solidFill>
                <a:ea typeface="华文中宋" pitchFamily="2" charset="-122"/>
              </a:rPr>
              <a:t>一</a:t>
            </a:r>
            <a:r>
              <a:rPr lang="en-US" altLang="zh-CN" sz="2400" dirty="0">
                <a:solidFill>
                  <a:srgbClr val="FF0000"/>
                </a:solidFill>
                <a:ea typeface="华文中宋" pitchFamily="2" charset="-122"/>
              </a:rPr>
              <a:t>.</a:t>
            </a:r>
            <a:r>
              <a:rPr lang="zh-CN" altLang="en-US" sz="2400" dirty="0">
                <a:solidFill>
                  <a:srgbClr val="FF0000"/>
                </a:solidFill>
                <a:ea typeface="华文中宋" pitchFamily="2" charset="-122"/>
              </a:rPr>
              <a:t>土地使用税</a:t>
            </a:r>
            <a:endParaRPr lang="en-US" altLang="zh-CN" sz="2400" dirty="0">
              <a:solidFill>
                <a:srgbClr val="FF0000"/>
              </a:solidFill>
              <a:ea typeface="华文中宋" pitchFamily="2" charset="-122"/>
            </a:endParaRPr>
          </a:p>
          <a:p>
            <a:r>
              <a:rPr lang="zh-CN" altLang="en-US" sz="2400" dirty="0">
                <a:solidFill>
                  <a:srgbClr val="00B0F0"/>
                </a:solidFill>
                <a:ea typeface="华文中宋" pitchFamily="2" charset="-122"/>
              </a:rPr>
              <a:t>（一）相关政策文件</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zh-CN" sz="2400" dirty="0">
                <a:ea typeface="华文中宋" pitchFamily="2" charset="-122"/>
              </a:rPr>
              <a:t>财政部</a:t>
            </a:r>
            <a:r>
              <a:rPr lang="en-US" altLang="zh-CN" sz="2400" dirty="0">
                <a:ea typeface="华文中宋" pitchFamily="2" charset="-122"/>
              </a:rPr>
              <a:t> </a:t>
            </a:r>
            <a:r>
              <a:rPr lang="zh-CN" altLang="zh-CN" sz="2400" dirty="0">
                <a:ea typeface="华文中宋" pitchFamily="2" charset="-122"/>
              </a:rPr>
              <a:t>税务总局关于承租集体土地城镇土地使用税有关政策的通知</a:t>
            </a:r>
            <a:r>
              <a:rPr lang="zh-CN" altLang="en-US"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a:t>
            </a:r>
            <a:r>
              <a:rPr lang="zh-CN" altLang="zh-CN" sz="2400" dirty="0">
                <a:ea typeface="华文中宋" pitchFamily="2" charset="-122"/>
              </a:rPr>
              <a:t>〕</a:t>
            </a:r>
            <a:r>
              <a:rPr lang="en-US" altLang="zh-CN" sz="2400" dirty="0">
                <a:ea typeface="华文中宋" pitchFamily="2" charset="-122"/>
              </a:rPr>
              <a:t>29</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en-US" altLang="zh-CN" sz="2400" dirty="0">
                <a:ea typeface="华文中宋" pitchFamily="2" charset="-122"/>
              </a:rPr>
              <a:t>2.</a:t>
            </a:r>
            <a:r>
              <a:rPr lang="zh-CN" altLang="zh-CN" sz="2400" dirty="0">
                <a:ea typeface="华文中宋" pitchFamily="2" charset="-122"/>
              </a:rPr>
              <a:t>财政部税务总局关于继续实施物流企业大宗商品仓储设施用地城镇土地使用税优惠政策的通知</a:t>
            </a:r>
            <a:r>
              <a:rPr lang="zh-CN" altLang="en-US" sz="2400" dirty="0">
                <a:ea typeface="华文中宋" pitchFamily="2" charset="-122"/>
              </a:rPr>
              <a:t>（</a:t>
            </a:r>
            <a:r>
              <a:rPr lang="zh-CN" altLang="zh-CN" sz="2400" dirty="0">
                <a:ea typeface="华文中宋" pitchFamily="2" charset="-122"/>
              </a:rPr>
              <a:t>财税〔</a:t>
            </a:r>
            <a:r>
              <a:rPr lang="en-US" altLang="zh-CN" sz="2400" dirty="0">
                <a:ea typeface="华文中宋" pitchFamily="2" charset="-122"/>
              </a:rPr>
              <a:t>2017</a:t>
            </a:r>
            <a:r>
              <a:rPr lang="zh-CN" altLang="zh-CN" sz="2400" dirty="0">
                <a:ea typeface="华文中宋" pitchFamily="2" charset="-122"/>
              </a:rPr>
              <a:t>〕</a:t>
            </a:r>
            <a:r>
              <a:rPr lang="en-US" altLang="zh-CN" sz="2400" dirty="0">
                <a:ea typeface="华文中宋" pitchFamily="2" charset="-122"/>
              </a:rPr>
              <a:t>33</a:t>
            </a:r>
            <a:r>
              <a:rPr lang="zh-CN" altLang="zh-CN" sz="2400" dirty="0">
                <a:ea typeface="华文中宋" pitchFamily="2" charset="-122"/>
              </a:rPr>
              <a:t>号</a:t>
            </a:r>
            <a:r>
              <a:rPr lang="zh-CN" altLang="en-US" sz="2400" dirty="0">
                <a:ea typeface="华文中宋" pitchFamily="2" charset="-122"/>
              </a:rPr>
              <a:t>）</a:t>
            </a:r>
            <a:endParaRPr lang="en-US" altLang="zh-CN" sz="2400" dirty="0">
              <a:ea typeface="华文中宋" pitchFamily="2" charset="-122"/>
            </a:endParaRPr>
          </a:p>
          <a:p>
            <a:r>
              <a:rPr lang="zh-CN" altLang="en-US" sz="2400" dirty="0">
                <a:solidFill>
                  <a:srgbClr val="00B0F0"/>
                </a:solidFill>
                <a:ea typeface="华文中宋" pitchFamily="2" charset="-122"/>
              </a:rPr>
              <a:t>（二）主要政策规定</a:t>
            </a:r>
            <a:endParaRPr lang="en-US" altLang="zh-CN" sz="2400" dirty="0">
              <a:solidFill>
                <a:srgbClr val="00B0F0"/>
              </a:solidFill>
              <a:ea typeface="华文中宋" pitchFamily="2" charset="-122"/>
            </a:endParaRPr>
          </a:p>
          <a:p>
            <a:r>
              <a:rPr lang="en-US" altLang="zh-CN" sz="2400" dirty="0">
                <a:ea typeface="华文中宋" pitchFamily="2" charset="-122"/>
              </a:rPr>
              <a:t>1.</a:t>
            </a:r>
            <a:r>
              <a:rPr lang="zh-CN" altLang="zh-CN" sz="2400" dirty="0">
                <a:ea typeface="华文中宋" pitchFamily="2" charset="-122"/>
              </a:rPr>
              <a:t>承租集体土地</a:t>
            </a:r>
            <a:endParaRPr lang="en-US" altLang="zh-CN" sz="2400" dirty="0">
              <a:ea typeface="华文中宋" pitchFamily="2" charset="-122"/>
            </a:endParaRPr>
          </a:p>
          <a:p>
            <a:r>
              <a:rPr lang="zh-CN" altLang="zh-CN" sz="2400" dirty="0">
                <a:ea typeface="华文中宋" pitchFamily="2" charset="-122"/>
              </a:rPr>
              <a:t>城镇土地使用税征税范围内，承租集体所有建设用地的，由直接从集体经济组织承租土地的单位和个人，缴纳城镇土地使用税</a:t>
            </a:r>
            <a:endParaRPr lang="en-US" altLang="zh-CN" sz="2400" dirty="0">
              <a:ea typeface="华文中宋" pitchFamily="2" charset="-122"/>
            </a:endParaRPr>
          </a:p>
          <a:p>
            <a:endParaRPr lang="zh-CN" altLang="zh-CN" dirty="0"/>
          </a:p>
          <a:p>
            <a:endParaRPr lang="zh-CN" altLang="en-US" dirty="0">
              <a:solidFill>
                <a:srgbClr val="00B0F0"/>
              </a:solidFill>
            </a:endParaRPr>
          </a:p>
        </p:txBody>
      </p:sp>
    </p:spTree>
    <p:extLst>
      <p:ext uri="{BB962C8B-B14F-4D97-AF65-F5344CB8AC3E}">
        <p14:creationId xmlns:p14="http://schemas.microsoft.com/office/powerpoint/2010/main" val="12597154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其他</a:t>
            </a:r>
          </a:p>
        </p:txBody>
      </p:sp>
      <p:sp>
        <p:nvSpPr>
          <p:cNvPr id="3" name="内容占位符 2"/>
          <p:cNvSpPr>
            <a:spLocks noGrp="1"/>
          </p:cNvSpPr>
          <p:nvPr>
            <p:ph idx="1"/>
          </p:nvPr>
        </p:nvSpPr>
        <p:spPr/>
        <p:txBody>
          <a:bodyPr>
            <a:noAutofit/>
          </a:bodyPr>
          <a:lstStyle/>
          <a:p>
            <a:r>
              <a:rPr lang="en-US" altLang="zh-CN" sz="2000" dirty="0"/>
              <a:t>2</a:t>
            </a:r>
            <a:r>
              <a:rPr lang="en-US" altLang="zh-CN" sz="2400" dirty="0">
                <a:ea typeface="华文中宋" pitchFamily="2" charset="-122"/>
              </a:rPr>
              <a:t>.</a:t>
            </a:r>
            <a:r>
              <a:rPr lang="zh-CN" altLang="zh-CN" sz="2400" dirty="0">
                <a:ea typeface="华文中宋" pitchFamily="2" charset="-122"/>
              </a:rPr>
              <a:t>大宗商品仓储设施用地</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1</a:t>
            </a:r>
            <a:r>
              <a:rPr lang="zh-CN" altLang="en-US" sz="2400" dirty="0">
                <a:ea typeface="华文中宋" pitchFamily="2" charset="-122"/>
              </a:rPr>
              <a:t>）</a:t>
            </a:r>
            <a:r>
              <a:rPr lang="zh-CN" altLang="zh-CN" sz="2400" dirty="0">
                <a:ea typeface="华文中宋" pitchFamily="2" charset="-122"/>
              </a:rPr>
              <a:t>自</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1</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日起至</a:t>
            </a:r>
            <a:r>
              <a:rPr lang="en-US" altLang="zh-CN" sz="2400" dirty="0">
                <a:ea typeface="华文中宋" pitchFamily="2" charset="-122"/>
              </a:rPr>
              <a:t>2019</a:t>
            </a:r>
            <a:r>
              <a:rPr lang="zh-CN" altLang="zh-CN" sz="2400" dirty="0">
                <a:ea typeface="华文中宋" pitchFamily="2" charset="-122"/>
              </a:rPr>
              <a:t>年</a:t>
            </a:r>
            <a:r>
              <a:rPr lang="en-US" altLang="zh-CN" sz="2400" dirty="0">
                <a:ea typeface="华文中宋" pitchFamily="2" charset="-122"/>
              </a:rPr>
              <a:t>12</a:t>
            </a:r>
            <a:r>
              <a:rPr lang="zh-CN" altLang="zh-CN" sz="2400" dirty="0">
                <a:ea typeface="华文中宋" pitchFamily="2" charset="-122"/>
              </a:rPr>
              <a:t>月</a:t>
            </a:r>
            <a:r>
              <a:rPr lang="en-US" altLang="zh-CN" sz="2400" dirty="0">
                <a:ea typeface="华文中宋" pitchFamily="2" charset="-122"/>
              </a:rPr>
              <a:t>31</a:t>
            </a:r>
            <a:r>
              <a:rPr lang="zh-CN" altLang="zh-CN" sz="2400" dirty="0">
                <a:ea typeface="华文中宋" pitchFamily="2" charset="-122"/>
              </a:rPr>
              <a:t>日止，对物流企业自有的（包括自用和出租）大宗商品仓储设施用地，减按所属土地等级适用税额标准的</a:t>
            </a:r>
            <a:r>
              <a:rPr lang="en-US" altLang="zh-CN" sz="2400" dirty="0">
                <a:ea typeface="华文中宋" pitchFamily="2" charset="-122"/>
              </a:rPr>
              <a:t>50%</a:t>
            </a:r>
            <a:r>
              <a:rPr lang="zh-CN" altLang="zh-CN" sz="2400" dirty="0">
                <a:ea typeface="华文中宋" pitchFamily="2" charset="-122"/>
              </a:rPr>
              <a:t>计征城镇土地使用税</a:t>
            </a:r>
            <a:r>
              <a:rPr lang="en-US" altLang="zh-CN" sz="2400" dirty="0">
                <a:ea typeface="华文中宋" pitchFamily="2" charset="-122"/>
              </a:rPr>
              <a:t> </a:t>
            </a:r>
            <a:endParaRPr lang="zh-CN"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2</a:t>
            </a:r>
            <a:r>
              <a:rPr lang="zh-CN" altLang="en-US" sz="2400" dirty="0">
                <a:ea typeface="华文中宋" pitchFamily="2" charset="-122"/>
              </a:rPr>
              <a:t>）</a:t>
            </a:r>
            <a:r>
              <a:rPr lang="zh-CN" altLang="zh-CN" sz="2400" dirty="0">
                <a:ea typeface="华文中宋" pitchFamily="2" charset="-122"/>
              </a:rPr>
              <a:t>物流企业，是指至少从事仓储或运输一种经营业务，为工农业生产、流通、进出口和居民生活提供仓储、配送等第三方物流服务，实行独立核算、独立承担民事责任，并在工商部门注册登记为物流、仓储或运输的专业物流企业</a:t>
            </a:r>
            <a:r>
              <a:rPr lang="en-US" altLang="zh-CN" sz="2400" dirty="0">
                <a:ea typeface="华文中宋" pitchFamily="2" charset="-122"/>
              </a:rPr>
              <a:t> </a:t>
            </a:r>
            <a:endParaRPr lang="zh-CN"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3</a:t>
            </a:r>
            <a:r>
              <a:rPr lang="zh-CN" altLang="en-US" sz="2400" dirty="0">
                <a:ea typeface="华文中宋" pitchFamily="2" charset="-122"/>
              </a:rPr>
              <a:t>）</a:t>
            </a:r>
            <a:r>
              <a:rPr lang="zh-CN" altLang="zh-CN" sz="2400" dirty="0">
                <a:ea typeface="华文中宋" pitchFamily="2" charset="-122"/>
              </a:rPr>
              <a:t>大宗商品仓储设施，是指同一仓储设施占地面积在</a:t>
            </a:r>
            <a:r>
              <a:rPr lang="en-US" altLang="zh-CN" sz="2400" dirty="0">
                <a:ea typeface="华文中宋" pitchFamily="2" charset="-122"/>
              </a:rPr>
              <a:t>6000</a:t>
            </a:r>
            <a:r>
              <a:rPr lang="zh-CN" altLang="zh-CN" sz="2400" dirty="0">
                <a:ea typeface="华文中宋" pitchFamily="2" charset="-122"/>
              </a:rPr>
              <a:t>平方米及以上，且主要储存粮食、棉花、油料、糖料、蔬菜、水果、肉类、水产品、化肥、农药、种子、饲料等农产品和农业生产资料，煤炭、焦炭、矿砂、非金属矿产品、原油、成品油、化工原料、木材、橡胶、纸浆及纸制品、钢材、水泥、有色金属、建材、塑料、纺织原料等矿产品和工业原材料的仓储设施</a:t>
            </a:r>
            <a:r>
              <a:rPr lang="en-US" altLang="zh-CN" sz="2400" dirty="0">
                <a:ea typeface="华文中宋" pitchFamily="2" charset="-122"/>
              </a:rPr>
              <a:t> </a:t>
            </a:r>
            <a:endParaRPr lang="zh-CN" altLang="zh-CN" sz="2400" dirty="0">
              <a:ea typeface="华文中宋" pitchFamily="2" charset="-122"/>
            </a:endParaRPr>
          </a:p>
          <a:p>
            <a:r>
              <a:rPr lang="zh-CN" altLang="zh-CN" sz="2400" dirty="0">
                <a:ea typeface="华文中宋" pitchFamily="2" charset="-122"/>
              </a:rPr>
              <a:t>仓储设施用地，包括仓库库区内的各类仓房（含配送中心）、油罐（池）、货场、晒场（堆场）、罩棚等储存设施和铁路专用线、码头、道路、装卸搬运区域等物流作业配套设施的用地</a:t>
            </a:r>
            <a:endParaRPr lang="en-US" altLang="zh-CN" sz="2400" dirty="0">
              <a:ea typeface="华文中宋" pitchFamily="2" charset="-122"/>
            </a:endParaRPr>
          </a:p>
        </p:txBody>
      </p:sp>
    </p:spTree>
    <p:extLst>
      <p:ext uri="{BB962C8B-B14F-4D97-AF65-F5344CB8AC3E}">
        <p14:creationId xmlns:p14="http://schemas.microsoft.com/office/powerpoint/2010/main" val="18987746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normAutofit/>
          </a:bodyPr>
          <a:lstStyle/>
          <a:p>
            <a:r>
              <a:rPr lang="zh-CN" altLang="en-US" sz="2400" dirty="0">
                <a:ea typeface="华文中宋" pitchFamily="2" charset="-122"/>
              </a:rPr>
              <a:t>（</a:t>
            </a:r>
            <a:r>
              <a:rPr lang="en-US" altLang="zh-CN" sz="2400" dirty="0">
                <a:ea typeface="华文中宋" pitchFamily="2" charset="-122"/>
              </a:rPr>
              <a:t>4</a:t>
            </a:r>
            <a:r>
              <a:rPr lang="zh-CN" altLang="en-US" sz="2400" dirty="0">
                <a:ea typeface="华文中宋" pitchFamily="2" charset="-122"/>
              </a:rPr>
              <a:t>）计税方法</a:t>
            </a:r>
            <a:endParaRPr lang="en-US" altLang="zh-CN" sz="2400" dirty="0">
              <a:ea typeface="华文中宋" pitchFamily="2" charset="-122"/>
            </a:endParaRPr>
          </a:p>
          <a:p>
            <a:r>
              <a:rPr lang="zh-CN" altLang="zh-CN" sz="2400" dirty="0">
                <a:ea typeface="华文中宋" pitchFamily="2" charset="-122"/>
              </a:rPr>
              <a:t>①资管产品管理人运营资管产品过程中发生的增值税应税行为，暂适用简易计税方法，按照</a:t>
            </a:r>
            <a:r>
              <a:rPr lang="en-US" altLang="zh-CN" sz="2400" dirty="0">
                <a:ea typeface="华文中宋" pitchFamily="2" charset="-122"/>
              </a:rPr>
              <a:t>3%</a:t>
            </a:r>
            <a:r>
              <a:rPr lang="zh-CN" altLang="zh-CN" sz="2400" dirty="0">
                <a:ea typeface="华文中宋" pitchFamily="2" charset="-122"/>
              </a:rPr>
              <a:t>的征收率缴纳增值税</a:t>
            </a:r>
            <a:endParaRPr lang="en-US" altLang="zh-CN" sz="2400" dirty="0">
              <a:ea typeface="华文中宋" pitchFamily="2" charset="-122"/>
            </a:endParaRPr>
          </a:p>
          <a:p>
            <a:r>
              <a:rPr lang="zh-CN" altLang="zh-CN" sz="2400" dirty="0">
                <a:ea typeface="华文中宋" pitchFamily="2" charset="-122"/>
              </a:rPr>
              <a:t>②管理人接受投资者委托或信托对受托资产提供的</a:t>
            </a:r>
            <a:r>
              <a:rPr lang="zh-CN" altLang="zh-CN" sz="2400" dirty="0">
                <a:solidFill>
                  <a:srgbClr val="FF0000"/>
                </a:solidFill>
                <a:ea typeface="华文中宋" pitchFamily="2" charset="-122"/>
              </a:rPr>
              <a:t>管理服务</a:t>
            </a:r>
            <a:r>
              <a:rPr lang="zh-CN" altLang="zh-CN" sz="2400" dirty="0">
                <a:ea typeface="华文中宋" pitchFamily="2" charset="-122"/>
              </a:rPr>
              <a:t>以及管理人发生的其他增值税应税行为，按照现行规定缴纳增值税</a:t>
            </a:r>
            <a:endParaRPr lang="en-US" altLang="zh-CN" sz="2400" dirty="0">
              <a:ea typeface="华文中宋" pitchFamily="2" charset="-122"/>
            </a:endParaRPr>
          </a:p>
          <a:p>
            <a:r>
              <a:rPr lang="zh-CN" altLang="zh-CN" sz="2400" dirty="0">
                <a:ea typeface="华文中宋" pitchFamily="2" charset="-122"/>
              </a:rPr>
              <a:t>管理人应分别核算资管产品运营业务和其他业务的销售额和增值税应纳税额。未分别核算的，资管产品运营业务不得适用</a:t>
            </a:r>
            <a:r>
              <a:rPr lang="zh-CN" altLang="en-US" sz="2400" dirty="0">
                <a:ea typeface="华文中宋" pitchFamily="2" charset="-122"/>
              </a:rPr>
              <a:t>上述</a:t>
            </a:r>
            <a:r>
              <a:rPr lang="zh-CN" altLang="zh-CN" sz="2400" dirty="0">
                <a:ea typeface="华文中宋" pitchFamily="2" charset="-122"/>
              </a:rPr>
              <a:t>规定</a:t>
            </a:r>
            <a:endParaRPr lang="en-US" altLang="zh-CN" sz="2400" dirty="0">
              <a:ea typeface="华文中宋" pitchFamily="2" charset="-122"/>
            </a:endParaRPr>
          </a:p>
          <a:p>
            <a:r>
              <a:rPr lang="zh-CN" altLang="zh-CN" sz="2400" dirty="0">
                <a:ea typeface="华文中宋" pitchFamily="2" charset="-122"/>
              </a:rPr>
              <a:t>管理人可选择分别或汇总核算资管产品运营业务销售额和增值税应纳税额</a:t>
            </a:r>
            <a:endParaRPr lang="en-US" altLang="zh-CN" sz="2400" dirty="0">
              <a:ea typeface="华文中宋" pitchFamily="2" charset="-122"/>
            </a:endParaRPr>
          </a:p>
          <a:p>
            <a:r>
              <a:rPr lang="zh-CN" altLang="zh-CN" sz="2400" dirty="0">
                <a:ea typeface="华文中宋" pitchFamily="2" charset="-122"/>
              </a:rPr>
              <a:t>管理人应按照规定的纳税期限，汇总申报缴纳资管产品运营业务和其他业务增值税</a:t>
            </a:r>
            <a:endParaRPr lang="en-US" altLang="zh-CN" sz="2400" dirty="0">
              <a:ea typeface="华文中宋" pitchFamily="2" charset="-122"/>
            </a:endParaRPr>
          </a:p>
        </p:txBody>
      </p:sp>
    </p:spTree>
    <p:extLst>
      <p:ext uri="{BB962C8B-B14F-4D97-AF65-F5344CB8AC3E}">
        <p14:creationId xmlns:p14="http://schemas.microsoft.com/office/powerpoint/2010/main" val="108550878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其他</a:t>
            </a:r>
          </a:p>
        </p:txBody>
      </p:sp>
      <p:sp>
        <p:nvSpPr>
          <p:cNvPr id="3" name="内容占位符 2"/>
          <p:cNvSpPr>
            <a:spLocks noGrp="1"/>
          </p:cNvSpPr>
          <p:nvPr>
            <p:ph idx="1"/>
          </p:nvPr>
        </p:nvSpPr>
        <p:spPr/>
        <p:txBody>
          <a:bodyPr/>
          <a:lstStyle/>
          <a:p>
            <a:r>
              <a:rPr lang="zh-CN" altLang="en-US" sz="2400" dirty="0">
                <a:ea typeface="华文中宋" pitchFamily="2" charset="-122"/>
              </a:rPr>
              <a:t>（</a:t>
            </a:r>
            <a:r>
              <a:rPr lang="en-US" altLang="zh-CN" sz="2400" dirty="0">
                <a:ea typeface="华文中宋" pitchFamily="2" charset="-122"/>
              </a:rPr>
              <a:t>3</a:t>
            </a:r>
            <a:r>
              <a:rPr lang="zh-CN" altLang="en-US" sz="2400" dirty="0">
                <a:ea typeface="华文中宋" pitchFamily="2" charset="-122"/>
              </a:rPr>
              <a:t>）</a:t>
            </a:r>
            <a:r>
              <a:rPr lang="zh-CN" altLang="zh-CN" sz="2400" dirty="0">
                <a:ea typeface="华文中宋" pitchFamily="2" charset="-122"/>
              </a:rPr>
              <a:t>物流企业的办公、生活区用地及其他</a:t>
            </a:r>
            <a:r>
              <a:rPr lang="zh-CN" altLang="zh-CN" sz="2400" dirty="0">
                <a:solidFill>
                  <a:srgbClr val="FF0000"/>
                </a:solidFill>
                <a:ea typeface="华文中宋" pitchFamily="2" charset="-122"/>
              </a:rPr>
              <a:t>非直接从事</a:t>
            </a:r>
            <a:r>
              <a:rPr lang="zh-CN" altLang="zh-CN" sz="2400" dirty="0">
                <a:ea typeface="华文中宋" pitchFamily="2" charset="-122"/>
              </a:rPr>
              <a:t>大宗商品仓储的用地，不属于规定的优惠范围，应按规定征收城镇土地使用税</a:t>
            </a:r>
            <a:r>
              <a:rPr lang="en-US" altLang="zh-CN" sz="2400" dirty="0">
                <a:ea typeface="华文中宋" pitchFamily="2" charset="-122"/>
              </a:rPr>
              <a:t> </a:t>
            </a:r>
          </a:p>
          <a:p>
            <a:r>
              <a:rPr lang="zh-CN" altLang="en-US" sz="2400" dirty="0">
                <a:ea typeface="华文中宋" pitchFamily="2" charset="-122"/>
              </a:rPr>
              <a:t>（</a:t>
            </a:r>
            <a:r>
              <a:rPr lang="en-US" altLang="zh-CN" sz="2400" dirty="0">
                <a:ea typeface="华文中宋" pitchFamily="2" charset="-122"/>
              </a:rPr>
              <a:t>4</a:t>
            </a:r>
            <a:r>
              <a:rPr lang="zh-CN" altLang="en-US" sz="2400" dirty="0">
                <a:ea typeface="华文中宋" pitchFamily="2" charset="-122"/>
              </a:rPr>
              <a:t>）</a:t>
            </a:r>
            <a:r>
              <a:rPr lang="zh-CN" altLang="zh-CN" sz="2400" dirty="0">
                <a:solidFill>
                  <a:srgbClr val="FF0000"/>
                </a:solidFill>
                <a:ea typeface="华文中宋" pitchFamily="2" charset="-122"/>
              </a:rPr>
              <a:t>非物流企业</a:t>
            </a:r>
            <a:r>
              <a:rPr lang="zh-CN" altLang="zh-CN" sz="2400" dirty="0">
                <a:ea typeface="华文中宋" pitchFamily="2" charset="-122"/>
              </a:rPr>
              <a:t>的内部仓库，不属于规定的优惠范围，应按规定征收城镇土地使用税</a:t>
            </a:r>
            <a:r>
              <a:rPr lang="en-US" altLang="zh-CN" sz="2400" dirty="0">
                <a:ea typeface="华文中宋" pitchFamily="2" charset="-122"/>
              </a:rPr>
              <a:t> </a:t>
            </a:r>
            <a:endParaRPr lang="zh-CN" altLang="zh-CN" sz="2400" dirty="0">
              <a:ea typeface="华文中宋" pitchFamily="2" charset="-122"/>
            </a:endParaRPr>
          </a:p>
          <a:p>
            <a:endParaRPr lang="zh-CN" altLang="en-US" dirty="0"/>
          </a:p>
        </p:txBody>
      </p:sp>
    </p:spTree>
    <p:extLst>
      <p:ext uri="{BB962C8B-B14F-4D97-AF65-F5344CB8AC3E}">
        <p14:creationId xmlns:p14="http://schemas.microsoft.com/office/powerpoint/2010/main" val="38456187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其他</a:t>
            </a:r>
          </a:p>
        </p:txBody>
      </p:sp>
      <p:sp>
        <p:nvSpPr>
          <p:cNvPr id="3" name="内容占位符 2"/>
          <p:cNvSpPr>
            <a:spLocks noGrp="1"/>
          </p:cNvSpPr>
          <p:nvPr>
            <p:ph idx="1"/>
          </p:nvPr>
        </p:nvSpPr>
        <p:spPr/>
        <p:txBody>
          <a:bodyPr>
            <a:normAutofit lnSpcReduction="10000"/>
          </a:bodyPr>
          <a:lstStyle/>
          <a:p>
            <a:r>
              <a:rPr lang="zh-CN" altLang="en-US" sz="2400" dirty="0">
                <a:solidFill>
                  <a:srgbClr val="FF0000"/>
                </a:solidFill>
                <a:ea typeface="华文中宋" pitchFamily="2" charset="-122"/>
              </a:rPr>
              <a:t>二</a:t>
            </a:r>
            <a:r>
              <a:rPr lang="en-US" altLang="zh-CN" sz="2400" dirty="0">
                <a:solidFill>
                  <a:srgbClr val="FF0000"/>
                </a:solidFill>
                <a:ea typeface="华文中宋" pitchFamily="2" charset="-122"/>
              </a:rPr>
              <a:t>.</a:t>
            </a:r>
            <a:r>
              <a:rPr lang="zh-CN" altLang="zh-CN" sz="2400" dirty="0">
                <a:solidFill>
                  <a:srgbClr val="FF0000"/>
                </a:solidFill>
                <a:ea typeface="华文中宋" pitchFamily="2" charset="-122"/>
              </a:rPr>
              <a:t>实名办税</a:t>
            </a:r>
            <a:endParaRPr lang="en-US" altLang="zh-CN" sz="2400" dirty="0">
              <a:solidFill>
                <a:srgbClr val="FF0000"/>
              </a:solidFill>
              <a:ea typeface="华文中宋" pitchFamily="2" charset="-122"/>
            </a:endParaRPr>
          </a:p>
          <a:p>
            <a:r>
              <a:rPr lang="zh-CN" altLang="en-US" sz="2400" dirty="0">
                <a:solidFill>
                  <a:srgbClr val="00B0F0"/>
                </a:solidFill>
                <a:ea typeface="华文中宋" pitchFamily="2" charset="-122"/>
              </a:rPr>
              <a:t>（一）相关政策文件</a:t>
            </a:r>
            <a:endParaRPr lang="en-US" altLang="zh-CN" sz="2400" dirty="0">
              <a:solidFill>
                <a:srgbClr val="00B0F0"/>
              </a:solidFill>
              <a:ea typeface="华文中宋" pitchFamily="2" charset="-122"/>
            </a:endParaRPr>
          </a:p>
          <a:p>
            <a:r>
              <a:rPr lang="zh-CN" altLang="en-US" sz="2400" dirty="0">
                <a:ea typeface="华文中宋" pitchFamily="2" charset="-122"/>
              </a:rPr>
              <a:t>宁</a:t>
            </a:r>
            <a:r>
              <a:rPr lang="zh-CN" altLang="zh-CN" sz="2400" dirty="0">
                <a:ea typeface="华文中宋" pitchFamily="2" charset="-122"/>
              </a:rPr>
              <a:t>波市国家税务局宁波市地方税务局关于实行办税人员实名办税的公告</a:t>
            </a:r>
            <a:endParaRPr lang="en-US" altLang="zh-CN" sz="2400" dirty="0">
              <a:ea typeface="华文中宋" pitchFamily="2" charset="-122"/>
            </a:endParaRPr>
          </a:p>
          <a:p>
            <a:r>
              <a:rPr lang="zh-CN" altLang="en-US" sz="2400" dirty="0">
                <a:solidFill>
                  <a:srgbClr val="00B0F0"/>
                </a:solidFill>
                <a:ea typeface="华文中宋" pitchFamily="2" charset="-122"/>
              </a:rPr>
              <a:t>（二）主要政策规定</a:t>
            </a:r>
            <a:endParaRPr lang="zh-CN" altLang="zh-CN" sz="2400" dirty="0">
              <a:solidFill>
                <a:srgbClr val="00B0F0"/>
              </a:solidFill>
              <a:ea typeface="华文中宋" pitchFamily="2" charset="-122"/>
            </a:endParaRPr>
          </a:p>
          <a:p>
            <a:r>
              <a:rPr lang="en-US" altLang="zh-CN" sz="2400" dirty="0">
                <a:ea typeface="华文中宋" pitchFamily="2" charset="-122"/>
              </a:rPr>
              <a:t>1.</a:t>
            </a:r>
            <a:r>
              <a:rPr lang="zh-CN" altLang="zh-CN" sz="2400" dirty="0">
                <a:ea typeface="华文中宋" pitchFamily="2" charset="-122"/>
              </a:rPr>
              <a:t>实名办税是对纳税人的办税人员身份确认的制度。在宁波市行政区域范围内，办税人员在税务机关办理涉税事项时应提供有效个人身份证件，税务机关采集、比对、确认其身份信息后，办理涉税事项</a:t>
            </a:r>
            <a:r>
              <a:rPr lang="en-US" altLang="zh-CN" sz="2400" dirty="0">
                <a:ea typeface="华文中宋" pitchFamily="2" charset="-122"/>
              </a:rPr>
              <a:t> </a:t>
            </a:r>
            <a:endParaRPr lang="zh-CN" altLang="zh-CN" sz="2400" dirty="0">
              <a:ea typeface="华文中宋" pitchFamily="2" charset="-122"/>
            </a:endParaRPr>
          </a:p>
          <a:p>
            <a:r>
              <a:rPr lang="zh-CN" altLang="zh-CN" sz="2400" dirty="0">
                <a:ea typeface="华文中宋" pitchFamily="2" charset="-122"/>
              </a:rPr>
              <a:t>身份证件是指在有效期内的居民身份证、临时居民身份证；港澳居民来往内地通行证、台湾居民来往大陆通行证；外国公民护照。</a:t>
            </a:r>
            <a:r>
              <a:rPr lang="en-US" altLang="zh-CN" sz="2400" dirty="0">
                <a:ea typeface="华文中宋" pitchFamily="2" charset="-122"/>
              </a:rPr>
              <a:t> </a:t>
            </a:r>
            <a:endParaRPr lang="zh-CN" altLang="zh-CN" sz="2400" dirty="0">
              <a:ea typeface="华文中宋" pitchFamily="2" charset="-122"/>
            </a:endParaRPr>
          </a:p>
          <a:p>
            <a:r>
              <a:rPr lang="en-US" altLang="zh-CN" sz="2400" dirty="0">
                <a:ea typeface="华文中宋" pitchFamily="2" charset="-122"/>
              </a:rPr>
              <a:t>2.</a:t>
            </a:r>
            <a:r>
              <a:rPr lang="zh-CN" altLang="zh-CN" sz="2400" dirty="0">
                <a:ea typeface="华文中宋" pitchFamily="2" charset="-122"/>
              </a:rPr>
              <a:t>实名办税实施后，办税人员首次办理涉税事项时，税务机关将采集其身份证件信息、有效移动电话号码等相关资料，并进行必要的比对确认后，办理涉税事项；办税人员以后再次办理涉税事项时，仅需出示身份证件，税务机关在确认其身份并校对移动电话号码后，办理涉税事项。办税人员发生变化或办税人员的电话号码等信息发生变更时，需及时办理变更手续</a:t>
            </a:r>
          </a:p>
          <a:p>
            <a:endParaRPr lang="zh-CN" altLang="en-US" dirty="0">
              <a:solidFill>
                <a:srgbClr val="0070C0"/>
              </a:solidFill>
            </a:endParaRPr>
          </a:p>
        </p:txBody>
      </p:sp>
    </p:spTree>
    <p:extLst>
      <p:ext uri="{BB962C8B-B14F-4D97-AF65-F5344CB8AC3E}">
        <p14:creationId xmlns:p14="http://schemas.microsoft.com/office/powerpoint/2010/main" val="36244685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a:t>
            </a:r>
          </a:p>
        </p:txBody>
      </p:sp>
      <p:sp>
        <p:nvSpPr>
          <p:cNvPr id="3" name="内容占位符 2"/>
          <p:cNvSpPr>
            <a:spLocks noGrp="1"/>
          </p:cNvSpPr>
          <p:nvPr>
            <p:ph idx="1"/>
          </p:nvPr>
        </p:nvSpPr>
        <p:spPr/>
        <p:txBody>
          <a:bodyPr/>
          <a:lstStyle/>
          <a:p>
            <a:r>
              <a:rPr lang="en-US" altLang="zh-CN" sz="2400" dirty="0">
                <a:ea typeface="华文中宋" pitchFamily="2" charset="-122"/>
              </a:rPr>
              <a:t>3.</a:t>
            </a:r>
            <a:r>
              <a:rPr lang="zh-CN" altLang="zh-CN" sz="2400" dirty="0">
                <a:ea typeface="华文中宋" pitchFamily="2" charset="-122"/>
              </a:rPr>
              <a:t>税务机关在采集、核实和确认办税人员的身份信息时，办税人员应提供有效身份证件和真实身份信息，并予以配合</a:t>
            </a:r>
            <a:r>
              <a:rPr lang="en-US" altLang="zh-CN" sz="2400" dirty="0">
                <a:ea typeface="华文中宋" pitchFamily="2" charset="-122"/>
              </a:rPr>
              <a:t> </a:t>
            </a:r>
            <a:endParaRPr lang="zh-CN" altLang="zh-CN" sz="2400" dirty="0">
              <a:ea typeface="华文中宋" pitchFamily="2" charset="-122"/>
            </a:endParaRPr>
          </a:p>
          <a:p>
            <a:r>
              <a:rPr lang="en-US" altLang="zh-CN" sz="2400" dirty="0">
                <a:ea typeface="华文中宋" pitchFamily="2" charset="-122"/>
              </a:rPr>
              <a:t>4.2017</a:t>
            </a:r>
            <a:r>
              <a:rPr lang="zh-CN" altLang="zh-CN" sz="2400" dirty="0">
                <a:ea typeface="华文中宋" pitchFamily="2" charset="-122"/>
              </a:rPr>
              <a:t>年</a:t>
            </a:r>
            <a:r>
              <a:rPr lang="en-US" altLang="zh-CN" sz="2400" dirty="0">
                <a:ea typeface="华文中宋" pitchFamily="2" charset="-122"/>
              </a:rPr>
              <a:t>3</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日至</a:t>
            </a:r>
            <a:r>
              <a:rPr lang="en-US" altLang="zh-CN" sz="2400" dirty="0">
                <a:ea typeface="华文中宋" pitchFamily="2" charset="-122"/>
              </a:rPr>
              <a:t>6</a:t>
            </a:r>
            <a:r>
              <a:rPr lang="zh-CN" altLang="zh-CN" sz="2400" dirty="0">
                <a:ea typeface="华文中宋" pitchFamily="2" charset="-122"/>
              </a:rPr>
              <a:t>月</a:t>
            </a:r>
            <a:r>
              <a:rPr lang="en-US" altLang="zh-CN" sz="2400" dirty="0">
                <a:ea typeface="华文中宋" pitchFamily="2" charset="-122"/>
              </a:rPr>
              <a:t>30</a:t>
            </a:r>
            <a:r>
              <a:rPr lang="zh-CN" altLang="zh-CN" sz="2400" dirty="0">
                <a:ea typeface="华文中宋" pitchFamily="2" charset="-122"/>
              </a:rPr>
              <a:t>日为实名办税过渡期。办税人员在过渡期内未携带身份证件的，税务机关在提醒告知实名办税相关要求后，仅受理其当日申请的涉税事项。</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7</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日起，税务机关仅受理已采集身份信息的办税人员申请的涉税事项。</a:t>
            </a:r>
            <a:r>
              <a:rPr lang="en-US" altLang="zh-CN" sz="2400" dirty="0">
                <a:ea typeface="华文中宋" pitchFamily="2" charset="-122"/>
              </a:rPr>
              <a:t> </a:t>
            </a:r>
            <a:endParaRPr lang="zh-CN" altLang="zh-CN" sz="2400" dirty="0">
              <a:ea typeface="华文中宋" pitchFamily="2" charset="-122"/>
            </a:endParaRPr>
          </a:p>
          <a:p>
            <a:r>
              <a:rPr lang="en-US" altLang="zh-CN" sz="2400" dirty="0">
                <a:ea typeface="华文中宋" pitchFamily="2" charset="-122"/>
              </a:rPr>
              <a:t>5.</a:t>
            </a:r>
            <a:r>
              <a:rPr lang="zh-CN" altLang="zh-CN" sz="2400" dirty="0">
                <a:ea typeface="华文中宋" pitchFamily="2" charset="-122"/>
              </a:rPr>
              <a:t>宁波市国家税务局和宁波市地方税务局依法采集、使用和管理办税人员的身份信息，并承担信息保密义务。</a:t>
            </a:r>
            <a:r>
              <a:rPr lang="en-US" altLang="zh-CN" sz="2400" dirty="0">
                <a:ea typeface="华文中宋" pitchFamily="2" charset="-122"/>
              </a:rPr>
              <a:t> </a:t>
            </a:r>
            <a:endParaRPr lang="zh-CN" altLang="zh-CN" sz="2400" dirty="0">
              <a:ea typeface="华文中宋" pitchFamily="2" charset="-122"/>
            </a:endParaRPr>
          </a:p>
          <a:p>
            <a:r>
              <a:rPr lang="zh-CN" altLang="zh-CN" sz="2400" dirty="0">
                <a:ea typeface="华文中宋" pitchFamily="2" charset="-122"/>
              </a:rPr>
              <a:t>自</a:t>
            </a:r>
            <a:r>
              <a:rPr lang="en-US" altLang="zh-CN" sz="2400" dirty="0">
                <a:ea typeface="华文中宋" pitchFamily="2" charset="-122"/>
              </a:rPr>
              <a:t>2017</a:t>
            </a:r>
            <a:r>
              <a:rPr lang="zh-CN" altLang="zh-CN" sz="2400" dirty="0">
                <a:ea typeface="华文中宋" pitchFamily="2" charset="-122"/>
              </a:rPr>
              <a:t>年</a:t>
            </a:r>
            <a:r>
              <a:rPr lang="en-US" altLang="zh-CN" sz="2400" dirty="0">
                <a:ea typeface="华文中宋" pitchFamily="2" charset="-122"/>
              </a:rPr>
              <a:t>3</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日起施行。</a:t>
            </a:r>
            <a:r>
              <a:rPr lang="en-US" altLang="zh-CN" sz="2400" dirty="0">
                <a:ea typeface="华文中宋" pitchFamily="2" charset="-122"/>
              </a:rPr>
              <a:t> </a:t>
            </a:r>
            <a:endParaRPr lang="zh-CN" altLang="zh-CN" sz="2400" dirty="0">
              <a:ea typeface="华文中宋" pitchFamily="2" charset="-122"/>
            </a:endParaRPr>
          </a:p>
          <a:p>
            <a:endParaRPr lang="zh-CN" altLang="en-US" dirty="0"/>
          </a:p>
        </p:txBody>
      </p:sp>
    </p:spTree>
    <p:extLst>
      <p:ext uri="{BB962C8B-B14F-4D97-AF65-F5344CB8AC3E}">
        <p14:creationId xmlns:p14="http://schemas.microsoft.com/office/powerpoint/2010/main" val="184492045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图片 7" descr="图片1副本.png"/>
          <p:cNvPicPr>
            <a:picLocks noChangeAspect="1"/>
          </p:cNvPicPr>
          <p:nvPr/>
        </p:nvPicPr>
        <p:blipFill>
          <a:blip r:embed="rId2" cstate="print"/>
          <a:srcRect/>
          <a:stretch>
            <a:fillRect/>
          </a:stretch>
        </p:blipFill>
        <p:spPr bwMode="auto">
          <a:xfrm>
            <a:off x="1919537" y="991196"/>
            <a:ext cx="8151689" cy="5866805"/>
          </a:xfrm>
          <a:prstGeom prst="rect">
            <a:avLst/>
          </a:prstGeom>
          <a:noFill/>
          <a:ln w="9525">
            <a:noFill/>
            <a:miter lim="800000"/>
            <a:headEnd/>
            <a:tailEnd/>
          </a:ln>
        </p:spPr>
      </p:pic>
      <p:sp>
        <p:nvSpPr>
          <p:cNvPr id="3" name="矩形 2"/>
          <p:cNvSpPr/>
          <p:nvPr/>
        </p:nvSpPr>
        <p:spPr>
          <a:xfrm>
            <a:off x="3503712" y="3933056"/>
            <a:ext cx="5976664"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002060"/>
                </a:solidFill>
              </a:rPr>
              <a:t>宁波中瑞税务师事务所</a:t>
            </a:r>
            <a:endParaRPr lang="en-US" altLang="zh-CN" sz="2400" b="1">
              <a:solidFill>
                <a:srgbClr val="002060"/>
              </a:solidFill>
            </a:endParaRPr>
          </a:p>
          <a:p>
            <a:r>
              <a:rPr lang="zh-CN" altLang="en-US" sz="2400" b="1">
                <a:solidFill>
                  <a:srgbClr val="002060"/>
                </a:solidFill>
              </a:rPr>
              <a:t>李</a:t>
            </a:r>
            <a:r>
              <a:rPr lang="zh-CN" altLang="en-US" sz="2400" b="1" dirty="0">
                <a:solidFill>
                  <a:srgbClr val="002060"/>
                </a:solidFill>
              </a:rPr>
              <a:t>忠尔（</a:t>
            </a:r>
            <a:r>
              <a:rPr lang="en-US" altLang="zh-CN" sz="2400" b="1" dirty="0">
                <a:solidFill>
                  <a:srgbClr val="002060"/>
                </a:solidFill>
              </a:rPr>
              <a:t>13306678805</a:t>
            </a:r>
            <a:r>
              <a:rPr lang="zh-CN" altLang="en-US" sz="2400" b="1" dirty="0">
                <a:solidFill>
                  <a:srgbClr val="002060"/>
                </a:solidFill>
              </a:rPr>
              <a:t>）</a:t>
            </a:r>
            <a:endParaRPr lang="en-US" altLang="zh-CN" sz="2400" b="1" dirty="0">
              <a:solidFill>
                <a:srgbClr val="002060"/>
              </a:solidFill>
            </a:endParaRPr>
          </a:p>
        </p:txBody>
      </p:sp>
    </p:spTree>
    <p:extLst>
      <p:ext uri="{BB962C8B-B14F-4D97-AF65-F5344CB8AC3E}">
        <p14:creationId xmlns:p14="http://schemas.microsoft.com/office/powerpoint/2010/main" val="73545897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增值税方面</a:t>
            </a:r>
          </a:p>
        </p:txBody>
      </p:sp>
      <p:sp>
        <p:nvSpPr>
          <p:cNvPr id="3" name="内容占位符 2"/>
          <p:cNvSpPr>
            <a:spLocks noGrp="1"/>
          </p:cNvSpPr>
          <p:nvPr>
            <p:ph idx="1"/>
          </p:nvPr>
        </p:nvSpPr>
        <p:spPr/>
        <p:txBody>
          <a:bodyPr/>
          <a:lstStyle/>
          <a:p>
            <a:r>
              <a:rPr lang="zh-CN" altLang="en-US" sz="2400" dirty="0">
                <a:ea typeface="华文中宋" pitchFamily="2" charset="-122"/>
              </a:rPr>
              <a:t>（</a:t>
            </a:r>
            <a:r>
              <a:rPr lang="en-US" altLang="zh-CN" sz="2400" dirty="0">
                <a:ea typeface="华文中宋" pitchFamily="2" charset="-122"/>
              </a:rPr>
              <a:t>5</a:t>
            </a:r>
            <a:r>
              <a:rPr lang="zh-CN" altLang="en-US" sz="2400" dirty="0">
                <a:ea typeface="华文中宋" pitchFamily="2" charset="-122"/>
              </a:rPr>
              <a:t>）执行时间</a:t>
            </a:r>
            <a:endParaRPr lang="en-US" altLang="zh-CN" sz="2400" dirty="0">
              <a:ea typeface="华文中宋" pitchFamily="2" charset="-122"/>
            </a:endParaRPr>
          </a:p>
          <a:p>
            <a:r>
              <a:rPr lang="zh-CN" altLang="zh-CN" sz="2400" dirty="0">
                <a:ea typeface="华文中宋" pitchFamily="2" charset="-122"/>
              </a:rPr>
              <a:t>自</a:t>
            </a:r>
            <a:r>
              <a:rPr lang="en-US" altLang="zh-CN" sz="2400" dirty="0">
                <a:ea typeface="华文中宋" pitchFamily="2" charset="-122"/>
              </a:rPr>
              <a:t>2018</a:t>
            </a:r>
            <a:r>
              <a:rPr lang="zh-CN" altLang="zh-CN" sz="2400" dirty="0">
                <a:ea typeface="华文中宋" pitchFamily="2" charset="-122"/>
              </a:rPr>
              <a:t>年</a:t>
            </a:r>
            <a:r>
              <a:rPr lang="en-US" altLang="zh-CN" sz="2400" dirty="0">
                <a:ea typeface="华文中宋" pitchFamily="2" charset="-122"/>
              </a:rPr>
              <a:t>1</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日起施行</a:t>
            </a:r>
            <a:endParaRPr lang="en-US" altLang="zh-CN" sz="2400" dirty="0">
              <a:ea typeface="华文中宋" pitchFamily="2" charset="-122"/>
            </a:endParaRPr>
          </a:p>
          <a:p>
            <a:r>
              <a:rPr lang="zh-CN" altLang="zh-CN" sz="2400" dirty="0">
                <a:ea typeface="华文中宋" pitchFamily="2" charset="-122"/>
              </a:rPr>
              <a:t>对资管产品在</a:t>
            </a:r>
            <a:r>
              <a:rPr lang="en-US" altLang="zh-CN" sz="2400" dirty="0">
                <a:ea typeface="华文中宋" pitchFamily="2" charset="-122"/>
              </a:rPr>
              <a:t>2018</a:t>
            </a:r>
            <a:r>
              <a:rPr lang="zh-CN" altLang="zh-CN" sz="2400" dirty="0">
                <a:ea typeface="华文中宋" pitchFamily="2" charset="-122"/>
              </a:rPr>
              <a:t>年</a:t>
            </a:r>
            <a:r>
              <a:rPr lang="en-US" altLang="zh-CN" sz="2400" dirty="0">
                <a:ea typeface="华文中宋" pitchFamily="2" charset="-122"/>
              </a:rPr>
              <a:t>1</a:t>
            </a:r>
            <a:r>
              <a:rPr lang="zh-CN" altLang="zh-CN" sz="2400" dirty="0">
                <a:ea typeface="华文中宋" pitchFamily="2" charset="-122"/>
              </a:rPr>
              <a:t>月</a:t>
            </a:r>
            <a:r>
              <a:rPr lang="en-US" altLang="zh-CN" sz="2400" dirty="0">
                <a:ea typeface="华文中宋" pitchFamily="2" charset="-122"/>
              </a:rPr>
              <a:t>1</a:t>
            </a:r>
            <a:r>
              <a:rPr lang="zh-CN" altLang="zh-CN" sz="2400" dirty="0">
                <a:ea typeface="华文中宋" pitchFamily="2" charset="-122"/>
              </a:rPr>
              <a:t>日前运营过程中发生的增值税应税行为，未缴纳增值税的，不再缴纳；已缴纳增值税的，已纳税额从资管产品管理人以后月份的增值税应纳税额中抵减</a:t>
            </a:r>
            <a:endParaRPr lang="en-US" altLang="zh-CN" sz="2400" dirty="0">
              <a:ea typeface="华文中宋" pitchFamily="2" charset="-122"/>
            </a:endParaRPr>
          </a:p>
          <a:p>
            <a:r>
              <a:rPr lang="zh-CN" altLang="en-US" sz="2400" dirty="0">
                <a:ea typeface="华文中宋" pitchFamily="2" charset="-122"/>
              </a:rPr>
              <a:t>（</a:t>
            </a:r>
            <a:r>
              <a:rPr lang="en-US" altLang="zh-CN" sz="2400" dirty="0">
                <a:ea typeface="华文中宋" pitchFamily="2" charset="-122"/>
              </a:rPr>
              <a:t>6</a:t>
            </a:r>
            <a:r>
              <a:rPr lang="zh-CN" altLang="en-US" sz="2400" dirty="0">
                <a:ea typeface="华文中宋" pitchFamily="2" charset="-122"/>
              </a:rPr>
              <a:t>）待进一步明确问题</a:t>
            </a:r>
            <a:endParaRPr lang="en-US" altLang="zh-CN" sz="2400" dirty="0">
              <a:ea typeface="华文中宋" pitchFamily="2" charset="-122"/>
            </a:endParaRPr>
          </a:p>
          <a:p>
            <a:r>
              <a:rPr lang="zh-CN" altLang="zh-CN" sz="2400" dirty="0">
                <a:ea typeface="华文中宋" pitchFamily="2" charset="-122"/>
              </a:rPr>
              <a:t>①</a:t>
            </a:r>
            <a:r>
              <a:rPr lang="zh-CN" altLang="en-US" sz="2400" dirty="0">
                <a:ea typeface="华文中宋" pitchFamily="2" charset="-122"/>
              </a:rPr>
              <a:t>投资者是否再缴纳增值税</a:t>
            </a:r>
            <a:endParaRPr lang="en-US" altLang="zh-CN" sz="2400" dirty="0">
              <a:ea typeface="华文中宋" pitchFamily="2" charset="-122"/>
            </a:endParaRPr>
          </a:p>
          <a:p>
            <a:r>
              <a:rPr lang="zh-CN" altLang="zh-CN" sz="2400" dirty="0">
                <a:ea typeface="华文中宋" pitchFamily="2" charset="-122"/>
              </a:rPr>
              <a:t>②</a:t>
            </a:r>
            <a:r>
              <a:rPr lang="zh-CN" altLang="en-US" sz="2400" dirty="0">
                <a:ea typeface="华文中宋" pitchFamily="2" charset="-122"/>
              </a:rPr>
              <a:t>运营过程中是否差额缴纳增值税</a:t>
            </a:r>
          </a:p>
        </p:txBody>
      </p:sp>
    </p:spTree>
    <p:extLst>
      <p:ext uri="{BB962C8B-B14F-4D97-AF65-F5344CB8AC3E}">
        <p14:creationId xmlns:p14="http://schemas.microsoft.com/office/powerpoint/2010/main" val="268969284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2176</TotalTime>
  <Words>11402</Words>
  <Application>Microsoft Office PowerPoint</Application>
  <PresentationFormat>宽屏</PresentationFormat>
  <Paragraphs>519</Paragraphs>
  <Slides>83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83</vt:i4>
      </vt:variant>
    </vt:vector>
  </HeadingPairs>
  <TitlesOfParts>
    <vt:vector size="91" baseType="lpstr">
      <vt:lpstr>等线</vt:lpstr>
      <vt:lpstr>等线 Light</vt:lpstr>
      <vt:lpstr>华文行楷</vt:lpstr>
      <vt:lpstr>华文琥珀</vt:lpstr>
      <vt:lpstr>华文中宋</vt:lpstr>
      <vt:lpstr>Arial</vt:lpstr>
      <vt:lpstr>Wingdings 3</vt:lpstr>
      <vt:lpstr>Office 主题​​</vt:lpstr>
      <vt:lpstr>主要税收政策（2017年上半年）</vt:lpstr>
      <vt:lpstr>主要内容</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PowerPoint 演示文稿</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PowerPoint 演示文稿</vt:lpstr>
      <vt:lpstr>PowerPoint 演示文稿</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其他</vt:lpstr>
      <vt:lpstr>其他</vt:lpstr>
      <vt:lpstr>其他</vt:lpstr>
      <vt:lpstr>其他</vt:lpstr>
      <vt:lpstr>其他</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李忠尔</dc:creator>
  <cp:lastModifiedBy>李忠尔</cp:lastModifiedBy>
  <cp:revision>72</cp:revision>
  <dcterms:created xsi:type="dcterms:W3CDTF">2017-07-15T01:13:13Z</dcterms:created>
  <dcterms:modified xsi:type="dcterms:W3CDTF">2017-07-21T00:26:51Z</dcterms:modified>
</cp:coreProperties>
</file>