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29" r:id="rId3"/>
    <p:sldId id="358" r:id="rId4"/>
    <p:sldId id="359" r:id="rId5"/>
    <p:sldId id="360" r:id="rId6"/>
    <p:sldId id="365" r:id="rId7"/>
    <p:sldId id="366" r:id="rId8"/>
    <p:sldId id="367" r:id="rId9"/>
    <p:sldId id="368" r:id="rId10"/>
    <p:sldId id="369" r:id="rId11"/>
    <p:sldId id="370" r:id="rId12"/>
    <p:sldId id="371" r:id="rId13"/>
    <p:sldId id="372" r:id="rId14"/>
    <p:sldId id="373" r:id="rId15"/>
    <p:sldId id="361" r:id="rId16"/>
    <p:sldId id="362" r:id="rId17"/>
    <p:sldId id="363" r:id="rId18"/>
    <p:sldId id="364" r:id="rId19"/>
    <p:sldId id="382" r:id="rId20"/>
    <p:sldId id="407" r:id="rId21"/>
    <p:sldId id="408" r:id="rId22"/>
    <p:sldId id="409" r:id="rId23"/>
    <p:sldId id="410" r:id="rId24"/>
    <p:sldId id="473" r:id="rId25"/>
    <p:sldId id="474" r:id="rId26"/>
    <p:sldId id="399" r:id="rId27"/>
    <p:sldId id="383" r:id="rId28"/>
    <p:sldId id="467" r:id="rId29"/>
    <p:sldId id="468" r:id="rId30"/>
    <p:sldId id="469" r:id="rId31"/>
    <p:sldId id="470" r:id="rId32"/>
    <p:sldId id="471" r:id="rId33"/>
    <p:sldId id="411" r:id="rId34"/>
    <p:sldId id="400" r:id="rId35"/>
    <p:sldId id="412" r:id="rId36"/>
    <p:sldId id="439" r:id="rId37"/>
    <p:sldId id="414" r:id="rId38"/>
    <p:sldId id="481" r:id="rId39"/>
    <p:sldId id="480" r:id="rId40"/>
    <p:sldId id="415" r:id="rId41"/>
    <p:sldId id="416" r:id="rId42"/>
    <p:sldId id="401" r:id="rId43"/>
    <p:sldId id="403" r:id="rId44"/>
    <p:sldId id="404" r:id="rId45"/>
    <p:sldId id="406" r:id="rId46"/>
    <p:sldId id="405" r:id="rId47"/>
    <p:sldId id="440" r:id="rId48"/>
    <p:sldId id="419" r:id="rId49"/>
    <p:sldId id="420" r:id="rId50"/>
    <p:sldId id="441" r:id="rId51"/>
    <p:sldId id="442" r:id="rId52"/>
    <p:sldId id="443" r:id="rId53"/>
    <p:sldId id="444" r:id="rId54"/>
    <p:sldId id="445" r:id="rId55"/>
    <p:sldId id="421" r:id="rId56"/>
    <p:sldId id="422" r:id="rId57"/>
    <p:sldId id="423" r:id="rId58"/>
    <p:sldId id="424" r:id="rId59"/>
    <p:sldId id="425" r:id="rId60"/>
    <p:sldId id="426" r:id="rId61"/>
    <p:sldId id="384" r:id="rId62"/>
    <p:sldId id="450" r:id="rId63"/>
    <p:sldId id="451" r:id="rId64"/>
    <p:sldId id="452" r:id="rId65"/>
    <p:sldId id="453" r:id="rId66"/>
    <p:sldId id="454" r:id="rId67"/>
    <p:sldId id="455" r:id="rId68"/>
    <p:sldId id="388" r:id="rId69"/>
    <p:sldId id="390" r:id="rId70"/>
    <p:sldId id="391" r:id="rId71"/>
    <p:sldId id="386" r:id="rId72"/>
    <p:sldId id="387" r:id="rId73"/>
    <p:sldId id="488" r:id="rId74"/>
    <p:sldId id="489" r:id="rId75"/>
    <p:sldId id="490" r:id="rId76"/>
    <p:sldId id="491" r:id="rId77"/>
    <p:sldId id="492" r:id="rId78"/>
    <p:sldId id="482" r:id="rId79"/>
    <p:sldId id="487" r:id="rId80"/>
    <p:sldId id="458" r:id="rId81"/>
    <p:sldId id="392" r:id="rId82"/>
    <p:sldId id="459" r:id="rId83"/>
    <p:sldId id="460" r:id="rId84"/>
    <p:sldId id="393" r:id="rId85"/>
    <p:sldId id="394" r:id="rId86"/>
    <p:sldId id="395" r:id="rId87"/>
    <p:sldId id="427" r:id="rId88"/>
    <p:sldId id="396" r:id="rId89"/>
    <p:sldId id="397" r:id="rId90"/>
    <p:sldId id="428" r:id="rId91"/>
    <p:sldId id="429" r:id="rId92"/>
    <p:sldId id="437" r:id="rId93"/>
    <p:sldId id="430" r:id="rId94"/>
    <p:sldId id="434" r:id="rId95"/>
    <p:sldId id="435" r:id="rId96"/>
    <p:sldId id="436" r:id="rId97"/>
    <p:sldId id="431" r:id="rId98"/>
    <p:sldId id="483" r:id="rId99"/>
    <p:sldId id="484" r:id="rId100"/>
    <p:sldId id="485" r:id="rId101"/>
    <p:sldId id="486" r:id="rId102"/>
    <p:sldId id="433" r:id="rId103"/>
    <p:sldId id="324" r:id="rId10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9" d="100"/>
          <a:sy n="69" d="100"/>
        </p:scale>
        <p:origin x="-120" y="-14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theme" Target="theme/theme1.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microsoft.com/office/2015/10/relationships/revisionInfo" Target="revisionInfo.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b="1" i="0" baseline="0">
                <a:solidFill>
                  <a:srgbClr val="FF0000"/>
                </a:solidFill>
                <a:ea typeface="华文琥珀" panose="02010800040101010101" pitchFamily="2" charset="-122"/>
              </a:defRPr>
            </a:lvl1pPr>
          </a:lstStyle>
          <a:p>
            <a:r>
              <a:rPr lang="zh-CN" altLang="en-US" dirty="0"/>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b="1" i="0" baseline="0">
                <a:solidFill>
                  <a:srgbClr val="00B0F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p>
        </p:txBody>
      </p:sp>
      <p:sp>
        <p:nvSpPr>
          <p:cNvPr id="4" name="日期占位符 3"/>
          <p:cNvSpPr>
            <a:spLocks noGrp="1"/>
          </p:cNvSpPr>
          <p:nvPr>
            <p:ph type="dt" sz="half" idx="10"/>
          </p:nvPr>
        </p:nvSpPr>
        <p:spPr/>
        <p:txBody>
          <a:bodyPr/>
          <a:lstStyle/>
          <a:p>
            <a:fld id="{E61854A4-8C67-45EA-A4BD-2F3EAEAE5B56}" type="datetimeFigureOut">
              <a:rPr lang="zh-CN" altLang="en-US" smtClean="0"/>
              <a:pPr/>
              <a:t>2018/1/26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05A251-8CD4-4303-BD34-887737E1E598}" type="slidenum">
              <a:rPr lang="zh-CN" altLang="en-US" smtClean="0"/>
              <a:pPr/>
              <a:t>‹#›</a:t>
            </a:fld>
            <a:endParaRPr lang="zh-CN" altLang="en-US"/>
          </a:p>
        </p:txBody>
      </p:sp>
    </p:spTree>
    <p:extLst>
      <p:ext uri="{BB962C8B-B14F-4D97-AF65-F5344CB8AC3E}">
        <p14:creationId xmlns:p14="http://schemas.microsoft.com/office/powerpoint/2010/main" val="26509080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61854A4-8C67-45EA-A4BD-2F3EAEAE5B56}" type="datetimeFigureOut">
              <a:rPr lang="zh-CN" altLang="en-US" smtClean="0"/>
              <a:pPr/>
              <a:t>2018/1/26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05A251-8CD4-4303-BD34-887737E1E598}" type="slidenum">
              <a:rPr lang="zh-CN" altLang="en-US" smtClean="0"/>
              <a:pPr/>
              <a:t>‹#›</a:t>
            </a:fld>
            <a:endParaRPr lang="zh-CN" altLang="en-US"/>
          </a:p>
        </p:txBody>
      </p:sp>
    </p:spTree>
    <p:extLst>
      <p:ext uri="{BB962C8B-B14F-4D97-AF65-F5344CB8AC3E}">
        <p14:creationId xmlns:p14="http://schemas.microsoft.com/office/powerpoint/2010/main" val="659835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61854A4-8C67-45EA-A4BD-2F3EAEAE5B56}" type="datetimeFigureOut">
              <a:rPr lang="zh-CN" altLang="en-US" smtClean="0"/>
              <a:pPr/>
              <a:t>2018/1/26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05A251-8CD4-4303-BD34-887737E1E598}" type="slidenum">
              <a:rPr lang="zh-CN" altLang="en-US" smtClean="0"/>
              <a:pPr/>
              <a:t>‹#›</a:t>
            </a:fld>
            <a:endParaRPr lang="zh-CN" altLang="en-US"/>
          </a:p>
        </p:txBody>
      </p:sp>
    </p:spTree>
    <p:extLst>
      <p:ext uri="{BB962C8B-B14F-4D97-AF65-F5344CB8AC3E}">
        <p14:creationId xmlns:p14="http://schemas.microsoft.com/office/powerpoint/2010/main" val="3216044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320717" cy="387434"/>
          </a:xfrm>
        </p:spPr>
        <p:txBody>
          <a:bodyPr>
            <a:noAutofit/>
          </a:bodyPr>
          <a:lstStyle>
            <a:lvl1pPr>
              <a:defRPr sz="2800" b="1" i="1" baseline="0">
                <a:solidFill>
                  <a:srgbClr val="00B0F0"/>
                </a:solidFill>
                <a:ea typeface="华文行楷" panose="02010800040101010101" pitchFamily="2" charset="-122"/>
              </a:defRPr>
            </a:lvl1pPr>
          </a:lstStyle>
          <a:p>
            <a:r>
              <a:rPr lang="zh-CN" altLang="en-US" dirty="0"/>
              <a:t>单击此处编辑母版标题样式</a:t>
            </a:r>
          </a:p>
        </p:txBody>
      </p:sp>
      <p:sp>
        <p:nvSpPr>
          <p:cNvPr id="3" name="内容占位符 2"/>
          <p:cNvSpPr>
            <a:spLocks noGrp="1"/>
          </p:cNvSpPr>
          <p:nvPr>
            <p:ph idx="1"/>
          </p:nvPr>
        </p:nvSpPr>
        <p:spPr>
          <a:xfrm>
            <a:off x="566441" y="890124"/>
            <a:ext cx="11094181" cy="5286839"/>
          </a:xfrm>
        </p:spPr>
        <p:txBody>
          <a:bodyPr>
            <a:normAutofit/>
          </a:bodyPr>
          <a:lstStyle>
            <a:lvl1pPr>
              <a:defRPr sz="2400" b="1" i="0" baseline="0">
                <a:solidFill>
                  <a:schemeClr val="tx1"/>
                </a:solidFill>
                <a:latin typeface="华文中宋" panose="02010600040101010101" pitchFamily="2" charset="-122"/>
                <a:ea typeface="华文中宋" panose="02010600040101010101" pitchFamily="2" charset="-122"/>
              </a:defRPr>
            </a:lvl1pPr>
            <a:lvl2pPr>
              <a:defRPr sz="2400" b="1" i="0" baseline="0">
                <a:solidFill>
                  <a:schemeClr val="tx1"/>
                </a:solidFill>
                <a:latin typeface="华文中宋" panose="02010600040101010101" pitchFamily="2" charset="-122"/>
                <a:ea typeface="华文中宋" panose="02010600040101010101" pitchFamily="2" charset="-122"/>
              </a:defRPr>
            </a:lvl2pPr>
            <a:lvl3pPr>
              <a:defRPr sz="2400" b="1" i="0" baseline="0">
                <a:solidFill>
                  <a:schemeClr val="tx1"/>
                </a:solidFill>
                <a:latin typeface="华文中宋" panose="02010600040101010101" pitchFamily="2" charset="-122"/>
                <a:ea typeface="华文中宋" panose="02010600040101010101" pitchFamily="2" charset="-122"/>
              </a:defRPr>
            </a:lvl3pPr>
            <a:lvl4pPr>
              <a:defRPr sz="2400" b="1" i="0" baseline="0">
                <a:solidFill>
                  <a:schemeClr val="tx1"/>
                </a:solidFill>
                <a:latin typeface="华文中宋" panose="02010600040101010101" pitchFamily="2" charset="-122"/>
                <a:ea typeface="华文中宋" panose="02010600040101010101" pitchFamily="2" charset="-122"/>
              </a:defRPr>
            </a:lvl4pPr>
            <a:lvl5pPr>
              <a:defRPr sz="2400" b="1" i="0" baseline="0">
                <a:solidFill>
                  <a:schemeClr val="tx1"/>
                </a:solidFill>
                <a:latin typeface="华文中宋" panose="02010600040101010101" pitchFamily="2" charset="-122"/>
                <a:ea typeface="华文中宋" panose="02010600040101010101" pitchFamily="2" charset="-122"/>
              </a:defRPr>
            </a:lvl5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E61854A4-8C67-45EA-A4BD-2F3EAEAE5B56}" type="datetimeFigureOut">
              <a:rPr lang="zh-CN" altLang="en-US" smtClean="0"/>
              <a:pPr/>
              <a:t>2018/1/26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05A251-8CD4-4303-BD34-887737E1E598}" type="slidenum">
              <a:rPr lang="zh-CN" altLang="en-US" smtClean="0"/>
              <a:pPr/>
              <a:t>‹#›</a:t>
            </a:fld>
            <a:endParaRPr lang="zh-CN" altLang="en-US"/>
          </a:p>
        </p:txBody>
      </p:sp>
    </p:spTree>
    <p:extLst>
      <p:ext uri="{BB962C8B-B14F-4D97-AF65-F5344CB8AC3E}">
        <p14:creationId xmlns:p14="http://schemas.microsoft.com/office/powerpoint/2010/main" val="7538401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E61854A4-8C67-45EA-A4BD-2F3EAEAE5B56}" type="datetimeFigureOut">
              <a:rPr lang="zh-CN" altLang="en-US" smtClean="0"/>
              <a:pPr/>
              <a:t>2018/1/26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05A251-8CD4-4303-BD34-887737E1E598}" type="slidenum">
              <a:rPr lang="zh-CN" altLang="en-US" smtClean="0"/>
              <a:pPr/>
              <a:t>‹#›</a:t>
            </a:fld>
            <a:endParaRPr lang="zh-CN" altLang="en-US"/>
          </a:p>
        </p:txBody>
      </p:sp>
    </p:spTree>
    <p:extLst>
      <p:ext uri="{BB962C8B-B14F-4D97-AF65-F5344CB8AC3E}">
        <p14:creationId xmlns:p14="http://schemas.microsoft.com/office/powerpoint/2010/main" val="20141002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61854A4-8C67-45EA-A4BD-2F3EAEAE5B56}" type="datetimeFigureOut">
              <a:rPr lang="zh-CN" altLang="en-US" smtClean="0"/>
              <a:pPr/>
              <a:t>2018/1/26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05A251-8CD4-4303-BD34-887737E1E598}" type="slidenum">
              <a:rPr lang="zh-CN" altLang="en-US" smtClean="0"/>
              <a:pPr/>
              <a:t>‹#›</a:t>
            </a:fld>
            <a:endParaRPr lang="zh-CN" altLang="en-US"/>
          </a:p>
        </p:txBody>
      </p:sp>
    </p:spTree>
    <p:extLst>
      <p:ext uri="{BB962C8B-B14F-4D97-AF65-F5344CB8AC3E}">
        <p14:creationId xmlns:p14="http://schemas.microsoft.com/office/powerpoint/2010/main" val="2859514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61854A4-8C67-45EA-A4BD-2F3EAEAE5B56}" type="datetimeFigureOut">
              <a:rPr lang="zh-CN" altLang="en-US" smtClean="0"/>
              <a:pPr/>
              <a:t>2018/1/26 Friday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05A251-8CD4-4303-BD34-887737E1E598}" type="slidenum">
              <a:rPr lang="zh-CN" altLang="en-US" smtClean="0"/>
              <a:pPr/>
              <a:t>‹#›</a:t>
            </a:fld>
            <a:endParaRPr lang="zh-CN" altLang="en-US"/>
          </a:p>
        </p:txBody>
      </p:sp>
    </p:spTree>
    <p:extLst>
      <p:ext uri="{BB962C8B-B14F-4D97-AF65-F5344CB8AC3E}">
        <p14:creationId xmlns:p14="http://schemas.microsoft.com/office/powerpoint/2010/main" val="24074819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61854A4-8C67-45EA-A4BD-2F3EAEAE5B56}" type="datetimeFigureOut">
              <a:rPr lang="zh-CN" altLang="en-US" smtClean="0"/>
              <a:pPr/>
              <a:t>2018/1/26 Friday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05A251-8CD4-4303-BD34-887737E1E598}" type="slidenum">
              <a:rPr lang="zh-CN" altLang="en-US" smtClean="0"/>
              <a:pPr/>
              <a:t>‹#›</a:t>
            </a:fld>
            <a:endParaRPr lang="zh-CN" altLang="en-US"/>
          </a:p>
        </p:txBody>
      </p:sp>
    </p:spTree>
    <p:extLst>
      <p:ext uri="{BB962C8B-B14F-4D97-AF65-F5344CB8AC3E}">
        <p14:creationId xmlns:p14="http://schemas.microsoft.com/office/powerpoint/2010/main" val="2689914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61854A4-8C67-45EA-A4BD-2F3EAEAE5B56}" type="datetimeFigureOut">
              <a:rPr lang="zh-CN" altLang="en-US" smtClean="0"/>
              <a:pPr/>
              <a:t>2018/1/26 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05A251-8CD4-4303-BD34-887737E1E598}" type="slidenum">
              <a:rPr lang="zh-CN" altLang="en-US" smtClean="0"/>
              <a:pPr/>
              <a:t>‹#›</a:t>
            </a:fld>
            <a:endParaRPr lang="zh-CN" altLang="en-US"/>
          </a:p>
        </p:txBody>
      </p:sp>
    </p:spTree>
    <p:extLst>
      <p:ext uri="{BB962C8B-B14F-4D97-AF65-F5344CB8AC3E}">
        <p14:creationId xmlns:p14="http://schemas.microsoft.com/office/powerpoint/2010/main" val="28685909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E61854A4-8C67-45EA-A4BD-2F3EAEAE5B56}" type="datetimeFigureOut">
              <a:rPr lang="zh-CN" altLang="en-US" smtClean="0"/>
              <a:pPr/>
              <a:t>2018/1/26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05A251-8CD4-4303-BD34-887737E1E598}" type="slidenum">
              <a:rPr lang="zh-CN" altLang="en-US" smtClean="0"/>
              <a:pPr/>
              <a:t>‹#›</a:t>
            </a:fld>
            <a:endParaRPr lang="zh-CN" altLang="en-US"/>
          </a:p>
        </p:txBody>
      </p:sp>
    </p:spTree>
    <p:extLst>
      <p:ext uri="{BB962C8B-B14F-4D97-AF65-F5344CB8AC3E}">
        <p14:creationId xmlns:p14="http://schemas.microsoft.com/office/powerpoint/2010/main" val="17462109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E61854A4-8C67-45EA-A4BD-2F3EAEAE5B56}" type="datetimeFigureOut">
              <a:rPr lang="zh-CN" altLang="en-US" smtClean="0"/>
              <a:pPr/>
              <a:t>2018/1/26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05A251-8CD4-4303-BD34-887737E1E598}" type="slidenum">
              <a:rPr lang="zh-CN" altLang="en-US" smtClean="0"/>
              <a:pPr/>
              <a:t>‹#›</a:t>
            </a:fld>
            <a:endParaRPr lang="zh-CN" altLang="en-US"/>
          </a:p>
        </p:txBody>
      </p:sp>
    </p:spTree>
    <p:extLst>
      <p:ext uri="{BB962C8B-B14F-4D97-AF65-F5344CB8AC3E}">
        <p14:creationId xmlns:p14="http://schemas.microsoft.com/office/powerpoint/2010/main" val="1613090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1854A4-8C67-45EA-A4BD-2F3EAEAE5B56}" type="datetimeFigureOut">
              <a:rPr lang="zh-CN" altLang="en-US" smtClean="0"/>
              <a:pPr/>
              <a:t>2018/1/26 Friday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05A251-8CD4-4303-BD34-887737E1E598}" type="slidenum">
              <a:rPr lang="zh-CN" altLang="en-US" smtClean="0"/>
              <a:pPr/>
              <a:t>‹#›</a:t>
            </a:fld>
            <a:endParaRPr lang="zh-CN" altLang="en-US"/>
          </a:p>
        </p:txBody>
      </p:sp>
    </p:spTree>
    <p:extLst>
      <p:ext uri="{BB962C8B-B14F-4D97-AF65-F5344CB8AC3E}">
        <p14:creationId xmlns:p14="http://schemas.microsoft.com/office/powerpoint/2010/main" val="31449598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8893629" cy="1408566"/>
          </a:xfrm>
        </p:spPr>
        <p:txBody>
          <a:bodyPr>
            <a:normAutofit/>
          </a:bodyPr>
          <a:lstStyle/>
          <a:p>
            <a:r>
              <a:rPr lang="en-US" altLang="zh-CN" sz="4400" dirty="0"/>
              <a:t>2017</a:t>
            </a:r>
            <a:r>
              <a:rPr lang="zh-CN" altLang="en-US" sz="4400" dirty="0"/>
              <a:t>年下半年税收政策辅导</a:t>
            </a:r>
          </a:p>
        </p:txBody>
      </p:sp>
      <p:sp>
        <p:nvSpPr>
          <p:cNvPr id="3" name="副标题 2"/>
          <p:cNvSpPr>
            <a:spLocks noGrp="1"/>
          </p:cNvSpPr>
          <p:nvPr>
            <p:ph type="subTitle" idx="1"/>
          </p:nvPr>
        </p:nvSpPr>
        <p:spPr/>
        <p:txBody>
          <a:bodyPr>
            <a:normAutofit/>
          </a:bodyPr>
          <a:lstStyle/>
          <a:p>
            <a:r>
              <a:rPr lang="zh-CN" altLang="en-US" sz="3600" dirty="0"/>
              <a:t>（顾问企业辅导</a:t>
            </a:r>
            <a:r>
              <a:rPr lang="en-US" altLang="zh-CN" sz="3600" dirty="0" smtClean="0"/>
              <a:t>2018</a:t>
            </a:r>
            <a:r>
              <a:rPr lang="zh-CN" altLang="en-US" sz="3600" dirty="0"/>
              <a:t>，</a:t>
            </a:r>
            <a:r>
              <a:rPr lang="en-US" altLang="zh-CN" sz="3600" dirty="0"/>
              <a:t>1</a:t>
            </a:r>
            <a:r>
              <a:rPr lang="zh-CN" altLang="en-US" sz="3600" dirty="0"/>
              <a:t>，</a:t>
            </a:r>
            <a:r>
              <a:rPr lang="en-US" altLang="zh-CN" sz="3600" dirty="0"/>
              <a:t>26</a:t>
            </a:r>
            <a:r>
              <a:rPr lang="zh-CN" altLang="en-US" sz="3600" dirty="0"/>
              <a:t>）</a:t>
            </a:r>
          </a:p>
        </p:txBody>
      </p:sp>
    </p:spTree>
    <p:extLst>
      <p:ext uri="{BB962C8B-B14F-4D97-AF65-F5344CB8AC3E}">
        <p14:creationId xmlns:p14="http://schemas.microsoft.com/office/powerpoint/2010/main" val="32783419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65C0913-4AD7-4953-ADB0-3BE89D7DDE10}"/>
              </a:ext>
            </a:extLst>
          </p:cNvPr>
          <p:cNvSpPr>
            <a:spLocks noGrp="1"/>
          </p:cNvSpPr>
          <p:nvPr>
            <p:ph type="title"/>
          </p:nvPr>
        </p:nvSpPr>
        <p:spPr/>
        <p:txBody>
          <a:bodyPr/>
          <a:lstStyle/>
          <a:p>
            <a:r>
              <a:rPr lang="zh-CN" altLang="en-US" dirty="0"/>
              <a:t>征收管理</a:t>
            </a:r>
          </a:p>
        </p:txBody>
      </p:sp>
      <p:sp>
        <p:nvSpPr>
          <p:cNvPr id="3" name="内容占位符 2">
            <a:extLst>
              <a:ext uri="{FF2B5EF4-FFF2-40B4-BE49-F238E27FC236}">
                <a16:creationId xmlns:a16="http://schemas.microsoft.com/office/drawing/2014/main" xmlns="" id="{D298B3BF-1946-4049-A185-C87DE3C5DA70}"/>
              </a:ext>
            </a:extLst>
          </p:cNvPr>
          <p:cNvSpPr>
            <a:spLocks noGrp="1"/>
          </p:cNvSpPr>
          <p:nvPr>
            <p:ph idx="1"/>
          </p:nvPr>
        </p:nvSpPr>
        <p:spPr/>
        <p:txBody>
          <a:bodyPr>
            <a:normAutofit/>
          </a:bodyPr>
          <a:lstStyle/>
          <a:p>
            <a:r>
              <a:rPr lang="en-US" altLang="zh-CN" dirty="0"/>
              <a:t>14.</a:t>
            </a:r>
            <a:r>
              <a:rPr lang="zh-CN" altLang="zh-CN" dirty="0"/>
              <a:t>便利申报</a:t>
            </a:r>
            <a:endParaRPr lang="en-US" altLang="zh-CN" dirty="0"/>
          </a:p>
          <a:p>
            <a:r>
              <a:rPr lang="zh-CN" altLang="zh-CN" dirty="0"/>
              <a:t>简并优化增值税、消费税、企业所得税等税种申报表，提供网上办理更正申报功能，较大幅度精简表单填报，缩减纳税人申报纳税准备时间</a:t>
            </a:r>
            <a:endParaRPr lang="en-US" altLang="zh-CN" dirty="0"/>
          </a:p>
          <a:p>
            <a:r>
              <a:rPr lang="zh-CN" altLang="zh-CN" dirty="0"/>
              <a:t>定期定额个体工商户实际经营额、所得额不超过定额的，取消年度汇总申报</a:t>
            </a:r>
          </a:p>
          <a:p>
            <a:r>
              <a:rPr lang="en-US" altLang="zh-CN" dirty="0"/>
              <a:t>15.</a:t>
            </a:r>
            <a:r>
              <a:rPr lang="zh-CN" altLang="zh-CN" dirty="0"/>
              <a:t>大力推行网上办税、就近办税</a:t>
            </a:r>
            <a:endParaRPr lang="en-US" altLang="zh-CN" dirty="0"/>
          </a:p>
          <a:p>
            <a:r>
              <a:rPr lang="zh-CN" altLang="zh-CN" dirty="0"/>
              <a:t>税务总局编制办税事项</a:t>
            </a:r>
            <a:r>
              <a:rPr lang="en-US" altLang="zh-CN" dirty="0"/>
              <a:t>“</a:t>
            </a:r>
            <a:r>
              <a:rPr lang="zh-CN" altLang="zh-CN" dirty="0"/>
              <a:t>最多跑一次</a:t>
            </a:r>
            <a:r>
              <a:rPr lang="en-US" altLang="zh-CN" dirty="0"/>
              <a:t>”</a:t>
            </a:r>
            <a:r>
              <a:rPr lang="zh-CN" altLang="zh-CN" dirty="0"/>
              <a:t>清单，推进跨省经营企业涉税事项全国通办，最大限度减少纳税人到办税服务厅次数</a:t>
            </a:r>
            <a:endParaRPr lang="en-US" altLang="zh-CN" dirty="0"/>
          </a:p>
          <a:p>
            <a:r>
              <a:rPr lang="zh-CN" altLang="zh-CN" dirty="0"/>
              <a:t>省税务机关编制办税事项</a:t>
            </a:r>
            <a:r>
              <a:rPr lang="en-US" altLang="zh-CN" dirty="0"/>
              <a:t>“</a:t>
            </a:r>
            <a:r>
              <a:rPr lang="zh-CN" altLang="zh-CN" dirty="0"/>
              <a:t>全程网上办</a:t>
            </a:r>
            <a:r>
              <a:rPr lang="en-US" altLang="zh-CN" dirty="0"/>
              <a:t>”</a:t>
            </a:r>
            <a:r>
              <a:rPr lang="zh-CN" altLang="zh-CN" dirty="0"/>
              <a:t>清单，在部分地区试行国税、地税业务省内通办，实现纳税人就近办理涉税事项</a:t>
            </a:r>
          </a:p>
          <a:p>
            <a:endParaRPr lang="zh-CN" altLang="zh-CN" dirty="0">
              <a:solidFill>
                <a:srgbClr val="00B0F0"/>
              </a:solidFill>
            </a:endParaRPr>
          </a:p>
          <a:p>
            <a:endParaRPr lang="zh-CN" altLang="en-US" dirty="0"/>
          </a:p>
        </p:txBody>
      </p:sp>
    </p:spTree>
    <p:extLst>
      <p:ext uri="{BB962C8B-B14F-4D97-AF65-F5344CB8AC3E}">
        <p14:creationId xmlns:p14="http://schemas.microsoft.com/office/powerpoint/2010/main" val="269135347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92AEEF7-E848-4051-A882-75C6C90A7C43}"/>
              </a:ext>
            </a:extLst>
          </p:cNvPr>
          <p:cNvSpPr>
            <a:spLocks noGrp="1"/>
          </p:cNvSpPr>
          <p:nvPr>
            <p:ph type="title"/>
          </p:nvPr>
        </p:nvSpPr>
        <p:spPr/>
        <p:txBody>
          <a:bodyPr/>
          <a:lstStyle/>
          <a:p>
            <a:r>
              <a:rPr lang="zh-CN" altLang="en-US" dirty="0"/>
              <a:t>企业所得税方面</a:t>
            </a:r>
          </a:p>
        </p:txBody>
      </p:sp>
      <p:sp>
        <p:nvSpPr>
          <p:cNvPr id="3" name="内容占位符 2">
            <a:extLst>
              <a:ext uri="{FF2B5EF4-FFF2-40B4-BE49-F238E27FC236}">
                <a16:creationId xmlns:a16="http://schemas.microsoft.com/office/drawing/2014/main" xmlns="" id="{4A23F134-ABE6-436A-A6D7-FFBB37614DD8}"/>
              </a:ext>
            </a:extLst>
          </p:cNvPr>
          <p:cNvSpPr>
            <a:spLocks noGrp="1"/>
          </p:cNvSpPr>
          <p:nvPr>
            <p:ph idx="1"/>
          </p:nvPr>
        </p:nvSpPr>
        <p:spPr/>
        <p:txBody>
          <a:bodyPr/>
          <a:lstStyle/>
          <a:p>
            <a:r>
              <a:rPr lang="zh-CN" altLang="en-US" dirty="0">
                <a:solidFill>
                  <a:srgbClr val="0070C0"/>
                </a:solidFill>
              </a:rPr>
              <a:t>（</a:t>
            </a:r>
            <a:r>
              <a:rPr lang="zh-CN" altLang="zh-CN" dirty="0">
                <a:solidFill>
                  <a:srgbClr val="0070C0"/>
                </a:solidFill>
              </a:rPr>
              <a:t>三</a:t>
            </a:r>
            <a:r>
              <a:rPr lang="zh-CN" altLang="en-US" dirty="0">
                <a:solidFill>
                  <a:srgbClr val="0070C0"/>
                </a:solidFill>
              </a:rPr>
              <a:t>）申报和审核</a:t>
            </a:r>
            <a:endParaRPr lang="en-US" altLang="zh-CN" dirty="0">
              <a:solidFill>
                <a:srgbClr val="0070C0"/>
              </a:solidFill>
            </a:endParaRPr>
          </a:p>
          <a:p>
            <a:r>
              <a:rPr lang="en-US" altLang="zh-CN" dirty="0"/>
              <a:t>1.</a:t>
            </a:r>
            <a:r>
              <a:rPr lang="zh-CN" altLang="zh-CN" dirty="0"/>
              <a:t>境外投资者符合规定条件的，应按照税收管理要求进行</a:t>
            </a:r>
            <a:r>
              <a:rPr lang="zh-CN" altLang="zh-CN" dirty="0">
                <a:solidFill>
                  <a:srgbClr val="FF0000"/>
                </a:solidFill>
              </a:rPr>
              <a:t>申报</a:t>
            </a:r>
            <a:r>
              <a:rPr lang="zh-CN" altLang="zh-CN" dirty="0"/>
              <a:t>并如实向利润分配企业提供其符合政策条件的资料</a:t>
            </a:r>
            <a:endParaRPr lang="en-US" altLang="zh-CN" dirty="0"/>
          </a:p>
          <a:p>
            <a:r>
              <a:rPr lang="en-US" altLang="zh-CN" dirty="0"/>
              <a:t>2.</a:t>
            </a:r>
            <a:r>
              <a:rPr lang="zh-CN" altLang="zh-CN" dirty="0"/>
              <a:t>利润分配企业经适当</a:t>
            </a:r>
            <a:r>
              <a:rPr lang="zh-CN" altLang="zh-CN" dirty="0">
                <a:solidFill>
                  <a:srgbClr val="FF0000"/>
                </a:solidFill>
              </a:rPr>
              <a:t>审核</a:t>
            </a:r>
            <a:r>
              <a:rPr lang="zh-CN" altLang="zh-CN" dirty="0"/>
              <a:t>后认为境外投资者符合规定的，可暂不按照企业所得税法规定扣缴预提所得税，并向其主管税务机关履行</a:t>
            </a:r>
            <a:r>
              <a:rPr lang="zh-CN" altLang="zh-CN" dirty="0">
                <a:solidFill>
                  <a:srgbClr val="FF0000"/>
                </a:solidFill>
              </a:rPr>
              <a:t>备案手续</a:t>
            </a:r>
            <a:endParaRPr lang="en-US" altLang="zh-CN" dirty="0">
              <a:solidFill>
                <a:srgbClr val="FF0000"/>
              </a:solidFill>
            </a:endParaRPr>
          </a:p>
          <a:p>
            <a:r>
              <a:rPr lang="zh-CN" altLang="en-US" dirty="0">
                <a:solidFill>
                  <a:srgbClr val="0070C0"/>
                </a:solidFill>
              </a:rPr>
              <a:t>（</a:t>
            </a:r>
            <a:r>
              <a:rPr lang="zh-CN" altLang="zh-CN" dirty="0">
                <a:solidFill>
                  <a:srgbClr val="0070C0"/>
                </a:solidFill>
              </a:rPr>
              <a:t>四</a:t>
            </a:r>
            <a:r>
              <a:rPr lang="zh-CN" altLang="en-US" dirty="0">
                <a:solidFill>
                  <a:srgbClr val="0070C0"/>
                </a:solidFill>
              </a:rPr>
              <a:t>）</a:t>
            </a:r>
            <a:r>
              <a:rPr lang="zh-CN" altLang="zh-CN" dirty="0">
                <a:solidFill>
                  <a:srgbClr val="0070C0"/>
                </a:solidFill>
              </a:rPr>
              <a:t>后续管理</a:t>
            </a:r>
            <a:endParaRPr lang="en-US" altLang="zh-CN" dirty="0">
              <a:solidFill>
                <a:srgbClr val="0070C0"/>
              </a:solidFill>
            </a:endParaRPr>
          </a:p>
          <a:p>
            <a:r>
              <a:rPr lang="en-US" altLang="zh-CN" dirty="0"/>
              <a:t>1.</a:t>
            </a:r>
            <a:r>
              <a:rPr lang="zh-CN" altLang="zh-CN" dirty="0"/>
              <a:t>税务部门依法加强后续管理。境外投资者已享受规定的暂不征收预提所得税政策，经税务部门后续管理核实</a:t>
            </a:r>
            <a:r>
              <a:rPr lang="zh-CN" altLang="zh-CN" dirty="0">
                <a:solidFill>
                  <a:srgbClr val="FF0000"/>
                </a:solidFill>
              </a:rPr>
              <a:t>不符</a:t>
            </a:r>
            <a:r>
              <a:rPr lang="zh-CN" altLang="zh-CN" dirty="0"/>
              <a:t>合规定条件的，除属于利润分配企业责任外，视为境外投资者未按照规定申报缴纳企业所得税，依法追究延迟纳税责任，税款延迟缴纳期限自相关利润支付之日起计算</a:t>
            </a:r>
            <a:endParaRPr lang="en-US" altLang="zh-CN" dirty="0"/>
          </a:p>
          <a:p>
            <a:r>
              <a:rPr lang="en-US" altLang="zh-CN" dirty="0"/>
              <a:t>2.</a:t>
            </a:r>
            <a:r>
              <a:rPr lang="zh-CN" altLang="zh-CN" dirty="0"/>
              <a:t>地市（含）以上税务部门在后续管理中，对被投资企业所从事经营活动是否属于规定目录范围存在疑问的，可提请同级发展改革部门、商务部门出具意见，有关部门应予积极配合</a:t>
            </a:r>
            <a:endParaRPr lang="zh-CN" altLang="en-US" dirty="0"/>
          </a:p>
        </p:txBody>
      </p:sp>
    </p:spTree>
    <p:extLst>
      <p:ext uri="{BB962C8B-B14F-4D97-AF65-F5344CB8AC3E}">
        <p14:creationId xmlns:p14="http://schemas.microsoft.com/office/powerpoint/2010/main" val="49817811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953D635-24AC-4D72-8A9F-C7DE382C0773}"/>
              </a:ext>
            </a:extLst>
          </p:cNvPr>
          <p:cNvSpPr>
            <a:spLocks noGrp="1"/>
          </p:cNvSpPr>
          <p:nvPr>
            <p:ph type="title"/>
          </p:nvPr>
        </p:nvSpPr>
        <p:spPr/>
        <p:txBody>
          <a:bodyPr/>
          <a:lstStyle/>
          <a:p>
            <a:r>
              <a:rPr lang="zh-CN" altLang="en-US" dirty="0"/>
              <a:t>企业所得税方面</a:t>
            </a:r>
          </a:p>
        </p:txBody>
      </p:sp>
      <p:sp>
        <p:nvSpPr>
          <p:cNvPr id="3" name="内容占位符 2">
            <a:extLst>
              <a:ext uri="{FF2B5EF4-FFF2-40B4-BE49-F238E27FC236}">
                <a16:creationId xmlns:a16="http://schemas.microsoft.com/office/drawing/2014/main" xmlns="" id="{CEA37605-2DD2-4C28-A7DE-B6529917EDC4}"/>
              </a:ext>
            </a:extLst>
          </p:cNvPr>
          <p:cNvSpPr>
            <a:spLocks noGrp="1"/>
          </p:cNvSpPr>
          <p:nvPr>
            <p:ph idx="1"/>
          </p:nvPr>
        </p:nvSpPr>
        <p:spPr/>
        <p:txBody>
          <a:bodyPr>
            <a:normAutofit/>
          </a:bodyPr>
          <a:lstStyle/>
          <a:p>
            <a:r>
              <a:rPr lang="zh-CN" altLang="en-US" dirty="0">
                <a:solidFill>
                  <a:srgbClr val="0070C0"/>
                </a:solidFill>
              </a:rPr>
              <a:t>（</a:t>
            </a:r>
            <a:r>
              <a:rPr lang="zh-CN" altLang="zh-CN" dirty="0">
                <a:solidFill>
                  <a:srgbClr val="0070C0"/>
                </a:solidFill>
              </a:rPr>
              <a:t>五</a:t>
            </a:r>
            <a:r>
              <a:rPr lang="zh-CN" altLang="en-US" dirty="0">
                <a:solidFill>
                  <a:srgbClr val="0070C0"/>
                </a:solidFill>
              </a:rPr>
              <a:t>）追补享受优惠</a:t>
            </a:r>
            <a:endParaRPr lang="en-US" altLang="zh-CN" dirty="0">
              <a:solidFill>
                <a:srgbClr val="0070C0"/>
              </a:solidFill>
            </a:endParaRPr>
          </a:p>
          <a:p>
            <a:r>
              <a:rPr lang="zh-CN" altLang="zh-CN" dirty="0"/>
              <a:t>境外投资者按照规定可以享受暂不征收预提所得税政策但未实际享受的，可在实际缴纳相关税款之日起三年内申请追补享受该政策，退还已缴纳的税款。</a:t>
            </a:r>
          </a:p>
          <a:p>
            <a:r>
              <a:rPr lang="zh-CN" altLang="en-US" dirty="0">
                <a:solidFill>
                  <a:srgbClr val="0070C0"/>
                </a:solidFill>
              </a:rPr>
              <a:t>（六）后续改变处理</a:t>
            </a:r>
            <a:endParaRPr lang="en-US" altLang="zh-CN" dirty="0">
              <a:solidFill>
                <a:srgbClr val="0070C0"/>
              </a:solidFill>
            </a:endParaRPr>
          </a:p>
          <a:p>
            <a:r>
              <a:rPr lang="en-US" altLang="zh-CN" dirty="0"/>
              <a:t>1.</a:t>
            </a:r>
            <a:r>
              <a:rPr lang="zh-CN" altLang="zh-CN" dirty="0"/>
              <a:t>境外投资者通过股权转让、回购、清算等方式实际收回享受暂不征收预提所得税政策待遇的直接投资，在实际收取相应款项后</a:t>
            </a:r>
            <a:r>
              <a:rPr lang="en-US" altLang="zh-CN" dirty="0"/>
              <a:t>7</a:t>
            </a:r>
            <a:r>
              <a:rPr lang="zh-CN" altLang="zh-CN" dirty="0"/>
              <a:t>日内，按规定程序向税务部门申报补缴递延的税款</a:t>
            </a:r>
          </a:p>
          <a:p>
            <a:r>
              <a:rPr lang="en-US" altLang="zh-CN" dirty="0"/>
              <a:t>2.</a:t>
            </a:r>
            <a:r>
              <a:rPr lang="zh-CN" altLang="zh-CN" dirty="0"/>
              <a:t>境外投资者享受规定的暂不征收预提所得税政策待遇后，被投资企业发生重组符合特殊性重组条件，并实际按照特殊性重组进行税务处理的，可继续享受暂不征收预提所得税政策待遇，不按规定补缴递延的税款</a:t>
            </a:r>
            <a:r>
              <a:rPr lang="en-US" altLang="zh-CN" dirty="0"/>
              <a:t> </a:t>
            </a:r>
            <a:endParaRPr lang="zh-CN" altLang="zh-CN" dirty="0"/>
          </a:p>
          <a:p>
            <a:r>
              <a:rPr lang="zh-CN" altLang="zh-CN" dirty="0"/>
              <a:t>自</a:t>
            </a:r>
            <a:r>
              <a:rPr lang="en-US" altLang="zh-CN" dirty="0"/>
              <a:t>2017</a:t>
            </a:r>
            <a:r>
              <a:rPr lang="zh-CN" altLang="zh-CN" dirty="0"/>
              <a:t>年</a:t>
            </a:r>
            <a:r>
              <a:rPr lang="en-US" altLang="zh-CN" dirty="0"/>
              <a:t>1</a:t>
            </a:r>
            <a:r>
              <a:rPr lang="zh-CN" altLang="zh-CN" dirty="0"/>
              <a:t>月</a:t>
            </a:r>
            <a:r>
              <a:rPr lang="en-US" altLang="zh-CN" dirty="0"/>
              <a:t>1</a:t>
            </a:r>
            <a:r>
              <a:rPr lang="zh-CN" altLang="zh-CN" dirty="0"/>
              <a:t>日起执行</a:t>
            </a:r>
            <a:endParaRPr lang="en-US" altLang="zh-CN" dirty="0"/>
          </a:p>
          <a:p>
            <a:r>
              <a:rPr lang="zh-CN" altLang="en-US" dirty="0"/>
              <a:t>　　　　　　　　　　　　　</a:t>
            </a:r>
            <a:r>
              <a:rPr lang="en-US" altLang="zh-CN" dirty="0"/>
              <a:t>——</a:t>
            </a:r>
            <a:r>
              <a:rPr lang="zh-CN" altLang="zh-CN" dirty="0"/>
              <a:t>财税〔</a:t>
            </a:r>
            <a:r>
              <a:rPr lang="en-US" altLang="zh-CN" dirty="0"/>
              <a:t>2017</a:t>
            </a:r>
            <a:r>
              <a:rPr lang="zh-CN" altLang="zh-CN" dirty="0"/>
              <a:t>〕</a:t>
            </a:r>
            <a:r>
              <a:rPr lang="en-US" altLang="zh-CN" dirty="0"/>
              <a:t>88</a:t>
            </a:r>
            <a:r>
              <a:rPr lang="zh-CN" altLang="zh-CN" dirty="0"/>
              <a:t>号</a:t>
            </a:r>
            <a:endParaRPr lang="zh-CN" altLang="en-US" dirty="0"/>
          </a:p>
        </p:txBody>
      </p:sp>
    </p:spTree>
    <p:extLst>
      <p:ext uri="{BB962C8B-B14F-4D97-AF65-F5344CB8AC3E}">
        <p14:creationId xmlns:p14="http://schemas.microsoft.com/office/powerpoint/2010/main" val="387376780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2DD7388-70FE-4EF4-9040-C511DE991DAF}"/>
              </a:ext>
            </a:extLst>
          </p:cNvPr>
          <p:cNvSpPr>
            <a:spLocks noGrp="1"/>
          </p:cNvSpPr>
          <p:nvPr>
            <p:ph type="title"/>
          </p:nvPr>
        </p:nvSpPr>
        <p:spPr/>
        <p:txBody>
          <a:bodyPr/>
          <a:lstStyle/>
          <a:p>
            <a:r>
              <a:rPr lang="zh-CN" altLang="en-US" dirty="0"/>
              <a:t>土地增值税</a:t>
            </a:r>
          </a:p>
        </p:txBody>
      </p:sp>
      <p:sp>
        <p:nvSpPr>
          <p:cNvPr id="3" name="内容占位符 2">
            <a:extLst>
              <a:ext uri="{FF2B5EF4-FFF2-40B4-BE49-F238E27FC236}">
                <a16:creationId xmlns:a16="http://schemas.microsoft.com/office/drawing/2014/main" xmlns="" id="{E1F5A6ED-B8E8-4E85-9084-A2B70F58EC48}"/>
              </a:ext>
            </a:extLst>
          </p:cNvPr>
          <p:cNvSpPr>
            <a:spLocks noGrp="1"/>
          </p:cNvSpPr>
          <p:nvPr>
            <p:ph idx="1"/>
          </p:nvPr>
        </p:nvSpPr>
        <p:spPr/>
        <p:txBody>
          <a:bodyPr/>
          <a:lstStyle/>
          <a:p>
            <a:r>
              <a:rPr lang="zh-CN" altLang="zh-CN" dirty="0">
                <a:solidFill>
                  <a:srgbClr val="FF0000"/>
                </a:solidFill>
              </a:rPr>
              <a:t>加油站房地产有关土地增值税计税收入确认</a:t>
            </a:r>
            <a:endParaRPr lang="en-US" altLang="zh-CN" dirty="0">
              <a:solidFill>
                <a:srgbClr val="FF0000"/>
              </a:solidFill>
            </a:endParaRPr>
          </a:p>
          <a:p>
            <a:r>
              <a:rPr lang="zh-CN" altLang="zh-CN" dirty="0"/>
              <a:t>《成品油市场管理办法》（商务部令</a:t>
            </a:r>
            <a:r>
              <a:rPr lang="en-US" altLang="zh-CN" dirty="0"/>
              <a:t>2006</a:t>
            </a:r>
            <a:r>
              <a:rPr lang="zh-CN" altLang="zh-CN" dirty="0"/>
              <a:t>年第</a:t>
            </a:r>
            <a:r>
              <a:rPr lang="en-US" altLang="zh-CN" dirty="0"/>
              <a:t>23</a:t>
            </a:r>
            <a:r>
              <a:rPr lang="zh-CN" altLang="zh-CN" dirty="0"/>
              <a:t>号）第三十六条规定：成品油经营批准证书不得伪造、涂改，不得买卖、出租、转借或者以任何其他形式转让；第二十九条规定：经营单位投资主体发生变化的，原经营单位应办理相应经营资格的注销手续，新经营单位应重新申办成品油经营资格</a:t>
            </a:r>
            <a:endParaRPr lang="en-US" altLang="zh-CN" dirty="0"/>
          </a:p>
          <a:p>
            <a:r>
              <a:rPr lang="zh-CN" altLang="zh-CN" dirty="0"/>
              <a:t>对依法不得转让的成品油零售特许经营权作价或评估作价不应从转让加油站整体资产的收入金额中扣除</a:t>
            </a:r>
            <a:endParaRPr lang="en-US" altLang="zh-CN" dirty="0"/>
          </a:p>
          <a:p>
            <a:r>
              <a:rPr lang="en-US" altLang="zh-CN" dirty="0"/>
              <a:t>                                           ——</a:t>
            </a:r>
            <a:r>
              <a:rPr lang="zh-CN" altLang="zh-CN" dirty="0"/>
              <a:t>税总函〔</a:t>
            </a:r>
            <a:r>
              <a:rPr lang="en-US" altLang="zh-CN" dirty="0"/>
              <a:t>2017</a:t>
            </a:r>
            <a:r>
              <a:rPr lang="zh-CN" altLang="zh-CN" dirty="0"/>
              <a:t>〕</a:t>
            </a:r>
            <a:r>
              <a:rPr lang="en-US" altLang="zh-CN" dirty="0"/>
              <a:t>513</a:t>
            </a:r>
            <a:r>
              <a:rPr lang="zh-CN" altLang="zh-CN" dirty="0"/>
              <a:t>号</a:t>
            </a:r>
            <a:endParaRPr lang="zh-CN" altLang="en-US" dirty="0">
              <a:solidFill>
                <a:srgbClr val="FF0000"/>
              </a:solidFill>
            </a:endParaRPr>
          </a:p>
        </p:txBody>
      </p:sp>
    </p:spTree>
    <p:extLst>
      <p:ext uri="{BB962C8B-B14F-4D97-AF65-F5344CB8AC3E}">
        <p14:creationId xmlns:p14="http://schemas.microsoft.com/office/powerpoint/2010/main" val="335552846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226" name="图片 7" descr="图片1副本.png"/>
          <p:cNvPicPr>
            <a:picLocks noChangeAspect="1"/>
          </p:cNvPicPr>
          <p:nvPr/>
        </p:nvPicPr>
        <p:blipFill>
          <a:blip r:embed="rId2" cstate="print"/>
          <a:srcRect/>
          <a:stretch>
            <a:fillRect/>
          </a:stretch>
        </p:blipFill>
        <p:spPr bwMode="auto">
          <a:xfrm>
            <a:off x="1991545" y="991196"/>
            <a:ext cx="8151689" cy="5866805"/>
          </a:xfrm>
          <a:prstGeom prst="rect">
            <a:avLst/>
          </a:prstGeom>
          <a:noFill/>
          <a:ln w="9525">
            <a:noFill/>
            <a:miter lim="800000"/>
            <a:headEnd/>
            <a:tailEnd/>
          </a:ln>
        </p:spPr>
      </p:pic>
      <p:sp>
        <p:nvSpPr>
          <p:cNvPr id="3" name="矩形 2"/>
          <p:cNvSpPr/>
          <p:nvPr/>
        </p:nvSpPr>
        <p:spPr>
          <a:xfrm>
            <a:off x="3503712" y="3933056"/>
            <a:ext cx="5976664" cy="20162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rgbClr val="002060"/>
                </a:solidFill>
              </a:rPr>
              <a:t>宁波中瑞税务师事务所</a:t>
            </a:r>
            <a:endParaRPr lang="en-US" altLang="zh-CN" sz="2400" b="1">
              <a:solidFill>
                <a:srgbClr val="002060"/>
              </a:solidFill>
            </a:endParaRPr>
          </a:p>
          <a:p>
            <a:r>
              <a:rPr lang="zh-CN" altLang="en-US" sz="2400" b="1">
                <a:solidFill>
                  <a:srgbClr val="002060"/>
                </a:solidFill>
              </a:rPr>
              <a:t>李</a:t>
            </a:r>
            <a:r>
              <a:rPr lang="zh-CN" altLang="en-US" sz="2400" b="1" dirty="0">
                <a:solidFill>
                  <a:srgbClr val="002060"/>
                </a:solidFill>
              </a:rPr>
              <a:t>忠尔（</a:t>
            </a:r>
            <a:r>
              <a:rPr lang="en-US" altLang="zh-CN" sz="2400" b="1" dirty="0">
                <a:solidFill>
                  <a:srgbClr val="002060"/>
                </a:solidFill>
              </a:rPr>
              <a:t>13306678805</a:t>
            </a:r>
            <a:r>
              <a:rPr lang="zh-CN" altLang="en-US" sz="2400" b="1" dirty="0">
                <a:solidFill>
                  <a:srgbClr val="002060"/>
                </a:solidFill>
              </a:rPr>
              <a:t>）</a:t>
            </a:r>
            <a:endParaRPr lang="en-US" altLang="zh-CN" sz="2400" b="1" dirty="0">
              <a:solidFill>
                <a:srgbClr val="002060"/>
              </a:solidFill>
            </a:endParaRPr>
          </a:p>
        </p:txBody>
      </p:sp>
    </p:spTree>
    <p:extLst>
      <p:ext uri="{BB962C8B-B14F-4D97-AF65-F5344CB8AC3E}">
        <p14:creationId xmlns:p14="http://schemas.microsoft.com/office/powerpoint/2010/main" val="1829071314"/>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4DC2E63-EE6B-464F-8A27-56BB29756373}"/>
              </a:ext>
            </a:extLst>
          </p:cNvPr>
          <p:cNvSpPr>
            <a:spLocks noGrp="1"/>
          </p:cNvSpPr>
          <p:nvPr>
            <p:ph type="title"/>
          </p:nvPr>
        </p:nvSpPr>
        <p:spPr/>
        <p:txBody>
          <a:bodyPr/>
          <a:lstStyle/>
          <a:p>
            <a:r>
              <a:rPr lang="zh-CN" altLang="en-US" dirty="0"/>
              <a:t>征收管理</a:t>
            </a:r>
          </a:p>
        </p:txBody>
      </p:sp>
      <p:sp>
        <p:nvSpPr>
          <p:cNvPr id="3" name="内容占位符 2">
            <a:extLst>
              <a:ext uri="{FF2B5EF4-FFF2-40B4-BE49-F238E27FC236}">
                <a16:creationId xmlns:a16="http://schemas.microsoft.com/office/drawing/2014/main" xmlns="" id="{4836014C-2935-4B93-BA88-B01D863B9254}"/>
              </a:ext>
            </a:extLst>
          </p:cNvPr>
          <p:cNvSpPr>
            <a:spLocks noGrp="1"/>
          </p:cNvSpPr>
          <p:nvPr>
            <p:ph idx="1"/>
          </p:nvPr>
        </p:nvSpPr>
        <p:spPr/>
        <p:txBody>
          <a:bodyPr>
            <a:normAutofit fontScale="92500" lnSpcReduction="10000"/>
          </a:bodyPr>
          <a:lstStyle/>
          <a:p>
            <a:r>
              <a:rPr lang="en-US" altLang="zh-CN" dirty="0"/>
              <a:t>16.</a:t>
            </a:r>
            <a:r>
              <a:rPr lang="zh-CN" altLang="zh-CN" dirty="0"/>
              <a:t>深化国税局、地税局合作</a:t>
            </a:r>
            <a:endParaRPr lang="en-US" altLang="zh-CN" dirty="0"/>
          </a:p>
          <a:p>
            <a:r>
              <a:rPr lang="zh-CN" altLang="zh-CN" dirty="0"/>
              <a:t>拓展网上办税功能，实现纳税人应纳增值税、消费税等主税和地方附加税费的一体化申报缴税</a:t>
            </a:r>
            <a:endParaRPr lang="en-US" altLang="zh-CN" dirty="0"/>
          </a:p>
          <a:p>
            <a:r>
              <a:rPr lang="zh-CN" altLang="zh-CN" dirty="0"/>
              <a:t>推行国税局、地税局联合签署税银协议，实现线上线下一方签署双方互认，解决纳税人多头跑问题</a:t>
            </a:r>
            <a:endParaRPr lang="en-US" altLang="zh-CN" dirty="0"/>
          </a:p>
          <a:p>
            <a:r>
              <a:rPr lang="zh-CN" altLang="zh-CN" dirty="0"/>
              <a:t>打通国税局、地税局信息壁垒，扩大一方采集、双方共享范围。在更大范围内，实现纳税人</a:t>
            </a:r>
            <a:r>
              <a:rPr lang="en-US" altLang="zh-CN" dirty="0"/>
              <a:t>“</a:t>
            </a:r>
            <a:r>
              <a:rPr lang="zh-CN" altLang="zh-CN" dirty="0"/>
              <a:t>进一个门、上一个网、办两家事</a:t>
            </a:r>
            <a:r>
              <a:rPr lang="en-US" altLang="zh-CN" dirty="0"/>
              <a:t>”</a:t>
            </a:r>
            <a:endParaRPr lang="zh-CN" altLang="zh-CN" dirty="0"/>
          </a:p>
          <a:p>
            <a:r>
              <a:rPr lang="en-US" altLang="zh-CN" dirty="0"/>
              <a:t>17.</a:t>
            </a:r>
            <a:r>
              <a:rPr lang="zh-CN" altLang="zh-CN" dirty="0"/>
              <a:t>提高政策服务透明度</a:t>
            </a:r>
            <a:endParaRPr lang="en-US" altLang="zh-CN" dirty="0"/>
          </a:p>
          <a:p>
            <a:r>
              <a:rPr lang="zh-CN" altLang="zh-CN" dirty="0"/>
              <a:t>对税收政策科学分类，明确上网发布渠道和形式，升级</a:t>
            </a:r>
            <a:r>
              <a:rPr lang="en-US" altLang="zh-CN" dirty="0"/>
              <a:t>12366</a:t>
            </a:r>
            <a:r>
              <a:rPr lang="zh-CN" altLang="zh-CN" dirty="0"/>
              <a:t>纳税服务平台，提高税收政策透明度。省税务机关畅通</a:t>
            </a:r>
            <a:r>
              <a:rPr lang="en-US" altLang="zh-CN" dirty="0"/>
              <a:t>12366</a:t>
            </a:r>
            <a:r>
              <a:rPr lang="zh-CN" altLang="zh-CN" dirty="0"/>
              <a:t>、门户网站、网上办税服务厅等渠道，加大税收热点问题的宣传解读，及时回应纳税人对税收政策确定性的服务需求。</a:t>
            </a:r>
          </a:p>
          <a:p>
            <a:r>
              <a:rPr lang="en-US" altLang="zh-CN" dirty="0"/>
              <a:t>18.</a:t>
            </a:r>
            <a:r>
              <a:rPr lang="zh-CN" altLang="zh-CN" dirty="0"/>
              <a:t>完善纳税服务评价机制</a:t>
            </a:r>
            <a:endParaRPr lang="en-US" altLang="zh-CN" dirty="0"/>
          </a:p>
          <a:p>
            <a:r>
              <a:rPr lang="zh-CN" altLang="zh-CN" dirty="0"/>
              <a:t>对照世界银行营商环境纳税评价指标，积极参与国家营商环境税收指标的制定和评价工作。结合我国国情、税情，建立纳税便利化评价指标体系，完善纳税人评价进一步深化税务系统</a:t>
            </a:r>
            <a:r>
              <a:rPr lang="en-US" altLang="zh-CN" dirty="0"/>
              <a:t>“</a:t>
            </a:r>
            <a:r>
              <a:rPr lang="zh-CN" altLang="zh-CN" dirty="0"/>
              <a:t>放管服</a:t>
            </a:r>
            <a:r>
              <a:rPr lang="en-US" altLang="zh-CN" dirty="0"/>
              <a:t>”</a:t>
            </a:r>
            <a:r>
              <a:rPr lang="zh-CN" altLang="zh-CN" dirty="0"/>
              <a:t>改革、优化税收环境成效的机制</a:t>
            </a:r>
            <a:endParaRPr lang="zh-CN" altLang="en-US" dirty="0"/>
          </a:p>
        </p:txBody>
      </p:sp>
    </p:spTree>
    <p:extLst>
      <p:ext uri="{BB962C8B-B14F-4D97-AF65-F5344CB8AC3E}">
        <p14:creationId xmlns:p14="http://schemas.microsoft.com/office/powerpoint/2010/main" val="38216305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55B0254-588B-48F3-B609-99B1127DF45C}"/>
              </a:ext>
            </a:extLst>
          </p:cNvPr>
          <p:cNvSpPr>
            <a:spLocks noGrp="1"/>
          </p:cNvSpPr>
          <p:nvPr>
            <p:ph type="title"/>
          </p:nvPr>
        </p:nvSpPr>
        <p:spPr/>
        <p:txBody>
          <a:bodyPr/>
          <a:lstStyle/>
          <a:p>
            <a:r>
              <a:rPr lang="zh-CN" altLang="en-US" dirty="0"/>
              <a:t>征收管理</a:t>
            </a:r>
          </a:p>
        </p:txBody>
      </p:sp>
      <p:sp>
        <p:nvSpPr>
          <p:cNvPr id="3" name="内容占位符 2">
            <a:extLst>
              <a:ext uri="{FF2B5EF4-FFF2-40B4-BE49-F238E27FC236}">
                <a16:creationId xmlns:a16="http://schemas.microsoft.com/office/drawing/2014/main" xmlns="" id="{583A79FB-E0BE-4EBD-964E-FC6E3E12313E}"/>
              </a:ext>
            </a:extLst>
          </p:cNvPr>
          <p:cNvSpPr>
            <a:spLocks noGrp="1"/>
          </p:cNvSpPr>
          <p:nvPr>
            <p:ph idx="1"/>
          </p:nvPr>
        </p:nvSpPr>
        <p:spPr/>
        <p:txBody>
          <a:bodyPr>
            <a:normAutofit/>
          </a:bodyPr>
          <a:lstStyle/>
          <a:p>
            <a:r>
              <a:rPr lang="zh-CN" altLang="en-US" dirty="0">
                <a:solidFill>
                  <a:srgbClr val="00B0F0"/>
                </a:solidFill>
              </a:rPr>
              <a:t>（</a:t>
            </a:r>
            <a:r>
              <a:rPr lang="zh-CN" altLang="zh-CN" dirty="0">
                <a:solidFill>
                  <a:srgbClr val="00B0F0"/>
                </a:solidFill>
              </a:rPr>
              <a:t>四</a:t>
            </a:r>
            <a:r>
              <a:rPr lang="zh-CN" altLang="en-US" dirty="0">
                <a:solidFill>
                  <a:srgbClr val="00B0F0"/>
                </a:solidFill>
              </a:rPr>
              <a:t>）</a:t>
            </a:r>
            <a:r>
              <a:rPr lang="zh-CN" altLang="zh-CN" dirty="0">
                <a:solidFill>
                  <a:srgbClr val="00B0F0"/>
                </a:solidFill>
              </a:rPr>
              <a:t>持续改进税收执法</a:t>
            </a:r>
            <a:endParaRPr lang="en-US" altLang="zh-CN" dirty="0">
              <a:solidFill>
                <a:srgbClr val="00B0F0"/>
              </a:solidFill>
            </a:endParaRPr>
          </a:p>
          <a:p>
            <a:r>
              <a:rPr lang="en-US" altLang="zh-CN" dirty="0"/>
              <a:t>19.</a:t>
            </a:r>
            <a:r>
              <a:rPr lang="zh-CN" altLang="zh-CN" dirty="0"/>
              <a:t>规范税务行政处罚</a:t>
            </a:r>
            <a:endParaRPr lang="en-US" altLang="zh-CN" dirty="0"/>
          </a:p>
          <a:p>
            <a:r>
              <a:rPr lang="zh-CN" altLang="zh-CN" dirty="0"/>
              <a:t>各省国税局、地税局联合制定并实施税务行政处罚裁量基准，实行重大税务行政处罚集体审议，减少税务行政处罚裁量空间</a:t>
            </a:r>
            <a:endParaRPr lang="en-US" altLang="zh-CN" dirty="0"/>
          </a:p>
          <a:p>
            <a:r>
              <a:rPr lang="zh-CN" altLang="zh-CN" dirty="0"/>
              <a:t>完善简易处罚流程，简化办理环节，合并执法文书，提高执法效率</a:t>
            </a:r>
          </a:p>
          <a:p>
            <a:r>
              <a:rPr lang="en-US" altLang="zh-CN" dirty="0"/>
              <a:t>20.</a:t>
            </a:r>
            <a:r>
              <a:rPr lang="zh-CN" altLang="zh-CN" dirty="0"/>
              <a:t>严格核定征收管理</a:t>
            </a:r>
            <a:endParaRPr lang="en-US" altLang="zh-CN" dirty="0"/>
          </a:p>
          <a:p>
            <a:r>
              <a:rPr lang="zh-CN" altLang="zh-CN" dirty="0"/>
              <a:t>严格依法行使税收核定权，进一步规范各税种和个体工商户定期定额核定征收的标准、程序和计算方法</a:t>
            </a:r>
            <a:endParaRPr lang="en-US" altLang="zh-CN" dirty="0"/>
          </a:p>
          <a:p>
            <a:r>
              <a:rPr lang="zh-CN" altLang="zh-CN" dirty="0"/>
              <a:t>国税局、地税局联合开展核定征收，统一核定基数，保证同一区域内规模相当的同类或者类似纳税人的核定结果基本相当</a:t>
            </a:r>
            <a:endParaRPr lang="en-US" altLang="zh-CN" dirty="0"/>
          </a:p>
          <a:p>
            <a:r>
              <a:rPr lang="zh-CN" altLang="zh-CN" dirty="0"/>
              <a:t>推行核定信息公开，完善公开内容和程序，提高核定征收透明度</a:t>
            </a:r>
          </a:p>
          <a:p>
            <a:endParaRPr lang="zh-CN" altLang="en-US" dirty="0"/>
          </a:p>
        </p:txBody>
      </p:sp>
    </p:spTree>
    <p:extLst>
      <p:ext uri="{BB962C8B-B14F-4D97-AF65-F5344CB8AC3E}">
        <p14:creationId xmlns:p14="http://schemas.microsoft.com/office/powerpoint/2010/main" val="40722056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F3CFAE7-241C-47B1-96C7-DC64A3802C0D}"/>
              </a:ext>
            </a:extLst>
          </p:cNvPr>
          <p:cNvSpPr>
            <a:spLocks noGrp="1"/>
          </p:cNvSpPr>
          <p:nvPr>
            <p:ph type="title"/>
          </p:nvPr>
        </p:nvSpPr>
        <p:spPr/>
        <p:txBody>
          <a:bodyPr/>
          <a:lstStyle/>
          <a:p>
            <a:r>
              <a:rPr lang="zh-CN" altLang="en-US" dirty="0"/>
              <a:t>征收管理</a:t>
            </a:r>
          </a:p>
        </p:txBody>
      </p:sp>
      <p:sp>
        <p:nvSpPr>
          <p:cNvPr id="3" name="内容占位符 2">
            <a:extLst>
              <a:ext uri="{FF2B5EF4-FFF2-40B4-BE49-F238E27FC236}">
                <a16:creationId xmlns:a16="http://schemas.microsoft.com/office/drawing/2014/main" xmlns="" id="{F0B8B234-89CF-4828-98B9-F07952480BFF}"/>
              </a:ext>
            </a:extLst>
          </p:cNvPr>
          <p:cNvSpPr>
            <a:spLocks noGrp="1"/>
          </p:cNvSpPr>
          <p:nvPr>
            <p:ph idx="1"/>
          </p:nvPr>
        </p:nvSpPr>
        <p:spPr/>
        <p:txBody>
          <a:bodyPr>
            <a:normAutofit/>
          </a:bodyPr>
          <a:lstStyle/>
          <a:p>
            <a:r>
              <a:rPr lang="en-US" altLang="zh-CN" dirty="0"/>
              <a:t>21.</a:t>
            </a:r>
            <a:r>
              <a:rPr lang="zh-CN" altLang="zh-CN" dirty="0"/>
              <a:t>科学应用风险应对策略</a:t>
            </a:r>
            <a:endParaRPr lang="en-US" altLang="zh-CN" dirty="0"/>
          </a:p>
          <a:p>
            <a:r>
              <a:rPr lang="zh-CN" altLang="zh-CN" dirty="0"/>
              <a:t>以风险管理为导向，对信用级别低、风险等级高的纳税人实施重点监控</a:t>
            </a:r>
            <a:r>
              <a:rPr lang="en-US" altLang="zh-CN" dirty="0"/>
              <a:t>;</a:t>
            </a:r>
            <a:r>
              <a:rPr lang="zh-CN" altLang="zh-CN" dirty="0"/>
              <a:t>对风险等级低的纳税人主要做好风险提示提醒，促进纳税人自我修正、自愿遵从</a:t>
            </a:r>
            <a:r>
              <a:rPr lang="en-US" altLang="zh-CN" dirty="0"/>
              <a:t>;</a:t>
            </a:r>
            <a:r>
              <a:rPr lang="zh-CN" altLang="zh-CN" dirty="0"/>
              <a:t>对信用级别高、无风险的纳税人避免不当打扰</a:t>
            </a:r>
          </a:p>
          <a:p>
            <a:r>
              <a:rPr lang="en-US" altLang="zh-CN" dirty="0"/>
              <a:t>22.</a:t>
            </a:r>
            <a:r>
              <a:rPr lang="zh-CN" altLang="zh-CN" dirty="0"/>
              <a:t>完善税务稽查执法机制</a:t>
            </a:r>
            <a:endParaRPr lang="en-US" altLang="zh-CN" dirty="0"/>
          </a:p>
          <a:p>
            <a:r>
              <a:rPr lang="zh-CN" altLang="zh-CN" dirty="0"/>
              <a:t>加强税务稽查</a:t>
            </a:r>
            <a:r>
              <a:rPr lang="en-US" altLang="zh-CN" dirty="0"/>
              <a:t>“</a:t>
            </a:r>
            <a:r>
              <a:rPr lang="zh-CN" altLang="zh-CN" dirty="0"/>
              <a:t>双随机、一公开</a:t>
            </a:r>
            <a:r>
              <a:rPr lang="en-US" altLang="zh-CN" dirty="0"/>
              <a:t>”</a:t>
            </a:r>
            <a:r>
              <a:rPr lang="zh-CN" altLang="zh-CN" dirty="0"/>
              <a:t>监管，进一步强化金税三期双随机工作平台的运用和管理，结合信用管理、</a:t>
            </a:r>
            <a:r>
              <a:rPr lang="en-US" altLang="zh-CN" dirty="0"/>
              <a:t>“</a:t>
            </a:r>
            <a:r>
              <a:rPr lang="zh-CN" altLang="zh-CN" dirty="0"/>
              <a:t>黑名单</a:t>
            </a:r>
            <a:r>
              <a:rPr lang="en-US" altLang="zh-CN" dirty="0"/>
              <a:t>”</a:t>
            </a:r>
            <a:r>
              <a:rPr lang="zh-CN" altLang="zh-CN" dirty="0"/>
              <a:t>合理确定随机抽查的比例和频次，及时公开随机抽查事项清单和查处结果，提高稽查随机抽查的针对性、有效性和透明度。拓展跨区域稽查范围，提升税务稽查资源的配置效率</a:t>
            </a:r>
          </a:p>
          <a:p>
            <a:endParaRPr lang="zh-CN" altLang="zh-CN" dirty="0"/>
          </a:p>
          <a:p>
            <a:endParaRPr lang="zh-CN" altLang="en-US" dirty="0"/>
          </a:p>
        </p:txBody>
      </p:sp>
    </p:spTree>
    <p:extLst>
      <p:ext uri="{BB962C8B-B14F-4D97-AF65-F5344CB8AC3E}">
        <p14:creationId xmlns:p14="http://schemas.microsoft.com/office/powerpoint/2010/main" val="12144957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2F1B9C7-C0CA-46B8-A457-842F8FF0C963}"/>
              </a:ext>
            </a:extLst>
          </p:cNvPr>
          <p:cNvSpPr>
            <a:spLocks noGrp="1"/>
          </p:cNvSpPr>
          <p:nvPr>
            <p:ph type="title"/>
          </p:nvPr>
        </p:nvSpPr>
        <p:spPr/>
        <p:txBody>
          <a:bodyPr/>
          <a:lstStyle/>
          <a:p>
            <a:r>
              <a:rPr lang="zh-CN" altLang="en-US" dirty="0"/>
              <a:t>征收管理</a:t>
            </a:r>
          </a:p>
        </p:txBody>
      </p:sp>
      <p:sp>
        <p:nvSpPr>
          <p:cNvPr id="3" name="内容占位符 2">
            <a:extLst>
              <a:ext uri="{FF2B5EF4-FFF2-40B4-BE49-F238E27FC236}">
                <a16:creationId xmlns:a16="http://schemas.microsoft.com/office/drawing/2014/main" xmlns="" id="{367FF547-BF65-4F17-9ABD-F27DB97AFF69}"/>
              </a:ext>
            </a:extLst>
          </p:cNvPr>
          <p:cNvSpPr>
            <a:spLocks noGrp="1"/>
          </p:cNvSpPr>
          <p:nvPr>
            <p:ph idx="1"/>
          </p:nvPr>
        </p:nvSpPr>
        <p:spPr/>
        <p:txBody>
          <a:bodyPr>
            <a:normAutofit lnSpcReduction="10000"/>
          </a:bodyPr>
          <a:lstStyle/>
          <a:p>
            <a:r>
              <a:rPr lang="en-US" altLang="zh-CN" dirty="0"/>
              <a:t>23.</a:t>
            </a:r>
            <a:r>
              <a:rPr lang="zh-CN" altLang="zh-CN" dirty="0"/>
              <a:t>加强风险应对扎口管理</a:t>
            </a:r>
            <a:endParaRPr lang="en-US" altLang="zh-CN" dirty="0"/>
          </a:p>
          <a:p>
            <a:r>
              <a:rPr lang="zh-CN" altLang="zh-CN" dirty="0"/>
              <a:t>省税务机关建立健全风险应对任务扎口管理机制，统一通过金税三期风险管理平台集中推送风险应对任务。加强进户执法计划管理，合并进户执法事项，推行国税局、地税局联合执法，避免对同一纳税人多头执法、重复检查</a:t>
            </a:r>
            <a:endParaRPr lang="en-US" altLang="zh-CN" dirty="0"/>
          </a:p>
          <a:p>
            <a:r>
              <a:rPr lang="en-US" altLang="zh-CN" dirty="0"/>
              <a:t>24.</a:t>
            </a:r>
            <a:r>
              <a:rPr lang="zh-CN" altLang="zh-CN" dirty="0"/>
              <a:t>加强税收执法监督</a:t>
            </a:r>
            <a:endParaRPr lang="en-US" altLang="zh-CN" dirty="0"/>
          </a:p>
          <a:p>
            <a:r>
              <a:rPr lang="zh-CN" altLang="zh-CN" dirty="0"/>
              <a:t>扩大税务行政执法公示制度、执法全过程记录制度、重大执法决定法制审核制度试点，保障和监督税务机关有效履行职责。深入推行税收执法责任制，依托信息化手段，实现对执法过错行为的事后追责。进一步加强和改进税务行政应诉工作，积极预防和化解税务行政争议</a:t>
            </a:r>
            <a:endParaRPr lang="en-US" altLang="zh-CN" dirty="0"/>
          </a:p>
          <a:p>
            <a:r>
              <a:rPr lang="zh-CN" altLang="en-US" dirty="0">
                <a:solidFill>
                  <a:srgbClr val="00B0F0"/>
                </a:solidFill>
              </a:rPr>
              <a:t>（</a:t>
            </a:r>
            <a:r>
              <a:rPr lang="zh-CN" altLang="zh-CN" dirty="0">
                <a:solidFill>
                  <a:srgbClr val="00B0F0"/>
                </a:solidFill>
              </a:rPr>
              <a:t>五</a:t>
            </a:r>
            <a:r>
              <a:rPr lang="zh-CN" altLang="en-US" dirty="0">
                <a:solidFill>
                  <a:srgbClr val="00B0F0"/>
                </a:solidFill>
              </a:rPr>
              <a:t>）</a:t>
            </a:r>
            <a:r>
              <a:rPr lang="zh-CN" altLang="zh-CN" dirty="0">
                <a:solidFill>
                  <a:srgbClr val="00B0F0"/>
                </a:solidFill>
              </a:rPr>
              <a:t>统筹升级信息系统</a:t>
            </a:r>
          </a:p>
          <a:p>
            <a:r>
              <a:rPr lang="en-US" altLang="zh-CN" dirty="0"/>
              <a:t>25.</a:t>
            </a:r>
            <a:r>
              <a:rPr lang="zh-CN" altLang="zh-CN" dirty="0"/>
              <a:t>优化金税三期系统功能</a:t>
            </a:r>
            <a:r>
              <a:rPr lang="zh-CN" altLang="en-US" dirty="0"/>
              <a:t>；</a:t>
            </a:r>
            <a:r>
              <a:rPr lang="en-US" altLang="zh-CN" dirty="0"/>
              <a:t>26.</a:t>
            </a:r>
            <a:r>
              <a:rPr lang="zh-CN" altLang="zh-CN" dirty="0"/>
              <a:t>完善增值税发票管理新系统</a:t>
            </a:r>
            <a:r>
              <a:rPr lang="zh-CN" altLang="en-US" dirty="0"/>
              <a:t>；</a:t>
            </a:r>
            <a:r>
              <a:rPr lang="en-US" altLang="zh-CN" dirty="0"/>
              <a:t>27.</a:t>
            </a:r>
            <a:r>
              <a:rPr lang="zh-CN" altLang="zh-CN" dirty="0"/>
              <a:t>加快推进电子税务局建设</a:t>
            </a:r>
            <a:r>
              <a:rPr lang="zh-CN" altLang="en-US" dirty="0"/>
              <a:t>；</a:t>
            </a:r>
            <a:r>
              <a:rPr lang="en-US" altLang="zh-CN" dirty="0"/>
              <a:t>28.</a:t>
            </a:r>
            <a:r>
              <a:rPr lang="zh-CN" altLang="zh-CN" dirty="0"/>
              <a:t>集成整合信息系统</a:t>
            </a:r>
            <a:r>
              <a:rPr lang="zh-CN" altLang="en-US" dirty="0"/>
              <a:t>；</a:t>
            </a:r>
            <a:r>
              <a:rPr lang="en-US" altLang="zh-CN" dirty="0"/>
              <a:t>29.</a:t>
            </a:r>
            <a:r>
              <a:rPr lang="zh-CN" altLang="zh-CN" dirty="0"/>
              <a:t>加快对接国家数据共享交换平台</a:t>
            </a:r>
            <a:r>
              <a:rPr lang="zh-CN" altLang="en-US" dirty="0"/>
              <a:t>；</a:t>
            </a:r>
            <a:r>
              <a:rPr lang="en-US" altLang="zh-CN" dirty="0"/>
              <a:t>30.</a:t>
            </a:r>
            <a:r>
              <a:rPr lang="zh-CN" altLang="zh-CN" dirty="0"/>
              <a:t>推动数据融合联通</a:t>
            </a:r>
            <a:endParaRPr lang="en-US" altLang="zh-CN" dirty="0"/>
          </a:p>
          <a:p>
            <a:r>
              <a:rPr lang="en-US" altLang="zh-CN" dirty="0"/>
              <a:t>                                ——</a:t>
            </a:r>
            <a:r>
              <a:rPr lang="zh-CN" altLang="zh-CN" dirty="0"/>
              <a:t>税总发</a:t>
            </a:r>
            <a:r>
              <a:rPr lang="en-US" altLang="zh-CN" dirty="0"/>
              <a:t>[2017]101</a:t>
            </a:r>
            <a:r>
              <a:rPr lang="zh-CN" altLang="zh-CN" dirty="0"/>
              <a:t>号</a:t>
            </a:r>
          </a:p>
          <a:p>
            <a:endParaRPr lang="zh-CN" altLang="en-US" dirty="0"/>
          </a:p>
        </p:txBody>
      </p:sp>
    </p:spTree>
    <p:extLst>
      <p:ext uri="{BB962C8B-B14F-4D97-AF65-F5344CB8AC3E}">
        <p14:creationId xmlns:p14="http://schemas.microsoft.com/office/powerpoint/2010/main" val="13639851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E6D0F57-7875-4D2F-9BEB-565ADFE796DE}"/>
              </a:ext>
            </a:extLst>
          </p:cNvPr>
          <p:cNvSpPr>
            <a:spLocks noGrp="1"/>
          </p:cNvSpPr>
          <p:nvPr>
            <p:ph type="title"/>
          </p:nvPr>
        </p:nvSpPr>
        <p:spPr/>
        <p:txBody>
          <a:bodyPr/>
          <a:lstStyle/>
          <a:p>
            <a:r>
              <a:rPr lang="zh-CN" altLang="en-US" dirty="0"/>
              <a:t>征收管理</a:t>
            </a:r>
          </a:p>
        </p:txBody>
      </p:sp>
      <p:sp>
        <p:nvSpPr>
          <p:cNvPr id="3" name="内容占位符 2">
            <a:extLst>
              <a:ext uri="{FF2B5EF4-FFF2-40B4-BE49-F238E27FC236}">
                <a16:creationId xmlns:a16="http://schemas.microsoft.com/office/drawing/2014/main" xmlns="" id="{67B502A4-06D4-4248-9293-582931B237BA}"/>
              </a:ext>
            </a:extLst>
          </p:cNvPr>
          <p:cNvSpPr>
            <a:spLocks noGrp="1"/>
          </p:cNvSpPr>
          <p:nvPr>
            <p:ph idx="1"/>
          </p:nvPr>
        </p:nvSpPr>
        <p:spPr/>
        <p:txBody>
          <a:bodyPr/>
          <a:lstStyle/>
          <a:p>
            <a:r>
              <a:rPr lang="zh-CN" altLang="en-US" dirty="0">
                <a:solidFill>
                  <a:srgbClr val="FF0000"/>
                </a:solidFill>
              </a:rPr>
              <a:t>二</a:t>
            </a:r>
            <a:r>
              <a:rPr lang="en-US" altLang="zh-CN" dirty="0">
                <a:solidFill>
                  <a:srgbClr val="FF0000"/>
                </a:solidFill>
              </a:rPr>
              <a:t>.</a:t>
            </a:r>
            <a:r>
              <a:rPr lang="zh-CN" altLang="zh-CN" dirty="0">
                <a:solidFill>
                  <a:srgbClr val="FF0000"/>
                </a:solidFill>
              </a:rPr>
              <a:t>跨省经营企业涉税事项全国通办</a:t>
            </a:r>
            <a:endParaRPr lang="en-US" altLang="zh-CN" dirty="0">
              <a:solidFill>
                <a:srgbClr val="FF0000"/>
              </a:solidFill>
            </a:endParaRPr>
          </a:p>
          <a:p>
            <a:r>
              <a:rPr lang="zh-CN" altLang="en-US" dirty="0">
                <a:solidFill>
                  <a:srgbClr val="00B0F0"/>
                </a:solidFill>
              </a:rPr>
              <a:t>（一）</a:t>
            </a:r>
            <a:r>
              <a:rPr lang="zh-CN" altLang="zh-CN" dirty="0">
                <a:solidFill>
                  <a:srgbClr val="00B0F0"/>
                </a:solidFill>
              </a:rPr>
              <a:t>总体目标</a:t>
            </a:r>
          </a:p>
          <a:p>
            <a:r>
              <a:rPr lang="zh-CN" altLang="zh-CN" dirty="0"/>
              <a:t>坚持税收</a:t>
            </a:r>
            <a:r>
              <a:rPr lang="zh-CN" altLang="zh-CN" dirty="0">
                <a:solidFill>
                  <a:srgbClr val="FF0000"/>
                </a:solidFill>
              </a:rPr>
              <a:t>预算级次</a:t>
            </a:r>
            <a:r>
              <a:rPr lang="zh-CN" altLang="zh-CN" dirty="0"/>
              <a:t>和</a:t>
            </a:r>
            <a:r>
              <a:rPr lang="zh-CN" altLang="zh-CN" dirty="0">
                <a:solidFill>
                  <a:srgbClr val="FF0000"/>
                </a:solidFill>
              </a:rPr>
              <a:t>收入归属不变</a:t>
            </a:r>
            <a:r>
              <a:rPr lang="zh-CN" altLang="zh-CN" dirty="0"/>
              <a:t>的原则，在纳税人</a:t>
            </a:r>
            <a:r>
              <a:rPr lang="zh-CN" altLang="zh-CN" dirty="0">
                <a:solidFill>
                  <a:srgbClr val="FF0000"/>
                </a:solidFill>
              </a:rPr>
              <a:t>主管税务机关不改变</a:t>
            </a:r>
            <a:r>
              <a:rPr lang="zh-CN" altLang="zh-CN" dirty="0"/>
              <a:t>的前提下，为跨省经营企业提供更加便捷的办税服务，</a:t>
            </a:r>
            <a:r>
              <a:rPr lang="en-US" altLang="zh-CN" dirty="0"/>
              <a:t>2017</a:t>
            </a:r>
            <a:r>
              <a:rPr lang="zh-CN" altLang="zh-CN" dirty="0"/>
              <a:t>年底基本实现跨省经营企业部分涉税事项全国通办</a:t>
            </a:r>
            <a:endParaRPr lang="en-US" altLang="zh-CN" dirty="0"/>
          </a:p>
          <a:p>
            <a:r>
              <a:rPr lang="zh-CN" altLang="en-US" dirty="0">
                <a:solidFill>
                  <a:srgbClr val="00B0F0"/>
                </a:solidFill>
              </a:rPr>
              <a:t>（</a:t>
            </a:r>
            <a:r>
              <a:rPr lang="zh-CN" altLang="zh-CN" dirty="0">
                <a:solidFill>
                  <a:srgbClr val="00B0F0"/>
                </a:solidFill>
              </a:rPr>
              <a:t>二</a:t>
            </a:r>
            <a:r>
              <a:rPr lang="zh-CN" altLang="en-US" dirty="0">
                <a:solidFill>
                  <a:srgbClr val="00B0F0"/>
                </a:solidFill>
              </a:rPr>
              <a:t>）</a:t>
            </a:r>
            <a:r>
              <a:rPr lang="zh-CN" altLang="zh-CN" dirty="0">
                <a:solidFill>
                  <a:srgbClr val="00B0F0"/>
                </a:solidFill>
              </a:rPr>
              <a:t>通办范围</a:t>
            </a:r>
          </a:p>
          <a:p>
            <a:r>
              <a:rPr lang="zh-CN" altLang="zh-CN" dirty="0"/>
              <a:t>全国通办是指跨省</a:t>
            </a:r>
            <a:r>
              <a:rPr lang="en-US" altLang="zh-CN" dirty="0"/>
              <a:t>(</a:t>
            </a:r>
            <a:r>
              <a:rPr lang="zh-CN" altLang="zh-CN" dirty="0"/>
              <a:t>自治区、直辖市、计划单列市</a:t>
            </a:r>
            <a:r>
              <a:rPr lang="en-US" altLang="zh-CN" dirty="0"/>
              <a:t>)</a:t>
            </a:r>
            <a:r>
              <a:rPr lang="zh-CN" altLang="zh-CN" dirty="0"/>
              <a:t>经营企业，可以根据办税需要就近选择税务机关申请办理异地涉税事项。全国通办的涉税事项范围确定为</a:t>
            </a:r>
            <a:r>
              <a:rPr lang="en-US" altLang="zh-CN" dirty="0"/>
              <a:t>4</a:t>
            </a:r>
            <a:r>
              <a:rPr lang="zh-CN" altLang="zh-CN" dirty="0"/>
              <a:t>类</a:t>
            </a:r>
            <a:r>
              <a:rPr lang="en-US" altLang="zh-CN" dirty="0"/>
              <a:t>15</a:t>
            </a:r>
            <a:r>
              <a:rPr lang="zh-CN" altLang="zh-CN" dirty="0"/>
              <a:t>项</a:t>
            </a:r>
            <a:endParaRPr lang="zh-CN" altLang="en-US" dirty="0">
              <a:solidFill>
                <a:srgbClr val="FF0000"/>
              </a:solidFill>
            </a:endParaRPr>
          </a:p>
        </p:txBody>
      </p:sp>
    </p:spTree>
    <p:extLst>
      <p:ext uri="{BB962C8B-B14F-4D97-AF65-F5344CB8AC3E}">
        <p14:creationId xmlns:p14="http://schemas.microsoft.com/office/powerpoint/2010/main" val="30252343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93179F1-6D37-4B61-B0B7-149F3120E0B5}"/>
              </a:ext>
            </a:extLst>
          </p:cNvPr>
          <p:cNvSpPr>
            <a:spLocks noGrp="1"/>
          </p:cNvSpPr>
          <p:nvPr>
            <p:ph type="title"/>
          </p:nvPr>
        </p:nvSpPr>
        <p:spPr/>
        <p:txBody>
          <a:bodyPr/>
          <a:lstStyle/>
          <a:p>
            <a:r>
              <a:rPr lang="zh-CN" altLang="en-US" dirty="0"/>
              <a:t>征收管理</a:t>
            </a:r>
          </a:p>
        </p:txBody>
      </p:sp>
      <p:graphicFrame>
        <p:nvGraphicFramePr>
          <p:cNvPr id="6" name="内容占位符 5">
            <a:extLst>
              <a:ext uri="{FF2B5EF4-FFF2-40B4-BE49-F238E27FC236}">
                <a16:creationId xmlns:a16="http://schemas.microsoft.com/office/drawing/2014/main" xmlns="" id="{D73E424C-B88E-4856-AB48-E6205F1258AF}"/>
              </a:ext>
            </a:extLst>
          </p:cNvPr>
          <p:cNvGraphicFramePr>
            <a:graphicFrameLocks noGrp="1"/>
          </p:cNvGraphicFramePr>
          <p:nvPr>
            <p:ph idx="1"/>
            <p:extLst>
              <p:ext uri="{D42A27DB-BD31-4B8C-83A1-F6EECF244321}">
                <p14:modId xmlns:p14="http://schemas.microsoft.com/office/powerpoint/2010/main" val="2926931310"/>
              </p:ext>
            </p:extLst>
          </p:nvPr>
        </p:nvGraphicFramePr>
        <p:xfrm>
          <a:off x="661307" y="890588"/>
          <a:ext cx="10998881" cy="2946626"/>
        </p:xfrm>
        <a:graphic>
          <a:graphicData uri="http://schemas.openxmlformats.org/drawingml/2006/table">
            <a:tbl>
              <a:tblPr firstRow="1" bandRow="1">
                <a:tableStyleId>{5C22544A-7EE6-4342-B048-85BDC9FD1C3A}</a:tableStyleId>
              </a:tblPr>
              <a:tblGrid>
                <a:gridCol w="2750633">
                  <a:extLst>
                    <a:ext uri="{9D8B030D-6E8A-4147-A177-3AD203B41FA5}">
                      <a16:colId xmlns:a16="http://schemas.microsoft.com/office/drawing/2014/main" xmlns="" val="1633155499"/>
                    </a:ext>
                  </a:extLst>
                </a:gridCol>
                <a:gridCol w="8248248">
                  <a:extLst>
                    <a:ext uri="{9D8B030D-6E8A-4147-A177-3AD203B41FA5}">
                      <a16:colId xmlns:a16="http://schemas.microsoft.com/office/drawing/2014/main" xmlns="" val="1752136471"/>
                    </a:ext>
                  </a:extLst>
                </a:gridCol>
              </a:tblGrid>
              <a:tr h="370840">
                <a:tc>
                  <a:txBody>
                    <a:bodyPr/>
                    <a:lstStyle/>
                    <a:p>
                      <a:r>
                        <a:rPr lang="zh-CN" altLang="zh-CN" sz="2400" b="1" i="0" kern="1200" baseline="0" dirty="0">
                          <a:solidFill>
                            <a:schemeClr val="tx1"/>
                          </a:solidFill>
                          <a:latin typeface="华文中宋" panose="02010600040101010101" pitchFamily="2" charset="-122"/>
                          <a:ea typeface="华文中宋" panose="02010600040101010101" pitchFamily="2" charset="-122"/>
                          <a:cs typeface="+mn-cs"/>
                        </a:rPr>
                        <a:t>事项类别</a:t>
                      </a:r>
                      <a:endParaRPr lang="zh-CN" altLang="en-US" sz="24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a:txBody>
                    <a:bodyPr/>
                    <a:lstStyle/>
                    <a:p>
                      <a:r>
                        <a:rPr lang="zh-CN" altLang="zh-CN" sz="2400" b="1" i="0" kern="1200" baseline="0" dirty="0">
                          <a:solidFill>
                            <a:schemeClr val="tx1"/>
                          </a:solidFill>
                          <a:latin typeface="华文中宋" panose="02010600040101010101" pitchFamily="2" charset="-122"/>
                          <a:ea typeface="华文中宋" panose="02010600040101010101" pitchFamily="2" charset="-122"/>
                          <a:cs typeface="+mn-cs"/>
                        </a:rPr>
                        <a:t>事项名称</a:t>
                      </a:r>
                      <a:endParaRPr lang="zh-CN" altLang="en-US" sz="24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extLst>
                  <a:ext uri="{0D108BD9-81ED-4DB2-BD59-A6C34878D82A}">
                    <a16:rowId xmlns:a16="http://schemas.microsoft.com/office/drawing/2014/main" xmlns="" val="153520395"/>
                  </a:ext>
                </a:extLst>
              </a:tr>
              <a:tr h="370840">
                <a:tc rowSpan="2">
                  <a:txBody>
                    <a:bodyPr/>
                    <a:lstStyle/>
                    <a:p>
                      <a:r>
                        <a:rPr lang="zh-CN" altLang="zh-CN" sz="2200" b="1" i="0" kern="1200" baseline="0" dirty="0">
                          <a:solidFill>
                            <a:schemeClr val="tx1"/>
                          </a:solidFill>
                          <a:latin typeface="华文中宋" panose="02010600040101010101" pitchFamily="2" charset="-122"/>
                          <a:ea typeface="华文中宋" panose="02010600040101010101" pitchFamily="2" charset="-122"/>
                          <a:cs typeface="+mn-cs"/>
                        </a:rPr>
                        <a:t>一</a:t>
                      </a:r>
                      <a:r>
                        <a:rPr lang="en-US" altLang="zh-CN" sz="2200" b="1" i="0" kern="1200" baseline="0" dirty="0">
                          <a:solidFill>
                            <a:schemeClr val="tx1"/>
                          </a:solidFill>
                          <a:latin typeface="华文中宋" panose="02010600040101010101" pitchFamily="2" charset="-122"/>
                          <a:ea typeface="华文中宋" panose="02010600040101010101" pitchFamily="2" charset="-122"/>
                          <a:cs typeface="+mn-cs"/>
                        </a:rPr>
                        <a:t>.</a:t>
                      </a:r>
                      <a:r>
                        <a:rPr lang="zh-CN" altLang="zh-CN" sz="2200" b="1" i="0" kern="1200" baseline="0" dirty="0">
                          <a:solidFill>
                            <a:schemeClr val="tx1"/>
                          </a:solidFill>
                          <a:latin typeface="华文中宋" panose="02010600040101010101" pitchFamily="2" charset="-122"/>
                          <a:ea typeface="华文中宋" panose="02010600040101010101" pitchFamily="2" charset="-122"/>
                          <a:cs typeface="+mn-cs"/>
                        </a:rPr>
                        <a:t>涉税事项</a:t>
                      </a:r>
                      <a:r>
                        <a:rPr lang="zh-CN" altLang="en-US" sz="2200" b="1" i="0" kern="1200" baseline="0" dirty="0">
                          <a:solidFill>
                            <a:schemeClr val="tx1"/>
                          </a:solidFill>
                          <a:latin typeface="华文中宋" panose="02010600040101010101" pitchFamily="2" charset="-122"/>
                          <a:ea typeface="华文中宋" panose="02010600040101010101" pitchFamily="2" charset="-122"/>
                          <a:cs typeface="+mn-cs"/>
                        </a:rPr>
                        <a:t>报告</a:t>
                      </a:r>
                      <a:endParaRPr lang="zh-CN" altLang="zh-CN" sz="22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a:txBody>
                    <a:bodyPr/>
                    <a:lstStyle/>
                    <a:p>
                      <a:pPr algn="just">
                        <a:spcAft>
                          <a:spcPts val="0"/>
                        </a:spcAft>
                      </a:pPr>
                      <a:r>
                        <a:rPr lang="en-US" sz="2200" b="1" i="0" kern="1200" baseline="0" dirty="0">
                          <a:solidFill>
                            <a:schemeClr val="tx1"/>
                          </a:solidFill>
                          <a:latin typeface="华文中宋" panose="02010600040101010101" pitchFamily="2" charset="-122"/>
                          <a:ea typeface="华文中宋" panose="02010600040101010101" pitchFamily="2" charset="-122"/>
                          <a:cs typeface="+mn-cs"/>
                        </a:rPr>
                        <a:t>1.</a:t>
                      </a:r>
                      <a:r>
                        <a:rPr lang="zh-CN" altLang="en-US" sz="2200" b="1" i="0" kern="1200" baseline="0" dirty="0">
                          <a:solidFill>
                            <a:schemeClr val="tx1"/>
                          </a:solidFill>
                          <a:latin typeface="华文中宋" panose="02010600040101010101" pitchFamily="2" charset="-122"/>
                          <a:ea typeface="华文中宋" panose="02010600040101010101" pitchFamily="2" charset="-122"/>
                          <a:cs typeface="+mn-cs"/>
                        </a:rPr>
                        <a:t>存款账户账号报告</a:t>
                      </a:r>
                    </a:p>
                  </a:txBody>
                  <a:tcPr marL="68580" marR="68580" marT="0" marB="0" anchor="ctr">
                    <a:solidFill>
                      <a:schemeClr val="bg1">
                        <a:lumMod val="85000"/>
                      </a:schemeClr>
                    </a:solidFill>
                  </a:tcPr>
                </a:tc>
                <a:extLst>
                  <a:ext uri="{0D108BD9-81ED-4DB2-BD59-A6C34878D82A}">
                    <a16:rowId xmlns:a16="http://schemas.microsoft.com/office/drawing/2014/main" xmlns="" val="327579026"/>
                  </a:ext>
                </a:extLst>
              </a:tr>
              <a:tr h="370840">
                <a:tc vMerge="1">
                  <a:txBody>
                    <a:bodyPr/>
                    <a:lstStyle/>
                    <a:p>
                      <a:endParaRPr lang="zh-CN" altLang="en-US" sz="22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a:txBody>
                    <a:bodyPr/>
                    <a:lstStyle/>
                    <a:p>
                      <a:pPr algn="just">
                        <a:spcAft>
                          <a:spcPts val="0"/>
                        </a:spcAft>
                      </a:pPr>
                      <a:r>
                        <a:rPr lang="en-US" sz="2200" b="1" i="0" kern="1200" baseline="0" dirty="0">
                          <a:solidFill>
                            <a:schemeClr val="tx1"/>
                          </a:solidFill>
                          <a:latin typeface="华文中宋" panose="02010600040101010101" pitchFamily="2" charset="-122"/>
                          <a:ea typeface="华文中宋" panose="02010600040101010101" pitchFamily="2" charset="-122"/>
                          <a:cs typeface="+mn-cs"/>
                        </a:rPr>
                        <a:t>2.</a:t>
                      </a:r>
                      <a:r>
                        <a:rPr lang="zh-CN" altLang="en-US" sz="2200" b="1" i="0" kern="1200" baseline="0" dirty="0">
                          <a:solidFill>
                            <a:schemeClr val="tx1"/>
                          </a:solidFill>
                          <a:latin typeface="华文中宋" panose="02010600040101010101" pitchFamily="2" charset="-122"/>
                          <a:ea typeface="华文中宋" panose="02010600040101010101" pitchFamily="2" charset="-122"/>
                          <a:cs typeface="+mn-cs"/>
                        </a:rPr>
                        <a:t>财务会计制度及核算软件备案报告</a:t>
                      </a:r>
                    </a:p>
                  </a:txBody>
                  <a:tcPr marL="68580" marR="68580" marT="0" marB="0" anchor="ctr">
                    <a:solidFill>
                      <a:schemeClr val="bg1">
                        <a:lumMod val="85000"/>
                      </a:schemeClr>
                    </a:solidFill>
                  </a:tcPr>
                </a:tc>
                <a:extLst>
                  <a:ext uri="{0D108BD9-81ED-4DB2-BD59-A6C34878D82A}">
                    <a16:rowId xmlns:a16="http://schemas.microsoft.com/office/drawing/2014/main" xmlns="" val="4244982123"/>
                  </a:ext>
                </a:extLst>
              </a:tr>
              <a:tr h="370840">
                <a:tc rowSpan="4">
                  <a:txBody>
                    <a:bodyPr/>
                    <a:lstStyle/>
                    <a:p>
                      <a:r>
                        <a:rPr lang="zh-CN" altLang="zh-CN" sz="2200" b="1" i="0" kern="1200" baseline="0" dirty="0">
                          <a:solidFill>
                            <a:schemeClr val="tx1"/>
                          </a:solidFill>
                          <a:latin typeface="华文中宋" panose="02010600040101010101" pitchFamily="2" charset="-122"/>
                          <a:ea typeface="华文中宋" panose="02010600040101010101" pitchFamily="2" charset="-122"/>
                          <a:cs typeface="+mn-cs"/>
                        </a:rPr>
                        <a:t>二</a:t>
                      </a:r>
                      <a:r>
                        <a:rPr lang="en-US" altLang="zh-CN" sz="2200" b="1" i="0" kern="1200" baseline="0" dirty="0">
                          <a:solidFill>
                            <a:schemeClr val="tx1"/>
                          </a:solidFill>
                          <a:latin typeface="华文中宋" panose="02010600040101010101" pitchFamily="2" charset="-122"/>
                          <a:ea typeface="华文中宋" panose="02010600040101010101" pitchFamily="2" charset="-122"/>
                          <a:cs typeface="+mn-cs"/>
                        </a:rPr>
                        <a:t>.</a:t>
                      </a:r>
                      <a:r>
                        <a:rPr lang="zh-CN" altLang="zh-CN" sz="2200" b="1" i="0" kern="1200" baseline="0" dirty="0">
                          <a:solidFill>
                            <a:schemeClr val="tx1"/>
                          </a:solidFill>
                          <a:latin typeface="华文中宋" panose="02010600040101010101" pitchFamily="2" charset="-122"/>
                          <a:ea typeface="华文中宋" panose="02010600040101010101" pitchFamily="2" charset="-122"/>
                          <a:cs typeface="+mn-cs"/>
                        </a:rPr>
                        <a:t>申报纳税</a:t>
                      </a:r>
                      <a:endParaRPr lang="zh-CN" altLang="en-US" sz="22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a:txBody>
                    <a:bodyPr/>
                    <a:lstStyle/>
                    <a:p>
                      <a:r>
                        <a:rPr lang="en-US" altLang="zh-CN" sz="2200" b="1" i="0" kern="1200" baseline="0" dirty="0">
                          <a:solidFill>
                            <a:schemeClr val="tx1"/>
                          </a:solidFill>
                          <a:latin typeface="华文中宋" panose="02010600040101010101" pitchFamily="2" charset="-122"/>
                          <a:ea typeface="华文中宋" panose="02010600040101010101" pitchFamily="2" charset="-122"/>
                          <a:cs typeface="+mn-cs"/>
                        </a:rPr>
                        <a:t>3.</a:t>
                      </a:r>
                      <a:r>
                        <a:rPr lang="zh-CN" altLang="zh-CN" sz="2200" b="1" i="0" kern="1200" baseline="0" dirty="0">
                          <a:solidFill>
                            <a:schemeClr val="tx1"/>
                          </a:solidFill>
                          <a:latin typeface="华文中宋" panose="02010600040101010101" pitchFamily="2" charset="-122"/>
                          <a:ea typeface="华文中宋" panose="02010600040101010101" pitchFamily="2" charset="-122"/>
                          <a:cs typeface="+mn-cs"/>
                        </a:rPr>
                        <a:t>欠税人处置不动产或大额资产报告</a:t>
                      </a:r>
                      <a:endParaRPr lang="zh-CN" altLang="en-US" sz="22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extLst>
                  <a:ext uri="{0D108BD9-81ED-4DB2-BD59-A6C34878D82A}">
                    <a16:rowId xmlns:a16="http://schemas.microsoft.com/office/drawing/2014/main" xmlns="" val="764602476"/>
                  </a:ext>
                </a:extLst>
              </a:tr>
              <a:tr h="370840">
                <a:tc vMerge="1">
                  <a:txBody>
                    <a:bodyPr/>
                    <a:lstStyle/>
                    <a:p>
                      <a:endParaRPr lang="zh-CN" altLang="en-US" sz="22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a:txBody>
                    <a:bodyPr/>
                    <a:lstStyle/>
                    <a:p>
                      <a:r>
                        <a:rPr lang="en-US" altLang="zh-CN" sz="2200" b="1" i="0" kern="1200" baseline="0" dirty="0">
                          <a:solidFill>
                            <a:schemeClr val="tx1"/>
                          </a:solidFill>
                          <a:latin typeface="华文中宋" panose="02010600040101010101" pitchFamily="2" charset="-122"/>
                          <a:ea typeface="华文中宋" panose="02010600040101010101" pitchFamily="2" charset="-122"/>
                          <a:cs typeface="+mn-cs"/>
                        </a:rPr>
                        <a:t>4.</a:t>
                      </a:r>
                      <a:r>
                        <a:rPr lang="zh-CN" altLang="zh-CN" sz="2200" b="1" i="0" kern="1200" baseline="0" dirty="0">
                          <a:solidFill>
                            <a:schemeClr val="tx1"/>
                          </a:solidFill>
                          <a:latin typeface="华文中宋" panose="02010600040101010101" pitchFamily="2" charset="-122"/>
                          <a:ea typeface="华文中宋" panose="02010600040101010101" pitchFamily="2" charset="-122"/>
                          <a:cs typeface="+mn-cs"/>
                        </a:rPr>
                        <a:t>纳税人合并分立情况报告</a:t>
                      </a:r>
                      <a:endParaRPr lang="zh-CN" altLang="en-US" sz="22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extLst>
                  <a:ext uri="{0D108BD9-81ED-4DB2-BD59-A6C34878D82A}">
                    <a16:rowId xmlns:a16="http://schemas.microsoft.com/office/drawing/2014/main" xmlns="" val="1276580623"/>
                  </a:ext>
                </a:extLst>
              </a:tr>
              <a:tr h="370840">
                <a:tc vMerge="1">
                  <a:txBody>
                    <a:bodyPr/>
                    <a:lstStyle/>
                    <a:p>
                      <a:endParaRPr lang="zh-CN" altLang="en-US" sz="22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a:txBody>
                    <a:bodyPr/>
                    <a:lstStyle/>
                    <a:p>
                      <a:r>
                        <a:rPr lang="en-US" altLang="zh-CN" sz="2200" b="1" i="0" kern="1200" baseline="0" dirty="0">
                          <a:solidFill>
                            <a:schemeClr val="tx1"/>
                          </a:solidFill>
                          <a:latin typeface="华文中宋" panose="02010600040101010101" pitchFamily="2" charset="-122"/>
                          <a:ea typeface="华文中宋" panose="02010600040101010101" pitchFamily="2" charset="-122"/>
                          <a:cs typeface="+mn-cs"/>
                        </a:rPr>
                        <a:t>5.</a:t>
                      </a:r>
                      <a:r>
                        <a:rPr lang="zh-CN" altLang="zh-CN" sz="2200" b="1" i="0" kern="1200" baseline="0" dirty="0">
                          <a:solidFill>
                            <a:schemeClr val="tx1"/>
                          </a:solidFill>
                          <a:latin typeface="华文中宋" panose="02010600040101010101" pitchFamily="2" charset="-122"/>
                          <a:ea typeface="华文中宋" panose="02010600040101010101" pitchFamily="2" charset="-122"/>
                          <a:cs typeface="+mn-cs"/>
                        </a:rPr>
                        <a:t>发包、出租情况报告</a:t>
                      </a:r>
                      <a:endParaRPr lang="zh-CN" altLang="en-US" sz="22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extLst>
                  <a:ext uri="{0D108BD9-81ED-4DB2-BD59-A6C34878D82A}">
                    <a16:rowId xmlns:a16="http://schemas.microsoft.com/office/drawing/2014/main" xmlns="" val="2346034859"/>
                  </a:ext>
                </a:extLst>
              </a:tr>
              <a:tr h="467586">
                <a:tc vMerge="1">
                  <a:txBody>
                    <a:bodyPr/>
                    <a:lstStyle/>
                    <a:p>
                      <a:endParaRPr lang="zh-CN" altLang="en-US" sz="22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a:txBody>
                    <a:bodyPr/>
                    <a:lstStyle/>
                    <a:p>
                      <a:pPr algn="just">
                        <a:spcAft>
                          <a:spcPts val="0"/>
                        </a:spcAft>
                      </a:pPr>
                      <a:r>
                        <a:rPr lang="en-US" sz="2200" b="1" i="0" kern="1200" baseline="0" dirty="0">
                          <a:solidFill>
                            <a:schemeClr val="tx1"/>
                          </a:solidFill>
                          <a:latin typeface="华文中宋" panose="02010600040101010101" pitchFamily="2" charset="-122"/>
                          <a:ea typeface="华文中宋" panose="02010600040101010101" pitchFamily="2" charset="-122"/>
                          <a:cs typeface="+mn-cs"/>
                        </a:rPr>
                        <a:t>6.</a:t>
                      </a:r>
                      <a:r>
                        <a:rPr lang="zh-CN" altLang="en-US" sz="2200" b="1" i="0" kern="1200" baseline="0" dirty="0">
                          <a:solidFill>
                            <a:schemeClr val="tx1"/>
                          </a:solidFill>
                          <a:latin typeface="华文中宋" panose="02010600040101010101" pitchFamily="2" charset="-122"/>
                          <a:ea typeface="华文中宋" panose="02010600040101010101" pitchFamily="2" charset="-122"/>
                          <a:cs typeface="+mn-cs"/>
                        </a:rPr>
                        <a:t>企业年金、职业年金扣缴报告</a:t>
                      </a:r>
                    </a:p>
                  </a:txBody>
                  <a:tcPr marL="68580" marR="68580" marT="0" marB="0" anchor="ctr">
                    <a:solidFill>
                      <a:schemeClr val="bg1">
                        <a:lumMod val="85000"/>
                      </a:schemeClr>
                    </a:solidFill>
                  </a:tcPr>
                </a:tc>
                <a:extLst>
                  <a:ext uri="{0D108BD9-81ED-4DB2-BD59-A6C34878D82A}">
                    <a16:rowId xmlns:a16="http://schemas.microsoft.com/office/drawing/2014/main" xmlns="" val="2472571315"/>
                  </a:ext>
                </a:extLst>
              </a:tr>
            </a:tbl>
          </a:graphicData>
        </a:graphic>
      </p:graphicFrame>
    </p:spTree>
    <p:extLst>
      <p:ext uri="{BB962C8B-B14F-4D97-AF65-F5344CB8AC3E}">
        <p14:creationId xmlns:p14="http://schemas.microsoft.com/office/powerpoint/2010/main" val="29531538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99EE0E7-60BD-476E-81F4-23A5E7069185}"/>
              </a:ext>
            </a:extLst>
          </p:cNvPr>
          <p:cNvSpPr>
            <a:spLocks noGrp="1"/>
          </p:cNvSpPr>
          <p:nvPr>
            <p:ph type="title"/>
          </p:nvPr>
        </p:nvSpPr>
        <p:spPr/>
        <p:txBody>
          <a:bodyPr/>
          <a:lstStyle/>
          <a:p>
            <a:r>
              <a:rPr lang="zh-CN" altLang="en-US" dirty="0"/>
              <a:t>征收管理</a:t>
            </a:r>
          </a:p>
        </p:txBody>
      </p:sp>
      <p:graphicFrame>
        <p:nvGraphicFramePr>
          <p:cNvPr id="4" name="内容占位符 3">
            <a:extLst>
              <a:ext uri="{FF2B5EF4-FFF2-40B4-BE49-F238E27FC236}">
                <a16:creationId xmlns:a16="http://schemas.microsoft.com/office/drawing/2014/main" xmlns="" id="{B8B2E84E-C9EC-47C4-BBED-841A816C0CF3}"/>
              </a:ext>
            </a:extLst>
          </p:cNvPr>
          <p:cNvGraphicFramePr>
            <a:graphicFrameLocks noGrp="1"/>
          </p:cNvGraphicFramePr>
          <p:nvPr>
            <p:ph idx="1"/>
            <p:extLst>
              <p:ext uri="{D42A27DB-BD31-4B8C-83A1-F6EECF244321}">
                <p14:modId xmlns:p14="http://schemas.microsoft.com/office/powerpoint/2010/main" val="3939748154"/>
              </p:ext>
            </p:extLst>
          </p:nvPr>
        </p:nvGraphicFramePr>
        <p:xfrm>
          <a:off x="710293" y="947056"/>
          <a:ext cx="10941731" cy="3824766"/>
        </p:xfrm>
        <a:graphic>
          <a:graphicData uri="http://schemas.openxmlformats.org/drawingml/2006/table">
            <a:tbl>
              <a:tblPr firstRow="1" bandRow="1">
                <a:tableStyleId>{5C22544A-7EE6-4342-B048-85BDC9FD1C3A}</a:tableStyleId>
              </a:tblPr>
              <a:tblGrid>
                <a:gridCol w="2565170">
                  <a:extLst>
                    <a:ext uri="{9D8B030D-6E8A-4147-A177-3AD203B41FA5}">
                      <a16:colId xmlns:a16="http://schemas.microsoft.com/office/drawing/2014/main" xmlns="" val="3586331614"/>
                    </a:ext>
                  </a:extLst>
                </a:gridCol>
                <a:gridCol w="8376561">
                  <a:extLst>
                    <a:ext uri="{9D8B030D-6E8A-4147-A177-3AD203B41FA5}">
                      <a16:colId xmlns:a16="http://schemas.microsoft.com/office/drawing/2014/main" xmlns="" val="604909224"/>
                    </a:ext>
                  </a:extLst>
                </a:gridCol>
              </a:tblGrid>
              <a:tr h="374174">
                <a:tc>
                  <a:txBody>
                    <a:bodyPr/>
                    <a:lstStyle/>
                    <a:p>
                      <a:r>
                        <a:rPr lang="zh-CN" altLang="zh-CN" sz="2400" b="1" i="0" kern="1200" baseline="0" dirty="0">
                          <a:solidFill>
                            <a:schemeClr val="tx1"/>
                          </a:solidFill>
                          <a:latin typeface="华文中宋" panose="02010600040101010101" pitchFamily="2" charset="-122"/>
                          <a:ea typeface="华文中宋" panose="02010600040101010101" pitchFamily="2" charset="-122"/>
                          <a:cs typeface="+mn-cs"/>
                        </a:rPr>
                        <a:t>事项类别</a:t>
                      </a:r>
                      <a:endParaRPr lang="zh-CN" altLang="en-US" sz="24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a:txBody>
                    <a:bodyPr/>
                    <a:lstStyle/>
                    <a:p>
                      <a:r>
                        <a:rPr lang="zh-CN" altLang="zh-CN" sz="2400" b="1" i="0" kern="1200" baseline="0" dirty="0">
                          <a:solidFill>
                            <a:schemeClr val="tx1"/>
                          </a:solidFill>
                          <a:latin typeface="华文中宋" panose="02010600040101010101" pitchFamily="2" charset="-122"/>
                          <a:ea typeface="华文中宋" panose="02010600040101010101" pitchFamily="2" charset="-122"/>
                          <a:cs typeface="+mn-cs"/>
                        </a:rPr>
                        <a:t>事项名称</a:t>
                      </a:r>
                      <a:endParaRPr lang="zh-CN" altLang="en-US" sz="24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extLst>
                  <a:ext uri="{0D108BD9-81ED-4DB2-BD59-A6C34878D82A}">
                    <a16:rowId xmlns:a16="http://schemas.microsoft.com/office/drawing/2014/main" xmlns="" val="3726583832"/>
                  </a:ext>
                </a:extLst>
              </a:tr>
              <a:tr h="374174">
                <a:tc rowSpan="7">
                  <a:txBody>
                    <a:bodyPr/>
                    <a:lstStyle/>
                    <a:p>
                      <a:r>
                        <a:rPr lang="zh-CN" altLang="zh-CN" sz="2200" b="1" i="0" kern="1200" baseline="0" dirty="0">
                          <a:solidFill>
                            <a:schemeClr val="tx1"/>
                          </a:solidFill>
                          <a:latin typeface="华文中宋" panose="02010600040101010101" pitchFamily="2" charset="-122"/>
                          <a:ea typeface="华文中宋" panose="02010600040101010101" pitchFamily="2" charset="-122"/>
                          <a:cs typeface="+mn-cs"/>
                        </a:rPr>
                        <a:t>三</a:t>
                      </a:r>
                      <a:r>
                        <a:rPr lang="en-US" altLang="zh-CN" sz="2200" b="1" i="0" kern="1200" baseline="0" dirty="0">
                          <a:solidFill>
                            <a:schemeClr val="tx1"/>
                          </a:solidFill>
                          <a:latin typeface="华文中宋" panose="02010600040101010101" pitchFamily="2" charset="-122"/>
                          <a:ea typeface="华文中宋" panose="02010600040101010101" pitchFamily="2" charset="-122"/>
                          <a:cs typeface="+mn-cs"/>
                        </a:rPr>
                        <a:t>.</a:t>
                      </a:r>
                      <a:r>
                        <a:rPr lang="zh-CN" altLang="zh-CN" sz="2200" b="1" i="0" kern="1200" baseline="0" dirty="0">
                          <a:solidFill>
                            <a:schemeClr val="tx1"/>
                          </a:solidFill>
                          <a:latin typeface="华文中宋" panose="02010600040101010101" pitchFamily="2" charset="-122"/>
                          <a:ea typeface="华文中宋" panose="02010600040101010101" pitchFamily="2" charset="-122"/>
                          <a:cs typeface="+mn-cs"/>
                        </a:rPr>
                        <a:t>优惠办理</a:t>
                      </a:r>
                      <a:endParaRPr lang="zh-CN" altLang="en-US" sz="22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a:txBody>
                    <a:bodyPr/>
                    <a:lstStyle/>
                    <a:p>
                      <a:pPr algn="just">
                        <a:spcAft>
                          <a:spcPts val="0"/>
                        </a:spcAft>
                      </a:pPr>
                      <a:r>
                        <a:rPr lang="en-US" sz="2200" b="1" i="0" kern="1200" baseline="0" dirty="0">
                          <a:solidFill>
                            <a:schemeClr val="tx1"/>
                          </a:solidFill>
                          <a:latin typeface="华文中宋" panose="02010600040101010101" pitchFamily="2" charset="-122"/>
                          <a:ea typeface="华文中宋" panose="02010600040101010101" pitchFamily="2" charset="-122"/>
                          <a:cs typeface="+mn-cs"/>
                        </a:rPr>
                        <a:t>7.</a:t>
                      </a:r>
                      <a:r>
                        <a:rPr lang="zh-CN" altLang="en-US" sz="2200" b="1" i="0" kern="1200" baseline="0" dirty="0">
                          <a:solidFill>
                            <a:schemeClr val="tx1"/>
                          </a:solidFill>
                          <a:latin typeface="华文中宋" panose="02010600040101010101" pitchFamily="2" charset="-122"/>
                          <a:ea typeface="华文中宋" panose="02010600040101010101" pitchFamily="2" charset="-122"/>
                          <a:cs typeface="+mn-cs"/>
                        </a:rPr>
                        <a:t>增值税优惠备案</a:t>
                      </a:r>
                    </a:p>
                  </a:txBody>
                  <a:tcPr marL="68580" marR="68580" marT="0" marB="0" anchor="ctr">
                    <a:solidFill>
                      <a:schemeClr val="bg1">
                        <a:lumMod val="85000"/>
                      </a:schemeClr>
                    </a:solidFill>
                  </a:tcPr>
                </a:tc>
                <a:extLst>
                  <a:ext uri="{0D108BD9-81ED-4DB2-BD59-A6C34878D82A}">
                    <a16:rowId xmlns:a16="http://schemas.microsoft.com/office/drawing/2014/main" xmlns="" val="924046632"/>
                  </a:ext>
                </a:extLst>
              </a:tr>
              <a:tr h="374174">
                <a:tc vMerge="1">
                  <a:txBody>
                    <a:bodyPr/>
                    <a:lstStyle/>
                    <a:p>
                      <a:endParaRPr lang="zh-CN" altLang="en-US" sz="22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a:txBody>
                    <a:bodyPr/>
                    <a:lstStyle/>
                    <a:p>
                      <a:pPr algn="just">
                        <a:spcAft>
                          <a:spcPts val="0"/>
                        </a:spcAft>
                      </a:pPr>
                      <a:r>
                        <a:rPr lang="en-US" sz="2200" b="1" i="0" kern="1200" baseline="0" dirty="0">
                          <a:solidFill>
                            <a:schemeClr val="tx1"/>
                          </a:solidFill>
                          <a:latin typeface="华文中宋" panose="02010600040101010101" pitchFamily="2" charset="-122"/>
                          <a:ea typeface="华文中宋" panose="02010600040101010101" pitchFamily="2" charset="-122"/>
                          <a:cs typeface="+mn-cs"/>
                        </a:rPr>
                        <a:t>8.</a:t>
                      </a:r>
                      <a:r>
                        <a:rPr lang="zh-CN" altLang="en-US" sz="2200" b="1" i="0" kern="1200" baseline="0" dirty="0">
                          <a:solidFill>
                            <a:schemeClr val="tx1"/>
                          </a:solidFill>
                          <a:latin typeface="华文中宋" panose="02010600040101010101" pitchFamily="2" charset="-122"/>
                          <a:ea typeface="华文中宋" panose="02010600040101010101" pitchFamily="2" charset="-122"/>
                          <a:cs typeface="+mn-cs"/>
                        </a:rPr>
                        <a:t>消费税优惠备案</a:t>
                      </a:r>
                    </a:p>
                  </a:txBody>
                  <a:tcPr marL="68580" marR="68580" marT="0" marB="0" anchor="ctr">
                    <a:solidFill>
                      <a:schemeClr val="bg1">
                        <a:lumMod val="85000"/>
                      </a:schemeClr>
                    </a:solidFill>
                  </a:tcPr>
                </a:tc>
                <a:extLst>
                  <a:ext uri="{0D108BD9-81ED-4DB2-BD59-A6C34878D82A}">
                    <a16:rowId xmlns:a16="http://schemas.microsoft.com/office/drawing/2014/main" xmlns="" val="994503793"/>
                  </a:ext>
                </a:extLst>
              </a:tr>
              <a:tr h="374174">
                <a:tc vMerge="1">
                  <a:txBody>
                    <a:bodyPr/>
                    <a:lstStyle/>
                    <a:p>
                      <a:endParaRPr lang="zh-CN" altLang="en-US" sz="22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a:txBody>
                    <a:bodyPr/>
                    <a:lstStyle/>
                    <a:p>
                      <a:pPr algn="just">
                        <a:spcAft>
                          <a:spcPts val="0"/>
                        </a:spcAft>
                      </a:pPr>
                      <a:r>
                        <a:rPr lang="en-US" sz="2200" b="1" i="0" kern="1200" baseline="0" dirty="0">
                          <a:solidFill>
                            <a:schemeClr val="tx1"/>
                          </a:solidFill>
                          <a:latin typeface="华文中宋" panose="02010600040101010101" pitchFamily="2" charset="-122"/>
                          <a:ea typeface="华文中宋" panose="02010600040101010101" pitchFamily="2" charset="-122"/>
                          <a:cs typeface="+mn-cs"/>
                        </a:rPr>
                        <a:t>9.</a:t>
                      </a:r>
                      <a:r>
                        <a:rPr lang="zh-CN" altLang="en-US" sz="2200" b="1" i="0" kern="1200" baseline="0" dirty="0">
                          <a:solidFill>
                            <a:schemeClr val="tx1"/>
                          </a:solidFill>
                          <a:latin typeface="华文中宋" panose="02010600040101010101" pitchFamily="2" charset="-122"/>
                          <a:ea typeface="华文中宋" panose="02010600040101010101" pitchFamily="2" charset="-122"/>
                          <a:cs typeface="+mn-cs"/>
                        </a:rPr>
                        <a:t>企业所得税优惠备案</a:t>
                      </a:r>
                    </a:p>
                  </a:txBody>
                  <a:tcPr marL="68580" marR="68580" marT="0" marB="0" anchor="ctr">
                    <a:solidFill>
                      <a:schemeClr val="bg1">
                        <a:lumMod val="85000"/>
                      </a:schemeClr>
                    </a:solidFill>
                  </a:tcPr>
                </a:tc>
                <a:extLst>
                  <a:ext uri="{0D108BD9-81ED-4DB2-BD59-A6C34878D82A}">
                    <a16:rowId xmlns:a16="http://schemas.microsoft.com/office/drawing/2014/main" xmlns="" val="62782005"/>
                  </a:ext>
                </a:extLst>
              </a:tr>
              <a:tr h="374174">
                <a:tc vMerge="1">
                  <a:txBody>
                    <a:bodyPr/>
                    <a:lstStyle/>
                    <a:p>
                      <a:endParaRPr lang="zh-CN" altLang="en-US" sz="22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a:txBody>
                    <a:bodyPr/>
                    <a:lstStyle/>
                    <a:p>
                      <a:pPr algn="just">
                        <a:spcAft>
                          <a:spcPts val="0"/>
                        </a:spcAft>
                      </a:pPr>
                      <a:r>
                        <a:rPr lang="en-US" sz="2200" b="1" i="0" kern="1200" baseline="0" dirty="0">
                          <a:solidFill>
                            <a:schemeClr val="tx1"/>
                          </a:solidFill>
                          <a:latin typeface="华文中宋" panose="02010600040101010101" pitchFamily="2" charset="-122"/>
                          <a:ea typeface="华文中宋" panose="02010600040101010101" pitchFamily="2" charset="-122"/>
                          <a:cs typeface="+mn-cs"/>
                        </a:rPr>
                        <a:t>10.</a:t>
                      </a:r>
                      <a:r>
                        <a:rPr lang="zh-CN" altLang="en-US" sz="2200" b="1" i="0" kern="1200" baseline="0" dirty="0">
                          <a:solidFill>
                            <a:schemeClr val="tx1"/>
                          </a:solidFill>
                          <a:latin typeface="华文中宋" panose="02010600040101010101" pitchFamily="2" charset="-122"/>
                          <a:ea typeface="华文中宋" panose="02010600040101010101" pitchFamily="2" charset="-122"/>
                          <a:cs typeface="+mn-cs"/>
                        </a:rPr>
                        <a:t>车船税优惠备案</a:t>
                      </a:r>
                    </a:p>
                  </a:txBody>
                  <a:tcPr marL="68580" marR="68580" marT="0" marB="0" anchor="ctr">
                    <a:solidFill>
                      <a:schemeClr val="bg1">
                        <a:lumMod val="85000"/>
                      </a:schemeClr>
                    </a:solidFill>
                  </a:tcPr>
                </a:tc>
                <a:extLst>
                  <a:ext uri="{0D108BD9-81ED-4DB2-BD59-A6C34878D82A}">
                    <a16:rowId xmlns:a16="http://schemas.microsoft.com/office/drawing/2014/main" xmlns="" val="3606591927"/>
                  </a:ext>
                </a:extLst>
              </a:tr>
              <a:tr h="374174">
                <a:tc vMerge="1">
                  <a:txBody>
                    <a:bodyPr/>
                    <a:lstStyle/>
                    <a:p>
                      <a:endParaRPr lang="zh-CN" altLang="en-US" sz="22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a:txBody>
                    <a:bodyPr/>
                    <a:lstStyle/>
                    <a:p>
                      <a:pPr algn="just">
                        <a:spcAft>
                          <a:spcPts val="0"/>
                        </a:spcAft>
                      </a:pPr>
                      <a:r>
                        <a:rPr lang="en-US" sz="2200" b="1" i="0" kern="1200" baseline="0" dirty="0">
                          <a:solidFill>
                            <a:schemeClr val="tx1"/>
                          </a:solidFill>
                          <a:latin typeface="华文中宋" panose="02010600040101010101" pitchFamily="2" charset="-122"/>
                          <a:ea typeface="华文中宋" panose="02010600040101010101" pitchFamily="2" charset="-122"/>
                          <a:cs typeface="+mn-cs"/>
                        </a:rPr>
                        <a:t>11.</a:t>
                      </a:r>
                      <a:r>
                        <a:rPr lang="zh-CN" altLang="en-US" sz="2200" b="1" i="0" kern="1200" baseline="0" dirty="0">
                          <a:solidFill>
                            <a:schemeClr val="tx1"/>
                          </a:solidFill>
                          <a:latin typeface="华文中宋" panose="02010600040101010101" pitchFamily="2" charset="-122"/>
                          <a:ea typeface="华文中宋" panose="02010600040101010101" pitchFamily="2" charset="-122"/>
                          <a:cs typeface="+mn-cs"/>
                        </a:rPr>
                        <a:t>印花税优惠备案</a:t>
                      </a:r>
                    </a:p>
                  </a:txBody>
                  <a:tcPr marL="68580" marR="68580" marT="0" marB="0" anchor="ctr">
                    <a:solidFill>
                      <a:schemeClr val="bg1">
                        <a:lumMod val="85000"/>
                      </a:schemeClr>
                    </a:solidFill>
                  </a:tcPr>
                </a:tc>
                <a:extLst>
                  <a:ext uri="{0D108BD9-81ED-4DB2-BD59-A6C34878D82A}">
                    <a16:rowId xmlns:a16="http://schemas.microsoft.com/office/drawing/2014/main" xmlns="" val="3554682697"/>
                  </a:ext>
                </a:extLst>
              </a:tr>
              <a:tr h="374174">
                <a:tc vMerge="1">
                  <a:txBody>
                    <a:bodyPr/>
                    <a:lstStyle/>
                    <a:p>
                      <a:endParaRPr lang="zh-CN" altLang="en-US" sz="22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a:txBody>
                    <a:bodyPr/>
                    <a:lstStyle/>
                    <a:p>
                      <a:pPr algn="just">
                        <a:spcAft>
                          <a:spcPts val="0"/>
                        </a:spcAft>
                      </a:pPr>
                      <a:r>
                        <a:rPr lang="en-US" sz="2200" b="1" i="0" kern="1200" baseline="0" dirty="0">
                          <a:solidFill>
                            <a:schemeClr val="tx1"/>
                          </a:solidFill>
                          <a:latin typeface="华文中宋" panose="02010600040101010101" pitchFamily="2" charset="-122"/>
                          <a:ea typeface="华文中宋" panose="02010600040101010101" pitchFamily="2" charset="-122"/>
                          <a:cs typeface="+mn-cs"/>
                        </a:rPr>
                        <a:t>12.</a:t>
                      </a:r>
                      <a:r>
                        <a:rPr lang="zh-CN" altLang="en-US" sz="2200" b="1" i="0" kern="1200" baseline="0" dirty="0">
                          <a:solidFill>
                            <a:schemeClr val="tx1"/>
                          </a:solidFill>
                          <a:latin typeface="华文中宋" panose="02010600040101010101" pitchFamily="2" charset="-122"/>
                          <a:ea typeface="华文中宋" panose="02010600040101010101" pitchFamily="2" charset="-122"/>
                          <a:cs typeface="+mn-cs"/>
                        </a:rPr>
                        <a:t>城市维护建设税优惠备案</a:t>
                      </a:r>
                    </a:p>
                  </a:txBody>
                  <a:tcPr marL="68580" marR="68580" marT="0" marB="0" anchor="ctr">
                    <a:solidFill>
                      <a:schemeClr val="bg1">
                        <a:lumMod val="85000"/>
                      </a:schemeClr>
                    </a:solidFill>
                  </a:tcPr>
                </a:tc>
                <a:extLst>
                  <a:ext uri="{0D108BD9-81ED-4DB2-BD59-A6C34878D82A}">
                    <a16:rowId xmlns:a16="http://schemas.microsoft.com/office/drawing/2014/main" xmlns="" val="4184007508"/>
                  </a:ext>
                </a:extLst>
              </a:tr>
              <a:tr h="374174">
                <a:tc vMerge="1">
                  <a:txBody>
                    <a:bodyPr/>
                    <a:lstStyle/>
                    <a:p>
                      <a:endParaRPr lang="zh-CN" altLang="en-US" sz="22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a:txBody>
                    <a:bodyPr/>
                    <a:lstStyle/>
                    <a:p>
                      <a:pPr algn="just">
                        <a:spcAft>
                          <a:spcPts val="0"/>
                        </a:spcAft>
                      </a:pPr>
                      <a:r>
                        <a:rPr lang="en-US" sz="2200" b="1" i="0" kern="1200" baseline="0" dirty="0">
                          <a:solidFill>
                            <a:schemeClr val="tx1"/>
                          </a:solidFill>
                          <a:latin typeface="华文中宋" panose="02010600040101010101" pitchFamily="2" charset="-122"/>
                          <a:ea typeface="华文中宋" panose="02010600040101010101" pitchFamily="2" charset="-122"/>
                          <a:cs typeface="+mn-cs"/>
                        </a:rPr>
                        <a:t>13.</a:t>
                      </a:r>
                      <a:r>
                        <a:rPr lang="zh-CN" altLang="en-US" sz="2200" b="1" i="0" kern="1200" baseline="0" dirty="0">
                          <a:solidFill>
                            <a:schemeClr val="tx1"/>
                          </a:solidFill>
                          <a:latin typeface="华文中宋" panose="02010600040101010101" pitchFamily="2" charset="-122"/>
                          <a:ea typeface="华文中宋" panose="02010600040101010101" pitchFamily="2" charset="-122"/>
                          <a:cs typeface="+mn-cs"/>
                        </a:rPr>
                        <a:t>教育费附加优惠备案</a:t>
                      </a:r>
                    </a:p>
                  </a:txBody>
                  <a:tcPr marL="68580" marR="68580" marT="0" marB="0" anchor="ctr">
                    <a:solidFill>
                      <a:schemeClr val="bg1">
                        <a:lumMod val="85000"/>
                      </a:schemeClr>
                    </a:solidFill>
                  </a:tcPr>
                </a:tc>
                <a:extLst>
                  <a:ext uri="{0D108BD9-81ED-4DB2-BD59-A6C34878D82A}">
                    <a16:rowId xmlns:a16="http://schemas.microsoft.com/office/drawing/2014/main" xmlns="" val="2311908600"/>
                  </a:ext>
                </a:extLst>
              </a:tr>
              <a:tr h="374174">
                <a:tc rowSpan="2">
                  <a:txBody>
                    <a:bodyPr/>
                    <a:lstStyle/>
                    <a:p>
                      <a:r>
                        <a:rPr lang="zh-CN" altLang="zh-CN" sz="2200" b="1" i="0" kern="1200" baseline="0" dirty="0">
                          <a:solidFill>
                            <a:schemeClr val="tx1"/>
                          </a:solidFill>
                          <a:latin typeface="华文中宋" panose="02010600040101010101" pitchFamily="2" charset="-122"/>
                          <a:ea typeface="华文中宋" panose="02010600040101010101" pitchFamily="2" charset="-122"/>
                          <a:cs typeface="+mn-cs"/>
                        </a:rPr>
                        <a:t>四</a:t>
                      </a:r>
                      <a:r>
                        <a:rPr lang="en-US" altLang="zh-CN" sz="2200" b="1" i="0" kern="1200" baseline="0" dirty="0">
                          <a:solidFill>
                            <a:schemeClr val="tx1"/>
                          </a:solidFill>
                          <a:latin typeface="华文中宋" panose="02010600040101010101" pitchFamily="2" charset="-122"/>
                          <a:ea typeface="华文中宋" panose="02010600040101010101" pitchFamily="2" charset="-122"/>
                          <a:cs typeface="+mn-cs"/>
                        </a:rPr>
                        <a:t>.</a:t>
                      </a:r>
                      <a:r>
                        <a:rPr lang="zh-CN" altLang="zh-CN" sz="2200" b="1" i="0" kern="1200" baseline="0" dirty="0">
                          <a:solidFill>
                            <a:schemeClr val="tx1"/>
                          </a:solidFill>
                          <a:latin typeface="华文中宋" panose="02010600040101010101" pitchFamily="2" charset="-122"/>
                          <a:ea typeface="华文中宋" panose="02010600040101010101" pitchFamily="2" charset="-122"/>
                          <a:cs typeface="+mn-cs"/>
                        </a:rPr>
                        <a:t>证明办理</a:t>
                      </a:r>
                      <a:endParaRPr lang="zh-CN" altLang="en-US" sz="22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a:txBody>
                    <a:bodyPr/>
                    <a:lstStyle/>
                    <a:p>
                      <a:pPr algn="just">
                        <a:spcAft>
                          <a:spcPts val="0"/>
                        </a:spcAft>
                      </a:pPr>
                      <a:r>
                        <a:rPr lang="en-US" sz="2200" b="1" i="0" kern="1200" baseline="0" dirty="0">
                          <a:solidFill>
                            <a:schemeClr val="tx1"/>
                          </a:solidFill>
                          <a:latin typeface="华文中宋" panose="02010600040101010101" pitchFamily="2" charset="-122"/>
                          <a:ea typeface="华文中宋" panose="02010600040101010101" pitchFamily="2" charset="-122"/>
                          <a:cs typeface="+mn-cs"/>
                        </a:rPr>
                        <a:t>14.</a:t>
                      </a:r>
                      <a:r>
                        <a:rPr lang="zh-CN" altLang="en-US" sz="2200" b="1" i="0" kern="1200" baseline="0" dirty="0">
                          <a:solidFill>
                            <a:schemeClr val="tx1"/>
                          </a:solidFill>
                          <a:latin typeface="华文中宋" panose="02010600040101010101" pitchFamily="2" charset="-122"/>
                          <a:ea typeface="华文中宋" panose="02010600040101010101" pitchFamily="2" charset="-122"/>
                          <a:cs typeface="+mn-cs"/>
                        </a:rPr>
                        <a:t>完税证明开具</a:t>
                      </a:r>
                    </a:p>
                  </a:txBody>
                  <a:tcPr marL="68580" marR="68580" marT="0" marB="0" anchor="ctr">
                    <a:solidFill>
                      <a:schemeClr val="bg1">
                        <a:lumMod val="85000"/>
                      </a:schemeClr>
                    </a:solidFill>
                  </a:tcPr>
                </a:tc>
                <a:extLst>
                  <a:ext uri="{0D108BD9-81ED-4DB2-BD59-A6C34878D82A}">
                    <a16:rowId xmlns:a16="http://schemas.microsoft.com/office/drawing/2014/main" xmlns="" val="2006307740"/>
                  </a:ext>
                </a:extLst>
              </a:tr>
              <a:tr h="374174">
                <a:tc vMerge="1">
                  <a:txBody>
                    <a:bodyPr/>
                    <a:lstStyle/>
                    <a:p>
                      <a:endParaRPr lang="zh-CN" altLang="en-US" sz="22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a:txBody>
                    <a:bodyPr/>
                    <a:lstStyle/>
                    <a:p>
                      <a:pPr algn="just">
                        <a:spcAft>
                          <a:spcPts val="0"/>
                        </a:spcAft>
                      </a:pPr>
                      <a:r>
                        <a:rPr lang="en-US" sz="2200" b="1" i="0" kern="1200" baseline="0" dirty="0">
                          <a:solidFill>
                            <a:schemeClr val="tx1"/>
                          </a:solidFill>
                          <a:latin typeface="华文中宋" panose="02010600040101010101" pitchFamily="2" charset="-122"/>
                          <a:ea typeface="华文中宋" panose="02010600040101010101" pitchFamily="2" charset="-122"/>
                          <a:cs typeface="+mn-cs"/>
                        </a:rPr>
                        <a:t>15.</a:t>
                      </a:r>
                      <a:r>
                        <a:rPr lang="zh-CN" altLang="en-US" sz="2200" b="1" i="0" kern="1200" baseline="0" dirty="0">
                          <a:solidFill>
                            <a:schemeClr val="tx1"/>
                          </a:solidFill>
                          <a:latin typeface="华文中宋" panose="02010600040101010101" pitchFamily="2" charset="-122"/>
                          <a:ea typeface="华文中宋" panose="02010600040101010101" pitchFamily="2" charset="-122"/>
                          <a:cs typeface="+mn-cs"/>
                        </a:rPr>
                        <a:t>开具个人所得税完税证明</a:t>
                      </a:r>
                    </a:p>
                  </a:txBody>
                  <a:tcPr marL="68580" marR="68580" marT="0" marB="0" anchor="ctr">
                    <a:solidFill>
                      <a:schemeClr val="bg1">
                        <a:lumMod val="85000"/>
                      </a:schemeClr>
                    </a:solidFill>
                  </a:tcPr>
                </a:tc>
                <a:extLst>
                  <a:ext uri="{0D108BD9-81ED-4DB2-BD59-A6C34878D82A}">
                    <a16:rowId xmlns:a16="http://schemas.microsoft.com/office/drawing/2014/main" xmlns="" val="381212348"/>
                  </a:ext>
                </a:extLst>
              </a:tr>
            </a:tbl>
          </a:graphicData>
        </a:graphic>
      </p:graphicFrame>
      <p:sp>
        <p:nvSpPr>
          <p:cNvPr id="6" name="矩形 5">
            <a:extLst>
              <a:ext uri="{FF2B5EF4-FFF2-40B4-BE49-F238E27FC236}">
                <a16:creationId xmlns:a16="http://schemas.microsoft.com/office/drawing/2014/main" xmlns="" id="{3A6C62D6-F6E8-4D5A-AAB1-79D8E94367A4}"/>
              </a:ext>
            </a:extLst>
          </p:cNvPr>
          <p:cNvSpPr/>
          <p:nvPr/>
        </p:nvSpPr>
        <p:spPr>
          <a:xfrm>
            <a:off x="655093" y="4940490"/>
            <a:ext cx="11085149" cy="1544192"/>
          </a:xfrm>
          <a:prstGeom prst="rect">
            <a:avLst/>
          </a:prstGeom>
        </p:spPr>
        <p:txBody>
          <a:bodyPr wrap="square">
            <a:spAutoFit/>
          </a:bodyPr>
          <a:lstStyle/>
          <a:p>
            <a:pPr algn="just">
              <a:spcBef>
                <a:spcPts val="780"/>
              </a:spcBef>
              <a:spcAft>
                <a:spcPts val="780"/>
              </a:spcAft>
            </a:pPr>
            <a:r>
              <a:rPr lang="zh-CN" altLang="zh-CN" sz="2200" b="1" dirty="0">
                <a:solidFill>
                  <a:srgbClr val="FF0000"/>
                </a:solidFill>
                <a:latin typeface="华文中宋" panose="02010600040101010101" pitchFamily="2" charset="-122"/>
                <a:ea typeface="华文中宋" panose="02010600040101010101" pitchFamily="2" charset="-122"/>
              </a:rPr>
              <a:t>注：</a:t>
            </a:r>
            <a:r>
              <a:rPr lang="en-US" altLang="zh-CN" sz="2200" b="1" dirty="0">
                <a:latin typeface="华文中宋" panose="02010600040101010101" pitchFamily="2" charset="-122"/>
                <a:ea typeface="华文中宋" panose="02010600040101010101" pitchFamily="2" charset="-122"/>
              </a:rPr>
              <a:t>1.</a:t>
            </a:r>
            <a:r>
              <a:rPr lang="zh-CN" altLang="zh-CN" sz="2200" b="1" dirty="0">
                <a:latin typeface="华文中宋" panose="02010600040101010101" pitchFamily="2" charset="-122"/>
                <a:ea typeface="华文中宋" panose="02010600040101010101" pitchFamily="2" charset="-122"/>
              </a:rPr>
              <a:t>依法应当进行</a:t>
            </a:r>
            <a:r>
              <a:rPr lang="zh-CN" altLang="zh-CN" sz="2200" b="1" dirty="0">
                <a:solidFill>
                  <a:srgbClr val="FF0000"/>
                </a:solidFill>
                <a:latin typeface="华文中宋" panose="02010600040101010101" pitchFamily="2" charset="-122"/>
                <a:ea typeface="华文中宋" panose="02010600040101010101" pitchFamily="2" charset="-122"/>
              </a:rPr>
              <a:t>处理的涉税违法行为</a:t>
            </a:r>
            <a:r>
              <a:rPr lang="zh-CN" altLang="zh-CN" sz="2200" b="1" dirty="0">
                <a:latin typeface="华文中宋" panose="02010600040101010101" pitchFamily="2" charset="-122"/>
                <a:ea typeface="华文中宋" panose="02010600040101010101" pitchFamily="2" charset="-122"/>
              </a:rPr>
              <a:t>涉及的办税事项，不纳入通办范围</a:t>
            </a:r>
          </a:p>
          <a:p>
            <a:pPr indent="285750" algn="just">
              <a:spcBef>
                <a:spcPts val="780"/>
              </a:spcBef>
              <a:spcAft>
                <a:spcPts val="780"/>
              </a:spcAft>
            </a:pPr>
            <a:r>
              <a:rPr lang="en-US" altLang="zh-CN" sz="2200" b="1" dirty="0">
                <a:latin typeface="华文中宋" panose="02010600040101010101" pitchFamily="2" charset="-122"/>
                <a:ea typeface="华文中宋" panose="02010600040101010101" pitchFamily="2" charset="-122"/>
              </a:rPr>
              <a:t>   2.</a:t>
            </a:r>
            <a:r>
              <a:rPr lang="zh-CN" altLang="zh-CN" sz="2200" b="1" dirty="0">
                <a:latin typeface="华文中宋" panose="02010600040101010101" pitchFamily="2" charset="-122"/>
                <a:ea typeface="华文中宋" panose="02010600040101010101" pitchFamily="2" charset="-122"/>
              </a:rPr>
              <a:t>根据税法规定由</a:t>
            </a:r>
            <a:r>
              <a:rPr lang="zh-CN" altLang="zh-CN" sz="2200" b="1" dirty="0">
                <a:solidFill>
                  <a:srgbClr val="FF0000"/>
                </a:solidFill>
                <a:latin typeface="华文中宋" panose="02010600040101010101" pitchFamily="2" charset="-122"/>
                <a:ea typeface="华文中宋" panose="02010600040101010101" pitchFamily="2" charset="-122"/>
              </a:rPr>
              <a:t>总机构</a:t>
            </a:r>
            <a:r>
              <a:rPr lang="zh-CN" altLang="zh-CN" sz="2200" b="1" dirty="0">
                <a:latin typeface="华文中宋" panose="02010600040101010101" pitchFamily="2" charset="-122"/>
                <a:ea typeface="华文中宋" panose="02010600040101010101" pitchFamily="2" charset="-122"/>
              </a:rPr>
              <a:t>统一备案的企业所得税优惠备案事项，不纳入通办范围</a:t>
            </a:r>
          </a:p>
          <a:p>
            <a:pPr indent="285750" algn="just">
              <a:spcBef>
                <a:spcPts val="780"/>
              </a:spcBef>
              <a:spcAft>
                <a:spcPts val="780"/>
              </a:spcAft>
            </a:pPr>
            <a:r>
              <a:rPr lang="en-US" altLang="zh-CN" sz="2200" b="1" dirty="0">
                <a:latin typeface="华文中宋" panose="02010600040101010101" pitchFamily="2" charset="-122"/>
                <a:ea typeface="华文中宋" panose="02010600040101010101" pitchFamily="2" charset="-122"/>
              </a:rPr>
              <a:t>   3.</a:t>
            </a:r>
            <a:r>
              <a:rPr lang="zh-CN" altLang="zh-CN" sz="2200" b="1" dirty="0">
                <a:latin typeface="华文中宋" panose="02010600040101010101" pitchFamily="2" charset="-122"/>
                <a:ea typeface="华文中宋" panose="02010600040101010101" pitchFamily="2" charset="-122"/>
              </a:rPr>
              <a:t>税收优惠中</a:t>
            </a:r>
            <a:r>
              <a:rPr lang="zh-CN" altLang="zh-CN" sz="2200" b="1" dirty="0">
                <a:solidFill>
                  <a:srgbClr val="FF0000"/>
                </a:solidFill>
                <a:latin typeface="华文中宋" panose="02010600040101010101" pitchFamily="2" charset="-122"/>
                <a:ea typeface="华文中宋" panose="02010600040101010101" pitchFamily="2" charset="-122"/>
              </a:rPr>
              <a:t>涉及地方政府减免权限</a:t>
            </a:r>
            <a:r>
              <a:rPr lang="zh-CN" altLang="zh-CN" sz="2200" b="1" dirty="0">
                <a:latin typeface="华文中宋" panose="02010600040101010101" pitchFamily="2" charset="-122"/>
                <a:ea typeface="华文中宋" panose="02010600040101010101" pitchFamily="2" charset="-122"/>
              </a:rPr>
              <a:t>的事项，不纳入通办范围</a:t>
            </a:r>
            <a:r>
              <a:rPr lang="en-US" altLang="zh-CN" sz="2200" b="1" dirty="0">
                <a:latin typeface="华文中宋" panose="02010600040101010101" pitchFamily="2" charset="-122"/>
                <a:ea typeface="华文中宋" panose="02010600040101010101" pitchFamily="2" charset="-122"/>
              </a:rPr>
              <a:t> </a:t>
            </a:r>
            <a:endParaRPr lang="zh-CN" altLang="zh-CN" sz="2200" b="1" dirty="0">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16608445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611867F-1F91-427D-8A16-EBFB91695A76}"/>
              </a:ext>
            </a:extLst>
          </p:cNvPr>
          <p:cNvSpPr>
            <a:spLocks noGrp="1"/>
          </p:cNvSpPr>
          <p:nvPr>
            <p:ph type="title"/>
          </p:nvPr>
        </p:nvSpPr>
        <p:spPr/>
        <p:txBody>
          <a:bodyPr/>
          <a:lstStyle/>
          <a:p>
            <a:r>
              <a:rPr lang="zh-CN" altLang="en-US" dirty="0"/>
              <a:t>征收管理</a:t>
            </a:r>
          </a:p>
        </p:txBody>
      </p:sp>
      <p:sp>
        <p:nvSpPr>
          <p:cNvPr id="3" name="内容占位符 2">
            <a:extLst>
              <a:ext uri="{FF2B5EF4-FFF2-40B4-BE49-F238E27FC236}">
                <a16:creationId xmlns:a16="http://schemas.microsoft.com/office/drawing/2014/main" xmlns="" id="{C64A95A0-DB94-4414-805D-D197BEB7B06B}"/>
              </a:ext>
            </a:extLst>
          </p:cNvPr>
          <p:cNvSpPr>
            <a:spLocks noGrp="1"/>
          </p:cNvSpPr>
          <p:nvPr>
            <p:ph idx="1"/>
          </p:nvPr>
        </p:nvSpPr>
        <p:spPr/>
        <p:txBody>
          <a:bodyPr/>
          <a:lstStyle/>
          <a:p>
            <a:r>
              <a:rPr lang="zh-CN" altLang="en-US" dirty="0">
                <a:solidFill>
                  <a:srgbClr val="00B0F0"/>
                </a:solidFill>
              </a:rPr>
              <a:t>（</a:t>
            </a:r>
            <a:r>
              <a:rPr lang="zh-CN" altLang="zh-CN" dirty="0">
                <a:solidFill>
                  <a:srgbClr val="00B0F0"/>
                </a:solidFill>
              </a:rPr>
              <a:t>三</a:t>
            </a:r>
            <a:r>
              <a:rPr lang="zh-CN" altLang="en-US" dirty="0">
                <a:solidFill>
                  <a:srgbClr val="00B0F0"/>
                </a:solidFill>
              </a:rPr>
              <a:t>）</a:t>
            </a:r>
            <a:r>
              <a:rPr lang="zh-CN" altLang="zh-CN" dirty="0">
                <a:solidFill>
                  <a:srgbClr val="00B0F0"/>
                </a:solidFill>
              </a:rPr>
              <a:t>通办方式</a:t>
            </a:r>
          </a:p>
          <a:p>
            <a:r>
              <a:rPr lang="zh-CN" altLang="zh-CN" dirty="0"/>
              <a:t>全国通办涉税事项采取</a:t>
            </a:r>
            <a:r>
              <a:rPr lang="en-US" altLang="zh-CN" dirty="0"/>
              <a:t>“</a:t>
            </a:r>
            <a:r>
              <a:rPr lang="zh-CN" altLang="zh-CN" dirty="0"/>
              <a:t>异地受理，内部流转，属地办理，办结反馈</a:t>
            </a:r>
            <a:r>
              <a:rPr lang="en-US" altLang="zh-CN" dirty="0"/>
              <a:t>”</a:t>
            </a:r>
            <a:r>
              <a:rPr lang="zh-CN" altLang="zh-CN" dirty="0"/>
              <a:t>的方式办理。纳税人按规定提供资料及委托授权书向受理税务机关提出申请，由受理税务机关接收资料后，传递到属地税务机关办理，纳税人可以选择申请邮寄或主管税务机关领取办理结果</a:t>
            </a:r>
            <a:endParaRPr lang="en-US" altLang="zh-CN" dirty="0"/>
          </a:p>
          <a:p>
            <a:r>
              <a:rPr lang="en-US" altLang="zh-CN" dirty="0"/>
              <a:t>                                                            ——</a:t>
            </a:r>
            <a:r>
              <a:rPr lang="zh-CN" altLang="zh-CN" dirty="0"/>
              <a:t>税总发</a:t>
            </a:r>
            <a:r>
              <a:rPr lang="en-US" altLang="zh-CN" dirty="0"/>
              <a:t>[2017]102</a:t>
            </a:r>
            <a:r>
              <a:rPr lang="zh-CN" altLang="zh-CN" dirty="0"/>
              <a:t>号</a:t>
            </a:r>
            <a:endParaRPr lang="zh-CN" altLang="en-US" dirty="0"/>
          </a:p>
        </p:txBody>
      </p:sp>
    </p:spTree>
    <p:extLst>
      <p:ext uri="{BB962C8B-B14F-4D97-AF65-F5344CB8AC3E}">
        <p14:creationId xmlns:p14="http://schemas.microsoft.com/office/powerpoint/2010/main" val="14638180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征收管理</a:t>
            </a:r>
          </a:p>
        </p:txBody>
      </p:sp>
      <p:sp>
        <p:nvSpPr>
          <p:cNvPr id="3" name="内容占位符 2"/>
          <p:cNvSpPr>
            <a:spLocks noGrp="1"/>
          </p:cNvSpPr>
          <p:nvPr>
            <p:ph idx="1"/>
          </p:nvPr>
        </p:nvSpPr>
        <p:spPr/>
        <p:txBody>
          <a:bodyPr>
            <a:normAutofit/>
          </a:bodyPr>
          <a:lstStyle/>
          <a:p>
            <a:r>
              <a:rPr lang="zh-CN" altLang="en-US" dirty="0">
                <a:solidFill>
                  <a:srgbClr val="FF0000"/>
                </a:solidFill>
              </a:rPr>
              <a:t>三</a:t>
            </a:r>
            <a:r>
              <a:rPr lang="en-US" altLang="zh-CN" dirty="0">
                <a:solidFill>
                  <a:srgbClr val="FF0000"/>
                </a:solidFill>
              </a:rPr>
              <a:t>.</a:t>
            </a:r>
            <a:r>
              <a:rPr lang="zh-CN" altLang="en-US" dirty="0">
                <a:solidFill>
                  <a:srgbClr val="FF0000"/>
                </a:solidFill>
              </a:rPr>
              <a:t>跨区域涉税事项报验管理</a:t>
            </a:r>
            <a:endParaRPr lang="en-US" altLang="zh-CN" dirty="0">
              <a:solidFill>
                <a:srgbClr val="FF0000"/>
              </a:solidFill>
            </a:endParaRPr>
          </a:p>
          <a:p>
            <a:r>
              <a:rPr lang="zh-CN" altLang="en-US" dirty="0">
                <a:solidFill>
                  <a:srgbClr val="00B0F0"/>
                </a:solidFill>
              </a:rPr>
              <a:t>（一）外出经营活动税收管理的更名与创新</a:t>
            </a:r>
            <a:endParaRPr lang="en-US" altLang="zh-CN" dirty="0">
              <a:solidFill>
                <a:srgbClr val="00B0F0"/>
              </a:solidFill>
            </a:endParaRPr>
          </a:p>
          <a:p>
            <a:r>
              <a:rPr lang="en-US" altLang="zh-CN" dirty="0"/>
              <a:t>1.</a:t>
            </a:r>
            <a:r>
              <a:rPr lang="zh-CN" altLang="en-US" dirty="0"/>
              <a:t>将“外出经营活动税收管理”更名为“跨区域涉税事项报验管理”</a:t>
            </a:r>
            <a:endParaRPr lang="en-US" altLang="zh-CN" dirty="0"/>
          </a:p>
          <a:p>
            <a:r>
              <a:rPr lang="zh-CN" altLang="en-US" dirty="0"/>
              <a:t> 按照该项制度的管理实质，将其更名为“跨区域涉税事项报验管理”</a:t>
            </a:r>
            <a:endParaRPr lang="en-US" altLang="zh-CN" dirty="0"/>
          </a:p>
          <a:p>
            <a:r>
              <a:rPr lang="en-US" altLang="zh-CN" dirty="0"/>
              <a:t>2.</a:t>
            </a:r>
            <a:r>
              <a:rPr lang="zh-CN" altLang="en-US" dirty="0"/>
              <a:t>纳税人跨区域</a:t>
            </a:r>
            <a:r>
              <a:rPr lang="zh-CN" altLang="en-US" dirty="0">
                <a:solidFill>
                  <a:srgbClr val="FF0000"/>
                </a:solidFill>
              </a:rPr>
              <a:t>经营前不再开具相关证明</a:t>
            </a:r>
            <a:r>
              <a:rPr lang="zh-CN" altLang="en-US" dirty="0"/>
              <a:t>，改为填报</a:t>
            </a:r>
            <a:r>
              <a:rPr lang="en-US" altLang="zh-CN" dirty="0"/>
              <a:t>《</a:t>
            </a:r>
            <a:r>
              <a:rPr lang="zh-CN" altLang="en-US" dirty="0"/>
              <a:t>跨区域涉税事项报告表</a:t>
            </a:r>
            <a:r>
              <a:rPr lang="en-US" altLang="zh-CN" dirty="0"/>
              <a:t>》</a:t>
            </a:r>
          </a:p>
          <a:p>
            <a:r>
              <a:rPr lang="zh-CN" altLang="en-US" dirty="0"/>
              <a:t>纳税人跨省（自治区、直辖市和计划单列市）临时从事生产经营活动的，不再开具</a:t>
            </a:r>
            <a:r>
              <a:rPr lang="en-US" altLang="zh-CN" dirty="0"/>
              <a:t>《</a:t>
            </a:r>
            <a:r>
              <a:rPr lang="zh-CN" altLang="en-US" dirty="0"/>
              <a:t>外出经营活动税收管理证明</a:t>
            </a:r>
            <a:r>
              <a:rPr lang="en-US" altLang="zh-CN" dirty="0"/>
              <a:t>》</a:t>
            </a:r>
            <a:r>
              <a:rPr lang="zh-CN" altLang="en-US" dirty="0"/>
              <a:t>，改向机构所在地的国税机关填报</a:t>
            </a:r>
            <a:r>
              <a:rPr lang="en-US" altLang="zh-CN" dirty="0"/>
              <a:t>《</a:t>
            </a:r>
            <a:r>
              <a:rPr lang="zh-CN" altLang="en-US" dirty="0"/>
              <a:t>跨区域涉税事项报告表</a:t>
            </a:r>
            <a:r>
              <a:rPr lang="en-US" altLang="zh-CN" dirty="0"/>
              <a:t>》</a:t>
            </a:r>
            <a:r>
              <a:rPr lang="zh-CN" altLang="en-US" dirty="0"/>
              <a:t>。纳税人在省（自治区、直辖市和计划单列市）内跨县（市）临时从事生产经营活动的，是否实施跨区域涉税事项报验管理由各省（自治区、直辖市和计划单列市）税务机关自行确定</a:t>
            </a:r>
            <a:r>
              <a:rPr lang="en-US" dirty="0"/>
              <a:t/>
            </a:r>
            <a:br>
              <a:rPr lang="en-US" dirty="0"/>
            </a:br>
            <a:r>
              <a:rPr lang="zh-CN" altLang="en-US" dirty="0"/>
              <a:t>　　</a:t>
            </a:r>
            <a:endParaRPr lang="zh-CN" altLang="en-US" dirty="0">
              <a:solidFill>
                <a:srgbClr val="FF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273EE62-9919-4819-87C3-BA3635763CE5}"/>
              </a:ext>
            </a:extLst>
          </p:cNvPr>
          <p:cNvSpPr>
            <a:spLocks noGrp="1"/>
          </p:cNvSpPr>
          <p:nvPr>
            <p:ph type="title"/>
          </p:nvPr>
        </p:nvSpPr>
        <p:spPr/>
        <p:txBody>
          <a:bodyPr/>
          <a:lstStyle/>
          <a:p>
            <a:r>
              <a:rPr lang="zh-CN" altLang="en-US" dirty="0"/>
              <a:t>内容</a:t>
            </a:r>
          </a:p>
        </p:txBody>
      </p:sp>
      <p:sp>
        <p:nvSpPr>
          <p:cNvPr id="3" name="内容占位符 2">
            <a:extLst>
              <a:ext uri="{FF2B5EF4-FFF2-40B4-BE49-F238E27FC236}">
                <a16:creationId xmlns:a16="http://schemas.microsoft.com/office/drawing/2014/main" xmlns="" id="{A3D15C3D-E7A4-42F7-8664-2F8B469C4F4D}"/>
              </a:ext>
            </a:extLst>
          </p:cNvPr>
          <p:cNvSpPr>
            <a:spLocks noGrp="1"/>
          </p:cNvSpPr>
          <p:nvPr>
            <p:ph idx="1"/>
          </p:nvPr>
        </p:nvSpPr>
        <p:spPr/>
        <p:txBody>
          <a:bodyPr/>
          <a:lstStyle/>
          <a:p>
            <a:r>
              <a:rPr lang="zh-CN" altLang="en-US" dirty="0"/>
              <a:t>一</a:t>
            </a:r>
            <a:r>
              <a:rPr lang="en-US" altLang="zh-CN" dirty="0"/>
              <a:t>.2017</a:t>
            </a:r>
            <a:r>
              <a:rPr lang="zh-CN" altLang="en-US" dirty="0"/>
              <a:t>年下半年主要税收政策变化</a:t>
            </a:r>
            <a:endParaRPr lang="en-US" altLang="zh-CN" dirty="0"/>
          </a:p>
          <a:p>
            <a:r>
              <a:rPr lang="zh-CN" altLang="en-US" dirty="0"/>
              <a:t>二</a:t>
            </a:r>
            <a:r>
              <a:rPr lang="en-US" altLang="zh-CN" dirty="0"/>
              <a:t>.</a:t>
            </a:r>
            <a:r>
              <a:rPr lang="zh-CN" altLang="en-US" dirty="0"/>
              <a:t>营改增后的发票管理和使用</a:t>
            </a:r>
          </a:p>
        </p:txBody>
      </p:sp>
    </p:spTree>
    <p:extLst>
      <p:ext uri="{BB962C8B-B14F-4D97-AF65-F5344CB8AC3E}">
        <p14:creationId xmlns:p14="http://schemas.microsoft.com/office/powerpoint/2010/main" val="16383126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征收管理</a:t>
            </a:r>
          </a:p>
        </p:txBody>
      </p:sp>
      <p:sp>
        <p:nvSpPr>
          <p:cNvPr id="3" name="内容占位符 2"/>
          <p:cNvSpPr>
            <a:spLocks noGrp="1"/>
          </p:cNvSpPr>
          <p:nvPr>
            <p:ph idx="1"/>
          </p:nvPr>
        </p:nvSpPr>
        <p:spPr/>
        <p:txBody>
          <a:bodyPr/>
          <a:lstStyle/>
          <a:p>
            <a:r>
              <a:rPr lang="en-US" altLang="zh-CN" dirty="0"/>
              <a:t>3.</a:t>
            </a:r>
            <a:r>
              <a:rPr lang="zh-CN" altLang="en-US" dirty="0"/>
              <a:t>取消跨区域涉税事项报验管理的固定有效期</a:t>
            </a:r>
            <a:endParaRPr lang="en-US" altLang="zh-CN" dirty="0"/>
          </a:p>
          <a:p>
            <a:r>
              <a:rPr lang="zh-CN" altLang="en-US" dirty="0"/>
              <a:t>税务机关不再按照</a:t>
            </a:r>
            <a:r>
              <a:rPr lang="en-US" dirty="0"/>
              <a:t>180</a:t>
            </a:r>
            <a:r>
              <a:rPr lang="zh-CN" altLang="en-US" dirty="0"/>
              <a:t>天设置报验管理的固定有效期，改按跨区域经营合同执行期限作为有效期限。合同延期的，纳税人可向经营地或机构所在地的国税机关办理报验管理有效期限延期手续</a:t>
            </a:r>
            <a:endParaRPr lang="en-US" dirty="0"/>
          </a:p>
          <a:p>
            <a:r>
              <a:rPr lang="en-US" altLang="zh-CN" dirty="0"/>
              <a:t>4.</a:t>
            </a:r>
            <a:r>
              <a:rPr lang="zh-CN" altLang="en-US" dirty="0"/>
              <a:t>实行跨区域涉税事项报验管理信息电子化</a:t>
            </a:r>
            <a:endParaRPr lang="en-US" altLang="zh-CN" dirty="0"/>
          </a:p>
          <a:p>
            <a:r>
              <a:rPr lang="zh-CN" altLang="en-US" dirty="0"/>
              <a:t>跨区域报验管理事项的报告、报验、延期、反馈等信息，通过信息系统在机构所在地和经营地的国税机关之间传递，机构所在地的国税机关、地税机关之间，经营地的国税机关、地税机关之间均要实时共享相关信息</a:t>
            </a:r>
            <a:r>
              <a:rPr lang="en-US" dirty="0"/>
              <a:t/>
            </a:r>
            <a:br>
              <a:rPr lang="en-US" dirty="0"/>
            </a:b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征收管理</a:t>
            </a:r>
          </a:p>
        </p:txBody>
      </p:sp>
      <p:sp>
        <p:nvSpPr>
          <p:cNvPr id="3" name="内容占位符 2"/>
          <p:cNvSpPr>
            <a:spLocks noGrp="1"/>
          </p:cNvSpPr>
          <p:nvPr>
            <p:ph idx="1"/>
          </p:nvPr>
        </p:nvSpPr>
        <p:spPr>
          <a:xfrm>
            <a:off x="607384" y="890124"/>
            <a:ext cx="11094181" cy="5286839"/>
          </a:xfrm>
        </p:spPr>
        <p:txBody>
          <a:bodyPr>
            <a:normAutofit/>
          </a:bodyPr>
          <a:lstStyle/>
          <a:p>
            <a:r>
              <a:rPr lang="zh-CN" altLang="en-US" dirty="0">
                <a:solidFill>
                  <a:srgbClr val="00B0F0"/>
                </a:solidFill>
              </a:rPr>
              <a:t>（二）跨区域涉税事项报告、报验及反馈</a:t>
            </a:r>
            <a:endParaRPr lang="en-US" altLang="zh-CN" dirty="0">
              <a:solidFill>
                <a:srgbClr val="00B0F0"/>
              </a:solidFill>
            </a:endParaRPr>
          </a:p>
          <a:p>
            <a:r>
              <a:rPr lang="en-US" altLang="zh-CN" dirty="0"/>
              <a:t>1.《</a:t>
            </a:r>
            <a:r>
              <a:rPr lang="zh-CN" altLang="en-US" dirty="0"/>
              <a:t>跨区域涉税事项报告表</a:t>
            </a:r>
            <a:r>
              <a:rPr lang="en-US" altLang="zh-CN" dirty="0"/>
              <a:t>》</a:t>
            </a:r>
            <a:r>
              <a:rPr lang="zh-CN" altLang="en-US" dirty="0"/>
              <a:t>填报</a:t>
            </a:r>
            <a:endParaRPr lang="en-US" altLang="zh-CN" dirty="0"/>
          </a:p>
          <a:p>
            <a:r>
              <a:rPr lang="zh-CN" altLang="en-US" dirty="0"/>
              <a:t>具备网上办税条件的，纳税人可通过网上办税系统，自主填报</a:t>
            </a:r>
            <a:r>
              <a:rPr lang="en-US" altLang="zh-CN" dirty="0"/>
              <a:t>《</a:t>
            </a:r>
            <a:r>
              <a:rPr lang="zh-CN" altLang="en-US" dirty="0"/>
              <a:t>跨区域涉税事项报告表</a:t>
            </a:r>
            <a:r>
              <a:rPr lang="en-US" altLang="zh-CN" dirty="0"/>
              <a:t>》</a:t>
            </a:r>
          </a:p>
          <a:p>
            <a:r>
              <a:rPr lang="zh-CN" altLang="en-US" dirty="0"/>
              <a:t>不具备网上办税条件的，纳税人向主管税务机关（办税服务厅）填报</a:t>
            </a:r>
            <a:r>
              <a:rPr lang="en-US" altLang="zh-CN" dirty="0"/>
              <a:t>《</a:t>
            </a:r>
            <a:r>
              <a:rPr lang="zh-CN" altLang="en-US" dirty="0"/>
              <a:t>跨区域涉税事项报告表</a:t>
            </a:r>
            <a:r>
              <a:rPr lang="en-US" altLang="zh-CN" dirty="0"/>
              <a:t>》</a:t>
            </a:r>
            <a:r>
              <a:rPr lang="zh-CN" altLang="en-US" dirty="0"/>
              <a:t>，并出示加载统一社会信用代码的营业执照副本（未换照的出示税务登记证副本），或加盖纳税人公章的副本复印件（以下统称“税务登记证件”）；已实行实名办税的纳税人只需填报</a:t>
            </a:r>
            <a:r>
              <a:rPr lang="en-US" altLang="zh-CN" dirty="0"/>
              <a:t>《</a:t>
            </a:r>
            <a:r>
              <a:rPr lang="zh-CN" altLang="en-US" dirty="0"/>
              <a:t>跨区域涉税事项报告表</a:t>
            </a:r>
            <a:r>
              <a:rPr lang="en-US" altLang="zh-CN" dirty="0"/>
              <a:t>》</a:t>
            </a:r>
            <a:endParaRPr lang="en-US" dirty="0"/>
          </a:p>
          <a:p>
            <a:r>
              <a:rPr lang="en-US" altLang="zh-CN" dirty="0"/>
              <a:t>2.</a:t>
            </a:r>
            <a:r>
              <a:rPr lang="zh-CN" altLang="en-US" dirty="0"/>
              <a:t>跨区域涉税事项报验</a:t>
            </a:r>
            <a:endParaRPr lang="en-US" altLang="zh-CN" dirty="0"/>
          </a:p>
          <a:p>
            <a:r>
              <a:rPr lang="zh-CN" altLang="en-US" dirty="0"/>
              <a:t>跨区域涉税事项由纳税人</a:t>
            </a:r>
            <a:r>
              <a:rPr lang="zh-CN" altLang="en-US" dirty="0">
                <a:solidFill>
                  <a:srgbClr val="FF0000"/>
                </a:solidFill>
              </a:rPr>
              <a:t>首次</a:t>
            </a:r>
            <a:r>
              <a:rPr lang="zh-CN" altLang="en-US" dirty="0"/>
              <a:t>在经营地办理涉税事宜时，向经营地的国税机关报验。纳税人报验跨区域涉税事项时，应当出示税务登记证件</a:t>
            </a:r>
            <a:r>
              <a:rPr lang="en-US" dirty="0"/>
              <a:t/>
            </a:r>
            <a:br>
              <a:rPr lang="en-US" dirty="0"/>
            </a:br>
            <a:r>
              <a:rPr lang="zh-CN" altLang="en-US" dirty="0"/>
              <a:t>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征收管理</a:t>
            </a:r>
          </a:p>
        </p:txBody>
      </p:sp>
      <p:sp>
        <p:nvSpPr>
          <p:cNvPr id="3" name="内容占位符 2"/>
          <p:cNvSpPr>
            <a:spLocks noGrp="1"/>
          </p:cNvSpPr>
          <p:nvPr>
            <p:ph idx="1"/>
          </p:nvPr>
        </p:nvSpPr>
        <p:spPr/>
        <p:txBody>
          <a:bodyPr>
            <a:normAutofit lnSpcReduction="10000"/>
          </a:bodyPr>
          <a:lstStyle/>
          <a:p>
            <a:r>
              <a:rPr lang="en-US" altLang="zh-CN" dirty="0"/>
              <a:t>3.</a:t>
            </a:r>
            <a:r>
              <a:rPr lang="zh-CN" altLang="en-US" dirty="0"/>
              <a:t>跨区域涉税事项信息反馈</a:t>
            </a:r>
            <a:endParaRPr lang="en-US" altLang="zh-CN" dirty="0"/>
          </a:p>
          <a:p>
            <a:r>
              <a:rPr lang="zh-CN" altLang="en-US" dirty="0"/>
              <a:t>纳税人跨区域经营活动结束后，应当结清经营地的国税机关、地税机关的应纳税款以及其他涉税事项，向经营地的国税机关填报</a:t>
            </a:r>
            <a:r>
              <a:rPr lang="en-US" altLang="zh-CN" dirty="0"/>
              <a:t>《</a:t>
            </a:r>
            <a:r>
              <a:rPr lang="zh-CN" altLang="en-US" dirty="0"/>
              <a:t>经营地涉税事项反馈表</a:t>
            </a:r>
            <a:r>
              <a:rPr lang="en-US" altLang="zh-CN" dirty="0"/>
              <a:t>》</a:t>
            </a:r>
          </a:p>
          <a:p>
            <a:r>
              <a:rPr lang="zh-CN" altLang="en-US" dirty="0"/>
              <a:t>经营地的国税机关核对</a:t>
            </a:r>
            <a:r>
              <a:rPr lang="en-US" altLang="zh-CN" dirty="0"/>
              <a:t>《</a:t>
            </a:r>
            <a:r>
              <a:rPr lang="zh-CN" altLang="en-US" dirty="0"/>
              <a:t>经营地涉税事项反馈表</a:t>
            </a:r>
            <a:r>
              <a:rPr lang="en-US" altLang="zh-CN" dirty="0"/>
              <a:t>》</a:t>
            </a:r>
            <a:r>
              <a:rPr lang="zh-CN" altLang="en-US" dirty="0"/>
              <a:t>后，将相关信息推送经营地的地税机关核对（</a:t>
            </a:r>
            <a:r>
              <a:rPr lang="en-US" dirty="0"/>
              <a:t>2</a:t>
            </a:r>
            <a:r>
              <a:rPr lang="zh-CN" altLang="en-US" dirty="0"/>
              <a:t>个工作日内完成核对并回复，实行联合办税的即时回复），地税机关同意办结的，经营地的国税机关应当及时将相关信息反馈给机构所在地的国税机关。纳税人不需要另行向机构所在地的税务机关反馈</a:t>
            </a:r>
            <a:endParaRPr lang="en-US" dirty="0"/>
          </a:p>
          <a:p>
            <a:r>
              <a:rPr lang="en-US" altLang="zh-CN" dirty="0"/>
              <a:t>4.</a:t>
            </a:r>
            <a:r>
              <a:rPr lang="zh-CN" altLang="en-US" dirty="0"/>
              <a:t>跨区域涉税事项反馈信息的处理</a:t>
            </a:r>
            <a:endParaRPr lang="en-US" altLang="zh-CN" dirty="0"/>
          </a:p>
          <a:p>
            <a:r>
              <a:rPr lang="zh-CN" altLang="en-US" dirty="0"/>
              <a:t>机构所在地的国税机关要设置专岗，负责接收经营地的国税机关反馈信息，及时以适当方式告知纳税人，并适时对纳税人已抵减税款、在经营地已预缴税款和应预缴税款进行分析、比对，发现疑点的，及时推送至风险管理部门或者稽查部门组织应对</a:t>
            </a:r>
            <a:endParaRPr lang="en-US" altLang="zh-CN" dirty="0"/>
          </a:p>
          <a:p>
            <a:r>
              <a:rPr lang="zh-CN" altLang="en-US" dirty="0"/>
              <a:t>自</a:t>
            </a:r>
            <a:r>
              <a:rPr lang="en-US" dirty="0"/>
              <a:t>2017</a:t>
            </a:r>
            <a:r>
              <a:rPr lang="zh-CN" altLang="en-US" dirty="0"/>
              <a:t>年</a:t>
            </a:r>
            <a:r>
              <a:rPr lang="en-US" dirty="0"/>
              <a:t>9</a:t>
            </a:r>
            <a:r>
              <a:rPr lang="zh-CN" altLang="en-US" dirty="0"/>
              <a:t>月</a:t>
            </a:r>
            <a:r>
              <a:rPr lang="en-US" dirty="0"/>
              <a:t>30</a:t>
            </a:r>
            <a:r>
              <a:rPr lang="zh-CN" altLang="en-US" dirty="0"/>
              <a:t>日起试行，</a:t>
            </a:r>
            <a:r>
              <a:rPr lang="en-US" dirty="0"/>
              <a:t>10</a:t>
            </a:r>
            <a:r>
              <a:rPr lang="zh-CN" altLang="en-US" dirty="0"/>
              <a:t>月</a:t>
            </a:r>
            <a:r>
              <a:rPr lang="en-US" dirty="0"/>
              <a:t>30</a:t>
            </a:r>
            <a:r>
              <a:rPr lang="zh-CN" altLang="en-US" dirty="0"/>
              <a:t>日起正式实施</a:t>
            </a:r>
            <a:endParaRPr lang="en-US" altLang="zh-CN" dirty="0"/>
          </a:p>
          <a:p>
            <a:r>
              <a:rPr lang="en-US" altLang="zh-CN" dirty="0"/>
              <a:t>                                                ——</a:t>
            </a:r>
            <a:r>
              <a:rPr lang="zh-CN" altLang="en-US" dirty="0"/>
              <a:t>税总发</a:t>
            </a:r>
            <a:r>
              <a:rPr lang="en-US" altLang="zh-CN" dirty="0"/>
              <a:t>〔</a:t>
            </a:r>
            <a:r>
              <a:rPr lang="en-US" dirty="0"/>
              <a:t>2017</a:t>
            </a:r>
            <a:r>
              <a:rPr lang="en-US" altLang="zh-CN" dirty="0"/>
              <a:t>〕</a:t>
            </a:r>
            <a:r>
              <a:rPr lang="en-US" dirty="0"/>
              <a:t>103</a:t>
            </a:r>
            <a:r>
              <a:rPr lang="zh-CN" altLang="en-US" dirty="0"/>
              <a:t>号</a:t>
            </a:r>
          </a:p>
          <a:p>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增值税方面</a:t>
            </a:r>
          </a:p>
        </p:txBody>
      </p:sp>
      <p:sp>
        <p:nvSpPr>
          <p:cNvPr id="3" name="内容占位符 2"/>
          <p:cNvSpPr>
            <a:spLocks noGrp="1"/>
          </p:cNvSpPr>
          <p:nvPr>
            <p:ph idx="1"/>
          </p:nvPr>
        </p:nvSpPr>
        <p:spPr/>
        <p:txBody>
          <a:bodyPr/>
          <a:lstStyle/>
          <a:p>
            <a:r>
              <a:rPr lang="zh-CN" altLang="en-US" dirty="0">
                <a:solidFill>
                  <a:srgbClr val="FF0000"/>
                </a:solidFill>
              </a:rPr>
              <a:t>一</a:t>
            </a:r>
            <a:r>
              <a:rPr lang="en-US" altLang="zh-CN" dirty="0">
                <a:solidFill>
                  <a:srgbClr val="FF0000"/>
                </a:solidFill>
              </a:rPr>
              <a:t>.</a:t>
            </a:r>
            <a:r>
              <a:rPr lang="zh-CN" altLang="en-US" dirty="0">
                <a:solidFill>
                  <a:srgbClr val="FF0000"/>
                </a:solidFill>
              </a:rPr>
              <a:t>应税项目的确认</a:t>
            </a:r>
            <a:endParaRPr lang="en-US" altLang="zh-CN" dirty="0">
              <a:solidFill>
                <a:srgbClr val="FF0000"/>
              </a:solidFill>
            </a:endParaRPr>
          </a:p>
          <a:p>
            <a:r>
              <a:rPr lang="zh-CN" altLang="zh-CN" dirty="0"/>
              <a:t>自</a:t>
            </a:r>
            <a:r>
              <a:rPr lang="en-US" altLang="zh-CN" dirty="0"/>
              <a:t>2018</a:t>
            </a:r>
            <a:r>
              <a:rPr lang="zh-CN" altLang="zh-CN" dirty="0"/>
              <a:t>年</a:t>
            </a:r>
            <a:r>
              <a:rPr lang="en-US" altLang="zh-CN" dirty="0"/>
              <a:t>1</a:t>
            </a:r>
            <a:r>
              <a:rPr lang="zh-CN" altLang="zh-CN" dirty="0"/>
              <a:t>月</a:t>
            </a:r>
            <a:r>
              <a:rPr lang="en-US" altLang="zh-CN" dirty="0"/>
              <a:t>1</a:t>
            </a:r>
            <a:r>
              <a:rPr lang="zh-CN" altLang="zh-CN" dirty="0"/>
              <a:t>日起</a:t>
            </a:r>
            <a:endParaRPr lang="en-US" altLang="zh-CN" dirty="0"/>
          </a:p>
          <a:p>
            <a:r>
              <a:rPr lang="zh-CN" altLang="zh-CN" dirty="0"/>
              <a:t>纳税人已售票但客户逾期未消费取得的运输逾期票证收入，按照</a:t>
            </a:r>
            <a:r>
              <a:rPr lang="en-US" altLang="zh-CN" dirty="0"/>
              <a:t>“</a:t>
            </a:r>
            <a:r>
              <a:rPr lang="zh-CN" altLang="zh-CN" dirty="0"/>
              <a:t>交通运输服务</a:t>
            </a:r>
            <a:r>
              <a:rPr lang="en-US" altLang="zh-CN" dirty="0"/>
              <a:t>”</a:t>
            </a:r>
            <a:r>
              <a:rPr lang="zh-CN" altLang="zh-CN" dirty="0"/>
              <a:t>缴纳增值税</a:t>
            </a:r>
            <a:endParaRPr lang="en-US" altLang="zh-CN" dirty="0"/>
          </a:p>
          <a:p>
            <a:r>
              <a:rPr lang="zh-CN" altLang="zh-CN" dirty="0"/>
              <a:t>纳税人为客户办理退票而向客户收取的退票费、手续费等收入，按照</a:t>
            </a:r>
            <a:r>
              <a:rPr lang="en-US" altLang="zh-CN" dirty="0"/>
              <a:t>“</a:t>
            </a:r>
            <a:r>
              <a:rPr lang="zh-CN" altLang="zh-CN" dirty="0"/>
              <a:t>其他现代服务</a:t>
            </a:r>
            <a:r>
              <a:rPr lang="en-US" altLang="zh-CN" dirty="0"/>
              <a:t>”</a:t>
            </a:r>
            <a:r>
              <a:rPr lang="zh-CN" altLang="zh-CN" dirty="0"/>
              <a:t>缴纳增值税</a:t>
            </a:r>
            <a:r>
              <a:rPr lang="en-US" altLang="zh-CN" dirty="0"/>
              <a:t> </a:t>
            </a:r>
          </a:p>
          <a:p>
            <a:r>
              <a:rPr lang="en-US" altLang="zh-CN" dirty="0"/>
              <a:t>                                             ——</a:t>
            </a:r>
            <a:r>
              <a:rPr lang="zh-CN" altLang="zh-CN" dirty="0"/>
              <a:t>财税〔</a:t>
            </a:r>
            <a:r>
              <a:rPr lang="en-US" altLang="zh-CN" dirty="0"/>
              <a:t>2017</a:t>
            </a:r>
            <a:r>
              <a:rPr lang="zh-CN" altLang="zh-CN" dirty="0"/>
              <a:t>〕</a:t>
            </a:r>
            <a:r>
              <a:rPr lang="en-US" altLang="zh-CN" dirty="0"/>
              <a:t>90</a:t>
            </a:r>
            <a:r>
              <a:rPr lang="zh-CN" altLang="zh-CN" dirty="0"/>
              <a:t>号</a:t>
            </a:r>
          </a:p>
          <a:p>
            <a:endParaRPr lang="zh-CN" altLang="en-US" dirty="0">
              <a:solidFill>
                <a:srgbClr val="FF0000"/>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CA9432A-9537-4DC3-94EF-A44C3C469CAC}"/>
              </a:ext>
            </a:extLst>
          </p:cNvPr>
          <p:cNvSpPr>
            <a:spLocks noGrp="1"/>
          </p:cNvSpPr>
          <p:nvPr>
            <p:ph type="title"/>
          </p:nvPr>
        </p:nvSpPr>
        <p:spPr/>
        <p:txBody>
          <a:bodyPr/>
          <a:lstStyle/>
          <a:p>
            <a:r>
              <a:rPr lang="zh-CN" altLang="en-US" dirty="0"/>
              <a:t>增值税方面</a:t>
            </a:r>
          </a:p>
        </p:txBody>
      </p:sp>
      <p:sp>
        <p:nvSpPr>
          <p:cNvPr id="3" name="内容占位符 2">
            <a:extLst>
              <a:ext uri="{FF2B5EF4-FFF2-40B4-BE49-F238E27FC236}">
                <a16:creationId xmlns:a16="http://schemas.microsoft.com/office/drawing/2014/main" xmlns="" id="{28259F34-D529-4B46-B204-24564D778058}"/>
              </a:ext>
            </a:extLst>
          </p:cNvPr>
          <p:cNvSpPr>
            <a:spLocks noGrp="1"/>
          </p:cNvSpPr>
          <p:nvPr>
            <p:ph idx="1"/>
          </p:nvPr>
        </p:nvSpPr>
        <p:spPr/>
        <p:txBody>
          <a:bodyPr/>
          <a:lstStyle/>
          <a:p>
            <a:r>
              <a:rPr lang="zh-CN" altLang="en-US" dirty="0">
                <a:solidFill>
                  <a:srgbClr val="FF0000"/>
                </a:solidFill>
              </a:rPr>
              <a:t>二</a:t>
            </a:r>
            <a:r>
              <a:rPr lang="en-US" altLang="zh-CN" dirty="0">
                <a:solidFill>
                  <a:srgbClr val="FF0000"/>
                </a:solidFill>
              </a:rPr>
              <a:t>.</a:t>
            </a:r>
            <a:r>
              <a:rPr lang="zh-CN" altLang="en-US" dirty="0">
                <a:solidFill>
                  <a:srgbClr val="FF0000"/>
                </a:solidFill>
              </a:rPr>
              <a:t> 销售额</a:t>
            </a:r>
            <a:endParaRPr lang="en-US" altLang="zh-CN" dirty="0">
              <a:solidFill>
                <a:srgbClr val="FF0000"/>
              </a:solidFill>
            </a:endParaRPr>
          </a:p>
          <a:p>
            <a:r>
              <a:rPr lang="zh-CN" altLang="en-US" dirty="0">
                <a:solidFill>
                  <a:srgbClr val="0070C0"/>
                </a:solidFill>
              </a:rPr>
              <a:t>（一）航空运输销售代理的销售额</a:t>
            </a:r>
            <a:endParaRPr lang="en-US" altLang="zh-CN" dirty="0">
              <a:solidFill>
                <a:srgbClr val="0070C0"/>
              </a:solidFill>
            </a:endParaRPr>
          </a:p>
          <a:p>
            <a:r>
              <a:rPr lang="zh-CN" altLang="zh-CN" dirty="0"/>
              <a:t>自</a:t>
            </a:r>
            <a:r>
              <a:rPr lang="en-US" altLang="zh-CN" dirty="0"/>
              <a:t>2018</a:t>
            </a:r>
            <a:r>
              <a:rPr lang="zh-CN" altLang="zh-CN" dirty="0"/>
              <a:t>年</a:t>
            </a:r>
            <a:r>
              <a:rPr lang="en-US" altLang="zh-CN" dirty="0"/>
              <a:t>1</a:t>
            </a:r>
            <a:r>
              <a:rPr lang="zh-CN" altLang="zh-CN" dirty="0"/>
              <a:t>月</a:t>
            </a:r>
            <a:r>
              <a:rPr lang="en-US" altLang="zh-CN" dirty="0"/>
              <a:t>1</a:t>
            </a:r>
            <a:r>
              <a:rPr lang="zh-CN" altLang="zh-CN" dirty="0"/>
              <a:t>日起</a:t>
            </a:r>
            <a:endParaRPr lang="en-US" altLang="zh-CN" dirty="0"/>
          </a:p>
          <a:p>
            <a:r>
              <a:rPr lang="zh-CN" altLang="zh-CN" dirty="0"/>
              <a:t>航空运输销售代理企业提供</a:t>
            </a:r>
            <a:r>
              <a:rPr lang="zh-CN" altLang="zh-CN" dirty="0">
                <a:solidFill>
                  <a:srgbClr val="FF0000"/>
                </a:solidFill>
              </a:rPr>
              <a:t>境外航段</a:t>
            </a:r>
            <a:r>
              <a:rPr lang="zh-CN" altLang="zh-CN" dirty="0"/>
              <a:t>机票代理服务，以取得的全部价款和价外费用，扣除向客户收取并支付给其他单位或者个人的境外航段机票结算款和相关费用后的余额为销售额。其中，</a:t>
            </a:r>
            <a:r>
              <a:rPr lang="zh-CN" altLang="zh-CN" dirty="0">
                <a:solidFill>
                  <a:srgbClr val="FF0000"/>
                </a:solidFill>
              </a:rPr>
              <a:t>支付给境内</a:t>
            </a:r>
            <a:r>
              <a:rPr lang="zh-CN" altLang="zh-CN" dirty="0"/>
              <a:t>单位或者个人的款项，以发票或行程单为合法有效凭证；</a:t>
            </a:r>
            <a:r>
              <a:rPr lang="zh-CN" altLang="zh-CN" dirty="0">
                <a:solidFill>
                  <a:srgbClr val="FF0000"/>
                </a:solidFill>
              </a:rPr>
              <a:t>支付给境外</a:t>
            </a:r>
            <a:r>
              <a:rPr lang="zh-CN" altLang="zh-CN" dirty="0"/>
              <a:t>单位或者个人的款项，以签收单据为合法有效凭证，税务机关对签收单据有疑义的，可以要求其提供境外公证机构的确认证明</a:t>
            </a:r>
            <a:endParaRPr lang="en-US" altLang="zh-CN" dirty="0"/>
          </a:p>
          <a:p>
            <a:r>
              <a:rPr lang="zh-CN" altLang="zh-CN" dirty="0"/>
              <a:t>航空运输销售代理企业，是指根据《航空运输销售代理资质认可办法》取得中国航空运输协会颁发的</a:t>
            </a:r>
            <a:r>
              <a:rPr lang="en-US" altLang="zh-CN" dirty="0"/>
              <a:t>“</a:t>
            </a:r>
            <a:r>
              <a:rPr lang="zh-CN" altLang="zh-CN" dirty="0"/>
              <a:t>航空运输销售代理业务资质认可证书</a:t>
            </a:r>
            <a:r>
              <a:rPr lang="en-US" altLang="zh-CN" dirty="0"/>
              <a:t>”</a:t>
            </a:r>
            <a:r>
              <a:rPr lang="zh-CN" altLang="zh-CN" dirty="0"/>
              <a:t>，接受中国航空运输企业或通航中国的外国航空运输企业委托，依照双方签订的委托销售代理合同提供代理服务的企业</a:t>
            </a:r>
            <a:r>
              <a:rPr lang="en-US" altLang="zh-CN" dirty="0"/>
              <a:t>                                                    </a:t>
            </a:r>
            <a:endParaRPr lang="zh-CN" altLang="zh-CN" dirty="0"/>
          </a:p>
          <a:p>
            <a:endParaRPr lang="zh-CN" altLang="en-US" dirty="0">
              <a:solidFill>
                <a:srgbClr val="FF0000"/>
              </a:solidFill>
            </a:endParaRPr>
          </a:p>
        </p:txBody>
      </p:sp>
    </p:spTree>
    <p:extLst>
      <p:ext uri="{BB962C8B-B14F-4D97-AF65-F5344CB8AC3E}">
        <p14:creationId xmlns:p14="http://schemas.microsoft.com/office/powerpoint/2010/main" val="20652361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8CB0E7A-22F2-4511-9E20-04239F6F5558}"/>
              </a:ext>
            </a:extLst>
          </p:cNvPr>
          <p:cNvSpPr>
            <a:spLocks noGrp="1"/>
          </p:cNvSpPr>
          <p:nvPr>
            <p:ph type="title"/>
          </p:nvPr>
        </p:nvSpPr>
        <p:spPr/>
        <p:txBody>
          <a:bodyPr/>
          <a:lstStyle/>
          <a:p>
            <a:r>
              <a:rPr lang="zh-CN" altLang="en-US" dirty="0"/>
              <a:t>增值税方面</a:t>
            </a:r>
          </a:p>
        </p:txBody>
      </p:sp>
      <p:sp>
        <p:nvSpPr>
          <p:cNvPr id="3" name="内容占位符 2">
            <a:extLst>
              <a:ext uri="{FF2B5EF4-FFF2-40B4-BE49-F238E27FC236}">
                <a16:creationId xmlns:a16="http://schemas.microsoft.com/office/drawing/2014/main" xmlns="" id="{E4A2E101-9232-43AC-A307-AE076F7D6BFE}"/>
              </a:ext>
            </a:extLst>
          </p:cNvPr>
          <p:cNvSpPr>
            <a:spLocks noGrp="1"/>
          </p:cNvSpPr>
          <p:nvPr>
            <p:ph idx="1"/>
          </p:nvPr>
        </p:nvSpPr>
        <p:spPr/>
        <p:txBody>
          <a:bodyPr/>
          <a:lstStyle/>
          <a:p>
            <a:r>
              <a:rPr lang="zh-CN" altLang="en-US" dirty="0">
                <a:solidFill>
                  <a:srgbClr val="0070C0"/>
                </a:solidFill>
              </a:rPr>
              <a:t>（二）</a:t>
            </a:r>
            <a:r>
              <a:rPr lang="zh-CN" altLang="zh-CN" dirty="0">
                <a:solidFill>
                  <a:srgbClr val="0070C0"/>
                </a:solidFill>
              </a:rPr>
              <a:t>运营资管产</a:t>
            </a:r>
            <a:r>
              <a:rPr lang="zh-CN" altLang="en-US" dirty="0">
                <a:solidFill>
                  <a:srgbClr val="0070C0"/>
                </a:solidFill>
              </a:rPr>
              <a:t>的销售额</a:t>
            </a:r>
            <a:endParaRPr lang="en-US" altLang="zh-CN" dirty="0">
              <a:solidFill>
                <a:srgbClr val="0070C0"/>
              </a:solidFill>
            </a:endParaRPr>
          </a:p>
          <a:p>
            <a:r>
              <a:rPr lang="zh-CN" altLang="zh-CN" dirty="0"/>
              <a:t>自</a:t>
            </a:r>
            <a:r>
              <a:rPr lang="en-US" altLang="zh-CN" dirty="0"/>
              <a:t>2018</a:t>
            </a:r>
            <a:r>
              <a:rPr lang="zh-CN" altLang="zh-CN" dirty="0"/>
              <a:t>年</a:t>
            </a:r>
            <a:r>
              <a:rPr lang="en-US" altLang="zh-CN" dirty="0"/>
              <a:t>1</a:t>
            </a:r>
            <a:r>
              <a:rPr lang="zh-CN" altLang="zh-CN" dirty="0"/>
              <a:t>月</a:t>
            </a:r>
            <a:r>
              <a:rPr lang="en-US" altLang="zh-CN" dirty="0"/>
              <a:t>1</a:t>
            </a:r>
            <a:r>
              <a:rPr lang="zh-CN" altLang="zh-CN" dirty="0"/>
              <a:t>日起</a:t>
            </a:r>
            <a:r>
              <a:rPr lang="en-US" altLang="zh-CN" dirty="0"/>
              <a:t>,</a:t>
            </a:r>
            <a:r>
              <a:rPr lang="zh-CN" altLang="zh-CN" dirty="0"/>
              <a:t>资管产品管理人运营资管产品提供的贷款服务、发生的部分金融商品转让业务，按照以下规定确定销售额：</a:t>
            </a:r>
          </a:p>
          <a:p>
            <a:r>
              <a:rPr lang="en-US" altLang="zh-CN" dirty="0"/>
              <a:t>1.</a:t>
            </a:r>
            <a:r>
              <a:rPr lang="zh-CN" altLang="zh-CN" dirty="0"/>
              <a:t>提供贷款服务，以</a:t>
            </a:r>
            <a:r>
              <a:rPr lang="en-US" altLang="zh-CN" dirty="0"/>
              <a:t>2018</a:t>
            </a:r>
            <a:r>
              <a:rPr lang="zh-CN" altLang="zh-CN" dirty="0"/>
              <a:t>年</a:t>
            </a:r>
            <a:r>
              <a:rPr lang="en-US" altLang="zh-CN" dirty="0"/>
              <a:t>1</a:t>
            </a:r>
            <a:r>
              <a:rPr lang="zh-CN" altLang="zh-CN" dirty="0"/>
              <a:t>月</a:t>
            </a:r>
            <a:r>
              <a:rPr lang="en-US" altLang="zh-CN" dirty="0"/>
              <a:t>1</a:t>
            </a:r>
            <a:r>
              <a:rPr lang="zh-CN" altLang="zh-CN" dirty="0"/>
              <a:t>日起产生的利息及利息性质的收入为销售额</a:t>
            </a:r>
            <a:r>
              <a:rPr lang="en-US" altLang="zh-CN" dirty="0"/>
              <a:t> </a:t>
            </a:r>
            <a:endParaRPr lang="zh-CN" altLang="zh-CN" dirty="0"/>
          </a:p>
          <a:p>
            <a:r>
              <a:rPr lang="en-US" altLang="zh-CN" dirty="0"/>
              <a:t>2.</a:t>
            </a:r>
            <a:r>
              <a:rPr lang="zh-CN" altLang="zh-CN" dirty="0"/>
              <a:t>转让</a:t>
            </a:r>
            <a:r>
              <a:rPr lang="en-US" altLang="zh-CN" dirty="0"/>
              <a:t>2017</a:t>
            </a:r>
            <a:r>
              <a:rPr lang="zh-CN" altLang="zh-CN" dirty="0"/>
              <a:t>年</a:t>
            </a:r>
            <a:r>
              <a:rPr lang="en-US" altLang="zh-CN" dirty="0"/>
              <a:t>12</a:t>
            </a:r>
            <a:r>
              <a:rPr lang="zh-CN" altLang="zh-CN" dirty="0"/>
              <a:t>月</a:t>
            </a:r>
            <a:r>
              <a:rPr lang="en-US" altLang="zh-CN" dirty="0"/>
              <a:t>31</a:t>
            </a:r>
            <a:r>
              <a:rPr lang="zh-CN" altLang="zh-CN" dirty="0"/>
              <a:t>日前取得的股票（不包括限售股）、债券、基金、非货物期货，可以选择按照</a:t>
            </a:r>
            <a:r>
              <a:rPr lang="zh-CN" altLang="zh-CN" dirty="0">
                <a:solidFill>
                  <a:srgbClr val="FF0000"/>
                </a:solidFill>
              </a:rPr>
              <a:t>实际买入价</a:t>
            </a:r>
            <a:r>
              <a:rPr lang="zh-CN" altLang="zh-CN" dirty="0"/>
              <a:t>计算销售额，或者以</a:t>
            </a:r>
            <a:r>
              <a:rPr lang="en-US" altLang="zh-CN" dirty="0"/>
              <a:t>2017</a:t>
            </a:r>
            <a:r>
              <a:rPr lang="zh-CN" altLang="zh-CN" dirty="0"/>
              <a:t>年最后一个交易日的</a:t>
            </a:r>
            <a:r>
              <a:rPr lang="zh-CN" altLang="zh-CN" dirty="0">
                <a:solidFill>
                  <a:srgbClr val="FF0000"/>
                </a:solidFill>
              </a:rPr>
              <a:t>股票收盘价</a:t>
            </a:r>
            <a:r>
              <a:rPr lang="zh-CN" altLang="zh-CN" dirty="0"/>
              <a:t>（</a:t>
            </a:r>
            <a:r>
              <a:rPr lang="en-US" altLang="zh-CN" dirty="0"/>
              <a:t>2017</a:t>
            </a:r>
            <a:r>
              <a:rPr lang="zh-CN" altLang="zh-CN" dirty="0"/>
              <a:t>年最后一个交易日处于停牌期间的股票，为停牌前最后一个交易日收盘价）、债券估值（中债金融估值中心有限公司或中证指数有限公司提供的债券估值）、基金份额净值、非货物期货结算价格作为买入价计算销售额</a:t>
            </a:r>
            <a:r>
              <a:rPr lang="en-US" altLang="zh-CN" dirty="0"/>
              <a:t> </a:t>
            </a:r>
            <a:endParaRPr lang="zh-CN" altLang="zh-CN" dirty="0"/>
          </a:p>
          <a:p>
            <a:endParaRPr lang="zh-CN" altLang="en-US" dirty="0"/>
          </a:p>
        </p:txBody>
      </p:sp>
    </p:spTree>
    <p:extLst>
      <p:ext uri="{BB962C8B-B14F-4D97-AF65-F5344CB8AC3E}">
        <p14:creationId xmlns:p14="http://schemas.microsoft.com/office/powerpoint/2010/main" val="13792237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DDED751-0A4C-4FB0-B401-57A2F6B2575F}"/>
              </a:ext>
            </a:extLst>
          </p:cNvPr>
          <p:cNvSpPr>
            <a:spLocks noGrp="1"/>
          </p:cNvSpPr>
          <p:nvPr>
            <p:ph type="title"/>
          </p:nvPr>
        </p:nvSpPr>
        <p:spPr/>
        <p:txBody>
          <a:bodyPr/>
          <a:lstStyle/>
          <a:p>
            <a:r>
              <a:rPr lang="zh-CN" altLang="en-US" dirty="0"/>
              <a:t>增值税方面</a:t>
            </a:r>
          </a:p>
        </p:txBody>
      </p:sp>
      <p:sp>
        <p:nvSpPr>
          <p:cNvPr id="3" name="内容占位符 2">
            <a:extLst>
              <a:ext uri="{FF2B5EF4-FFF2-40B4-BE49-F238E27FC236}">
                <a16:creationId xmlns:a16="http://schemas.microsoft.com/office/drawing/2014/main" xmlns="" id="{E6C14A00-0FDB-42E2-ADFB-38D9A7C309FF}"/>
              </a:ext>
            </a:extLst>
          </p:cNvPr>
          <p:cNvSpPr>
            <a:spLocks noGrp="1"/>
          </p:cNvSpPr>
          <p:nvPr>
            <p:ph idx="1"/>
          </p:nvPr>
        </p:nvSpPr>
        <p:spPr/>
        <p:txBody>
          <a:bodyPr>
            <a:normAutofit fontScale="92500" lnSpcReduction="10000"/>
          </a:bodyPr>
          <a:lstStyle/>
          <a:p>
            <a:r>
              <a:rPr lang="zh-CN" altLang="en-US" dirty="0">
                <a:solidFill>
                  <a:srgbClr val="FF0000"/>
                </a:solidFill>
              </a:rPr>
              <a:t>三</a:t>
            </a:r>
            <a:r>
              <a:rPr lang="en-US" altLang="zh-CN" dirty="0">
                <a:solidFill>
                  <a:srgbClr val="FF0000"/>
                </a:solidFill>
              </a:rPr>
              <a:t>.</a:t>
            </a:r>
            <a:r>
              <a:rPr lang="zh-CN" altLang="en-US" dirty="0">
                <a:solidFill>
                  <a:srgbClr val="FF0000"/>
                </a:solidFill>
              </a:rPr>
              <a:t>进项税额</a:t>
            </a:r>
            <a:endParaRPr lang="en-US" altLang="zh-CN" dirty="0">
              <a:solidFill>
                <a:srgbClr val="FF0000"/>
              </a:solidFill>
            </a:endParaRPr>
          </a:p>
          <a:p>
            <a:r>
              <a:rPr lang="zh-CN" altLang="en-US" dirty="0">
                <a:solidFill>
                  <a:srgbClr val="0070C0"/>
                </a:solidFill>
              </a:rPr>
              <a:t>（一）无运输工具承运业务的抵扣</a:t>
            </a:r>
            <a:endParaRPr lang="en-US" altLang="zh-CN" dirty="0">
              <a:solidFill>
                <a:srgbClr val="0070C0"/>
              </a:solidFill>
            </a:endParaRPr>
          </a:p>
          <a:p>
            <a:r>
              <a:rPr lang="zh-CN" altLang="zh-CN" dirty="0"/>
              <a:t>纳税人以承运人身份与托运人签订运输服务合同，收取运费并承担承运人责任，然后委托实际承运人完成全部或部分运输服务时，</a:t>
            </a:r>
            <a:r>
              <a:rPr lang="zh-CN" altLang="zh-CN" dirty="0">
                <a:solidFill>
                  <a:srgbClr val="FF0000"/>
                </a:solidFill>
              </a:rPr>
              <a:t>自行采购并交给实际承运人使用</a:t>
            </a:r>
            <a:r>
              <a:rPr lang="zh-CN" altLang="zh-CN" dirty="0"/>
              <a:t>的成品油和支付的道路、桥、闸通行费，同时符合下列条件的，其进项税额准予从销项税额中抵扣：</a:t>
            </a:r>
          </a:p>
          <a:p>
            <a:r>
              <a:rPr lang="en-US" altLang="zh-CN" dirty="0"/>
              <a:t>1.</a:t>
            </a:r>
            <a:r>
              <a:rPr lang="zh-CN" altLang="zh-CN" dirty="0"/>
              <a:t>成品油和道路、桥、闸通行费，应</a:t>
            </a:r>
            <a:r>
              <a:rPr lang="zh-CN" altLang="zh-CN" dirty="0">
                <a:solidFill>
                  <a:srgbClr val="FF0000"/>
                </a:solidFill>
              </a:rPr>
              <a:t>用于</a:t>
            </a:r>
            <a:r>
              <a:rPr lang="zh-CN" altLang="zh-CN" dirty="0"/>
              <a:t>纳税人委托实际承运人完成的运输服务</a:t>
            </a:r>
            <a:r>
              <a:rPr lang="en-US" altLang="zh-CN" dirty="0"/>
              <a:t>;</a:t>
            </a:r>
            <a:endParaRPr lang="zh-CN" altLang="zh-CN" dirty="0"/>
          </a:p>
          <a:p>
            <a:r>
              <a:rPr lang="en-US" altLang="zh-CN" dirty="0"/>
              <a:t>2.</a:t>
            </a:r>
            <a:r>
              <a:rPr lang="zh-CN" altLang="zh-CN" dirty="0"/>
              <a:t>取得的增值税</a:t>
            </a:r>
            <a:r>
              <a:rPr lang="zh-CN" altLang="zh-CN" dirty="0">
                <a:solidFill>
                  <a:srgbClr val="FF0000"/>
                </a:solidFill>
              </a:rPr>
              <a:t>扣税凭证</a:t>
            </a:r>
            <a:r>
              <a:rPr lang="zh-CN" altLang="zh-CN" dirty="0"/>
              <a:t>符合现行规定</a:t>
            </a:r>
            <a:r>
              <a:rPr lang="zh-CN" altLang="en-US" dirty="0"/>
              <a:t>（</a:t>
            </a:r>
            <a:r>
              <a:rPr lang="zh-CN" altLang="en-US" dirty="0">
                <a:solidFill>
                  <a:srgbClr val="FF0000"/>
                </a:solidFill>
              </a:rPr>
              <a:t>种类、购货方</a:t>
            </a:r>
            <a:r>
              <a:rPr lang="zh-CN" altLang="en-US" dirty="0"/>
              <a:t>等）</a:t>
            </a:r>
            <a:endParaRPr lang="en-US" altLang="zh-CN" dirty="0"/>
          </a:p>
          <a:p>
            <a:r>
              <a:rPr lang="zh-CN" altLang="zh-CN" dirty="0"/>
              <a:t>自</a:t>
            </a:r>
            <a:r>
              <a:rPr lang="en-US" altLang="zh-CN" dirty="0"/>
              <a:t>2017</a:t>
            </a:r>
            <a:r>
              <a:rPr lang="zh-CN" altLang="zh-CN" dirty="0"/>
              <a:t>年</a:t>
            </a:r>
            <a:r>
              <a:rPr lang="en-US" altLang="zh-CN" dirty="0"/>
              <a:t>9</a:t>
            </a:r>
            <a:r>
              <a:rPr lang="zh-CN" altLang="zh-CN" dirty="0"/>
              <a:t>月</a:t>
            </a:r>
            <a:r>
              <a:rPr lang="en-US" altLang="zh-CN" dirty="0"/>
              <a:t>1</a:t>
            </a:r>
            <a:r>
              <a:rPr lang="zh-CN" altLang="zh-CN" dirty="0"/>
              <a:t>日起施行</a:t>
            </a:r>
            <a:endParaRPr lang="en-US" altLang="zh-CN" dirty="0"/>
          </a:p>
          <a:p>
            <a:r>
              <a:rPr lang="en-US" altLang="zh-CN" dirty="0"/>
              <a:t>                                            ——</a:t>
            </a:r>
            <a:r>
              <a:rPr lang="zh-CN" altLang="zh-CN" dirty="0"/>
              <a:t>国家税务总局公告</a:t>
            </a:r>
            <a:r>
              <a:rPr lang="en-US" altLang="zh-CN" dirty="0"/>
              <a:t>2017</a:t>
            </a:r>
            <a:r>
              <a:rPr lang="zh-CN" altLang="zh-CN" dirty="0"/>
              <a:t>年第</a:t>
            </a:r>
            <a:r>
              <a:rPr lang="en-US" altLang="zh-CN" dirty="0"/>
              <a:t>30</a:t>
            </a:r>
            <a:r>
              <a:rPr lang="zh-CN" altLang="zh-CN" dirty="0"/>
              <a:t>号</a:t>
            </a:r>
            <a:endParaRPr lang="en-US" altLang="zh-CN" dirty="0"/>
          </a:p>
          <a:p>
            <a:r>
              <a:rPr lang="zh-CN" altLang="en-US" dirty="0">
                <a:solidFill>
                  <a:srgbClr val="0070C0"/>
                </a:solidFill>
              </a:rPr>
              <a:t>（二）</a:t>
            </a:r>
            <a:r>
              <a:rPr lang="zh-CN" altLang="zh-CN" dirty="0">
                <a:solidFill>
                  <a:srgbClr val="0070C0"/>
                </a:solidFill>
              </a:rPr>
              <a:t>租入固定资产进项税额</a:t>
            </a:r>
            <a:r>
              <a:rPr lang="zh-CN" altLang="en-US" dirty="0">
                <a:solidFill>
                  <a:srgbClr val="0070C0"/>
                </a:solidFill>
              </a:rPr>
              <a:t>的</a:t>
            </a:r>
            <a:r>
              <a:rPr lang="zh-CN" altLang="zh-CN" dirty="0">
                <a:solidFill>
                  <a:srgbClr val="0070C0"/>
                </a:solidFill>
              </a:rPr>
              <a:t>抵扣</a:t>
            </a:r>
            <a:endParaRPr lang="en-US" altLang="zh-CN" dirty="0">
              <a:solidFill>
                <a:srgbClr val="0070C0"/>
              </a:solidFill>
            </a:endParaRPr>
          </a:p>
          <a:p>
            <a:r>
              <a:rPr lang="zh-CN" altLang="zh-CN" dirty="0"/>
              <a:t>自</a:t>
            </a:r>
            <a:r>
              <a:rPr lang="en-US" altLang="zh-CN" dirty="0"/>
              <a:t>2018</a:t>
            </a:r>
            <a:r>
              <a:rPr lang="zh-CN" altLang="zh-CN" dirty="0"/>
              <a:t>年</a:t>
            </a:r>
            <a:r>
              <a:rPr lang="en-US" altLang="zh-CN" dirty="0"/>
              <a:t>1</a:t>
            </a:r>
            <a:r>
              <a:rPr lang="zh-CN" altLang="zh-CN" dirty="0"/>
              <a:t>月</a:t>
            </a:r>
            <a:r>
              <a:rPr lang="en-US" altLang="zh-CN" dirty="0"/>
              <a:t>1</a:t>
            </a:r>
            <a:r>
              <a:rPr lang="zh-CN" altLang="zh-CN" dirty="0"/>
              <a:t>日起，纳税人租入固定资产、不动产，既用于一般计税方法计税项目，又用于简易计税方法计税项目、免征增值税项目、集体福利或者个人消费的，其进项税额准予从销项税额中全额抵扣</a:t>
            </a:r>
            <a:endParaRPr lang="en-US" altLang="zh-CN" dirty="0"/>
          </a:p>
          <a:p>
            <a:r>
              <a:rPr lang="en-US" altLang="zh-CN" dirty="0"/>
              <a:t>                                                             ——</a:t>
            </a:r>
            <a:r>
              <a:rPr lang="zh-CN" altLang="zh-CN" dirty="0"/>
              <a:t>财税〔</a:t>
            </a:r>
            <a:r>
              <a:rPr lang="en-US" altLang="zh-CN" dirty="0"/>
              <a:t>2017</a:t>
            </a:r>
            <a:r>
              <a:rPr lang="zh-CN" altLang="zh-CN" dirty="0"/>
              <a:t>〕</a:t>
            </a:r>
            <a:r>
              <a:rPr lang="en-US" altLang="zh-CN" dirty="0"/>
              <a:t>90</a:t>
            </a:r>
            <a:r>
              <a:rPr lang="zh-CN" altLang="zh-CN" dirty="0"/>
              <a:t>号 </a:t>
            </a:r>
            <a:endParaRPr lang="en-US" altLang="zh-CN" dirty="0"/>
          </a:p>
          <a:p>
            <a:endParaRPr lang="zh-CN" altLang="en-US" dirty="0">
              <a:solidFill>
                <a:srgbClr val="00B0F0"/>
              </a:solidFill>
            </a:endParaRPr>
          </a:p>
        </p:txBody>
      </p:sp>
    </p:spTree>
    <p:extLst>
      <p:ext uri="{BB962C8B-B14F-4D97-AF65-F5344CB8AC3E}">
        <p14:creationId xmlns:p14="http://schemas.microsoft.com/office/powerpoint/2010/main" val="38779651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66441" y="316141"/>
            <a:ext cx="10320717" cy="387434"/>
          </a:xfrm>
        </p:spPr>
        <p:txBody>
          <a:bodyPr/>
          <a:lstStyle/>
          <a:p>
            <a:r>
              <a:rPr lang="zh-CN" altLang="en-US" dirty="0"/>
              <a:t>增值税方面</a:t>
            </a:r>
          </a:p>
        </p:txBody>
      </p:sp>
      <p:sp>
        <p:nvSpPr>
          <p:cNvPr id="3" name="内容占位符 2"/>
          <p:cNvSpPr>
            <a:spLocks noGrp="1"/>
          </p:cNvSpPr>
          <p:nvPr>
            <p:ph idx="1"/>
          </p:nvPr>
        </p:nvSpPr>
        <p:spPr/>
        <p:txBody>
          <a:bodyPr>
            <a:normAutofit lnSpcReduction="10000"/>
          </a:bodyPr>
          <a:lstStyle/>
          <a:p>
            <a:r>
              <a:rPr lang="zh-CN" altLang="en-US" dirty="0">
                <a:solidFill>
                  <a:srgbClr val="0070C0"/>
                </a:solidFill>
              </a:rPr>
              <a:t>（三）通行费的抵扣</a:t>
            </a:r>
            <a:endParaRPr lang="en-US" altLang="zh-CN" dirty="0">
              <a:solidFill>
                <a:srgbClr val="0070C0"/>
              </a:solidFill>
            </a:endParaRPr>
          </a:p>
          <a:p>
            <a:r>
              <a:rPr lang="zh-CN" altLang="zh-CN" dirty="0"/>
              <a:t>自</a:t>
            </a:r>
            <a:r>
              <a:rPr lang="en-US" altLang="zh-CN" dirty="0"/>
              <a:t>2018</a:t>
            </a:r>
            <a:r>
              <a:rPr lang="zh-CN" altLang="zh-CN" dirty="0"/>
              <a:t>年</a:t>
            </a:r>
            <a:r>
              <a:rPr lang="en-US" altLang="zh-CN" dirty="0"/>
              <a:t>1</a:t>
            </a:r>
            <a:r>
              <a:rPr lang="zh-CN" altLang="zh-CN" dirty="0"/>
              <a:t>月</a:t>
            </a:r>
            <a:r>
              <a:rPr lang="en-US" altLang="zh-CN" dirty="0"/>
              <a:t>1</a:t>
            </a:r>
            <a:r>
              <a:rPr lang="zh-CN" altLang="zh-CN" dirty="0"/>
              <a:t>日起，纳税人支付的道路、桥、闸通行费，按照以下规定抵扣进项税额：</a:t>
            </a:r>
          </a:p>
          <a:p>
            <a:r>
              <a:rPr lang="en-US" altLang="zh-CN" dirty="0"/>
              <a:t>1.</a:t>
            </a:r>
            <a:r>
              <a:rPr lang="zh-CN" altLang="zh-CN" dirty="0"/>
              <a:t>纳税人支付的道路通行费，按照收费公路通行费增值税电子普通发票上</a:t>
            </a:r>
            <a:r>
              <a:rPr lang="zh-CN" altLang="zh-CN" dirty="0">
                <a:solidFill>
                  <a:srgbClr val="FF0000"/>
                </a:solidFill>
              </a:rPr>
              <a:t>注明的增值税额</a:t>
            </a:r>
            <a:r>
              <a:rPr lang="zh-CN" altLang="zh-CN" dirty="0"/>
              <a:t>抵扣进项税额</a:t>
            </a:r>
          </a:p>
          <a:p>
            <a:r>
              <a:rPr lang="zh-CN" altLang="en-US" dirty="0"/>
              <a:t>（</a:t>
            </a:r>
            <a:r>
              <a:rPr lang="en-US" altLang="zh-CN" dirty="0"/>
              <a:t>1</a:t>
            </a:r>
            <a:r>
              <a:rPr lang="zh-CN" altLang="en-US" dirty="0"/>
              <a:t>）</a:t>
            </a:r>
            <a:r>
              <a:rPr lang="en-US" altLang="zh-CN" dirty="0"/>
              <a:t>2018</a:t>
            </a:r>
            <a:r>
              <a:rPr lang="zh-CN" altLang="zh-CN" dirty="0"/>
              <a:t>年</a:t>
            </a:r>
            <a:r>
              <a:rPr lang="en-US" altLang="zh-CN" dirty="0"/>
              <a:t>1</a:t>
            </a:r>
            <a:r>
              <a:rPr lang="zh-CN" altLang="zh-CN" dirty="0"/>
              <a:t>月</a:t>
            </a:r>
            <a:r>
              <a:rPr lang="en-US" altLang="zh-CN" dirty="0"/>
              <a:t>1</a:t>
            </a:r>
            <a:r>
              <a:rPr lang="zh-CN" altLang="zh-CN" dirty="0"/>
              <a:t>日至</a:t>
            </a:r>
            <a:r>
              <a:rPr lang="en-US" altLang="zh-CN" dirty="0"/>
              <a:t>6</a:t>
            </a:r>
            <a:r>
              <a:rPr lang="zh-CN" altLang="zh-CN" dirty="0"/>
              <a:t>月</a:t>
            </a:r>
            <a:r>
              <a:rPr lang="en-US" altLang="zh-CN" dirty="0"/>
              <a:t>30</a:t>
            </a:r>
            <a:r>
              <a:rPr lang="zh-CN" altLang="zh-CN" dirty="0"/>
              <a:t>日，纳税人支付的</a:t>
            </a:r>
            <a:r>
              <a:rPr lang="zh-CN" altLang="zh-CN" dirty="0">
                <a:solidFill>
                  <a:srgbClr val="FF0000"/>
                </a:solidFill>
              </a:rPr>
              <a:t>高速公路通行费</a:t>
            </a:r>
            <a:r>
              <a:rPr lang="zh-CN" altLang="zh-CN" dirty="0"/>
              <a:t>，如暂未能取得收费公路通行费增值税电子普通发票，可凭取得的通行费发票（不含财政票据，下同）上注明的收费金额按照下列公式计算可抵扣的进项税额：</a:t>
            </a:r>
            <a:r>
              <a:rPr lang="en-US" altLang="zh-CN" dirty="0"/>
              <a:t/>
            </a:r>
            <a:br>
              <a:rPr lang="en-US" altLang="zh-CN" dirty="0"/>
            </a:br>
            <a:r>
              <a:rPr lang="zh-CN" altLang="zh-CN" dirty="0"/>
              <a:t>高速公路通行费可抵扣进项税额</a:t>
            </a:r>
            <a:r>
              <a:rPr lang="en-US" altLang="zh-CN" dirty="0"/>
              <a:t>=</a:t>
            </a:r>
            <a:r>
              <a:rPr lang="zh-CN" altLang="zh-CN" dirty="0"/>
              <a:t>高速公路通行费发票上注明的金额</a:t>
            </a:r>
            <a:r>
              <a:rPr lang="en-US" altLang="zh-CN" dirty="0"/>
              <a:t>÷</a:t>
            </a:r>
            <a:r>
              <a:rPr lang="zh-CN" altLang="zh-CN" dirty="0"/>
              <a:t>（</a:t>
            </a:r>
            <a:r>
              <a:rPr lang="en-US" altLang="zh-CN" dirty="0"/>
              <a:t>1+3%</a:t>
            </a:r>
            <a:r>
              <a:rPr lang="zh-CN" altLang="zh-CN" dirty="0"/>
              <a:t>）</a:t>
            </a:r>
            <a:r>
              <a:rPr lang="en-US" altLang="zh-CN" dirty="0"/>
              <a:t>×3%</a:t>
            </a:r>
            <a:endParaRPr lang="zh-CN" altLang="zh-CN" dirty="0"/>
          </a:p>
          <a:p>
            <a:r>
              <a:rPr lang="zh-CN" altLang="en-US" dirty="0"/>
              <a:t>（</a:t>
            </a:r>
            <a:r>
              <a:rPr lang="en-US" altLang="zh-CN" dirty="0"/>
              <a:t>2</a:t>
            </a:r>
            <a:r>
              <a:rPr lang="zh-CN" altLang="en-US" dirty="0"/>
              <a:t>）</a:t>
            </a:r>
            <a:r>
              <a:rPr lang="en-US" altLang="zh-CN" dirty="0"/>
              <a:t>2018</a:t>
            </a:r>
            <a:r>
              <a:rPr lang="zh-CN" altLang="zh-CN" dirty="0"/>
              <a:t>年</a:t>
            </a:r>
            <a:r>
              <a:rPr lang="en-US" altLang="zh-CN" dirty="0"/>
              <a:t>1</a:t>
            </a:r>
            <a:r>
              <a:rPr lang="zh-CN" altLang="zh-CN" dirty="0"/>
              <a:t>月</a:t>
            </a:r>
            <a:r>
              <a:rPr lang="en-US" altLang="zh-CN" dirty="0"/>
              <a:t>1</a:t>
            </a:r>
            <a:r>
              <a:rPr lang="zh-CN" altLang="zh-CN" dirty="0"/>
              <a:t>日至</a:t>
            </a:r>
            <a:r>
              <a:rPr lang="en-US" altLang="zh-CN" dirty="0"/>
              <a:t>12</a:t>
            </a:r>
            <a:r>
              <a:rPr lang="zh-CN" altLang="zh-CN" dirty="0"/>
              <a:t>月</a:t>
            </a:r>
            <a:r>
              <a:rPr lang="en-US" altLang="zh-CN" dirty="0"/>
              <a:t>31</a:t>
            </a:r>
            <a:r>
              <a:rPr lang="zh-CN" altLang="zh-CN" dirty="0"/>
              <a:t>日，纳税人支付的</a:t>
            </a:r>
            <a:r>
              <a:rPr lang="zh-CN" altLang="zh-CN" dirty="0">
                <a:solidFill>
                  <a:srgbClr val="FF0000"/>
                </a:solidFill>
              </a:rPr>
              <a:t>一级、二级公路通行费</a:t>
            </a:r>
            <a:r>
              <a:rPr lang="zh-CN" altLang="zh-CN" dirty="0"/>
              <a:t>，如暂未能取得收费公路通行费增值税电子普通发票，可凭取得的通行费发票上注明的收费金额按照下列公式计算可抵扣进项税额：</a:t>
            </a:r>
            <a:endParaRPr lang="en-US" altLang="zh-CN" dirty="0"/>
          </a:p>
          <a:p>
            <a:r>
              <a:rPr lang="zh-CN" altLang="zh-CN" dirty="0"/>
              <a:t>一级、二级公路通行费可抵扣进项税额</a:t>
            </a:r>
            <a:r>
              <a:rPr lang="en-US" altLang="zh-CN" dirty="0"/>
              <a:t>=</a:t>
            </a:r>
            <a:r>
              <a:rPr lang="zh-CN" altLang="zh-CN" dirty="0"/>
              <a:t>一级、二级公路通行费发票上注明的金额</a:t>
            </a:r>
            <a:r>
              <a:rPr lang="en-US" altLang="zh-CN" dirty="0"/>
              <a:t>÷</a:t>
            </a:r>
            <a:r>
              <a:rPr lang="zh-CN" altLang="zh-CN" dirty="0"/>
              <a:t>（</a:t>
            </a:r>
            <a:r>
              <a:rPr lang="en-US" altLang="zh-CN" dirty="0"/>
              <a:t>1+5%</a:t>
            </a:r>
            <a:r>
              <a:rPr lang="zh-CN" altLang="zh-CN" dirty="0"/>
              <a:t>）</a:t>
            </a:r>
            <a:r>
              <a:rPr lang="en-US" altLang="zh-CN" dirty="0"/>
              <a:t>×5%</a:t>
            </a:r>
            <a:r>
              <a:rPr lang="zh-CN" altLang="zh-CN" dirty="0"/>
              <a:t>　　</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DE2CD22-AFB9-48C5-B0D7-5E89CB689316}"/>
              </a:ext>
            </a:extLst>
          </p:cNvPr>
          <p:cNvSpPr>
            <a:spLocks noGrp="1"/>
          </p:cNvSpPr>
          <p:nvPr>
            <p:ph type="title"/>
          </p:nvPr>
        </p:nvSpPr>
        <p:spPr/>
        <p:txBody>
          <a:bodyPr/>
          <a:lstStyle/>
          <a:p>
            <a:r>
              <a:rPr lang="zh-CN" altLang="en-US" dirty="0"/>
              <a:t>增值税方面</a:t>
            </a:r>
          </a:p>
        </p:txBody>
      </p:sp>
      <p:sp>
        <p:nvSpPr>
          <p:cNvPr id="3" name="内容占位符 2">
            <a:extLst>
              <a:ext uri="{FF2B5EF4-FFF2-40B4-BE49-F238E27FC236}">
                <a16:creationId xmlns:a16="http://schemas.microsoft.com/office/drawing/2014/main" xmlns="" id="{479AFC25-FCC4-4F71-8161-B6B6E18723CE}"/>
              </a:ext>
            </a:extLst>
          </p:cNvPr>
          <p:cNvSpPr>
            <a:spLocks noGrp="1"/>
          </p:cNvSpPr>
          <p:nvPr>
            <p:ph idx="1"/>
          </p:nvPr>
        </p:nvSpPr>
        <p:spPr/>
        <p:txBody>
          <a:bodyPr/>
          <a:lstStyle/>
          <a:p>
            <a:r>
              <a:rPr lang="en-US" altLang="zh-CN" dirty="0"/>
              <a:t>2.</a:t>
            </a:r>
            <a:r>
              <a:rPr lang="zh-CN" altLang="zh-CN" dirty="0"/>
              <a:t>纳税人支付的桥、闸通行费，暂凭取得的通行费发票上注明的收费金额按照下列公式计算可抵扣的进项税额：</a:t>
            </a:r>
            <a:endParaRPr lang="en-US" altLang="zh-CN" dirty="0"/>
          </a:p>
          <a:p>
            <a:r>
              <a:rPr lang="zh-CN" altLang="zh-CN" dirty="0"/>
              <a:t>桥、闸通行费可抵扣进项税额</a:t>
            </a:r>
            <a:r>
              <a:rPr lang="en-US" altLang="zh-CN" dirty="0"/>
              <a:t>=</a:t>
            </a:r>
            <a:r>
              <a:rPr lang="zh-CN" altLang="zh-CN" dirty="0"/>
              <a:t>桥、闸通行费发票上注明的金额</a:t>
            </a:r>
            <a:r>
              <a:rPr lang="en-US" altLang="zh-CN" dirty="0"/>
              <a:t>÷</a:t>
            </a:r>
            <a:r>
              <a:rPr lang="zh-CN" altLang="zh-CN" dirty="0"/>
              <a:t>（</a:t>
            </a:r>
            <a:r>
              <a:rPr lang="en-US" altLang="zh-CN" dirty="0"/>
              <a:t>1+5%</a:t>
            </a:r>
            <a:r>
              <a:rPr lang="zh-CN" altLang="zh-CN" dirty="0"/>
              <a:t>）</a:t>
            </a:r>
            <a:r>
              <a:rPr lang="en-US" altLang="zh-CN" dirty="0"/>
              <a:t>×5%</a:t>
            </a:r>
          </a:p>
          <a:p>
            <a:r>
              <a:rPr lang="zh-CN" altLang="zh-CN" dirty="0"/>
              <a:t>通行费，是指有关单位依法或者依规设立并收取的过路、过桥和过闸费用。</a:t>
            </a:r>
          </a:p>
          <a:p>
            <a:r>
              <a:rPr lang="en-US" altLang="zh-CN" dirty="0"/>
              <a:t>                                             ——</a:t>
            </a:r>
            <a:r>
              <a:rPr lang="zh-CN" altLang="zh-CN" dirty="0"/>
              <a:t>财税〔</a:t>
            </a:r>
            <a:r>
              <a:rPr lang="en-US" altLang="zh-CN" dirty="0"/>
              <a:t>2017</a:t>
            </a:r>
            <a:r>
              <a:rPr lang="zh-CN" altLang="zh-CN" dirty="0"/>
              <a:t>〕</a:t>
            </a:r>
            <a:r>
              <a:rPr lang="en-US" altLang="zh-CN" dirty="0"/>
              <a:t>90</a:t>
            </a:r>
            <a:r>
              <a:rPr lang="zh-CN" altLang="zh-CN" dirty="0"/>
              <a:t>号</a:t>
            </a:r>
            <a:endParaRPr lang="en-US" altLang="zh-CN" dirty="0"/>
          </a:p>
          <a:p>
            <a:endParaRPr lang="zh-CN" altLang="en-US" dirty="0"/>
          </a:p>
        </p:txBody>
      </p:sp>
    </p:spTree>
    <p:extLst>
      <p:ext uri="{BB962C8B-B14F-4D97-AF65-F5344CB8AC3E}">
        <p14:creationId xmlns:p14="http://schemas.microsoft.com/office/powerpoint/2010/main" val="30007843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731C1E6-A84B-4A9A-9470-AB57CBEF94C0}"/>
              </a:ext>
            </a:extLst>
          </p:cNvPr>
          <p:cNvSpPr>
            <a:spLocks noGrp="1"/>
          </p:cNvSpPr>
          <p:nvPr>
            <p:ph type="title"/>
          </p:nvPr>
        </p:nvSpPr>
        <p:spPr/>
        <p:txBody>
          <a:bodyPr/>
          <a:lstStyle/>
          <a:p>
            <a:r>
              <a:rPr lang="zh-CN" altLang="en-US" dirty="0"/>
              <a:t>增值税方面</a:t>
            </a:r>
          </a:p>
        </p:txBody>
      </p:sp>
      <p:sp>
        <p:nvSpPr>
          <p:cNvPr id="3" name="内容占位符 2">
            <a:extLst>
              <a:ext uri="{FF2B5EF4-FFF2-40B4-BE49-F238E27FC236}">
                <a16:creationId xmlns:a16="http://schemas.microsoft.com/office/drawing/2014/main" xmlns="" id="{38514FBB-EAEF-4643-8D24-363C1E2AD11F}"/>
              </a:ext>
            </a:extLst>
          </p:cNvPr>
          <p:cNvSpPr>
            <a:spLocks noGrp="1"/>
          </p:cNvSpPr>
          <p:nvPr>
            <p:ph idx="1"/>
          </p:nvPr>
        </p:nvSpPr>
        <p:spPr/>
        <p:txBody>
          <a:bodyPr>
            <a:normAutofit lnSpcReduction="10000"/>
          </a:bodyPr>
          <a:lstStyle/>
          <a:p>
            <a:r>
              <a:rPr lang="en-US" altLang="zh-CN" dirty="0"/>
              <a:t>3.</a:t>
            </a:r>
            <a:r>
              <a:rPr lang="zh-CN" altLang="en-US" dirty="0"/>
              <a:t>通行费电子发票</a:t>
            </a:r>
            <a:endParaRPr lang="en-US" altLang="zh-CN" dirty="0"/>
          </a:p>
          <a:p>
            <a:r>
              <a:rPr lang="zh-CN" altLang="en-US" dirty="0"/>
              <a:t>（</a:t>
            </a:r>
            <a:r>
              <a:rPr lang="en-US" altLang="zh-CN" dirty="0"/>
              <a:t>1</a:t>
            </a:r>
            <a:r>
              <a:rPr lang="zh-CN" altLang="en-US" dirty="0"/>
              <a:t>）种类</a:t>
            </a:r>
            <a:endParaRPr lang="en-US" altLang="zh-CN" dirty="0"/>
          </a:p>
          <a:p>
            <a:r>
              <a:rPr lang="zh-CN" altLang="en-US" dirty="0"/>
              <a:t>通行费电子发票分为以下两种：</a:t>
            </a:r>
            <a:endParaRPr lang="en-US" altLang="zh-CN" dirty="0"/>
          </a:p>
          <a:p>
            <a:r>
              <a:rPr lang="zh-CN" altLang="zh-CN" dirty="0"/>
              <a:t>①</a:t>
            </a:r>
            <a:r>
              <a:rPr lang="zh-CN" altLang="en-US" dirty="0"/>
              <a:t>左上角标识</a:t>
            </a:r>
            <a:r>
              <a:rPr lang="en-US" altLang="zh-CN" dirty="0"/>
              <a:t>“</a:t>
            </a:r>
            <a:r>
              <a:rPr lang="zh-CN" altLang="en-US" dirty="0"/>
              <a:t>通行费</a:t>
            </a:r>
            <a:r>
              <a:rPr lang="en-US" altLang="zh-CN" dirty="0"/>
              <a:t>”</a:t>
            </a:r>
            <a:r>
              <a:rPr lang="zh-CN" altLang="en-US" dirty="0"/>
              <a:t>字样，且税率栏次显示适用税率或征收率的通行费电子发票（征税发票）</a:t>
            </a:r>
            <a:endParaRPr lang="en-US" altLang="zh-CN" dirty="0"/>
          </a:p>
          <a:p>
            <a:r>
              <a:rPr lang="zh-CN" altLang="zh-CN" dirty="0"/>
              <a:t>②</a:t>
            </a:r>
            <a:r>
              <a:rPr lang="zh-CN" altLang="en-US" dirty="0"/>
              <a:t>左上角无</a:t>
            </a:r>
            <a:r>
              <a:rPr lang="en-US" altLang="zh-CN" dirty="0"/>
              <a:t>“</a:t>
            </a:r>
            <a:r>
              <a:rPr lang="zh-CN" altLang="en-US" dirty="0"/>
              <a:t>通行费</a:t>
            </a:r>
            <a:r>
              <a:rPr lang="en-US" altLang="zh-CN" dirty="0"/>
              <a:t>”</a:t>
            </a:r>
            <a:r>
              <a:rPr lang="zh-CN" altLang="en-US" dirty="0"/>
              <a:t>字样，且税率栏次显示</a:t>
            </a:r>
            <a:r>
              <a:rPr lang="en-US" altLang="zh-CN" dirty="0"/>
              <a:t>“</a:t>
            </a:r>
            <a:r>
              <a:rPr lang="zh-CN" altLang="en-US" dirty="0"/>
              <a:t>不征税</a:t>
            </a:r>
            <a:r>
              <a:rPr lang="en-US" altLang="zh-CN" dirty="0"/>
              <a:t>”</a:t>
            </a:r>
            <a:r>
              <a:rPr lang="zh-CN" altLang="en-US" dirty="0"/>
              <a:t>的通行费电子发票（不征税发票）</a:t>
            </a:r>
            <a:endParaRPr lang="en-US" altLang="zh-CN" dirty="0"/>
          </a:p>
          <a:p>
            <a:r>
              <a:rPr lang="zh-CN" altLang="en-US" dirty="0"/>
              <a:t>（</a:t>
            </a:r>
            <a:r>
              <a:rPr lang="en-US" altLang="zh-CN" dirty="0"/>
              <a:t>2</a:t>
            </a:r>
            <a:r>
              <a:rPr lang="zh-CN" altLang="en-US" dirty="0"/>
              <a:t>）取得 </a:t>
            </a:r>
            <a:endParaRPr lang="en-US" altLang="zh-CN" dirty="0"/>
          </a:p>
          <a:p>
            <a:r>
              <a:rPr lang="zh-CN" altLang="zh-CN" dirty="0"/>
              <a:t>①</a:t>
            </a:r>
            <a:r>
              <a:rPr lang="zh-CN" altLang="en-US" dirty="0"/>
              <a:t>实际发生时开具电子发票</a:t>
            </a:r>
            <a:endParaRPr lang="en-US" altLang="zh-CN" dirty="0"/>
          </a:p>
          <a:p>
            <a:r>
              <a:rPr lang="en-US" altLang="zh-CN" dirty="0"/>
              <a:t>A.ETC</a:t>
            </a:r>
            <a:r>
              <a:rPr lang="zh-CN" altLang="en-US" dirty="0">
                <a:solidFill>
                  <a:srgbClr val="FF0000"/>
                </a:solidFill>
              </a:rPr>
              <a:t>后付费</a:t>
            </a:r>
            <a:r>
              <a:rPr lang="zh-CN" altLang="en-US" dirty="0"/>
              <a:t>客户和用户卡客户索取发票的，通过经营性收费公路的部分，在发票服务平台取得</a:t>
            </a:r>
            <a:r>
              <a:rPr lang="zh-CN" altLang="en-US" dirty="0">
                <a:solidFill>
                  <a:srgbClr val="FF0000"/>
                </a:solidFill>
              </a:rPr>
              <a:t>由收费公路经营管理</a:t>
            </a:r>
            <a:r>
              <a:rPr lang="zh-CN" altLang="en-US" dirty="0"/>
              <a:t>单位开具的征税发票</a:t>
            </a:r>
            <a:endParaRPr lang="en-US" altLang="zh-CN" dirty="0"/>
          </a:p>
          <a:p>
            <a:r>
              <a:rPr lang="en-US" altLang="zh-CN" dirty="0"/>
              <a:t>B.</a:t>
            </a:r>
            <a:r>
              <a:rPr lang="zh-CN" altLang="en-US" dirty="0"/>
              <a:t>通过政府还贷性收费公路的部分，在发票服务平台取得暂由</a:t>
            </a:r>
            <a:r>
              <a:rPr lang="en-US" altLang="zh-CN" dirty="0"/>
              <a:t>ETC</a:t>
            </a:r>
            <a:r>
              <a:rPr lang="zh-CN" altLang="en-US" dirty="0"/>
              <a:t>客户服务机构开具的不征税发票</a:t>
            </a:r>
          </a:p>
        </p:txBody>
      </p:sp>
    </p:spTree>
    <p:extLst>
      <p:ext uri="{BB962C8B-B14F-4D97-AF65-F5344CB8AC3E}">
        <p14:creationId xmlns:p14="http://schemas.microsoft.com/office/powerpoint/2010/main" val="5737555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BB2A9E1-6090-48F5-A42A-36B2648EF2C0}"/>
              </a:ext>
            </a:extLst>
          </p:cNvPr>
          <p:cNvSpPr>
            <a:spLocks noGrp="1"/>
          </p:cNvSpPr>
          <p:nvPr>
            <p:ph type="title"/>
          </p:nvPr>
        </p:nvSpPr>
        <p:spPr/>
        <p:txBody>
          <a:bodyPr/>
          <a:lstStyle/>
          <a:p>
            <a:r>
              <a:rPr lang="zh-CN" altLang="en-US" dirty="0"/>
              <a:t>征收管理</a:t>
            </a:r>
          </a:p>
        </p:txBody>
      </p:sp>
      <p:sp>
        <p:nvSpPr>
          <p:cNvPr id="3" name="内容占位符 2">
            <a:extLst>
              <a:ext uri="{FF2B5EF4-FFF2-40B4-BE49-F238E27FC236}">
                <a16:creationId xmlns:a16="http://schemas.microsoft.com/office/drawing/2014/main" xmlns="" id="{656AB749-373C-4020-AF94-F36FFCA23AE2}"/>
              </a:ext>
            </a:extLst>
          </p:cNvPr>
          <p:cNvSpPr>
            <a:spLocks noGrp="1"/>
          </p:cNvSpPr>
          <p:nvPr>
            <p:ph idx="1"/>
          </p:nvPr>
        </p:nvSpPr>
        <p:spPr/>
        <p:txBody>
          <a:bodyPr>
            <a:normAutofit/>
          </a:bodyPr>
          <a:lstStyle/>
          <a:p>
            <a:r>
              <a:rPr lang="zh-CN" altLang="en-US" dirty="0">
                <a:solidFill>
                  <a:srgbClr val="FF0000"/>
                </a:solidFill>
              </a:rPr>
              <a:t>一</a:t>
            </a:r>
            <a:r>
              <a:rPr lang="en-US" altLang="zh-CN" dirty="0">
                <a:solidFill>
                  <a:srgbClr val="FF0000"/>
                </a:solidFill>
              </a:rPr>
              <a:t>.</a:t>
            </a:r>
            <a:r>
              <a:rPr lang="zh-CN" altLang="zh-CN" dirty="0">
                <a:solidFill>
                  <a:srgbClr val="FF0000"/>
                </a:solidFill>
              </a:rPr>
              <a:t>深化税务系统</a:t>
            </a:r>
            <a:r>
              <a:rPr lang="en-US" altLang="zh-CN" dirty="0">
                <a:solidFill>
                  <a:srgbClr val="FF0000"/>
                </a:solidFill>
              </a:rPr>
              <a:t>“</a:t>
            </a:r>
            <a:r>
              <a:rPr lang="zh-CN" altLang="zh-CN" dirty="0">
                <a:solidFill>
                  <a:srgbClr val="FF0000"/>
                </a:solidFill>
              </a:rPr>
              <a:t>放管服</a:t>
            </a:r>
            <a:r>
              <a:rPr lang="en-US" altLang="zh-CN" dirty="0">
                <a:solidFill>
                  <a:srgbClr val="FF0000"/>
                </a:solidFill>
              </a:rPr>
              <a:t>”</a:t>
            </a:r>
          </a:p>
          <a:p>
            <a:r>
              <a:rPr lang="zh-CN" altLang="en-US" dirty="0">
                <a:solidFill>
                  <a:srgbClr val="00B0F0"/>
                </a:solidFill>
              </a:rPr>
              <a:t>（</a:t>
            </a:r>
            <a:r>
              <a:rPr lang="zh-CN" altLang="zh-CN" dirty="0">
                <a:solidFill>
                  <a:srgbClr val="00B0F0"/>
                </a:solidFill>
              </a:rPr>
              <a:t>一</a:t>
            </a:r>
            <a:r>
              <a:rPr lang="zh-CN" altLang="en-US" dirty="0">
                <a:solidFill>
                  <a:srgbClr val="00B0F0"/>
                </a:solidFill>
              </a:rPr>
              <a:t>）</a:t>
            </a:r>
            <a:r>
              <a:rPr lang="zh-CN" altLang="zh-CN" dirty="0">
                <a:solidFill>
                  <a:srgbClr val="00B0F0"/>
                </a:solidFill>
              </a:rPr>
              <a:t>进一步深化简政放权</a:t>
            </a:r>
            <a:r>
              <a:rPr lang="zh-CN" altLang="en-US" dirty="0">
                <a:solidFill>
                  <a:srgbClr val="00B0F0"/>
                </a:solidFill>
              </a:rPr>
              <a:t>（放）</a:t>
            </a:r>
            <a:endParaRPr lang="en-US" altLang="zh-CN" dirty="0">
              <a:solidFill>
                <a:srgbClr val="00B0F0"/>
              </a:solidFill>
            </a:endParaRPr>
          </a:p>
          <a:p>
            <a:r>
              <a:rPr lang="en-US" altLang="zh-CN" dirty="0"/>
              <a:t>1.</a:t>
            </a:r>
            <a:r>
              <a:rPr lang="zh-CN" altLang="zh-CN" dirty="0"/>
              <a:t>减少和优化税务行政审批</a:t>
            </a:r>
            <a:endParaRPr lang="en-US" altLang="zh-CN" dirty="0"/>
          </a:p>
          <a:p>
            <a:r>
              <a:rPr lang="zh-CN" altLang="en-US" dirty="0"/>
              <a:t>（</a:t>
            </a:r>
            <a:r>
              <a:rPr lang="en-US" altLang="zh-CN" dirty="0"/>
              <a:t>1</a:t>
            </a:r>
            <a:r>
              <a:rPr lang="zh-CN" altLang="en-US" dirty="0"/>
              <a:t>）</a:t>
            </a:r>
            <a:r>
              <a:rPr lang="zh-CN" altLang="zh-CN" dirty="0"/>
              <a:t>报经国务院批准后，取消非居民企业汇总缴纳企业所得税机构场所的审批，由纳税人自主选择纳税申报地点</a:t>
            </a:r>
            <a:endParaRPr lang="en-US" altLang="zh-CN" dirty="0"/>
          </a:p>
          <a:p>
            <a:r>
              <a:rPr lang="zh-CN" altLang="en-US" dirty="0"/>
              <a:t>（</a:t>
            </a:r>
            <a:r>
              <a:rPr lang="en-US" altLang="zh-CN" dirty="0"/>
              <a:t>2</a:t>
            </a:r>
            <a:r>
              <a:rPr lang="zh-CN" altLang="en-US" dirty="0"/>
              <a:t>）</a:t>
            </a:r>
            <a:r>
              <a:rPr lang="zh-CN" altLang="zh-CN" dirty="0"/>
              <a:t>结合纳税人信用积分确定增值税专用发票最高开票限额和用票数量，完善最高开票限额管理，推动取消最高开票限额审批，便利纳税人生产经营</a:t>
            </a:r>
            <a:endParaRPr lang="en-US" altLang="zh-CN" dirty="0"/>
          </a:p>
          <a:p>
            <a:r>
              <a:rPr lang="en-US" altLang="zh-CN" dirty="0"/>
              <a:t>2.</a:t>
            </a:r>
            <a:r>
              <a:rPr lang="zh-CN" altLang="zh-CN" dirty="0"/>
              <a:t>推行税收权力和责任清单</a:t>
            </a:r>
            <a:endParaRPr lang="en-US" altLang="zh-CN" dirty="0"/>
          </a:p>
          <a:p>
            <a:r>
              <a:rPr lang="zh-CN" altLang="zh-CN" dirty="0"/>
              <a:t>制定税务系统权责清单范本，推进权力和责任清单规范化工作，确保相同的权力和责任事项，在各级税务机关的名称、类型、依据、履责方式和追责情形统一规范，努力形成上下贯通、有机衔接、运转顺畅、透明高效的全国税务系统权责清单运行体系　</a:t>
            </a:r>
            <a:endParaRPr lang="zh-CN" altLang="en-US" dirty="0">
              <a:solidFill>
                <a:srgbClr val="00B0F0"/>
              </a:solidFill>
            </a:endParaRPr>
          </a:p>
        </p:txBody>
      </p:sp>
    </p:spTree>
    <p:extLst>
      <p:ext uri="{BB962C8B-B14F-4D97-AF65-F5344CB8AC3E}">
        <p14:creationId xmlns:p14="http://schemas.microsoft.com/office/powerpoint/2010/main" val="23424130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F4426A5-0730-4560-A322-CB79C8B3AD0B}"/>
              </a:ext>
            </a:extLst>
          </p:cNvPr>
          <p:cNvSpPr>
            <a:spLocks noGrp="1"/>
          </p:cNvSpPr>
          <p:nvPr>
            <p:ph type="title"/>
          </p:nvPr>
        </p:nvSpPr>
        <p:spPr/>
        <p:txBody>
          <a:bodyPr/>
          <a:lstStyle/>
          <a:p>
            <a:r>
              <a:rPr lang="zh-CN" altLang="en-US" dirty="0"/>
              <a:t>增值税方面</a:t>
            </a:r>
          </a:p>
        </p:txBody>
      </p:sp>
      <p:sp>
        <p:nvSpPr>
          <p:cNvPr id="3" name="内容占位符 2">
            <a:extLst>
              <a:ext uri="{FF2B5EF4-FFF2-40B4-BE49-F238E27FC236}">
                <a16:creationId xmlns:a16="http://schemas.microsoft.com/office/drawing/2014/main" xmlns="" id="{8990E2E3-7CE9-4D26-9D83-D7142DA2EF80}"/>
              </a:ext>
            </a:extLst>
          </p:cNvPr>
          <p:cNvSpPr>
            <a:spLocks noGrp="1"/>
          </p:cNvSpPr>
          <p:nvPr>
            <p:ph idx="1"/>
          </p:nvPr>
        </p:nvSpPr>
        <p:spPr/>
        <p:txBody>
          <a:bodyPr/>
          <a:lstStyle/>
          <a:p>
            <a:r>
              <a:rPr lang="zh-CN" altLang="zh-CN" dirty="0"/>
              <a:t>②</a:t>
            </a:r>
            <a:r>
              <a:rPr lang="zh-CN" altLang="en-US" dirty="0"/>
              <a:t>预付费开具电子发票</a:t>
            </a:r>
            <a:endParaRPr lang="en-US" altLang="zh-CN" dirty="0"/>
          </a:p>
          <a:p>
            <a:r>
              <a:rPr lang="en-US" altLang="zh-CN" dirty="0"/>
              <a:t>ETC</a:t>
            </a:r>
            <a:r>
              <a:rPr lang="zh-CN" altLang="en-US" dirty="0">
                <a:solidFill>
                  <a:srgbClr val="FF0000"/>
                </a:solidFill>
              </a:rPr>
              <a:t>预付费客户</a:t>
            </a:r>
            <a:r>
              <a:rPr lang="zh-CN" altLang="en-US" dirty="0"/>
              <a:t>可以自行选择在充值后索取发票或者实际发生通行费用后索取发票</a:t>
            </a:r>
            <a:endParaRPr lang="en-US" altLang="zh-CN" dirty="0"/>
          </a:p>
          <a:p>
            <a:r>
              <a:rPr lang="en-US" altLang="zh-CN" dirty="0"/>
              <a:t>A.</a:t>
            </a:r>
            <a:r>
              <a:rPr lang="zh-CN" altLang="en-US" dirty="0"/>
              <a:t>在</a:t>
            </a:r>
            <a:r>
              <a:rPr lang="zh-CN" altLang="en-US" dirty="0">
                <a:solidFill>
                  <a:srgbClr val="FF0000"/>
                </a:solidFill>
              </a:rPr>
              <a:t>充值后索取</a:t>
            </a:r>
            <a:r>
              <a:rPr lang="zh-CN" altLang="en-US" dirty="0"/>
              <a:t>发票的，在发票服务平台取得由</a:t>
            </a:r>
            <a:r>
              <a:rPr lang="en-US" altLang="zh-CN" dirty="0"/>
              <a:t>ETC</a:t>
            </a:r>
            <a:r>
              <a:rPr lang="zh-CN" altLang="en-US" dirty="0"/>
              <a:t>客户服务机构全额开具的</a:t>
            </a:r>
            <a:r>
              <a:rPr lang="zh-CN" altLang="en-US" dirty="0">
                <a:solidFill>
                  <a:srgbClr val="FF0000"/>
                </a:solidFill>
              </a:rPr>
              <a:t>不征税</a:t>
            </a:r>
            <a:r>
              <a:rPr lang="zh-CN" altLang="en-US" dirty="0"/>
              <a:t>发票，实际发生通行费用后，</a:t>
            </a:r>
            <a:r>
              <a:rPr lang="en-US" altLang="zh-CN" dirty="0"/>
              <a:t>ETC</a:t>
            </a:r>
            <a:r>
              <a:rPr lang="zh-CN" altLang="en-US" dirty="0"/>
              <a:t>客户服务机构和收费公路经营管理单位均不再向其开具发票</a:t>
            </a:r>
            <a:endParaRPr lang="en-US" altLang="zh-CN" dirty="0"/>
          </a:p>
          <a:p>
            <a:r>
              <a:rPr lang="en-US" altLang="zh-CN" dirty="0"/>
              <a:t>B.</a:t>
            </a:r>
            <a:r>
              <a:rPr lang="zh-CN" altLang="zh-CN" dirty="0"/>
              <a:t>客户在</a:t>
            </a:r>
            <a:r>
              <a:rPr lang="zh-CN" altLang="zh-CN" dirty="0">
                <a:solidFill>
                  <a:srgbClr val="FF0000"/>
                </a:solidFill>
              </a:rPr>
              <a:t>充值后未索取</a:t>
            </a:r>
            <a:r>
              <a:rPr lang="zh-CN" altLang="zh-CN" dirty="0"/>
              <a:t>不征税发票，在实际发生通行费用后索取发票的，通过经营性收费公路的部分，在发票服务平台取得由收费公路经营管理单位开具的征税发票；通过政府还贷性收费公路的部分，在发票服务平台取得暂由</a:t>
            </a:r>
            <a:r>
              <a:rPr lang="en-US" altLang="zh-CN" dirty="0"/>
              <a:t>ETC</a:t>
            </a:r>
            <a:r>
              <a:rPr lang="zh-CN" altLang="zh-CN" dirty="0"/>
              <a:t>客户服务机构开具的不征税发票</a:t>
            </a:r>
            <a:r>
              <a:rPr lang="en-US" altLang="zh-CN" dirty="0"/>
              <a:t/>
            </a:r>
            <a:br>
              <a:rPr lang="en-US" altLang="zh-CN" dirty="0"/>
            </a:br>
            <a:endParaRPr lang="zh-CN" altLang="en-US" dirty="0"/>
          </a:p>
        </p:txBody>
      </p:sp>
    </p:spTree>
    <p:extLst>
      <p:ext uri="{BB962C8B-B14F-4D97-AF65-F5344CB8AC3E}">
        <p14:creationId xmlns:p14="http://schemas.microsoft.com/office/powerpoint/2010/main" val="17792086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0BF206E-FADF-4576-9615-0F78855AC258}"/>
              </a:ext>
            </a:extLst>
          </p:cNvPr>
          <p:cNvSpPr>
            <a:spLocks noGrp="1"/>
          </p:cNvSpPr>
          <p:nvPr>
            <p:ph type="title"/>
          </p:nvPr>
        </p:nvSpPr>
        <p:spPr/>
        <p:txBody>
          <a:bodyPr/>
          <a:lstStyle/>
          <a:p>
            <a:r>
              <a:rPr lang="zh-CN" altLang="en-US" dirty="0"/>
              <a:t>增值税方面</a:t>
            </a:r>
          </a:p>
        </p:txBody>
      </p:sp>
      <p:sp>
        <p:nvSpPr>
          <p:cNvPr id="3" name="内容占位符 2">
            <a:extLst>
              <a:ext uri="{FF2B5EF4-FFF2-40B4-BE49-F238E27FC236}">
                <a16:creationId xmlns:a16="http://schemas.microsoft.com/office/drawing/2014/main" xmlns="" id="{940DC970-226E-4187-99ED-4BE6DBD2EB11}"/>
              </a:ext>
            </a:extLst>
          </p:cNvPr>
          <p:cNvSpPr>
            <a:spLocks noGrp="1"/>
          </p:cNvSpPr>
          <p:nvPr>
            <p:ph idx="1"/>
          </p:nvPr>
        </p:nvSpPr>
        <p:spPr/>
        <p:txBody>
          <a:bodyPr/>
          <a:lstStyle/>
          <a:p>
            <a:r>
              <a:rPr lang="zh-CN" altLang="zh-CN" dirty="0"/>
              <a:t>③</a:t>
            </a:r>
            <a:r>
              <a:rPr lang="zh-CN" altLang="en-US" dirty="0"/>
              <a:t>电子发票取得</a:t>
            </a:r>
            <a:endParaRPr lang="en-US" altLang="zh-CN" dirty="0"/>
          </a:p>
          <a:p>
            <a:r>
              <a:rPr lang="en-US" altLang="zh-CN" dirty="0"/>
              <a:t>A.</a:t>
            </a:r>
            <a:r>
              <a:rPr lang="zh-CN" altLang="zh-CN" dirty="0"/>
              <a:t>客户使用</a:t>
            </a:r>
            <a:r>
              <a:rPr lang="en-US" altLang="zh-CN" dirty="0"/>
              <a:t>ETC</a:t>
            </a:r>
            <a:r>
              <a:rPr lang="zh-CN" altLang="zh-CN" dirty="0"/>
              <a:t>卡或用户卡通行收费公路并交纳通行费的，可以在实际发生通行费用后第</a:t>
            </a:r>
            <a:r>
              <a:rPr lang="en-US" altLang="zh-CN" dirty="0"/>
              <a:t>10</a:t>
            </a:r>
            <a:r>
              <a:rPr lang="zh-CN" altLang="zh-CN" dirty="0"/>
              <a:t>个自然日（遇法定节假日顺延）起，登录发票服务平台，选择相应通行记录取得通行费电子发票</a:t>
            </a:r>
            <a:endParaRPr lang="en-US" altLang="zh-CN" dirty="0"/>
          </a:p>
          <a:p>
            <a:r>
              <a:rPr lang="en-US" altLang="zh-CN" dirty="0"/>
              <a:t>B.</a:t>
            </a:r>
            <a:r>
              <a:rPr lang="zh-CN" altLang="zh-CN" dirty="0"/>
              <a:t>客户可以在充值后实时登录发票服务平台，选择相应充值记录取得通行费电子发票</a:t>
            </a:r>
            <a:endParaRPr lang="en-US" altLang="zh-CN" dirty="0"/>
          </a:p>
          <a:p>
            <a:r>
              <a:rPr lang="en-US" altLang="zh-CN" dirty="0"/>
              <a:t>C.</a:t>
            </a:r>
            <a:r>
              <a:rPr lang="zh-CN" altLang="zh-CN" dirty="0"/>
              <a:t>未办理</a:t>
            </a:r>
            <a:r>
              <a:rPr lang="en-US" altLang="zh-CN" dirty="0"/>
              <a:t>ETC</a:t>
            </a:r>
            <a:r>
              <a:rPr lang="zh-CN" altLang="zh-CN" dirty="0"/>
              <a:t>卡或用户卡的现金客户，暂按原有方式交纳通行费和索取票据</a:t>
            </a:r>
            <a:endParaRPr lang="en-US" altLang="zh-CN" dirty="0"/>
          </a:p>
          <a:p>
            <a:endParaRPr lang="zh-CN" altLang="en-US" dirty="0"/>
          </a:p>
        </p:txBody>
      </p:sp>
    </p:spTree>
    <p:extLst>
      <p:ext uri="{BB962C8B-B14F-4D97-AF65-F5344CB8AC3E}">
        <p14:creationId xmlns:p14="http://schemas.microsoft.com/office/powerpoint/2010/main" val="19277191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90E9E6D-9811-4367-A04B-1CE7192C3662}"/>
              </a:ext>
            </a:extLst>
          </p:cNvPr>
          <p:cNvSpPr>
            <a:spLocks noGrp="1"/>
          </p:cNvSpPr>
          <p:nvPr>
            <p:ph type="title"/>
          </p:nvPr>
        </p:nvSpPr>
        <p:spPr/>
        <p:txBody>
          <a:bodyPr/>
          <a:lstStyle/>
          <a:p>
            <a:r>
              <a:rPr lang="zh-CN" altLang="en-US" dirty="0"/>
              <a:t>增值税方面</a:t>
            </a:r>
          </a:p>
        </p:txBody>
      </p:sp>
      <p:sp>
        <p:nvSpPr>
          <p:cNvPr id="3" name="内容占位符 2">
            <a:extLst>
              <a:ext uri="{FF2B5EF4-FFF2-40B4-BE49-F238E27FC236}">
                <a16:creationId xmlns:a16="http://schemas.microsoft.com/office/drawing/2014/main" xmlns="" id="{4888F5E7-A2BD-450A-AB53-10496E4C9717}"/>
              </a:ext>
            </a:extLst>
          </p:cNvPr>
          <p:cNvSpPr>
            <a:spLocks noGrp="1"/>
          </p:cNvSpPr>
          <p:nvPr>
            <p:ph idx="1"/>
          </p:nvPr>
        </p:nvSpPr>
        <p:spPr/>
        <p:txBody>
          <a:bodyPr/>
          <a:lstStyle/>
          <a:p>
            <a:r>
              <a:rPr lang="zh-CN" altLang="en-US" dirty="0"/>
              <a:t>（</a:t>
            </a:r>
            <a:r>
              <a:rPr lang="en-US" altLang="zh-CN" dirty="0"/>
              <a:t>3</a:t>
            </a:r>
            <a:r>
              <a:rPr lang="zh-CN" altLang="en-US" dirty="0"/>
              <a:t>）认证</a:t>
            </a:r>
            <a:endParaRPr lang="en-US" altLang="zh-CN" dirty="0"/>
          </a:p>
          <a:p>
            <a:r>
              <a:rPr lang="zh-CN" altLang="zh-CN" dirty="0"/>
              <a:t>增值税一般纳税人取得符合规定的通行费电子发票后，应当自开具之日起</a:t>
            </a:r>
            <a:r>
              <a:rPr lang="en-US" altLang="zh-CN" dirty="0"/>
              <a:t>360</a:t>
            </a:r>
            <a:r>
              <a:rPr lang="zh-CN" altLang="zh-CN" dirty="0"/>
              <a:t>日内登录本省（区、市）增值税发票选择确认平台</a:t>
            </a:r>
            <a:r>
              <a:rPr lang="en-US" altLang="zh-CN" dirty="0"/>
              <a:t>,</a:t>
            </a:r>
            <a:r>
              <a:rPr lang="zh-CN" altLang="zh-CN" dirty="0"/>
              <a:t>查询、选择用于申报抵扣的通行费电子发票信息</a:t>
            </a:r>
            <a:endParaRPr lang="zh-CN" altLang="en-US" dirty="0"/>
          </a:p>
          <a:p>
            <a:r>
              <a:rPr lang="zh-CN" altLang="en-US" dirty="0"/>
              <a:t>（</a:t>
            </a:r>
            <a:r>
              <a:rPr lang="en-US" altLang="zh-CN" dirty="0"/>
              <a:t>4</a:t>
            </a:r>
            <a:r>
              <a:rPr lang="zh-CN" altLang="en-US" dirty="0"/>
              <a:t>）申报表填报</a:t>
            </a:r>
            <a:endParaRPr lang="en-US" altLang="zh-CN" dirty="0"/>
          </a:p>
          <a:p>
            <a:r>
              <a:rPr lang="zh-CN" altLang="zh-CN" dirty="0"/>
              <a:t>增值税一般纳税人申报抵扣的通行费电子发票进项税额，在纳税申报时应当填写在《增值税纳税申报表附列资料（二）》（本期进项税额明细）中</a:t>
            </a:r>
            <a:r>
              <a:rPr lang="en-US" altLang="zh-CN" dirty="0"/>
              <a:t>“</a:t>
            </a:r>
            <a:r>
              <a:rPr lang="zh-CN" altLang="zh-CN" dirty="0">
                <a:solidFill>
                  <a:srgbClr val="FF0000"/>
                </a:solidFill>
              </a:rPr>
              <a:t>认证相符的增值税专用发票</a:t>
            </a:r>
            <a:r>
              <a:rPr lang="en-US" altLang="zh-CN" dirty="0"/>
              <a:t>”</a:t>
            </a:r>
            <a:r>
              <a:rPr lang="zh-CN" altLang="zh-CN" dirty="0"/>
              <a:t>相关栏次中</a:t>
            </a:r>
            <a:endParaRPr lang="en-US" altLang="zh-CN" dirty="0"/>
          </a:p>
          <a:p>
            <a:r>
              <a:rPr lang="en-US" altLang="zh-CN" dirty="0"/>
              <a:t>                                ——</a:t>
            </a:r>
            <a:r>
              <a:rPr lang="zh-CN" altLang="zh-CN" dirty="0"/>
              <a:t>交通运输部 国家税务总局公告</a:t>
            </a:r>
            <a:r>
              <a:rPr lang="en-US" altLang="zh-CN" dirty="0"/>
              <a:t>2017</a:t>
            </a:r>
            <a:r>
              <a:rPr lang="zh-CN" altLang="zh-CN" dirty="0"/>
              <a:t>年第</a:t>
            </a:r>
            <a:r>
              <a:rPr lang="en-US" altLang="zh-CN" dirty="0"/>
              <a:t>66</a:t>
            </a:r>
            <a:r>
              <a:rPr lang="zh-CN" altLang="zh-CN" dirty="0"/>
              <a:t>号</a:t>
            </a:r>
            <a:endParaRPr lang="en-US" altLang="zh-CN" dirty="0"/>
          </a:p>
          <a:p>
            <a:endParaRPr lang="zh-CN" altLang="en-US" dirty="0"/>
          </a:p>
        </p:txBody>
      </p:sp>
    </p:spTree>
    <p:extLst>
      <p:ext uri="{BB962C8B-B14F-4D97-AF65-F5344CB8AC3E}">
        <p14:creationId xmlns:p14="http://schemas.microsoft.com/office/powerpoint/2010/main" val="34966913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增值税方面</a:t>
            </a:r>
          </a:p>
        </p:txBody>
      </p:sp>
      <p:sp>
        <p:nvSpPr>
          <p:cNvPr id="3" name="内容占位符 2"/>
          <p:cNvSpPr>
            <a:spLocks noGrp="1"/>
          </p:cNvSpPr>
          <p:nvPr>
            <p:ph idx="1"/>
          </p:nvPr>
        </p:nvSpPr>
        <p:spPr/>
        <p:txBody>
          <a:bodyPr/>
          <a:lstStyle/>
          <a:p>
            <a:r>
              <a:rPr lang="zh-CN" altLang="en-US" dirty="0">
                <a:solidFill>
                  <a:srgbClr val="0070C0"/>
                </a:solidFill>
              </a:rPr>
              <a:t>（四）增值税扣税凭证逾期</a:t>
            </a:r>
            <a:endParaRPr lang="en-US" altLang="zh-CN" dirty="0">
              <a:solidFill>
                <a:srgbClr val="0070C0"/>
              </a:solidFill>
            </a:endParaRPr>
          </a:p>
          <a:p>
            <a:r>
              <a:rPr lang="en-US" altLang="zh-CN" dirty="0"/>
              <a:t>1.</a:t>
            </a:r>
            <a:r>
              <a:rPr lang="zh-CN" altLang="en-US" dirty="0"/>
              <a:t>自</a:t>
            </a:r>
            <a:r>
              <a:rPr lang="en-US" dirty="0"/>
              <a:t>2018</a:t>
            </a:r>
            <a:r>
              <a:rPr lang="zh-CN" altLang="en-US" dirty="0"/>
              <a:t>年</a:t>
            </a:r>
            <a:r>
              <a:rPr lang="en-US" dirty="0"/>
              <a:t>1</a:t>
            </a:r>
            <a:r>
              <a:rPr lang="zh-CN" altLang="en-US" dirty="0"/>
              <a:t>月</a:t>
            </a:r>
            <a:r>
              <a:rPr lang="en-US" dirty="0"/>
              <a:t>1</a:t>
            </a:r>
            <a:r>
              <a:rPr lang="zh-CN" altLang="en-US" dirty="0"/>
              <a:t>日起，逾期增值税扣税凭证继续抵扣事项</a:t>
            </a:r>
            <a:r>
              <a:rPr lang="zh-CN" altLang="en-US" dirty="0">
                <a:solidFill>
                  <a:srgbClr val="FF0000"/>
                </a:solidFill>
              </a:rPr>
              <a:t>由省国税局</a:t>
            </a:r>
            <a:r>
              <a:rPr lang="zh-CN" altLang="en-US" dirty="0"/>
              <a:t>核准</a:t>
            </a:r>
            <a:endParaRPr lang="en-US" altLang="zh-CN" dirty="0"/>
          </a:p>
          <a:p>
            <a:r>
              <a:rPr lang="en-US" altLang="zh-CN" dirty="0"/>
              <a:t>2.</a:t>
            </a:r>
            <a:r>
              <a:rPr lang="zh-CN" altLang="en-US" dirty="0"/>
              <a:t>允许继续抵扣的客观原因类型及报送资料等要求，按照修改后的</a:t>
            </a:r>
            <a:r>
              <a:rPr lang="en-US" altLang="zh-CN" dirty="0"/>
              <a:t>《</a:t>
            </a:r>
            <a:r>
              <a:rPr lang="zh-CN" altLang="en-US" dirty="0"/>
              <a:t>国家税务总局关于逾期增值税扣税凭证抵扣问题的公告</a:t>
            </a:r>
            <a:r>
              <a:rPr lang="en-US" altLang="zh-CN" dirty="0"/>
              <a:t>》</a:t>
            </a:r>
            <a:r>
              <a:rPr lang="zh-CN" altLang="en-US" dirty="0"/>
              <a:t>（国家税务总局公告</a:t>
            </a:r>
            <a:r>
              <a:rPr lang="en-US" dirty="0"/>
              <a:t>2011</a:t>
            </a:r>
            <a:r>
              <a:rPr lang="zh-CN" altLang="en-US" dirty="0"/>
              <a:t>年第</a:t>
            </a:r>
            <a:r>
              <a:rPr lang="en-US" dirty="0"/>
              <a:t>50</a:t>
            </a:r>
            <a:r>
              <a:rPr lang="zh-CN" altLang="en-US" dirty="0"/>
              <a:t>号）</a:t>
            </a:r>
            <a:endParaRPr lang="en-US" altLang="zh-CN" dirty="0"/>
          </a:p>
          <a:p>
            <a:r>
              <a:rPr lang="zh-CN" altLang="en-US" dirty="0"/>
              <a:t>各省国税局应在修改后的国家税务总局公告</a:t>
            </a:r>
            <a:r>
              <a:rPr lang="en-US" dirty="0"/>
              <a:t>2011</a:t>
            </a:r>
            <a:r>
              <a:rPr lang="zh-CN" altLang="en-US" dirty="0"/>
              <a:t>年第</a:t>
            </a:r>
            <a:r>
              <a:rPr lang="en-US" dirty="0"/>
              <a:t>50</a:t>
            </a:r>
            <a:r>
              <a:rPr lang="zh-CN" altLang="en-US" dirty="0"/>
              <a:t>号附件</a:t>
            </a:r>
            <a:r>
              <a:rPr lang="en-US" altLang="zh-CN" dirty="0"/>
              <a:t>《</a:t>
            </a:r>
            <a:r>
              <a:rPr lang="zh-CN" altLang="en-US" dirty="0"/>
              <a:t>逾期增值税扣税凭证抵扣管理办法</a:t>
            </a:r>
            <a:r>
              <a:rPr lang="en-US" altLang="zh-CN" dirty="0"/>
              <a:t>》</a:t>
            </a:r>
            <a:r>
              <a:rPr lang="zh-CN" altLang="en-US" dirty="0"/>
              <a:t>相关规定基础上，按照进一步深化税务系统</a:t>
            </a:r>
            <a:r>
              <a:rPr lang="en-US" dirty="0"/>
              <a:t>“</a:t>
            </a:r>
            <a:r>
              <a:rPr lang="zh-CN" altLang="en-US" dirty="0"/>
              <a:t>放管服</a:t>
            </a:r>
            <a:r>
              <a:rPr lang="en-US" dirty="0"/>
              <a:t>”</a:t>
            </a:r>
            <a:r>
              <a:rPr lang="zh-CN" altLang="en-US" dirty="0"/>
              <a:t>改革、优化税收环境的要求，以方便纳税人、利于税收管理为原则，进一步细化流程、明确时限、简化资料、改进服务</a:t>
            </a:r>
            <a:endParaRPr lang="zh-CN" altLang="en-US" dirty="0">
              <a:solidFill>
                <a:srgbClr val="FF0000"/>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增值税方面</a:t>
            </a:r>
          </a:p>
        </p:txBody>
      </p:sp>
      <p:sp>
        <p:nvSpPr>
          <p:cNvPr id="3" name="内容占位符 2"/>
          <p:cNvSpPr>
            <a:spLocks noGrp="1"/>
          </p:cNvSpPr>
          <p:nvPr>
            <p:ph idx="1"/>
          </p:nvPr>
        </p:nvSpPr>
        <p:spPr/>
        <p:txBody>
          <a:bodyPr>
            <a:normAutofit/>
          </a:bodyPr>
          <a:lstStyle/>
          <a:p>
            <a:r>
              <a:rPr lang="en-US" dirty="0"/>
              <a:t> </a:t>
            </a:r>
            <a:r>
              <a:rPr lang="en-US" altLang="zh-CN" dirty="0"/>
              <a:t>3.</a:t>
            </a:r>
            <a:r>
              <a:rPr lang="zh-CN" altLang="en-US" dirty="0"/>
              <a:t>对</a:t>
            </a:r>
            <a:r>
              <a:rPr lang="en-US" altLang="zh-CN" dirty="0"/>
              <a:t>《</a:t>
            </a:r>
            <a:r>
              <a:rPr lang="zh-CN" altLang="en-US" dirty="0"/>
              <a:t>国家税务总局关于逾期增值税扣税凭证抵扣问题的公告</a:t>
            </a:r>
            <a:r>
              <a:rPr lang="en-US" altLang="zh-CN" dirty="0"/>
              <a:t>》</a:t>
            </a:r>
            <a:r>
              <a:rPr lang="zh-CN" altLang="en-US" dirty="0"/>
              <a:t>（国家税务总局公告</a:t>
            </a:r>
            <a:r>
              <a:rPr lang="en-US" dirty="0"/>
              <a:t>2011</a:t>
            </a:r>
            <a:r>
              <a:rPr lang="zh-CN" altLang="en-US" dirty="0"/>
              <a:t>年第</a:t>
            </a:r>
            <a:r>
              <a:rPr lang="en-US" dirty="0"/>
              <a:t>50</a:t>
            </a:r>
            <a:r>
              <a:rPr lang="zh-CN" altLang="en-US" dirty="0"/>
              <a:t>号）作如下修改：</a:t>
            </a:r>
            <a:endParaRPr lang="en-US" altLang="zh-CN" dirty="0"/>
          </a:p>
          <a:p>
            <a:r>
              <a:rPr lang="zh-CN" altLang="en-US" dirty="0"/>
              <a:t>（</a:t>
            </a:r>
            <a:r>
              <a:rPr lang="en-US" altLang="zh-CN" dirty="0"/>
              <a:t>1</a:t>
            </a:r>
            <a:r>
              <a:rPr lang="zh-CN" altLang="en-US" dirty="0"/>
              <a:t>）第一条第一款修改为：</a:t>
            </a:r>
            <a:r>
              <a:rPr lang="en-US" dirty="0"/>
              <a:t>“</a:t>
            </a:r>
            <a:r>
              <a:rPr lang="zh-CN" altLang="en-US" dirty="0"/>
              <a:t>增值税一般纳税人发生真实交易但由于客观原因造成增值税扣税凭证（包括增值税专用发票、海关进口增值税专用缴款书和机动车销售统一发票）（</a:t>
            </a:r>
            <a:r>
              <a:rPr lang="zh-CN" altLang="en-US" dirty="0">
                <a:solidFill>
                  <a:srgbClr val="FF0000"/>
                </a:solidFill>
              </a:rPr>
              <a:t>明确范围</a:t>
            </a:r>
            <a:r>
              <a:rPr lang="zh-CN" altLang="en-US" dirty="0"/>
              <a:t>）未能按照规定期限办理认证、确认或者稽核比对的（</a:t>
            </a:r>
            <a:r>
              <a:rPr lang="zh-CN" altLang="en-US" dirty="0">
                <a:solidFill>
                  <a:srgbClr val="FF0000"/>
                </a:solidFill>
              </a:rPr>
              <a:t>逾期概念</a:t>
            </a:r>
            <a:r>
              <a:rPr lang="zh-CN" altLang="en-US" dirty="0"/>
              <a:t>），经主管税务机关核实、逐级上报，由省国税局（</a:t>
            </a:r>
            <a:r>
              <a:rPr lang="zh-CN" altLang="en-US" dirty="0">
                <a:solidFill>
                  <a:srgbClr val="FF0000"/>
                </a:solidFill>
              </a:rPr>
              <a:t>调整核准级次</a:t>
            </a:r>
            <a:r>
              <a:rPr lang="zh-CN" altLang="en-US" dirty="0"/>
              <a:t>）认证并稽核比对后，对比对相符的增值税扣税凭证，允许纳税人继续抵扣其进项税额</a:t>
            </a:r>
            <a:r>
              <a:rPr lang="en-US" dirty="0"/>
              <a:t>”</a:t>
            </a:r>
          </a:p>
          <a:p>
            <a:r>
              <a:rPr lang="en-US" dirty="0"/>
              <a:t> </a:t>
            </a:r>
            <a:r>
              <a:rPr lang="zh-CN" altLang="en-US" dirty="0"/>
              <a:t>（</a:t>
            </a:r>
            <a:r>
              <a:rPr lang="en-US" altLang="zh-CN" dirty="0"/>
              <a:t>2</a:t>
            </a:r>
            <a:r>
              <a:rPr lang="zh-CN" altLang="en-US" dirty="0"/>
              <a:t>）删去第一条第三款：</a:t>
            </a:r>
            <a:r>
              <a:rPr lang="en-US" dirty="0"/>
              <a:t>“</a:t>
            </a:r>
            <a:r>
              <a:rPr lang="zh-CN" altLang="en-US" dirty="0"/>
              <a:t>本公告所称增值税扣税凭证，包括增值税专用发票、海关进口增值税专用缴款书和公路内河货物运输业统一发票</a:t>
            </a:r>
            <a:r>
              <a:rPr lang="en-US" dirty="0"/>
              <a:t>”</a:t>
            </a:r>
            <a:r>
              <a:rPr lang="zh-CN" altLang="en-US" dirty="0"/>
              <a:t>（</a:t>
            </a:r>
            <a:r>
              <a:rPr lang="zh-CN" altLang="en-US" dirty="0">
                <a:solidFill>
                  <a:srgbClr val="FF0000"/>
                </a:solidFill>
              </a:rPr>
              <a:t>运输发票已并入</a:t>
            </a:r>
            <a:r>
              <a:rPr lang="zh-CN" altLang="en-US" dirty="0"/>
              <a:t>）</a:t>
            </a:r>
            <a:r>
              <a:rPr lang="en-US" dirty="0"/>
              <a:t/>
            </a:r>
            <a:br>
              <a:rPr lang="en-US" dirty="0"/>
            </a:br>
            <a:r>
              <a:rPr lang="en-US" dirty="0"/>
              <a:t>     </a:t>
            </a:r>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增值税方面</a:t>
            </a:r>
          </a:p>
        </p:txBody>
      </p:sp>
      <p:sp>
        <p:nvSpPr>
          <p:cNvPr id="3" name="内容占位符 2"/>
          <p:cNvSpPr>
            <a:spLocks noGrp="1"/>
          </p:cNvSpPr>
          <p:nvPr>
            <p:ph idx="1"/>
          </p:nvPr>
        </p:nvSpPr>
        <p:spPr/>
        <p:txBody>
          <a:bodyPr/>
          <a:lstStyle/>
          <a:p>
            <a:r>
              <a:rPr lang="en-US" dirty="0"/>
              <a:t> </a:t>
            </a:r>
            <a:r>
              <a:rPr lang="zh-CN" altLang="en-US" dirty="0"/>
              <a:t>（</a:t>
            </a:r>
            <a:r>
              <a:rPr lang="en-US" altLang="zh-CN" dirty="0"/>
              <a:t>3</a:t>
            </a:r>
            <a:r>
              <a:rPr lang="zh-CN" altLang="en-US" dirty="0"/>
              <a:t>）将</a:t>
            </a:r>
            <a:r>
              <a:rPr lang="en-US" altLang="zh-CN" dirty="0"/>
              <a:t>《</a:t>
            </a:r>
            <a:r>
              <a:rPr lang="zh-CN" altLang="en-US" dirty="0"/>
              <a:t>管理办法</a:t>
            </a:r>
            <a:r>
              <a:rPr lang="en-US" altLang="zh-CN" dirty="0"/>
              <a:t>》</a:t>
            </a:r>
            <a:r>
              <a:rPr lang="zh-CN" altLang="en-US" dirty="0"/>
              <a:t>第四条第二款修改为：</a:t>
            </a:r>
            <a:r>
              <a:rPr lang="en-US" dirty="0"/>
              <a:t>“</a:t>
            </a:r>
            <a:r>
              <a:rPr lang="zh-CN" altLang="en-US" dirty="0"/>
              <a:t>主管税务机关核实无误后，应向上级税务机关上报，并将增值税扣税凭证逾期情况说明、第三方证明或说明、逾期增值税扣税凭证电子信息、逾期增值税扣税凭证复印件逐级上报至省国税局</a:t>
            </a:r>
            <a:r>
              <a:rPr lang="en-US" dirty="0"/>
              <a:t>”</a:t>
            </a:r>
            <a:r>
              <a:rPr lang="zh-CN" altLang="en-US" dirty="0"/>
              <a:t>（</a:t>
            </a:r>
            <a:r>
              <a:rPr lang="zh-CN" altLang="en-US" dirty="0">
                <a:solidFill>
                  <a:srgbClr val="FF0000"/>
                </a:solidFill>
              </a:rPr>
              <a:t>调整为省局</a:t>
            </a:r>
            <a:r>
              <a:rPr lang="zh-CN" altLang="en-US" dirty="0"/>
              <a:t>）</a:t>
            </a:r>
            <a:endParaRPr lang="en-US" dirty="0"/>
          </a:p>
          <a:p>
            <a:r>
              <a:rPr lang="zh-CN" altLang="en-US" dirty="0"/>
              <a:t>（</a:t>
            </a:r>
            <a:r>
              <a:rPr lang="en-US" altLang="zh-CN" dirty="0"/>
              <a:t>4</a:t>
            </a:r>
            <a:r>
              <a:rPr lang="zh-CN" altLang="en-US" dirty="0"/>
              <a:t>）将</a:t>
            </a:r>
            <a:r>
              <a:rPr lang="en-US" altLang="zh-CN" dirty="0"/>
              <a:t>《</a:t>
            </a:r>
            <a:r>
              <a:rPr lang="zh-CN" altLang="en-US" dirty="0"/>
              <a:t>管理办法</a:t>
            </a:r>
            <a:r>
              <a:rPr lang="en-US" altLang="zh-CN" dirty="0"/>
              <a:t>》</a:t>
            </a:r>
            <a:r>
              <a:rPr lang="zh-CN" altLang="en-US" dirty="0"/>
              <a:t>第五条修改为：</a:t>
            </a:r>
            <a:r>
              <a:rPr lang="en-US" dirty="0"/>
              <a:t>“</a:t>
            </a:r>
            <a:r>
              <a:rPr lang="zh-CN" altLang="en-US" dirty="0"/>
              <a:t>省国税局对上报的资料进行案头复核，并对逾期增值税扣税凭证信息进行认证、稽核比对，对资料符合条件、稽核比对结果相符的，允许纳税人继续抵扣逾期增值税扣税凭证上所注明或计算的税额</a:t>
            </a:r>
            <a:r>
              <a:rPr lang="en-US" dirty="0"/>
              <a:t>”</a:t>
            </a:r>
            <a:r>
              <a:rPr lang="zh-CN" altLang="en-US" dirty="0"/>
              <a:t>（</a:t>
            </a:r>
            <a:r>
              <a:rPr lang="zh-CN" altLang="en-US" dirty="0">
                <a:solidFill>
                  <a:srgbClr val="FF0000"/>
                </a:solidFill>
              </a:rPr>
              <a:t>调整为省局，并强调案头复核</a:t>
            </a:r>
            <a:r>
              <a:rPr lang="zh-CN" altLang="en-US" dirty="0"/>
              <a:t>）</a:t>
            </a:r>
            <a:r>
              <a:rPr lang="en-US" dirty="0"/>
              <a:t/>
            </a:r>
            <a:br>
              <a:rPr lang="en-US" dirty="0"/>
            </a:br>
            <a:r>
              <a:rPr lang="en-US" dirty="0"/>
              <a:t>                                               </a:t>
            </a:r>
            <a:r>
              <a:rPr lang="en-US" altLang="zh-CN" dirty="0"/>
              <a:t>——</a:t>
            </a:r>
            <a:r>
              <a:rPr lang="zh-CN" altLang="en-US" dirty="0"/>
              <a:t>国家税务总局公告</a:t>
            </a:r>
            <a:r>
              <a:rPr lang="en-US" dirty="0"/>
              <a:t>2017</a:t>
            </a:r>
            <a:r>
              <a:rPr lang="zh-CN" altLang="en-US" dirty="0"/>
              <a:t>年第</a:t>
            </a:r>
            <a:r>
              <a:rPr lang="en-US" dirty="0"/>
              <a:t>36</a:t>
            </a:r>
            <a:r>
              <a:rPr lang="zh-CN" altLang="en-US" dirty="0"/>
              <a:t>号</a:t>
            </a:r>
          </a:p>
          <a:p>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4BDDB05-2F61-4D65-97B0-0F0A9E32720D}"/>
              </a:ext>
            </a:extLst>
          </p:cNvPr>
          <p:cNvSpPr>
            <a:spLocks noGrp="1"/>
          </p:cNvSpPr>
          <p:nvPr>
            <p:ph type="title"/>
          </p:nvPr>
        </p:nvSpPr>
        <p:spPr/>
        <p:txBody>
          <a:bodyPr/>
          <a:lstStyle/>
          <a:p>
            <a:r>
              <a:rPr lang="zh-CN" altLang="en-US" dirty="0"/>
              <a:t>增值税方面</a:t>
            </a:r>
          </a:p>
        </p:txBody>
      </p:sp>
      <p:sp>
        <p:nvSpPr>
          <p:cNvPr id="3" name="内容占位符 2">
            <a:extLst>
              <a:ext uri="{FF2B5EF4-FFF2-40B4-BE49-F238E27FC236}">
                <a16:creationId xmlns:a16="http://schemas.microsoft.com/office/drawing/2014/main" xmlns="" id="{1B0482D0-C573-4583-B6A6-22E428EB6AA9}"/>
              </a:ext>
            </a:extLst>
          </p:cNvPr>
          <p:cNvSpPr>
            <a:spLocks noGrp="1"/>
          </p:cNvSpPr>
          <p:nvPr>
            <p:ph idx="1"/>
          </p:nvPr>
        </p:nvSpPr>
        <p:spPr>
          <a:xfrm>
            <a:off x="566440" y="890124"/>
            <a:ext cx="11320759" cy="5739276"/>
          </a:xfrm>
        </p:spPr>
        <p:txBody>
          <a:bodyPr>
            <a:normAutofit/>
          </a:bodyPr>
          <a:lstStyle/>
          <a:p>
            <a:r>
              <a:rPr lang="zh-CN" altLang="en-US" dirty="0">
                <a:solidFill>
                  <a:srgbClr val="FF0000"/>
                </a:solidFill>
              </a:rPr>
              <a:t>四</a:t>
            </a:r>
            <a:r>
              <a:rPr lang="en-US" altLang="zh-CN" dirty="0">
                <a:solidFill>
                  <a:srgbClr val="FF0000"/>
                </a:solidFill>
              </a:rPr>
              <a:t>.</a:t>
            </a:r>
            <a:r>
              <a:rPr lang="zh-CN" altLang="en-US" dirty="0">
                <a:solidFill>
                  <a:srgbClr val="FF0000"/>
                </a:solidFill>
              </a:rPr>
              <a:t>税收优惠</a:t>
            </a:r>
            <a:endParaRPr lang="en-US" altLang="zh-CN" dirty="0">
              <a:solidFill>
                <a:srgbClr val="FF0000"/>
              </a:solidFill>
            </a:endParaRPr>
          </a:p>
          <a:p>
            <a:r>
              <a:rPr lang="zh-CN" altLang="en-US" dirty="0">
                <a:solidFill>
                  <a:srgbClr val="0070C0"/>
                </a:solidFill>
              </a:rPr>
              <a:t>（一）</a:t>
            </a:r>
            <a:r>
              <a:rPr lang="zh-CN" altLang="zh-CN" dirty="0">
                <a:solidFill>
                  <a:srgbClr val="0070C0"/>
                </a:solidFill>
              </a:rPr>
              <a:t>延续小微企业</a:t>
            </a:r>
            <a:r>
              <a:rPr lang="zh-CN" altLang="en-US" dirty="0">
                <a:solidFill>
                  <a:srgbClr val="0070C0"/>
                </a:solidFill>
              </a:rPr>
              <a:t>起征点</a:t>
            </a:r>
            <a:endParaRPr lang="en-US" altLang="zh-CN" dirty="0">
              <a:solidFill>
                <a:srgbClr val="0070C0"/>
              </a:solidFill>
            </a:endParaRPr>
          </a:p>
          <a:p>
            <a:r>
              <a:rPr lang="zh-CN" altLang="zh-CN" dirty="0"/>
              <a:t>自</a:t>
            </a:r>
            <a:r>
              <a:rPr lang="en-US" altLang="zh-CN" dirty="0"/>
              <a:t>2018</a:t>
            </a:r>
            <a:r>
              <a:rPr lang="zh-CN" altLang="zh-CN" dirty="0"/>
              <a:t>年</a:t>
            </a:r>
            <a:r>
              <a:rPr lang="en-US" altLang="zh-CN" dirty="0"/>
              <a:t>1</a:t>
            </a:r>
            <a:r>
              <a:rPr lang="zh-CN" altLang="zh-CN" dirty="0"/>
              <a:t>月</a:t>
            </a:r>
            <a:r>
              <a:rPr lang="en-US" altLang="zh-CN" dirty="0"/>
              <a:t>1</a:t>
            </a:r>
            <a:r>
              <a:rPr lang="zh-CN" altLang="zh-CN" dirty="0"/>
              <a:t>日至</a:t>
            </a:r>
            <a:r>
              <a:rPr lang="en-US" altLang="zh-CN" dirty="0"/>
              <a:t>2020</a:t>
            </a:r>
            <a:r>
              <a:rPr lang="zh-CN" altLang="zh-CN" dirty="0"/>
              <a:t>年</a:t>
            </a:r>
            <a:r>
              <a:rPr lang="en-US" altLang="zh-CN" dirty="0"/>
              <a:t>12</a:t>
            </a:r>
            <a:r>
              <a:rPr lang="zh-CN" altLang="zh-CN" dirty="0"/>
              <a:t>月</a:t>
            </a:r>
            <a:r>
              <a:rPr lang="en-US" altLang="zh-CN" dirty="0"/>
              <a:t>31</a:t>
            </a:r>
            <a:r>
              <a:rPr lang="zh-CN" altLang="zh-CN" dirty="0"/>
              <a:t>日，继续对月销售额</a:t>
            </a:r>
            <a:r>
              <a:rPr lang="en-US" altLang="zh-CN" dirty="0"/>
              <a:t>2</a:t>
            </a:r>
            <a:r>
              <a:rPr lang="zh-CN" altLang="zh-CN" dirty="0"/>
              <a:t>万元（含本数）至</a:t>
            </a:r>
            <a:r>
              <a:rPr lang="en-US" altLang="zh-CN" dirty="0"/>
              <a:t>3</a:t>
            </a:r>
            <a:r>
              <a:rPr lang="zh-CN" altLang="zh-CN" dirty="0"/>
              <a:t>万元的增值税小规模纳税人，免征增值税</a:t>
            </a:r>
            <a:endParaRPr lang="en-US" altLang="zh-CN" dirty="0"/>
          </a:p>
          <a:p>
            <a:r>
              <a:rPr lang="en-US" altLang="zh-CN" dirty="0"/>
              <a:t>                                                ——</a:t>
            </a:r>
            <a:r>
              <a:rPr lang="zh-CN" altLang="zh-CN" dirty="0"/>
              <a:t>财税〔</a:t>
            </a:r>
            <a:r>
              <a:rPr lang="en-US" altLang="zh-CN" dirty="0"/>
              <a:t>2017</a:t>
            </a:r>
            <a:r>
              <a:rPr lang="zh-CN" altLang="zh-CN" dirty="0"/>
              <a:t>〕</a:t>
            </a:r>
            <a:r>
              <a:rPr lang="en-US" altLang="zh-CN" dirty="0"/>
              <a:t>76</a:t>
            </a:r>
            <a:r>
              <a:rPr lang="zh-CN" altLang="zh-CN" dirty="0"/>
              <a:t>号 </a:t>
            </a:r>
            <a:endParaRPr lang="en-US" altLang="zh-CN" dirty="0"/>
          </a:p>
          <a:p>
            <a:r>
              <a:rPr lang="zh-CN" altLang="zh-CN" dirty="0"/>
              <a:t>增值税小规模纳税人应</a:t>
            </a:r>
            <a:r>
              <a:rPr lang="zh-CN" altLang="zh-CN" dirty="0">
                <a:solidFill>
                  <a:srgbClr val="FF0000"/>
                </a:solidFill>
              </a:rPr>
              <a:t>分别核算</a:t>
            </a:r>
            <a:r>
              <a:rPr lang="zh-CN" altLang="zh-CN" dirty="0"/>
              <a:t>销售货物或者加工、修理修配劳务的销售额和销售服务、无形资产的销售额。增值税小规模纳税人销售货物或者加工、修理修配劳务月销售额不超过</a:t>
            </a:r>
            <a:r>
              <a:rPr lang="en-US" altLang="zh-CN" dirty="0"/>
              <a:t>3</a:t>
            </a:r>
            <a:r>
              <a:rPr lang="zh-CN" altLang="zh-CN" dirty="0"/>
              <a:t>万元（按季纳税</a:t>
            </a:r>
            <a:r>
              <a:rPr lang="en-US" altLang="zh-CN" dirty="0"/>
              <a:t>9</a:t>
            </a:r>
            <a:r>
              <a:rPr lang="zh-CN" altLang="zh-CN" dirty="0"/>
              <a:t>万元），销售服务、无形资产月销售额不超过</a:t>
            </a:r>
            <a:r>
              <a:rPr lang="en-US" altLang="zh-CN" dirty="0"/>
              <a:t>3</a:t>
            </a:r>
            <a:r>
              <a:rPr lang="zh-CN" altLang="zh-CN" dirty="0"/>
              <a:t>万元（按季纳税</a:t>
            </a:r>
            <a:r>
              <a:rPr lang="en-US" altLang="zh-CN" dirty="0"/>
              <a:t>9</a:t>
            </a:r>
            <a:r>
              <a:rPr lang="zh-CN" altLang="zh-CN" dirty="0"/>
              <a:t>万元）的，自</a:t>
            </a:r>
            <a:r>
              <a:rPr lang="en-US" altLang="zh-CN" dirty="0"/>
              <a:t>2018</a:t>
            </a:r>
            <a:r>
              <a:rPr lang="zh-CN" altLang="zh-CN" dirty="0"/>
              <a:t>年</a:t>
            </a:r>
            <a:r>
              <a:rPr lang="en-US" altLang="zh-CN" dirty="0"/>
              <a:t>1</a:t>
            </a:r>
            <a:r>
              <a:rPr lang="zh-CN" altLang="zh-CN" dirty="0"/>
              <a:t>月</a:t>
            </a:r>
            <a:r>
              <a:rPr lang="en-US" altLang="zh-CN" dirty="0"/>
              <a:t>1</a:t>
            </a:r>
            <a:r>
              <a:rPr lang="zh-CN" altLang="zh-CN" dirty="0"/>
              <a:t>日起至</a:t>
            </a:r>
            <a:r>
              <a:rPr lang="en-US" altLang="zh-CN" dirty="0"/>
              <a:t>2020</a:t>
            </a:r>
            <a:r>
              <a:rPr lang="zh-CN" altLang="zh-CN" dirty="0"/>
              <a:t>年</a:t>
            </a:r>
            <a:r>
              <a:rPr lang="en-US" altLang="zh-CN" dirty="0"/>
              <a:t>12</a:t>
            </a:r>
            <a:r>
              <a:rPr lang="zh-CN" altLang="zh-CN" dirty="0"/>
              <a:t>月</a:t>
            </a:r>
            <a:r>
              <a:rPr lang="en-US" altLang="zh-CN" dirty="0"/>
              <a:t>31</a:t>
            </a:r>
            <a:r>
              <a:rPr lang="zh-CN" altLang="zh-CN" dirty="0"/>
              <a:t>日，可分别享受小微企业暂免征收增值税优惠政策</a:t>
            </a:r>
            <a:endParaRPr lang="en-US" altLang="zh-CN" dirty="0"/>
          </a:p>
          <a:p>
            <a:r>
              <a:rPr lang="zh-CN" altLang="en-US" dirty="0">
                <a:solidFill>
                  <a:srgbClr val="FF0000"/>
                </a:solidFill>
              </a:rPr>
              <a:t>注：</a:t>
            </a:r>
            <a:r>
              <a:rPr lang="zh-CN" altLang="en-US" dirty="0"/>
              <a:t>分别确认起征点，分别适用免税政策</a:t>
            </a:r>
            <a:endParaRPr lang="en-US" altLang="zh-CN" dirty="0"/>
          </a:p>
          <a:p>
            <a:r>
              <a:rPr lang="en-US" altLang="zh-CN" dirty="0"/>
              <a:t>                                            ——</a:t>
            </a:r>
            <a:r>
              <a:rPr lang="zh-CN" altLang="zh-CN" dirty="0"/>
              <a:t>国家税务总局公告</a:t>
            </a:r>
            <a:r>
              <a:rPr lang="en-US" altLang="zh-CN" dirty="0"/>
              <a:t>2017</a:t>
            </a:r>
            <a:r>
              <a:rPr lang="zh-CN" altLang="zh-CN" dirty="0"/>
              <a:t>年第</a:t>
            </a:r>
            <a:r>
              <a:rPr lang="en-US" altLang="zh-CN" dirty="0"/>
              <a:t>52</a:t>
            </a:r>
            <a:r>
              <a:rPr lang="zh-CN" altLang="zh-CN" dirty="0"/>
              <a:t>号</a:t>
            </a:r>
            <a:endParaRPr lang="en-US" altLang="zh-CN" dirty="0"/>
          </a:p>
          <a:p>
            <a:endParaRPr lang="zh-CN" altLang="en-US" dirty="0"/>
          </a:p>
        </p:txBody>
      </p:sp>
    </p:spTree>
    <p:extLst>
      <p:ext uri="{BB962C8B-B14F-4D97-AF65-F5344CB8AC3E}">
        <p14:creationId xmlns:p14="http://schemas.microsoft.com/office/powerpoint/2010/main" val="7667572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增值税方面</a:t>
            </a:r>
          </a:p>
        </p:txBody>
      </p:sp>
      <p:sp>
        <p:nvSpPr>
          <p:cNvPr id="3" name="内容占位符 2"/>
          <p:cNvSpPr>
            <a:spLocks noGrp="1"/>
          </p:cNvSpPr>
          <p:nvPr>
            <p:ph idx="1"/>
          </p:nvPr>
        </p:nvSpPr>
        <p:spPr/>
        <p:txBody>
          <a:bodyPr/>
          <a:lstStyle/>
          <a:p>
            <a:r>
              <a:rPr lang="zh-CN" altLang="en-US" dirty="0">
                <a:solidFill>
                  <a:srgbClr val="0070C0"/>
                </a:solidFill>
              </a:rPr>
              <a:t>（二）</a:t>
            </a:r>
            <a:r>
              <a:rPr lang="zh-CN" altLang="zh-CN" dirty="0">
                <a:solidFill>
                  <a:srgbClr val="0070C0"/>
                </a:solidFill>
              </a:rPr>
              <a:t>小微企业融资</a:t>
            </a:r>
            <a:r>
              <a:rPr lang="zh-CN" altLang="en-US" dirty="0">
                <a:solidFill>
                  <a:srgbClr val="0070C0"/>
                </a:solidFill>
              </a:rPr>
              <a:t>或担保</a:t>
            </a:r>
            <a:endParaRPr lang="en-US" altLang="zh-CN" dirty="0">
              <a:solidFill>
                <a:srgbClr val="0070C0"/>
              </a:solidFill>
            </a:endParaRPr>
          </a:p>
          <a:p>
            <a:r>
              <a:rPr lang="en-US" altLang="zh-CN" dirty="0"/>
              <a:t>1.</a:t>
            </a:r>
            <a:r>
              <a:rPr lang="zh-CN" altLang="en-US" dirty="0"/>
              <a:t>融资</a:t>
            </a:r>
            <a:endParaRPr lang="en-US" altLang="zh-CN" dirty="0"/>
          </a:p>
          <a:p>
            <a:r>
              <a:rPr lang="zh-CN" altLang="en-US" dirty="0"/>
              <a:t>（</a:t>
            </a:r>
            <a:r>
              <a:rPr lang="en-US" altLang="zh-CN" dirty="0"/>
              <a:t>1</a:t>
            </a:r>
            <a:r>
              <a:rPr lang="zh-CN" altLang="en-US" dirty="0"/>
              <a:t>）</a:t>
            </a:r>
            <a:r>
              <a:rPr lang="zh-CN" altLang="zh-CN" dirty="0"/>
              <a:t>自</a:t>
            </a:r>
            <a:r>
              <a:rPr lang="en-US" altLang="zh-CN" dirty="0"/>
              <a:t>2017</a:t>
            </a:r>
            <a:r>
              <a:rPr lang="zh-CN" altLang="zh-CN" dirty="0"/>
              <a:t>年</a:t>
            </a:r>
            <a:r>
              <a:rPr lang="en-US" altLang="zh-CN" dirty="0"/>
              <a:t>12</a:t>
            </a:r>
            <a:r>
              <a:rPr lang="zh-CN" altLang="zh-CN" dirty="0"/>
              <a:t>月</a:t>
            </a:r>
            <a:r>
              <a:rPr lang="en-US" altLang="zh-CN" dirty="0"/>
              <a:t>1</a:t>
            </a:r>
            <a:r>
              <a:rPr lang="zh-CN" altLang="zh-CN" dirty="0"/>
              <a:t>日至</a:t>
            </a:r>
            <a:r>
              <a:rPr lang="en-US" altLang="zh-CN" dirty="0"/>
              <a:t>2019</a:t>
            </a:r>
            <a:r>
              <a:rPr lang="zh-CN" altLang="zh-CN" dirty="0"/>
              <a:t>年</a:t>
            </a:r>
            <a:r>
              <a:rPr lang="en-US" altLang="zh-CN" dirty="0"/>
              <a:t>12</a:t>
            </a:r>
            <a:r>
              <a:rPr lang="zh-CN" altLang="zh-CN" dirty="0"/>
              <a:t>月</a:t>
            </a:r>
            <a:r>
              <a:rPr lang="en-US" altLang="zh-CN" dirty="0"/>
              <a:t>31</a:t>
            </a:r>
            <a:r>
              <a:rPr lang="zh-CN" altLang="zh-CN" dirty="0"/>
              <a:t>日，对金融机构向农户、小型企业、微型企业及个体工商户发放小额贷款取得的利息收入，免征增值税。金融机构应将相关免税证明材料留存备查，单独核算符合免税条件的小额贷款利息收入，按现行规定向主管税务机构办理纳税申报；未单独核算的，不得免征增值税</a:t>
            </a:r>
            <a:endParaRPr lang="en-US" altLang="zh-CN" dirty="0"/>
          </a:p>
          <a:p>
            <a:r>
              <a:rPr lang="zh-CN" altLang="en-US" dirty="0"/>
              <a:t>（</a:t>
            </a:r>
            <a:r>
              <a:rPr lang="en-US" altLang="zh-CN" dirty="0"/>
              <a:t>2</a:t>
            </a:r>
            <a:r>
              <a:rPr lang="zh-CN" altLang="en-US" dirty="0"/>
              <a:t>）</a:t>
            </a:r>
            <a:r>
              <a:rPr lang="zh-CN" altLang="zh-CN" dirty="0"/>
              <a:t>自</a:t>
            </a:r>
            <a:r>
              <a:rPr lang="en-US" altLang="zh-CN" dirty="0"/>
              <a:t>2018</a:t>
            </a:r>
            <a:r>
              <a:rPr lang="zh-CN" altLang="zh-CN" dirty="0"/>
              <a:t>年</a:t>
            </a:r>
            <a:r>
              <a:rPr lang="en-US" altLang="zh-CN" dirty="0"/>
              <a:t>1</a:t>
            </a:r>
            <a:r>
              <a:rPr lang="zh-CN" altLang="zh-CN" dirty="0"/>
              <a:t>月</a:t>
            </a:r>
            <a:r>
              <a:rPr lang="en-US" altLang="zh-CN" dirty="0"/>
              <a:t>1</a:t>
            </a:r>
            <a:r>
              <a:rPr lang="zh-CN" altLang="zh-CN" dirty="0"/>
              <a:t>日至</a:t>
            </a:r>
            <a:r>
              <a:rPr lang="en-US" altLang="zh-CN" dirty="0"/>
              <a:t>2020</a:t>
            </a:r>
            <a:r>
              <a:rPr lang="zh-CN" altLang="zh-CN" dirty="0"/>
              <a:t>年</a:t>
            </a:r>
            <a:r>
              <a:rPr lang="en-US" altLang="zh-CN" dirty="0"/>
              <a:t>12</a:t>
            </a:r>
            <a:r>
              <a:rPr lang="zh-CN" altLang="zh-CN" dirty="0"/>
              <a:t>月</a:t>
            </a:r>
            <a:r>
              <a:rPr lang="en-US" altLang="zh-CN" dirty="0"/>
              <a:t>31</a:t>
            </a:r>
            <a:r>
              <a:rPr lang="zh-CN" altLang="zh-CN" dirty="0"/>
              <a:t>日，对金融机构与小型企业、微型企业签订的借款合同免征印花税</a:t>
            </a:r>
            <a:r>
              <a:rPr lang="en-US" altLang="zh-CN" dirty="0"/>
              <a:t> </a:t>
            </a:r>
            <a:endParaRPr lang="zh-CN" altLang="zh-CN" dirty="0"/>
          </a:p>
          <a:p>
            <a:r>
              <a:rPr lang="zh-CN" altLang="zh-CN" dirty="0"/>
              <a:t>小额贷款，是指单户授信小于</a:t>
            </a:r>
            <a:r>
              <a:rPr lang="en-US" altLang="zh-CN" dirty="0"/>
              <a:t>100</a:t>
            </a:r>
            <a:r>
              <a:rPr lang="zh-CN" altLang="zh-CN" dirty="0"/>
              <a:t>万元（含本数）的农户、小型企业、微型企业或个体工商户贷款；没有授信额度的，是指单户贷款合同金额且贷款余额在</a:t>
            </a:r>
            <a:r>
              <a:rPr lang="en-US" altLang="zh-CN" dirty="0"/>
              <a:t>100</a:t>
            </a:r>
            <a:r>
              <a:rPr lang="zh-CN" altLang="zh-CN" dirty="0"/>
              <a:t>万元（含本数）以下的贷款</a:t>
            </a:r>
            <a:endParaRPr lang="en-US" altLang="zh-CN" dirty="0"/>
          </a:p>
          <a:p>
            <a:r>
              <a:rPr lang="en-US" altLang="zh-CN" dirty="0"/>
              <a:t>                                                            ——</a:t>
            </a:r>
            <a:r>
              <a:rPr lang="zh-CN" altLang="zh-CN" dirty="0"/>
              <a:t>财税〔</a:t>
            </a:r>
            <a:r>
              <a:rPr lang="en-US" altLang="zh-CN" dirty="0"/>
              <a:t>2017</a:t>
            </a:r>
            <a:r>
              <a:rPr lang="zh-CN" altLang="zh-CN" dirty="0"/>
              <a:t>〕</a:t>
            </a:r>
            <a:r>
              <a:rPr lang="en-US" altLang="zh-CN" dirty="0"/>
              <a:t>77</a:t>
            </a:r>
            <a:r>
              <a:rPr lang="zh-CN" altLang="zh-CN" dirty="0"/>
              <a:t>号</a:t>
            </a:r>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BDDE421-B452-4996-B238-3537403EC804}"/>
              </a:ext>
            </a:extLst>
          </p:cNvPr>
          <p:cNvSpPr>
            <a:spLocks noGrp="1"/>
          </p:cNvSpPr>
          <p:nvPr>
            <p:ph type="title"/>
          </p:nvPr>
        </p:nvSpPr>
        <p:spPr/>
        <p:txBody>
          <a:bodyPr/>
          <a:lstStyle/>
          <a:p>
            <a:r>
              <a:rPr lang="zh-CN" altLang="en-US" dirty="0"/>
              <a:t>增值税方面</a:t>
            </a:r>
          </a:p>
        </p:txBody>
      </p:sp>
      <p:sp>
        <p:nvSpPr>
          <p:cNvPr id="3" name="内容占位符 2">
            <a:extLst>
              <a:ext uri="{FF2B5EF4-FFF2-40B4-BE49-F238E27FC236}">
                <a16:creationId xmlns:a16="http://schemas.microsoft.com/office/drawing/2014/main" xmlns="" id="{D3C1C74A-91C3-4749-90A9-DC6E54613124}"/>
              </a:ext>
            </a:extLst>
          </p:cNvPr>
          <p:cNvSpPr>
            <a:spLocks noGrp="1"/>
          </p:cNvSpPr>
          <p:nvPr>
            <p:ph idx="1"/>
          </p:nvPr>
        </p:nvSpPr>
        <p:spPr/>
        <p:txBody>
          <a:bodyPr/>
          <a:lstStyle/>
          <a:p>
            <a:r>
              <a:rPr lang="en-US" altLang="zh-CN" dirty="0"/>
              <a:t>2.</a:t>
            </a:r>
            <a:r>
              <a:rPr lang="zh-CN" altLang="en-US" dirty="0"/>
              <a:t>担保</a:t>
            </a:r>
            <a:endParaRPr lang="en-US" altLang="zh-CN" dirty="0"/>
          </a:p>
          <a:p>
            <a:r>
              <a:rPr lang="zh-CN" altLang="zh-CN" dirty="0"/>
              <a:t>自</a:t>
            </a:r>
            <a:r>
              <a:rPr lang="en-US" altLang="zh-CN" dirty="0"/>
              <a:t>2018</a:t>
            </a:r>
            <a:r>
              <a:rPr lang="zh-CN" altLang="zh-CN" dirty="0"/>
              <a:t>年</a:t>
            </a:r>
            <a:r>
              <a:rPr lang="en-US" altLang="zh-CN" dirty="0"/>
              <a:t>1</a:t>
            </a:r>
            <a:r>
              <a:rPr lang="zh-CN" altLang="zh-CN" dirty="0"/>
              <a:t>月</a:t>
            </a:r>
            <a:r>
              <a:rPr lang="en-US" altLang="zh-CN" dirty="0"/>
              <a:t>1</a:t>
            </a:r>
            <a:r>
              <a:rPr lang="zh-CN" altLang="zh-CN" dirty="0"/>
              <a:t>日至</a:t>
            </a:r>
            <a:r>
              <a:rPr lang="en-US" altLang="zh-CN" dirty="0"/>
              <a:t>2019</a:t>
            </a:r>
            <a:r>
              <a:rPr lang="zh-CN" altLang="zh-CN" dirty="0"/>
              <a:t>年</a:t>
            </a:r>
            <a:r>
              <a:rPr lang="en-US" altLang="zh-CN" dirty="0"/>
              <a:t>12</a:t>
            </a:r>
            <a:r>
              <a:rPr lang="zh-CN" altLang="zh-CN" dirty="0"/>
              <a:t>月</a:t>
            </a:r>
            <a:r>
              <a:rPr lang="en-US" altLang="zh-CN" dirty="0"/>
              <a:t>31</a:t>
            </a:r>
            <a:r>
              <a:rPr lang="zh-CN" altLang="zh-CN" dirty="0"/>
              <a:t>日，纳税人为农户、小型企业、微型企业及个体工商户借款、发行债券提供融资担保取得的担保费收入，以及为上述融资担保（以下称</a:t>
            </a:r>
            <a:r>
              <a:rPr lang="en-US" altLang="zh-CN" dirty="0"/>
              <a:t>“</a:t>
            </a:r>
            <a:r>
              <a:rPr lang="zh-CN" altLang="zh-CN" dirty="0"/>
              <a:t>原担保</a:t>
            </a:r>
            <a:r>
              <a:rPr lang="en-US" altLang="zh-CN" dirty="0"/>
              <a:t>”</a:t>
            </a:r>
            <a:r>
              <a:rPr lang="zh-CN" altLang="zh-CN" dirty="0"/>
              <a:t>）提供再担保取得的再担保费收入，免征增值税。再担保合同对应多个原担保合同的，原担保合同应全部适用免征增值税政策。否则，再担保合同应按规定缴纳增值税</a:t>
            </a:r>
            <a:endParaRPr lang="en-US" altLang="zh-CN" dirty="0"/>
          </a:p>
          <a:p>
            <a:r>
              <a:rPr lang="zh-CN" altLang="zh-CN" dirty="0"/>
              <a:t>纳税人应将相关免税证明材料留存备查，单独核算符合免税条件的融资担保费和再担保费收入，按现行规定向主管税务机关办理纳税申报；未单独核算的，不得免征增值税</a:t>
            </a:r>
            <a:endParaRPr lang="en-US" altLang="zh-CN" dirty="0"/>
          </a:p>
          <a:p>
            <a:r>
              <a:rPr lang="zh-CN" altLang="zh-CN" dirty="0"/>
              <a:t>中小企业信用担保增值税免税政策自</a:t>
            </a:r>
            <a:r>
              <a:rPr lang="en-US" altLang="zh-CN" dirty="0"/>
              <a:t>2018</a:t>
            </a:r>
            <a:r>
              <a:rPr lang="zh-CN" altLang="zh-CN" dirty="0"/>
              <a:t>年</a:t>
            </a:r>
            <a:r>
              <a:rPr lang="en-US" altLang="zh-CN" dirty="0"/>
              <a:t>1</a:t>
            </a:r>
            <a:r>
              <a:rPr lang="zh-CN" altLang="zh-CN" dirty="0"/>
              <a:t>月</a:t>
            </a:r>
            <a:r>
              <a:rPr lang="en-US" altLang="zh-CN" dirty="0"/>
              <a:t>1</a:t>
            </a:r>
            <a:r>
              <a:rPr lang="zh-CN" altLang="zh-CN" dirty="0"/>
              <a:t>日起停止执行。纳税人享受中小企业信用担保增值税免税政策在</a:t>
            </a:r>
            <a:r>
              <a:rPr lang="en-US" altLang="zh-CN" dirty="0"/>
              <a:t>2017</a:t>
            </a:r>
            <a:r>
              <a:rPr lang="zh-CN" altLang="zh-CN" dirty="0"/>
              <a:t>年</a:t>
            </a:r>
            <a:r>
              <a:rPr lang="en-US" altLang="zh-CN" dirty="0"/>
              <a:t>12</a:t>
            </a:r>
            <a:r>
              <a:rPr lang="zh-CN" altLang="zh-CN" dirty="0"/>
              <a:t>月</a:t>
            </a:r>
            <a:r>
              <a:rPr lang="en-US" altLang="zh-CN" dirty="0"/>
              <a:t>31</a:t>
            </a:r>
            <a:r>
              <a:rPr lang="zh-CN" altLang="zh-CN" dirty="0"/>
              <a:t>日前未满</a:t>
            </a:r>
            <a:r>
              <a:rPr lang="en-US" altLang="zh-CN" dirty="0"/>
              <a:t>3</a:t>
            </a:r>
            <a:r>
              <a:rPr lang="zh-CN" altLang="zh-CN" dirty="0"/>
              <a:t>年的，可以继续享受至</a:t>
            </a:r>
            <a:r>
              <a:rPr lang="en-US" altLang="zh-CN" dirty="0"/>
              <a:t>3</a:t>
            </a:r>
            <a:r>
              <a:rPr lang="zh-CN" altLang="zh-CN" dirty="0"/>
              <a:t>年期满为止</a:t>
            </a:r>
            <a:endParaRPr lang="en-US" altLang="zh-CN" dirty="0"/>
          </a:p>
          <a:p>
            <a:r>
              <a:rPr lang="en-US" altLang="zh-CN" dirty="0"/>
              <a:t>                                              ————</a:t>
            </a:r>
            <a:r>
              <a:rPr lang="zh-CN" altLang="zh-CN" dirty="0"/>
              <a:t>财税〔</a:t>
            </a:r>
            <a:r>
              <a:rPr lang="en-US" altLang="zh-CN" dirty="0"/>
              <a:t>2017</a:t>
            </a:r>
            <a:r>
              <a:rPr lang="zh-CN" altLang="zh-CN" dirty="0"/>
              <a:t>〕</a:t>
            </a:r>
            <a:r>
              <a:rPr lang="en-US" altLang="zh-CN" dirty="0"/>
              <a:t>90</a:t>
            </a:r>
            <a:r>
              <a:rPr lang="zh-CN" altLang="zh-CN" dirty="0"/>
              <a:t>号</a:t>
            </a:r>
            <a:endParaRPr lang="zh-CN" altLang="en-US" dirty="0"/>
          </a:p>
        </p:txBody>
      </p:sp>
    </p:spTree>
    <p:extLst>
      <p:ext uri="{BB962C8B-B14F-4D97-AF65-F5344CB8AC3E}">
        <p14:creationId xmlns:p14="http://schemas.microsoft.com/office/powerpoint/2010/main" val="33780095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16A0668-4EE8-4F3E-85AF-2019E934C6D7}"/>
              </a:ext>
            </a:extLst>
          </p:cNvPr>
          <p:cNvSpPr>
            <a:spLocks noGrp="1"/>
          </p:cNvSpPr>
          <p:nvPr>
            <p:ph type="title"/>
          </p:nvPr>
        </p:nvSpPr>
        <p:spPr/>
        <p:txBody>
          <a:bodyPr/>
          <a:lstStyle/>
          <a:p>
            <a:r>
              <a:rPr lang="zh-CN" altLang="en-US" dirty="0"/>
              <a:t>增值税方面</a:t>
            </a:r>
          </a:p>
        </p:txBody>
      </p:sp>
      <p:sp>
        <p:nvSpPr>
          <p:cNvPr id="3" name="内容占位符 2">
            <a:extLst>
              <a:ext uri="{FF2B5EF4-FFF2-40B4-BE49-F238E27FC236}">
                <a16:creationId xmlns:a16="http://schemas.microsoft.com/office/drawing/2014/main" xmlns="" id="{9E0E8E9C-D53A-4A4A-B6ED-32353CD4E9F0}"/>
              </a:ext>
            </a:extLst>
          </p:cNvPr>
          <p:cNvSpPr>
            <a:spLocks noGrp="1"/>
          </p:cNvSpPr>
          <p:nvPr>
            <p:ph idx="1"/>
          </p:nvPr>
        </p:nvSpPr>
        <p:spPr/>
        <p:txBody>
          <a:bodyPr/>
          <a:lstStyle/>
          <a:p>
            <a:r>
              <a:rPr lang="zh-CN" altLang="en-US" dirty="0">
                <a:solidFill>
                  <a:srgbClr val="0070C0"/>
                </a:solidFill>
              </a:rPr>
              <a:t>（三）</a:t>
            </a:r>
            <a:r>
              <a:rPr lang="zh-CN" altLang="zh-CN" dirty="0">
                <a:solidFill>
                  <a:srgbClr val="0070C0"/>
                </a:solidFill>
              </a:rPr>
              <a:t>承包地流转给农业</a:t>
            </a:r>
            <a:endParaRPr lang="en-US" altLang="zh-CN" dirty="0">
              <a:solidFill>
                <a:srgbClr val="0070C0"/>
              </a:solidFill>
            </a:endParaRPr>
          </a:p>
          <a:p>
            <a:r>
              <a:rPr lang="zh-CN" altLang="zh-CN" dirty="0"/>
              <a:t>自</a:t>
            </a:r>
            <a:r>
              <a:rPr lang="en-US" altLang="zh-CN" dirty="0"/>
              <a:t>2016</a:t>
            </a:r>
            <a:r>
              <a:rPr lang="zh-CN" altLang="zh-CN" dirty="0"/>
              <a:t>年</a:t>
            </a:r>
            <a:r>
              <a:rPr lang="en-US" altLang="zh-CN" dirty="0"/>
              <a:t>5</a:t>
            </a:r>
            <a:r>
              <a:rPr lang="zh-CN" altLang="zh-CN" dirty="0"/>
              <a:t>月</a:t>
            </a:r>
            <a:r>
              <a:rPr lang="en-US" altLang="zh-CN" dirty="0"/>
              <a:t>1</a:t>
            </a:r>
            <a:r>
              <a:rPr lang="zh-CN" altLang="zh-CN" dirty="0"/>
              <a:t>日至</a:t>
            </a:r>
            <a:r>
              <a:rPr lang="en-US" altLang="zh-CN" dirty="0"/>
              <a:t>2017</a:t>
            </a:r>
            <a:r>
              <a:rPr lang="zh-CN" altLang="zh-CN" dirty="0"/>
              <a:t>年</a:t>
            </a:r>
            <a:r>
              <a:rPr lang="en-US" altLang="zh-CN" dirty="0"/>
              <a:t>6</a:t>
            </a:r>
            <a:r>
              <a:rPr lang="zh-CN" altLang="zh-CN" dirty="0"/>
              <a:t>月</a:t>
            </a:r>
            <a:r>
              <a:rPr lang="en-US" altLang="zh-CN" dirty="0"/>
              <a:t>30</a:t>
            </a:r>
            <a:r>
              <a:rPr lang="zh-CN" altLang="zh-CN" dirty="0"/>
              <a:t>日，纳税人采取转包、出租、互换、转让、入股等方式将承包地流转给农业生产者用于农业生产，免征增值税。已征的增值税，可抵减以后月份应缴纳的增值税，或办理退税</a:t>
            </a:r>
            <a:r>
              <a:rPr lang="en-US" altLang="zh-CN" dirty="0"/>
              <a:t> </a:t>
            </a:r>
          </a:p>
          <a:p>
            <a:r>
              <a:rPr lang="zh-CN" altLang="en-US" dirty="0">
                <a:solidFill>
                  <a:srgbClr val="0070C0"/>
                </a:solidFill>
              </a:rPr>
              <a:t>（四）</a:t>
            </a:r>
            <a:r>
              <a:rPr lang="zh-CN" altLang="zh-CN" dirty="0">
                <a:solidFill>
                  <a:srgbClr val="0070C0"/>
                </a:solidFill>
              </a:rPr>
              <a:t>社会团体</a:t>
            </a:r>
            <a:r>
              <a:rPr lang="zh-CN" altLang="en-US" dirty="0">
                <a:solidFill>
                  <a:srgbClr val="0070C0"/>
                </a:solidFill>
              </a:rPr>
              <a:t>的会费</a:t>
            </a:r>
            <a:endParaRPr lang="en-US" altLang="zh-CN" dirty="0">
              <a:solidFill>
                <a:srgbClr val="0070C0"/>
              </a:solidFill>
            </a:endParaRPr>
          </a:p>
          <a:p>
            <a:r>
              <a:rPr lang="zh-CN" altLang="zh-CN" dirty="0"/>
              <a:t>自</a:t>
            </a:r>
            <a:r>
              <a:rPr lang="en-US" altLang="zh-CN" dirty="0"/>
              <a:t>2016</a:t>
            </a:r>
            <a:r>
              <a:rPr lang="zh-CN" altLang="zh-CN" dirty="0"/>
              <a:t>年</a:t>
            </a:r>
            <a:r>
              <a:rPr lang="en-US" altLang="zh-CN" dirty="0"/>
              <a:t>5</a:t>
            </a:r>
            <a:r>
              <a:rPr lang="zh-CN" altLang="zh-CN" dirty="0"/>
              <a:t>月</a:t>
            </a:r>
            <a:r>
              <a:rPr lang="en-US" altLang="zh-CN" dirty="0"/>
              <a:t>1</a:t>
            </a:r>
            <a:r>
              <a:rPr lang="zh-CN" altLang="zh-CN" dirty="0"/>
              <a:t>日起，社会团体收取的会费，免征增值税。已征的增值税，可抵减以后月份应缴纳的增值税，或办理退税</a:t>
            </a:r>
          </a:p>
          <a:p>
            <a:r>
              <a:rPr lang="zh-CN" altLang="zh-CN" dirty="0"/>
              <a:t>社会团体，是指依照国家有关法律法规设立或登记并取得《社会团体法人登记证书》的非营利法人。会费，是指社会团体在国家法律法规、政策许可的范围内，依照社团章程的规定，收取的个人会员、单位会员和团体会员的会费</a:t>
            </a:r>
            <a:endParaRPr lang="en-US" altLang="zh-CN" dirty="0"/>
          </a:p>
          <a:p>
            <a:r>
              <a:rPr lang="zh-CN" altLang="zh-CN" dirty="0"/>
              <a:t>社会团体开展</a:t>
            </a:r>
            <a:r>
              <a:rPr lang="zh-CN" altLang="zh-CN" dirty="0">
                <a:solidFill>
                  <a:srgbClr val="FF0000"/>
                </a:solidFill>
              </a:rPr>
              <a:t>经营服务性活动</a:t>
            </a:r>
            <a:r>
              <a:rPr lang="zh-CN" altLang="zh-CN" dirty="0"/>
              <a:t>取得的其他收入，一律照章缴纳增值税</a:t>
            </a:r>
            <a:endParaRPr lang="en-US" altLang="zh-CN" dirty="0"/>
          </a:p>
          <a:p>
            <a:r>
              <a:rPr lang="en-US" altLang="zh-CN" dirty="0"/>
              <a:t>                                                   ——</a:t>
            </a:r>
            <a:r>
              <a:rPr lang="zh-CN" altLang="zh-CN" dirty="0"/>
              <a:t>财税〔</a:t>
            </a:r>
            <a:r>
              <a:rPr lang="en-US" altLang="zh-CN" dirty="0"/>
              <a:t>2017</a:t>
            </a:r>
            <a:r>
              <a:rPr lang="zh-CN" altLang="zh-CN" dirty="0"/>
              <a:t>〕</a:t>
            </a:r>
            <a:r>
              <a:rPr lang="en-US" altLang="zh-CN" dirty="0"/>
              <a:t>90</a:t>
            </a:r>
            <a:r>
              <a:rPr lang="zh-CN" altLang="zh-CN" dirty="0"/>
              <a:t>号</a:t>
            </a:r>
            <a:endParaRPr lang="zh-CN" altLang="en-US" dirty="0"/>
          </a:p>
        </p:txBody>
      </p:sp>
    </p:spTree>
    <p:extLst>
      <p:ext uri="{BB962C8B-B14F-4D97-AF65-F5344CB8AC3E}">
        <p14:creationId xmlns:p14="http://schemas.microsoft.com/office/powerpoint/2010/main" val="31567325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3E19FAD-9DA7-46A5-ADCB-7A330D73AFA0}"/>
              </a:ext>
            </a:extLst>
          </p:cNvPr>
          <p:cNvSpPr>
            <a:spLocks noGrp="1"/>
          </p:cNvSpPr>
          <p:nvPr>
            <p:ph type="title"/>
          </p:nvPr>
        </p:nvSpPr>
        <p:spPr/>
        <p:txBody>
          <a:bodyPr/>
          <a:lstStyle/>
          <a:p>
            <a:r>
              <a:rPr lang="zh-CN" altLang="en-US" dirty="0"/>
              <a:t>征收管理</a:t>
            </a:r>
          </a:p>
        </p:txBody>
      </p:sp>
      <p:sp>
        <p:nvSpPr>
          <p:cNvPr id="3" name="内容占位符 2">
            <a:extLst>
              <a:ext uri="{FF2B5EF4-FFF2-40B4-BE49-F238E27FC236}">
                <a16:creationId xmlns:a16="http://schemas.microsoft.com/office/drawing/2014/main" xmlns="" id="{BA3B16AE-2FBC-4DA1-A1FA-FA340364FB62}"/>
              </a:ext>
            </a:extLst>
          </p:cNvPr>
          <p:cNvSpPr>
            <a:spLocks noGrp="1"/>
          </p:cNvSpPr>
          <p:nvPr>
            <p:ph idx="1"/>
          </p:nvPr>
        </p:nvSpPr>
        <p:spPr/>
        <p:txBody>
          <a:bodyPr>
            <a:normAutofit/>
          </a:bodyPr>
          <a:lstStyle/>
          <a:p>
            <a:r>
              <a:rPr lang="en-US" altLang="zh-CN" dirty="0"/>
              <a:t>3.</a:t>
            </a:r>
            <a:r>
              <a:rPr lang="zh-CN" altLang="zh-CN" dirty="0"/>
              <a:t>简化纳税人设立、迁移、注销手续</a:t>
            </a:r>
            <a:endParaRPr lang="en-US" altLang="zh-CN" dirty="0"/>
          </a:p>
          <a:p>
            <a:r>
              <a:rPr lang="zh-CN" altLang="en-US" dirty="0"/>
              <a:t>（</a:t>
            </a:r>
            <a:r>
              <a:rPr lang="en-US" altLang="zh-CN" dirty="0"/>
              <a:t>1</a:t>
            </a:r>
            <a:r>
              <a:rPr lang="zh-CN" altLang="en-US" dirty="0"/>
              <a:t>）</a:t>
            </a:r>
            <a:r>
              <a:rPr lang="zh-CN" altLang="zh-CN" dirty="0"/>
              <a:t>办税服务厅不设置新办纳税人补充登记窗口，</a:t>
            </a:r>
            <a:r>
              <a:rPr lang="en-US" altLang="zh-CN" dirty="0"/>
              <a:t>“</a:t>
            </a:r>
            <a:r>
              <a:rPr lang="zh-CN" altLang="zh-CN" dirty="0"/>
              <a:t>多证合一</a:t>
            </a:r>
            <a:r>
              <a:rPr lang="en-US" altLang="zh-CN" dirty="0"/>
              <a:t>”</a:t>
            </a:r>
            <a:r>
              <a:rPr lang="zh-CN" altLang="zh-CN" dirty="0"/>
              <a:t>纳税人首次办税时不进行信息补充采集。加强与工商部门沟通协调，建立工商登记数据质量和传输的通报、对账机制及管理办法，提升共享信息的准确性和完整性</a:t>
            </a:r>
            <a:endParaRPr lang="en-US" altLang="zh-CN" dirty="0"/>
          </a:p>
          <a:p>
            <a:r>
              <a:rPr lang="zh-CN" altLang="en-US" dirty="0"/>
              <a:t>（</a:t>
            </a:r>
            <a:r>
              <a:rPr lang="en-US" altLang="zh-CN" dirty="0"/>
              <a:t>2</a:t>
            </a:r>
            <a:r>
              <a:rPr lang="zh-CN" altLang="en-US" dirty="0"/>
              <a:t>）</a:t>
            </a:r>
            <a:r>
              <a:rPr lang="zh-CN" altLang="zh-CN" dirty="0"/>
              <a:t>取消外出经营税收管理证明，实行网上报验</a:t>
            </a:r>
            <a:endParaRPr lang="en-US" altLang="zh-CN" dirty="0"/>
          </a:p>
          <a:p>
            <a:r>
              <a:rPr lang="zh-CN" altLang="en-US" dirty="0"/>
              <a:t>（</a:t>
            </a:r>
            <a:r>
              <a:rPr lang="en-US" altLang="zh-CN" dirty="0"/>
              <a:t>3</a:t>
            </a:r>
            <a:r>
              <a:rPr lang="zh-CN" altLang="en-US" dirty="0"/>
              <a:t>）</a:t>
            </a:r>
            <a:r>
              <a:rPr lang="zh-CN" altLang="zh-CN" dirty="0"/>
              <a:t>简化纳税人在本省内跨市、县变更登记流程，便利市场主体自由迁移</a:t>
            </a:r>
            <a:endParaRPr lang="en-US" altLang="zh-CN" dirty="0"/>
          </a:p>
          <a:p>
            <a:r>
              <a:rPr lang="zh-CN" altLang="en-US" dirty="0"/>
              <a:t>（</a:t>
            </a:r>
            <a:r>
              <a:rPr lang="en-US" altLang="zh-CN" dirty="0"/>
              <a:t>4</a:t>
            </a:r>
            <a:r>
              <a:rPr lang="zh-CN" altLang="en-US" dirty="0"/>
              <a:t>）</a:t>
            </a:r>
            <a:r>
              <a:rPr lang="zh-CN" altLang="zh-CN" dirty="0"/>
              <a:t>制定简易注销办法，实现市场主体退出便利化</a:t>
            </a:r>
          </a:p>
          <a:p>
            <a:endParaRPr lang="zh-CN" altLang="en-US" dirty="0"/>
          </a:p>
        </p:txBody>
      </p:sp>
    </p:spTree>
    <p:extLst>
      <p:ext uri="{BB962C8B-B14F-4D97-AF65-F5344CB8AC3E}">
        <p14:creationId xmlns:p14="http://schemas.microsoft.com/office/powerpoint/2010/main" val="44882442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增值税方面</a:t>
            </a:r>
          </a:p>
        </p:txBody>
      </p:sp>
      <p:sp>
        <p:nvSpPr>
          <p:cNvPr id="3" name="内容占位符 2"/>
          <p:cNvSpPr>
            <a:spLocks noGrp="1"/>
          </p:cNvSpPr>
          <p:nvPr>
            <p:ph idx="1"/>
          </p:nvPr>
        </p:nvSpPr>
        <p:spPr>
          <a:xfrm>
            <a:off x="566440" y="890124"/>
            <a:ext cx="11557524" cy="6131162"/>
          </a:xfrm>
        </p:spPr>
        <p:txBody>
          <a:bodyPr>
            <a:normAutofit/>
          </a:bodyPr>
          <a:lstStyle/>
          <a:p>
            <a:r>
              <a:rPr lang="zh-CN" altLang="en-US" dirty="0">
                <a:solidFill>
                  <a:srgbClr val="0070C0"/>
                </a:solidFill>
              </a:rPr>
              <a:t>（五）</a:t>
            </a:r>
            <a:r>
              <a:rPr lang="zh-CN" altLang="zh-CN" dirty="0">
                <a:solidFill>
                  <a:srgbClr val="0070C0"/>
                </a:solidFill>
              </a:rPr>
              <a:t>简化建筑服务增值税简易计税方法备案</a:t>
            </a:r>
            <a:endParaRPr lang="en-US" altLang="zh-CN" dirty="0">
              <a:solidFill>
                <a:srgbClr val="0070C0"/>
              </a:solidFill>
            </a:endParaRPr>
          </a:p>
          <a:p>
            <a:r>
              <a:rPr lang="en-US" altLang="zh-CN" dirty="0"/>
              <a:t>1.</a:t>
            </a:r>
            <a:r>
              <a:rPr lang="zh-CN" altLang="zh-CN" dirty="0"/>
              <a:t>增值税一般纳税人提供建筑服务，按规定</a:t>
            </a:r>
            <a:r>
              <a:rPr lang="zh-CN" altLang="zh-CN" dirty="0">
                <a:solidFill>
                  <a:srgbClr val="FF0000"/>
                </a:solidFill>
              </a:rPr>
              <a:t>适用或选择</a:t>
            </a:r>
            <a:r>
              <a:rPr lang="zh-CN" altLang="zh-CN" dirty="0"/>
              <a:t>适用简易计税方法计税的，实行</a:t>
            </a:r>
            <a:r>
              <a:rPr lang="zh-CN" altLang="zh-CN" dirty="0">
                <a:solidFill>
                  <a:srgbClr val="FF0000"/>
                </a:solidFill>
              </a:rPr>
              <a:t>一次备案制</a:t>
            </a:r>
            <a:endParaRPr lang="en-US" altLang="zh-CN" dirty="0">
              <a:solidFill>
                <a:srgbClr val="FF0000"/>
              </a:solidFill>
            </a:endParaRPr>
          </a:p>
          <a:p>
            <a:r>
              <a:rPr lang="en-US" altLang="zh-CN" dirty="0"/>
              <a:t>2.</a:t>
            </a:r>
            <a:r>
              <a:rPr lang="zh-CN" altLang="zh-CN" dirty="0"/>
              <a:t>纳税人应在按简易计税方法</a:t>
            </a:r>
            <a:r>
              <a:rPr lang="zh-CN" altLang="zh-CN" dirty="0">
                <a:solidFill>
                  <a:srgbClr val="FF0000"/>
                </a:solidFill>
              </a:rPr>
              <a:t>首次办理</a:t>
            </a:r>
            <a:r>
              <a:rPr lang="zh-CN" altLang="zh-CN" dirty="0"/>
              <a:t>纳税申报前，向机构所在地主管国税机关办理备案手续，并提交以下资料：</a:t>
            </a:r>
            <a:endParaRPr lang="en-US" altLang="zh-CN" dirty="0"/>
          </a:p>
          <a:p>
            <a:r>
              <a:rPr lang="zh-CN" altLang="zh-CN" dirty="0"/>
              <a:t>（</a:t>
            </a:r>
            <a:r>
              <a:rPr lang="en-US" altLang="zh-CN" dirty="0"/>
              <a:t>1</a:t>
            </a:r>
            <a:r>
              <a:rPr lang="zh-CN" altLang="zh-CN" dirty="0"/>
              <a:t>）为建筑工程老项目提供的建筑服务，办理备案手续时应提交《建筑工程施工许可证》（复印件）或建筑工程承包合同（复印件）</a:t>
            </a:r>
            <a:endParaRPr lang="en-US" altLang="zh-CN" dirty="0"/>
          </a:p>
          <a:p>
            <a:r>
              <a:rPr lang="zh-CN" altLang="zh-CN" dirty="0"/>
              <a:t>（</a:t>
            </a:r>
            <a:r>
              <a:rPr lang="en-US" altLang="zh-CN" dirty="0"/>
              <a:t>2</a:t>
            </a:r>
            <a:r>
              <a:rPr lang="zh-CN" altLang="zh-CN" dirty="0"/>
              <a:t>）为甲供工程提供的建筑服务、以清包工方式提供的建筑服务，办理备案手续时应提交建筑工程承包合同（复印件）</a:t>
            </a:r>
            <a:endParaRPr lang="en-US" altLang="zh-CN"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增值税方面</a:t>
            </a:r>
          </a:p>
        </p:txBody>
      </p:sp>
      <p:sp>
        <p:nvSpPr>
          <p:cNvPr id="3" name="内容占位符 2"/>
          <p:cNvSpPr>
            <a:spLocks noGrp="1"/>
          </p:cNvSpPr>
          <p:nvPr>
            <p:ph idx="1"/>
          </p:nvPr>
        </p:nvSpPr>
        <p:spPr/>
        <p:txBody>
          <a:bodyPr/>
          <a:lstStyle/>
          <a:p>
            <a:r>
              <a:rPr lang="en-US" altLang="zh-CN" dirty="0"/>
              <a:t>3.</a:t>
            </a:r>
            <a:r>
              <a:rPr lang="zh-CN" altLang="zh-CN" dirty="0"/>
              <a:t>纳税人备案后提供其他适用或选择适用简易计税方法的建筑服务，不再备案。纳税人应按照规定的资料范围，</a:t>
            </a:r>
            <a:r>
              <a:rPr lang="zh-CN" altLang="zh-CN" dirty="0">
                <a:solidFill>
                  <a:srgbClr val="FF0000"/>
                </a:solidFill>
              </a:rPr>
              <a:t>完整保留</a:t>
            </a:r>
            <a:r>
              <a:rPr lang="zh-CN" altLang="zh-CN" dirty="0"/>
              <a:t>其他适用或选择适用简易计税方法建筑服务的资料</a:t>
            </a:r>
            <a:r>
              <a:rPr lang="zh-CN" altLang="zh-CN" dirty="0">
                <a:solidFill>
                  <a:srgbClr val="FF0000"/>
                </a:solidFill>
              </a:rPr>
              <a:t>备查</a:t>
            </a:r>
            <a:r>
              <a:rPr lang="zh-CN" altLang="zh-CN" dirty="0"/>
              <a:t>，否则该建筑服务不得适用简易计税方法计税</a:t>
            </a:r>
            <a:endParaRPr lang="en-US" altLang="zh-CN" dirty="0"/>
          </a:p>
          <a:p>
            <a:r>
              <a:rPr lang="zh-CN" altLang="zh-CN" dirty="0"/>
              <a:t>税务机关在后续管理中发现纳税人不能提供相关资料的，对少缴的税款应予追缴，并依照《中华人民共和国税收征收管理法》及其实施细则的有关规定处理</a:t>
            </a:r>
            <a:r>
              <a:rPr lang="zh-CN" altLang="en-US" dirty="0"/>
              <a:t>（补税、加收滞纳金）</a:t>
            </a:r>
            <a:endParaRPr lang="en-US" altLang="zh-CN" dirty="0"/>
          </a:p>
          <a:p>
            <a:r>
              <a:rPr lang="en-US" altLang="zh-CN" dirty="0"/>
              <a:t>4.</a:t>
            </a:r>
            <a:r>
              <a:rPr lang="zh-CN" altLang="zh-CN" dirty="0"/>
              <a:t>纳税人跨县（市）提供建筑服务适用或选择适用简易计税方法计税的，应按上述规定向机构所在地主管国税机关备案，建筑服务发生地主管国税机关无需备案</a:t>
            </a:r>
            <a:endParaRPr lang="en-US" altLang="zh-CN" dirty="0"/>
          </a:p>
          <a:p>
            <a:r>
              <a:rPr lang="zh-CN" altLang="zh-CN" dirty="0"/>
              <a:t>自</a:t>
            </a:r>
            <a:r>
              <a:rPr lang="en-US" altLang="zh-CN" dirty="0"/>
              <a:t>2018</a:t>
            </a:r>
            <a:r>
              <a:rPr lang="zh-CN" altLang="zh-CN" dirty="0"/>
              <a:t>年</a:t>
            </a:r>
            <a:r>
              <a:rPr lang="en-US" altLang="zh-CN" dirty="0"/>
              <a:t>1</a:t>
            </a:r>
            <a:r>
              <a:rPr lang="zh-CN" altLang="zh-CN" dirty="0"/>
              <a:t>月</a:t>
            </a:r>
            <a:r>
              <a:rPr lang="en-US" altLang="zh-CN" dirty="0"/>
              <a:t>1</a:t>
            </a:r>
            <a:r>
              <a:rPr lang="zh-CN" altLang="zh-CN" dirty="0"/>
              <a:t>日起施行</a:t>
            </a:r>
            <a:endParaRPr lang="en-US" altLang="zh-CN" dirty="0"/>
          </a:p>
          <a:p>
            <a:r>
              <a:rPr lang="en-US" altLang="zh-CN" dirty="0">
                <a:solidFill>
                  <a:srgbClr val="0070C0"/>
                </a:solidFill>
              </a:rPr>
              <a:t>                                                    ——</a:t>
            </a:r>
            <a:r>
              <a:rPr lang="zh-CN" altLang="zh-CN" dirty="0"/>
              <a:t>国家税务总局公告</a:t>
            </a:r>
            <a:r>
              <a:rPr lang="en-US" altLang="zh-CN" dirty="0"/>
              <a:t>2017</a:t>
            </a:r>
            <a:r>
              <a:rPr lang="zh-CN" altLang="zh-CN" dirty="0"/>
              <a:t>年第</a:t>
            </a:r>
            <a:r>
              <a:rPr lang="en-US" altLang="zh-CN" dirty="0"/>
              <a:t>43</a:t>
            </a:r>
            <a:r>
              <a:rPr lang="zh-CN" altLang="zh-CN" dirty="0"/>
              <a:t>号</a:t>
            </a:r>
            <a:endParaRPr lang="zh-CN" altLang="en-US" dirty="0">
              <a:solidFill>
                <a:srgbClr val="0070C0"/>
              </a:solidFill>
            </a:endParaRPr>
          </a:p>
          <a:p>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4C16437-69AF-44F4-975D-D4B1973C301E}"/>
              </a:ext>
            </a:extLst>
          </p:cNvPr>
          <p:cNvSpPr>
            <a:spLocks noGrp="1"/>
          </p:cNvSpPr>
          <p:nvPr>
            <p:ph type="title"/>
          </p:nvPr>
        </p:nvSpPr>
        <p:spPr/>
        <p:txBody>
          <a:bodyPr/>
          <a:lstStyle/>
          <a:p>
            <a:r>
              <a:rPr lang="zh-CN" altLang="en-US" dirty="0"/>
              <a:t>增值税方面</a:t>
            </a:r>
          </a:p>
        </p:txBody>
      </p:sp>
      <p:sp>
        <p:nvSpPr>
          <p:cNvPr id="3" name="内容占位符 2">
            <a:extLst>
              <a:ext uri="{FF2B5EF4-FFF2-40B4-BE49-F238E27FC236}">
                <a16:creationId xmlns:a16="http://schemas.microsoft.com/office/drawing/2014/main" xmlns="" id="{74CA9FC6-79B3-4DDE-8C1E-31C54ED3554E}"/>
              </a:ext>
            </a:extLst>
          </p:cNvPr>
          <p:cNvSpPr>
            <a:spLocks noGrp="1"/>
          </p:cNvSpPr>
          <p:nvPr>
            <p:ph idx="1"/>
          </p:nvPr>
        </p:nvSpPr>
        <p:spPr/>
        <p:txBody>
          <a:bodyPr/>
          <a:lstStyle/>
          <a:p>
            <a:r>
              <a:rPr lang="zh-CN" altLang="en-US" dirty="0">
                <a:solidFill>
                  <a:srgbClr val="00B0F0"/>
                </a:solidFill>
              </a:rPr>
              <a:t>（六）</a:t>
            </a:r>
            <a:r>
              <a:rPr lang="zh-CN" altLang="zh-CN" dirty="0">
                <a:solidFill>
                  <a:srgbClr val="00B0F0"/>
                </a:solidFill>
              </a:rPr>
              <a:t>跨境应税行为免税备案</a:t>
            </a:r>
            <a:endParaRPr lang="en-US" altLang="zh-CN" dirty="0">
              <a:solidFill>
                <a:srgbClr val="00B0F0"/>
              </a:solidFill>
            </a:endParaRPr>
          </a:p>
          <a:p>
            <a:r>
              <a:rPr lang="en-US" altLang="zh-CN" dirty="0"/>
              <a:t>1.</a:t>
            </a:r>
            <a:r>
              <a:rPr lang="zh-CN" altLang="zh-CN" dirty="0"/>
              <a:t>纳税人发生跨境应税行为，按照《国家税务总局关于发布〈营业税改征增值税跨境应税行为增值税免税管理办法</a:t>
            </a:r>
            <a:r>
              <a:rPr lang="en-US" altLang="zh-CN" dirty="0"/>
              <a:t>(</a:t>
            </a:r>
            <a:r>
              <a:rPr lang="zh-CN" altLang="zh-CN" dirty="0"/>
              <a:t>试行</a:t>
            </a:r>
            <a:r>
              <a:rPr lang="en-US" altLang="zh-CN" dirty="0"/>
              <a:t>)</a:t>
            </a:r>
            <a:r>
              <a:rPr lang="zh-CN" altLang="zh-CN" dirty="0"/>
              <a:t>〉的公告》</a:t>
            </a:r>
            <a:r>
              <a:rPr lang="en-US" altLang="zh-CN" dirty="0"/>
              <a:t>(</a:t>
            </a:r>
            <a:r>
              <a:rPr lang="zh-CN" altLang="zh-CN" dirty="0"/>
              <a:t>国家税务总局公告</a:t>
            </a:r>
            <a:r>
              <a:rPr lang="en-US" altLang="zh-CN" dirty="0"/>
              <a:t>2016</a:t>
            </a:r>
            <a:r>
              <a:rPr lang="zh-CN" altLang="zh-CN" dirty="0"/>
              <a:t>年第</a:t>
            </a:r>
            <a:r>
              <a:rPr lang="en-US" altLang="zh-CN" dirty="0"/>
              <a:t>29</a:t>
            </a:r>
            <a:r>
              <a:rPr lang="zh-CN" altLang="zh-CN" dirty="0"/>
              <a:t>号</a:t>
            </a:r>
            <a:r>
              <a:rPr lang="en-US" altLang="zh-CN" dirty="0"/>
              <a:t>)</a:t>
            </a:r>
            <a:r>
              <a:rPr lang="zh-CN" altLang="zh-CN" dirty="0"/>
              <a:t>的规定办理免税备案手续</a:t>
            </a:r>
            <a:r>
              <a:rPr lang="zh-CN" altLang="zh-CN" dirty="0">
                <a:solidFill>
                  <a:srgbClr val="FF0000"/>
                </a:solidFill>
              </a:rPr>
              <a:t>后发生的相同</a:t>
            </a:r>
            <a:r>
              <a:rPr lang="zh-CN" altLang="zh-CN" dirty="0"/>
              <a:t>跨境应税行为，不再办理备案手续</a:t>
            </a:r>
            <a:endParaRPr lang="en-US" altLang="zh-CN" dirty="0"/>
          </a:p>
          <a:p>
            <a:r>
              <a:rPr lang="en-US" altLang="zh-CN" dirty="0"/>
              <a:t>2.</a:t>
            </a:r>
            <a:r>
              <a:rPr lang="zh-CN" altLang="zh-CN" dirty="0"/>
              <a:t>纳税人应当完整保存相关免税证明材料备查</a:t>
            </a:r>
            <a:endParaRPr lang="en-US" altLang="zh-CN" dirty="0"/>
          </a:p>
          <a:p>
            <a:r>
              <a:rPr lang="en-US" altLang="zh-CN" dirty="0"/>
              <a:t>3.</a:t>
            </a:r>
            <a:r>
              <a:rPr lang="zh-CN" altLang="zh-CN" dirty="0"/>
              <a:t>纳税人在税务机关后续管理中不能提供</a:t>
            </a:r>
            <a:r>
              <a:rPr lang="zh-CN" altLang="en-US" dirty="0"/>
              <a:t>备案</a:t>
            </a:r>
            <a:r>
              <a:rPr lang="zh-CN" altLang="zh-CN" dirty="0"/>
              <a:t>材料的，不得享受相关免税政策，对已享受的减免税款应予补缴，并依照《中华人民共和国税收征收管理法》的有关规定处理</a:t>
            </a:r>
            <a:r>
              <a:rPr lang="zh-CN" altLang="en-US" dirty="0"/>
              <a:t>（按规定补缴税款，并加收滞纳金。属于偷税行为的，处以</a:t>
            </a:r>
            <a:r>
              <a:rPr lang="en-US" altLang="zh-CN" dirty="0"/>
              <a:t>0.5-5</a:t>
            </a:r>
            <a:r>
              <a:rPr lang="zh-CN" altLang="en-US" dirty="0"/>
              <a:t>倍罚款）</a:t>
            </a:r>
            <a:endParaRPr lang="en-US" altLang="zh-CN" dirty="0"/>
          </a:p>
          <a:p>
            <a:r>
              <a:rPr lang="zh-CN" altLang="zh-CN" dirty="0"/>
              <a:t>自</a:t>
            </a:r>
            <a:r>
              <a:rPr lang="en-US" altLang="zh-CN" dirty="0"/>
              <a:t>2017</a:t>
            </a:r>
            <a:r>
              <a:rPr lang="zh-CN" altLang="zh-CN" dirty="0"/>
              <a:t>年</a:t>
            </a:r>
            <a:r>
              <a:rPr lang="en-US" altLang="zh-CN" dirty="0"/>
              <a:t>9</a:t>
            </a:r>
            <a:r>
              <a:rPr lang="zh-CN" altLang="zh-CN" dirty="0"/>
              <a:t>月</a:t>
            </a:r>
            <a:r>
              <a:rPr lang="en-US" altLang="zh-CN" dirty="0"/>
              <a:t>1</a:t>
            </a:r>
            <a:r>
              <a:rPr lang="zh-CN" altLang="zh-CN" dirty="0"/>
              <a:t>日起施行</a:t>
            </a:r>
            <a:endParaRPr lang="en-US" altLang="zh-CN" dirty="0"/>
          </a:p>
          <a:p>
            <a:r>
              <a:rPr lang="en-US" altLang="zh-CN" dirty="0"/>
              <a:t>                                  ——</a:t>
            </a:r>
            <a:r>
              <a:rPr lang="zh-CN" altLang="zh-CN" dirty="0"/>
              <a:t>国家税务总局公告</a:t>
            </a:r>
            <a:r>
              <a:rPr lang="en-US" altLang="zh-CN" dirty="0"/>
              <a:t>2017</a:t>
            </a:r>
            <a:r>
              <a:rPr lang="zh-CN" altLang="zh-CN" dirty="0"/>
              <a:t>年第</a:t>
            </a:r>
            <a:r>
              <a:rPr lang="en-US" altLang="zh-CN" dirty="0"/>
              <a:t>30</a:t>
            </a:r>
            <a:r>
              <a:rPr lang="zh-CN" altLang="zh-CN" dirty="0"/>
              <a:t>号 </a:t>
            </a:r>
            <a:endParaRPr lang="zh-CN" altLang="en-US" dirty="0">
              <a:solidFill>
                <a:srgbClr val="00B0F0"/>
              </a:solidFill>
            </a:endParaRPr>
          </a:p>
        </p:txBody>
      </p:sp>
    </p:spTree>
    <p:extLst>
      <p:ext uri="{BB962C8B-B14F-4D97-AF65-F5344CB8AC3E}">
        <p14:creationId xmlns:p14="http://schemas.microsoft.com/office/powerpoint/2010/main" val="119538544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77C6897-DB52-4D74-AA11-EDE80B82E1BE}"/>
              </a:ext>
            </a:extLst>
          </p:cNvPr>
          <p:cNvSpPr>
            <a:spLocks noGrp="1"/>
          </p:cNvSpPr>
          <p:nvPr>
            <p:ph type="title"/>
          </p:nvPr>
        </p:nvSpPr>
        <p:spPr/>
        <p:txBody>
          <a:bodyPr/>
          <a:lstStyle/>
          <a:p>
            <a:r>
              <a:rPr lang="zh-CN" altLang="en-US" dirty="0"/>
              <a:t>增值税方面</a:t>
            </a:r>
          </a:p>
        </p:txBody>
      </p:sp>
      <p:sp>
        <p:nvSpPr>
          <p:cNvPr id="3" name="内容占位符 2">
            <a:extLst>
              <a:ext uri="{FF2B5EF4-FFF2-40B4-BE49-F238E27FC236}">
                <a16:creationId xmlns:a16="http://schemas.microsoft.com/office/drawing/2014/main" xmlns="" id="{A270A608-C0FF-4434-97D8-73D4CF2DFA4A}"/>
              </a:ext>
            </a:extLst>
          </p:cNvPr>
          <p:cNvSpPr>
            <a:spLocks noGrp="1"/>
          </p:cNvSpPr>
          <p:nvPr>
            <p:ph idx="1"/>
          </p:nvPr>
        </p:nvSpPr>
        <p:spPr/>
        <p:txBody>
          <a:bodyPr>
            <a:normAutofit fontScale="92500" lnSpcReduction="10000"/>
          </a:bodyPr>
          <a:lstStyle/>
          <a:p>
            <a:r>
              <a:rPr lang="zh-CN" altLang="en-US" dirty="0">
                <a:solidFill>
                  <a:srgbClr val="FF0000"/>
                </a:solidFill>
              </a:rPr>
              <a:t>注：</a:t>
            </a:r>
            <a:r>
              <a:rPr lang="zh-CN" altLang="zh-CN" dirty="0"/>
              <a:t>国家税务总局公告</a:t>
            </a:r>
            <a:r>
              <a:rPr lang="en-US" altLang="zh-CN" dirty="0"/>
              <a:t>2016</a:t>
            </a:r>
            <a:r>
              <a:rPr lang="zh-CN" altLang="zh-CN" dirty="0"/>
              <a:t>年第</a:t>
            </a:r>
            <a:r>
              <a:rPr lang="en-US" altLang="zh-CN" dirty="0"/>
              <a:t>29</a:t>
            </a:r>
            <a:r>
              <a:rPr lang="zh-CN" altLang="zh-CN" dirty="0"/>
              <a:t>号</a:t>
            </a:r>
            <a:r>
              <a:rPr lang="zh-CN" altLang="en-US" dirty="0"/>
              <a:t>规定</a:t>
            </a:r>
            <a:r>
              <a:rPr lang="zh-CN" altLang="zh-CN" dirty="0"/>
              <a:t>跨境应税行为免税备案</a:t>
            </a:r>
            <a:endParaRPr lang="en-US" altLang="zh-CN" dirty="0"/>
          </a:p>
          <a:p>
            <a:r>
              <a:rPr lang="zh-CN" altLang="en-US" dirty="0">
                <a:solidFill>
                  <a:srgbClr val="00B0F0"/>
                </a:solidFill>
              </a:rPr>
              <a:t>（一）一般</a:t>
            </a:r>
            <a:r>
              <a:rPr lang="zh-CN" altLang="zh-CN" dirty="0">
                <a:solidFill>
                  <a:srgbClr val="00B0F0"/>
                </a:solidFill>
              </a:rPr>
              <a:t>跨境应税行为免税备案</a:t>
            </a:r>
            <a:endParaRPr lang="en-US" altLang="zh-CN" dirty="0">
              <a:solidFill>
                <a:srgbClr val="00B0F0"/>
              </a:solidFill>
            </a:endParaRPr>
          </a:p>
          <a:p>
            <a:r>
              <a:rPr lang="zh-CN" altLang="en-US" dirty="0"/>
              <a:t>纳税人发生免征增值税跨境应税行为，除</a:t>
            </a:r>
            <a:r>
              <a:rPr lang="zh-CN" altLang="en-US" dirty="0">
                <a:solidFill>
                  <a:srgbClr val="FF0000"/>
                </a:solidFill>
              </a:rPr>
              <a:t>提供符合零税率</a:t>
            </a:r>
            <a:r>
              <a:rPr lang="zh-CN" altLang="en-US" dirty="0"/>
              <a:t>政策但适用简易计税方法或声明放弃适用零税率选择免税的应税行为外，应在</a:t>
            </a:r>
            <a:r>
              <a:rPr lang="zh-CN" altLang="en-US" dirty="0">
                <a:solidFill>
                  <a:srgbClr val="FF0000"/>
                </a:solidFill>
              </a:rPr>
              <a:t>首次享受免税</a:t>
            </a:r>
            <a:r>
              <a:rPr lang="zh-CN" altLang="en-US" dirty="0"/>
              <a:t>的纳税申报期内或在各省、自治区、直辖市和计划单列市国家税务局规定的申报征期后的其他期限内，到主管税务机关办理跨境应税行为免税备案手续，同时提交以下备案材料：</a:t>
            </a:r>
          </a:p>
          <a:p>
            <a:r>
              <a:rPr lang="en-US" altLang="zh-CN" dirty="0"/>
              <a:t>1.《</a:t>
            </a:r>
            <a:r>
              <a:rPr lang="zh-CN" altLang="en-US" dirty="0"/>
              <a:t>跨境应税行为免税备案表</a:t>
            </a:r>
            <a:r>
              <a:rPr lang="en-US" altLang="zh-CN" dirty="0"/>
              <a:t>》</a:t>
            </a:r>
          </a:p>
          <a:p>
            <a:r>
              <a:rPr lang="en-US" altLang="zh-CN" dirty="0"/>
              <a:t>2.</a:t>
            </a:r>
            <a:r>
              <a:rPr lang="zh-CN" altLang="en-US" dirty="0"/>
              <a:t>跨境销售服务或无形资产的合同原件及复印件</a:t>
            </a:r>
            <a:endParaRPr lang="en-US" altLang="zh-CN" dirty="0"/>
          </a:p>
          <a:p>
            <a:r>
              <a:rPr lang="en-US" altLang="zh-CN" dirty="0"/>
              <a:t>3.</a:t>
            </a:r>
            <a:r>
              <a:rPr lang="zh-CN" altLang="en-US" dirty="0"/>
              <a:t>提供工程项目或地点等在境外的建筑服务、工程监理服务、勘察勘探服务、会议展览服务、仓储服务、播映服务、文化体育服务、教育医疗服务、旅游服务和广告服务等，应提交服务地点在境外的证明材料原件及复印件</a:t>
            </a:r>
          </a:p>
          <a:p>
            <a:r>
              <a:rPr lang="en-US" altLang="zh-CN" dirty="0"/>
              <a:t>4.</a:t>
            </a:r>
            <a:r>
              <a:rPr lang="zh-CN" altLang="en-US" dirty="0"/>
              <a:t>提供国际运输服务，应提交实际发生相关业务的证明材料</a:t>
            </a:r>
          </a:p>
          <a:p>
            <a:r>
              <a:rPr lang="en-US" altLang="zh-CN" dirty="0"/>
              <a:t>5.</a:t>
            </a:r>
            <a:r>
              <a:rPr lang="zh-CN" altLang="en-US" dirty="0"/>
              <a:t>向境外单位销售服务或无形资产，应提交服务或无形资产购买方的机构所在地在境外的证明材料</a:t>
            </a:r>
          </a:p>
          <a:p>
            <a:r>
              <a:rPr lang="en-US" altLang="zh-CN" dirty="0"/>
              <a:t>6.</a:t>
            </a:r>
            <a:r>
              <a:rPr lang="zh-CN" altLang="en-US" dirty="0"/>
              <a:t>国家税务总局规定的其他资料</a:t>
            </a:r>
          </a:p>
          <a:p>
            <a:endParaRPr lang="zh-CN" altLang="en-US" dirty="0"/>
          </a:p>
        </p:txBody>
      </p:sp>
    </p:spTree>
    <p:extLst>
      <p:ext uri="{BB962C8B-B14F-4D97-AF65-F5344CB8AC3E}">
        <p14:creationId xmlns:p14="http://schemas.microsoft.com/office/powerpoint/2010/main" val="402959211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5E278F4-023B-440C-8174-228556588520}"/>
              </a:ext>
            </a:extLst>
          </p:cNvPr>
          <p:cNvSpPr>
            <a:spLocks noGrp="1"/>
          </p:cNvSpPr>
          <p:nvPr>
            <p:ph type="title"/>
          </p:nvPr>
        </p:nvSpPr>
        <p:spPr/>
        <p:txBody>
          <a:bodyPr/>
          <a:lstStyle/>
          <a:p>
            <a:r>
              <a:rPr lang="zh-CN" altLang="en-US" dirty="0"/>
              <a:t>增值税方面</a:t>
            </a:r>
          </a:p>
        </p:txBody>
      </p:sp>
      <p:sp>
        <p:nvSpPr>
          <p:cNvPr id="3" name="内容占位符 2">
            <a:extLst>
              <a:ext uri="{FF2B5EF4-FFF2-40B4-BE49-F238E27FC236}">
                <a16:creationId xmlns:a16="http://schemas.microsoft.com/office/drawing/2014/main" xmlns="" id="{70EC1611-4175-4A8A-BDF5-35A29A361280}"/>
              </a:ext>
            </a:extLst>
          </p:cNvPr>
          <p:cNvSpPr>
            <a:spLocks noGrp="1"/>
          </p:cNvSpPr>
          <p:nvPr>
            <p:ph idx="1"/>
          </p:nvPr>
        </p:nvSpPr>
        <p:spPr/>
        <p:txBody>
          <a:bodyPr>
            <a:normAutofit/>
          </a:bodyPr>
          <a:lstStyle/>
          <a:p>
            <a:r>
              <a:rPr lang="zh-CN" altLang="en-US" dirty="0">
                <a:solidFill>
                  <a:srgbClr val="00B0F0"/>
                </a:solidFill>
              </a:rPr>
              <a:t>（二）提供符合零税率政策但适用简易计税方法或声明放弃适用零税率选择免税的应税行为备案</a:t>
            </a:r>
            <a:endParaRPr lang="en-US" altLang="zh-CN" dirty="0">
              <a:solidFill>
                <a:srgbClr val="00B0F0"/>
              </a:solidFill>
            </a:endParaRPr>
          </a:p>
          <a:p>
            <a:r>
              <a:rPr lang="zh-CN" altLang="en-US" dirty="0"/>
              <a:t>应在首次享受免税的纳税申报期内或在各省、自治区、直辖市和计划单列市国家税务局规定的申报征期后的其他期限内，到主管税务机关办理跨境应税行为免税备案手续，同时提交以下备案材料：</a:t>
            </a:r>
          </a:p>
          <a:p>
            <a:r>
              <a:rPr lang="en-US" altLang="zh-CN" dirty="0"/>
              <a:t>1.</a:t>
            </a:r>
            <a:r>
              <a:rPr lang="zh-CN" altLang="en-US" dirty="0"/>
              <a:t>已向办理增值税免抵退税或免退税的主管税务机关备案的</a:t>
            </a:r>
            <a:r>
              <a:rPr lang="en-US" altLang="zh-CN" dirty="0"/>
              <a:t>《</a:t>
            </a:r>
            <a:r>
              <a:rPr lang="zh-CN" altLang="en-US" dirty="0"/>
              <a:t>放弃适用增值税零税率声明</a:t>
            </a:r>
            <a:r>
              <a:rPr lang="en-US" altLang="zh-CN" dirty="0"/>
              <a:t>》</a:t>
            </a:r>
          </a:p>
          <a:p>
            <a:r>
              <a:rPr lang="en-US" altLang="zh-CN" dirty="0"/>
              <a:t>2.</a:t>
            </a:r>
            <a:r>
              <a:rPr lang="zh-CN" altLang="en-US" dirty="0"/>
              <a:t>该项应税行为享受零税率到主管税务机关办理增值税免抵退税或免退税申报时需报送的材料和原始凭证</a:t>
            </a:r>
            <a:endParaRPr lang="en-US" altLang="zh-CN" dirty="0"/>
          </a:p>
          <a:p>
            <a:endParaRPr lang="zh-CN" altLang="en-US" dirty="0"/>
          </a:p>
        </p:txBody>
      </p:sp>
    </p:spTree>
    <p:extLst>
      <p:ext uri="{BB962C8B-B14F-4D97-AF65-F5344CB8AC3E}">
        <p14:creationId xmlns:p14="http://schemas.microsoft.com/office/powerpoint/2010/main" val="134142944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29E10C3-F24D-43A1-8F8F-9C8BFA6FB571}"/>
              </a:ext>
            </a:extLst>
          </p:cNvPr>
          <p:cNvSpPr>
            <a:spLocks noGrp="1"/>
          </p:cNvSpPr>
          <p:nvPr>
            <p:ph type="title"/>
          </p:nvPr>
        </p:nvSpPr>
        <p:spPr/>
        <p:txBody>
          <a:bodyPr/>
          <a:lstStyle/>
          <a:p>
            <a:r>
              <a:rPr lang="zh-CN" altLang="en-US" dirty="0"/>
              <a:t>增值税方面</a:t>
            </a:r>
          </a:p>
        </p:txBody>
      </p:sp>
      <p:sp>
        <p:nvSpPr>
          <p:cNvPr id="3" name="内容占位符 2">
            <a:extLst>
              <a:ext uri="{FF2B5EF4-FFF2-40B4-BE49-F238E27FC236}">
                <a16:creationId xmlns:a16="http://schemas.microsoft.com/office/drawing/2014/main" xmlns="" id="{8B8E8C62-9DEB-4917-9250-DA22B9E0865B}"/>
              </a:ext>
            </a:extLst>
          </p:cNvPr>
          <p:cNvSpPr>
            <a:spLocks noGrp="1"/>
          </p:cNvSpPr>
          <p:nvPr>
            <p:ph idx="1"/>
          </p:nvPr>
        </p:nvSpPr>
        <p:spPr/>
        <p:txBody>
          <a:bodyPr/>
          <a:lstStyle/>
          <a:p>
            <a:r>
              <a:rPr lang="zh-CN" altLang="en-US" dirty="0">
                <a:solidFill>
                  <a:srgbClr val="00B0F0"/>
                </a:solidFill>
              </a:rPr>
              <a:t>（三）备案资料要求</a:t>
            </a:r>
          </a:p>
          <a:p>
            <a:r>
              <a:rPr lang="en-US" altLang="zh-CN" dirty="0"/>
              <a:t>1.</a:t>
            </a:r>
            <a:r>
              <a:rPr lang="zh-CN" altLang="en-US" dirty="0"/>
              <a:t>按照规定提交备案的跨境销售服务或无形资产合同</a:t>
            </a:r>
            <a:r>
              <a:rPr lang="zh-CN" altLang="en-US" dirty="0">
                <a:solidFill>
                  <a:srgbClr val="FF0000"/>
                </a:solidFill>
              </a:rPr>
              <a:t>原件为外文</a:t>
            </a:r>
            <a:r>
              <a:rPr lang="zh-CN" altLang="en-US" dirty="0"/>
              <a:t>的，应提供中文翻译件并由法定代表人（负责人）签字或者单位盖章</a:t>
            </a:r>
          </a:p>
          <a:p>
            <a:r>
              <a:rPr lang="en-US" altLang="zh-CN" dirty="0"/>
              <a:t>2.</a:t>
            </a:r>
            <a:r>
              <a:rPr lang="zh-CN" altLang="en-US" dirty="0"/>
              <a:t>纳税人无法提供规定的境外资料原件的，可只提供复印件，注明“复印件与原件一致”字样，并由法定代表人（负责人）签字或者单位盖章；境外资料原件为外文的，应提供中文翻译件并由法定代表人（负责人）签字或者单位盖章</a:t>
            </a:r>
          </a:p>
          <a:p>
            <a:r>
              <a:rPr lang="en-US" altLang="zh-CN" dirty="0"/>
              <a:t>3.</a:t>
            </a:r>
            <a:r>
              <a:rPr lang="zh-CN" altLang="en-US" dirty="0"/>
              <a:t>主管税务机关对提交的境外证明材料有明显疑义的，可以要求纳税人提供境外公证部门出具的证明材料。</a:t>
            </a:r>
          </a:p>
          <a:p>
            <a:endParaRPr lang="zh-CN" altLang="en-US" dirty="0"/>
          </a:p>
        </p:txBody>
      </p:sp>
    </p:spTree>
    <p:extLst>
      <p:ext uri="{BB962C8B-B14F-4D97-AF65-F5344CB8AC3E}">
        <p14:creationId xmlns:p14="http://schemas.microsoft.com/office/powerpoint/2010/main" val="278812589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7BF1A18-59C4-428C-A8AB-07B6DCB19C81}"/>
              </a:ext>
            </a:extLst>
          </p:cNvPr>
          <p:cNvSpPr>
            <a:spLocks noGrp="1"/>
          </p:cNvSpPr>
          <p:nvPr>
            <p:ph type="title"/>
          </p:nvPr>
        </p:nvSpPr>
        <p:spPr/>
        <p:txBody>
          <a:bodyPr/>
          <a:lstStyle/>
          <a:p>
            <a:r>
              <a:rPr lang="zh-CN" altLang="en-US" dirty="0"/>
              <a:t>增值税方面</a:t>
            </a:r>
          </a:p>
        </p:txBody>
      </p:sp>
      <p:sp>
        <p:nvSpPr>
          <p:cNvPr id="3" name="内容占位符 2">
            <a:extLst>
              <a:ext uri="{FF2B5EF4-FFF2-40B4-BE49-F238E27FC236}">
                <a16:creationId xmlns:a16="http://schemas.microsoft.com/office/drawing/2014/main" xmlns="" id="{7E43AB0B-06E0-403B-BB15-63C7AF0BA2FC}"/>
              </a:ext>
            </a:extLst>
          </p:cNvPr>
          <p:cNvSpPr>
            <a:spLocks noGrp="1"/>
          </p:cNvSpPr>
          <p:nvPr>
            <p:ph idx="1"/>
          </p:nvPr>
        </p:nvSpPr>
        <p:spPr/>
        <p:txBody>
          <a:bodyPr>
            <a:normAutofit fontScale="92500" lnSpcReduction="10000"/>
          </a:bodyPr>
          <a:lstStyle/>
          <a:p>
            <a:r>
              <a:rPr lang="zh-CN" altLang="en-US" dirty="0">
                <a:solidFill>
                  <a:srgbClr val="00B0F0"/>
                </a:solidFill>
              </a:rPr>
              <a:t>（四）税务机关对备案处理</a:t>
            </a:r>
            <a:endParaRPr lang="en-US" altLang="zh-CN" dirty="0">
              <a:solidFill>
                <a:srgbClr val="00B0F0"/>
              </a:solidFill>
            </a:endParaRPr>
          </a:p>
          <a:p>
            <a:r>
              <a:rPr lang="zh-CN" altLang="en-US" dirty="0"/>
              <a:t>纳税人办理跨境应税行为免税备案手续时，主管税务机关应当根据以下情况分别做出处理：</a:t>
            </a:r>
          </a:p>
          <a:p>
            <a:r>
              <a:rPr lang="en-US" altLang="zh-CN" dirty="0"/>
              <a:t>1.</a:t>
            </a:r>
            <a:r>
              <a:rPr lang="zh-CN" altLang="en-US" dirty="0"/>
              <a:t>备案材料存在错误的，应当告知并允许纳税人</a:t>
            </a:r>
            <a:r>
              <a:rPr lang="zh-CN" altLang="en-US" dirty="0">
                <a:solidFill>
                  <a:srgbClr val="FF0000"/>
                </a:solidFill>
              </a:rPr>
              <a:t>更正</a:t>
            </a:r>
          </a:p>
          <a:p>
            <a:r>
              <a:rPr lang="en-US" altLang="zh-CN" dirty="0"/>
              <a:t>2.</a:t>
            </a:r>
            <a:r>
              <a:rPr lang="zh-CN" altLang="en-US" dirty="0"/>
              <a:t>备案材料不齐全或者不符合规定形式的，应当场一次性告知纳税人</a:t>
            </a:r>
            <a:r>
              <a:rPr lang="zh-CN" altLang="en-US" dirty="0">
                <a:solidFill>
                  <a:srgbClr val="FF0000"/>
                </a:solidFill>
              </a:rPr>
              <a:t>补正</a:t>
            </a:r>
          </a:p>
          <a:p>
            <a:r>
              <a:rPr lang="en-US" altLang="zh-CN" dirty="0"/>
              <a:t>3.</a:t>
            </a:r>
            <a:r>
              <a:rPr lang="zh-CN" altLang="en-US" dirty="0"/>
              <a:t>备案材料齐全、符合规定形式的，或者纳税人按照税务机关的要求提交全部补正备案材料的，应当受理纳税人的备案，并将有关资料原件退还纳税人</a:t>
            </a:r>
          </a:p>
          <a:p>
            <a:r>
              <a:rPr lang="en-US" altLang="zh-CN" dirty="0"/>
              <a:t>4.</a:t>
            </a:r>
            <a:r>
              <a:rPr lang="zh-CN" altLang="en-US" dirty="0"/>
              <a:t>按照税务机关的要求补正后的备案材料仍不符合规定的，应当对纳税人的本次跨境应税行为免税备案不予受理，并将所有报送材料退还纳税人</a:t>
            </a:r>
          </a:p>
          <a:p>
            <a:r>
              <a:rPr lang="zh-CN" altLang="en-US" dirty="0"/>
              <a:t>主管税务机关受理或者不予受理纳税人跨境应税行为免税备案，应当出具加盖本机关专用印章和注明日期的书面凭证</a:t>
            </a:r>
            <a:endParaRPr lang="en-US" altLang="zh-CN" dirty="0"/>
          </a:p>
          <a:p>
            <a:r>
              <a:rPr lang="zh-CN" altLang="en-US" dirty="0">
                <a:solidFill>
                  <a:srgbClr val="00B0F0"/>
                </a:solidFill>
              </a:rPr>
              <a:t>（五）变更备案</a:t>
            </a:r>
            <a:endParaRPr lang="en-US" altLang="zh-CN" dirty="0">
              <a:solidFill>
                <a:srgbClr val="00B0F0"/>
              </a:solidFill>
            </a:endParaRPr>
          </a:p>
          <a:p>
            <a:r>
              <a:rPr lang="zh-CN" altLang="en-US" dirty="0"/>
              <a:t>原签订的跨境销售服务或无形资产合同发生变更，或者跨境销售服务或无形资产的有关情况发生变化，变化后仍属于规定的免税范围的，纳税人应向主管税务机关重新办理跨境应税行为免税备案手续</a:t>
            </a:r>
          </a:p>
          <a:p>
            <a:endParaRPr lang="zh-CN" altLang="en-US" dirty="0"/>
          </a:p>
        </p:txBody>
      </p:sp>
    </p:spTree>
    <p:extLst>
      <p:ext uri="{BB962C8B-B14F-4D97-AF65-F5344CB8AC3E}">
        <p14:creationId xmlns:p14="http://schemas.microsoft.com/office/powerpoint/2010/main" val="149870525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增值税方面</a:t>
            </a:r>
          </a:p>
        </p:txBody>
      </p:sp>
      <p:sp>
        <p:nvSpPr>
          <p:cNvPr id="3" name="内容占位符 2"/>
          <p:cNvSpPr>
            <a:spLocks noGrp="1"/>
          </p:cNvSpPr>
          <p:nvPr>
            <p:ph idx="1"/>
          </p:nvPr>
        </p:nvSpPr>
        <p:spPr/>
        <p:txBody>
          <a:bodyPr/>
          <a:lstStyle/>
          <a:p>
            <a:r>
              <a:rPr lang="zh-CN" altLang="en-US" dirty="0">
                <a:solidFill>
                  <a:srgbClr val="FF0000"/>
                </a:solidFill>
              </a:rPr>
              <a:t>五</a:t>
            </a:r>
            <a:r>
              <a:rPr lang="en-US" altLang="zh-CN" dirty="0">
                <a:solidFill>
                  <a:srgbClr val="FF0000"/>
                </a:solidFill>
              </a:rPr>
              <a:t>.</a:t>
            </a:r>
            <a:r>
              <a:rPr lang="zh-CN" altLang="en-US" dirty="0">
                <a:solidFill>
                  <a:srgbClr val="FF0000"/>
                </a:solidFill>
              </a:rPr>
              <a:t>调整汇总纳税</a:t>
            </a:r>
            <a:endParaRPr lang="en-US" altLang="zh-CN" dirty="0">
              <a:solidFill>
                <a:srgbClr val="FF0000"/>
              </a:solidFill>
            </a:endParaRPr>
          </a:p>
          <a:p>
            <a:r>
              <a:rPr lang="zh-CN" altLang="en-US" dirty="0"/>
              <a:t>自</a:t>
            </a:r>
            <a:r>
              <a:rPr lang="en-US" dirty="0"/>
              <a:t>2017</a:t>
            </a:r>
            <a:r>
              <a:rPr lang="zh-CN" altLang="en-US" dirty="0"/>
              <a:t>年</a:t>
            </a:r>
            <a:r>
              <a:rPr lang="en-US" dirty="0"/>
              <a:t>11</a:t>
            </a:r>
            <a:r>
              <a:rPr lang="zh-CN" altLang="en-US" dirty="0"/>
              <a:t>月</a:t>
            </a:r>
            <a:r>
              <a:rPr lang="en-US" dirty="0"/>
              <a:t>1</a:t>
            </a:r>
            <a:r>
              <a:rPr lang="zh-CN" altLang="en-US" dirty="0"/>
              <a:t>日起，纳税人</a:t>
            </a:r>
            <a:r>
              <a:rPr lang="zh-CN" altLang="en-US" dirty="0">
                <a:solidFill>
                  <a:srgbClr val="FF0000"/>
                </a:solidFill>
              </a:rPr>
              <a:t>同时申请</a:t>
            </a:r>
            <a:r>
              <a:rPr lang="zh-CN" altLang="en-US" dirty="0"/>
              <a:t>汇总缴纳增值税和消费税的，在汇总纳税申请资料中予以说明即可，不需要就增值税、消费税分别报送申请资料</a:t>
            </a:r>
            <a:endParaRPr lang="en-US" altLang="zh-CN" dirty="0"/>
          </a:p>
          <a:p>
            <a:r>
              <a:rPr lang="en-US" altLang="zh-CN" dirty="0"/>
              <a:t>                                            ——</a:t>
            </a:r>
            <a:r>
              <a:rPr lang="zh-CN" altLang="en-US" dirty="0"/>
              <a:t>国家税务总局公告</a:t>
            </a:r>
            <a:r>
              <a:rPr lang="en-US" dirty="0"/>
              <a:t>2017</a:t>
            </a:r>
            <a:r>
              <a:rPr lang="zh-CN" altLang="en-US" dirty="0"/>
              <a:t>年第</a:t>
            </a:r>
            <a:r>
              <a:rPr lang="en-US" dirty="0"/>
              <a:t>36</a:t>
            </a:r>
            <a:r>
              <a:rPr lang="zh-CN" altLang="en-US" dirty="0"/>
              <a:t>号</a:t>
            </a:r>
            <a:endParaRPr lang="en-US" altLang="zh-CN" dirty="0"/>
          </a:p>
          <a:p>
            <a:r>
              <a:rPr lang="zh-CN" altLang="en-US" dirty="0">
                <a:solidFill>
                  <a:srgbClr val="FF0000"/>
                </a:solidFill>
              </a:rPr>
              <a:t>六</a:t>
            </a:r>
            <a:r>
              <a:rPr lang="en-US" altLang="zh-CN" dirty="0">
                <a:solidFill>
                  <a:srgbClr val="FF0000"/>
                </a:solidFill>
              </a:rPr>
              <a:t>.</a:t>
            </a:r>
            <a:r>
              <a:rPr lang="zh-CN" altLang="en-US" dirty="0">
                <a:solidFill>
                  <a:srgbClr val="FF0000"/>
                </a:solidFill>
              </a:rPr>
              <a:t>纳税申报</a:t>
            </a:r>
            <a:endParaRPr lang="en-US" altLang="zh-CN" dirty="0">
              <a:solidFill>
                <a:srgbClr val="FF0000"/>
              </a:solidFill>
            </a:endParaRPr>
          </a:p>
          <a:p>
            <a:r>
              <a:rPr lang="zh-CN" altLang="zh-CN" dirty="0"/>
              <a:t>自</a:t>
            </a:r>
            <a:r>
              <a:rPr lang="en-US" altLang="zh-CN" dirty="0"/>
              <a:t>2018</a:t>
            </a:r>
            <a:r>
              <a:rPr lang="zh-CN" altLang="zh-CN" dirty="0"/>
              <a:t>年</a:t>
            </a:r>
            <a:r>
              <a:rPr lang="en-US" altLang="zh-CN" dirty="0"/>
              <a:t>2</a:t>
            </a:r>
            <a:r>
              <a:rPr lang="zh-CN" altLang="zh-CN" dirty="0"/>
              <a:t>月</a:t>
            </a:r>
            <a:r>
              <a:rPr lang="en-US" altLang="zh-CN" dirty="0"/>
              <a:t>1</a:t>
            </a:r>
            <a:r>
              <a:rPr lang="zh-CN" altLang="zh-CN" dirty="0"/>
              <a:t>日起，废止增值税纳税申报附列资料中的《固定资产（不含不动产）进项税额抵扣情况表》和《本期抵扣进项税额结构明细表》</a:t>
            </a:r>
            <a:endParaRPr lang="en-US" altLang="zh-CN" dirty="0"/>
          </a:p>
          <a:p>
            <a:r>
              <a:rPr lang="en-US" altLang="zh-CN" dirty="0"/>
              <a:t>                                           ——</a:t>
            </a:r>
            <a:r>
              <a:rPr lang="zh-CN" altLang="zh-CN" dirty="0"/>
              <a:t>国家税务总局公告</a:t>
            </a:r>
            <a:r>
              <a:rPr lang="en-US" altLang="zh-CN" dirty="0"/>
              <a:t>2017</a:t>
            </a:r>
            <a:r>
              <a:rPr lang="zh-CN" altLang="zh-CN" dirty="0"/>
              <a:t>年第</a:t>
            </a:r>
            <a:r>
              <a:rPr lang="en-US" altLang="zh-CN" dirty="0"/>
              <a:t>53</a:t>
            </a:r>
            <a:r>
              <a:rPr lang="zh-CN" altLang="zh-CN" dirty="0"/>
              <a:t>号</a:t>
            </a:r>
            <a:r>
              <a:rPr lang="en-US" altLang="zh-CN" dirty="0"/>
              <a:t/>
            </a:r>
            <a:br>
              <a:rPr lang="en-US" altLang="zh-CN" dirty="0"/>
            </a:br>
            <a:endParaRPr lang="zh-CN" altLang="zh-CN" dirty="0"/>
          </a:p>
          <a:p>
            <a:endParaRPr lang="zh-CN" altLang="en-US" dirty="0"/>
          </a:p>
        </p:txBody>
      </p:sp>
    </p:spTree>
    <p:extLst>
      <p:ext uri="{BB962C8B-B14F-4D97-AF65-F5344CB8AC3E}">
        <p14:creationId xmlns:p14="http://schemas.microsoft.com/office/powerpoint/2010/main" val="104780588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增值税方面</a:t>
            </a:r>
          </a:p>
        </p:txBody>
      </p:sp>
      <p:sp>
        <p:nvSpPr>
          <p:cNvPr id="3" name="内容占位符 2"/>
          <p:cNvSpPr>
            <a:spLocks noGrp="1"/>
          </p:cNvSpPr>
          <p:nvPr>
            <p:ph idx="1"/>
          </p:nvPr>
        </p:nvSpPr>
        <p:spPr/>
        <p:txBody>
          <a:bodyPr/>
          <a:lstStyle/>
          <a:p>
            <a:r>
              <a:rPr lang="zh-CN" altLang="en-US" dirty="0">
                <a:solidFill>
                  <a:srgbClr val="FF0000"/>
                </a:solidFill>
              </a:rPr>
              <a:t>七</a:t>
            </a:r>
            <a:r>
              <a:rPr lang="en-US" altLang="zh-CN" dirty="0">
                <a:solidFill>
                  <a:srgbClr val="FF0000"/>
                </a:solidFill>
              </a:rPr>
              <a:t>.</a:t>
            </a:r>
            <a:r>
              <a:rPr lang="zh-CN" altLang="en-US" dirty="0">
                <a:solidFill>
                  <a:srgbClr val="FF0000"/>
                </a:solidFill>
              </a:rPr>
              <a:t>增值税</a:t>
            </a:r>
            <a:r>
              <a:rPr lang="zh-CN" altLang="zh-CN" dirty="0">
                <a:solidFill>
                  <a:srgbClr val="FF0000"/>
                </a:solidFill>
              </a:rPr>
              <a:t>纳税申报比对</a:t>
            </a:r>
            <a:endParaRPr lang="en-US" altLang="zh-CN" dirty="0">
              <a:solidFill>
                <a:srgbClr val="FF0000"/>
              </a:solidFill>
            </a:endParaRPr>
          </a:p>
          <a:p>
            <a:r>
              <a:rPr lang="zh-CN" altLang="zh-CN" dirty="0"/>
              <a:t>自</a:t>
            </a:r>
            <a:r>
              <a:rPr lang="en-US" altLang="zh-CN" dirty="0"/>
              <a:t>2018</a:t>
            </a:r>
            <a:r>
              <a:rPr lang="zh-CN" altLang="zh-CN" dirty="0"/>
              <a:t>年</a:t>
            </a:r>
            <a:r>
              <a:rPr lang="en-US" altLang="zh-CN" dirty="0"/>
              <a:t>3</a:t>
            </a:r>
            <a:r>
              <a:rPr lang="zh-CN" altLang="zh-CN" dirty="0"/>
              <a:t>月</a:t>
            </a:r>
            <a:r>
              <a:rPr lang="en-US" altLang="zh-CN" dirty="0"/>
              <a:t>1</a:t>
            </a:r>
            <a:r>
              <a:rPr lang="zh-CN" altLang="zh-CN" dirty="0"/>
              <a:t>日起执行</a:t>
            </a:r>
            <a:endParaRPr lang="en-US" altLang="zh-CN" dirty="0">
              <a:solidFill>
                <a:srgbClr val="FF0000"/>
              </a:solidFill>
            </a:endParaRPr>
          </a:p>
          <a:p>
            <a:r>
              <a:rPr lang="zh-CN" altLang="en-US" dirty="0">
                <a:solidFill>
                  <a:srgbClr val="0070C0"/>
                </a:solidFill>
              </a:rPr>
              <a:t>（一）申报比对的概念</a:t>
            </a:r>
            <a:endParaRPr lang="en-US" altLang="zh-CN" dirty="0">
              <a:solidFill>
                <a:srgbClr val="0070C0"/>
              </a:solidFill>
            </a:endParaRPr>
          </a:p>
          <a:p>
            <a:r>
              <a:rPr lang="zh-CN" altLang="zh-CN" dirty="0"/>
              <a:t>申报比对管理是指税务机关以信息化为依托，通过优化整合现有征管信息资源，对增值税纳税申报信息进行</a:t>
            </a:r>
            <a:r>
              <a:rPr lang="zh-CN" altLang="zh-CN" dirty="0">
                <a:solidFill>
                  <a:srgbClr val="FF0000"/>
                </a:solidFill>
              </a:rPr>
              <a:t>票表税</a:t>
            </a:r>
            <a:r>
              <a:rPr lang="zh-CN" altLang="zh-CN" dirty="0"/>
              <a:t>比对，并对比对结果进行相应处理</a:t>
            </a:r>
            <a:r>
              <a:rPr lang="en-US" altLang="zh-CN" dirty="0"/>
              <a:t> </a:t>
            </a:r>
          </a:p>
          <a:p>
            <a:r>
              <a:rPr lang="zh-CN" altLang="zh-CN" dirty="0"/>
              <a:t>主管税务机关应设置申报异常处理岗，主要负责异常比对结果的核实及相关处理工作。异常处理岗原则上不设置在办税服务厅前台</a:t>
            </a:r>
            <a:endParaRPr lang="zh-CN" altLang="en-US" dirty="0">
              <a:solidFill>
                <a:srgbClr val="FF0000"/>
              </a:solidFil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增值税方面</a:t>
            </a:r>
          </a:p>
        </p:txBody>
      </p:sp>
      <p:sp>
        <p:nvSpPr>
          <p:cNvPr id="3" name="内容占位符 2"/>
          <p:cNvSpPr>
            <a:spLocks noGrp="1"/>
          </p:cNvSpPr>
          <p:nvPr>
            <p:ph idx="1"/>
          </p:nvPr>
        </p:nvSpPr>
        <p:spPr>
          <a:xfrm>
            <a:off x="566441" y="890124"/>
            <a:ext cx="11230952" cy="5690290"/>
          </a:xfrm>
        </p:spPr>
        <p:txBody>
          <a:bodyPr>
            <a:normAutofit fontScale="92500" lnSpcReduction="10000"/>
          </a:bodyPr>
          <a:lstStyle/>
          <a:p>
            <a:r>
              <a:rPr lang="zh-CN" altLang="en-US" dirty="0">
                <a:solidFill>
                  <a:srgbClr val="0070C0"/>
                </a:solidFill>
              </a:rPr>
              <a:t>（二）</a:t>
            </a:r>
            <a:r>
              <a:rPr lang="zh-CN" altLang="zh-CN" dirty="0">
                <a:solidFill>
                  <a:srgbClr val="0070C0"/>
                </a:solidFill>
              </a:rPr>
              <a:t>申报比对范围及内容</a:t>
            </a:r>
            <a:endParaRPr lang="en-US" altLang="zh-CN" dirty="0"/>
          </a:p>
          <a:p>
            <a:r>
              <a:rPr lang="en-US" altLang="zh-CN" dirty="0"/>
              <a:t>1.</a:t>
            </a:r>
            <a:r>
              <a:rPr lang="zh-CN" altLang="zh-CN" dirty="0"/>
              <a:t>比对信息范围</a:t>
            </a:r>
            <a:endParaRPr lang="en-US" altLang="zh-CN" dirty="0"/>
          </a:p>
          <a:p>
            <a:r>
              <a:rPr lang="zh-CN" altLang="en-US" dirty="0"/>
              <a:t>（</a:t>
            </a:r>
            <a:r>
              <a:rPr lang="en-US" altLang="zh-CN" dirty="0"/>
              <a:t>1</a:t>
            </a:r>
            <a:r>
              <a:rPr lang="zh-CN" altLang="en-US" dirty="0"/>
              <a:t>）</a:t>
            </a:r>
            <a:r>
              <a:rPr lang="zh-CN" altLang="zh-CN" dirty="0"/>
              <a:t>增值税纳税申报表及其附列资料（以下简称“申报表”）信息</a:t>
            </a:r>
            <a:endParaRPr lang="en-US" altLang="zh-CN" dirty="0"/>
          </a:p>
          <a:p>
            <a:r>
              <a:rPr lang="zh-CN" altLang="en-US" dirty="0"/>
              <a:t>（</a:t>
            </a:r>
            <a:r>
              <a:rPr lang="en-US" altLang="zh-CN" dirty="0"/>
              <a:t>2</a:t>
            </a:r>
            <a:r>
              <a:rPr lang="zh-CN" altLang="en-US" dirty="0"/>
              <a:t>）</a:t>
            </a:r>
            <a:r>
              <a:rPr lang="zh-CN" altLang="zh-CN" dirty="0"/>
              <a:t>增值税一般纳税人和小规模纳税人开具的增值税发票信息</a:t>
            </a:r>
            <a:r>
              <a:rPr lang="en-US" altLang="zh-CN" dirty="0"/>
              <a:t> </a:t>
            </a:r>
          </a:p>
          <a:p>
            <a:r>
              <a:rPr lang="zh-CN" altLang="en-US" dirty="0"/>
              <a:t>（</a:t>
            </a:r>
            <a:r>
              <a:rPr lang="en-US" altLang="zh-CN" dirty="0"/>
              <a:t>3</a:t>
            </a:r>
            <a:r>
              <a:rPr lang="zh-CN" altLang="en-US" dirty="0"/>
              <a:t>）</a:t>
            </a:r>
            <a:r>
              <a:rPr lang="zh-CN" altLang="zh-CN" dirty="0"/>
              <a:t>增值税一般纳税人取得的进项抵扣凭证信息</a:t>
            </a:r>
            <a:endParaRPr lang="en-US" altLang="zh-CN" dirty="0"/>
          </a:p>
          <a:p>
            <a:r>
              <a:rPr lang="zh-CN" altLang="en-US" dirty="0"/>
              <a:t>（</a:t>
            </a:r>
            <a:r>
              <a:rPr lang="en-US" altLang="zh-CN" dirty="0"/>
              <a:t>4</a:t>
            </a:r>
            <a:r>
              <a:rPr lang="zh-CN" altLang="en-US" dirty="0"/>
              <a:t>）</a:t>
            </a:r>
            <a:r>
              <a:rPr lang="zh-CN" altLang="zh-CN" dirty="0"/>
              <a:t>纳税人税款入库信息</a:t>
            </a:r>
            <a:endParaRPr lang="en-US" altLang="zh-CN" dirty="0"/>
          </a:p>
          <a:p>
            <a:r>
              <a:rPr lang="zh-CN" altLang="en-US" dirty="0"/>
              <a:t>（</a:t>
            </a:r>
            <a:r>
              <a:rPr lang="en-US" altLang="zh-CN" dirty="0"/>
              <a:t>5</a:t>
            </a:r>
            <a:r>
              <a:rPr lang="zh-CN" altLang="en-US" dirty="0"/>
              <a:t>）</a:t>
            </a:r>
            <a:r>
              <a:rPr lang="zh-CN" altLang="zh-CN" dirty="0"/>
              <a:t>增值税优惠备案信息</a:t>
            </a:r>
            <a:endParaRPr lang="en-US" altLang="zh-CN" dirty="0"/>
          </a:p>
          <a:p>
            <a:r>
              <a:rPr lang="zh-CN" altLang="en-US" dirty="0"/>
              <a:t>（</a:t>
            </a:r>
            <a:r>
              <a:rPr lang="en-US" altLang="zh-CN" dirty="0"/>
              <a:t>6</a:t>
            </a:r>
            <a:r>
              <a:rPr lang="zh-CN" altLang="en-US" dirty="0"/>
              <a:t>）</a:t>
            </a:r>
            <a:r>
              <a:rPr lang="zh-CN" altLang="zh-CN" dirty="0"/>
              <a:t>申报比对所需的其他信息</a:t>
            </a:r>
            <a:endParaRPr lang="en-US" altLang="zh-CN" dirty="0"/>
          </a:p>
          <a:p>
            <a:r>
              <a:rPr lang="en-US" altLang="zh-CN" dirty="0"/>
              <a:t>2.</a:t>
            </a:r>
            <a:r>
              <a:rPr lang="zh-CN" altLang="zh-CN" dirty="0"/>
              <a:t>比对内容</a:t>
            </a:r>
            <a:endParaRPr lang="en-US" altLang="zh-CN" dirty="0"/>
          </a:p>
          <a:p>
            <a:r>
              <a:rPr lang="zh-CN" altLang="zh-CN" dirty="0"/>
              <a:t>比对内容包括表表比对、票表比对和表税比对。表表比对是指申报表表内、表间逻辑关系比对。票表比对是指各类发票、凭证、备案资格等信息与申报表进行比对。表税比对是指纳税人当期申报的应纳税款与当期的实际入库税款进行比对</a:t>
            </a:r>
            <a:r>
              <a:rPr lang="en-US" altLang="zh-CN" dirty="0"/>
              <a:t> </a:t>
            </a:r>
          </a:p>
          <a:p>
            <a:r>
              <a:rPr lang="zh-CN" altLang="en-US" dirty="0">
                <a:solidFill>
                  <a:srgbClr val="0070C0"/>
                </a:solidFill>
              </a:rPr>
              <a:t>（三）</a:t>
            </a:r>
            <a:r>
              <a:rPr lang="zh-CN" altLang="zh-CN" dirty="0">
                <a:solidFill>
                  <a:srgbClr val="0070C0"/>
                </a:solidFill>
              </a:rPr>
              <a:t>申报比对规则</a:t>
            </a:r>
            <a:r>
              <a:rPr lang="en-US" altLang="zh-CN" dirty="0"/>
              <a:t/>
            </a:r>
            <a:br>
              <a:rPr lang="en-US" altLang="zh-CN" dirty="0"/>
            </a:br>
            <a:r>
              <a:rPr lang="en-US" altLang="zh-CN" dirty="0"/>
              <a:t>1.</a:t>
            </a:r>
            <a:r>
              <a:rPr lang="zh-CN" altLang="zh-CN" dirty="0"/>
              <a:t>申报表表内、表间逻辑关系比对</a:t>
            </a:r>
            <a:endParaRPr lang="en-US" altLang="zh-CN" dirty="0"/>
          </a:p>
          <a:p>
            <a:r>
              <a:rPr lang="zh-CN" altLang="zh-CN" dirty="0"/>
              <a:t>按照税务总局制定的申报表填写规则执行</a:t>
            </a:r>
            <a:endParaRPr lang="zh-CN" altLang="en-US" dirty="0"/>
          </a:p>
          <a:p>
            <a:pPr marL="0" indent="0">
              <a:buNone/>
            </a:pP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9EC1816-512C-4063-BF2D-A5249EABB970}"/>
              </a:ext>
            </a:extLst>
          </p:cNvPr>
          <p:cNvSpPr>
            <a:spLocks noGrp="1"/>
          </p:cNvSpPr>
          <p:nvPr>
            <p:ph type="title"/>
          </p:nvPr>
        </p:nvSpPr>
        <p:spPr/>
        <p:txBody>
          <a:bodyPr/>
          <a:lstStyle/>
          <a:p>
            <a:r>
              <a:rPr lang="zh-CN" altLang="en-US" dirty="0"/>
              <a:t>征收管理</a:t>
            </a:r>
          </a:p>
        </p:txBody>
      </p:sp>
      <p:sp>
        <p:nvSpPr>
          <p:cNvPr id="3" name="内容占位符 2">
            <a:extLst>
              <a:ext uri="{FF2B5EF4-FFF2-40B4-BE49-F238E27FC236}">
                <a16:creationId xmlns:a16="http://schemas.microsoft.com/office/drawing/2014/main" xmlns="" id="{27B311CE-D967-47E8-98D7-354038295C8E}"/>
              </a:ext>
            </a:extLst>
          </p:cNvPr>
          <p:cNvSpPr>
            <a:spLocks noGrp="1"/>
          </p:cNvSpPr>
          <p:nvPr>
            <p:ph idx="1"/>
          </p:nvPr>
        </p:nvSpPr>
        <p:spPr/>
        <p:txBody>
          <a:bodyPr/>
          <a:lstStyle/>
          <a:p>
            <a:r>
              <a:rPr lang="en-US" altLang="zh-CN" dirty="0"/>
              <a:t>4.</a:t>
            </a:r>
            <a:r>
              <a:rPr lang="zh-CN" altLang="zh-CN" dirty="0"/>
              <a:t>改进纳税人优惠备案和合同备案</a:t>
            </a:r>
            <a:endParaRPr lang="en-US" altLang="zh-CN" dirty="0"/>
          </a:p>
          <a:p>
            <a:r>
              <a:rPr lang="zh-CN" altLang="en-US" dirty="0"/>
              <a:t>（</a:t>
            </a:r>
            <a:r>
              <a:rPr lang="en-US" altLang="zh-CN" dirty="0"/>
              <a:t>1</a:t>
            </a:r>
            <a:r>
              <a:rPr lang="zh-CN" altLang="en-US" dirty="0"/>
              <a:t>）</a:t>
            </a:r>
            <a:r>
              <a:rPr lang="zh-CN" altLang="zh-CN" dirty="0"/>
              <a:t>改进各税种优惠备案方式，基本实现税收优惠资料由报送税务机关改为纳税人</a:t>
            </a:r>
            <a:r>
              <a:rPr lang="zh-CN" altLang="zh-CN" dirty="0">
                <a:solidFill>
                  <a:srgbClr val="FF0000"/>
                </a:solidFill>
              </a:rPr>
              <a:t>留存备查</a:t>
            </a:r>
            <a:r>
              <a:rPr lang="zh-CN" altLang="zh-CN" dirty="0"/>
              <a:t>，减轻纳税人备案负担</a:t>
            </a:r>
            <a:endParaRPr lang="en-US" altLang="zh-CN" dirty="0"/>
          </a:p>
          <a:p>
            <a:r>
              <a:rPr lang="zh-CN" altLang="en-US" dirty="0"/>
              <a:t>（</a:t>
            </a:r>
            <a:r>
              <a:rPr lang="en-US" altLang="zh-CN" dirty="0"/>
              <a:t>2</a:t>
            </a:r>
            <a:r>
              <a:rPr lang="zh-CN" altLang="en-US" dirty="0"/>
              <a:t>）</a:t>
            </a:r>
            <a:r>
              <a:rPr lang="zh-CN" altLang="zh-CN" dirty="0"/>
              <a:t>简化建筑业企业选择简易计税备案事项</a:t>
            </a:r>
            <a:endParaRPr lang="en-US" altLang="zh-CN" dirty="0"/>
          </a:p>
          <a:p>
            <a:r>
              <a:rPr lang="zh-CN" altLang="en-US" dirty="0"/>
              <a:t>（</a:t>
            </a:r>
            <a:r>
              <a:rPr lang="en-US" altLang="zh-CN" dirty="0"/>
              <a:t>3</a:t>
            </a:r>
            <a:r>
              <a:rPr lang="zh-CN" altLang="en-US" dirty="0"/>
              <a:t>）</a:t>
            </a:r>
            <a:r>
              <a:rPr lang="zh-CN" altLang="zh-CN" dirty="0"/>
              <a:t>取消非居民企业源泉扣缴合同备案环节，优化对外支付备案程序</a:t>
            </a:r>
            <a:endParaRPr lang="en-US" altLang="zh-CN" dirty="0"/>
          </a:p>
          <a:p>
            <a:r>
              <a:rPr lang="en-US" altLang="zh-CN" dirty="0"/>
              <a:t>5.</a:t>
            </a:r>
            <a:r>
              <a:rPr lang="zh-CN" altLang="zh-CN" dirty="0"/>
              <a:t>精简涉税资料报送</a:t>
            </a:r>
            <a:endParaRPr lang="en-US" altLang="zh-CN" dirty="0"/>
          </a:p>
          <a:p>
            <a:r>
              <a:rPr lang="zh-CN" altLang="zh-CN" dirty="0"/>
              <a:t>清理纳税人向税务机关报送资料，</a:t>
            </a:r>
            <a:r>
              <a:rPr lang="en-US" altLang="zh-CN" dirty="0"/>
              <a:t>2018</a:t>
            </a:r>
            <a:r>
              <a:rPr lang="zh-CN" altLang="zh-CN" dirty="0"/>
              <a:t>年年底前精简四分之一以上</a:t>
            </a:r>
            <a:endParaRPr lang="en-US" altLang="zh-CN" dirty="0"/>
          </a:p>
          <a:p>
            <a:r>
              <a:rPr lang="zh-CN" altLang="zh-CN" dirty="0"/>
              <a:t>实行涉税资料清单管理，清单之外原则上不得要求纳税人报送</a:t>
            </a:r>
            <a:endParaRPr lang="en-US" altLang="zh-CN" dirty="0"/>
          </a:p>
          <a:p>
            <a:r>
              <a:rPr lang="zh-CN" altLang="zh-CN" dirty="0"/>
              <a:t>将小微企业财务报表由按月报送改为按季报送，减少小微企业报表报送次数</a:t>
            </a:r>
            <a:endParaRPr lang="en-US" altLang="zh-CN" dirty="0"/>
          </a:p>
          <a:p>
            <a:r>
              <a:rPr lang="zh-CN" altLang="zh-CN" dirty="0"/>
              <a:t>推动涉税资料电子化，减少纳税人纸质资料报送</a:t>
            </a:r>
          </a:p>
          <a:p>
            <a:endParaRPr lang="zh-CN" altLang="en-US" dirty="0"/>
          </a:p>
        </p:txBody>
      </p:sp>
    </p:spTree>
    <p:extLst>
      <p:ext uri="{BB962C8B-B14F-4D97-AF65-F5344CB8AC3E}">
        <p14:creationId xmlns:p14="http://schemas.microsoft.com/office/powerpoint/2010/main" val="290194132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39CEA55-9D5D-4360-9B0E-4A22E424E287}"/>
              </a:ext>
            </a:extLst>
          </p:cNvPr>
          <p:cNvSpPr>
            <a:spLocks noGrp="1"/>
          </p:cNvSpPr>
          <p:nvPr>
            <p:ph type="title"/>
          </p:nvPr>
        </p:nvSpPr>
        <p:spPr/>
        <p:txBody>
          <a:bodyPr/>
          <a:lstStyle/>
          <a:p>
            <a:r>
              <a:rPr lang="zh-CN" altLang="en-US" dirty="0"/>
              <a:t>增值税方面</a:t>
            </a:r>
          </a:p>
        </p:txBody>
      </p:sp>
      <p:sp>
        <p:nvSpPr>
          <p:cNvPr id="3" name="内容占位符 2">
            <a:extLst>
              <a:ext uri="{FF2B5EF4-FFF2-40B4-BE49-F238E27FC236}">
                <a16:creationId xmlns:a16="http://schemas.microsoft.com/office/drawing/2014/main" xmlns="" id="{B154BB9B-713C-42F4-A88A-30A464DF58EF}"/>
              </a:ext>
            </a:extLst>
          </p:cNvPr>
          <p:cNvSpPr>
            <a:spLocks noGrp="1"/>
          </p:cNvSpPr>
          <p:nvPr>
            <p:ph idx="1"/>
          </p:nvPr>
        </p:nvSpPr>
        <p:spPr/>
        <p:txBody>
          <a:bodyPr/>
          <a:lstStyle/>
          <a:p>
            <a:r>
              <a:rPr lang="en-US" altLang="zh-CN" dirty="0"/>
              <a:t>2.</a:t>
            </a:r>
            <a:r>
              <a:rPr lang="zh-CN" altLang="zh-CN" dirty="0"/>
              <a:t>增值税一般纳税人票表比对规则</a:t>
            </a:r>
            <a:endParaRPr lang="en-US" altLang="zh-CN" dirty="0"/>
          </a:p>
          <a:p>
            <a:r>
              <a:rPr lang="en-US" altLang="zh-CN" dirty="0"/>
              <a:t/>
            </a:r>
            <a:br>
              <a:rPr lang="en-US" altLang="zh-CN" dirty="0"/>
            </a:br>
            <a:endParaRPr lang="zh-CN" altLang="en-US" dirty="0"/>
          </a:p>
        </p:txBody>
      </p:sp>
      <p:graphicFrame>
        <p:nvGraphicFramePr>
          <p:cNvPr id="4" name="表格 3">
            <a:extLst>
              <a:ext uri="{FF2B5EF4-FFF2-40B4-BE49-F238E27FC236}">
                <a16:creationId xmlns:a16="http://schemas.microsoft.com/office/drawing/2014/main" xmlns="" id="{2A9B3209-09FB-4C36-8A38-C20E37C4814E}"/>
              </a:ext>
            </a:extLst>
          </p:cNvPr>
          <p:cNvGraphicFramePr>
            <a:graphicFrameLocks noGrp="1"/>
          </p:cNvGraphicFramePr>
          <p:nvPr>
            <p:extLst>
              <p:ext uri="{D42A27DB-BD31-4B8C-83A1-F6EECF244321}">
                <p14:modId xmlns:p14="http://schemas.microsoft.com/office/powerpoint/2010/main" val="2481363638"/>
              </p:ext>
            </p:extLst>
          </p:nvPr>
        </p:nvGraphicFramePr>
        <p:xfrm>
          <a:off x="566441" y="1253346"/>
          <a:ext cx="10882838" cy="5491987"/>
        </p:xfrm>
        <a:graphic>
          <a:graphicData uri="http://schemas.openxmlformats.org/drawingml/2006/table">
            <a:tbl>
              <a:tblPr firstRow="1" bandRow="1">
                <a:tableStyleId>{5C22544A-7EE6-4342-B048-85BDC9FD1C3A}</a:tableStyleId>
              </a:tblPr>
              <a:tblGrid>
                <a:gridCol w="1116330">
                  <a:extLst>
                    <a:ext uri="{9D8B030D-6E8A-4147-A177-3AD203B41FA5}">
                      <a16:colId xmlns:a16="http://schemas.microsoft.com/office/drawing/2014/main" xmlns="" val="3328041686"/>
                    </a:ext>
                  </a:extLst>
                </a:gridCol>
                <a:gridCol w="9766508">
                  <a:extLst>
                    <a:ext uri="{9D8B030D-6E8A-4147-A177-3AD203B41FA5}">
                      <a16:colId xmlns:a16="http://schemas.microsoft.com/office/drawing/2014/main" xmlns="" val="824962874"/>
                    </a:ext>
                  </a:extLst>
                </a:gridCol>
              </a:tblGrid>
              <a:tr h="371347">
                <a:tc>
                  <a:txBody>
                    <a:bodyPr/>
                    <a:lstStyle/>
                    <a:p>
                      <a:r>
                        <a:rPr lang="zh-CN" altLang="en-US" sz="1700" b="1" i="0" kern="1200" baseline="0" dirty="0">
                          <a:solidFill>
                            <a:schemeClr val="tx1"/>
                          </a:solidFill>
                          <a:latin typeface="华文中宋" panose="02010600040101010101" pitchFamily="2" charset="-122"/>
                          <a:ea typeface="华文中宋" panose="02010600040101010101" pitchFamily="2" charset="-122"/>
                          <a:cs typeface="+mn-cs"/>
                        </a:rPr>
                        <a:t>比对项目</a:t>
                      </a:r>
                    </a:p>
                  </a:txBody>
                  <a:tcPr>
                    <a:solidFill>
                      <a:schemeClr val="bg1">
                        <a:lumMod val="85000"/>
                      </a:schemeClr>
                    </a:solidFill>
                  </a:tcPr>
                </a:tc>
                <a:tc>
                  <a:txBody>
                    <a:bodyPr/>
                    <a:lstStyle/>
                    <a:p>
                      <a:r>
                        <a:rPr lang="zh-CN" altLang="en-US" sz="1700" b="1" i="0" kern="1200" baseline="0" dirty="0">
                          <a:solidFill>
                            <a:schemeClr val="tx1"/>
                          </a:solidFill>
                          <a:latin typeface="华文中宋" panose="02010600040101010101" pitchFamily="2" charset="-122"/>
                          <a:ea typeface="华文中宋" panose="02010600040101010101" pitchFamily="2" charset="-122"/>
                          <a:cs typeface="+mn-cs"/>
                        </a:rPr>
                        <a:t>比对内容</a:t>
                      </a:r>
                    </a:p>
                  </a:txBody>
                  <a:tcPr>
                    <a:solidFill>
                      <a:schemeClr val="bg1">
                        <a:lumMod val="85000"/>
                      </a:schemeClr>
                    </a:solidFill>
                  </a:tcPr>
                </a:tc>
                <a:extLst>
                  <a:ext uri="{0D108BD9-81ED-4DB2-BD59-A6C34878D82A}">
                    <a16:rowId xmlns:a16="http://schemas.microsoft.com/office/drawing/2014/main" xmlns="" val="880571416"/>
                  </a:ext>
                </a:extLst>
              </a:tr>
              <a:tr h="344215">
                <a:tc rowSpan="2">
                  <a:txBody>
                    <a:bodyPr/>
                    <a:lstStyle/>
                    <a:p>
                      <a:r>
                        <a:rPr lang="zh-CN" altLang="en-US" sz="1700" b="1" i="0" kern="1200" baseline="0" dirty="0">
                          <a:solidFill>
                            <a:schemeClr val="tx1"/>
                          </a:solidFill>
                          <a:latin typeface="华文中宋" panose="02010600040101010101" pitchFamily="2" charset="-122"/>
                          <a:ea typeface="华文中宋" panose="02010600040101010101" pitchFamily="2" charset="-122"/>
                          <a:cs typeface="+mn-cs"/>
                        </a:rPr>
                        <a:t>（</a:t>
                      </a:r>
                      <a:r>
                        <a:rPr lang="en-US" altLang="zh-CN" sz="1700" b="1" i="0" kern="1200" baseline="0" dirty="0">
                          <a:solidFill>
                            <a:schemeClr val="tx1"/>
                          </a:solidFill>
                          <a:latin typeface="华文中宋" panose="02010600040101010101" pitchFamily="2" charset="-122"/>
                          <a:ea typeface="华文中宋" panose="02010600040101010101" pitchFamily="2" charset="-122"/>
                          <a:cs typeface="+mn-cs"/>
                        </a:rPr>
                        <a:t>1</a:t>
                      </a:r>
                      <a:r>
                        <a:rPr lang="zh-CN" altLang="en-US" sz="1700" b="1" i="0" kern="1200" baseline="0" dirty="0">
                          <a:solidFill>
                            <a:schemeClr val="tx1"/>
                          </a:solidFill>
                          <a:latin typeface="华文中宋" panose="02010600040101010101" pitchFamily="2" charset="-122"/>
                          <a:ea typeface="华文中宋" panose="02010600040101010101" pitchFamily="2" charset="-122"/>
                          <a:cs typeface="+mn-cs"/>
                        </a:rPr>
                        <a:t>）销</a:t>
                      </a:r>
                      <a:r>
                        <a:rPr lang="zh-CN" altLang="zh-CN" sz="1700" b="1" i="0" kern="1200" baseline="0" dirty="0">
                          <a:solidFill>
                            <a:schemeClr val="tx1"/>
                          </a:solidFill>
                          <a:latin typeface="华文中宋" panose="02010600040101010101" pitchFamily="2" charset="-122"/>
                          <a:ea typeface="华文中宋" panose="02010600040101010101" pitchFamily="2" charset="-122"/>
                          <a:cs typeface="+mn-cs"/>
                        </a:rPr>
                        <a:t>项比对</a:t>
                      </a:r>
                      <a:endParaRPr lang="zh-CN" altLang="en-US" sz="17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a:txBody>
                    <a:bodyPr/>
                    <a:lstStyle/>
                    <a:p>
                      <a:r>
                        <a:rPr lang="zh-CN" altLang="zh-CN" sz="1700" b="1" i="0" kern="1200" baseline="0" dirty="0">
                          <a:solidFill>
                            <a:schemeClr val="tx1"/>
                          </a:solidFill>
                          <a:latin typeface="华文中宋" panose="02010600040101010101" pitchFamily="2" charset="-122"/>
                          <a:ea typeface="华文中宋" panose="02010600040101010101" pitchFamily="2" charset="-122"/>
                          <a:cs typeface="+mn-cs"/>
                        </a:rPr>
                        <a:t>当期开具发票（不包含不征税发票）的金额、税额合计数</a:t>
                      </a:r>
                      <a:r>
                        <a:rPr lang="zh-CN" altLang="en-US" sz="1700" b="1" i="0" kern="1200" baseline="0" dirty="0">
                          <a:solidFill>
                            <a:schemeClr val="tx1"/>
                          </a:solidFill>
                          <a:latin typeface="华文中宋" panose="02010600040101010101" pitchFamily="2" charset="-122"/>
                          <a:ea typeface="华文中宋" panose="02010600040101010101" pitchFamily="2" charset="-122"/>
                          <a:cs typeface="+mn-cs"/>
                        </a:rPr>
                        <a:t>≤</a:t>
                      </a:r>
                      <a:r>
                        <a:rPr lang="zh-CN" altLang="zh-CN" sz="1700" b="1" i="0" kern="1200" baseline="0" dirty="0">
                          <a:solidFill>
                            <a:schemeClr val="tx1"/>
                          </a:solidFill>
                          <a:latin typeface="华文中宋" panose="02010600040101010101" pitchFamily="2" charset="-122"/>
                          <a:ea typeface="华文中宋" panose="02010600040101010101" pitchFamily="2" charset="-122"/>
                          <a:cs typeface="+mn-cs"/>
                        </a:rPr>
                        <a:t>当期申报的销售额、税额合计数</a:t>
                      </a:r>
                      <a:endParaRPr lang="zh-CN" altLang="en-US" sz="17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extLst>
                  <a:ext uri="{0D108BD9-81ED-4DB2-BD59-A6C34878D82A}">
                    <a16:rowId xmlns:a16="http://schemas.microsoft.com/office/drawing/2014/main" xmlns="" val="3236256283"/>
                  </a:ext>
                </a:extLst>
              </a:tr>
              <a:tr h="308928">
                <a:tc vMerge="1">
                  <a:txBody>
                    <a:bodyPr/>
                    <a:lstStyle/>
                    <a:p>
                      <a:endParaRPr lang="zh-CN" altLang="en-US" sz="20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a:txBody>
                    <a:bodyPr/>
                    <a:lstStyle/>
                    <a:p>
                      <a:r>
                        <a:rPr lang="zh-CN" altLang="zh-CN" sz="1700" b="1" i="0" kern="1200" baseline="0" dirty="0">
                          <a:solidFill>
                            <a:schemeClr val="tx1"/>
                          </a:solidFill>
                          <a:latin typeface="华文中宋" panose="02010600040101010101" pitchFamily="2" charset="-122"/>
                          <a:ea typeface="华文中宋" panose="02010600040101010101" pitchFamily="2" charset="-122"/>
                          <a:cs typeface="+mn-cs"/>
                        </a:rPr>
                        <a:t>当期申报免税销售额、即征即退销售额的</a:t>
                      </a:r>
                      <a:r>
                        <a:rPr lang="zh-CN" altLang="en-US" sz="1700" b="1" i="0" kern="1200" baseline="0" dirty="0">
                          <a:solidFill>
                            <a:schemeClr val="tx1"/>
                          </a:solidFill>
                          <a:latin typeface="华文中宋" panose="02010600040101010101" pitchFamily="2" charset="-122"/>
                          <a:ea typeface="华文中宋" panose="02010600040101010101" pitchFamily="2" charset="-122"/>
                          <a:cs typeface="+mn-cs"/>
                        </a:rPr>
                        <a:t>：</a:t>
                      </a:r>
                      <a:r>
                        <a:rPr lang="zh-CN" altLang="zh-CN" sz="1700" b="1" i="0" kern="1200" baseline="0" dirty="0">
                          <a:solidFill>
                            <a:schemeClr val="tx1"/>
                          </a:solidFill>
                          <a:latin typeface="华文中宋" panose="02010600040101010101" pitchFamily="2" charset="-122"/>
                          <a:ea typeface="华文中宋" panose="02010600040101010101" pitchFamily="2" charset="-122"/>
                          <a:cs typeface="+mn-cs"/>
                        </a:rPr>
                        <a:t>比对其增值税优惠备案信息，按规定不需要办理备案手续的除外</a:t>
                      </a:r>
                      <a:endParaRPr lang="zh-CN" altLang="en-US" sz="17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extLst>
                  <a:ext uri="{0D108BD9-81ED-4DB2-BD59-A6C34878D82A}">
                    <a16:rowId xmlns:a16="http://schemas.microsoft.com/office/drawing/2014/main" xmlns="" val="2525231253"/>
                  </a:ext>
                </a:extLst>
              </a:tr>
              <a:tr h="344215">
                <a:tc rowSpan="7">
                  <a:txBody>
                    <a:bodyPr/>
                    <a:lstStyle/>
                    <a:p>
                      <a:r>
                        <a:rPr lang="en-US" altLang="zh-CN" sz="1700" b="1" i="0" kern="1200" baseline="0" dirty="0">
                          <a:solidFill>
                            <a:schemeClr val="tx1"/>
                          </a:solidFill>
                          <a:latin typeface="华文中宋" panose="02010600040101010101" pitchFamily="2" charset="-122"/>
                          <a:ea typeface="华文中宋" panose="02010600040101010101" pitchFamily="2" charset="-122"/>
                          <a:cs typeface="+mn-cs"/>
                        </a:rPr>
                        <a:t>(2</a:t>
                      </a:r>
                      <a:r>
                        <a:rPr lang="zh-CN" altLang="en-US" sz="1700" b="1" i="0" kern="1200" baseline="0" dirty="0">
                          <a:solidFill>
                            <a:schemeClr val="tx1"/>
                          </a:solidFill>
                          <a:latin typeface="华文中宋" panose="02010600040101010101" pitchFamily="2" charset="-122"/>
                          <a:ea typeface="华文中宋" panose="02010600040101010101" pitchFamily="2" charset="-122"/>
                          <a:cs typeface="+mn-cs"/>
                        </a:rPr>
                        <a:t>）进</a:t>
                      </a:r>
                      <a:r>
                        <a:rPr lang="zh-CN" altLang="zh-CN" sz="1700" b="1" i="0" kern="1200" baseline="0" dirty="0">
                          <a:solidFill>
                            <a:schemeClr val="tx1"/>
                          </a:solidFill>
                          <a:latin typeface="华文中宋" panose="02010600040101010101" pitchFamily="2" charset="-122"/>
                          <a:ea typeface="华文中宋" panose="02010600040101010101" pitchFamily="2" charset="-122"/>
                          <a:cs typeface="+mn-cs"/>
                        </a:rPr>
                        <a:t>项比对</a:t>
                      </a:r>
                      <a:endParaRPr lang="zh-CN" altLang="en-US" sz="17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a:txBody>
                    <a:bodyPr/>
                    <a:lstStyle/>
                    <a:p>
                      <a:r>
                        <a:rPr lang="en-US" altLang="zh-CN" sz="1700" b="1" i="0" kern="1200" baseline="0" dirty="0">
                          <a:solidFill>
                            <a:schemeClr val="tx1"/>
                          </a:solidFill>
                          <a:latin typeface="华文中宋" panose="02010600040101010101" pitchFamily="2" charset="-122"/>
                          <a:ea typeface="华文中宋" panose="02010600040101010101" pitchFamily="2" charset="-122"/>
                          <a:cs typeface="+mn-cs"/>
                        </a:rPr>
                        <a:t>1.</a:t>
                      </a:r>
                      <a:r>
                        <a:rPr lang="zh-CN" altLang="zh-CN" sz="1700" b="1" i="0" kern="1200" baseline="0" dirty="0">
                          <a:solidFill>
                            <a:schemeClr val="tx1"/>
                          </a:solidFill>
                          <a:latin typeface="华文中宋" panose="02010600040101010101" pitchFamily="2" charset="-122"/>
                          <a:ea typeface="华文中宋" panose="02010600040101010101" pitchFamily="2" charset="-122"/>
                          <a:cs typeface="+mn-cs"/>
                        </a:rPr>
                        <a:t>当期已认证或确认的进项增值税专用发票上注明的金额、税额合计数</a:t>
                      </a:r>
                      <a:r>
                        <a:rPr lang="zh-CN" altLang="en-US" sz="1700" b="1" i="0" kern="1200" baseline="0" dirty="0">
                          <a:solidFill>
                            <a:schemeClr val="tx1"/>
                          </a:solidFill>
                          <a:latin typeface="华文中宋" panose="02010600040101010101" pitchFamily="2" charset="-122"/>
                          <a:ea typeface="华文中宋" panose="02010600040101010101" pitchFamily="2" charset="-122"/>
                          <a:cs typeface="+mn-cs"/>
                        </a:rPr>
                        <a:t>≥</a:t>
                      </a:r>
                      <a:r>
                        <a:rPr lang="zh-CN" altLang="zh-CN" sz="1700" b="1" i="0" kern="1200" baseline="0" dirty="0">
                          <a:solidFill>
                            <a:schemeClr val="tx1"/>
                          </a:solidFill>
                          <a:latin typeface="华文中宋" panose="02010600040101010101" pitchFamily="2" charset="-122"/>
                          <a:ea typeface="华文中宋" panose="02010600040101010101" pitchFamily="2" charset="-122"/>
                          <a:cs typeface="+mn-cs"/>
                        </a:rPr>
                        <a:t>申报表中本期申报抵扣的专用发票进项金额、税额合计数</a:t>
                      </a:r>
                      <a:endParaRPr lang="zh-CN" altLang="en-US" sz="17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extLst>
                  <a:ext uri="{0D108BD9-81ED-4DB2-BD59-A6C34878D82A}">
                    <a16:rowId xmlns:a16="http://schemas.microsoft.com/office/drawing/2014/main" xmlns="" val="3003608759"/>
                  </a:ext>
                </a:extLst>
              </a:tr>
              <a:tr h="344215">
                <a:tc vMerge="1">
                  <a:txBody>
                    <a:bodyPr/>
                    <a:lstStyle/>
                    <a:p>
                      <a:endParaRPr lang="zh-CN" altLang="en-US" sz="18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a:txBody>
                    <a:bodyPr/>
                    <a:lstStyle/>
                    <a:p>
                      <a:r>
                        <a:rPr lang="en-US" altLang="zh-CN" sz="1700" b="1" i="0" kern="1200" baseline="0" dirty="0">
                          <a:solidFill>
                            <a:schemeClr val="tx1"/>
                          </a:solidFill>
                          <a:latin typeface="华文中宋" panose="02010600040101010101" pitchFamily="2" charset="-122"/>
                          <a:ea typeface="华文中宋" panose="02010600040101010101" pitchFamily="2" charset="-122"/>
                          <a:cs typeface="+mn-cs"/>
                        </a:rPr>
                        <a:t>2.</a:t>
                      </a:r>
                      <a:r>
                        <a:rPr lang="zh-CN" altLang="zh-CN" sz="1700" b="1" i="0" kern="1200" baseline="0" dirty="0">
                          <a:solidFill>
                            <a:schemeClr val="tx1"/>
                          </a:solidFill>
                          <a:latin typeface="华文中宋" panose="02010600040101010101" pitchFamily="2" charset="-122"/>
                          <a:ea typeface="华文中宋" panose="02010600040101010101" pitchFamily="2" charset="-122"/>
                          <a:cs typeface="+mn-cs"/>
                        </a:rPr>
                        <a:t>经稽核比对相符的海关进口增值税专用缴款书上注明的税额合计数</a:t>
                      </a:r>
                      <a:r>
                        <a:rPr lang="zh-CN" altLang="en-US" sz="1700" b="1" i="0" kern="1200" baseline="0" dirty="0">
                          <a:solidFill>
                            <a:schemeClr val="tx1"/>
                          </a:solidFill>
                          <a:latin typeface="华文中宋" panose="02010600040101010101" pitchFamily="2" charset="-122"/>
                          <a:ea typeface="华文中宋" panose="02010600040101010101" pitchFamily="2" charset="-122"/>
                          <a:cs typeface="+mn-cs"/>
                        </a:rPr>
                        <a:t>≥</a:t>
                      </a:r>
                      <a:r>
                        <a:rPr lang="zh-CN" altLang="zh-CN" sz="1700" b="1" i="0" kern="1200" baseline="0" dirty="0">
                          <a:solidFill>
                            <a:schemeClr val="tx1"/>
                          </a:solidFill>
                          <a:latin typeface="华文中宋" panose="02010600040101010101" pitchFamily="2" charset="-122"/>
                          <a:ea typeface="华文中宋" panose="02010600040101010101" pitchFamily="2" charset="-122"/>
                          <a:cs typeface="+mn-cs"/>
                        </a:rPr>
                        <a:t>申报表中本期申报抵扣的海关进口增值税专用缴款书的税额</a:t>
                      </a:r>
                      <a:endParaRPr lang="zh-CN" altLang="en-US" sz="17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extLst>
                  <a:ext uri="{0D108BD9-81ED-4DB2-BD59-A6C34878D82A}">
                    <a16:rowId xmlns:a16="http://schemas.microsoft.com/office/drawing/2014/main" xmlns="" val="1100285551"/>
                  </a:ext>
                </a:extLst>
              </a:tr>
              <a:tr h="344215">
                <a:tc vMerge="1">
                  <a:txBody>
                    <a:bodyPr/>
                    <a:lstStyle/>
                    <a:p>
                      <a:endParaRPr lang="zh-CN" altLang="en-US" sz="18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a:txBody>
                    <a:bodyPr/>
                    <a:lstStyle/>
                    <a:p>
                      <a:r>
                        <a:rPr lang="en-US" altLang="zh-CN" sz="1700" b="1" i="0" kern="1200" baseline="0" dirty="0">
                          <a:solidFill>
                            <a:schemeClr val="tx1"/>
                          </a:solidFill>
                          <a:latin typeface="华文中宋" panose="02010600040101010101" pitchFamily="2" charset="-122"/>
                          <a:ea typeface="华文中宋" panose="02010600040101010101" pitchFamily="2" charset="-122"/>
                          <a:cs typeface="+mn-cs"/>
                        </a:rPr>
                        <a:t>3.</a:t>
                      </a:r>
                      <a:r>
                        <a:rPr lang="zh-CN" altLang="zh-CN" sz="1700" b="1" i="0" kern="1200" baseline="0" dirty="0">
                          <a:solidFill>
                            <a:schemeClr val="tx1"/>
                          </a:solidFill>
                          <a:latin typeface="华文中宋" panose="02010600040101010101" pitchFamily="2" charset="-122"/>
                          <a:ea typeface="华文中宋" panose="02010600040101010101" pitchFamily="2" charset="-122"/>
                          <a:cs typeface="+mn-cs"/>
                        </a:rPr>
                        <a:t>取得的代扣代缴税收缴款凭证上注明的增值税税额合计数</a:t>
                      </a:r>
                      <a:r>
                        <a:rPr lang="zh-CN" altLang="en-US" sz="1700" b="1" i="0" kern="1200" baseline="0" dirty="0">
                          <a:solidFill>
                            <a:schemeClr val="tx1"/>
                          </a:solidFill>
                          <a:latin typeface="华文中宋" panose="02010600040101010101" pitchFamily="2" charset="-122"/>
                          <a:ea typeface="华文中宋" panose="02010600040101010101" pitchFamily="2" charset="-122"/>
                          <a:cs typeface="+mn-cs"/>
                        </a:rPr>
                        <a:t>≥</a:t>
                      </a:r>
                      <a:r>
                        <a:rPr lang="zh-CN" altLang="zh-CN" sz="1700" b="1" i="0" kern="1200" baseline="0" dirty="0">
                          <a:solidFill>
                            <a:schemeClr val="tx1"/>
                          </a:solidFill>
                          <a:latin typeface="华文中宋" panose="02010600040101010101" pitchFamily="2" charset="-122"/>
                          <a:ea typeface="华文中宋" panose="02010600040101010101" pitchFamily="2" charset="-122"/>
                          <a:cs typeface="+mn-cs"/>
                        </a:rPr>
                        <a:t>申报表中本期申报抵扣的代扣代缴税收缴款凭证的税额</a:t>
                      </a:r>
                      <a:endParaRPr lang="zh-CN" altLang="en-US" sz="17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extLst>
                  <a:ext uri="{0D108BD9-81ED-4DB2-BD59-A6C34878D82A}">
                    <a16:rowId xmlns:a16="http://schemas.microsoft.com/office/drawing/2014/main" xmlns="" val="950573726"/>
                  </a:ext>
                </a:extLst>
              </a:tr>
              <a:tr h="344215">
                <a:tc vMerge="1">
                  <a:txBody>
                    <a:bodyPr/>
                    <a:lstStyle/>
                    <a:p>
                      <a:endParaRPr lang="zh-CN" altLang="en-US" sz="18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a:txBody>
                    <a:bodyPr/>
                    <a:lstStyle/>
                    <a:p>
                      <a:r>
                        <a:rPr lang="en-US" altLang="zh-CN" sz="1700" b="1" i="0" kern="1200" baseline="0" dirty="0">
                          <a:solidFill>
                            <a:schemeClr val="tx1"/>
                          </a:solidFill>
                          <a:latin typeface="华文中宋" panose="02010600040101010101" pitchFamily="2" charset="-122"/>
                          <a:ea typeface="华文中宋" panose="02010600040101010101" pitchFamily="2" charset="-122"/>
                          <a:cs typeface="+mn-cs"/>
                        </a:rPr>
                        <a:t>4.</a:t>
                      </a:r>
                      <a:r>
                        <a:rPr lang="zh-CN" altLang="zh-CN" sz="1700" b="1" i="0" kern="1200" baseline="0" dirty="0">
                          <a:solidFill>
                            <a:schemeClr val="tx1"/>
                          </a:solidFill>
                          <a:latin typeface="华文中宋" panose="02010600040101010101" pitchFamily="2" charset="-122"/>
                          <a:ea typeface="华文中宋" panose="02010600040101010101" pitchFamily="2" charset="-122"/>
                          <a:cs typeface="+mn-cs"/>
                        </a:rPr>
                        <a:t>取得的《出口货物转内销证明》上注明的进项税额合计数</a:t>
                      </a:r>
                      <a:r>
                        <a:rPr lang="zh-CN" altLang="en-US" sz="1700" b="1" i="0" kern="1200" baseline="0" dirty="0">
                          <a:solidFill>
                            <a:schemeClr val="tx1"/>
                          </a:solidFill>
                          <a:latin typeface="华文中宋" panose="02010600040101010101" pitchFamily="2" charset="-122"/>
                          <a:ea typeface="华文中宋" panose="02010600040101010101" pitchFamily="2" charset="-122"/>
                          <a:cs typeface="+mn-cs"/>
                        </a:rPr>
                        <a:t>≥</a:t>
                      </a:r>
                      <a:r>
                        <a:rPr lang="zh-CN" altLang="zh-CN" sz="1700" b="1" i="0" kern="1200" baseline="0" dirty="0">
                          <a:solidFill>
                            <a:schemeClr val="tx1"/>
                          </a:solidFill>
                          <a:latin typeface="华文中宋" panose="02010600040101010101" pitchFamily="2" charset="-122"/>
                          <a:ea typeface="华文中宋" panose="02010600040101010101" pitchFamily="2" charset="-122"/>
                          <a:cs typeface="+mn-cs"/>
                        </a:rPr>
                        <a:t>申报表中本期申报抵扣的外贸企业进项税额抵扣证明的税额</a:t>
                      </a:r>
                      <a:endParaRPr lang="zh-CN" altLang="en-US" sz="17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extLst>
                  <a:ext uri="{0D108BD9-81ED-4DB2-BD59-A6C34878D82A}">
                    <a16:rowId xmlns:a16="http://schemas.microsoft.com/office/drawing/2014/main" xmlns="" val="3606640230"/>
                  </a:ext>
                </a:extLst>
              </a:tr>
              <a:tr h="344215">
                <a:tc vMerge="1">
                  <a:txBody>
                    <a:bodyPr/>
                    <a:lstStyle/>
                    <a:p>
                      <a:endParaRPr lang="zh-CN" altLang="en-US" sz="18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a:txBody>
                    <a:bodyPr/>
                    <a:lstStyle/>
                    <a:p>
                      <a:r>
                        <a:rPr lang="en-US" altLang="zh-CN" sz="1700" b="1" i="0" kern="1200" baseline="0" dirty="0">
                          <a:solidFill>
                            <a:schemeClr val="tx1"/>
                          </a:solidFill>
                          <a:latin typeface="华文中宋" panose="02010600040101010101" pitchFamily="2" charset="-122"/>
                          <a:ea typeface="华文中宋" panose="02010600040101010101" pitchFamily="2" charset="-122"/>
                          <a:cs typeface="+mn-cs"/>
                        </a:rPr>
                        <a:t>5.</a:t>
                      </a:r>
                      <a:r>
                        <a:rPr lang="zh-CN" altLang="zh-CN" sz="1700" b="1" i="0" kern="1200" baseline="0" dirty="0">
                          <a:solidFill>
                            <a:schemeClr val="tx1"/>
                          </a:solidFill>
                          <a:latin typeface="华文中宋" panose="02010600040101010101" pitchFamily="2" charset="-122"/>
                          <a:ea typeface="华文中宋" panose="02010600040101010101" pitchFamily="2" charset="-122"/>
                          <a:cs typeface="+mn-cs"/>
                        </a:rPr>
                        <a:t>按照政策规定，依据相关凭证注明的金额计算抵扣进项税额的，计算得出的进项税额</a:t>
                      </a:r>
                      <a:r>
                        <a:rPr lang="zh-CN" altLang="en-US" sz="1700" b="1" i="0" kern="1200" baseline="0" dirty="0">
                          <a:solidFill>
                            <a:schemeClr val="tx1"/>
                          </a:solidFill>
                          <a:latin typeface="华文中宋" panose="02010600040101010101" pitchFamily="2" charset="-122"/>
                          <a:ea typeface="华文中宋" panose="02010600040101010101" pitchFamily="2" charset="-122"/>
                          <a:cs typeface="+mn-cs"/>
                        </a:rPr>
                        <a:t>≥</a:t>
                      </a:r>
                      <a:r>
                        <a:rPr lang="zh-CN" altLang="zh-CN" sz="1700" b="1" i="0" kern="1200" baseline="0" dirty="0">
                          <a:solidFill>
                            <a:schemeClr val="tx1"/>
                          </a:solidFill>
                          <a:latin typeface="华文中宋" panose="02010600040101010101" pitchFamily="2" charset="-122"/>
                          <a:ea typeface="华文中宋" panose="02010600040101010101" pitchFamily="2" charset="-122"/>
                          <a:cs typeface="+mn-cs"/>
                        </a:rPr>
                        <a:t>申报表中本期申报抵扣的相应凭证税额。</a:t>
                      </a:r>
                      <a:endParaRPr lang="zh-CN" altLang="en-US" sz="17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extLst>
                  <a:ext uri="{0D108BD9-81ED-4DB2-BD59-A6C34878D82A}">
                    <a16:rowId xmlns:a16="http://schemas.microsoft.com/office/drawing/2014/main" xmlns="" val="489127493"/>
                  </a:ext>
                </a:extLst>
              </a:tr>
              <a:tr h="502920">
                <a:tc vMerge="1">
                  <a:txBody>
                    <a:bodyPr/>
                    <a:lstStyle/>
                    <a:p>
                      <a:endParaRPr lang="zh-CN" altLang="en-US" sz="18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a:txBody>
                    <a:bodyPr/>
                    <a:lstStyle/>
                    <a:p>
                      <a:r>
                        <a:rPr lang="en-US" altLang="zh-CN" sz="1700" b="1" i="0" kern="1200" baseline="0" dirty="0">
                          <a:solidFill>
                            <a:schemeClr val="tx1"/>
                          </a:solidFill>
                          <a:latin typeface="华文中宋" panose="02010600040101010101" pitchFamily="2" charset="-122"/>
                          <a:ea typeface="华文中宋" panose="02010600040101010101" pitchFamily="2" charset="-122"/>
                          <a:cs typeface="+mn-cs"/>
                        </a:rPr>
                        <a:t>6.</a:t>
                      </a:r>
                      <a:r>
                        <a:rPr lang="zh-CN" altLang="zh-CN" sz="1700" b="1" i="0" kern="1200" baseline="0" dirty="0">
                          <a:solidFill>
                            <a:schemeClr val="tx1"/>
                          </a:solidFill>
                          <a:latin typeface="华文中宋" panose="02010600040101010101" pitchFamily="2" charset="-122"/>
                          <a:ea typeface="华文中宋" panose="02010600040101010101" pitchFamily="2" charset="-122"/>
                          <a:cs typeface="+mn-cs"/>
                        </a:rPr>
                        <a:t>红字增值税专用发票信息表中注明的应作转出的进项税额</a:t>
                      </a:r>
                      <a:r>
                        <a:rPr lang="en-US" altLang="zh-CN" sz="1700" b="1" i="0" kern="1200" baseline="0" dirty="0">
                          <a:solidFill>
                            <a:schemeClr val="tx1"/>
                          </a:solidFill>
                          <a:latin typeface="华文中宋" panose="02010600040101010101" pitchFamily="2" charset="-122"/>
                          <a:ea typeface="华文中宋" panose="02010600040101010101" pitchFamily="2" charset="-122"/>
                          <a:cs typeface="+mn-cs"/>
                        </a:rPr>
                        <a:t>=</a:t>
                      </a:r>
                      <a:r>
                        <a:rPr lang="zh-CN" altLang="zh-CN" sz="1700" b="1" i="0" kern="1200" baseline="0" dirty="0">
                          <a:solidFill>
                            <a:schemeClr val="tx1"/>
                          </a:solidFill>
                          <a:latin typeface="华文中宋" panose="02010600040101010101" pitchFamily="2" charset="-122"/>
                          <a:ea typeface="华文中宋" panose="02010600040101010101" pitchFamily="2" charset="-122"/>
                          <a:cs typeface="+mn-cs"/>
                        </a:rPr>
                        <a:t>申报表中进项税额转出中的红字专用发票信息表注明的进项税额</a:t>
                      </a:r>
                      <a:endParaRPr lang="zh-CN" altLang="en-US" sz="17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extLst>
                  <a:ext uri="{0D108BD9-81ED-4DB2-BD59-A6C34878D82A}">
                    <a16:rowId xmlns:a16="http://schemas.microsoft.com/office/drawing/2014/main" xmlns="" val="2882261157"/>
                  </a:ext>
                </a:extLst>
              </a:tr>
              <a:tr h="502920">
                <a:tc vMerge="1">
                  <a:txBody>
                    <a:bodyPr/>
                    <a:lstStyle/>
                    <a:p>
                      <a:endParaRPr lang="zh-CN" altLang="en-US" sz="18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a:txBody>
                    <a:bodyPr/>
                    <a:lstStyle/>
                    <a:p>
                      <a:r>
                        <a:rPr lang="en-US" altLang="zh-CN" sz="1700" b="1" i="0" kern="1200" baseline="0" dirty="0">
                          <a:solidFill>
                            <a:schemeClr val="tx1"/>
                          </a:solidFill>
                          <a:latin typeface="华文中宋" panose="02010600040101010101" pitchFamily="2" charset="-122"/>
                          <a:ea typeface="华文中宋" panose="02010600040101010101" pitchFamily="2" charset="-122"/>
                          <a:cs typeface="+mn-cs"/>
                        </a:rPr>
                        <a:t>7.</a:t>
                      </a:r>
                      <a:r>
                        <a:rPr lang="zh-CN" altLang="zh-CN" sz="1700" b="1" i="0" kern="1200" baseline="0" dirty="0">
                          <a:solidFill>
                            <a:schemeClr val="tx1"/>
                          </a:solidFill>
                          <a:latin typeface="华文中宋" panose="02010600040101010101" pitchFamily="2" charset="-122"/>
                          <a:ea typeface="华文中宋" panose="02010600040101010101" pitchFamily="2" charset="-122"/>
                          <a:cs typeface="+mn-cs"/>
                        </a:rPr>
                        <a:t>申报表中进项税额转出金额不应小于零</a:t>
                      </a:r>
                      <a:endParaRPr lang="zh-CN" altLang="en-US" sz="17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extLst>
                  <a:ext uri="{0D108BD9-81ED-4DB2-BD59-A6C34878D82A}">
                    <a16:rowId xmlns:a16="http://schemas.microsoft.com/office/drawing/2014/main" xmlns="" val="4089348088"/>
                  </a:ext>
                </a:extLst>
              </a:tr>
            </a:tbl>
          </a:graphicData>
        </a:graphic>
      </p:graphicFrame>
    </p:spTree>
    <p:extLst>
      <p:ext uri="{BB962C8B-B14F-4D97-AF65-F5344CB8AC3E}">
        <p14:creationId xmlns:p14="http://schemas.microsoft.com/office/powerpoint/2010/main" val="211731238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CCB3571-E943-48CE-9120-BBCDFB231E6B}"/>
              </a:ext>
            </a:extLst>
          </p:cNvPr>
          <p:cNvSpPr>
            <a:spLocks noGrp="1"/>
          </p:cNvSpPr>
          <p:nvPr>
            <p:ph type="title"/>
          </p:nvPr>
        </p:nvSpPr>
        <p:spPr/>
        <p:txBody>
          <a:bodyPr/>
          <a:lstStyle/>
          <a:p>
            <a:r>
              <a:rPr lang="zh-CN" altLang="en-US" dirty="0"/>
              <a:t>增值税方面</a:t>
            </a:r>
          </a:p>
        </p:txBody>
      </p:sp>
      <p:sp>
        <p:nvSpPr>
          <p:cNvPr id="3" name="内容占位符 2">
            <a:extLst>
              <a:ext uri="{FF2B5EF4-FFF2-40B4-BE49-F238E27FC236}">
                <a16:creationId xmlns:a16="http://schemas.microsoft.com/office/drawing/2014/main" xmlns="" id="{CAA74936-2696-40B6-86E9-9C826169664C}"/>
              </a:ext>
            </a:extLst>
          </p:cNvPr>
          <p:cNvSpPr>
            <a:spLocks noGrp="1"/>
          </p:cNvSpPr>
          <p:nvPr>
            <p:ph idx="1"/>
          </p:nvPr>
        </p:nvSpPr>
        <p:spPr/>
        <p:txBody>
          <a:bodyPr/>
          <a:lstStyle/>
          <a:p>
            <a:r>
              <a:rPr lang="zh-CN" altLang="en-US" dirty="0"/>
              <a:t>（</a:t>
            </a:r>
            <a:r>
              <a:rPr lang="en-US" altLang="zh-CN" dirty="0"/>
              <a:t>3</a:t>
            </a:r>
            <a:r>
              <a:rPr lang="zh-CN" altLang="en-US" dirty="0"/>
              <a:t>）</a:t>
            </a:r>
            <a:r>
              <a:rPr lang="zh-CN" altLang="zh-CN" dirty="0"/>
              <a:t>应纳税额减征额比对</a:t>
            </a:r>
            <a:endParaRPr lang="en-US" altLang="zh-CN" dirty="0"/>
          </a:p>
          <a:p>
            <a:r>
              <a:rPr lang="zh-CN" altLang="zh-CN" dirty="0"/>
              <a:t>当期申报的应纳税额减征额</a:t>
            </a:r>
            <a:r>
              <a:rPr lang="zh-CN" altLang="en-US" dirty="0"/>
              <a:t>≤</a:t>
            </a:r>
            <a:r>
              <a:rPr lang="zh-CN" altLang="zh-CN" dirty="0"/>
              <a:t>当期符合政策规定的减征税额</a:t>
            </a:r>
            <a:endParaRPr lang="en-US" altLang="zh-CN" dirty="0"/>
          </a:p>
          <a:p>
            <a:r>
              <a:rPr lang="zh-CN" altLang="en-US" dirty="0"/>
              <a:t>（</a:t>
            </a:r>
            <a:r>
              <a:rPr lang="en-US" altLang="zh-CN" dirty="0"/>
              <a:t>4</a:t>
            </a:r>
            <a:r>
              <a:rPr lang="zh-CN" altLang="en-US" dirty="0"/>
              <a:t>）</a:t>
            </a:r>
            <a:r>
              <a:rPr lang="zh-CN" altLang="zh-CN" dirty="0"/>
              <a:t>预缴税款比对</a:t>
            </a:r>
            <a:endParaRPr lang="en-US" altLang="zh-CN" dirty="0"/>
          </a:p>
          <a:p>
            <a:r>
              <a:rPr lang="zh-CN" altLang="zh-CN" dirty="0"/>
              <a:t>申报表中的预缴税额本期发生额</a:t>
            </a:r>
            <a:r>
              <a:rPr lang="zh-CN" altLang="en-US" dirty="0"/>
              <a:t>≤</a:t>
            </a:r>
            <a:r>
              <a:rPr lang="zh-CN" altLang="zh-CN" dirty="0"/>
              <a:t>实际已预缴的税款</a:t>
            </a:r>
            <a:endParaRPr lang="en-US" altLang="zh-CN" dirty="0"/>
          </a:p>
          <a:p>
            <a:r>
              <a:rPr lang="zh-CN" altLang="en-US" dirty="0"/>
              <a:t>（</a:t>
            </a:r>
            <a:r>
              <a:rPr lang="en-US" altLang="zh-CN" dirty="0"/>
              <a:t>5</a:t>
            </a:r>
            <a:r>
              <a:rPr lang="zh-CN" altLang="en-US" dirty="0"/>
              <a:t>）</a:t>
            </a:r>
            <a:r>
              <a:rPr lang="zh-CN" altLang="zh-CN" dirty="0"/>
              <a:t>特殊规则</a:t>
            </a:r>
            <a:r>
              <a:rPr lang="en-US" altLang="zh-CN" dirty="0"/>
              <a:t> </a:t>
            </a:r>
          </a:p>
          <a:p>
            <a:r>
              <a:rPr lang="zh-CN" altLang="zh-CN" dirty="0"/>
              <a:t>①实行汇总缴纳增值税的总机构和分支机构可以不进行票表比对</a:t>
            </a:r>
            <a:endParaRPr lang="en-US" altLang="zh-CN" dirty="0"/>
          </a:p>
          <a:p>
            <a:r>
              <a:rPr lang="zh-CN" altLang="zh-CN" dirty="0"/>
              <a:t>②按季申报的纳税人应当对其季度数据进行汇总比对</a:t>
            </a:r>
            <a:r>
              <a:rPr lang="en-US" altLang="zh-CN" dirty="0"/>
              <a:t> </a:t>
            </a:r>
            <a:br>
              <a:rPr lang="en-US" altLang="zh-CN" dirty="0"/>
            </a:br>
            <a:endParaRPr lang="zh-CN" altLang="en-US" dirty="0"/>
          </a:p>
        </p:txBody>
      </p:sp>
    </p:spTree>
    <p:extLst>
      <p:ext uri="{BB962C8B-B14F-4D97-AF65-F5344CB8AC3E}">
        <p14:creationId xmlns:p14="http://schemas.microsoft.com/office/powerpoint/2010/main" val="362389948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BDD3973-2823-4A1B-8465-EAFE33881C3E}"/>
              </a:ext>
            </a:extLst>
          </p:cNvPr>
          <p:cNvSpPr>
            <a:spLocks noGrp="1"/>
          </p:cNvSpPr>
          <p:nvPr>
            <p:ph type="title"/>
          </p:nvPr>
        </p:nvSpPr>
        <p:spPr/>
        <p:txBody>
          <a:bodyPr/>
          <a:lstStyle/>
          <a:p>
            <a:r>
              <a:rPr lang="zh-CN" altLang="en-US" dirty="0"/>
              <a:t>增值税方面</a:t>
            </a:r>
          </a:p>
        </p:txBody>
      </p:sp>
      <p:sp>
        <p:nvSpPr>
          <p:cNvPr id="3" name="内容占位符 2">
            <a:extLst>
              <a:ext uri="{FF2B5EF4-FFF2-40B4-BE49-F238E27FC236}">
                <a16:creationId xmlns:a16="http://schemas.microsoft.com/office/drawing/2014/main" xmlns="" id="{D07AF9A2-5B9A-413C-A7BD-D4EA40AC6CC1}"/>
              </a:ext>
            </a:extLst>
          </p:cNvPr>
          <p:cNvSpPr>
            <a:spLocks noGrp="1"/>
          </p:cNvSpPr>
          <p:nvPr>
            <p:ph idx="1"/>
          </p:nvPr>
        </p:nvSpPr>
        <p:spPr/>
        <p:txBody>
          <a:bodyPr/>
          <a:lstStyle/>
          <a:p>
            <a:r>
              <a:rPr lang="en-US" altLang="zh-CN" dirty="0"/>
              <a:t>3.</a:t>
            </a:r>
            <a:r>
              <a:rPr lang="zh-CN" altLang="zh-CN" dirty="0"/>
              <a:t>增值税小规模纳税人票表比对规则</a:t>
            </a:r>
            <a:endParaRPr lang="en-US" altLang="zh-CN" dirty="0"/>
          </a:p>
          <a:p>
            <a:r>
              <a:rPr lang="zh-CN" altLang="en-US" dirty="0"/>
              <a:t>（</a:t>
            </a:r>
            <a:r>
              <a:rPr lang="en-US" altLang="zh-CN" dirty="0"/>
              <a:t>1</a:t>
            </a:r>
            <a:r>
              <a:rPr lang="zh-CN" altLang="en-US" dirty="0"/>
              <a:t>）</a:t>
            </a:r>
            <a:r>
              <a:rPr lang="zh-CN" altLang="zh-CN" dirty="0"/>
              <a:t>当期开具的增值税专用发票金额</a:t>
            </a:r>
            <a:r>
              <a:rPr lang="zh-CN" altLang="en-US" dirty="0"/>
              <a:t>≤</a:t>
            </a:r>
            <a:r>
              <a:rPr lang="zh-CN" altLang="zh-CN" dirty="0"/>
              <a:t>申报表填报的增值税专用发票销售额</a:t>
            </a:r>
            <a:endParaRPr lang="en-US" altLang="zh-CN" dirty="0"/>
          </a:p>
          <a:p>
            <a:r>
              <a:rPr lang="zh-CN" altLang="en-US" dirty="0"/>
              <a:t>（</a:t>
            </a:r>
            <a:r>
              <a:rPr lang="en-US" altLang="zh-CN" dirty="0"/>
              <a:t>2</a:t>
            </a:r>
            <a:r>
              <a:rPr lang="zh-CN" altLang="en-US" dirty="0"/>
              <a:t>）</a:t>
            </a:r>
            <a:r>
              <a:rPr lang="zh-CN" altLang="zh-CN" dirty="0"/>
              <a:t>当期开具的增值税普通发票金额</a:t>
            </a:r>
            <a:r>
              <a:rPr lang="zh-CN" altLang="en-US" dirty="0"/>
              <a:t>≤</a:t>
            </a:r>
            <a:r>
              <a:rPr lang="zh-CN" altLang="zh-CN" dirty="0"/>
              <a:t>申报表填报的增值税普通发票销售额</a:t>
            </a:r>
            <a:endParaRPr lang="en-US" altLang="zh-CN" dirty="0"/>
          </a:p>
          <a:p>
            <a:r>
              <a:rPr lang="zh-CN" altLang="en-US" dirty="0"/>
              <a:t>（</a:t>
            </a:r>
            <a:r>
              <a:rPr lang="en-US" altLang="zh-CN" dirty="0"/>
              <a:t>3</a:t>
            </a:r>
            <a:r>
              <a:rPr lang="zh-CN" altLang="en-US" dirty="0"/>
              <a:t>）</a:t>
            </a:r>
            <a:r>
              <a:rPr lang="zh-CN" altLang="zh-CN" dirty="0"/>
              <a:t>申报表中的预缴税额</a:t>
            </a:r>
            <a:r>
              <a:rPr lang="zh-CN" altLang="en-US" dirty="0"/>
              <a:t>≤</a:t>
            </a:r>
            <a:r>
              <a:rPr lang="zh-CN" altLang="zh-CN" dirty="0"/>
              <a:t>实际已预缴的税款</a:t>
            </a:r>
            <a:endParaRPr lang="en-US" altLang="zh-CN" dirty="0"/>
          </a:p>
          <a:p>
            <a:r>
              <a:rPr lang="zh-CN" altLang="en-US" dirty="0"/>
              <a:t>（</a:t>
            </a:r>
            <a:r>
              <a:rPr lang="en-US" altLang="zh-CN" dirty="0"/>
              <a:t>4</a:t>
            </a:r>
            <a:r>
              <a:rPr lang="zh-CN" altLang="en-US" dirty="0"/>
              <a:t>）</a:t>
            </a:r>
            <a:r>
              <a:rPr lang="zh-CN" altLang="zh-CN" dirty="0"/>
              <a:t>纳税人当期申报免税销售额的，应当比对其增值税优惠备案信息，按规定不需要办理备案手续的除外</a:t>
            </a:r>
            <a:endParaRPr lang="en-US" altLang="zh-CN" dirty="0"/>
          </a:p>
          <a:p>
            <a:r>
              <a:rPr lang="zh-CN" altLang="en-US" dirty="0"/>
              <a:t>注：以上</a:t>
            </a:r>
            <a:r>
              <a:rPr lang="zh-CN" altLang="zh-CN" dirty="0"/>
              <a:t>比对规则为</a:t>
            </a:r>
            <a:r>
              <a:rPr lang="zh-CN" altLang="zh-CN" dirty="0">
                <a:solidFill>
                  <a:srgbClr val="FF0000"/>
                </a:solidFill>
              </a:rPr>
              <a:t>基本规则</a:t>
            </a:r>
            <a:r>
              <a:rPr lang="en-US" altLang="zh-CN" dirty="0"/>
              <a:t/>
            </a:r>
            <a:br>
              <a:rPr lang="en-US" altLang="zh-CN" dirty="0"/>
            </a:br>
            <a:endParaRPr lang="zh-CN" altLang="en-US" dirty="0"/>
          </a:p>
        </p:txBody>
      </p:sp>
    </p:spTree>
    <p:extLst>
      <p:ext uri="{BB962C8B-B14F-4D97-AF65-F5344CB8AC3E}">
        <p14:creationId xmlns:p14="http://schemas.microsoft.com/office/powerpoint/2010/main" val="35602491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8B15964-0CC9-41E8-96EA-2BA457965309}"/>
              </a:ext>
            </a:extLst>
          </p:cNvPr>
          <p:cNvSpPr>
            <a:spLocks noGrp="1"/>
          </p:cNvSpPr>
          <p:nvPr>
            <p:ph type="title"/>
          </p:nvPr>
        </p:nvSpPr>
        <p:spPr/>
        <p:txBody>
          <a:bodyPr/>
          <a:lstStyle/>
          <a:p>
            <a:r>
              <a:rPr lang="zh-CN" altLang="en-US" dirty="0"/>
              <a:t>增值税方面</a:t>
            </a:r>
          </a:p>
        </p:txBody>
      </p:sp>
      <p:sp>
        <p:nvSpPr>
          <p:cNvPr id="3" name="内容占位符 2">
            <a:extLst>
              <a:ext uri="{FF2B5EF4-FFF2-40B4-BE49-F238E27FC236}">
                <a16:creationId xmlns:a16="http://schemas.microsoft.com/office/drawing/2014/main" xmlns="" id="{50FA0056-4C2A-4535-BF80-937CD036B451}"/>
              </a:ext>
            </a:extLst>
          </p:cNvPr>
          <p:cNvSpPr>
            <a:spLocks noGrp="1"/>
          </p:cNvSpPr>
          <p:nvPr>
            <p:ph idx="1"/>
          </p:nvPr>
        </p:nvSpPr>
        <p:spPr/>
        <p:txBody>
          <a:bodyPr/>
          <a:lstStyle/>
          <a:p>
            <a:r>
              <a:rPr lang="en-US" altLang="zh-CN" dirty="0"/>
              <a:t>4.</a:t>
            </a:r>
            <a:r>
              <a:rPr lang="zh-CN" altLang="zh-CN" dirty="0"/>
              <a:t>表税比对规则</a:t>
            </a:r>
            <a:endParaRPr lang="en-US" altLang="zh-CN" dirty="0"/>
          </a:p>
          <a:p>
            <a:r>
              <a:rPr lang="zh-CN" altLang="zh-CN" dirty="0"/>
              <a:t>纳税人当期申报的应纳税款</a:t>
            </a:r>
            <a:r>
              <a:rPr lang="zh-CN" altLang="en-US" dirty="0"/>
              <a:t>≤</a:t>
            </a:r>
            <a:r>
              <a:rPr lang="zh-CN" altLang="zh-CN" dirty="0"/>
              <a:t>当期实际入库税款</a:t>
            </a:r>
            <a:endParaRPr lang="en-US" altLang="zh-CN" dirty="0"/>
          </a:p>
          <a:p>
            <a:r>
              <a:rPr lang="en-US" altLang="zh-CN" dirty="0"/>
              <a:t>5.</a:t>
            </a:r>
            <a:r>
              <a:rPr lang="zh-CN" altLang="zh-CN" dirty="0"/>
              <a:t>申报比对其他规则</a:t>
            </a:r>
            <a:endParaRPr lang="en-US" altLang="zh-CN" dirty="0"/>
          </a:p>
          <a:p>
            <a:r>
              <a:rPr lang="zh-CN" altLang="en-US" dirty="0"/>
              <a:t>（</a:t>
            </a:r>
            <a:r>
              <a:rPr lang="en-US" altLang="zh-CN" dirty="0"/>
              <a:t>1</a:t>
            </a:r>
            <a:r>
              <a:rPr lang="zh-CN" altLang="en-US" dirty="0"/>
              <a:t>）</a:t>
            </a:r>
            <a:r>
              <a:rPr lang="zh-CN" altLang="zh-CN" dirty="0"/>
              <a:t>税务总局可以根据增值税风险管理的需要，对申报表特定项目设置申报比对规则</a:t>
            </a:r>
            <a:endParaRPr lang="en-US" altLang="zh-CN" dirty="0"/>
          </a:p>
          <a:p>
            <a:r>
              <a:rPr lang="zh-CN" altLang="en-US" dirty="0"/>
              <a:t>（</a:t>
            </a:r>
            <a:r>
              <a:rPr lang="en-US" altLang="zh-CN" dirty="0"/>
              <a:t>2</a:t>
            </a:r>
            <a:r>
              <a:rPr lang="zh-CN" altLang="en-US" dirty="0"/>
              <a:t>）</a:t>
            </a:r>
            <a:r>
              <a:rPr lang="zh-CN" altLang="zh-CN" dirty="0"/>
              <a:t>各省国税机关可以根据申报比对管理实际，合理设置相关比对项目金额尾差的正负范围</a:t>
            </a:r>
            <a:endParaRPr lang="en-US" altLang="zh-CN" dirty="0"/>
          </a:p>
          <a:p>
            <a:r>
              <a:rPr lang="zh-CN" altLang="en-US" dirty="0"/>
              <a:t>（</a:t>
            </a:r>
            <a:r>
              <a:rPr lang="en-US" altLang="zh-CN" dirty="0"/>
              <a:t>3</a:t>
            </a:r>
            <a:r>
              <a:rPr lang="zh-CN" altLang="en-US" dirty="0"/>
              <a:t>）</a:t>
            </a:r>
            <a:r>
              <a:rPr lang="zh-CN" altLang="zh-CN" dirty="0"/>
              <a:t>主管税务机关可以结合申报比对管理实际，将征收方式、发票开具等业务存在特殊情形的纳税人列入</a:t>
            </a:r>
            <a:r>
              <a:rPr lang="zh-CN" altLang="zh-CN" dirty="0">
                <a:solidFill>
                  <a:srgbClr val="FF0000"/>
                </a:solidFill>
              </a:rPr>
              <a:t>白名单管理</a:t>
            </a:r>
            <a:r>
              <a:rPr lang="zh-CN" altLang="zh-CN" dirty="0"/>
              <a:t>，并根据实际情况确定所适用的申报比对规则。白名单实行动态管理</a:t>
            </a:r>
            <a:r>
              <a:rPr lang="en-US" altLang="zh-CN" dirty="0"/>
              <a:t> </a:t>
            </a:r>
            <a:br>
              <a:rPr lang="en-US" altLang="zh-CN" dirty="0"/>
            </a:br>
            <a:r>
              <a:rPr lang="zh-CN" altLang="en-US" dirty="0">
                <a:solidFill>
                  <a:srgbClr val="FF0000"/>
                </a:solidFill>
              </a:rPr>
              <a:t>注：</a:t>
            </a:r>
            <a:r>
              <a:rPr lang="zh-CN" altLang="en-US" dirty="0"/>
              <a:t>以上</a:t>
            </a:r>
            <a:r>
              <a:rPr lang="zh-CN" altLang="zh-CN" dirty="0"/>
              <a:t>比对规则为可选规则</a:t>
            </a:r>
            <a:endParaRPr lang="en-US" altLang="zh-CN" dirty="0"/>
          </a:p>
          <a:p>
            <a:r>
              <a:rPr lang="zh-CN" altLang="zh-CN" dirty="0"/>
              <a:t>各省税务机关可以在上述比对规则的基础上，根据申报管理的需要自主增加比对规则</a:t>
            </a:r>
            <a:r>
              <a:rPr lang="en-US" altLang="zh-CN" dirty="0"/>
              <a:t> </a:t>
            </a:r>
            <a:endParaRPr lang="zh-CN" altLang="en-US" dirty="0"/>
          </a:p>
        </p:txBody>
      </p:sp>
    </p:spTree>
    <p:extLst>
      <p:ext uri="{BB962C8B-B14F-4D97-AF65-F5344CB8AC3E}">
        <p14:creationId xmlns:p14="http://schemas.microsoft.com/office/powerpoint/2010/main" val="357567393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19D81A2-F583-41A6-8D03-F54C45BADC03}"/>
              </a:ext>
            </a:extLst>
          </p:cNvPr>
          <p:cNvSpPr>
            <a:spLocks noGrp="1"/>
          </p:cNvSpPr>
          <p:nvPr>
            <p:ph type="title"/>
          </p:nvPr>
        </p:nvSpPr>
        <p:spPr/>
        <p:txBody>
          <a:bodyPr/>
          <a:lstStyle/>
          <a:p>
            <a:r>
              <a:rPr lang="zh-CN" altLang="en-US" dirty="0"/>
              <a:t>增值税方面</a:t>
            </a:r>
          </a:p>
        </p:txBody>
      </p:sp>
      <p:sp>
        <p:nvSpPr>
          <p:cNvPr id="3" name="内容占位符 2">
            <a:extLst>
              <a:ext uri="{FF2B5EF4-FFF2-40B4-BE49-F238E27FC236}">
                <a16:creationId xmlns:a16="http://schemas.microsoft.com/office/drawing/2014/main" xmlns="" id="{993D1926-AC63-46C5-9BCE-C95621AC029D}"/>
              </a:ext>
            </a:extLst>
          </p:cNvPr>
          <p:cNvSpPr>
            <a:spLocks noGrp="1"/>
          </p:cNvSpPr>
          <p:nvPr>
            <p:ph idx="1"/>
          </p:nvPr>
        </p:nvSpPr>
        <p:spPr>
          <a:xfrm>
            <a:off x="566442" y="890123"/>
            <a:ext cx="11418730" cy="5967877"/>
          </a:xfrm>
        </p:spPr>
        <p:txBody>
          <a:bodyPr>
            <a:normAutofit fontScale="92500" lnSpcReduction="10000"/>
          </a:bodyPr>
          <a:lstStyle/>
          <a:p>
            <a:r>
              <a:rPr lang="zh-CN" altLang="en-US" dirty="0">
                <a:solidFill>
                  <a:srgbClr val="0070C0"/>
                </a:solidFill>
              </a:rPr>
              <a:t>（</a:t>
            </a:r>
            <a:r>
              <a:rPr lang="zh-CN" altLang="zh-CN" dirty="0">
                <a:solidFill>
                  <a:srgbClr val="0070C0"/>
                </a:solidFill>
              </a:rPr>
              <a:t>六</a:t>
            </a:r>
            <a:r>
              <a:rPr lang="zh-CN" altLang="en-US" dirty="0">
                <a:solidFill>
                  <a:srgbClr val="0070C0"/>
                </a:solidFill>
              </a:rPr>
              <a:t>）</a:t>
            </a:r>
            <a:r>
              <a:rPr lang="zh-CN" altLang="zh-CN" dirty="0">
                <a:solidFill>
                  <a:srgbClr val="0070C0"/>
                </a:solidFill>
              </a:rPr>
              <a:t>申报比对操作流程</a:t>
            </a:r>
            <a:endParaRPr lang="en-US" altLang="zh-CN" dirty="0"/>
          </a:p>
          <a:p>
            <a:r>
              <a:rPr lang="en-US" altLang="zh-CN" dirty="0"/>
              <a:t>1.</a:t>
            </a:r>
            <a:r>
              <a:rPr lang="zh-CN" altLang="zh-CN" dirty="0"/>
              <a:t>申报比对相符</a:t>
            </a:r>
            <a:endParaRPr lang="en-US" altLang="zh-CN" dirty="0"/>
          </a:p>
          <a:p>
            <a:r>
              <a:rPr lang="zh-CN" altLang="zh-CN" dirty="0"/>
              <a:t>申报比对相符后，主管税务机关对纳税人</a:t>
            </a:r>
            <a:r>
              <a:rPr lang="zh-CN" altLang="zh-CN" dirty="0">
                <a:solidFill>
                  <a:srgbClr val="FF0000"/>
                </a:solidFill>
              </a:rPr>
              <a:t>税控设备进行解锁</a:t>
            </a:r>
            <a:endParaRPr lang="en-US" altLang="zh-CN" dirty="0"/>
          </a:p>
          <a:p>
            <a:r>
              <a:rPr lang="en-US" altLang="zh-CN" dirty="0"/>
              <a:t>2.</a:t>
            </a:r>
            <a:r>
              <a:rPr lang="zh-CN" altLang="zh-CN" dirty="0"/>
              <a:t>申报比对不相符</a:t>
            </a:r>
            <a:endParaRPr lang="en-US" altLang="zh-CN" dirty="0"/>
          </a:p>
          <a:p>
            <a:r>
              <a:rPr lang="zh-CN" altLang="zh-CN" dirty="0"/>
              <a:t>申报比对不相符的，向纳税人反馈比对不相符的内容，并按照下列流程进行处理：</a:t>
            </a:r>
            <a:endParaRPr lang="en-US" altLang="zh-CN" dirty="0"/>
          </a:p>
          <a:p>
            <a:r>
              <a:rPr lang="zh-CN" altLang="en-US" dirty="0"/>
              <a:t>（</a:t>
            </a:r>
            <a:r>
              <a:rPr lang="en-US" altLang="zh-CN" dirty="0"/>
              <a:t>1</a:t>
            </a:r>
            <a:r>
              <a:rPr lang="zh-CN" altLang="en-US" dirty="0"/>
              <a:t>）</a:t>
            </a:r>
            <a:r>
              <a:rPr lang="zh-CN" altLang="zh-CN" dirty="0"/>
              <a:t>申报比对不符的，除符合</a:t>
            </a:r>
            <a:r>
              <a:rPr lang="zh-CN" altLang="en-US" dirty="0"/>
              <a:t>下列（</a:t>
            </a:r>
            <a:r>
              <a:rPr lang="en-US" altLang="zh-CN" dirty="0"/>
              <a:t>2</a:t>
            </a:r>
            <a:r>
              <a:rPr lang="zh-CN" altLang="en-US" dirty="0"/>
              <a:t>）</a:t>
            </a:r>
            <a:r>
              <a:rPr lang="zh-CN" altLang="zh-CN" dirty="0"/>
              <a:t>情形外，暂不对其税控设备进行解锁，并将异常比对结果转交申报异常处理岗</a:t>
            </a:r>
            <a:endParaRPr lang="en-US" altLang="zh-CN" dirty="0"/>
          </a:p>
          <a:p>
            <a:r>
              <a:rPr lang="zh-CN" altLang="en-US" dirty="0"/>
              <a:t>（</a:t>
            </a:r>
            <a:r>
              <a:rPr lang="en-US" altLang="zh-CN" dirty="0"/>
              <a:t>2</a:t>
            </a:r>
            <a:r>
              <a:rPr lang="zh-CN" altLang="en-US" dirty="0"/>
              <a:t>）</a:t>
            </a:r>
            <a:r>
              <a:rPr lang="zh-CN" altLang="zh-CN" dirty="0"/>
              <a:t>纳税人仅因为相关资格尚未备案，造成比对不符的，应当对税控设备进行解锁</a:t>
            </a:r>
            <a:endParaRPr lang="en-US" altLang="zh-CN" dirty="0"/>
          </a:p>
          <a:p>
            <a:r>
              <a:rPr lang="zh-CN" altLang="en-US" dirty="0"/>
              <a:t>（</a:t>
            </a:r>
            <a:r>
              <a:rPr lang="en-US" altLang="zh-CN" dirty="0"/>
              <a:t>3</a:t>
            </a:r>
            <a:r>
              <a:rPr lang="zh-CN" altLang="en-US" dirty="0"/>
              <a:t>）</a:t>
            </a:r>
            <a:r>
              <a:rPr lang="zh-CN" altLang="zh-CN" dirty="0"/>
              <a:t>异常比对结果经申报异常处理岗核实可以解除异常的，对纳税人税控设备进行解锁；核实后仍不能解除异常的，不得对税控设备解锁，由税源管理部门继续核实处理</a:t>
            </a:r>
            <a:endParaRPr lang="en-US" altLang="zh-CN" dirty="0"/>
          </a:p>
          <a:p>
            <a:r>
              <a:rPr lang="zh-CN" altLang="en-US" dirty="0"/>
              <a:t>（</a:t>
            </a:r>
            <a:r>
              <a:rPr lang="en-US" altLang="zh-CN" dirty="0"/>
              <a:t>4</a:t>
            </a:r>
            <a:r>
              <a:rPr lang="zh-CN" altLang="en-US" dirty="0"/>
              <a:t>）</a:t>
            </a:r>
            <a:r>
              <a:rPr lang="zh-CN" altLang="zh-CN" dirty="0"/>
              <a:t>异常比对结果经税源管理部门核实可以解除异常的，对纳税人税控设备进行解锁。核实后发现涉嫌虚开发票等严重涉税违法行为，经稽查部门分析判断认为需要稽查立案的，转交稽查部门处理，经处理可以解除异常的，对纳税人税控设备进行解锁</a:t>
            </a:r>
            <a:endParaRPr lang="en-US" altLang="zh-CN" dirty="0"/>
          </a:p>
          <a:p>
            <a:r>
              <a:rPr lang="zh-CN" altLang="en-US" dirty="0"/>
              <a:t>（</a:t>
            </a:r>
            <a:r>
              <a:rPr lang="en-US" altLang="zh-CN" dirty="0"/>
              <a:t>5</a:t>
            </a:r>
            <a:r>
              <a:rPr lang="zh-CN" altLang="en-US" dirty="0"/>
              <a:t>）</a:t>
            </a:r>
            <a:r>
              <a:rPr lang="zh-CN" altLang="zh-CN" dirty="0"/>
              <a:t>异常比对结果的处理期限，由主管税务机关根据实际情况确定</a:t>
            </a:r>
            <a:r>
              <a:rPr lang="en-US" altLang="zh-CN" dirty="0"/>
              <a:t> </a:t>
            </a:r>
          </a:p>
          <a:p>
            <a:r>
              <a:rPr lang="en-US" altLang="zh-CN" dirty="0"/>
              <a:t>                                                                   ——</a:t>
            </a:r>
            <a:r>
              <a:rPr lang="zh-CN" altLang="zh-CN" dirty="0"/>
              <a:t>税总发〔</a:t>
            </a:r>
            <a:r>
              <a:rPr lang="en-US" altLang="zh-CN" dirty="0"/>
              <a:t>2017</a:t>
            </a:r>
            <a:r>
              <a:rPr lang="zh-CN" altLang="zh-CN" dirty="0"/>
              <a:t>〕</a:t>
            </a:r>
            <a:r>
              <a:rPr lang="en-US" altLang="zh-CN" dirty="0"/>
              <a:t>124</a:t>
            </a:r>
            <a:r>
              <a:rPr lang="zh-CN" altLang="zh-CN" dirty="0"/>
              <a:t>号</a:t>
            </a:r>
            <a:r>
              <a:rPr lang="en-US" altLang="zh-CN" dirty="0"/>
              <a:t/>
            </a:r>
            <a:br>
              <a:rPr lang="en-US" altLang="zh-CN" dirty="0"/>
            </a:br>
            <a:r>
              <a:rPr lang="zh-CN" altLang="zh-CN" dirty="0"/>
              <a:t>　　</a:t>
            </a:r>
            <a:endParaRPr lang="zh-CN" altLang="en-US" dirty="0"/>
          </a:p>
        </p:txBody>
      </p:sp>
    </p:spTree>
    <p:extLst>
      <p:ext uri="{BB962C8B-B14F-4D97-AF65-F5344CB8AC3E}">
        <p14:creationId xmlns:p14="http://schemas.microsoft.com/office/powerpoint/2010/main" val="353748658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企业所得税方面</a:t>
            </a:r>
          </a:p>
        </p:txBody>
      </p:sp>
      <p:sp>
        <p:nvSpPr>
          <p:cNvPr id="3" name="内容占位符 2"/>
          <p:cNvSpPr>
            <a:spLocks noGrp="1"/>
          </p:cNvSpPr>
          <p:nvPr>
            <p:ph idx="1"/>
          </p:nvPr>
        </p:nvSpPr>
        <p:spPr/>
        <p:txBody>
          <a:bodyPr/>
          <a:lstStyle/>
          <a:p>
            <a:r>
              <a:rPr lang="zh-CN" altLang="en-US" dirty="0">
                <a:solidFill>
                  <a:srgbClr val="FF0000"/>
                </a:solidFill>
              </a:rPr>
              <a:t>一</a:t>
            </a:r>
            <a:r>
              <a:rPr lang="en-US" altLang="zh-CN" dirty="0">
                <a:solidFill>
                  <a:srgbClr val="FF0000"/>
                </a:solidFill>
              </a:rPr>
              <a:t>.</a:t>
            </a:r>
            <a:r>
              <a:rPr lang="zh-CN" altLang="en-US" dirty="0">
                <a:solidFill>
                  <a:srgbClr val="FF0000"/>
                </a:solidFill>
              </a:rPr>
              <a:t>股权转让相关政策稽查执行口径</a:t>
            </a:r>
            <a:endParaRPr lang="en-US" altLang="zh-CN" dirty="0">
              <a:solidFill>
                <a:srgbClr val="FF0000"/>
              </a:solidFill>
            </a:endParaRPr>
          </a:p>
          <a:p>
            <a:r>
              <a:rPr lang="zh-CN" altLang="en-US" dirty="0">
                <a:solidFill>
                  <a:srgbClr val="0070C0"/>
                </a:solidFill>
              </a:rPr>
              <a:t>（一）关于限售股解禁转让征收营业税的滞纳金加收问题</a:t>
            </a:r>
          </a:p>
          <a:p>
            <a:r>
              <a:rPr lang="zh-CN" altLang="en-US" dirty="0"/>
              <a:t>根据</a:t>
            </a:r>
            <a:r>
              <a:rPr lang="en-US" altLang="zh-CN" dirty="0"/>
              <a:t>《</a:t>
            </a:r>
            <a:r>
              <a:rPr lang="zh-CN" altLang="en-US" dirty="0"/>
              <a:t>国家税务总局关于营改增试点若干征管问题的公告</a:t>
            </a:r>
            <a:r>
              <a:rPr lang="en-US" altLang="zh-CN" dirty="0"/>
              <a:t>》</a:t>
            </a:r>
            <a:r>
              <a:rPr lang="en-US" dirty="0"/>
              <a:t>(</a:t>
            </a:r>
            <a:r>
              <a:rPr lang="zh-CN" altLang="en-US" dirty="0"/>
              <a:t>国家税务总局</a:t>
            </a:r>
            <a:r>
              <a:rPr lang="en-US" dirty="0"/>
              <a:t>2016</a:t>
            </a:r>
            <a:r>
              <a:rPr lang="zh-CN" altLang="en-US" dirty="0"/>
              <a:t>年第</a:t>
            </a:r>
            <a:r>
              <a:rPr lang="en-US" dirty="0"/>
              <a:t>53</a:t>
            </a:r>
            <a:r>
              <a:rPr lang="zh-CN" altLang="en-US" dirty="0"/>
              <a:t>号</a:t>
            </a:r>
            <a:r>
              <a:rPr lang="en-US" dirty="0"/>
              <a:t>)</a:t>
            </a:r>
            <a:r>
              <a:rPr lang="zh-CN" altLang="en-US" dirty="0"/>
              <a:t>第十条规定：“本公告自</a:t>
            </a:r>
            <a:r>
              <a:rPr lang="en-US" dirty="0"/>
              <a:t>2016</a:t>
            </a:r>
            <a:r>
              <a:rPr lang="zh-CN" altLang="en-US" dirty="0"/>
              <a:t>年</a:t>
            </a:r>
            <a:r>
              <a:rPr lang="en-US" dirty="0"/>
              <a:t>9</a:t>
            </a:r>
            <a:r>
              <a:rPr lang="zh-CN" altLang="en-US" dirty="0"/>
              <a:t>月</a:t>
            </a:r>
            <a:r>
              <a:rPr lang="en-US" dirty="0"/>
              <a:t>1</a:t>
            </a:r>
            <a:r>
              <a:rPr lang="zh-CN" altLang="en-US" dirty="0"/>
              <a:t>日起施行，</a:t>
            </a:r>
            <a:r>
              <a:rPr lang="en-US" dirty="0"/>
              <a:t>2016</a:t>
            </a:r>
            <a:r>
              <a:rPr lang="zh-CN" altLang="en-US" dirty="0"/>
              <a:t>年</a:t>
            </a:r>
            <a:r>
              <a:rPr lang="en-US" dirty="0"/>
              <a:t>5</a:t>
            </a:r>
            <a:r>
              <a:rPr lang="zh-CN" altLang="en-US" dirty="0"/>
              <a:t>月</a:t>
            </a:r>
            <a:r>
              <a:rPr lang="en-US" dirty="0"/>
              <a:t>1</a:t>
            </a:r>
            <a:r>
              <a:rPr lang="zh-CN" altLang="en-US" dirty="0"/>
              <a:t>日前，纳税人发生本公告第二、五、六条规定的应税行为，此前未处理的，比照本公告规定缴纳营业税”。对</a:t>
            </a:r>
            <a:r>
              <a:rPr lang="en-US" dirty="0"/>
              <a:t>2016</a:t>
            </a:r>
            <a:r>
              <a:rPr lang="zh-CN" altLang="en-US" dirty="0"/>
              <a:t>年</a:t>
            </a:r>
            <a:r>
              <a:rPr lang="en-US" dirty="0"/>
              <a:t>5</a:t>
            </a:r>
            <a:r>
              <a:rPr lang="zh-CN" altLang="en-US" dirty="0"/>
              <a:t>月</a:t>
            </a:r>
            <a:r>
              <a:rPr lang="en-US" dirty="0"/>
              <a:t>1</a:t>
            </a:r>
            <a:r>
              <a:rPr lang="zh-CN" altLang="en-US" dirty="0"/>
              <a:t>日前发生限售股解禁转让未缴纳的营业税依法追征，</a:t>
            </a:r>
            <a:r>
              <a:rPr lang="zh-CN" altLang="en-US" dirty="0">
                <a:solidFill>
                  <a:srgbClr val="FF0000"/>
                </a:solidFill>
              </a:rPr>
              <a:t>自</a:t>
            </a:r>
            <a:r>
              <a:rPr lang="en-US" dirty="0">
                <a:solidFill>
                  <a:srgbClr val="FF0000"/>
                </a:solidFill>
              </a:rPr>
              <a:t>2016</a:t>
            </a:r>
            <a:r>
              <a:rPr lang="zh-CN" altLang="en-US" dirty="0">
                <a:solidFill>
                  <a:srgbClr val="FF0000"/>
                </a:solidFill>
              </a:rPr>
              <a:t>年</a:t>
            </a:r>
            <a:r>
              <a:rPr lang="en-US" dirty="0">
                <a:solidFill>
                  <a:srgbClr val="FF0000"/>
                </a:solidFill>
              </a:rPr>
              <a:t>9</a:t>
            </a:r>
            <a:r>
              <a:rPr lang="zh-CN" altLang="en-US" dirty="0">
                <a:solidFill>
                  <a:srgbClr val="FF0000"/>
                </a:solidFill>
              </a:rPr>
              <a:t>月</a:t>
            </a:r>
            <a:r>
              <a:rPr lang="en-US" dirty="0">
                <a:solidFill>
                  <a:srgbClr val="FF0000"/>
                </a:solidFill>
              </a:rPr>
              <a:t>1</a:t>
            </a:r>
            <a:r>
              <a:rPr lang="zh-CN" altLang="en-US" dirty="0">
                <a:solidFill>
                  <a:srgbClr val="FF0000"/>
                </a:solidFill>
              </a:rPr>
              <a:t>日起</a:t>
            </a:r>
            <a:r>
              <a:rPr lang="zh-CN" altLang="en-US" dirty="0"/>
              <a:t>加收滞纳金 </a:t>
            </a:r>
          </a:p>
          <a:p>
            <a:endParaRPr lang="zh-CN" altLang="en-US" dirty="0">
              <a:solidFill>
                <a:srgbClr val="FF0000"/>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企业所得税方面</a:t>
            </a:r>
          </a:p>
        </p:txBody>
      </p:sp>
      <p:sp>
        <p:nvSpPr>
          <p:cNvPr id="3" name="内容占位符 2"/>
          <p:cNvSpPr>
            <a:spLocks noGrp="1"/>
          </p:cNvSpPr>
          <p:nvPr>
            <p:ph idx="1"/>
          </p:nvPr>
        </p:nvSpPr>
        <p:spPr/>
        <p:txBody>
          <a:bodyPr/>
          <a:lstStyle/>
          <a:p>
            <a:r>
              <a:rPr lang="zh-CN" altLang="en-US" dirty="0">
                <a:solidFill>
                  <a:srgbClr val="0070C0"/>
                </a:solidFill>
              </a:rPr>
              <a:t>（二）关于对以不合理低价转让上市流通股进行调整的问题</a:t>
            </a:r>
          </a:p>
          <a:p>
            <a:r>
              <a:rPr lang="zh-CN" altLang="en-US" dirty="0"/>
              <a:t>对于交易双方</a:t>
            </a:r>
            <a:r>
              <a:rPr lang="zh-CN" altLang="en-US" dirty="0">
                <a:solidFill>
                  <a:srgbClr val="FF0000"/>
                </a:solidFill>
              </a:rPr>
              <a:t>以协议方式</a:t>
            </a:r>
            <a:r>
              <a:rPr lang="zh-CN" altLang="en-US" dirty="0"/>
              <a:t>转让上市流通股，价格仅为前一交易日收盘价的</a:t>
            </a:r>
            <a:r>
              <a:rPr lang="en-US" dirty="0"/>
              <a:t>50%</a:t>
            </a:r>
            <a:r>
              <a:rPr lang="zh-CN" altLang="en-US" dirty="0"/>
              <a:t>至</a:t>
            </a:r>
            <a:r>
              <a:rPr lang="en-US" dirty="0"/>
              <a:t>70%</a:t>
            </a:r>
            <a:r>
              <a:rPr lang="zh-CN" altLang="en-US" dirty="0"/>
              <a:t>的交易，应依法调整并征收营业税及所得税：</a:t>
            </a:r>
          </a:p>
          <a:p>
            <a:r>
              <a:rPr lang="en-US" altLang="zh-CN" dirty="0"/>
              <a:t>1.</a:t>
            </a:r>
            <a:r>
              <a:rPr lang="zh-CN" altLang="en-US" dirty="0"/>
              <a:t>属于</a:t>
            </a:r>
            <a:r>
              <a:rPr lang="en-US" altLang="zh-CN" dirty="0"/>
              <a:t>《</a:t>
            </a:r>
            <a:r>
              <a:rPr lang="zh-CN" altLang="en-US" dirty="0"/>
              <a:t>征管法</a:t>
            </a:r>
            <a:r>
              <a:rPr lang="en-US" altLang="zh-CN" dirty="0"/>
              <a:t>》</a:t>
            </a:r>
            <a:r>
              <a:rPr lang="zh-CN" altLang="en-US" dirty="0"/>
              <a:t>第三十六条或</a:t>
            </a:r>
            <a:r>
              <a:rPr lang="en-US" altLang="zh-CN" dirty="0"/>
              <a:t>《</a:t>
            </a:r>
            <a:r>
              <a:rPr lang="zh-CN" altLang="en-US" dirty="0"/>
              <a:t>企业所得税法</a:t>
            </a:r>
            <a:r>
              <a:rPr lang="en-US" altLang="zh-CN" dirty="0"/>
              <a:t>》</a:t>
            </a:r>
            <a:r>
              <a:rPr lang="zh-CN" altLang="en-US" dirty="0"/>
              <a:t>第四十一条规定的情形，应按</a:t>
            </a:r>
            <a:r>
              <a:rPr lang="en-US" altLang="zh-CN" dirty="0"/>
              <a:t>《</a:t>
            </a:r>
            <a:r>
              <a:rPr lang="zh-CN" altLang="en-US" dirty="0"/>
              <a:t>征管法</a:t>
            </a:r>
            <a:r>
              <a:rPr lang="en-US" altLang="zh-CN" dirty="0"/>
              <a:t>》</a:t>
            </a:r>
            <a:r>
              <a:rPr lang="zh-CN" altLang="en-US" dirty="0"/>
              <a:t>及其细则和</a:t>
            </a:r>
            <a:r>
              <a:rPr lang="en-US" altLang="zh-CN" dirty="0"/>
              <a:t>《</a:t>
            </a:r>
            <a:r>
              <a:rPr lang="zh-CN" altLang="en-US" dirty="0"/>
              <a:t>企业所得税法</a:t>
            </a:r>
            <a:r>
              <a:rPr lang="en-US" altLang="zh-CN" dirty="0"/>
              <a:t>》</a:t>
            </a:r>
            <a:r>
              <a:rPr lang="zh-CN" altLang="en-US" dirty="0"/>
              <a:t>及其条例的相关规定</a:t>
            </a:r>
            <a:r>
              <a:rPr lang="zh-CN" altLang="en-US" dirty="0">
                <a:solidFill>
                  <a:srgbClr val="FF0000"/>
                </a:solidFill>
              </a:rPr>
              <a:t>进行调整</a:t>
            </a:r>
            <a:r>
              <a:rPr lang="zh-CN" altLang="en-US" dirty="0"/>
              <a:t>并征收营业税及企业所得税。</a:t>
            </a:r>
            <a:endParaRPr lang="en-US" altLang="zh-CN" dirty="0"/>
          </a:p>
          <a:p>
            <a:r>
              <a:rPr lang="en-US" altLang="zh-CN" dirty="0"/>
              <a:t>《</a:t>
            </a:r>
            <a:r>
              <a:rPr lang="zh-CN" altLang="en-US" dirty="0"/>
              <a:t>征管法</a:t>
            </a:r>
            <a:r>
              <a:rPr lang="en-US" altLang="zh-CN" dirty="0"/>
              <a:t>》</a:t>
            </a:r>
            <a:r>
              <a:rPr lang="zh-CN" altLang="en-US" dirty="0"/>
              <a:t>第三十六条：企业或者外国企业在中国境内设立的从事生产、经营的机构、场所与其关联企业之间的业务往来，应当按照独立企业之间的业务往来收取或者支付价款、费用；不按照独立企业之间的业务往来收取或者支付价款、费用，而减少其应纳税的收入或者所得额的，税务机关有权进行合理调整</a:t>
            </a:r>
            <a:endParaRPr lang="en-US" altLang="zh-CN" dirty="0"/>
          </a:p>
          <a:p>
            <a:r>
              <a:rPr lang="en-US" altLang="zh-CN" dirty="0"/>
              <a:t>《</a:t>
            </a:r>
            <a:r>
              <a:rPr lang="zh-CN" altLang="en-US" dirty="0"/>
              <a:t>企业所得税法</a:t>
            </a:r>
            <a:r>
              <a:rPr lang="en-US" altLang="zh-CN" dirty="0"/>
              <a:t>》</a:t>
            </a:r>
            <a:r>
              <a:rPr lang="zh-CN" altLang="en-US" dirty="0"/>
              <a:t>第四十一条：企业与其关联方之间的业务往来，不符合独立交易原则而减少企业或者其关联方应纳税收入或者所得额的，税务机关有权按照合理方法调整。企业与其关联方共同开发、受让无形资产，或者共同提供、接受劳务发生的成本，在计算应纳税所得额时应当按照独立交易原则进行分摊</a:t>
            </a:r>
          </a:p>
          <a:p>
            <a:endParaRPr lang="zh-CN" alt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企业所得税方面</a:t>
            </a:r>
          </a:p>
        </p:txBody>
      </p:sp>
      <p:sp>
        <p:nvSpPr>
          <p:cNvPr id="3" name="内容占位符 2"/>
          <p:cNvSpPr>
            <a:spLocks noGrp="1"/>
          </p:cNvSpPr>
          <p:nvPr>
            <p:ph idx="1"/>
          </p:nvPr>
        </p:nvSpPr>
        <p:spPr/>
        <p:txBody>
          <a:bodyPr>
            <a:normAutofit fontScale="92500" lnSpcReduction="10000"/>
          </a:bodyPr>
          <a:lstStyle/>
          <a:p>
            <a:r>
              <a:rPr lang="en-US" altLang="zh-CN" dirty="0"/>
              <a:t>2.</a:t>
            </a:r>
            <a:r>
              <a:rPr lang="zh-CN" altLang="en-US" dirty="0"/>
              <a:t>属于</a:t>
            </a:r>
            <a:r>
              <a:rPr lang="en-US" altLang="zh-CN" dirty="0"/>
              <a:t>《</a:t>
            </a:r>
            <a:r>
              <a:rPr lang="zh-CN" altLang="en-US" dirty="0"/>
              <a:t>征管法</a:t>
            </a:r>
            <a:r>
              <a:rPr lang="en-US" altLang="zh-CN" dirty="0"/>
              <a:t>》</a:t>
            </a:r>
            <a:r>
              <a:rPr lang="zh-CN" altLang="en-US" dirty="0"/>
              <a:t>第三十五条第六款规定情形的，按</a:t>
            </a:r>
            <a:r>
              <a:rPr lang="en-US" altLang="zh-CN" dirty="0"/>
              <a:t>《</a:t>
            </a:r>
            <a:r>
              <a:rPr lang="zh-CN" altLang="en-US" dirty="0"/>
              <a:t>征管法实施细则</a:t>
            </a:r>
            <a:r>
              <a:rPr lang="en-US" altLang="zh-CN" dirty="0"/>
              <a:t>》</a:t>
            </a:r>
            <a:r>
              <a:rPr lang="zh-CN" altLang="en-US" dirty="0"/>
              <a:t>第四十七条规定的任何一种方法进行调整并征收营业税及企业所得税</a:t>
            </a:r>
            <a:endParaRPr lang="en-US" dirty="0"/>
          </a:p>
          <a:p>
            <a:r>
              <a:rPr lang="en-US" altLang="zh-CN" dirty="0"/>
              <a:t>《</a:t>
            </a:r>
            <a:r>
              <a:rPr lang="zh-CN" altLang="en-US" dirty="0"/>
              <a:t>征管法</a:t>
            </a:r>
            <a:r>
              <a:rPr lang="en-US" altLang="zh-CN" dirty="0"/>
              <a:t>》</a:t>
            </a:r>
            <a:r>
              <a:rPr lang="zh-CN" altLang="en-US" dirty="0"/>
              <a:t>第三十五条第六款：纳税人申报的计税依据明显偏低，又无正当理由的征管法实施细则</a:t>
            </a:r>
            <a:r>
              <a:rPr lang="en-US" altLang="zh-CN" dirty="0"/>
              <a:t>》</a:t>
            </a:r>
          </a:p>
          <a:p>
            <a:r>
              <a:rPr lang="en-US" altLang="zh-CN" dirty="0"/>
              <a:t>《</a:t>
            </a:r>
            <a:r>
              <a:rPr lang="zh-CN" altLang="en-US" dirty="0"/>
              <a:t>征管法实施细则</a:t>
            </a:r>
            <a:r>
              <a:rPr lang="en-US" altLang="zh-CN" dirty="0"/>
              <a:t>》</a:t>
            </a:r>
            <a:r>
              <a:rPr lang="zh-CN" altLang="en-US" dirty="0"/>
              <a:t>第四十七条：纳税人有税收征管法第三十五条或者第三十七条所列情形之一的，税务机关有权采用下列任何一种方法核定其应纳税额</a:t>
            </a:r>
          </a:p>
          <a:p>
            <a:r>
              <a:rPr lang="zh-CN" altLang="en-US" dirty="0"/>
              <a:t>（</a:t>
            </a:r>
            <a:r>
              <a:rPr lang="en-US" altLang="zh-CN" dirty="0"/>
              <a:t>1</a:t>
            </a:r>
            <a:r>
              <a:rPr lang="zh-CN" altLang="en-US" dirty="0"/>
              <a:t>）参照当地同类行业或者类似行业中经营规模和收入水平相近的纳税人的税负水平核定</a:t>
            </a:r>
            <a:endParaRPr lang="en-US" altLang="zh-CN" dirty="0"/>
          </a:p>
          <a:p>
            <a:r>
              <a:rPr lang="zh-CN" altLang="en-US" dirty="0"/>
              <a:t>（</a:t>
            </a:r>
            <a:r>
              <a:rPr lang="en-US" altLang="zh-CN" dirty="0"/>
              <a:t>2</a:t>
            </a:r>
            <a:r>
              <a:rPr lang="zh-CN" altLang="en-US" dirty="0"/>
              <a:t>）按照营业收入或者成本加合理的费用和利润的方法核定</a:t>
            </a:r>
            <a:endParaRPr lang="en-US" altLang="zh-CN" dirty="0"/>
          </a:p>
          <a:p>
            <a:r>
              <a:rPr lang="zh-CN" altLang="en-US" dirty="0"/>
              <a:t>（</a:t>
            </a:r>
            <a:r>
              <a:rPr lang="en-US" altLang="zh-CN" dirty="0"/>
              <a:t>3</a:t>
            </a:r>
            <a:r>
              <a:rPr lang="zh-CN" altLang="en-US" dirty="0"/>
              <a:t>）按照耗用的原材料、燃料、动力等推算或者测算核定</a:t>
            </a:r>
            <a:endParaRPr lang="en-US" altLang="zh-CN" dirty="0"/>
          </a:p>
          <a:p>
            <a:r>
              <a:rPr lang="zh-CN" altLang="en-US" dirty="0"/>
              <a:t>（</a:t>
            </a:r>
            <a:r>
              <a:rPr lang="en-US" altLang="zh-CN" dirty="0"/>
              <a:t>4</a:t>
            </a:r>
            <a:r>
              <a:rPr lang="zh-CN" altLang="en-US" dirty="0"/>
              <a:t>）按照其他合理方法核定</a:t>
            </a:r>
            <a:endParaRPr lang="en-US" altLang="zh-CN" dirty="0"/>
          </a:p>
          <a:p>
            <a:r>
              <a:rPr lang="zh-CN" altLang="en-US" dirty="0"/>
              <a:t>采用前款所列一种方法不足以正确核定应纳税额时，可以同时采用两种以上的方法核定</a:t>
            </a:r>
            <a:endParaRPr lang="en-US" altLang="zh-CN" dirty="0"/>
          </a:p>
          <a:p>
            <a:r>
              <a:rPr lang="zh-CN" altLang="en-US" dirty="0"/>
              <a:t>纳税人对税务机关采取规定的方法核定的应纳税额有异议的，应当提供相关证据，经税务机关认定后，调整应纳税额</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企业所得税方面</a:t>
            </a:r>
          </a:p>
        </p:txBody>
      </p:sp>
      <p:sp>
        <p:nvSpPr>
          <p:cNvPr id="3" name="内容占位符 2"/>
          <p:cNvSpPr>
            <a:spLocks noGrp="1"/>
          </p:cNvSpPr>
          <p:nvPr>
            <p:ph idx="1"/>
          </p:nvPr>
        </p:nvSpPr>
        <p:spPr/>
        <p:txBody>
          <a:bodyPr/>
          <a:lstStyle/>
          <a:p>
            <a:r>
              <a:rPr lang="en-US" altLang="zh-CN" dirty="0"/>
              <a:t>3.</a:t>
            </a:r>
            <a:r>
              <a:rPr lang="zh-CN" altLang="en-US" dirty="0"/>
              <a:t>不合理的低价的判定及调整标准可参照</a:t>
            </a:r>
            <a:r>
              <a:rPr lang="en-US" altLang="zh-CN" dirty="0"/>
              <a:t>《</a:t>
            </a:r>
            <a:r>
              <a:rPr lang="zh-CN" altLang="en-US" dirty="0"/>
              <a:t>最高人民法院关于适用</a:t>
            </a:r>
            <a:r>
              <a:rPr lang="en-US" altLang="zh-CN" dirty="0"/>
              <a:t>&lt;</a:t>
            </a:r>
            <a:r>
              <a:rPr lang="zh-CN" altLang="en-US" dirty="0"/>
              <a:t>中华人民共和国合同法</a:t>
            </a:r>
            <a:r>
              <a:rPr lang="en-US" dirty="0"/>
              <a:t>&gt;</a:t>
            </a:r>
            <a:r>
              <a:rPr lang="zh-CN" altLang="en-US" dirty="0"/>
              <a:t>若干问题的解释（二）</a:t>
            </a:r>
            <a:r>
              <a:rPr lang="en-US" altLang="zh-CN" dirty="0"/>
              <a:t>》</a:t>
            </a:r>
            <a:r>
              <a:rPr lang="zh-CN" altLang="en-US" dirty="0"/>
              <a:t>（法释</a:t>
            </a:r>
            <a:r>
              <a:rPr lang="en-US" altLang="zh-CN" dirty="0"/>
              <a:t>〔</a:t>
            </a:r>
            <a:r>
              <a:rPr lang="en-US" dirty="0"/>
              <a:t>2009</a:t>
            </a:r>
            <a:r>
              <a:rPr lang="en-US" altLang="zh-CN" dirty="0"/>
              <a:t>〕</a:t>
            </a:r>
            <a:r>
              <a:rPr lang="en-US" dirty="0"/>
              <a:t>]5</a:t>
            </a:r>
            <a:r>
              <a:rPr lang="zh-CN" altLang="en-US" dirty="0"/>
              <a:t>号）第十九条第二款的规定：“转让价格达不到交易时交易地的指导价或者市场交易价</a:t>
            </a:r>
            <a:r>
              <a:rPr lang="en-US" dirty="0"/>
              <a:t>70%</a:t>
            </a:r>
            <a:r>
              <a:rPr lang="zh-CN" altLang="en-US" dirty="0"/>
              <a:t>的，一般可以视为明显不合理的低价”，以及各地已完成的股权转让调整征税的案例</a:t>
            </a:r>
            <a:endParaRPr lang="en-US" altLang="zh-CN" dirty="0"/>
          </a:p>
          <a:p>
            <a:r>
              <a:rPr lang="zh-CN" altLang="en-US" dirty="0">
                <a:solidFill>
                  <a:srgbClr val="0070C0"/>
                </a:solidFill>
              </a:rPr>
              <a:t>（三）关于对个别地区违法实施核定征收问题的处理</a:t>
            </a:r>
          </a:p>
          <a:p>
            <a:r>
              <a:rPr lang="zh-CN" altLang="en-US" dirty="0"/>
              <a:t>投资类公司（多为上市公司或拟上市公司的控股股东），自行与企业签订核定征收税款的协议。上述协议违反了</a:t>
            </a:r>
            <a:r>
              <a:rPr lang="en-US" altLang="zh-CN" dirty="0"/>
              <a:t>《</a:t>
            </a:r>
            <a:r>
              <a:rPr lang="zh-CN" altLang="en-US" dirty="0"/>
              <a:t>征管法</a:t>
            </a:r>
            <a:r>
              <a:rPr lang="en-US" altLang="zh-CN" dirty="0"/>
              <a:t>》</a:t>
            </a:r>
            <a:r>
              <a:rPr lang="zh-CN" altLang="en-US" dirty="0"/>
              <a:t>第三条的规定，以及</a:t>
            </a:r>
            <a:r>
              <a:rPr lang="en-US" altLang="zh-CN" dirty="0"/>
              <a:t>《</a:t>
            </a:r>
            <a:r>
              <a:rPr lang="zh-CN" altLang="en-US" dirty="0"/>
              <a:t>国家税务总局关于企业所得税核定征收有关问题的公告</a:t>
            </a:r>
            <a:r>
              <a:rPr lang="en-US" altLang="zh-CN" dirty="0"/>
              <a:t>》</a:t>
            </a:r>
            <a:r>
              <a:rPr lang="zh-CN" altLang="en-US" dirty="0"/>
              <a:t>（</a:t>
            </a:r>
            <a:r>
              <a:rPr lang="en-US" dirty="0"/>
              <a:t>2012</a:t>
            </a:r>
            <a:r>
              <a:rPr lang="zh-CN" altLang="en-US" dirty="0"/>
              <a:t>年第</a:t>
            </a:r>
            <a:r>
              <a:rPr lang="en-US" dirty="0"/>
              <a:t>27</a:t>
            </a:r>
            <a:r>
              <a:rPr lang="zh-CN" altLang="en-US" dirty="0"/>
              <a:t>号）关于投资类公司不得核定征收企业所得税的规定，后果是导致企业少缴企业所得税同时多缴营业税。对地方政府和企业的上述违法行为要坚决依法纠正，对以上从事股票转让的企业按查账征收方式计征企业所得税，如涉及个人所得税同时依法征收</a:t>
            </a:r>
          </a:p>
          <a:p>
            <a:endParaRPr lang="zh-CN" altLang="en-US" dirty="0"/>
          </a:p>
          <a:p>
            <a:endParaRPr lang="zh-CN" alt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企业所得税方面</a:t>
            </a:r>
          </a:p>
        </p:txBody>
      </p:sp>
      <p:sp>
        <p:nvSpPr>
          <p:cNvPr id="3" name="内容占位符 2"/>
          <p:cNvSpPr>
            <a:spLocks noGrp="1"/>
          </p:cNvSpPr>
          <p:nvPr>
            <p:ph idx="1"/>
          </p:nvPr>
        </p:nvSpPr>
        <p:spPr/>
        <p:txBody>
          <a:bodyPr>
            <a:normAutofit/>
          </a:bodyPr>
          <a:lstStyle/>
          <a:p>
            <a:r>
              <a:rPr lang="zh-CN" altLang="en-US" dirty="0">
                <a:solidFill>
                  <a:srgbClr val="0070C0"/>
                </a:solidFill>
              </a:rPr>
              <a:t>（四）关于国资委控股企业间的股权无偿划拨适用政策的问题</a:t>
            </a:r>
          </a:p>
          <a:p>
            <a:r>
              <a:rPr lang="en-US" altLang="zh-CN" dirty="0"/>
              <a:t>《</a:t>
            </a:r>
            <a:r>
              <a:rPr lang="zh-CN" altLang="en-US" dirty="0"/>
              <a:t>财政部</a:t>
            </a:r>
            <a:r>
              <a:rPr lang="en-US" dirty="0"/>
              <a:t> </a:t>
            </a:r>
            <a:r>
              <a:rPr lang="zh-CN" altLang="en-US" dirty="0"/>
              <a:t>国家税务总局关于促进企业重组有关企业所得税处理问题的通知</a:t>
            </a:r>
            <a:r>
              <a:rPr lang="en-US" altLang="zh-CN" dirty="0"/>
              <a:t>》</a:t>
            </a:r>
            <a:r>
              <a:rPr lang="zh-CN" altLang="en-US" dirty="0"/>
              <a:t>（财税</a:t>
            </a:r>
            <a:r>
              <a:rPr lang="en-US" altLang="zh-CN" dirty="0"/>
              <a:t>〔</a:t>
            </a:r>
            <a:r>
              <a:rPr lang="en-US" dirty="0"/>
              <a:t>2014</a:t>
            </a:r>
            <a:r>
              <a:rPr lang="en-US" altLang="zh-CN" dirty="0"/>
              <a:t>〕</a:t>
            </a:r>
            <a:r>
              <a:rPr lang="en-US" dirty="0"/>
              <a:t>109</a:t>
            </a:r>
            <a:r>
              <a:rPr lang="zh-CN" altLang="en-US" dirty="0"/>
              <a:t>号）第三条规定：对</a:t>
            </a:r>
            <a:r>
              <a:rPr lang="en-US" dirty="0"/>
              <a:t>100%</a:t>
            </a:r>
            <a:r>
              <a:rPr lang="zh-CN" altLang="en-US" dirty="0"/>
              <a:t>直接控制的居民企业之间，以及受同一或相同多家居民企业</a:t>
            </a:r>
            <a:r>
              <a:rPr lang="en-US" dirty="0"/>
              <a:t>100%</a:t>
            </a:r>
            <a:r>
              <a:rPr lang="zh-CN" altLang="en-US" dirty="0"/>
              <a:t>直接控制的居民企业之间按账面净值划转股权或资产，凡具有合理商业目的、不以减少、免除或者推迟缴纳税款为主要目的，股权或资产划转后连续</a:t>
            </a:r>
            <a:r>
              <a:rPr lang="en-US" dirty="0"/>
              <a:t>12</a:t>
            </a:r>
            <a:r>
              <a:rPr lang="zh-CN" altLang="en-US" dirty="0"/>
              <a:t>个月内不改变被划转股权或资产原来实质性经营活动，且划出方企业和划入方企业均未在会计上确认损益的，可以适用特殊性税务处理 </a:t>
            </a:r>
          </a:p>
          <a:p>
            <a:r>
              <a:rPr lang="zh-CN" altLang="en-US" dirty="0"/>
              <a:t>因国资委并不是企业，国资委</a:t>
            </a:r>
            <a:r>
              <a:rPr lang="en-US" dirty="0"/>
              <a:t>100%</a:t>
            </a:r>
            <a:r>
              <a:rPr lang="zh-CN" altLang="en-US" dirty="0"/>
              <a:t>控股企业间的股权无偿划拨的情况，不适用这一政策 </a:t>
            </a:r>
          </a:p>
          <a:p>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6EA2DEB-79C7-455F-A170-EF7E2D15DD6E}"/>
              </a:ext>
            </a:extLst>
          </p:cNvPr>
          <p:cNvSpPr>
            <a:spLocks noGrp="1"/>
          </p:cNvSpPr>
          <p:nvPr>
            <p:ph type="title"/>
          </p:nvPr>
        </p:nvSpPr>
        <p:spPr/>
        <p:txBody>
          <a:bodyPr/>
          <a:lstStyle/>
          <a:p>
            <a:r>
              <a:rPr lang="zh-CN" altLang="en-US" dirty="0"/>
              <a:t>征收管理</a:t>
            </a:r>
          </a:p>
        </p:txBody>
      </p:sp>
      <p:sp>
        <p:nvSpPr>
          <p:cNvPr id="3" name="内容占位符 2">
            <a:extLst>
              <a:ext uri="{FF2B5EF4-FFF2-40B4-BE49-F238E27FC236}">
                <a16:creationId xmlns:a16="http://schemas.microsoft.com/office/drawing/2014/main" xmlns="" id="{AC3C39A9-0D48-4BEC-ACDB-002A910F3FC5}"/>
              </a:ext>
            </a:extLst>
          </p:cNvPr>
          <p:cNvSpPr>
            <a:spLocks noGrp="1"/>
          </p:cNvSpPr>
          <p:nvPr>
            <p:ph idx="1"/>
          </p:nvPr>
        </p:nvSpPr>
        <p:spPr/>
        <p:txBody>
          <a:bodyPr>
            <a:normAutofit/>
          </a:bodyPr>
          <a:lstStyle/>
          <a:p>
            <a:r>
              <a:rPr lang="zh-CN" altLang="en-US" dirty="0">
                <a:solidFill>
                  <a:srgbClr val="00B0F0"/>
                </a:solidFill>
              </a:rPr>
              <a:t>（</a:t>
            </a:r>
            <a:r>
              <a:rPr lang="zh-CN" altLang="zh-CN" dirty="0">
                <a:solidFill>
                  <a:srgbClr val="00B0F0"/>
                </a:solidFill>
              </a:rPr>
              <a:t>二</a:t>
            </a:r>
            <a:r>
              <a:rPr lang="zh-CN" altLang="en-US" dirty="0">
                <a:solidFill>
                  <a:srgbClr val="00B0F0"/>
                </a:solidFill>
              </a:rPr>
              <a:t>）</a:t>
            </a:r>
            <a:r>
              <a:rPr lang="zh-CN" altLang="zh-CN" dirty="0">
                <a:solidFill>
                  <a:srgbClr val="00B0F0"/>
                </a:solidFill>
              </a:rPr>
              <a:t>切实创新监管方式</a:t>
            </a:r>
            <a:r>
              <a:rPr lang="zh-CN" altLang="en-US" dirty="0">
                <a:solidFill>
                  <a:srgbClr val="00B0F0"/>
                </a:solidFill>
              </a:rPr>
              <a:t>（管）</a:t>
            </a:r>
            <a:endParaRPr lang="en-US" altLang="zh-CN" dirty="0">
              <a:solidFill>
                <a:srgbClr val="00B0F0"/>
              </a:solidFill>
            </a:endParaRPr>
          </a:p>
          <a:p>
            <a:r>
              <a:rPr lang="en-US" altLang="zh-CN" dirty="0"/>
              <a:t>6.</a:t>
            </a:r>
            <a:r>
              <a:rPr lang="zh-CN" altLang="zh-CN" dirty="0"/>
              <a:t>改革税收管理员制度</a:t>
            </a:r>
            <a:endParaRPr lang="en-US" altLang="zh-CN" dirty="0"/>
          </a:p>
          <a:p>
            <a:r>
              <a:rPr lang="zh-CN" altLang="zh-CN" dirty="0"/>
              <a:t>按照属地固定管户向分类分级管理转变的要求，合理确定税收管理员工作职责，简并整合日常事务性管理事项，健全完善税源管理的衔接机制和配套制度，税收管理员主要做好</a:t>
            </a:r>
            <a:r>
              <a:rPr lang="zh-CN" altLang="zh-CN" dirty="0">
                <a:solidFill>
                  <a:srgbClr val="FF0000"/>
                </a:solidFill>
              </a:rPr>
              <a:t>以风险应对</a:t>
            </a:r>
            <a:r>
              <a:rPr lang="zh-CN" altLang="zh-CN" dirty="0"/>
              <a:t>为重点的</a:t>
            </a:r>
            <a:r>
              <a:rPr lang="zh-CN" altLang="zh-CN" dirty="0">
                <a:solidFill>
                  <a:srgbClr val="FF0000"/>
                </a:solidFill>
              </a:rPr>
              <a:t>事中事后管理</a:t>
            </a:r>
            <a:r>
              <a:rPr lang="zh-CN" altLang="zh-CN" dirty="0"/>
              <a:t>，进一步实现管理方式转型</a:t>
            </a:r>
          </a:p>
          <a:p>
            <a:r>
              <a:rPr lang="en-US" altLang="zh-CN" dirty="0"/>
              <a:t>7.</a:t>
            </a:r>
            <a:r>
              <a:rPr lang="zh-CN" altLang="zh-CN" dirty="0"/>
              <a:t>全面推行实名办税</a:t>
            </a:r>
            <a:endParaRPr lang="en-US" altLang="zh-CN" dirty="0"/>
          </a:p>
          <a:p>
            <a:r>
              <a:rPr lang="zh-CN" altLang="zh-CN" dirty="0"/>
              <a:t>建立健全实名办税制度，按照企业类型、涉税风险等因素，合理确定实名信息采集范围</a:t>
            </a:r>
            <a:endParaRPr lang="en-US" altLang="zh-CN" dirty="0"/>
          </a:p>
          <a:p>
            <a:r>
              <a:rPr lang="zh-CN" altLang="zh-CN" dirty="0"/>
              <a:t>推行国税局、地税局实名信息双方互认，实现一次采集多次、多处使用</a:t>
            </a:r>
            <a:endParaRPr lang="en-US" altLang="zh-CN" dirty="0"/>
          </a:p>
          <a:p>
            <a:r>
              <a:rPr lang="zh-CN" altLang="zh-CN" dirty="0"/>
              <a:t>充分利用实名身份信息，简并相关附报资料，优化办税流程，加强信用管理，防范领用、代开发票等各类涉税风险</a:t>
            </a:r>
          </a:p>
          <a:p>
            <a:endParaRPr lang="zh-CN" altLang="en-US" dirty="0"/>
          </a:p>
        </p:txBody>
      </p:sp>
    </p:spTree>
    <p:extLst>
      <p:ext uri="{BB962C8B-B14F-4D97-AF65-F5344CB8AC3E}">
        <p14:creationId xmlns:p14="http://schemas.microsoft.com/office/powerpoint/2010/main" val="266473763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企业所得税方面</a:t>
            </a:r>
          </a:p>
        </p:txBody>
      </p:sp>
      <p:sp>
        <p:nvSpPr>
          <p:cNvPr id="3" name="内容占位符 2"/>
          <p:cNvSpPr>
            <a:spLocks noGrp="1"/>
          </p:cNvSpPr>
          <p:nvPr>
            <p:ph idx="1"/>
          </p:nvPr>
        </p:nvSpPr>
        <p:spPr/>
        <p:txBody>
          <a:bodyPr/>
          <a:lstStyle/>
          <a:p>
            <a:r>
              <a:rPr lang="zh-CN" altLang="en-US" dirty="0">
                <a:solidFill>
                  <a:srgbClr val="0070C0"/>
                </a:solidFill>
              </a:rPr>
              <a:t>（五）关于代持股票的纳税主体确定问题</a:t>
            </a:r>
          </a:p>
          <a:p>
            <a:r>
              <a:rPr lang="zh-CN" altLang="en-US" dirty="0"/>
              <a:t>对于企业代个人持股的所得税征收，</a:t>
            </a:r>
            <a:r>
              <a:rPr lang="en-US" altLang="zh-CN" dirty="0"/>
              <a:t>《</a:t>
            </a:r>
            <a:r>
              <a:rPr lang="zh-CN" altLang="en-US" dirty="0"/>
              <a:t>国家税务总局关于企业转让上市公司限售股有关所得税问题的公告</a:t>
            </a:r>
            <a:r>
              <a:rPr lang="en-US" altLang="zh-CN" dirty="0"/>
              <a:t>》</a:t>
            </a:r>
            <a:r>
              <a:rPr lang="en-US" dirty="0"/>
              <a:t>(2011</a:t>
            </a:r>
            <a:r>
              <a:rPr lang="zh-CN" altLang="en-US" dirty="0"/>
              <a:t>年第</a:t>
            </a:r>
            <a:r>
              <a:rPr lang="en-US" dirty="0"/>
              <a:t>39</a:t>
            </a:r>
            <a:r>
              <a:rPr lang="zh-CN" altLang="en-US" dirty="0"/>
              <a:t>号</a:t>
            </a:r>
            <a:r>
              <a:rPr lang="en-US" dirty="0"/>
              <a:t>)</a:t>
            </a:r>
            <a:r>
              <a:rPr lang="zh-CN" altLang="en-US" dirty="0"/>
              <a:t>第二条有明确规定：“因股权分置改革造成原由个人出资而由企业代持有的限售股</a:t>
            </a:r>
            <a:r>
              <a:rPr lang="en-US" altLang="zh-CN" dirty="0"/>
              <a:t>……</a:t>
            </a:r>
            <a:r>
              <a:rPr lang="zh-CN" altLang="en-US" dirty="0"/>
              <a:t>企业转让上述限售股取得的收入，应作为企业应税收入计算纳税”。</a:t>
            </a:r>
          </a:p>
          <a:p>
            <a:r>
              <a:rPr lang="zh-CN" altLang="en-US" dirty="0"/>
              <a:t>对代持股票转让的营业税征收以及企业之间代持股票转让的企业所得税征收，应按其法定形式确认纳税主体，以代持方为纳税人征收营业税及所得税，如委托方已将收到的转让款缴纳了营业税及所得税，且两方所得税又无实际税负差别的，可以不再向代持方追征税款 </a:t>
            </a:r>
            <a:endParaRPr lang="en-US" altLang="zh-CN" dirty="0"/>
          </a:p>
          <a:p>
            <a:r>
              <a:rPr lang="en-US" altLang="zh-CN" dirty="0"/>
              <a:t>                                                   ——</a:t>
            </a:r>
            <a:r>
              <a:rPr lang="zh-CN" altLang="en-US" dirty="0"/>
              <a:t>税总稽便函</a:t>
            </a:r>
            <a:r>
              <a:rPr lang="en-US" dirty="0"/>
              <a:t>[2017]165</a:t>
            </a:r>
            <a:r>
              <a:rPr lang="zh-CN" altLang="en-US" dirty="0"/>
              <a:t>号</a:t>
            </a:r>
          </a:p>
          <a:p>
            <a:endParaRPr lang="zh-CN" alt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3A97AA6-A41B-4234-B011-AD9AFEA797B4}"/>
              </a:ext>
            </a:extLst>
          </p:cNvPr>
          <p:cNvSpPr>
            <a:spLocks noGrp="1"/>
          </p:cNvSpPr>
          <p:nvPr>
            <p:ph type="title"/>
          </p:nvPr>
        </p:nvSpPr>
        <p:spPr/>
        <p:txBody>
          <a:bodyPr/>
          <a:lstStyle/>
          <a:p>
            <a:r>
              <a:rPr lang="zh-CN" altLang="en-US" dirty="0"/>
              <a:t>企业所得税方面</a:t>
            </a:r>
          </a:p>
        </p:txBody>
      </p:sp>
      <p:sp>
        <p:nvSpPr>
          <p:cNvPr id="3" name="内容占位符 2">
            <a:extLst>
              <a:ext uri="{FF2B5EF4-FFF2-40B4-BE49-F238E27FC236}">
                <a16:creationId xmlns:a16="http://schemas.microsoft.com/office/drawing/2014/main" xmlns="" id="{2EFBD776-848D-44F3-85DD-C907E2E3AE93}"/>
              </a:ext>
            </a:extLst>
          </p:cNvPr>
          <p:cNvSpPr>
            <a:spLocks noGrp="1"/>
          </p:cNvSpPr>
          <p:nvPr>
            <p:ph idx="1"/>
          </p:nvPr>
        </p:nvSpPr>
        <p:spPr/>
        <p:txBody>
          <a:bodyPr/>
          <a:lstStyle/>
          <a:p>
            <a:r>
              <a:rPr lang="zh-CN" altLang="en-US" dirty="0">
                <a:solidFill>
                  <a:srgbClr val="FF0000"/>
                </a:solidFill>
              </a:rPr>
              <a:t>二</a:t>
            </a:r>
            <a:r>
              <a:rPr lang="en-US" altLang="zh-CN" dirty="0">
                <a:solidFill>
                  <a:srgbClr val="FF0000"/>
                </a:solidFill>
              </a:rPr>
              <a:t>.</a:t>
            </a:r>
            <a:r>
              <a:rPr lang="zh-CN" altLang="en-US" dirty="0">
                <a:solidFill>
                  <a:srgbClr val="FF0000"/>
                </a:solidFill>
              </a:rPr>
              <a:t>全民所有制企业公司制改制</a:t>
            </a:r>
            <a:endParaRPr lang="en-US" altLang="zh-CN" dirty="0">
              <a:solidFill>
                <a:srgbClr val="FF0000"/>
              </a:solidFill>
            </a:endParaRPr>
          </a:p>
          <a:p>
            <a:r>
              <a:rPr lang="zh-CN" altLang="en-US" dirty="0"/>
              <a:t>全民所有制企业</a:t>
            </a:r>
            <a:r>
              <a:rPr lang="zh-CN" altLang="en-US" dirty="0">
                <a:solidFill>
                  <a:srgbClr val="FF0000"/>
                </a:solidFill>
              </a:rPr>
              <a:t>改制为</a:t>
            </a:r>
            <a:r>
              <a:rPr lang="zh-CN" altLang="en-US" dirty="0"/>
              <a:t>国有独资公司或者国有全资子公司，属于财税</a:t>
            </a:r>
            <a:r>
              <a:rPr lang="en-US" altLang="zh-CN" dirty="0"/>
              <a:t>〔</a:t>
            </a:r>
            <a:r>
              <a:rPr lang="en-US" dirty="0"/>
              <a:t>2009</a:t>
            </a:r>
            <a:r>
              <a:rPr lang="en-US" altLang="zh-CN" dirty="0"/>
              <a:t>〕</a:t>
            </a:r>
            <a:r>
              <a:rPr lang="en-US" dirty="0"/>
              <a:t>59</a:t>
            </a:r>
            <a:r>
              <a:rPr lang="zh-CN" altLang="en-US" dirty="0"/>
              <a:t>号文件第四条规定的“企业发生其他法律形式简单改变”的，可依照以下规定进行企业所得税处理：</a:t>
            </a:r>
            <a:endParaRPr lang="en-US" altLang="zh-CN" dirty="0"/>
          </a:p>
          <a:p>
            <a:r>
              <a:rPr lang="en-US" altLang="zh-CN" dirty="0"/>
              <a:t>1.</a:t>
            </a:r>
            <a:r>
              <a:rPr lang="zh-CN" altLang="en-US" dirty="0"/>
              <a:t>改制中资产评估增值不计入应纳税所得额</a:t>
            </a:r>
            <a:endParaRPr lang="en-US" altLang="zh-CN" dirty="0"/>
          </a:p>
          <a:p>
            <a:r>
              <a:rPr lang="en-US" altLang="zh-CN" dirty="0"/>
              <a:t>2.</a:t>
            </a:r>
            <a:r>
              <a:rPr lang="zh-CN" altLang="en-US" dirty="0"/>
              <a:t>资产的计税基础按其原有计税基础确定</a:t>
            </a:r>
            <a:endParaRPr lang="en-US" altLang="zh-CN" dirty="0"/>
          </a:p>
          <a:p>
            <a:r>
              <a:rPr lang="en-US" altLang="zh-CN" dirty="0"/>
              <a:t>3.</a:t>
            </a:r>
            <a:r>
              <a:rPr lang="zh-CN" altLang="en-US" dirty="0"/>
              <a:t>资产增值部分的折旧或者摊销不得在税前扣除</a:t>
            </a:r>
            <a:endParaRPr lang="en-US" altLang="zh-CN" dirty="0"/>
          </a:p>
          <a:p>
            <a:r>
              <a:rPr lang="zh-CN" altLang="en-US" dirty="0"/>
              <a:t>全民所有制企业资产评估增值相关材料应由改制后的企业</a:t>
            </a:r>
            <a:r>
              <a:rPr lang="zh-CN" altLang="en-US" dirty="0">
                <a:solidFill>
                  <a:srgbClr val="FF0000"/>
                </a:solidFill>
              </a:rPr>
              <a:t>留存备查</a:t>
            </a:r>
            <a:endParaRPr lang="en-US" altLang="zh-CN" dirty="0">
              <a:solidFill>
                <a:srgbClr val="FF0000"/>
              </a:solidFill>
            </a:endParaRPr>
          </a:p>
          <a:p>
            <a:r>
              <a:rPr lang="zh-CN" altLang="en-US" dirty="0"/>
              <a:t>适用于</a:t>
            </a:r>
            <a:r>
              <a:rPr lang="en-US" dirty="0"/>
              <a:t>2017</a:t>
            </a:r>
            <a:r>
              <a:rPr lang="zh-CN" altLang="en-US" dirty="0"/>
              <a:t>年度及以后年度企业所得税汇算清缴</a:t>
            </a:r>
            <a:endParaRPr lang="en-US" altLang="zh-CN" dirty="0"/>
          </a:p>
          <a:p>
            <a:r>
              <a:rPr lang="en-US" altLang="zh-CN" dirty="0">
                <a:solidFill>
                  <a:srgbClr val="FF0000"/>
                </a:solidFill>
              </a:rPr>
              <a:t>                                          </a:t>
            </a:r>
            <a:r>
              <a:rPr lang="en-US" altLang="zh-CN" dirty="0"/>
              <a:t>——</a:t>
            </a:r>
            <a:r>
              <a:rPr lang="zh-CN" altLang="en-US" dirty="0"/>
              <a:t>国家税务总局公告</a:t>
            </a:r>
            <a:r>
              <a:rPr lang="en-US" dirty="0"/>
              <a:t>2017</a:t>
            </a:r>
            <a:r>
              <a:rPr lang="zh-CN" altLang="en-US" dirty="0"/>
              <a:t>年第</a:t>
            </a:r>
            <a:r>
              <a:rPr lang="en-US" dirty="0"/>
              <a:t>34</a:t>
            </a:r>
            <a:r>
              <a:rPr lang="zh-CN" altLang="en-US" dirty="0"/>
              <a:t>号</a:t>
            </a:r>
            <a:endParaRPr lang="zh-CN" altLang="en-US" dirty="0">
              <a:solidFill>
                <a:srgbClr val="FF0000"/>
              </a:solidFill>
            </a:endParaRPr>
          </a:p>
        </p:txBody>
      </p:sp>
    </p:spTree>
    <p:extLst>
      <p:ext uri="{BB962C8B-B14F-4D97-AF65-F5344CB8AC3E}">
        <p14:creationId xmlns:p14="http://schemas.microsoft.com/office/powerpoint/2010/main" val="309035803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C324EA9-2AD5-4E1F-B2EF-A7418CF495AB}"/>
              </a:ext>
            </a:extLst>
          </p:cNvPr>
          <p:cNvSpPr>
            <a:spLocks noGrp="1"/>
          </p:cNvSpPr>
          <p:nvPr>
            <p:ph type="title"/>
          </p:nvPr>
        </p:nvSpPr>
        <p:spPr/>
        <p:txBody>
          <a:bodyPr/>
          <a:lstStyle/>
          <a:p>
            <a:r>
              <a:rPr lang="zh-CN" altLang="en-US" dirty="0"/>
              <a:t>企业所得税方面</a:t>
            </a:r>
          </a:p>
        </p:txBody>
      </p:sp>
      <p:sp>
        <p:nvSpPr>
          <p:cNvPr id="3" name="内容占位符 2">
            <a:extLst>
              <a:ext uri="{FF2B5EF4-FFF2-40B4-BE49-F238E27FC236}">
                <a16:creationId xmlns:a16="http://schemas.microsoft.com/office/drawing/2014/main" xmlns="" id="{08AE43A7-0083-4387-AA6E-060E90C07E7F}"/>
              </a:ext>
            </a:extLst>
          </p:cNvPr>
          <p:cNvSpPr>
            <a:spLocks noGrp="1"/>
          </p:cNvSpPr>
          <p:nvPr>
            <p:ph idx="1"/>
          </p:nvPr>
        </p:nvSpPr>
        <p:spPr>
          <a:xfrm>
            <a:off x="566441" y="890124"/>
            <a:ext cx="11190130" cy="5551497"/>
          </a:xfrm>
        </p:spPr>
        <p:txBody>
          <a:bodyPr>
            <a:normAutofit fontScale="92500" lnSpcReduction="10000"/>
          </a:bodyPr>
          <a:lstStyle/>
          <a:p>
            <a:r>
              <a:rPr lang="zh-CN" altLang="en-US" dirty="0">
                <a:solidFill>
                  <a:srgbClr val="FF0000"/>
                </a:solidFill>
              </a:rPr>
              <a:t>三</a:t>
            </a:r>
            <a:r>
              <a:rPr lang="en-US" altLang="zh-CN" dirty="0">
                <a:solidFill>
                  <a:srgbClr val="FF0000"/>
                </a:solidFill>
              </a:rPr>
              <a:t>.</a:t>
            </a:r>
            <a:r>
              <a:rPr lang="zh-CN" altLang="en-US" dirty="0">
                <a:solidFill>
                  <a:srgbClr val="FF0000"/>
                </a:solidFill>
              </a:rPr>
              <a:t>加计扣除</a:t>
            </a:r>
            <a:endParaRPr lang="en-US" altLang="zh-CN" dirty="0">
              <a:solidFill>
                <a:srgbClr val="FF0000"/>
              </a:solidFill>
            </a:endParaRPr>
          </a:p>
          <a:p>
            <a:r>
              <a:rPr lang="zh-CN" altLang="en-US" dirty="0">
                <a:solidFill>
                  <a:srgbClr val="0070C0"/>
                </a:solidFill>
              </a:rPr>
              <a:t>（一）</a:t>
            </a:r>
            <a:r>
              <a:rPr lang="zh-CN" altLang="zh-CN" dirty="0">
                <a:solidFill>
                  <a:srgbClr val="0070C0"/>
                </a:solidFill>
              </a:rPr>
              <a:t>科技型中小企业研究开发费用</a:t>
            </a:r>
            <a:r>
              <a:rPr lang="zh-CN" altLang="en-US" dirty="0">
                <a:solidFill>
                  <a:srgbClr val="0070C0"/>
                </a:solidFill>
              </a:rPr>
              <a:t>加计扣除</a:t>
            </a:r>
            <a:endParaRPr lang="en-US" altLang="zh-CN" dirty="0">
              <a:solidFill>
                <a:srgbClr val="0070C0"/>
              </a:solidFill>
            </a:endParaRPr>
          </a:p>
          <a:p>
            <a:r>
              <a:rPr lang="en-US" altLang="zh-CN" dirty="0"/>
              <a:t>1.</a:t>
            </a:r>
            <a:r>
              <a:rPr lang="zh-CN" altLang="zh-CN" dirty="0"/>
              <a:t>科技型中小企业开展研发活动中实际发生的研发费用，未形成无形资产计入当期损益的，在按规定据实扣除的基础上，在</a:t>
            </a:r>
            <a:r>
              <a:rPr lang="en-US" altLang="zh-CN" dirty="0"/>
              <a:t>2017</a:t>
            </a:r>
            <a:r>
              <a:rPr lang="zh-CN" altLang="zh-CN" dirty="0"/>
              <a:t>年</a:t>
            </a:r>
            <a:r>
              <a:rPr lang="en-US" altLang="zh-CN" dirty="0"/>
              <a:t>1</a:t>
            </a:r>
            <a:r>
              <a:rPr lang="zh-CN" altLang="zh-CN" dirty="0"/>
              <a:t>月</a:t>
            </a:r>
            <a:r>
              <a:rPr lang="en-US" altLang="zh-CN" dirty="0"/>
              <a:t>1</a:t>
            </a:r>
            <a:r>
              <a:rPr lang="zh-CN" altLang="zh-CN" dirty="0"/>
              <a:t>日至</a:t>
            </a:r>
            <a:r>
              <a:rPr lang="en-US" altLang="zh-CN" dirty="0"/>
              <a:t>2019</a:t>
            </a:r>
            <a:r>
              <a:rPr lang="zh-CN" altLang="zh-CN" dirty="0"/>
              <a:t>年</a:t>
            </a:r>
            <a:r>
              <a:rPr lang="en-US" altLang="zh-CN" dirty="0"/>
              <a:t>12</a:t>
            </a:r>
            <a:r>
              <a:rPr lang="zh-CN" altLang="zh-CN" dirty="0"/>
              <a:t>月</a:t>
            </a:r>
            <a:r>
              <a:rPr lang="en-US" altLang="zh-CN" dirty="0"/>
              <a:t>31</a:t>
            </a:r>
            <a:r>
              <a:rPr lang="zh-CN" altLang="zh-CN" dirty="0"/>
              <a:t>日期间，再按照实际发生额的</a:t>
            </a:r>
            <a:r>
              <a:rPr lang="en-US" altLang="zh-CN" dirty="0"/>
              <a:t>75%</a:t>
            </a:r>
            <a:r>
              <a:rPr lang="zh-CN" altLang="zh-CN" dirty="0"/>
              <a:t>在税前加计扣除；形成无形资产的，在上述期间按照无形资产成本的</a:t>
            </a:r>
            <a:r>
              <a:rPr lang="en-US" altLang="zh-CN" dirty="0"/>
              <a:t>175%</a:t>
            </a:r>
            <a:r>
              <a:rPr lang="zh-CN" altLang="zh-CN" dirty="0"/>
              <a:t>在税前摊销</a:t>
            </a:r>
            <a:endParaRPr lang="en-US" altLang="zh-CN" dirty="0"/>
          </a:p>
          <a:p>
            <a:r>
              <a:rPr lang="en-US" altLang="zh-CN" dirty="0"/>
              <a:t>2.</a:t>
            </a:r>
            <a:r>
              <a:rPr lang="zh-CN" altLang="zh-CN" dirty="0"/>
              <a:t>享受研发费用税前加计扣除政策的其他政策口径按照</a:t>
            </a:r>
            <a:r>
              <a:rPr lang="zh-CN" altLang="en-US" dirty="0"/>
              <a:t>现有政策规定</a:t>
            </a:r>
            <a:endParaRPr lang="en-US" altLang="zh-CN" dirty="0"/>
          </a:p>
          <a:p>
            <a:r>
              <a:rPr lang="en-US" altLang="zh-CN" dirty="0"/>
              <a:t>3.</a:t>
            </a:r>
            <a:r>
              <a:rPr lang="zh-CN" altLang="zh-CN" dirty="0"/>
              <a:t>科技型中小企业条件和管理办法由科技部、财政部和国家税务总局另行发布</a:t>
            </a:r>
          </a:p>
          <a:p>
            <a:r>
              <a:rPr lang="en-US" altLang="zh-CN" dirty="0"/>
              <a:t>4.</a:t>
            </a:r>
            <a:r>
              <a:rPr lang="zh-CN" altLang="zh-CN" dirty="0"/>
              <a:t>企业在汇算清缴期内按照规定取得科技型中小企业</a:t>
            </a:r>
            <a:r>
              <a:rPr lang="zh-CN" altLang="zh-CN" dirty="0">
                <a:solidFill>
                  <a:srgbClr val="FF0000"/>
                </a:solidFill>
              </a:rPr>
              <a:t>登记编号</a:t>
            </a:r>
            <a:r>
              <a:rPr lang="zh-CN" altLang="zh-CN" dirty="0"/>
              <a:t>的，其汇算清缴年度可享受</a:t>
            </a:r>
            <a:r>
              <a:rPr lang="zh-CN" altLang="en-US" dirty="0"/>
              <a:t>上述</a:t>
            </a:r>
            <a:r>
              <a:rPr lang="zh-CN" altLang="zh-CN" dirty="0"/>
              <a:t>规定的优惠政策。企业按定更新信息后不再符合条件的，其汇算清缴年度不得享受</a:t>
            </a:r>
            <a:r>
              <a:rPr lang="zh-CN" altLang="en-US" dirty="0"/>
              <a:t>上述</a:t>
            </a:r>
            <a:r>
              <a:rPr lang="zh-CN" altLang="zh-CN" dirty="0"/>
              <a:t>规定的优惠政策</a:t>
            </a:r>
            <a:endParaRPr lang="en-US" altLang="zh-CN" dirty="0"/>
          </a:p>
          <a:p>
            <a:r>
              <a:rPr lang="en-US" altLang="zh-CN" dirty="0"/>
              <a:t>5.</a:t>
            </a:r>
            <a:r>
              <a:rPr lang="zh-CN" altLang="zh-CN" dirty="0"/>
              <a:t>科技型中小企业办理税收优惠备案时，应将取得的相应年度</a:t>
            </a:r>
            <a:r>
              <a:rPr lang="zh-CN" altLang="zh-CN" dirty="0">
                <a:solidFill>
                  <a:srgbClr val="FF0000"/>
                </a:solidFill>
              </a:rPr>
              <a:t>登记编号</a:t>
            </a:r>
            <a:r>
              <a:rPr lang="zh-CN" altLang="zh-CN" dirty="0"/>
              <a:t>填入《企业所得税优惠事项备案表》“具有相关资格的批准文件（证书）及文号（编号）”栏次。</a:t>
            </a:r>
          </a:p>
          <a:p>
            <a:r>
              <a:rPr lang="en-US" altLang="zh-CN" dirty="0"/>
              <a:t>6.</a:t>
            </a:r>
            <a:r>
              <a:rPr lang="zh-CN" altLang="zh-CN" dirty="0"/>
              <a:t>因不符合科技型中小企业条件而被科技部门</a:t>
            </a:r>
            <a:r>
              <a:rPr lang="zh-CN" altLang="zh-CN" dirty="0">
                <a:solidFill>
                  <a:srgbClr val="FF0000"/>
                </a:solidFill>
              </a:rPr>
              <a:t>撤销登记编号</a:t>
            </a:r>
            <a:r>
              <a:rPr lang="zh-CN" altLang="zh-CN" dirty="0"/>
              <a:t>的企业，相应年度不得享受</a:t>
            </a:r>
            <a:r>
              <a:rPr lang="zh-CN" altLang="en-US" dirty="0"/>
              <a:t>上述</a:t>
            </a:r>
            <a:r>
              <a:rPr lang="zh-CN" altLang="zh-CN" dirty="0"/>
              <a:t>规定的优惠政策，已享受的应补缴相应年度的税款</a:t>
            </a:r>
          </a:p>
          <a:p>
            <a:pPr marL="0" indent="0">
              <a:buNone/>
            </a:pPr>
            <a:r>
              <a:rPr lang="en-US" altLang="zh-CN" dirty="0">
                <a:solidFill>
                  <a:srgbClr val="0070C0"/>
                </a:solidFill>
              </a:rPr>
              <a:t>——</a:t>
            </a:r>
            <a:r>
              <a:rPr lang="zh-CN" altLang="zh-CN" dirty="0"/>
              <a:t>财税〔</a:t>
            </a:r>
            <a:r>
              <a:rPr lang="en-US" altLang="zh-CN" dirty="0"/>
              <a:t>2017</a:t>
            </a:r>
            <a:r>
              <a:rPr lang="zh-CN" altLang="zh-CN" dirty="0"/>
              <a:t>〕</a:t>
            </a:r>
            <a:r>
              <a:rPr lang="en-US" altLang="zh-CN" dirty="0"/>
              <a:t>34</a:t>
            </a:r>
            <a:r>
              <a:rPr lang="zh-CN" altLang="zh-CN" dirty="0"/>
              <a:t>号</a:t>
            </a:r>
            <a:r>
              <a:rPr lang="zh-CN" altLang="en-US" dirty="0"/>
              <a:t>、</a:t>
            </a:r>
            <a:r>
              <a:rPr lang="zh-CN" altLang="zh-CN" dirty="0"/>
              <a:t>国家税务总局公告</a:t>
            </a:r>
            <a:r>
              <a:rPr lang="en-US" altLang="zh-CN" dirty="0"/>
              <a:t>2017</a:t>
            </a:r>
            <a:r>
              <a:rPr lang="zh-CN" altLang="zh-CN" dirty="0"/>
              <a:t>年第</a:t>
            </a:r>
            <a:r>
              <a:rPr lang="en-US" altLang="zh-CN" dirty="0"/>
              <a:t>18</a:t>
            </a:r>
            <a:r>
              <a:rPr lang="zh-CN" altLang="zh-CN" dirty="0"/>
              <a:t>号</a:t>
            </a:r>
            <a:r>
              <a:rPr lang="zh-CN" altLang="en-US" dirty="0"/>
              <a:t>、</a:t>
            </a:r>
            <a:r>
              <a:rPr lang="zh-CN" altLang="zh-CN" dirty="0"/>
              <a:t>国科发政〔</a:t>
            </a:r>
            <a:r>
              <a:rPr lang="en-US" altLang="zh-CN" dirty="0"/>
              <a:t>2017</a:t>
            </a:r>
            <a:r>
              <a:rPr lang="zh-CN" altLang="zh-CN" dirty="0"/>
              <a:t>〕</a:t>
            </a:r>
            <a:r>
              <a:rPr lang="en-US" altLang="zh-CN" dirty="0"/>
              <a:t>115</a:t>
            </a:r>
            <a:r>
              <a:rPr lang="zh-CN" altLang="zh-CN" dirty="0"/>
              <a:t>号</a:t>
            </a:r>
            <a:endParaRPr lang="zh-CN" altLang="en-US" dirty="0">
              <a:solidFill>
                <a:srgbClr val="0070C0"/>
              </a:solidFill>
            </a:endParaRPr>
          </a:p>
        </p:txBody>
      </p:sp>
    </p:spTree>
    <p:extLst>
      <p:ext uri="{BB962C8B-B14F-4D97-AF65-F5344CB8AC3E}">
        <p14:creationId xmlns:p14="http://schemas.microsoft.com/office/powerpoint/2010/main" val="414830151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5CC962B-F7A7-4FD3-A380-3F433A7A43A4}"/>
              </a:ext>
            </a:extLst>
          </p:cNvPr>
          <p:cNvSpPr>
            <a:spLocks noGrp="1"/>
          </p:cNvSpPr>
          <p:nvPr>
            <p:ph type="title"/>
          </p:nvPr>
        </p:nvSpPr>
        <p:spPr/>
        <p:txBody>
          <a:bodyPr/>
          <a:lstStyle/>
          <a:p>
            <a:r>
              <a:rPr lang="zh-CN" altLang="en-US" dirty="0"/>
              <a:t>企业所得税方面</a:t>
            </a:r>
          </a:p>
        </p:txBody>
      </p:sp>
      <p:sp>
        <p:nvSpPr>
          <p:cNvPr id="3" name="内容占位符 2">
            <a:extLst>
              <a:ext uri="{FF2B5EF4-FFF2-40B4-BE49-F238E27FC236}">
                <a16:creationId xmlns:a16="http://schemas.microsoft.com/office/drawing/2014/main" xmlns="" id="{9CD5D766-8694-48BD-9EFF-A6A47ABE2F31}"/>
              </a:ext>
            </a:extLst>
          </p:cNvPr>
          <p:cNvSpPr>
            <a:spLocks noGrp="1"/>
          </p:cNvSpPr>
          <p:nvPr>
            <p:ph idx="1"/>
          </p:nvPr>
        </p:nvSpPr>
        <p:spPr/>
        <p:txBody>
          <a:bodyPr>
            <a:normAutofit fontScale="92500" lnSpcReduction="10000"/>
          </a:bodyPr>
          <a:lstStyle/>
          <a:p>
            <a:r>
              <a:rPr lang="zh-CN" altLang="en-US" dirty="0">
                <a:solidFill>
                  <a:srgbClr val="0070C0"/>
                </a:solidFill>
              </a:rPr>
              <a:t>（二）</a:t>
            </a:r>
            <a:r>
              <a:rPr lang="zh-CN" altLang="zh-CN" dirty="0">
                <a:solidFill>
                  <a:srgbClr val="0070C0"/>
                </a:solidFill>
              </a:rPr>
              <a:t>研发费用税前加计扣除归集范围</a:t>
            </a:r>
            <a:endParaRPr lang="en-US" altLang="zh-CN" dirty="0">
              <a:solidFill>
                <a:srgbClr val="0070C0"/>
              </a:solidFill>
            </a:endParaRPr>
          </a:p>
          <a:p>
            <a:r>
              <a:rPr lang="en-US" altLang="zh-CN" dirty="0"/>
              <a:t>1.</a:t>
            </a:r>
            <a:r>
              <a:rPr lang="zh-CN" altLang="zh-CN" dirty="0"/>
              <a:t>人员人工费用</a:t>
            </a:r>
          </a:p>
          <a:p>
            <a:r>
              <a:rPr lang="zh-CN" altLang="en-US" dirty="0"/>
              <a:t>指直接从事研发活动人员的工资薪金、基本养老保险费、基本医疗保险费、失业保险费、工伤保险费、生育保险费和住房公积金，以及外聘研发人员的劳务费用</a:t>
            </a:r>
            <a:endParaRPr lang="en-US" altLang="zh-CN" dirty="0"/>
          </a:p>
          <a:p>
            <a:r>
              <a:rPr lang="zh-CN" altLang="en-US" dirty="0"/>
              <a:t>（</a:t>
            </a:r>
            <a:r>
              <a:rPr lang="en-US" altLang="zh-CN" dirty="0"/>
              <a:t>1</a:t>
            </a:r>
            <a:r>
              <a:rPr lang="zh-CN" altLang="en-US" dirty="0"/>
              <a:t>）直接从事研发活动人员包括研究人员、技术人员、辅助人员。研究人员是指主要从事研究开发项目的专业人员；技术人员是指具有工程技术、自然科学和生命科学中一个或一个以上领域的技术知识和经验，在研究人员指导下参与研发工作的人员；辅助人员是指参与研究开发活动的技工。外聘研发人员是指与本企业或劳务派遣企业签订劳务用工协议（合同）和临时聘用的研究人员、技术人员、辅助人员</a:t>
            </a:r>
            <a:endParaRPr lang="en-US" altLang="zh-CN" dirty="0"/>
          </a:p>
          <a:p>
            <a:r>
              <a:rPr lang="zh-CN" altLang="en-US" dirty="0"/>
              <a:t>接受</a:t>
            </a:r>
            <a:r>
              <a:rPr lang="zh-CN" altLang="en-US" dirty="0">
                <a:solidFill>
                  <a:srgbClr val="FF0000"/>
                </a:solidFill>
              </a:rPr>
              <a:t>劳务派遣</a:t>
            </a:r>
            <a:r>
              <a:rPr lang="zh-CN" altLang="en-US" dirty="0"/>
              <a:t>的企业按照协议（合同）约定支付给劳务派遣企业，且由劳务派遣企业实际支付给外聘研发人员的工资薪金等费用，属于外聘研发人员的劳务费用</a:t>
            </a:r>
            <a:endParaRPr lang="en-US" altLang="zh-CN" dirty="0"/>
          </a:p>
          <a:p>
            <a:r>
              <a:rPr lang="zh-CN" altLang="en-US" dirty="0"/>
              <a:t>（</a:t>
            </a:r>
            <a:r>
              <a:rPr lang="en-US" altLang="zh-CN" dirty="0"/>
              <a:t>2</a:t>
            </a:r>
            <a:r>
              <a:rPr lang="zh-CN" altLang="en-US" dirty="0"/>
              <a:t>）工资薪金包括按规定可以在税前扣除的对研发人员</a:t>
            </a:r>
            <a:r>
              <a:rPr lang="zh-CN" altLang="en-US" dirty="0">
                <a:solidFill>
                  <a:srgbClr val="FF0000"/>
                </a:solidFill>
              </a:rPr>
              <a:t>股权激励</a:t>
            </a:r>
            <a:r>
              <a:rPr lang="zh-CN" altLang="en-US" dirty="0"/>
              <a:t>的支出</a:t>
            </a:r>
            <a:endParaRPr lang="en-US" altLang="zh-CN" dirty="0"/>
          </a:p>
          <a:p>
            <a:r>
              <a:rPr lang="zh-CN" altLang="en-US" dirty="0"/>
              <a:t>（</a:t>
            </a:r>
            <a:r>
              <a:rPr lang="en-US" altLang="zh-CN" dirty="0"/>
              <a:t>3</a:t>
            </a:r>
            <a:r>
              <a:rPr lang="zh-CN" altLang="en-US" dirty="0"/>
              <a:t>）直接从事研发活动的人员、外聘研发人员</a:t>
            </a:r>
            <a:r>
              <a:rPr lang="zh-CN" altLang="en-US" dirty="0">
                <a:solidFill>
                  <a:srgbClr val="FF0000"/>
                </a:solidFill>
              </a:rPr>
              <a:t>同时从事</a:t>
            </a:r>
            <a:r>
              <a:rPr lang="zh-CN" altLang="en-US" dirty="0"/>
              <a:t>非研发活动的，企业应对其人员活动情况做必要记录，并将其实际发生的相关费用按实际工时占比等合理方法在研发费用和生产经营费用间分配，未分配的不得加计扣除</a:t>
            </a:r>
          </a:p>
        </p:txBody>
      </p:sp>
    </p:spTree>
    <p:extLst>
      <p:ext uri="{BB962C8B-B14F-4D97-AF65-F5344CB8AC3E}">
        <p14:creationId xmlns:p14="http://schemas.microsoft.com/office/powerpoint/2010/main" val="43227947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313EBF6-1B8C-4493-A25E-11B3E50834B5}"/>
              </a:ext>
            </a:extLst>
          </p:cNvPr>
          <p:cNvSpPr>
            <a:spLocks noGrp="1"/>
          </p:cNvSpPr>
          <p:nvPr>
            <p:ph type="title"/>
          </p:nvPr>
        </p:nvSpPr>
        <p:spPr/>
        <p:txBody>
          <a:bodyPr/>
          <a:lstStyle/>
          <a:p>
            <a:r>
              <a:rPr lang="zh-CN" altLang="en-US" dirty="0"/>
              <a:t>企业所得税方面</a:t>
            </a:r>
          </a:p>
        </p:txBody>
      </p:sp>
      <p:sp>
        <p:nvSpPr>
          <p:cNvPr id="3" name="内容占位符 2">
            <a:extLst>
              <a:ext uri="{FF2B5EF4-FFF2-40B4-BE49-F238E27FC236}">
                <a16:creationId xmlns:a16="http://schemas.microsoft.com/office/drawing/2014/main" xmlns="" id="{D74D2964-CC19-4C49-B401-D1E436958C2C}"/>
              </a:ext>
            </a:extLst>
          </p:cNvPr>
          <p:cNvSpPr>
            <a:spLocks noGrp="1"/>
          </p:cNvSpPr>
          <p:nvPr>
            <p:ph idx="1"/>
          </p:nvPr>
        </p:nvSpPr>
        <p:spPr/>
        <p:txBody>
          <a:bodyPr/>
          <a:lstStyle/>
          <a:p>
            <a:r>
              <a:rPr lang="en-US" altLang="zh-CN" dirty="0"/>
              <a:t>2.</a:t>
            </a:r>
            <a:r>
              <a:rPr lang="zh-CN" altLang="zh-CN" dirty="0"/>
              <a:t>直接投入费用</a:t>
            </a:r>
          </a:p>
          <a:p>
            <a:r>
              <a:rPr lang="zh-CN" altLang="en-US" dirty="0"/>
              <a:t>指研发活动直接消耗的材料、燃料和动力费用；用于中间试验和产品试制的模具、工艺装备开发及制造费，不构成固定资产的样品、样机及一般测试手段购置费，试制产品的检验费；用于研发活动的仪器、设备的运行维护、调整、检验、维修等费用，以及通过经营租赁方式租入的用于研发活动的仪器、设备租赁费</a:t>
            </a:r>
            <a:endParaRPr lang="en-US" altLang="zh-CN" dirty="0"/>
          </a:p>
          <a:p>
            <a:r>
              <a:rPr lang="zh-CN" altLang="en-US" dirty="0"/>
              <a:t>（</a:t>
            </a:r>
            <a:r>
              <a:rPr lang="en-US" altLang="zh-CN" dirty="0"/>
              <a:t>1</a:t>
            </a:r>
            <a:r>
              <a:rPr lang="zh-CN" altLang="en-US" dirty="0"/>
              <a:t>）以经营租赁方式租入的用于研发活动的仪器、设备，</a:t>
            </a:r>
            <a:r>
              <a:rPr lang="zh-CN" altLang="en-US" dirty="0">
                <a:solidFill>
                  <a:srgbClr val="FF0000"/>
                </a:solidFill>
              </a:rPr>
              <a:t>同时用于</a:t>
            </a:r>
            <a:r>
              <a:rPr lang="zh-CN" altLang="en-US" dirty="0"/>
              <a:t>非研发活动的，企业应对其仪器设备使用情况做必要记录，并将其实际发生的租赁费按实际工时占比等合理方法在研发费用和生产经营费用间分配，未分配的不得加计扣除</a:t>
            </a:r>
            <a:endParaRPr lang="en-US" altLang="zh-CN" dirty="0"/>
          </a:p>
          <a:p>
            <a:r>
              <a:rPr lang="zh-CN" altLang="en-US" dirty="0"/>
              <a:t>（</a:t>
            </a:r>
            <a:r>
              <a:rPr lang="en-US" altLang="zh-CN" dirty="0"/>
              <a:t>2</a:t>
            </a:r>
            <a:r>
              <a:rPr lang="zh-CN" altLang="en-US" dirty="0"/>
              <a:t>）企业研发活动直接形成产品或作为组成部分形成的产品对外销售的，研发费用中</a:t>
            </a:r>
            <a:r>
              <a:rPr lang="zh-CN" altLang="en-US" dirty="0">
                <a:solidFill>
                  <a:srgbClr val="FF0000"/>
                </a:solidFill>
              </a:rPr>
              <a:t>对应的材料费用</a:t>
            </a:r>
            <a:r>
              <a:rPr lang="zh-CN" altLang="en-US" dirty="0"/>
              <a:t>不得加计扣除</a:t>
            </a:r>
            <a:endParaRPr lang="en-US" altLang="zh-CN" dirty="0"/>
          </a:p>
          <a:p>
            <a:r>
              <a:rPr lang="zh-CN" altLang="en-US" dirty="0"/>
              <a:t>产品销售与对应的材料费用发生在</a:t>
            </a:r>
            <a:r>
              <a:rPr lang="zh-CN" altLang="en-US" dirty="0">
                <a:solidFill>
                  <a:srgbClr val="FF0000"/>
                </a:solidFill>
              </a:rPr>
              <a:t>不同纳税年度</a:t>
            </a:r>
            <a:r>
              <a:rPr lang="zh-CN" altLang="en-US" dirty="0"/>
              <a:t>且材料费用已计入研发费用的，可在销售当年以对应的材料费用发生额直接冲减当年的研发费用，不足冲减的，结转以后年度继续冲减</a:t>
            </a:r>
          </a:p>
        </p:txBody>
      </p:sp>
    </p:spTree>
    <p:extLst>
      <p:ext uri="{BB962C8B-B14F-4D97-AF65-F5344CB8AC3E}">
        <p14:creationId xmlns:p14="http://schemas.microsoft.com/office/powerpoint/2010/main" val="38051402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0EFCBB4-8179-440E-9DCA-22E52B54FBC9}"/>
              </a:ext>
            </a:extLst>
          </p:cNvPr>
          <p:cNvSpPr>
            <a:spLocks noGrp="1"/>
          </p:cNvSpPr>
          <p:nvPr>
            <p:ph type="title"/>
          </p:nvPr>
        </p:nvSpPr>
        <p:spPr/>
        <p:txBody>
          <a:bodyPr/>
          <a:lstStyle/>
          <a:p>
            <a:r>
              <a:rPr lang="zh-CN" altLang="en-US"/>
              <a:t>企业所得税方面</a:t>
            </a:r>
            <a:endParaRPr lang="zh-CN" altLang="en-US" dirty="0"/>
          </a:p>
        </p:txBody>
      </p:sp>
      <p:sp>
        <p:nvSpPr>
          <p:cNvPr id="3" name="内容占位符 2">
            <a:extLst>
              <a:ext uri="{FF2B5EF4-FFF2-40B4-BE49-F238E27FC236}">
                <a16:creationId xmlns:a16="http://schemas.microsoft.com/office/drawing/2014/main" xmlns="" id="{B4BFE99A-2AB4-4B2D-A959-39EECCFEA556}"/>
              </a:ext>
            </a:extLst>
          </p:cNvPr>
          <p:cNvSpPr>
            <a:spLocks noGrp="1"/>
          </p:cNvSpPr>
          <p:nvPr>
            <p:ph idx="1"/>
          </p:nvPr>
        </p:nvSpPr>
        <p:spPr/>
        <p:txBody>
          <a:bodyPr>
            <a:normAutofit fontScale="85000" lnSpcReduction="20000"/>
          </a:bodyPr>
          <a:lstStyle/>
          <a:p>
            <a:r>
              <a:rPr lang="en-US" altLang="zh-CN" dirty="0"/>
              <a:t>3.</a:t>
            </a:r>
            <a:r>
              <a:rPr lang="zh-CN" altLang="zh-CN" dirty="0"/>
              <a:t>折旧费用</a:t>
            </a:r>
          </a:p>
          <a:p>
            <a:r>
              <a:rPr lang="zh-CN" altLang="en-US" dirty="0"/>
              <a:t>指用于研发活动的仪器、设备的折旧费</a:t>
            </a:r>
            <a:endParaRPr lang="en-US" altLang="zh-CN" dirty="0"/>
          </a:p>
          <a:p>
            <a:r>
              <a:rPr lang="zh-CN" altLang="en-US" dirty="0"/>
              <a:t>（</a:t>
            </a:r>
            <a:r>
              <a:rPr lang="en-US" altLang="zh-CN" dirty="0"/>
              <a:t>1</a:t>
            </a:r>
            <a:r>
              <a:rPr lang="zh-CN" altLang="en-US" dirty="0"/>
              <a:t>）用于研发活动的仪器、设备，同时用于非研发活动的，企业应对其仪器设备使用情况做必要记录，并将其实际发生的折旧费按实际工时占比等合理方法在研发费用和生产经营费用间分配，未分配的不得加计扣除</a:t>
            </a:r>
            <a:endParaRPr lang="en-US" altLang="zh-CN" dirty="0"/>
          </a:p>
          <a:p>
            <a:r>
              <a:rPr lang="zh-CN" altLang="en-US" dirty="0"/>
              <a:t>（</a:t>
            </a:r>
            <a:r>
              <a:rPr lang="en-US" altLang="zh-CN" dirty="0"/>
              <a:t>2</a:t>
            </a:r>
            <a:r>
              <a:rPr lang="zh-CN" altLang="en-US" dirty="0"/>
              <a:t>）企业用于研发活动的仪器、设备，符合税法规定且选择加速折旧优惠政策的，在享受研发费用税前加计扣除政策时，就</a:t>
            </a:r>
            <a:r>
              <a:rPr lang="zh-CN" altLang="en-US" dirty="0">
                <a:solidFill>
                  <a:srgbClr val="FF0000"/>
                </a:solidFill>
              </a:rPr>
              <a:t>税前扣除的折旧部分</a:t>
            </a:r>
            <a:r>
              <a:rPr lang="zh-CN" altLang="en-US" dirty="0"/>
              <a:t>计算加计扣除</a:t>
            </a:r>
          </a:p>
          <a:p>
            <a:r>
              <a:rPr lang="en-US" altLang="zh-CN" dirty="0"/>
              <a:t>4.</a:t>
            </a:r>
            <a:r>
              <a:rPr lang="zh-CN" altLang="zh-CN" dirty="0"/>
              <a:t>无形资产摊销</a:t>
            </a:r>
          </a:p>
          <a:p>
            <a:r>
              <a:rPr lang="zh-CN" altLang="en-US" dirty="0"/>
              <a:t>指用于研发活动的软件、专利权、非专利技术（包括许可证、专有技术、设计和计算方法等）的摊销费用</a:t>
            </a:r>
            <a:endParaRPr lang="en-US" altLang="zh-CN" dirty="0"/>
          </a:p>
          <a:p>
            <a:r>
              <a:rPr lang="zh-CN" altLang="en-US" dirty="0"/>
              <a:t>（</a:t>
            </a:r>
            <a:r>
              <a:rPr lang="en-US" altLang="zh-CN" dirty="0"/>
              <a:t>1</a:t>
            </a:r>
            <a:r>
              <a:rPr lang="zh-CN" altLang="en-US" dirty="0"/>
              <a:t>）用于研发活动的无形资产，同时用于非研发活动的，企业应对其无形资产使用情况做必要记录，并将其实际发生的摊销费按实际工时占比等合理方法在研发费用和生产经营费用间分配，未分配的不得加计扣除</a:t>
            </a:r>
            <a:endParaRPr lang="en-US" altLang="zh-CN" dirty="0"/>
          </a:p>
          <a:p>
            <a:r>
              <a:rPr lang="zh-CN" altLang="en-US" dirty="0"/>
              <a:t>（</a:t>
            </a:r>
            <a:r>
              <a:rPr lang="en-US" altLang="zh-CN" dirty="0"/>
              <a:t>2</a:t>
            </a:r>
            <a:r>
              <a:rPr lang="zh-CN" altLang="en-US" dirty="0"/>
              <a:t>）用于研发活动的无形资产，符合税法规定且选择缩短摊销年限的，在享受研发费用税前加计扣除政策时，就</a:t>
            </a:r>
            <a:r>
              <a:rPr lang="zh-CN" altLang="en-US" dirty="0">
                <a:solidFill>
                  <a:srgbClr val="FF0000"/>
                </a:solidFill>
              </a:rPr>
              <a:t>税前扣除的摊销部分</a:t>
            </a:r>
            <a:r>
              <a:rPr lang="zh-CN" altLang="en-US" dirty="0"/>
              <a:t>计算加计扣除</a:t>
            </a:r>
          </a:p>
          <a:p>
            <a:r>
              <a:rPr lang="en-US" altLang="zh-CN" dirty="0"/>
              <a:t>5.</a:t>
            </a:r>
            <a:r>
              <a:rPr lang="zh-CN" altLang="zh-CN" dirty="0"/>
              <a:t>新产品设计费、新工艺规程制定费、新药研制的临床试验费、勘探开发技术的现场试验费</a:t>
            </a:r>
          </a:p>
          <a:p>
            <a:r>
              <a:rPr lang="zh-CN" altLang="en-US" dirty="0"/>
              <a:t>指企业在新产品设计、新工艺规程制定、新药研制的临床试验、勘探开发技术的现场试验过程中发生的与开展该项活动有关的各类费用</a:t>
            </a:r>
          </a:p>
        </p:txBody>
      </p:sp>
    </p:spTree>
    <p:extLst>
      <p:ext uri="{BB962C8B-B14F-4D97-AF65-F5344CB8AC3E}">
        <p14:creationId xmlns:p14="http://schemas.microsoft.com/office/powerpoint/2010/main" val="351330048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14D9C45-2072-4A46-B566-7C1F26111C0C}"/>
              </a:ext>
            </a:extLst>
          </p:cNvPr>
          <p:cNvSpPr>
            <a:spLocks noGrp="1"/>
          </p:cNvSpPr>
          <p:nvPr>
            <p:ph type="title"/>
          </p:nvPr>
        </p:nvSpPr>
        <p:spPr/>
        <p:txBody>
          <a:bodyPr/>
          <a:lstStyle/>
          <a:p>
            <a:r>
              <a:rPr lang="zh-CN" altLang="en-US" dirty="0"/>
              <a:t>企业所得税方面</a:t>
            </a:r>
          </a:p>
        </p:txBody>
      </p:sp>
      <p:sp>
        <p:nvSpPr>
          <p:cNvPr id="3" name="内容占位符 2">
            <a:extLst>
              <a:ext uri="{FF2B5EF4-FFF2-40B4-BE49-F238E27FC236}">
                <a16:creationId xmlns:a16="http://schemas.microsoft.com/office/drawing/2014/main" xmlns="" id="{59540FD3-5B0F-4CC1-A855-18EE3D813FB0}"/>
              </a:ext>
            </a:extLst>
          </p:cNvPr>
          <p:cNvSpPr>
            <a:spLocks noGrp="1"/>
          </p:cNvSpPr>
          <p:nvPr>
            <p:ph idx="1"/>
          </p:nvPr>
        </p:nvSpPr>
        <p:spPr/>
        <p:txBody>
          <a:bodyPr>
            <a:normAutofit lnSpcReduction="10000"/>
          </a:bodyPr>
          <a:lstStyle/>
          <a:p>
            <a:r>
              <a:rPr lang="en-US" altLang="zh-CN" dirty="0"/>
              <a:t>6.</a:t>
            </a:r>
            <a:r>
              <a:rPr lang="zh-CN" altLang="zh-CN" dirty="0"/>
              <a:t>其他相关费用</a:t>
            </a:r>
          </a:p>
          <a:p>
            <a:r>
              <a:rPr lang="zh-CN" altLang="en-US" dirty="0"/>
              <a:t>指与研发活动直接相关的其他费用，如技术图书资料费、资料翻译费、专家咨询费、高新科技研发保险费，研发成果的检索、分析、评议、论证、鉴定、评审、评估、验收费用，知识产权的申请费、注册费、代理费，差旅费、会议费，</a:t>
            </a:r>
            <a:r>
              <a:rPr lang="zh-CN" altLang="en-US" dirty="0">
                <a:solidFill>
                  <a:srgbClr val="FF0000"/>
                </a:solidFill>
              </a:rPr>
              <a:t>职工福利费、补充养老保险费、补充医疗保险费</a:t>
            </a:r>
            <a:r>
              <a:rPr lang="zh-CN" altLang="en-US" dirty="0"/>
              <a:t> </a:t>
            </a:r>
            <a:r>
              <a:rPr lang="zh-CN" altLang="zh-CN" dirty="0"/>
              <a:t>。此项费用总额</a:t>
            </a:r>
            <a:r>
              <a:rPr lang="zh-CN" altLang="zh-CN" dirty="0">
                <a:solidFill>
                  <a:srgbClr val="FF0000"/>
                </a:solidFill>
              </a:rPr>
              <a:t>不得超过</a:t>
            </a:r>
            <a:r>
              <a:rPr lang="zh-CN" altLang="zh-CN" dirty="0"/>
              <a:t>可加计扣除研发费用总额的</a:t>
            </a:r>
            <a:r>
              <a:rPr lang="zh-CN" altLang="zh-CN" dirty="0">
                <a:solidFill>
                  <a:srgbClr val="FF0000"/>
                </a:solidFill>
              </a:rPr>
              <a:t>10%</a:t>
            </a:r>
            <a:endParaRPr lang="en-US" altLang="zh-CN" dirty="0">
              <a:solidFill>
                <a:srgbClr val="FF0000"/>
              </a:solidFill>
            </a:endParaRPr>
          </a:p>
          <a:p>
            <a:r>
              <a:rPr lang="zh-CN" altLang="zh-CN" dirty="0"/>
              <a:t>企业在一个纳税年度内进行多项研发活动的，应按照不同研发项目分别归集可加计扣除的研发费用。在计算每个项目其他相关费用的限额时应当按照以下公式计算：  </a:t>
            </a:r>
          </a:p>
          <a:p>
            <a:r>
              <a:rPr lang="zh-CN" altLang="zh-CN" dirty="0"/>
              <a:t>其他相关费用限额＝</a:t>
            </a:r>
            <a:r>
              <a:rPr lang="zh-CN" altLang="en-US" dirty="0"/>
              <a:t>上述</a:t>
            </a:r>
            <a:r>
              <a:rPr lang="zh-CN" altLang="zh-CN" dirty="0"/>
              <a:t>允许加计扣除的研发费用中的第</a:t>
            </a:r>
            <a:r>
              <a:rPr lang="en-US" altLang="zh-CN" dirty="0"/>
              <a:t>1</a:t>
            </a:r>
            <a:r>
              <a:rPr lang="zh-CN" altLang="zh-CN" dirty="0"/>
              <a:t>项至第</a:t>
            </a:r>
            <a:r>
              <a:rPr lang="en-US" altLang="zh-CN" dirty="0"/>
              <a:t>5</a:t>
            </a:r>
            <a:r>
              <a:rPr lang="zh-CN" altLang="zh-CN" dirty="0"/>
              <a:t>项的费用之和×</a:t>
            </a:r>
            <a:r>
              <a:rPr lang="en-US" altLang="zh-CN" dirty="0"/>
              <a:t>10</a:t>
            </a:r>
            <a:r>
              <a:rPr lang="zh-CN" altLang="zh-CN" dirty="0"/>
              <a:t>％</a:t>
            </a:r>
            <a:r>
              <a:rPr lang="en-US" altLang="zh-CN" dirty="0"/>
              <a:t>/(1-10%)</a:t>
            </a:r>
            <a:r>
              <a:rPr lang="zh-CN" altLang="zh-CN" dirty="0"/>
              <a:t>。 </a:t>
            </a:r>
          </a:p>
          <a:p>
            <a:r>
              <a:rPr lang="zh-CN" altLang="zh-CN" dirty="0"/>
              <a:t>当其他相关费用实际发生数小于限额时，按实际发生数计算税前加计扣除数额；当其他相关费用实际发生数大于限额时，按限额计算税前加计扣除数额</a:t>
            </a:r>
            <a:endParaRPr lang="en-US" altLang="zh-CN" dirty="0"/>
          </a:p>
          <a:p>
            <a:r>
              <a:rPr lang="en-US" altLang="zh-CN" dirty="0"/>
              <a:t>7.</a:t>
            </a:r>
            <a:r>
              <a:rPr lang="zh-CN" altLang="zh-CN" dirty="0"/>
              <a:t>财政部和国家税务总局规定的其他费用</a:t>
            </a:r>
            <a:endParaRPr lang="zh-CN" altLang="en-US" dirty="0"/>
          </a:p>
        </p:txBody>
      </p:sp>
    </p:spTree>
    <p:extLst>
      <p:ext uri="{BB962C8B-B14F-4D97-AF65-F5344CB8AC3E}">
        <p14:creationId xmlns:p14="http://schemas.microsoft.com/office/powerpoint/2010/main" val="88324323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E96A3BD-C854-4273-88C2-261FC1115D01}"/>
              </a:ext>
            </a:extLst>
          </p:cNvPr>
          <p:cNvSpPr>
            <a:spLocks noGrp="1"/>
          </p:cNvSpPr>
          <p:nvPr>
            <p:ph type="title"/>
          </p:nvPr>
        </p:nvSpPr>
        <p:spPr/>
        <p:txBody>
          <a:bodyPr/>
          <a:lstStyle/>
          <a:p>
            <a:r>
              <a:rPr lang="zh-CN" altLang="en-US" dirty="0"/>
              <a:t>企业所得税方面</a:t>
            </a:r>
          </a:p>
        </p:txBody>
      </p:sp>
      <p:sp>
        <p:nvSpPr>
          <p:cNvPr id="3" name="内容占位符 2">
            <a:extLst>
              <a:ext uri="{FF2B5EF4-FFF2-40B4-BE49-F238E27FC236}">
                <a16:creationId xmlns:a16="http://schemas.microsoft.com/office/drawing/2014/main" xmlns="" id="{F79A68DD-3E56-4A9F-A991-7B0E712D8C15}"/>
              </a:ext>
            </a:extLst>
          </p:cNvPr>
          <p:cNvSpPr>
            <a:spLocks noGrp="1"/>
          </p:cNvSpPr>
          <p:nvPr>
            <p:ph idx="1"/>
          </p:nvPr>
        </p:nvSpPr>
        <p:spPr/>
        <p:txBody>
          <a:bodyPr>
            <a:normAutofit/>
          </a:bodyPr>
          <a:lstStyle/>
          <a:p>
            <a:r>
              <a:rPr lang="en-US" altLang="zh-CN" dirty="0"/>
              <a:t>8.</a:t>
            </a:r>
            <a:r>
              <a:rPr lang="zh-CN" altLang="en-US" dirty="0"/>
              <a:t>研发费用的其他处理</a:t>
            </a:r>
            <a:endParaRPr lang="en-US" altLang="zh-CN" dirty="0"/>
          </a:p>
          <a:p>
            <a:r>
              <a:rPr lang="zh-CN" altLang="en-US" dirty="0"/>
              <a:t>（</a:t>
            </a:r>
            <a:r>
              <a:rPr lang="en-US" altLang="zh-CN" dirty="0"/>
              <a:t>1</a:t>
            </a:r>
            <a:r>
              <a:rPr lang="zh-CN" altLang="en-US" dirty="0"/>
              <a:t>）企业取得的</a:t>
            </a:r>
            <a:r>
              <a:rPr lang="zh-CN" altLang="en-US" dirty="0">
                <a:solidFill>
                  <a:srgbClr val="FF0000"/>
                </a:solidFill>
              </a:rPr>
              <a:t>政府补助</a:t>
            </a:r>
            <a:r>
              <a:rPr lang="zh-CN" altLang="en-US" dirty="0"/>
              <a:t>，会计处理时采用直接冲减研发费用方法且税务处理时未将其确认为应税收入的，应按冲减后的余额计算加计扣除金额</a:t>
            </a:r>
            <a:endParaRPr lang="en-US" altLang="zh-CN" dirty="0"/>
          </a:p>
          <a:p>
            <a:r>
              <a:rPr lang="zh-CN" altLang="en-US" dirty="0"/>
              <a:t>（</a:t>
            </a:r>
            <a:r>
              <a:rPr lang="en-US" altLang="zh-CN" dirty="0"/>
              <a:t>2</a:t>
            </a:r>
            <a:r>
              <a:rPr lang="zh-CN" altLang="en-US" dirty="0"/>
              <a:t>）企业取得研发过程中形成的下脚料、残次品、中间试制品等特殊收入，在计算确认收入当年的加计扣除研发费用时，应从已归集研发费用中扣减该特殊收入，不足扣减的，加计扣除研发费用按零计算</a:t>
            </a:r>
            <a:endParaRPr lang="en-US" altLang="zh-CN" dirty="0"/>
          </a:p>
          <a:p>
            <a:r>
              <a:rPr lang="zh-CN" altLang="en-US" dirty="0"/>
              <a:t>（</a:t>
            </a:r>
            <a:r>
              <a:rPr lang="en-US" altLang="zh-CN" dirty="0"/>
              <a:t>3</a:t>
            </a:r>
            <a:r>
              <a:rPr lang="zh-CN" altLang="en-US" dirty="0"/>
              <a:t>）企业开展研发活动中实际发生的研发费用形成无形资产的，其</a:t>
            </a:r>
            <a:r>
              <a:rPr lang="zh-CN" altLang="en-US" dirty="0">
                <a:solidFill>
                  <a:srgbClr val="FF0000"/>
                </a:solidFill>
              </a:rPr>
              <a:t>资本化</a:t>
            </a:r>
            <a:r>
              <a:rPr lang="zh-CN" altLang="en-US" dirty="0"/>
              <a:t>的时点与会计处理保持一致</a:t>
            </a:r>
            <a:endParaRPr lang="en-US" altLang="zh-CN" dirty="0"/>
          </a:p>
          <a:p>
            <a:r>
              <a:rPr lang="zh-CN" altLang="en-US" dirty="0"/>
              <a:t>（</a:t>
            </a:r>
            <a:r>
              <a:rPr lang="en-US" altLang="zh-CN" dirty="0"/>
              <a:t>4</a:t>
            </a:r>
            <a:r>
              <a:rPr lang="zh-CN" altLang="en-US" dirty="0"/>
              <a:t>）</a:t>
            </a:r>
            <a:r>
              <a:rPr lang="zh-CN" altLang="en-US" dirty="0">
                <a:solidFill>
                  <a:srgbClr val="FF0000"/>
                </a:solidFill>
              </a:rPr>
              <a:t>失败的研发活动</a:t>
            </a:r>
            <a:r>
              <a:rPr lang="zh-CN" altLang="en-US" dirty="0"/>
              <a:t>所发生的研发费用可享受税前加计扣除政策</a:t>
            </a:r>
            <a:endParaRPr lang="en-US" altLang="zh-CN" dirty="0"/>
          </a:p>
          <a:p>
            <a:r>
              <a:rPr lang="zh-CN" altLang="en-US" dirty="0"/>
              <a:t>（</a:t>
            </a:r>
            <a:r>
              <a:rPr lang="en-US" altLang="zh-CN" dirty="0"/>
              <a:t>5</a:t>
            </a:r>
            <a:r>
              <a:rPr lang="zh-CN" altLang="en-US" dirty="0"/>
              <a:t>）委托方委托关联方开展研发活动的，受托方需向委托方提供研发过程中实际发生的研发项目费用支出明细情况</a:t>
            </a:r>
            <a:endParaRPr lang="en-US" altLang="zh-CN" dirty="0"/>
          </a:p>
          <a:p>
            <a:r>
              <a:rPr lang="en-US" altLang="zh-CN" dirty="0"/>
              <a:t>                               ——</a:t>
            </a:r>
            <a:r>
              <a:rPr lang="zh-CN" altLang="zh-CN" dirty="0"/>
              <a:t>国家税务总局公告</a:t>
            </a:r>
            <a:r>
              <a:rPr lang="en-US" altLang="zh-CN" dirty="0"/>
              <a:t>2017</a:t>
            </a:r>
            <a:r>
              <a:rPr lang="zh-CN" altLang="zh-CN" dirty="0"/>
              <a:t>年第</a:t>
            </a:r>
            <a:r>
              <a:rPr lang="en-US" altLang="zh-CN" dirty="0"/>
              <a:t>40</a:t>
            </a:r>
            <a:r>
              <a:rPr lang="zh-CN" altLang="zh-CN" dirty="0"/>
              <a:t>号</a:t>
            </a:r>
            <a:endParaRPr lang="zh-CN" altLang="en-US" dirty="0"/>
          </a:p>
        </p:txBody>
      </p:sp>
    </p:spTree>
    <p:extLst>
      <p:ext uri="{BB962C8B-B14F-4D97-AF65-F5344CB8AC3E}">
        <p14:creationId xmlns:p14="http://schemas.microsoft.com/office/powerpoint/2010/main" val="408452903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A91DBC0-75BE-4A12-B131-4623E44B13E7}"/>
              </a:ext>
            </a:extLst>
          </p:cNvPr>
          <p:cNvSpPr>
            <a:spLocks noGrp="1"/>
          </p:cNvSpPr>
          <p:nvPr>
            <p:ph type="title"/>
          </p:nvPr>
        </p:nvSpPr>
        <p:spPr/>
        <p:txBody>
          <a:bodyPr/>
          <a:lstStyle/>
          <a:p>
            <a:r>
              <a:rPr lang="zh-CN" altLang="en-US" dirty="0"/>
              <a:t>企业所得税方面</a:t>
            </a:r>
          </a:p>
        </p:txBody>
      </p:sp>
      <p:sp>
        <p:nvSpPr>
          <p:cNvPr id="3" name="内容占位符 2">
            <a:extLst>
              <a:ext uri="{FF2B5EF4-FFF2-40B4-BE49-F238E27FC236}">
                <a16:creationId xmlns:a16="http://schemas.microsoft.com/office/drawing/2014/main" xmlns="" id="{0F7A7E0B-6247-4B36-8551-A4F07CAEDD56}"/>
              </a:ext>
            </a:extLst>
          </p:cNvPr>
          <p:cNvSpPr>
            <a:spLocks noGrp="1"/>
          </p:cNvSpPr>
          <p:nvPr>
            <p:ph idx="1"/>
          </p:nvPr>
        </p:nvSpPr>
        <p:spPr/>
        <p:txBody>
          <a:bodyPr/>
          <a:lstStyle/>
          <a:p>
            <a:r>
              <a:rPr lang="zh-CN" altLang="en-US" dirty="0">
                <a:solidFill>
                  <a:srgbClr val="00B0F0"/>
                </a:solidFill>
              </a:rPr>
              <a:t>（三）加计扣除异议事项鉴定</a:t>
            </a:r>
            <a:endParaRPr lang="en-US" altLang="zh-CN" dirty="0">
              <a:solidFill>
                <a:srgbClr val="00B0F0"/>
              </a:solidFill>
            </a:endParaRPr>
          </a:p>
          <a:p>
            <a:r>
              <a:rPr lang="en-US" altLang="zh-CN" dirty="0"/>
              <a:t>1.</a:t>
            </a:r>
            <a:r>
              <a:rPr lang="zh-CN" altLang="zh-CN" dirty="0"/>
              <a:t>事中异议项目鉴定</a:t>
            </a:r>
          </a:p>
          <a:p>
            <a:r>
              <a:rPr lang="zh-CN" altLang="en-US" dirty="0"/>
              <a:t>（</a:t>
            </a:r>
            <a:r>
              <a:rPr lang="en-US" altLang="zh-CN" dirty="0"/>
              <a:t>1</a:t>
            </a:r>
            <a:r>
              <a:rPr lang="zh-CN" altLang="en-US" dirty="0"/>
              <a:t>）</a:t>
            </a:r>
            <a:r>
              <a:rPr lang="zh-CN" altLang="zh-CN" dirty="0"/>
              <a:t>税务部门对企业享受加计扣除优惠的研发项目有异议的，应及时通过县（区）级科技部门将项目资料送</a:t>
            </a:r>
            <a:r>
              <a:rPr lang="zh-CN" altLang="zh-CN" dirty="0">
                <a:solidFill>
                  <a:srgbClr val="FF0000"/>
                </a:solidFill>
              </a:rPr>
              <a:t>地市级</a:t>
            </a:r>
            <a:r>
              <a:rPr lang="zh-CN" altLang="zh-CN" dirty="0"/>
              <a:t>（含）以上科技部门进行鉴定；由省直接管理的县</a:t>
            </a:r>
            <a:r>
              <a:rPr lang="en-US" altLang="zh-CN" dirty="0"/>
              <a:t>/</a:t>
            </a:r>
            <a:r>
              <a:rPr lang="zh-CN" altLang="zh-CN" dirty="0"/>
              <a:t>市，可直接由县级科技部门进行鉴定（以下统称“鉴定部门”）</a:t>
            </a:r>
          </a:p>
          <a:p>
            <a:r>
              <a:rPr lang="zh-CN" altLang="en-US" dirty="0"/>
              <a:t>（</a:t>
            </a:r>
            <a:r>
              <a:rPr lang="en-US" altLang="zh-CN" dirty="0"/>
              <a:t>2</a:t>
            </a:r>
            <a:r>
              <a:rPr lang="zh-CN" altLang="en-US" dirty="0"/>
              <a:t>）</a:t>
            </a:r>
            <a:r>
              <a:rPr lang="zh-CN" altLang="zh-CN" dirty="0"/>
              <a:t>鉴定部门在收到税务部门的鉴定需求后，应及时组织专家进行鉴定，并在规定时间内通过原渠道将鉴定意见反馈税务部门。鉴定时，应由</a:t>
            </a:r>
            <a:r>
              <a:rPr lang="en-US" altLang="zh-CN" dirty="0"/>
              <a:t>3</a:t>
            </a:r>
            <a:r>
              <a:rPr lang="zh-CN" altLang="zh-CN" dirty="0"/>
              <a:t>名以上相关领域的产业、技术、管理等专家参加。</a:t>
            </a:r>
          </a:p>
          <a:p>
            <a:r>
              <a:rPr lang="zh-CN" altLang="en-US" dirty="0"/>
              <a:t>（</a:t>
            </a:r>
            <a:r>
              <a:rPr lang="en-US" altLang="zh-CN" dirty="0"/>
              <a:t>3</a:t>
            </a:r>
            <a:r>
              <a:rPr lang="zh-CN" altLang="en-US" dirty="0"/>
              <a:t>）</a:t>
            </a:r>
            <a:r>
              <a:rPr lang="zh-CN" altLang="zh-CN" dirty="0"/>
              <a:t>税务部门对鉴定部门的鉴定意见有异议的，可转请省级人民政府科技行政管理部门出具鉴定意见</a:t>
            </a:r>
          </a:p>
          <a:p>
            <a:r>
              <a:rPr lang="zh-CN" altLang="en-US" dirty="0"/>
              <a:t>（</a:t>
            </a:r>
            <a:r>
              <a:rPr lang="en-US" altLang="zh-CN" dirty="0"/>
              <a:t>4</a:t>
            </a:r>
            <a:r>
              <a:rPr lang="zh-CN" altLang="en-US" dirty="0"/>
              <a:t>）</a:t>
            </a:r>
            <a:r>
              <a:rPr lang="zh-CN" altLang="zh-CN" dirty="0"/>
              <a:t>对企业承担的省部级（含）以上科研项目，以及以前年度已鉴定的跨年度研发项目，税务部门不再要求进行鉴定</a:t>
            </a:r>
          </a:p>
          <a:p>
            <a:endParaRPr lang="zh-CN" altLang="en-US" dirty="0">
              <a:solidFill>
                <a:srgbClr val="00B0F0"/>
              </a:solidFill>
            </a:endParaRPr>
          </a:p>
        </p:txBody>
      </p:sp>
    </p:spTree>
    <p:extLst>
      <p:ext uri="{BB962C8B-B14F-4D97-AF65-F5344CB8AC3E}">
        <p14:creationId xmlns:p14="http://schemas.microsoft.com/office/powerpoint/2010/main" val="10198145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FAC8D30-CABB-4FB3-B2AC-5AD6BC518B44}"/>
              </a:ext>
            </a:extLst>
          </p:cNvPr>
          <p:cNvSpPr>
            <a:spLocks noGrp="1"/>
          </p:cNvSpPr>
          <p:nvPr>
            <p:ph type="title"/>
          </p:nvPr>
        </p:nvSpPr>
        <p:spPr/>
        <p:txBody>
          <a:bodyPr/>
          <a:lstStyle/>
          <a:p>
            <a:r>
              <a:rPr lang="zh-CN" altLang="en-US" dirty="0"/>
              <a:t>企业所得税方面</a:t>
            </a:r>
          </a:p>
        </p:txBody>
      </p:sp>
      <p:sp>
        <p:nvSpPr>
          <p:cNvPr id="3" name="内容占位符 2">
            <a:extLst>
              <a:ext uri="{FF2B5EF4-FFF2-40B4-BE49-F238E27FC236}">
                <a16:creationId xmlns:a16="http://schemas.microsoft.com/office/drawing/2014/main" xmlns="" id="{E1309EAD-46B6-46DC-BC41-F64BCB1A424C}"/>
              </a:ext>
            </a:extLst>
          </p:cNvPr>
          <p:cNvSpPr>
            <a:spLocks noGrp="1"/>
          </p:cNvSpPr>
          <p:nvPr>
            <p:ph idx="1"/>
          </p:nvPr>
        </p:nvSpPr>
        <p:spPr/>
        <p:txBody>
          <a:bodyPr/>
          <a:lstStyle/>
          <a:p>
            <a:r>
              <a:rPr lang="en-US" altLang="zh-CN" dirty="0"/>
              <a:t>2.</a:t>
            </a:r>
            <a:r>
              <a:rPr lang="zh-CN" altLang="zh-CN" dirty="0"/>
              <a:t>事后核查异议项目鉴定</a:t>
            </a:r>
          </a:p>
          <a:p>
            <a:r>
              <a:rPr lang="zh-CN" altLang="zh-CN" dirty="0"/>
              <a:t>税务部门在对企业享受的研发费用加计扣除优惠开展事后核查中，对企业研发项目有异议的，可按照</a:t>
            </a:r>
            <a:r>
              <a:rPr lang="zh-CN" altLang="en-US" dirty="0"/>
              <a:t>“</a:t>
            </a:r>
            <a:r>
              <a:rPr lang="zh-CN" altLang="zh-CN" dirty="0"/>
              <a:t>事中异议项目鉴定</a:t>
            </a:r>
            <a:r>
              <a:rPr lang="zh-CN" altLang="en-US" dirty="0"/>
              <a:t>”</a:t>
            </a:r>
            <a:r>
              <a:rPr lang="zh-CN" altLang="zh-CN" dirty="0"/>
              <a:t>的规定送科技部门鉴定</a:t>
            </a:r>
            <a:endParaRPr lang="en-US" altLang="zh-CN" dirty="0"/>
          </a:p>
          <a:p>
            <a:r>
              <a:rPr lang="en-US" altLang="zh-CN" dirty="0"/>
              <a:t>3.</a:t>
            </a:r>
            <a:r>
              <a:rPr lang="zh-CN" altLang="en-US" dirty="0"/>
              <a:t>有关规定</a:t>
            </a:r>
            <a:endParaRPr lang="en-US" altLang="zh-CN" dirty="0"/>
          </a:p>
          <a:p>
            <a:r>
              <a:rPr lang="zh-CN" altLang="en-US" dirty="0"/>
              <a:t>（</a:t>
            </a:r>
            <a:r>
              <a:rPr lang="en-US" altLang="zh-CN" dirty="0"/>
              <a:t>1</a:t>
            </a:r>
            <a:r>
              <a:rPr lang="zh-CN" altLang="en-US" dirty="0"/>
              <a:t>）</a:t>
            </a:r>
            <a:r>
              <a:rPr lang="zh-CN" altLang="zh-CN" dirty="0"/>
              <a:t>开展企业研发项目鉴定，不得向企业收取任何费用，所需要的工作经费应纳入部门经费预算给予保障</a:t>
            </a:r>
          </a:p>
          <a:p>
            <a:r>
              <a:rPr lang="zh-CN" altLang="en-US" dirty="0"/>
              <a:t>（</a:t>
            </a:r>
            <a:r>
              <a:rPr lang="en-US" altLang="zh-CN" dirty="0"/>
              <a:t>2</a:t>
            </a:r>
            <a:r>
              <a:rPr lang="zh-CN" altLang="en-US" dirty="0"/>
              <a:t>）</a:t>
            </a:r>
            <a:r>
              <a:rPr lang="zh-CN" altLang="zh-CN" dirty="0"/>
              <a:t>有条件的地方可建立信息化服务平台，为企业提供自我评价、材料提交、工作流转与信息传递等服务，提高工作效率，降低企业成本</a:t>
            </a:r>
            <a:endParaRPr lang="en-US" altLang="zh-CN" dirty="0"/>
          </a:p>
          <a:p>
            <a:pPr marL="0" indent="0">
              <a:buNone/>
            </a:pPr>
            <a:r>
              <a:rPr lang="en-US" altLang="zh-CN" dirty="0"/>
              <a:t>                                                              ——</a:t>
            </a:r>
            <a:r>
              <a:rPr lang="zh-CN" altLang="zh-CN" dirty="0"/>
              <a:t>国科发政〔</a:t>
            </a:r>
            <a:r>
              <a:rPr lang="en-US" altLang="zh-CN" dirty="0"/>
              <a:t>2017</a:t>
            </a:r>
            <a:r>
              <a:rPr lang="zh-CN" altLang="zh-CN" dirty="0"/>
              <a:t>〕</a:t>
            </a:r>
            <a:r>
              <a:rPr lang="en-US" altLang="zh-CN" dirty="0"/>
              <a:t>211</a:t>
            </a:r>
            <a:r>
              <a:rPr lang="zh-CN" altLang="zh-CN" dirty="0"/>
              <a:t>号</a:t>
            </a:r>
          </a:p>
          <a:p>
            <a:endParaRPr lang="zh-CN" altLang="en-US" dirty="0"/>
          </a:p>
        </p:txBody>
      </p:sp>
    </p:spTree>
    <p:extLst>
      <p:ext uri="{BB962C8B-B14F-4D97-AF65-F5344CB8AC3E}">
        <p14:creationId xmlns:p14="http://schemas.microsoft.com/office/powerpoint/2010/main" val="40636558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231C743-4F94-4FE5-95ED-6F2B9030F9BF}"/>
              </a:ext>
            </a:extLst>
          </p:cNvPr>
          <p:cNvSpPr>
            <a:spLocks noGrp="1"/>
          </p:cNvSpPr>
          <p:nvPr>
            <p:ph type="title"/>
          </p:nvPr>
        </p:nvSpPr>
        <p:spPr/>
        <p:txBody>
          <a:bodyPr/>
          <a:lstStyle/>
          <a:p>
            <a:r>
              <a:rPr lang="zh-CN" altLang="en-US" dirty="0"/>
              <a:t>征收管理</a:t>
            </a:r>
          </a:p>
        </p:txBody>
      </p:sp>
      <p:sp>
        <p:nvSpPr>
          <p:cNvPr id="3" name="内容占位符 2">
            <a:extLst>
              <a:ext uri="{FF2B5EF4-FFF2-40B4-BE49-F238E27FC236}">
                <a16:creationId xmlns:a16="http://schemas.microsoft.com/office/drawing/2014/main" xmlns="" id="{FFC94E3A-66AB-4DBD-83FA-3AC5D59C9E6E}"/>
              </a:ext>
            </a:extLst>
          </p:cNvPr>
          <p:cNvSpPr>
            <a:spLocks noGrp="1"/>
          </p:cNvSpPr>
          <p:nvPr>
            <p:ph idx="1"/>
          </p:nvPr>
        </p:nvSpPr>
        <p:spPr/>
        <p:txBody>
          <a:bodyPr>
            <a:normAutofit/>
          </a:bodyPr>
          <a:lstStyle/>
          <a:p>
            <a:r>
              <a:rPr lang="en-US" altLang="zh-CN" dirty="0"/>
              <a:t>8.</a:t>
            </a:r>
            <a:r>
              <a:rPr lang="zh-CN" altLang="zh-CN" dirty="0"/>
              <a:t>推进跨区域风险管理协作</a:t>
            </a:r>
            <a:endParaRPr lang="en-US" altLang="zh-CN" dirty="0"/>
          </a:p>
          <a:p>
            <a:r>
              <a:rPr lang="zh-CN" altLang="zh-CN" dirty="0"/>
              <a:t>打通省际之间、国税局与地税局之间横向通道，建立税务系统</a:t>
            </a:r>
            <a:r>
              <a:rPr lang="zh-CN" altLang="zh-CN" dirty="0">
                <a:solidFill>
                  <a:srgbClr val="FF0000"/>
                </a:solidFill>
              </a:rPr>
              <a:t>内部追逃清单</a:t>
            </a:r>
            <a:r>
              <a:rPr lang="zh-CN" altLang="zh-CN" dirty="0"/>
              <a:t>，加强异常普通发票、失控增值税专用发票等风险信息交换，推进非正常户、</a:t>
            </a:r>
            <a:r>
              <a:rPr lang="en-US" altLang="zh-CN" dirty="0"/>
              <a:t>D</a:t>
            </a:r>
            <a:r>
              <a:rPr lang="zh-CN" altLang="zh-CN" dirty="0"/>
              <a:t>级信用户、涉嫌骗税和虚开发票纳税人等风险情报</a:t>
            </a:r>
            <a:r>
              <a:rPr lang="zh-CN" altLang="zh-CN" dirty="0">
                <a:solidFill>
                  <a:srgbClr val="FF0000"/>
                </a:solidFill>
              </a:rPr>
              <a:t>信息共享</a:t>
            </a:r>
            <a:r>
              <a:rPr lang="zh-CN" altLang="zh-CN" dirty="0"/>
              <a:t>，提升跨区域风险监控能力</a:t>
            </a:r>
          </a:p>
          <a:p>
            <a:r>
              <a:rPr lang="en-US" altLang="zh-CN" dirty="0"/>
              <a:t>9.</a:t>
            </a:r>
            <a:r>
              <a:rPr lang="zh-CN" altLang="zh-CN" dirty="0"/>
              <a:t>建立信用动态监管方式</a:t>
            </a:r>
            <a:endParaRPr lang="en-US" altLang="zh-CN" dirty="0"/>
          </a:p>
          <a:p>
            <a:r>
              <a:rPr lang="zh-CN" altLang="zh-CN" dirty="0"/>
              <a:t>完善纳税信用管理制度，扩大纳税信用评价范围，</a:t>
            </a:r>
            <a:r>
              <a:rPr lang="zh-CN" altLang="zh-CN" dirty="0">
                <a:solidFill>
                  <a:srgbClr val="FF0000"/>
                </a:solidFill>
              </a:rPr>
              <a:t>缩短评价周期</a:t>
            </a:r>
            <a:endParaRPr lang="en-US" altLang="zh-CN" dirty="0">
              <a:solidFill>
                <a:srgbClr val="FF0000"/>
              </a:solidFill>
            </a:endParaRPr>
          </a:p>
          <a:p>
            <a:r>
              <a:rPr lang="zh-CN" altLang="zh-CN" dirty="0"/>
              <a:t>以推行实名办税为契机，归集办税人员</a:t>
            </a:r>
            <a:r>
              <a:rPr lang="zh-CN" altLang="zh-CN" dirty="0">
                <a:solidFill>
                  <a:srgbClr val="FF0000"/>
                </a:solidFill>
              </a:rPr>
              <a:t>信用记录</a:t>
            </a:r>
            <a:r>
              <a:rPr lang="zh-CN" altLang="zh-CN" dirty="0"/>
              <a:t>，建立办税人员涉税信用管理制度，加强个人信用与企业信用之间的联动</a:t>
            </a:r>
            <a:endParaRPr lang="en-US" altLang="zh-CN" dirty="0"/>
          </a:p>
          <a:p>
            <a:r>
              <a:rPr lang="zh-CN" altLang="zh-CN" dirty="0"/>
              <a:t>运用税收大数据，建立</a:t>
            </a:r>
            <a:r>
              <a:rPr lang="zh-CN" altLang="zh-CN" dirty="0">
                <a:solidFill>
                  <a:srgbClr val="FF0000"/>
                </a:solidFill>
              </a:rPr>
              <a:t>信用积分制度</a:t>
            </a:r>
            <a:r>
              <a:rPr lang="zh-CN" altLang="zh-CN" dirty="0"/>
              <a:t>，健全动态信用评价和风险评估指标体系，实现对纳税人信用和风险状况的动态监控评价，根据监控评价结果实施分类服务和差异化管理</a:t>
            </a:r>
          </a:p>
          <a:p>
            <a:endParaRPr lang="zh-CN" altLang="zh-CN" dirty="0">
              <a:solidFill>
                <a:srgbClr val="00B0F0"/>
              </a:solidFill>
            </a:endParaRPr>
          </a:p>
          <a:p>
            <a:endParaRPr lang="zh-CN" altLang="en-US" dirty="0"/>
          </a:p>
        </p:txBody>
      </p:sp>
    </p:spTree>
    <p:extLst>
      <p:ext uri="{BB962C8B-B14F-4D97-AF65-F5344CB8AC3E}">
        <p14:creationId xmlns:p14="http://schemas.microsoft.com/office/powerpoint/2010/main" val="293285469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D15675B-CE1A-4091-A5E6-606D90CAB403}"/>
              </a:ext>
            </a:extLst>
          </p:cNvPr>
          <p:cNvSpPr>
            <a:spLocks noGrp="1"/>
          </p:cNvSpPr>
          <p:nvPr>
            <p:ph type="title"/>
          </p:nvPr>
        </p:nvSpPr>
        <p:spPr/>
        <p:txBody>
          <a:bodyPr/>
          <a:lstStyle/>
          <a:p>
            <a:r>
              <a:rPr lang="zh-CN" altLang="en-US" dirty="0"/>
              <a:t>企业所得税方面</a:t>
            </a:r>
          </a:p>
        </p:txBody>
      </p:sp>
      <p:sp>
        <p:nvSpPr>
          <p:cNvPr id="3" name="内容占位符 2">
            <a:extLst>
              <a:ext uri="{FF2B5EF4-FFF2-40B4-BE49-F238E27FC236}">
                <a16:creationId xmlns:a16="http://schemas.microsoft.com/office/drawing/2014/main" xmlns="" id="{9B0182D6-4D1F-4457-BA4C-A31C0FC8E0C6}"/>
              </a:ext>
            </a:extLst>
          </p:cNvPr>
          <p:cNvSpPr>
            <a:spLocks noGrp="1"/>
          </p:cNvSpPr>
          <p:nvPr>
            <p:ph idx="1"/>
          </p:nvPr>
        </p:nvSpPr>
        <p:spPr/>
        <p:txBody>
          <a:bodyPr/>
          <a:lstStyle/>
          <a:p>
            <a:r>
              <a:rPr lang="zh-CN" altLang="en-US" dirty="0">
                <a:solidFill>
                  <a:srgbClr val="00B0F0"/>
                </a:solidFill>
              </a:rPr>
              <a:t>（四）简化管理方式，优化操作流程</a:t>
            </a:r>
            <a:endParaRPr lang="en-US" altLang="zh-CN" dirty="0">
              <a:solidFill>
                <a:srgbClr val="00B0F0"/>
              </a:solidFill>
            </a:endParaRPr>
          </a:p>
          <a:p>
            <a:r>
              <a:rPr lang="zh-CN" altLang="en-US" dirty="0"/>
              <a:t>各级税务部门和科技部门要简化管理方式，优化操作流程，确保政策落地。优化委托研发与合作研发项目合同登记管理方式，坚持“实质重于形式”的原则。凡研发项目合同具备技术合同登记的实质性要素，仅在形式上与技术合同示范文本存在差异的，也应予以登记，不得要求企业重新按照技术合同示范文本进行修改报送</a:t>
            </a:r>
            <a:r>
              <a:rPr lang="en-US" dirty="0"/>
              <a:t/>
            </a:r>
            <a:br>
              <a:rPr lang="en-US" dirty="0"/>
            </a:br>
            <a:r>
              <a:rPr lang="en-US" dirty="0"/>
              <a:t>                                                     </a:t>
            </a:r>
            <a:r>
              <a:rPr lang="en-US" altLang="zh-CN" dirty="0"/>
              <a:t>——</a:t>
            </a:r>
            <a:r>
              <a:rPr lang="zh-CN" altLang="en-US" dirty="0"/>
              <a:t>税总发</a:t>
            </a:r>
            <a:r>
              <a:rPr lang="en-US" altLang="zh-CN" dirty="0"/>
              <a:t>〔</a:t>
            </a:r>
            <a:r>
              <a:rPr lang="en-US" dirty="0"/>
              <a:t>2017</a:t>
            </a:r>
            <a:r>
              <a:rPr lang="en-US" altLang="zh-CN" dirty="0"/>
              <a:t>〕</a:t>
            </a:r>
            <a:r>
              <a:rPr lang="en-US" dirty="0"/>
              <a:t>106</a:t>
            </a:r>
            <a:r>
              <a:rPr lang="zh-CN" altLang="en-US" dirty="0"/>
              <a:t>号 </a:t>
            </a:r>
          </a:p>
        </p:txBody>
      </p:sp>
    </p:spTree>
    <p:extLst>
      <p:ext uri="{BB962C8B-B14F-4D97-AF65-F5344CB8AC3E}">
        <p14:creationId xmlns:p14="http://schemas.microsoft.com/office/powerpoint/2010/main" val="387563683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1337007-4666-4754-B508-7EC8B3090D10}"/>
              </a:ext>
            </a:extLst>
          </p:cNvPr>
          <p:cNvSpPr>
            <a:spLocks noGrp="1"/>
          </p:cNvSpPr>
          <p:nvPr>
            <p:ph type="title"/>
          </p:nvPr>
        </p:nvSpPr>
        <p:spPr/>
        <p:txBody>
          <a:bodyPr/>
          <a:lstStyle/>
          <a:p>
            <a:r>
              <a:rPr lang="zh-CN" altLang="en-US" dirty="0"/>
              <a:t>企业所得税方面</a:t>
            </a:r>
          </a:p>
        </p:txBody>
      </p:sp>
      <p:sp>
        <p:nvSpPr>
          <p:cNvPr id="3" name="内容占位符 2">
            <a:extLst>
              <a:ext uri="{FF2B5EF4-FFF2-40B4-BE49-F238E27FC236}">
                <a16:creationId xmlns:a16="http://schemas.microsoft.com/office/drawing/2014/main" xmlns="" id="{5981B26E-9755-4C4F-A45E-10059A6D425E}"/>
              </a:ext>
            </a:extLst>
          </p:cNvPr>
          <p:cNvSpPr>
            <a:spLocks noGrp="1"/>
          </p:cNvSpPr>
          <p:nvPr>
            <p:ph idx="1"/>
          </p:nvPr>
        </p:nvSpPr>
        <p:spPr/>
        <p:txBody>
          <a:bodyPr>
            <a:normAutofit/>
          </a:bodyPr>
          <a:lstStyle/>
          <a:p>
            <a:r>
              <a:rPr lang="zh-CN" altLang="en-US" dirty="0">
                <a:solidFill>
                  <a:srgbClr val="FF0000"/>
                </a:solidFill>
              </a:rPr>
              <a:t>四</a:t>
            </a:r>
            <a:r>
              <a:rPr lang="en-US" altLang="zh-CN" dirty="0">
                <a:solidFill>
                  <a:srgbClr val="FF0000"/>
                </a:solidFill>
              </a:rPr>
              <a:t>.</a:t>
            </a:r>
            <a:r>
              <a:rPr lang="zh-CN" altLang="en-US" dirty="0">
                <a:solidFill>
                  <a:srgbClr val="FF0000"/>
                </a:solidFill>
              </a:rPr>
              <a:t>节能节水和环境保护专用设备</a:t>
            </a:r>
            <a:endParaRPr lang="en-US" altLang="zh-CN" dirty="0">
              <a:solidFill>
                <a:srgbClr val="FF0000"/>
              </a:solidFill>
            </a:endParaRPr>
          </a:p>
          <a:p>
            <a:r>
              <a:rPr lang="zh-CN" altLang="en-US" dirty="0">
                <a:solidFill>
                  <a:srgbClr val="00B0F0"/>
                </a:solidFill>
              </a:rPr>
              <a:t>（一）调整抵免企业所得税的设备目录</a:t>
            </a:r>
            <a:endParaRPr lang="en-US" altLang="zh-CN" dirty="0">
              <a:solidFill>
                <a:srgbClr val="00B0F0"/>
              </a:solidFill>
            </a:endParaRPr>
          </a:p>
          <a:p>
            <a:r>
              <a:rPr lang="zh-CN" altLang="en-US" dirty="0"/>
              <a:t>对企业购置并实际使用节能节水和环境保护专用设备享受企业所得税抵免优惠政策的适用目录进行适当调整，统一按</a:t>
            </a:r>
            <a:r>
              <a:rPr lang="en-US" altLang="zh-CN" dirty="0"/>
              <a:t>《</a:t>
            </a:r>
            <a:r>
              <a:rPr lang="zh-CN" altLang="en-US" dirty="0"/>
              <a:t>节能节水专用设备企业所得税优惠目录（</a:t>
            </a:r>
            <a:r>
              <a:rPr lang="en-US" dirty="0"/>
              <a:t>2017</a:t>
            </a:r>
            <a:r>
              <a:rPr lang="zh-CN" altLang="en-US" dirty="0"/>
              <a:t>年版）</a:t>
            </a:r>
            <a:r>
              <a:rPr lang="en-US" altLang="zh-CN" dirty="0"/>
              <a:t>》</a:t>
            </a:r>
            <a:r>
              <a:rPr lang="zh-CN" altLang="en-US" dirty="0"/>
              <a:t>和</a:t>
            </a:r>
            <a:r>
              <a:rPr lang="en-US" altLang="zh-CN" dirty="0"/>
              <a:t>《</a:t>
            </a:r>
            <a:r>
              <a:rPr lang="zh-CN" altLang="en-US" dirty="0"/>
              <a:t>环境保护专用设备企业所得税优惠目录（</a:t>
            </a:r>
            <a:r>
              <a:rPr lang="en-US" dirty="0"/>
              <a:t>2017</a:t>
            </a:r>
            <a:r>
              <a:rPr lang="zh-CN" altLang="en-US" dirty="0"/>
              <a:t>年版）</a:t>
            </a:r>
            <a:r>
              <a:rPr lang="en-US" altLang="zh-CN" dirty="0"/>
              <a:t>》</a:t>
            </a:r>
            <a:r>
              <a:rPr lang="zh-CN" altLang="en-US" dirty="0"/>
              <a:t>执行</a:t>
            </a:r>
            <a:endParaRPr lang="en-US" altLang="zh-CN" dirty="0"/>
          </a:p>
          <a:p>
            <a:r>
              <a:rPr lang="zh-CN" altLang="en-US" dirty="0"/>
              <a:t>税收优惠政策规定条件，是指</a:t>
            </a:r>
            <a:r>
              <a:rPr lang="en-US" altLang="zh-CN" dirty="0"/>
              <a:t>《</a:t>
            </a:r>
            <a:r>
              <a:rPr lang="zh-CN" altLang="en-US" dirty="0"/>
              <a:t>节能节水专用设备企业所得税优惠目录（</a:t>
            </a:r>
            <a:r>
              <a:rPr lang="en-US" dirty="0"/>
              <a:t>2017</a:t>
            </a:r>
            <a:r>
              <a:rPr lang="zh-CN" altLang="en-US" dirty="0"/>
              <a:t>年版）</a:t>
            </a:r>
            <a:r>
              <a:rPr lang="en-US" altLang="zh-CN" dirty="0"/>
              <a:t>》</a:t>
            </a:r>
            <a:r>
              <a:rPr lang="zh-CN" altLang="en-US" dirty="0"/>
              <a:t>和</a:t>
            </a:r>
            <a:r>
              <a:rPr lang="en-US" altLang="zh-CN" dirty="0"/>
              <a:t>《</a:t>
            </a:r>
            <a:r>
              <a:rPr lang="zh-CN" altLang="en-US" dirty="0"/>
              <a:t>环境保护专用设备企业所得税优惠目录（</a:t>
            </a:r>
            <a:r>
              <a:rPr lang="en-US" dirty="0"/>
              <a:t>2017</a:t>
            </a:r>
            <a:r>
              <a:rPr lang="zh-CN" altLang="en-US" dirty="0"/>
              <a:t>年版）</a:t>
            </a:r>
            <a:r>
              <a:rPr lang="en-US" altLang="zh-CN" dirty="0"/>
              <a:t>》</a:t>
            </a:r>
            <a:r>
              <a:rPr lang="zh-CN" altLang="en-US" dirty="0"/>
              <a:t>所规定的设备类别、设备名称、性能参数、应用领域和执行标准</a:t>
            </a:r>
            <a:endParaRPr lang="en-US" altLang="zh-CN" dirty="0"/>
          </a:p>
        </p:txBody>
      </p:sp>
    </p:spTree>
    <p:extLst>
      <p:ext uri="{BB962C8B-B14F-4D97-AF65-F5344CB8AC3E}">
        <p14:creationId xmlns:p14="http://schemas.microsoft.com/office/powerpoint/2010/main" val="127359117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企业所得税方面</a:t>
            </a:r>
          </a:p>
        </p:txBody>
      </p:sp>
      <p:sp>
        <p:nvSpPr>
          <p:cNvPr id="3" name="内容占位符 2"/>
          <p:cNvSpPr>
            <a:spLocks noGrp="1"/>
          </p:cNvSpPr>
          <p:nvPr>
            <p:ph idx="1"/>
          </p:nvPr>
        </p:nvSpPr>
        <p:spPr/>
        <p:txBody>
          <a:bodyPr/>
          <a:lstStyle/>
          <a:p>
            <a:r>
              <a:rPr lang="zh-CN" altLang="en-US" dirty="0">
                <a:solidFill>
                  <a:srgbClr val="00B0F0"/>
                </a:solidFill>
              </a:rPr>
              <a:t>（二）采取自行申报直接享受，后续管理的机制</a:t>
            </a:r>
            <a:endParaRPr lang="en-US" altLang="zh-CN" dirty="0">
              <a:solidFill>
                <a:srgbClr val="00B0F0"/>
              </a:solidFill>
            </a:endParaRPr>
          </a:p>
          <a:p>
            <a:r>
              <a:rPr lang="zh-CN" altLang="en-US" dirty="0"/>
              <a:t>实行企业自行申报并直接享受优惠、税务部门强化后续管理的机制，企业购置节能节水和环境保护专用设备，应</a:t>
            </a:r>
            <a:r>
              <a:rPr lang="zh-CN" altLang="en-US" dirty="0">
                <a:solidFill>
                  <a:srgbClr val="FF0000"/>
                </a:solidFill>
              </a:rPr>
              <a:t>自行判断</a:t>
            </a:r>
            <a:r>
              <a:rPr lang="zh-CN" altLang="en-US" dirty="0"/>
              <a:t>是否符合税收优惠政策规定条件，按规定向税务部门履行企业所得税优惠</a:t>
            </a:r>
            <a:r>
              <a:rPr lang="zh-CN" altLang="en-US" dirty="0">
                <a:solidFill>
                  <a:srgbClr val="FF0000"/>
                </a:solidFill>
              </a:rPr>
              <a:t>备案手续后直接享受</a:t>
            </a:r>
            <a:r>
              <a:rPr lang="zh-CN" altLang="en-US" dirty="0"/>
              <a:t>税收优惠，税务部门采取税收风险管理、稽查、纳税评估等方式强化后续管理</a:t>
            </a:r>
            <a:endParaRPr lang="zh-CN" altLang="en-US" dirty="0">
              <a:solidFill>
                <a:srgbClr val="00B0F0"/>
              </a:solidFill>
            </a:endParaRPr>
          </a:p>
          <a:p>
            <a:r>
              <a:rPr lang="zh-CN" altLang="en-US" dirty="0">
                <a:solidFill>
                  <a:srgbClr val="00B0F0"/>
                </a:solidFill>
              </a:rPr>
              <a:t>（三）建立部门协调配合机制</a:t>
            </a:r>
            <a:endParaRPr lang="en-US" altLang="zh-CN" dirty="0">
              <a:solidFill>
                <a:srgbClr val="00B0F0"/>
              </a:solidFill>
            </a:endParaRPr>
          </a:p>
          <a:p>
            <a:r>
              <a:rPr lang="zh-CN" altLang="en-US" dirty="0"/>
              <a:t>税务部门在执行税收优惠政策过程中，</a:t>
            </a:r>
            <a:r>
              <a:rPr lang="zh-CN" altLang="en-US" dirty="0">
                <a:solidFill>
                  <a:srgbClr val="FF0000"/>
                </a:solidFill>
              </a:rPr>
              <a:t>不能准确判定</a:t>
            </a:r>
            <a:r>
              <a:rPr lang="zh-CN" altLang="en-US" dirty="0"/>
              <a:t>企业购置的专用设备是否符合相关技术指标等税收优惠政策规定条件的，可</a:t>
            </a:r>
            <a:r>
              <a:rPr lang="zh-CN" altLang="en-US" dirty="0">
                <a:solidFill>
                  <a:srgbClr val="FF0000"/>
                </a:solidFill>
              </a:rPr>
              <a:t>提请</a:t>
            </a:r>
            <a:r>
              <a:rPr lang="zh-CN" altLang="en-US" dirty="0"/>
              <a:t>地市级（含）以上发展改革、工业和信息化、环境保护等部门，由其</a:t>
            </a:r>
            <a:r>
              <a:rPr lang="zh-CN" altLang="en-US" dirty="0">
                <a:solidFill>
                  <a:srgbClr val="FF0000"/>
                </a:solidFill>
              </a:rPr>
              <a:t>委托</a:t>
            </a:r>
            <a:r>
              <a:rPr lang="zh-CN" altLang="en-US" dirty="0"/>
              <a:t>专业机构出具技术鉴定意见，相关部门应积极配合。对不符合税收优惠政策规定条件的，由税务机关按</a:t>
            </a:r>
            <a:r>
              <a:rPr lang="en-US" altLang="zh-CN" dirty="0"/>
              <a:t>《</a:t>
            </a:r>
            <a:r>
              <a:rPr lang="zh-CN" altLang="en-US" dirty="0"/>
              <a:t>税收征管法</a:t>
            </a:r>
            <a:r>
              <a:rPr lang="en-US" altLang="zh-CN" dirty="0"/>
              <a:t>》</a:t>
            </a:r>
            <a:r>
              <a:rPr lang="zh-CN" altLang="en-US" dirty="0"/>
              <a:t>及有关规定进行相应处理</a:t>
            </a:r>
            <a:endParaRPr lang="en-US" altLang="zh-CN" dirty="0"/>
          </a:p>
          <a:p>
            <a:r>
              <a:rPr lang="zh-CN" altLang="en-US" dirty="0"/>
              <a:t>自</a:t>
            </a:r>
            <a:r>
              <a:rPr lang="en-US" dirty="0"/>
              <a:t>2017</a:t>
            </a:r>
            <a:r>
              <a:rPr lang="zh-CN" altLang="en-US" dirty="0"/>
              <a:t>年</a:t>
            </a:r>
            <a:r>
              <a:rPr lang="en-US" dirty="0"/>
              <a:t>1</a:t>
            </a:r>
            <a:r>
              <a:rPr lang="zh-CN" altLang="en-US" dirty="0"/>
              <a:t>月</a:t>
            </a:r>
            <a:r>
              <a:rPr lang="en-US" dirty="0"/>
              <a:t>1</a:t>
            </a:r>
            <a:r>
              <a:rPr lang="zh-CN" altLang="en-US" dirty="0"/>
              <a:t>日起施行</a:t>
            </a:r>
            <a:endParaRPr lang="en-US" altLang="zh-CN" dirty="0"/>
          </a:p>
          <a:p>
            <a:r>
              <a:rPr lang="en-US" altLang="zh-CN" dirty="0"/>
              <a:t>                                                   ——</a:t>
            </a:r>
            <a:r>
              <a:rPr lang="zh-CN" altLang="en-US" dirty="0"/>
              <a:t>财税</a:t>
            </a:r>
            <a:r>
              <a:rPr lang="en-US" altLang="zh-CN" dirty="0"/>
              <a:t>〔</a:t>
            </a:r>
            <a:r>
              <a:rPr lang="en-US" dirty="0"/>
              <a:t>2017</a:t>
            </a:r>
            <a:r>
              <a:rPr lang="en-US" altLang="zh-CN" dirty="0"/>
              <a:t>〕</a:t>
            </a:r>
            <a:r>
              <a:rPr lang="en-US" dirty="0"/>
              <a:t>71</a:t>
            </a:r>
            <a:r>
              <a:rPr lang="zh-CN" altLang="en-US" dirty="0"/>
              <a:t>号</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4C7ACF8-3F1D-4996-B5C3-87281149D712}"/>
              </a:ext>
            </a:extLst>
          </p:cNvPr>
          <p:cNvSpPr>
            <a:spLocks noGrp="1"/>
          </p:cNvSpPr>
          <p:nvPr>
            <p:ph type="title"/>
          </p:nvPr>
        </p:nvSpPr>
        <p:spPr/>
        <p:txBody>
          <a:bodyPr/>
          <a:lstStyle/>
          <a:p>
            <a:r>
              <a:rPr lang="zh-CN" altLang="en-US" dirty="0"/>
              <a:t>企业所得税方面</a:t>
            </a:r>
          </a:p>
        </p:txBody>
      </p:sp>
      <p:sp>
        <p:nvSpPr>
          <p:cNvPr id="3" name="内容占位符 2">
            <a:extLst>
              <a:ext uri="{FF2B5EF4-FFF2-40B4-BE49-F238E27FC236}">
                <a16:creationId xmlns:a16="http://schemas.microsoft.com/office/drawing/2014/main" xmlns="" id="{14A18EF2-29F5-41DF-8A98-1A669A53C889}"/>
              </a:ext>
            </a:extLst>
          </p:cNvPr>
          <p:cNvSpPr>
            <a:spLocks noGrp="1"/>
          </p:cNvSpPr>
          <p:nvPr>
            <p:ph idx="1"/>
          </p:nvPr>
        </p:nvSpPr>
        <p:spPr/>
        <p:txBody>
          <a:bodyPr/>
          <a:lstStyle/>
          <a:p>
            <a:r>
              <a:rPr lang="zh-CN" altLang="en-US" dirty="0">
                <a:solidFill>
                  <a:srgbClr val="FF0000"/>
                </a:solidFill>
              </a:rPr>
              <a:t>五</a:t>
            </a:r>
            <a:r>
              <a:rPr lang="en-US" altLang="zh-CN" dirty="0">
                <a:solidFill>
                  <a:srgbClr val="FF0000"/>
                </a:solidFill>
              </a:rPr>
              <a:t>.</a:t>
            </a:r>
            <a:r>
              <a:rPr lang="zh-CN" altLang="en-US" dirty="0">
                <a:solidFill>
                  <a:srgbClr val="FF0000"/>
                </a:solidFill>
              </a:rPr>
              <a:t>年度纳税申报表</a:t>
            </a:r>
            <a:endParaRPr lang="en-US" altLang="zh-CN" dirty="0">
              <a:solidFill>
                <a:srgbClr val="FF0000"/>
              </a:solidFill>
            </a:endParaRPr>
          </a:p>
          <a:p>
            <a:r>
              <a:rPr lang="en-US" altLang="zh-CN" dirty="0"/>
              <a:t>2017</a:t>
            </a:r>
            <a:r>
              <a:rPr lang="zh-CN" altLang="en-US" dirty="0"/>
              <a:t>年度的企业所得税纳税申报发生变化</a:t>
            </a:r>
            <a:endParaRPr lang="en-US" altLang="zh-CN" dirty="0"/>
          </a:p>
          <a:p>
            <a:r>
              <a:rPr lang="en-US" altLang="zh-CN" dirty="0"/>
              <a:t>                             ——</a:t>
            </a:r>
            <a:r>
              <a:rPr lang="zh-CN" altLang="zh-CN" dirty="0"/>
              <a:t>国家税务总局公告</a:t>
            </a:r>
            <a:r>
              <a:rPr lang="en-US" altLang="zh-CN" dirty="0"/>
              <a:t>2017</a:t>
            </a:r>
            <a:r>
              <a:rPr lang="zh-CN" altLang="zh-CN" dirty="0"/>
              <a:t>年第</a:t>
            </a:r>
            <a:r>
              <a:rPr lang="en-US" altLang="zh-CN" dirty="0"/>
              <a:t>54</a:t>
            </a:r>
            <a:r>
              <a:rPr lang="zh-CN" altLang="zh-CN" dirty="0"/>
              <a:t>号</a:t>
            </a:r>
            <a:endParaRPr lang="en-US" altLang="zh-CN" dirty="0"/>
          </a:p>
          <a:p>
            <a:r>
              <a:rPr lang="zh-CN" altLang="en-US" dirty="0">
                <a:solidFill>
                  <a:srgbClr val="0070C0"/>
                </a:solidFill>
              </a:rPr>
              <a:t>（一）删除</a:t>
            </a:r>
            <a:r>
              <a:rPr lang="en-US" altLang="zh-CN" dirty="0">
                <a:solidFill>
                  <a:srgbClr val="0070C0"/>
                </a:solidFill>
              </a:rPr>
              <a:t>4</a:t>
            </a:r>
            <a:r>
              <a:rPr lang="zh-CN" altLang="en-US" dirty="0">
                <a:solidFill>
                  <a:srgbClr val="0070C0"/>
                </a:solidFill>
              </a:rPr>
              <a:t>张附表</a:t>
            </a:r>
          </a:p>
          <a:p>
            <a:r>
              <a:rPr lang="en-US" altLang="zh-CN" dirty="0"/>
              <a:t>《</a:t>
            </a:r>
            <a:r>
              <a:rPr lang="zh-CN" altLang="en-US" dirty="0"/>
              <a:t>固定资产加速折旧、扣除明细表</a:t>
            </a:r>
            <a:r>
              <a:rPr lang="en-US" altLang="zh-CN" dirty="0"/>
              <a:t>》</a:t>
            </a:r>
            <a:r>
              <a:rPr lang="zh-CN" altLang="en-US" dirty="0"/>
              <a:t>（</a:t>
            </a:r>
            <a:r>
              <a:rPr lang="en-US" altLang="zh-CN" dirty="0"/>
              <a:t>A105081</a:t>
            </a:r>
            <a:r>
              <a:rPr lang="zh-CN" altLang="en-US" dirty="0"/>
              <a:t>）</a:t>
            </a:r>
          </a:p>
          <a:p>
            <a:r>
              <a:rPr lang="en-US" altLang="zh-CN" dirty="0"/>
              <a:t>《</a:t>
            </a:r>
            <a:r>
              <a:rPr lang="zh-CN" altLang="en-US" dirty="0"/>
              <a:t>资产损失（专项申报）税前扣除及纳税调整明细表</a:t>
            </a:r>
            <a:r>
              <a:rPr lang="en-US" altLang="zh-CN" dirty="0"/>
              <a:t>》</a:t>
            </a:r>
            <a:r>
              <a:rPr lang="zh-CN" altLang="en-US" dirty="0"/>
              <a:t>（</a:t>
            </a:r>
            <a:r>
              <a:rPr lang="en-US" altLang="zh-CN" dirty="0"/>
              <a:t>A105091</a:t>
            </a:r>
            <a:r>
              <a:rPr lang="zh-CN" altLang="en-US" dirty="0"/>
              <a:t>）</a:t>
            </a:r>
          </a:p>
          <a:p>
            <a:r>
              <a:rPr lang="en-US" altLang="zh-CN" dirty="0"/>
              <a:t>《</a:t>
            </a:r>
            <a:r>
              <a:rPr lang="zh-CN" altLang="en-US" dirty="0"/>
              <a:t>综合利用资源生产产品取得的收入优惠明细表</a:t>
            </a:r>
            <a:r>
              <a:rPr lang="en-US" altLang="zh-CN" dirty="0"/>
              <a:t>》</a:t>
            </a:r>
            <a:r>
              <a:rPr lang="zh-CN" altLang="en-US" dirty="0"/>
              <a:t>（</a:t>
            </a:r>
            <a:r>
              <a:rPr lang="en-US" altLang="zh-CN" dirty="0"/>
              <a:t>A107012</a:t>
            </a:r>
            <a:r>
              <a:rPr lang="zh-CN" altLang="en-US" dirty="0"/>
              <a:t>）</a:t>
            </a:r>
          </a:p>
          <a:p>
            <a:r>
              <a:rPr lang="en-US" altLang="zh-CN" dirty="0"/>
              <a:t>《</a:t>
            </a:r>
            <a:r>
              <a:rPr lang="zh-CN" altLang="en-US" dirty="0"/>
              <a:t>金融、保险等机构取得的涉农利息、保费收入优惠明细表</a:t>
            </a:r>
            <a:r>
              <a:rPr lang="en-US" altLang="zh-CN" dirty="0"/>
              <a:t>》</a:t>
            </a:r>
            <a:r>
              <a:rPr lang="zh-CN" altLang="en-US" dirty="0"/>
              <a:t>（</a:t>
            </a:r>
            <a:r>
              <a:rPr lang="en-US" altLang="zh-CN" dirty="0"/>
              <a:t>A107013</a:t>
            </a:r>
            <a:r>
              <a:rPr lang="zh-CN" altLang="en-US" dirty="0"/>
              <a:t>）</a:t>
            </a:r>
            <a:endParaRPr lang="en-US" altLang="zh-CN" dirty="0"/>
          </a:p>
          <a:p>
            <a:r>
              <a:rPr lang="en-US" altLang="zh-CN" dirty="0"/>
              <a:t/>
            </a:r>
            <a:br>
              <a:rPr lang="en-US" altLang="zh-CN" dirty="0"/>
            </a:br>
            <a:endParaRPr lang="zh-CN" altLang="en-US" dirty="0"/>
          </a:p>
        </p:txBody>
      </p:sp>
    </p:spTree>
    <p:extLst>
      <p:ext uri="{BB962C8B-B14F-4D97-AF65-F5344CB8AC3E}">
        <p14:creationId xmlns:p14="http://schemas.microsoft.com/office/powerpoint/2010/main" val="10582114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D571561-EDF2-42D4-B302-5E0DEFB7345D}"/>
              </a:ext>
            </a:extLst>
          </p:cNvPr>
          <p:cNvSpPr>
            <a:spLocks noGrp="1"/>
          </p:cNvSpPr>
          <p:nvPr>
            <p:ph type="title"/>
          </p:nvPr>
        </p:nvSpPr>
        <p:spPr/>
        <p:txBody>
          <a:bodyPr/>
          <a:lstStyle/>
          <a:p>
            <a:r>
              <a:rPr lang="zh-CN" altLang="en-US" dirty="0"/>
              <a:t>企业所得税方面</a:t>
            </a:r>
          </a:p>
        </p:txBody>
      </p:sp>
      <p:sp>
        <p:nvSpPr>
          <p:cNvPr id="3" name="内容占位符 2">
            <a:extLst>
              <a:ext uri="{FF2B5EF4-FFF2-40B4-BE49-F238E27FC236}">
                <a16:creationId xmlns:a16="http://schemas.microsoft.com/office/drawing/2014/main" xmlns="" id="{7AE4F796-EDA5-41BA-94A5-F29AC4681E03}"/>
              </a:ext>
            </a:extLst>
          </p:cNvPr>
          <p:cNvSpPr>
            <a:spLocks noGrp="1"/>
          </p:cNvSpPr>
          <p:nvPr>
            <p:ph idx="1"/>
          </p:nvPr>
        </p:nvSpPr>
        <p:spPr/>
        <p:txBody>
          <a:bodyPr/>
          <a:lstStyle/>
          <a:p>
            <a:r>
              <a:rPr lang="zh-CN" altLang="en-US" dirty="0">
                <a:solidFill>
                  <a:srgbClr val="0070C0"/>
                </a:solidFill>
              </a:rPr>
              <a:t>（二）修订了以下表单</a:t>
            </a:r>
            <a:endParaRPr lang="en-US" altLang="zh-CN" dirty="0">
              <a:solidFill>
                <a:srgbClr val="0070C0"/>
              </a:solidFill>
            </a:endParaRPr>
          </a:p>
          <a:p>
            <a:r>
              <a:rPr lang="en-US" altLang="zh-CN" dirty="0"/>
              <a:t>《</a:t>
            </a:r>
            <a:r>
              <a:rPr lang="zh-CN" altLang="en-US" dirty="0"/>
              <a:t>捐赠支出及纳税调整明细表</a:t>
            </a:r>
            <a:r>
              <a:rPr lang="en-US" altLang="zh-CN" dirty="0"/>
              <a:t>》</a:t>
            </a:r>
            <a:r>
              <a:rPr lang="zh-CN" altLang="en-US" dirty="0"/>
              <a:t>（</a:t>
            </a:r>
            <a:r>
              <a:rPr lang="en-US" altLang="zh-CN" dirty="0"/>
              <a:t>A105070</a:t>
            </a:r>
            <a:r>
              <a:rPr lang="zh-CN" altLang="en-US" dirty="0"/>
              <a:t>）</a:t>
            </a:r>
          </a:p>
          <a:p>
            <a:r>
              <a:rPr lang="en-US" altLang="zh-CN" dirty="0"/>
              <a:t>《</a:t>
            </a:r>
            <a:r>
              <a:rPr lang="zh-CN" altLang="en-US" dirty="0"/>
              <a:t>研发费用加计扣除优惠明细表</a:t>
            </a:r>
            <a:r>
              <a:rPr lang="en-US" altLang="zh-CN" dirty="0"/>
              <a:t>》</a:t>
            </a:r>
            <a:r>
              <a:rPr lang="zh-CN" altLang="en-US" dirty="0"/>
              <a:t>（</a:t>
            </a:r>
            <a:r>
              <a:rPr lang="en-US" altLang="zh-CN" dirty="0"/>
              <a:t>A107012</a:t>
            </a:r>
            <a:r>
              <a:rPr lang="zh-CN" altLang="en-US" dirty="0"/>
              <a:t>）</a:t>
            </a:r>
          </a:p>
          <a:p>
            <a:r>
              <a:rPr lang="en-US" altLang="zh-CN" dirty="0"/>
              <a:t>《</a:t>
            </a:r>
            <a:r>
              <a:rPr lang="zh-CN" altLang="en-US" dirty="0"/>
              <a:t>高新技术企业优惠情况及明细表</a:t>
            </a:r>
            <a:r>
              <a:rPr lang="en-US" altLang="zh-CN" dirty="0"/>
              <a:t>》</a:t>
            </a:r>
            <a:r>
              <a:rPr lang="zh-CN" altLang="en-US" dirty="0"/>
              <a:t>（</a:t>
            </a:r>
            <a:r>
              <a:rPr lang="en-US" altLang="zh-CN" dirty="0"/>
              <a:t>A107041</a:t>
            </a:r>
            <a:r>
              <a:rPr lang="zh-CN" altLang="en-US" dirty="0"/>
              <a:t>）</a:t>
            </a:r>
          </a:p>
          <a:p>
            <a:r>
              <a:rPr lang="en-US" altLang="zh-CN" dirty="0"/>
              <a:t>《</a:t>
            </a:r>
            <a:r>
              <a:rPr lang="zh-CN" altLang="en-US" dirty="0"/>
              <a:t>软件、集成电路企业优惠情况及明细表</a:t>
            </a:r>
            <a:r>
              <a:rPr lang="en-US" altLang="zh-CN" dirty="0"/>
              <a:t>》</a:t>
            </a:r>
            <a:r>
              <a:rPr lang="zh-CN" altLang="en-US" dirty="0"/>
              <a:t>（</a:t>
            </a:r>
            <a:r>
              <a:rPr lang="en-US" altLang="zh-CN" dirty="0"/>
              <a:t>A107042</a:t>
            </a:r>
            <a:r>
              <a:rPr lang="zh-CN" altLang="en-US" dirty="0"/>
              <a:t>）</a:t>
            </a:r>
          </a:p>
          <a:p>
            <a:r>
              <a:rPr lang="en-US" altLang="zh-CN" dirty="0"/>
              <a:t>《</a:t>
            </a:r>
            <a:r>
              <a:rPr lang="zh-CN" altLang="en-US" dirty="0"/>
              <a:t>免税、减计加计扣除优惠明细表</a:t>
            </a:r>
            <a:r>
              <a:rPr lang="en-US" altLang="zh-CN" dirty="0"/>
              <a:t>》</a:t>
            </a:r>
            <a:r>
              <a:rPr lang="zh-CN" altLang="en-US" dirty="0"/>
              <a:t>（</a:t>
            </a:r>
            <a:r>
              <a:rPr lang="en-US" altLang="zh-CN" dirty="0"/>
              <a:t>A107010</a:t>
            </a:r>
            <a:r>
              <a:rPr lang="zh-CN" altLang="en-US" dirty="0"/>
              <a:t>）</a:t>
            </a:r>
          </a:p>
          <a:p>
            <a:endParaRPr lang="zh-CN" altLang="en-US" dirty="0"/>
          </a:p>
          <a:p>
            <a:endParaRPr lang="zh-CN" altLang="en-US" dirty="0"/>
          </a:p>
        </p:txBody>
      </p:sp>
    </p:spTree>
    <p:extLst>
      <p:ext uri="{BB962C8B-B14F-4D97-AF65-F5344CB8AC3E}">
        <p14:creationId xmlns:p14="http://schemas.microsoft.com/office/powerpoint/2010/main" val="422849655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65835E7-5A75-4BB1-B0FA-5D92E307F306}"/>
              </a:ext>
            </a:extLst>
          </p:cNvPr>
          <p:cNvSpPr>
            <a:spLocks noGrp="1"/>
          </p:cNvSpPr>
          <p:nvPr>
            <p:ph type="title"/>
          </p:nvPr>
        </p:nvSpPr>
        <p:spPr/>
        <p:txBody>
          <a:bodyPr/>
          <a:lstStyle/>
          <a:p>
            <a:r>
              <a:rPr lang="zh-CN" altLang="en-US" dirty="0"/>
              <a:t>企业所得税方面</a:t>
            </a:r>
          </a:p>
        </p:txBody>
      </p:sp>
      <p:sp>
        <p:nvSpPr>
          <p:cNvPr id="3" name="内容占位符 2">
            <a:extLst>
              <a:ext uri="{FF2B5EF4-FFF2-40B4-BE49-F238E27FC236}">
                <a16:creationId xmlns:a16="http://schemas.microsoft.com/office/drawing/2014/main" xmlns="" id="{17B779FE-2CB9-4F41-A12C-70C8663927DE}"/>
              </a:ext>
            </a:extLst>
          </p:cNvPr>
          <p:cNvSpPr>
            <a:spLocks noGrp="1"/>
          </p:cNvSpPr>
          <p:nvPr>
            <p:ph idx="1"/>
          </p:nvPr>
        </p:nvSpPr>
        <p:spPr/>
        <p:txBody>
          <a:bodyPr/>
          <a:lstStyle/>
          <a:p>
            <a:r>
              <a:rPr lang="zh-CN" altLang="en-US" dirty="0">
                <a:solidFill>
                  <a:srgbClr val="0070C0"/>
                </a:solidFill>
              </a:rPr>
              <a:t>（三）调整了以下表单的部分数据项</a:t>
            </a:r>
            <a:endParaRPr lang="en-US" altLang="zh-CN" dirty="0">
              <a:solidFill>
                <a:srgbClr val="0070C0"/>
              </a:solidFill>
            </a:endParaRPr>
          </a:p>
          <a:p>
            <a:r>
              <a:rPr lang="en-US" altLang="zh-CN" dirty="0"/>
              <a:t>《</a:t>
            </a:r>
            <a:r>
              <a:rPr lang="zh-CN" altLang="en-US" dirty="0"/>
              <a:t>期间费用明细表</a:t>
            </a:r>
            <a:r>
              <a:rPr lang="en-US" altLang="zh-CN" dirty="0"/>
              <a:t>》</a:t>
            </a:r>
            <a:r>
              <a:rPr lang="zh-CN" altLang="en-US" dirty="0"/>
              <a:t>（</a:t>
            </a:r>
            <a:r>
              <a:rPr lang="en-US" altLang="zh-CN" dirty="0"/>
              <a:t>A104000</a:t>
            </a:r>
            <a:r>
              <a:rPr lang="zh-CN" altLang="en-US" dirty="0"/>
              <a:t>）</a:t>
            </a:r>
          </a:p>
          <a:p>
            <a:r>
              <a:rPr lang="en-US" altLang="zh-CN" dirty="0"/>
              <a:t>《</a:t>
            </a:r>
            <a:r>
              <a:rPr lang="zh-CN" altLang="en-US" dirty="0"/>
              <a:t>纳税调整项目明细表</a:t>
            </a:r>
            <a:r>
              <a:rPr lang="en-US" altLang="zh-CN" dirty="0"/>
              <a:t>》</a:t>
            </a:r>
            <a:r>
              <a:rPr lang="zh-CN" altLang="en-US" dirty="0"/>
              <a:t>（</a:t>
            </a:r>
            <a:r>
              <a:rPr lang="en-US" altLang="zh-CN" dirty="0"/>
              <a:t>A105000</a:t>
            </a:r>
            <a:r>
              <a:rPr lang="zh-CN" altLang="en-US" dirty="0"/>
              <a:t>）</a:t>
            </a:r>
          </a:p>
          <a:p>
            <a:r>
              <a:rPr lang="en-US" altLang="zh-CN" dirty="0"/>
              <a:t>《</a:t>
            </a:r>
            <a:r>
              <a:rPr lang="zh-CN" altLang="en-US" dirty="0"/>
              <a:t>企业重组及递延纳税事项纳税调整明细表</a:t>
            </a:r>
            <a:r>
              <a:rPr lang="en-US" altLang="zh-CN" dirty="0"/>
              <a:t>》</a:t>
            </a:r>
            <a:r>
              <a:rPr lang="zh-CN" altLang="en-US" dirty="0"/>
              <a:t>（</a:t>
            </a:r>
            <a:r>
              <a:rPr lang="en-US" altLang="zh-CN" dirty="0"/>
              <a:t>A105100</a:t>
            </a:r>
            <a:r>
              <a:rPr lang="zh-CN" altLang="en-US" dirty="0"/>
              <a:t>）</a:t>
            </a:r>
          </a:p>
          <a:p>
            <a:r>
              <a:rPr lang="en-US" altLang="zh-CN" dirty="0"/>
              <a:t>《</a:t>
            </a:r>
            <a:r>
              <a:rPr lang="zh-CN" altLang="en-US" dirty="0"/>
              <a:t>特殊行业准备金及纳税调整明细表</a:t>
            </a:r>
            <a:r>
              <a:rPr lang="en-US" altLang="zh-CN" dirty="0"/>
              <a:t>》</a:t>
            </a:r>
            <a:r>
              <a:rPr lang="zh-CN" altLang="en-US" dirty="0"/>
              <a:t>（</a:t>
            </a:r>
            <a:r>
              <a:rPr lang="en-US" altLang="zh-CN" dirty="0"/>
              <a:t>A105120</a:t>
            </a:r>
            <a:r>
              <a:rPr lang="zh-CN" altLang="en-US" dirty="0"/>
              <a:t>）</a:t>
            </a:r>
          </a:p>
          <a:p>
            <a:r>
              <a:rPr lang="en-US" altLang="zh-CN" dirty="0"/>
              <a:t>《</a:t>
            </a:r>
            <a:r>
              <a:rPr lang="zh-CN" altLang="en-US" dirty="0"/>
              <a:t>符合条件的居民企业之间的股息、红利等权益性投资收益优惠明细表</a:t>
            </a:r>
            <a:r>
              <a:rPr lang="en-US" altLang="zh-CN" dirty="0"/>
              <a:t>》</a:t>
            </a:r>
            <a:r>
              <a:rPr lang="zh-CN" altLang="en-US" dirty="0"/>
              <a:t>（</a:t>
            </a:r>
            <a:r>
              <a:rPr lang="en-US" altLang="zh-CN" dirty="0"/>
              <a:t>A107011</a:t>
            </a:r>
            <a:r>
              <a:rPr lang="zh-CN" altLang="en-US" dirty="0"/>
              <a:t>）</a:t>
            </a:r>
          </a:p>
          <a:p>
            <a:r>
              <a:rPr lang="en-US" altLang="zh-CN" dirty="0"/>
              <a:t>《</a:t>
            </a:r>
            <a:r>
              <a:rPr lang="zh-CN" altLang="en-US" dirty="0"/>
              <a:t>抵扣应纳税所得额明细表</a:t>
            </a:r>
            <a:r>
              <a:rPr lang="en-US" altLang="zh-CN" dirty="0"/>
              <a:t>》</a:t>
            </a:r>
            <a:r>
              <a:rPr lang="zh-CN" altLang="en-US" dirty="0"/>
              <a:t>（</a:t>
            </a:r>
            <a:r>
              <a:rPr lang="en-US" altLang="zh-CN" dirty="0"/>
              <a:t>A107030</a:t>
            </a:r>
            <a:r>
              <a:rPr lang="zh-CN" altLang="en-US" dirty="0"/>
              <a:t>）。</a:t>
            </a:r>
          </a:p>
          <a:p>
            <a:endParaRPr lang="zh-CN" altLang="en-US" dirty="0"/>
          </a:p>
          <a:p>
            <a:endParaRPr lang="zh-CN" altLang="en-US" dirty="0"/>
          </a:p>
        </p:txBody>
      </p:sp>
    </p:spTree>
    <p:extLst>
      <p:ext uri="{BB962C8B-B14F-4D97-AF65-F5344CB8AC3E}">
        <p14:creationId xmlns:p14="http://schemas.microsoft.com/office/powerpoint/2010/main" val="66225494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F41C920-85D5-48AD-A16F-B1EEE6B99632}"/>
              </a:ext>
            </a:extLst>
          </p:cNvPr>
          <p:cNvSpPr>
            <a:spLocks noGrp="1"/>
          </p:cNvSpPr>
          <p:nvPr>
            <p:ph type="title"/>
          </p:nvPr>
        </p:nvSpPr>
        <p:spPr/>
        <p:txBody>
          <a:bodyPr/>
          <a:lstStyle/>
          <a:p>
            <a:r>
              <a:rPr lang="zh-CN" altLang="en-US" dirty="0"/>
              <a:t>企业所得税方面</a:t>
            </a:r>
          </a:p>
        </p:txBody>
      </p:sp>
      <p:sp>
        <p:nvSpPr>
          <p:cNvPr id="3" name="内容占位符 2">
            <a:extLst>
              <a:ext uri="{FF2B5EF4-FFF2-40B4-BE49-F238E27FC236}">
                <a16:creationId xmlns:a16="http://schemas.microsoft.com/office/drawing/2014/main" xmlns="" id="{1EE6956D-CE50-4C6A-B560-18390C7B79FF}"/>
              </a:ext>
            </a:extLst>
          </p:cNvPr>
          <p:cNvSpPr>
            <a:spLocks noGrp="1"/>
          </p:cNvSpPr>
          <p:nvPr>
            <p:ph idx="1"/>
          </p:nvPr>
        </p:nvSpPr>
        <p:spPr/>
        <p:txBody>
          <a:bodyPr/>
          <a:lstStyle/>
          <a:p>
            <a:r>
              <a:rPr lang="zh-CN" altLang="en-US" dirty="0">
                <a:solidFill>
                  <a:srgbClr val="0070C0"/>
                </a:solidFill>
              </a:rPr>
              <a:t>（四）重点修改和优化了以下表单的数据项</a:t>
            </a:r>
            <a:endParaRPr lang="en-US" altLang="zh-CN" dirty="0">
              <a:solidFill>
                <a:srgbClr val="0070C0"/>
              </a:solidFill>
            </a:endParaRPr>
          </a:p>
          <a:p>
            <a:r>
              <a:rPr lang="en-US" altLang="zh-CN" dirty="0"/>
              <a:t>《</a:t>
            </a:r>
            <a:r>
              <a:rPr lang="zh-CN" altLang="en-US" dirty="0"/>
              <a:t>企业基础信息表</a:t>
            </a:r>
            <a:r>
              <a:rPr lang="en-US" altLang="zh-CN" dirty="0"/>
              <a:t>》</a:t>
            </a:r>
            <a:r>
              <a:rPr lang="zh-CN" altLang="en-US" dirty="0"/>
              <a:t>（</a:t>
            </a:r>
            <a:r>
              <a:rPr lang="en-US" altLang="zh-CN" dirty="0"/>
              <a:t>A000000</a:t>
            </a:r>
            <a:r>
              <a:rPr lang="zh-CN" altLang="en-US" dirty="0"/>
              <a:t>）</a:t>
            </a:r>
          </a:p>
          <a:p>
            <a:r>
              <a:rPr lang="en-US" altLang="zh-CN" dirty="0"/>
              <a:t>《</a:t>
            </a:r>
            <a:r>
              <a:rPr lang="zh-CN" altLang="en-US" dirty="0"/>
              <a:t>资产折旧、摊销及纳税调整明细表</a:t>
            </a:r>
            <a:r>
              <a:rPr lang="en-US" altLang="zh-CN" dirty="0"/>
              <a:t>》</a:t>
            </a:r>
            <a:r>
              <a:rPr lang="zh-CN" altLang="en-US" dirty="0"/>
              <a:t>（</a:t>
            </a:r>
            <a:r>
              <a:rPr lang="en-US" altLang="zh-CN" dirty="0"/>
              <a:t>A105080</a:t>
            </a:r>
            <a:r>
              <a:rPr lang="zh-CN" altLang="en-US" dirty="0"/>
              <a:t>）</a:t>
            </a:r>
          </a:p>
          <a:p>
            <a:r>
              <a:rPr lang="en-US" altLang="zh-CN" dirty="0"/>
              <a:t>《</a:t>
            </a:r>
            <a:r>
              <a:rPr lang="zh-CN" altLang="en-US" dirty="0"/>
              <a:t>资产损失税前扣除及纳税调整明细表</a:t>
            </a:r>
            <a:r>
              <a:rPr lang="en-US" altLang="zh-CN" dirty="0"/>
              <a:t>》</a:t>
            </a:r>
            <a:r>
              <a:rPr lang="zh-CN" altLang="en-US" dirty="0"/>
              <a:t>（</a:t>
            </a:r>
            <a:r>
              <a:rPr lang="en-US" altLang="zh-CN" dirty="0"/>
              <a:t>A105090</a:t>
            </a:r>
            <a:r>
              <a:rPr lang="zh-CN" altLang="en-US" dirty="0"/>
              <a:t>）</a:t>
            </a:r>
          </a:p>
          <a:p>
            <a:r>
              <a:rPr lang="en-US" altLang="zh-CN" dirty="0"/>
              <a:t>《</a:t>
            </a:r>
            <a:r>
              <a:rPr lang="zh-CN" altLang="en-US" dirty="0"/>
              <a:t>免税、减计收入及加计扣除优惠明细表</a:t>
            </a:r>
            <a:r>
              <a:rPr lang="en-US" altLang="zh-CN" dirty="0"/>
              <a:t>》</a:t>
            </a:r>
            <a:r>
              <a:rPr lang="zh-CN" altLang="en-US" dirty="0"/>
              <a:t>（</a:t>
            </a:r>
            <a:r>
              <a:rPr lang="en-US" altLang="zh-CN" dirty="0"/>
              <a:t>A107010</a:t>
            </a:r>
            <a:r>
              <a:rPr lang="zh-CN" altLang="en-US" dirty="0"/>
              <a:t>）</a:t>
            </a:r>
          </a:p>
          <a:p>
            <a:r>
              <a:rPr lang="en-US" altLang="zh-CN" dirty="0"/>
              <a:t>《</a:t>
            </a:r>
            <a:r>
              <a:rPr lang="zh-CN" altLang="en-US" dirty="0"/>
              <a:t>所得减免优惠明细表</a:t>
            </a:r>
            <a:r>
              <a:rPr lang="en-US" altLang="zh-CN" dirty="0"/>
              <a:t>》</a:t>
            </a:r>
            <a:r>
              <a:rPr lang="zh-CN" altLang="en-US" dirty="0"/>
              <a:t>（</a:t>
            </a:r>
            <a:r>
              <a:rPr lang="en-US" altLang="zh-CN" dirty="0"/>
              <a:t>A107020</a:t>
            </a:r>
            <a:r>
              <a:rPr lang="zh-CN" altLang="en-US" dirty="0"/>
              <a:t>）</a:t>
            </a:r>
          </a:p>
          <a:p>
            <a:r>
              <a:rPr lang="en-US" altLang="zh-CN" dirty="0"/>
              <a:t>《</a:t>
            </a:r>
            <a:r>
              <a:rPr lang="zh-CN" altLang="en-US" dirty="0"/>
              <a:t>减免所得税优惠明细表</a:t>
            </a:r>
            <a:r>
              <a:rPr lang="en-US" altLang="zh-CN" dirty="0"/>
              <a:t>》</a:t>
            </a:r>
            <a:r>
              <a:rPr lang="zh-CN" altLang="en-US" dirty="0"/>
              <a:t>（</a:t>
            </a:r>
            <a:r>
              <a:rPr lang="en-US" altLang="zh-CN" dirty="0"/>
              <a:t>A107040</a:t>
            </a:r>
            <a:r>
              <a:rPr lang="zh-CN" altLang="en-US" dirty="0"/>
              <a:t>）</a:t>
            </a:r>
          </a:p>
          <a:p>
            <a:r>
              <a:rPr lang="en-US" altLang="zh-CN" dirty="0"/>
              <a:t>《</a:t>
            </a:r>
            <a:r>
              <a:rPr lang="zh-CN" altLang="en-US" dirty="0"/>
              <a:t>企业所得税汇总纳税分支机构所得税分配表</a:t>
            </a:r>
            <a:r>
              <a:rPr lang="en-US" altLang="zh-CN" dirty="0"/>
              <a:t>》</a:t>
            </a:r>
            <a:r>
              <a:rPr lang="zh-CN" altLang="en-US" dirty="0"/>
              <a:t>（</a:t>
            </a:r>
            <a:r>
              <a:rPr lang="en-US" altLang="zh-CN" dirty="0"/>
              <a:t>A109010</a:t>
            </a:r>
            <a:r>
              <a:rPr lang="zh-CN" altLang="en-US" dirty="0"/>
              <a:t>）</a:t>
            </a:r>
          </a:p>
          <a:p>
            <a:endParaRPr lang="zh-CN" altLang="en-US" dirty="0"/>
          </a:p>
          <a:p>
            <a:endParaRPr lang="zh-CN" altLang="en-US" dirty="0"/>
          </a:p>
        </p:txBody>
      </p:sp>
    </p:spTree>
    <p:extLst>
      <p:ext uri="{BB962C8B-B14F-4D97-AF65-F5344CB8AC3E}">
        <p14:creationId xmlns:p14="http://schemas.microsoft.com/office/powerpoint/2010/main" val="269599156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DDBDEF1-9E08-47E0-AA87-7EBFFA5670B9}"/>
              </a:ext>
            </a:extLst>
          </p:cNvPr>
          <p:cNvSpPr>
            <a:spLocks noGrp="1"/>
          </p:cNvSpPr>
          <p:nvPr>
            <p:ph type="title"/>
          </p:nvPr>
        </p:nvSpPr>
        <p:spPr/>
        <p:txBody>
          <a:bodyPr/>
          <a:lstStyle/>
          <a:p>
            <a:r>
              <a:rPr lang="zh-CN" altLang="en-US" dirty="0"/>
              <a:t>企业所得税方面</a:t>
            </a:r>
          </a:p>
        </p:txBody>
      </p:sp>
      <p:sp>
        <p:nvSpPr>
          <p:cNvPr id="3" name="内容占位符 2">
            <a:extLst>
              <a:ext uri="{FF2B5EF4-FFF2-40B4-BE49-F238E27FC236}">
                <a16:creationId xmlns:a16="http://schemas.microsoft.com/office/drawing/2014/main" xmlns="" id="{661A49BE-F910-4877-8572-CCCC459E3FEB}"/>
              </a:ext>
            </a:extLst>
          </p:cNvPr>
          <p:cNvSpPr>
            <a:spLocks noGrp="1"/>
          </p:cNvSpPr>
          <p:nvPr>
            <p:ph idx="1"/>
          </p:nvPr>
        </p:nvSpPr>
        <p:spPr/>
        <p:txBody>
          <a:bodyPr/>
          <a:lstStyle/>
          <a:p>
            <a:r>
              <a:rPr lang="zh-CN" altLang="en-US" dirty="0">
                <a:solidFill>
                  <a:srgbClr val="0070C0"/>
                </a:solidFill>
              </a:rPr>
              <a:t>（五）优化和明确了以下表单的部分数据项的填报口径和逻辑关系</a:t>
            </a:r>
            <a:endParaRPr lang="en-US" altLang="zh-CN" dirty="0">
              <a:solidFill>
                <a:srgbClr val="0070C0"/>
              </a:solidFill>
            </a:endParaRPr>
          </a:p>
          <a:p>
            <a:r>
              <a:rPr lang="en-US" altLang="zh-CN" b="0" dirty="0"/>
              <a:t>《</a:t>
            </a:r>
            <a:r>
              <a:rPr lang="zh-CN" altLang="en-US" dirty="0"/>
              <a:t>中华人民共和国企业所得税年度纳税申报表（</a:t>
            </a:r>
            <a:r>
              <a:rPr lang="en-US" altLang="zh-CN" dirty="0"/>
              <a:t>A</a:t>
            </a:r>
            <a:r>
              <a:rPr lang="zh-CN" altLang="en-US" dirty="0"/>
              <a:t>类）</a:t>
            </a:r>
            <a:r>
              <a:rPr lang="en-US" altLang="zh-CN" dirty="0"/>
              <a:t>》</a:t>
            </a:r>
            <a:r>
              <a:rPr lang="zh-CN" altLang="en-US" dirty="0"/>
              <a:t>（</a:t>
            </a:r>
            <a:r>
              <a:rPr lang="en-US" altLang="zh-CN" dirty="0"/>
              <a:t>A100000</a:t>
            </a:r>
            <a:r>
              <a:rPr lang="zh-CN" altLang="en-US" dirty="0"/>
              <a:t>）</a:t>
            </a:r>
          </a:p>
          <a:p>
            <a:r>
              <a:rPr lang="en-US" altLang="zh-CN" dirty="0"/>
              <a:t>《</a:t>
            </a:r>
            <a:r>
              <a:rPr lang="zh-CN" altLang="en-US" dirty="0"/>
              <a:t>职工薪酬支出及纳税调整明细表</a:t>
            </a:r>
            <a:r>
              <a:rPr lang="en-US" altLang="zh-CN" dirty="0"/>
              <a:t>》</a:t>
            </a:r>
            <a:r>
              <a:rPr lang="zh-CN" altLang="en-US" dirty="0"/>
              <a:t>（</a:t>
            </a:r>
            <a:r>
              <a:rPr lang="en-US" altLang="zh-CN" dirty="0"/>
              <a:t>A105050</a:t>
            </a:r>
            <a:r>
              <a:rPr lang="zh-CN" altLang="en-US" dirty="0"/>
              <a:t>）</a:t>
            </a:r>
          </a:p>
          <a:p>
            <a:r>
              <a:rPr lang="en-US" altLang="zh-CN" dirty="0"/>
              <a:t>《</a:t>
            </a:r>
            <a:r>
              <a:rPr lang="zh-CN" altLang="en-US" dirty="0"/>
              <a:t>企业所得税弥补亏损明细表</a:t>
            </a:r>
            <a:r>
              <a:rPr lang="en-US" altLang="zh-CN" dirty="0"/>
              <a:t>》</a:t>
            </a:r>
            <a:r>
              <a:rPr lang="zh-CN" altLang="en-US" dirty="0"/>
              <a:t>（</a:t>
            </a:r>
            <a:r>
              <a:rPr lang="en-US" altLang="zh-CN" dirty="0"/>
              <a:t>A106000</a:t>
            </a:r>
            <a:r>
              <a:rPr lang="zh-CN" altLang="en-US" dirty="0"/>
              <a:t>）</a:t>
            </a:r>
          </a:p>
          <a:p>
            <a:r>
              <a:rPr lang="en-US" altLang="zh-CN" dirty="0"/>
              <a:t>《</a:t>
            </a:r>
            <a:r>
              <a:rPr lang="zh-CN" altLang="en-US" dirty="0"/>
              <a:t>境外所得税收抵免明细表</a:t>
            </a:r>
            <a:r>
              <a:rPr lang="en-US" altLang="zh-CN" dirty="0"/>
              <a:t>》</a:t>
            </a:r>
            <a:r>
              <a:rPr lang="zh-CN" altLang="en-US" dirty="0"/>
              <a:t>（</a:t>
            </a:r>
            <a:r>
              <a:rPr lang="en-US" altLang="zh-CN" dirty="0"/>
              <a:t>A108000</a:t>
            </a:r>
            <a:r>
              <a:rPr lang="zh-CN" altLang="en-US" dirty="0"/>
              <a:t>）</a:t>
            </a:r>
          </a:p>
          <a:p>
            <a:r>
              <a:rPr lang="en-US" altLang="zh-CN" dirty="0"/>
              <a:t>《</a:t>
            </a:r>
            <a:r>
              <a:rPr lang="zh-CN" altLang="en-US" dirty="0"/>
              <a:t>境外所得纳税调整后所得明细表</a:t>
            </a:r>
            <a:r>
              <a:rPr lang="en-US" altLang="zh-CN" dirty="0"/>
              <a:t>》</a:t>
            </a:r>
            <a:r>
              <a:rPr lang="zh-CN" altLang="en-US" dirty="0"/>
              <a:t>（</a:t>
            </a:r>
            <a:r>
              <a:rPr lang="en-US" altLang="zh-CN" dirty="0"/>
              <a:t>A108010</a:t>
            </a:r>
            <a:r>
              <a:rPr lang="zh-CN" altLang="en-US" dirty="0"/>
              <a:t>）</a:t>
            </a:r>
          </a:p>
          <a:p>
            <a:r>
              <a:rPr lang="en-US" altLang="zh-CN" dirty="0"/>
              <a:t>《</a:t>
            </a:r>
            <a:r>
              <a:rPr lang="zh-CN" altLang="en-US" dirty="0"/>
              <a:t>境外分支机构弥补亏损明细表</a:t>
            </a:r>
            <a:r>
              <a:rPr lang="en-US" altLang="zh-CN" dirty="0"/>
              <a:t>》</a:t>
            </a:r>
            <a:r>
              <a:rPr lang="zh-CN" altLang="en-US" dirty="0"/>
              <a:t>（</a:t>
            </a:r>
            <a:r>
              <a:rPr lang="en-US" altLang="zh-CN" dirty="0"/>
              <a:t>A108020</a:t>
            </a:r>
            <a:r>
              <a:rPr lang="zh-CN" altLang="en-US" dirty="0"/>
              <a:t>）</a:t>
            </a:r>
          </a:p>
          <a:p>
            <a:r>
              <a:rPr lang="en-US" altLang="zh-CN" dirty="0"/>
              <a:t>《</a:t>
            </a:r>
            <a:r>
              <a:rPr lang="zh-CN" altLang="en-US" dirty="0"/>
              <a:t>跨年度结转抵免境外所得税明细表</a:t>
            </a:r>
            <a:r>
              <a:rPr lang="en-US" altLang="zh-CN" dirty="0"/>
              <a:t>》</a:t>
            </a:r>
            <a:r>
              <a:rPr lang="zh-CN" altLang="en-US" dirty="0"/>
              <a:t>（</a:t>
            </a:r>
            <a:r>
              <a:rPr lang="en-US" altLang="zh-CN" dirty="0"/>
              <a:t>A108030</a:t>
            </a:r>
            <a:r>
              <a:rPr lang="zh-CN" altLang="en-US" dirty="0"/>
              <a:t>）</a:t>
            </a:r>
          </a:p>
          <a:p>
            <a:r>
              <a:rPr lang="en-US" altLang="zh-CN" dirty="0"/>
              <a:t>《</a:t>
            </a:r>
            <a:r>
              <a:rPr lang="zh-CN" altLang="en-US" dirty="0"/>
              <a:t>跨地区经营汇总纳税企业年度分摊企业所得税明细表</a:t>
            </a:r>
            <a:r>
              <a:rPr lang="en-US" altLang="zh-CN" dirty="0"/>
              <a:t>》</a:t>
            </a:r>
            <a:r>
              <a:rPr lang="zh-CN" altLang="en-US" dirty="0"/>
              <a:t>（</a:t>
            </a:r>
            <a:r>
              <a:rPr lang="en-US" altLang="zh-CN" dirty="0"/>
              <a:t>A109000</a:t>
            </a:r>
            <a:r>
              <a:rPr lang="zh-CN" altLang="en-US" dirty="0"/>
              <a:t>）</a:t>
            </a:r>
          </a:p>
          <a:p>
            <a:endParaRPr lang="zh-CN" altLang="en-US" dirty="0"/>
          </a:p>
          <a:p>
            <a:endParaRPr lang="zh-CN" altLang="en-US" dirty="0"/>
          </a:p>
        </p:txBody>
      </p:sp>
    </p:spTree>
    <p:extLst>
      <p:ext uri="{BB962C8B-B14F-4D97-AF65-F5344CB8AC3E}">
        <p14:creationId xmlns:p14="http://schemas.microsoft.com/office/powerpoint/2010/main" val="104694935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4916ACE-78CB-4367-89CF-6F7A716D659D}"/>
              </a:ext>
            </a:extLst>
          </p:cNvPr>
          <p:cNvSpPr>
            <a:spLocks noGrp="1"/>
          </p:cNvSpPr>
          <p:nvPr>
            <p:ph type="title"/>
          </p:nvPr>
        </p:nvSpPr>
        <p:spPr/>
        <p:txBody>
          <a:bodyPr/>
          <a:lstStyle/>
          <a:p>
            <a:r>
              <a:rPr lang="zh-CN" altLang="en-US" dirty="0"/>
              <a:t>企业所得税方面</a:t>
            </a:r>
          </a:p>
        </p:txBody>
      </p:sp>
      <p:sp>
        <p:nvSpPr>
          <p:cNvPr id="3" name="内容占位符 2">
            <a:extLst>
              <a:ext uri="{FF2B5EF4-FFF2-40B4-BE49-F238E27FC236}">
                <a16:creationId xmlns:a16="http://schemas.microsoft.com/office/drawing/2014/main" xmlns="" id="{D7CB8ABF-E526-4FCC-8E3C-D403C3A2B527}"/>
              </a:ext>
            </a:extLst>
          </p:cNvPr>
          <p:cNvSpPr>
            <a:spLocks noGrp="1"/>
          </p:cNvSpPr>
          <p:nvPr>
            <p:ph idx="1"/>
          </p:nvPr>
        </p:nvSpPr>
        <p:spPr/>
        <p:txBody>
          <a:bodyPr/>
          <a:lstStyle/>
          <a:p>
            <a:r>
              <a:rPr lang="zh-CN" altLang="en-US" dirty="0">
                <a:solidFill>
                  <a:srgbClr val="FF0000"/>
                </a:solidFill>
              </a:rPr>
              <a:t>六</a:t>
            </a:r>
            <a:r>
              <a:rPr lang="en-US" altLang="zh-CN" dirty="0">
                <a:solidFill>
                  <a:srgbClr val="FF0000"/>
                </a:solidFill>
              </a:rPr>
              <a:t>.</a:t>
            </a:r>
            <a:r>
              <a:rPr lang="zh-CN" altLang="en-US" dirty="0">
                <a:solidFill>
                  <a:srgbClr val="FF0000"/>
                </a:solidFill>
              </a:rPr>
              <a:t>境外所得税抵免</a:t>
            </a:r>
            <a:endParaRPr lang="en-US" altLang="zh-CN" dirty="0">
              <a:solidFill>
                <a:srgbClr val="FF0000"/>
              </a:solidFill>
            </a:endParaRPr>
          </a:p>
          <a:p>
            <a:r>
              <a:rPr lang="zh-CN" altLang="en-US" dirty="0">
                <a:solidFill>
                  <a:srgbClr val="0070C0"/>
                </a:solidFill>
              </a:rPr>
              <a:t>（一）</a:t>
            </a:r>
            <a:r>
              <a:rPr lang="zh-CN" altLang="zh-CN" dirty="0">
                <a:solidFill>
                  <a:srgbClr val="0070C0"/>
                </a:solidFill>
              </a:rPr>
              <a:t>企业境外所得税收抵免</a:t>
            </a:r>
            <a:endParaRPr lang="en-US" altLang="zh-CN" dirty="0">
              <a:solidFill>
                <a:srgbClr val="0070C0"/>
              </a:solidFill>
            </a:endParaRPr>
          </a:p>
          <a:p>
            <a:r>
              <a:rPr lang="zh-CN" altLang="en-US" dirty="0"/>
              <a:t>１</a:t>
            </a:r>
            <a:r>
              <a:rPr lang="en-US" altLang="zh-CN" dirty="0"/>
              <a:t>.</a:t>
            </a:r>
            <a:r>
              <a:rPr lang="zh-CN" altLang="zh-CN" dirty="0"/>
              <a:t>企业</a:t>
            </a:r>
            <a:r>
              <a:rPr lang="zh-CN" altLang="zh-CN" dirty="0">
                <a:solidFill>
                  <a:srgbClr val="FF0000"/>
                </a:solidFill>
              </a:rPr>
              <a:t>可以选择</a:t>
            </a:r>
            <a:r>
              <a:rPr lang="zh-CN" altLang="zh-CN" dirty="0"/>
              <a:t>按国（地区）别分别计算（即“分国（地区）不分项”），或者不按国（地区）别汇总计算（即“不分国（地区）不分项”）其来源于境外的应纳税所得额，并按照</a:t>
            </a:r>
            <a:r>
              <a:rPr lang="zh-CN" altLang="en-US" dirty="0"/>
              <a:t>企业所得税</a:t>
            </a:r>
            <a:r>
              <a:rPr lang="zh-CN" altLang="zh-CN" dirty="0"/>
              <a:t>规定的税率</a:t>
            </a:r>
            <a:r>
              <a:rPr lang="zh-CN" altLang="en-US" dirty="0"/>
              <a:t>（</a:t>
            </a:r>
            <a:r>
              <a:rPr lang="zh-CN" altLang="en-US" dirty="0">
                <a:solidFill>
                  <a:srgbClr val="FF0000"/>
                </a:solidFill>
              </a:rPr>
              <a:t>注：</a:t>
            </a:r>
            <a:r>
              <a:rPr lang="zh-CN" altLang="en-US" dirty="0"/>
              <a:t>除国务院财政、税务主管部门另有规定外，应为企业所得税法规定法定税率</a:t>
            </a:r>
            <a:r>
              <a:rPr lang="en-US" altLang="zh-CN" dirty="0"/>
              <a:t>25%</a:t>
            </a:r>
            <a:r>
              <a:rPr lang="zh-CN" altLang="en-US" dirty="0"/>
              <a:t>），</a:t>
            </a:r>
            <a:r>
              <a:rPr lang="zh-CN" altLang="zh-CN" dirty="0"/>
              <a:t>分别计算其可抵免境外所得税税额和抵免限额。上述方式一经选择，</a:t>
            </a:r>
            <a:r>
              <a:rPr lang="en-US" altLang="zh-CN" dirty="0"/>
              <a:t>5</a:t>
            </a:r>
            <a:r>
              <a:rPr lang="zh-CN" altLang="zh-CN" dirty="0"/>
              <a:t>年内不得改变</a:t>
            </a:r>
            <a:r>
              <a:rPr lang="en-US" altLang="zh-CN" dirty="0"/>
              <a:t> </a:t>
            </a:r>
            <a:endParaRPr lang="zh-CN" altLang="zh-CN" dirty="0"/>
          </a:p>
          <a:p>
            <a:r>
              <a:rPr lang="zh-CN" altLang="zh-CN" dirty="0"/>
              <a:t>企业选择采用不同于以前年度的方式（以下简称新方式）计算可抵免境外所得税税额和抵免限额时，对该企业以前年度按照规定没有抵免完的</a:t>
            </a:r>
            <a:r>
              <a:rPr lang="zh-CN" altLang="zh-CN" dirty="0">
                <a:solidFill>
                  <a:srgbClr val="FF0000"/>
                </a:solidFill>
              </a:rPr>
              <a:t>余额</a:t>
            </a:r>
            <a:r>
              <a:rPr lang="zh-CN" altLang="zh-CN" dirty="0"/>
              <a:t>，可在税法规定结转的剩余年限内，按新方式计算的抵免限额中继续结转抵免</a:t>
            </a:r>
            <a:r>
              <a:rPr lang="en-US" altLang="zh-CN" dirty="0"/>
              <a:t> </a:t>
            </a:r>
            <a:endParaRPr lang="zh-CN" altLang="zh-CN" dirty="0"/>
          </a:p>
          <a:p>
            <a:endParaRPr lang="en-US" altLang="zh-CN" dirty="0">
              <a:solidFill>
                <a:srgbClr val="0070C0"/>
              </a:solidFill>
            </a:endParaRPr>
          </a:p>
          <a:p>
            <a:endParaRPr lang="zh-CN" altLang="en-US" dirty="0"/>
          </a:p>
        </p:txBody>
      </p:sp>
    </p:spTree>
    <p:extLst>
      <p:ext uri="{BB962C8B-B14F-4D97-AF65-F5344CB8AC3E}">
        <p14:creationId xmlns:p14="http://schemas.microsoft.com/office/powerpoint/2010/main" val="161965723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91D3045-0270-4367-83EB-FA11C60E8EFC}"/>
              </a:ext>
            </a:extLst>
          </p:cNvPr>
          <p:cNvSpPr>
            <a:spLocks noGrp="1"/>
          </p:cNvSpPr>
          <p:nvPr>
            <p:ph type="title"/>
          </p:nvPr>
        </p:nvSpPr>
        <p:spPr/>
        <p:txBody>
          <a:bodyPr/>
          <a:lstStyle/>
          <a:p>
            <a:r>
              <a:rPr lang="zh-CN" altLang="en-US" dirty="0"/>
              <a:t>企业所得税方面</a:t>
            </a:r>
          </a:p>
        </p:txBody>
      </p:sp>
      <p:sp>
        <p:nvSpPr>
          <p:cNvPr id="3" name="内容占位符 2">
            <a:extLst>
              <a:ext uri="{FF2B5EF4-FFF2-40B4-BE49-F238E27FC236}">
                <a16:creationId xmlns:a16="http://schemas.microsoft.com/office/drawing/2014/main" xmlns="" id="{EF169B85-58B9-456D-A92B-B2F4B09A54E5}"/>
              </a:ext>
            </a:extLst>
          </p:cNvPr>
          <p:cNvSpPr>
            <a:spLocks noGrp="1"/>
          </p:cNvSpPr>
          <p:nvPr>
            <p:ph idx="1"/>
          </p:nvPr>
        </p:nvSpPr>
        <p:spPr/>
        <p:txBody>
          <a:bodyPr/>
          <a:lstStyle/>
          <a:p>
            <a:r>
              <a:rPr lang="en-US" altLang="zh-CN" dirty="0"/>
              <a:t>2.</a:t>
            </a:r>
            <a:r>
              <a:rPr lang="zh-CN" altLang="zh-CN" dirty="0"/>
              <a:t>企业在境外取得的股息所得，在按规定计算该企业境外股息所得的可抵免所得税额和抵免限额时，由该企业直接或者间接持有</a:t>
            </a:r>
            <a:r>
              <a:rPr lang="en-US" altLang="zh-CN" dirty="0"/>
              <a:t>20%</a:t>
            </a:r>
            <a:r>
              <a:rPr lang="zh-CN" altLang="zh-CN" dirty="0"/>
              <a:t>以上股份的外国企业，限于按照规定的持股方式确定的五层外国企业，即：</a:t>
            </a:r>
          </a:p>
          <a:p>
            <a:r>
              <a:rPr lang="zh-CN" altLang="zh-CN" dirty="0"/>
              <a:t>第一层：企业直接持有</a:t>
            </a:r>
            <a:r>
              <a:rPr lang="en-US" altLang="zh-CN" dirty="0"/>
              <a:t>20%</a:t>
            </a:r>
            <a:r>
              <a:rPr lang="zh-CN" altLang="zh-CN" dirty="0"/>
              <a:t>以上股份的外国企业；</a:t>
            </a:r>
          </a:p>
          <a:p>
            <a:r>
              <a:rPr lang="zh-CN" altLang="zh-CN" dirty="0"/>
              <a:t>第二层至第五层：单一上一层外国企业直接持有</a:t>
            </a:r>
            <a:r>
              <a:rPr lang="en-US" altLang="zh-CN" dirty="0"/>
              <a:t>20%</a:t>
            </a:r>
            <a:r>
              <a:rPr lang="zh-CN" altLang="zh-CN" dirty="0"/>
              <a:t>以上股份，且由该企业直接持有或通过一个或多个符合规定持股方式的外国企业间接持有总和达到</a:t>
            </a:r>
            <a:r>
              <a:rPr lang="en-US" altLang="zh-CN" dirty="0"/>
              <a:t>20%</a:t>
            </a:r>
            <a:r>
              <a:rPr lang="zh-CN" altLang="zh-CN" dirty="0"/>
              <a:t>以上股份的外国企业</a:t>
            </a:r>
          </a:p>
          <a:p>
            <a:r>
              <a:rPr lang="en-US" altLang="zh-CN" dirty="0"/>
              <a:t>3.</a:t>
            </a:r>
            <a:r>
              <a:rPr lang="zh-CN" altLang="zh-CN" dirty="0"/>
              <a:t>企业境外所得税收抵免的其他事项，按照财税〔</a:t>
            </a:r>
            <a:r>
              <a:rPr lang="en-US" altLang="zh-CN" dirty="0"/>
              <a:t>2009</a:t>
            </a:r>
            <a:r>
              <a:rPr lang="zh-CN" altLang="zh-CN" dirty="0"/>
              <a:t>〕</a:t>
            </a:r>
            <a:r>
              <a:rPr lang="en-US" altLang="zh-CN" dirty="0"/>
              <a:t>125</a:t>
            </a:r>
            <a:r>
              <a:rPr lang="zh-CN" altLang="zh-CN" dirty="0"/>
              <a:t>号文件的有关规定执行</a:t>
            </a:r>
          </a:p>
          <a:p>
            <a:r>
              <a:rPr lang="zh-CN" altLang="zh-CN" dirty="0"/>
              <a:t>自</a:t>
            </a:r>
            <a:r>
              <a:rPr lang="en-US" altLang="zh-CN" dirty="0"/>
              <a:t>2017</a:t>
            </a:r>
            <a:r>
              <a:rPr lang="zh-CN" altLang="zh-CN" dirty="0"/>
              <a:t>年</a:t>
            </a:r>
            <a:r>
              <a:rPr lang="en-US" altLang="zh-CN" dirty="0"/>
              <a:t>1</a:t>
            </a:r>
            <a:r>
              <a:rPr lang="zh-CN" altLang="zh-CN" dirty="0"/>
              <a:t>月</a:t>
            </a:r>
            <a:r>
              <a:rPr lang="en-US" altLang="zh-CN" dirty="0"/>
              <a:t>1</a:t>
            </a:r>
            <a:r>
              <a:rPr lang="zh-CN" altLang="zh-CN" dirty="0"/>
              <a:t>日起执行</a:t>
            </a:r>
            <a:r>
              <a:rPr lang="en-US" altLang="zh-CN" dirty="0"/>
              <a:t> </a:t>
            </a:r>
          </a:p>
          <a:p>
            <a:r>
              <a:rPr lang="en-US" altLang="zh-CN" dirty="0"/>
              <a:t>                                     ——</a:t>
            </a:r>
            <a:r>
              <a:rPr lang="zh-CN" altLang="zh-CN" dirty="0"/>
              <a:t>财税〔</a:t>
            </a:r>
            <a:r>
              <a:rPr lang="en-US" altLang="zh-CN" dirty="0"/>
              <a:t>2017</a:t>
            </a:r>
            <a:r>
              <a:rPr lang="zh-CN" altLang="zh-CN" dirty="0"/>
              <a:t>〕</a:t>
            </a:r>
            <a:r>
              <a:rPr lang="en-US" altLang="zh-CN" dirty="0"/>
              <a:t>84</a:t>
            </a:r>
            <a:r>
              <a:rPr lang="zh-CN" altLang="zh-CN" dirty="0"/>
              <a:t>号</a:t>
            </a:r>
          </a:p>
          <a:p>
            <a:endParaRPr lang="zh-CN" altLang="en-US" dirty="0"/>
          </a:p>
        </p:txBody>
      </p:sp>
    </p:spTree>
    <p:extLst>
      <p:ext uri="{BB962C8B-B14F-4D97-AF65-F5344CB8AC3E}">
        <p14:creationId xmlns:p14="http://schemas.microsoft.com/office/powerpoint/2010/main" val="35029941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DBA7D35-7152-4A3A-9282-B4502813DFEB}"/>
              </a:ext>
            </a:extLst>
          </p:cNvPr>
          <p:cNvSpPr>
            <a:spLocks noGrp="1"/>
          </p:cNvSpPr>
          <p:nvPr>
            <p:ph type="title"/>
          </p:nvPr>
        </p:nvSpPr>
        <p:spPr/>
        <p:txBody>
          <a:bodyPr/>
          <a:lstStyle/>
          <a:p>
            <a:r>
              <a:rPr lang="zh-CN" altLang="en-US" dirty="0"/>
              <a:t>征收管理</a:t>
            </a:r>
          </a:p>
        </p:txBody>
      </p:sp>
      <p:sp>
        <p:nvSpPr>
          <p:cNvPr id="3" name="内容占位符 2">
            <a:extLst>
              <a:ext uri="{FF2B5EF4-FFF2-40B4-BE49-F238E27FC236}">
                <a16:creationId xmlns:a16="http://schemas.microsoft.com/office/drawing/2014/main" xmlns="" id="{6ED009EB-7D95-41EC-9C97-E47152430392}"/>
              </a:ext>
            </a:extLst>
          </p:cNvPr>
          <p:cNvSpPr>
            <a:spLocks noGrp="1"/>
          </p:cNvSpPr>
          <p:nvPr>
            <p:ph idx="1"/>
          </p:nvPr>
        </p:nvSpPr>
        <p:spPr/>
        <p:txBody>
          <a:bodyPr/>
          <a:lstStyle/>
          <a:p>
            <a:r>
              <a:rPr lang="en-US" altLang="zh-CN" dirty="0"/>
              <a:t>10.</a:t>
            </a:r>
            <a:r>
              <a:rPr lang="zh-CN" altLang="zh-CN" dirty="0"/>
              <a:t>优化征管资源配置</a:t>
            </a:r>
            <a:endParaRPr lang="en-US" altLang="zh-CN" dirty="0"/>
          </a:p>
          <a:p>
            <a:r>
              <a:rPr lang="zh-CN" altLang="zh-CN" dirty="0"/>
              <a:t>各地税务机关建立与制度改革和业务创新相配套的岗责体系，明确各部门间的专业化分工关系，优化整合办税服务资源，强化风险管理资源配置，做好前后台职责分工衔接，实现征管资源集约化利用</a:t>
            </a:r>
          </a:p>
          <a:p>
            <a:r>
              <a:rPr lang="zh-CN" altLang="zh-CN" dirty="0"/>
              <a:t>　</a:t>
            </a:r>
            <a:r>
              <a:rPr lang="en-US" altLang="zh-CN" dirty="0"/>
              <a:t>11.</a:t>
            </a:r>
            <a:r>
              <a:rPr lang="zh-CN" altLang="zh-CN" dirty="0"/>
              <a:t>强化部门协同合作</a:t>
            </a:r>
            <a:endParaRPr lang="en-US" altLang="zh-CN" dirty="0"/>
          </a:p>
          <a:p>
            <a:r>
              <a:rPr lang="zh-CN" altLang="zh-CN" dirty="0"/>
              <a:t>各地国税局、地税局要联合加强与外部门之间的合作，提高协税护税水平</a:t>
            </a:r>
            <a:endParaRPr lang="en-US" altLang="zh-CN" dirty="0"/>
          </a:p>
          <a:p>
            <a:r>
              <a:rPr lang="zh-CN" altLang="zh-CN" dirty="0"/>
              <a:t>进一步推动将纳税信用体系融入社会信用体系，强化守信联合激励和失信联合惩戒，构建纳税人自律、社会监督和行政监管相结合的合作机制</a:t>
            </a:r>
            <a:endParaRPr lang="en-US" altLang="zh-CN" dirty="0"/>
          </a:p>
          <a:p>
            <a:r>
              <a:rPr lang="zh-CN" altLang="zh-CN" dirty="0"/>
              <a:t>深入推进</a:t>
            </a:r>
            <a:r>
              <a:rPr lang="en-US" altLang="zh-CN" dirty="0"/>
              <a:t>“</a:t>
            </a:r>
            <a:r>
              <a:rPr lang="zh-CN" altLang="zh-CN" dirty="0"/>
              <a:t>银税互动</a:t>
            </a:r>
            <a:r>
              <a:rPr lang="en-US" altLang="zh-CN" dirty="0"/>
              <a:t>”</a:t>
            </a:r>
            <a:r>
              <a:rPr lang="zh-CN" altLang="zh-CN" dirty="0"/>
              <a:t>，加大银税合作力度，逐步扩大税务、银行信用信息共享内容，助力解决小微企业融资贵、融资难问题</a:t>
            </a:r>
          </a:p>
          <a:p>
            <a:endParaRPr lang="zh-CN" altLang="en-US" dirty="0"/>
          </a:p>
        </p:txBody>
      </p:sp>
    </p:spTree>
    <p:extLst>
      <p:ext uri="{BB962C8B-B14F-4D97-AF65-F5344CB8AC3E}">
        <p14:creationId xmlns:p14="http://schemas.microsoft.com/office/powerpoint/2010/main" val="379383675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6AB98FF-9233-449C-9E80-1FEEED823443}"/>
              </a:ext>
            </a:extLst>
          </p:cNvPr>
          <p:cNvSpPr>
            <a:spLocks noGrp="1"/>
          </p:cNvSpPr>
          <p:nvPr>
            <p:ph type="title"/>
          </p:nvPr>
        </p:nvSpPr>
        <p:spPr/>
        <p:txBody>
          <a:bodyPr/>
          <a:lstStyle/>
          <a:p>
            <a:r>
              <a:rPr lang="zh-CN" altLang="en-US" dirty="0"/>
              <a:t>企业所得税方面</a:t>
            </a:r>
          </a:p>
        </p:txBody>
      </p:sp>
      <p:sp>
        <p:nvSpPr>
          <p:cNvPr id="3" name="内容占位符 2">
            <a:extLst>
              <a:ext uri="{FF2B5EF4-FFF2-40B4-BE49-F238E27FC236}">
                <a16:creationId xmlns:a16="http://schemas.microsoft.com/office/drawing/2014/main" xmlns="" id="{3CB5F80F-E7D8-46F2-A7F6-FA6211992849}"/>
              </a:ext>
            </a:extLst>
          </p:cNvPr>
          <p:cNvSpPr>
            <a:spLocks noGrp="1"/>
          </p:cNvSpPr>
          <p:nvPr>
            <p:ph idx="1"/>
          </p:nvPr>
        </p:nvSpPr>
        <p:spPr/>
        <p:txBody>
          <a:bodyPr>
            <a:normAutofit fontScale="92500" lnSpcReduction="10000"/>
          </a:bodyPr>
          <a:lstStyle/>
          <a:p>
            <a:r>
              <a:rPr lang="zh-CN" altLang="en-US" dirty="0">
                <a:solidFill>
                  <a:srgbClr val="0070C0"/>
                </a:solidFill>
              </a:rPr>
              <a:t>（二）</a:t>
            </a:r>
            <a:r>
              <a:rPr lang="zh-CN" altLang="zh-CN" dirty="0">
                <a:solidFill>
                  <a:srgbClr val="0070C0"/>
                </a:solidFill>
              </a:rPr>
              <a:t>境外承包工程税收抵免凭证</a:t>
            </a:r>
            <a:endParaRPr lang="en-US" altLang="zh-CN" dirty="0">
              <a:solidFill>
                <a:srgbClr val="0070C0"/>
              </a:solidFill>
            </a:endParaRPr>
          </a:p>
          <a:p>
            <a:r>
              <a:rPr lang="en-US" altLang="zh-CN" dirty="0"/>
              <a:t>1.</a:t>
            </a:r>
            <a:r>
              <a:rPr lang="zh-CN" altLang="zh-CN" dirty="0"/>
              <a:t>企业以</a:t>
            </a:r>
            <a:r>
              <a:rPr lang="zh-CN" altLang="zh-CN" dirty="0">
                <a:solidFill>
                  <a:srgbClr val="FF0000"/>
                </a:solidFill>
              </a:rPr>
              <a:t>总分包或联合体</a:t>
            </a:r>
            <a:r>
              <a:rPr lang="zh-CN" altLang="zh-CN" dirty="0"/>
              <a:t>方式在境外实施工程项目（包括但不限于工程建设、基础设施建设等项目，下同），其来源于境外所得已在境外缴纳的企业所得税税额，可按规定以总承包企业或联合体</a:t>
            </a:r>
            <a:r>
              <a:rPr lang="zh-CN" altLang="zh-CN" dirty="0">
                <a:solidFill>
                  <a:srgbClr val="FF0000"/>
                </a:solidFill>
              </a:rPr>
              <a:t>主导方企业开具</a:t>
            </a:r>
            <a:r>
              <a:rPr lang="zh-CN" altLang="zh-CN" dirty="0"/>
              <a:t>的《境外承包工程项目完税凭证分割单（总分包方式）》或《境外承包工程项目完税凭证分割单（联合体方式）》作为境外所得完税证明或纳税凭证进行税收抵免</a:t>
            </a:r>
            <a:r>
              <a:rPr lang="en-US" altLang="zh-CN" dirty="0"/>
              <a:t> </a:t>
            </a:r>
          </a:p>
          <a:p>
            <a:r>
              <a:rPr lang="en-US" altLang="zh-CN" dirty="0"/>
              <a:t>2.</a:t>
            </a:r>
            <a:r>
              <a:rPr lang="zh-CN" altLang="en-US" dirty="0"/>
              <a:t> </a:t>
            </a:r>
            <a:r>
              <a:rPr lang="zh-CN" altLang="zh-CN" dirty="0"/>
              <a:t>企业以</a:t>
            </a:r>
            <a:r>
              <a:rPr lang="zh-CN" altLang="zh-CN" dirty="0">
                <a:solidFill>
                  <a:srgbClr val="FF0000"/>
                </a:solidFill>
              </a:rPr>
              <a:t>总分包方式</a:t>
            </a:r>
            <a:r>
              <a:rPr lang="zh-CN" altLang="zh-CN" dirty="0"/>
              <a:t>在境外承包工程，除总承包企业自行施工的部分外，发生分包（再分包，下同）的，其</a:t>
            </a:r>
            <a:r>
              <a:rPr lang="zh-CN" altLang="zh-CN" dirty="0">
                <a:solidFill>
                  <a:srgbClr val="FF0000"/>
                </a:solidFill>
              </a:rPr>
              <a:t>分包部分</a:t>
            </a:r>
            <a:r>
              <a:rPr lang="zh-CN" altLang="zh-CN" dirty="0"/>
              <a:t>来源于境外所得已由总承包企业在境外缴纳的企业所得税税额，总承包企业可按实际取得的收入、工作量等因素确定的合理比例进行分配，开具《分割单（总分包方式）》，并将《分割单（总分包方式）》复印件提供给分包企业，分包企业据此申报抵免。总承包企业按分配后的余额申报抵免。同一项目分配方法应当一致，且在项目存续期内不得改变</a:t>
            </a:r>
            <a:r>
              <a:rPr lang="en-US" altLang="zh-CN" dirty="0"/>
              <a:t> </a:t>
            </a:r>
          </a:p>
          <a:p>
            <a:r>
              <a:rPr lang="en-US" altLang="zh-CN" dirty="0"/>
              <a:t>3.</a:t>
            </a:r>
            <a:r>
              <a:rPr lang="zh-CN" altLang="zh-CN" dirty="0"/>
              <a:t>企业以</a:t>
            </a:r>
            <a:r>
              <a:rPr lang="zh-CN" altLang="zh-CN" dirty="0">
                <a:solidFill>
                  <a:srgbClr val="FF0000"/>
                </a:solidFill>
              </a:rPr>
              <a:t>联合体方式</a:t>
            </a:r>
            <a:r>
              <a:rPr lang="zh-CN" altLang="zh-CN" dirty="0"/>
              <a:t>中标境外工程，该联合体在境外缴纳的企业所得税税额可由主导方企业按实际取得的收入、工作量等因素确定的合理比例进行分配，开具《分割单（联合体方式）》，并将《分割单（联合体方式）》复印件提供给联合体各方企业，联合体各方企业据此申报抵免</a:t>
            </a:r>
            <a:endParaRPr lang="en-US" altLang="zh-CN" dirty="0"/>
          </a:p>
          <a:p>
            <a:r>
              <a:rPr lang="zh-CN" altLang="zh-CN" dirty="0"/>
              <a:t>联合体主导方可按合同收入占比孰高原则或事先约定进行确定</a:t>
            </a:r>
            <a:endParaRPr lang="zh-CN" altLang="en-US" dirty="0"/>
          </a:p>
          <a:p>
            <a:endParaRPr lang="zh-CN" altLang="en-US" dirty="0"/>
          </a:p>
        </p:txBody>
      </p:sp>
    </p:spTree>
    <p:extLst>
      <p:ext uri="{BB962C8B-B14F-4D97-AF65-F5344CB8AC3E}">
        <p14:creationId xmlns:p14="http://schemas.microsoft.com/office/powerpoint/2010/main" val="100271696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企业所得税方面</a:t>
            </a:r>
          </a:p>
        </p:txBody>
      </p:sp>
      <p:sp>
        <p:nvSpPr>
          <p:cNvPr id="3" name="内容占位符 2"/>
          <p:cNvSpPr>
            <a:spLocks noGrp="1"/>
          </p:cNvSpPr>
          <p:nvPr>
            <p:ph idx="1"/>
          </p:nvPr>
        </p:nvSpPr>
        <p:spPr/>
        <p:txBody>
          <a:bodyPr/>
          <a:lstStyle/>
          <a:p>
            <a:r>
              <a:rPr lang="zh-CN" altLang="zh-CN" dirty="0"/>
              <a:t>　</a:t>
            </a:r>
            <a:r>
              <a:rPr lang="en-US" altLang="zh-CN" dirty="0"/>
              <a:t>4.</a:t>
            </a:r>
            <a:r>
              <a:rPr lang="zh-CN" altLang="zh-CN" dirty="0"/>
              <a:t>总承包企业作为境外纳税主体，应就其在境外缴纳的企业所得税税额，填制《分割单（总分包方式）》后提交主管税务机关备案，并将以下资料留存备查：</a:t>
            </a:r>
            <a:endParaRPr lang="en-US" altLang="zh-CN" dirty="0"/>
          </a:p>
          <a:p>
            <a:r>
              <a:rPr lang="zh-CN" altLang="en-US" dirty="0"/>
              <a:t>（</a:t>
            </a:r>
            <a:r>
              <a:rPr lang="en-US" altLang="zh-CN" dirty="0"/>
              <a:t>1</a:t>
            </a:r>
            <a:r>
              <a:rPr lang="zh-CN" altLang="en-US" dirty="0"/>
              <a:t>）</a:t>
            </a:r>
            <a:r>
              <a:rPr lang="zh-CN" altLang="zh-CN" dirty="0"/>
              <a:t>总承包企业与境外发包方签订的总承包合同</a:t>
            </a:r>
            <a:endParaRPr lang="en-US" altLang="zh-CN" dirty="0"/>
          </a:p>
          <a:p>
            <a:r>
              <a:rPr lang="zh-CN" altLang="en-US" dirty="0"/>
              <a:t>（</a:t>
            </a:r>
            <a:r>
              <a:rPr lang="en-US" altLang="zh-CN" dirty="0"/>
              <a:t>2</a:t>
            </a:r>
            <a:r>
              <a:rPr lang="zh-CN" altLang="en-US" dirty="0"/>
              <a:t>）</a:t>
            </a:r>
            <a:r>
              <a:rPr lang="zh-CN" altLang="zh-CN" dirty="0"/>
              <a:t>总承包企业与分包企业签订的分包合同</a:t>
            </a:r>
            <a:r>
              <a:rPr lang="en-US" altLang="zh-CN" dirty="0"/>
              <a:t>, </a:t>
            </a:r>
            <a:r>
              <a:rPr lang="zh-CN" altLang="zh-CN" dirty="0"/>
              <a:t>如建设项目再分包的，还需留存备查分包企业与再分包企业签订的再分包合同</a:t>
            </a:r>
            <a:endParaRPr lang="en-US" altLang="zh-CN" dirty="0"/>
          </a:p>
          <a:p>
            <a:r>
              <a:rPr lang="zh-CN" altLang="en-US" dirty="0"/>
              <a:t>（</a:t>
            </a:r>
            <a:r>
              <a:rPr lang="en-US" altLang="zh-CN" dirty="0"/>
              <a:t>3</a:t>
            </a:r>
            <a:r>
              <a:rPr lang="zh-CN" altLang="en-US" dirty="0"/>
              <a:t>）</a:t>
            </a:r>
            <a:r>
              <a:rPr lang="zh-CN" altLang="zh-CN" dirty="0"/>
              <a:t>总承包企业境外所得相关完税证明或纳税凭证</a:t>
            </a:r>
            <a:endParaRPr lang="en-US" altLang="zh-CN" dirty="0"/>
          </a:p>
          <a:p>
            <a:r>
              <a:rPr lang="zh-CN" altLang="en-US" dirty="0"/>
              <a:t>（</a:t>
            </a:r>
            <a:r>
              <a:rPr lang="en-US" altLang="zh-CN" dirty="0"/>
              <a:t>4</a:t>
            </a:r>
            <a:r>
              <a:rPr lang="zh-CN" altLang="en-US" dirty="0"/>
              <a:t>）</a:t>
            </a:r>
            <a:r>
              <a:rPr lang="zh-CN" altLang="zh-CN" dirty="0"/>
              <a:t>境外所得缴纳的企业所得税税额按收入、工作量等因素确定的合理比例分配的计算过程及相关说明</a:t>
            </a:r>
            <a:r>
              <a:rPr lang="en-US" altLang="zh-CN" dirty="0"/>
              <a:t> </a:t>
            </a:r>
            <a:br>
              <a:rPr lang="en-US" altLang="zh-CN" dirty="0"/>
            </a:br>
            <a:endParaRPr lang="zh-CN" altLang="en-US"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76CDCDE-3142-4451-A497-1CFFEF99D7C1}"/>
              </a:ext>
            </a:extLst>
          </p:cNvPr>
          <p:cNvSpPr>
            <a:spLocks noGrp="1"/>
          </p:cNvSpPr>
          <p:nvPr>
            <p:ph type="title"/>
          </p:nvPr>
        </p:nvSpPr>
        <p:spPr/>
        <p:txBody>
          <a:bodyPr/>
          <a:lstStyle/>
          <a:p>
            <a:r>
              <a:rPr lang="zh-CN" altLang="en-US" dirty="0"/>
              <a:t>企业所得税方面</a:t>
            </a:r>
          </a:p>
        </p:txBody>
      </p:sp>
      <p:sp>
        <p:nvSpPr>
          <p:cNvPr id="3" name="内容占位符 2">
            <a:extLst>
              <a:ext uri="{FF2B5EF4-FFF2-40B4-BE49-F238E27FC236}">
                <a16:creationId xmlns:a16="http://schemas.microsoft.com/office/drawing/2014/main" xmlns="" id="{89BBB391-2C78-4888-B1A6-BD5E48E89DC8}"/>
              </a:ext>
            </a:extLst>
          </p:cNvPr>
          <p:cNvSpPr>
            <a:spLocks noGrp="1"/>
          </p:cNvSpPr>
          <p:nvPr>
            <p:ph idx="1"/>
          </p:nvPr>
        </p:nvSpPr>
        <p:spPr/>
        <p:txBody>
          <a:bodyPr/>
          <a:lstStyle/>
          <a:p>
            <a:r>
              <a:rPr lang="en-US" altLang="zh-CN" dirty="0"/>
              <a:t>5.</a:t>
            </a:r>
            <a:r>
              <a:rPr lang="zh-CN" altLang="zh-CN" dirty="0"/>
              <a:t>联合体作为境外纳税主体，应就其在境外缴纳的企业所得税税额，由主导方企业填制《分割单（联合体方式）》后提交主管税务机关备案，并将以下资料留存备查：</a:t>
            </a:r>
            <a:endParaRPr lang="en-US" altLang="zh-CN" dirty="0"/>
          </a:p>
          <a:p>
            <a:r>
              <a:rPr lang="zh-CN" altLang="en-US" dirty="0"/>
              <a:t>（</a:t>
            </a:r>
            <a:r>
              <a:rPr lang="en-US" altLang="zh-CN" dirty="0"/>
              <a:t>1</a:t>
            </a:r>
            <a:r>
              <a:rPr lang="zh-CN" altLang="en-US" dirty="0"/>
              <a:t>）</a:t>
            </a:r>
            <a:r>
              <a:rPr lang="zh-CN" altLang="zh-CN" dirty="0"/>
              <a:t>联合体与境外发包方签订的工程承包合同</a:t>
            </a:r>
            <a:r>
              <a:rPr lang="en-US" altLang="zh-CN" dirty="0"/>
              <a:t> </a:t>
            </a:r>
          </a:p>
          <a:p>
            <a:r>
              <a:rPr lang="zh-CN" altLang="en-US" dirty="0"/>
              <a:t>（</a:t>
            </a:r>
            <a:r>
              <a:rPr lang="en-US" altLang="zh-CN" dirty="0"/>
              <a:t>2</a:t>
            </a:r>
            <a:r>
              <a:rPr lang="zh-CN" altLang="en-US" dirty="0"/>
              <a:t>）</a:t>
            </a:r>
            <a:r>
              <a:rPr lang="zh-CN" altLang="zh-CN" dirty="0"/>
              <a:t>各方企业组建联合体合同或协议</a:t>
            </a:r>
            <a:endParaRPr lang="en-US" altLang="zh-CN" dirty="0"/>
          </a:p>
          <a:p>
            <a:r>
              <a:rPr lang="zh-CN" altLang="en-US" dirty="0"/>
              <a:t>（</a:t>
            </a:r>
            <a:r>
              <a:rPr lang="en-US" altLang="zh-CN" dirty="0"/>
              <a:t>3</a:t>
            </a:r>
            <a:r>
              <a:rPr lang="zh-CN" altLang="en-US" dirty="0"/>
              <a:t>）</a:t>
            </a:r>
            <a:r>
              <a:rPr lang="zh-CN" altLang="zh-CN" dirty="0"/>
              <a:t>联合体境外所得相关完税证明或纳税凭证</a:t>
            </a:r>
            <a:endParaRPr lang="en-US" altLang="zh-CN" dirty="0"/>
          </a:p>
          <a:p>
            <a:r>
              <a:rPr lang="zh-CN" altLang="en-US" dirty="0"/>
              <a:t>（</a:t>
            </a:r>
            <a:r>
              <a:rPr lang="en-US" altLang="zh-CN" dirty="0"/>
              <a:t>4</a:t>
            </a:r>
            <a:r>
              <a:rPr lang="zh-CN" altLang="en-US" dirty="0"/>
              <a:t>）</a:t>
            </a:r>
            <a:r>
              <a:rPr lang="zh-CN" altLang="zh-CN" dirty="0"/>
              <a:t>境外所得缴纳的企业所得税税额按收入、工作量等因素确定的合理比例分配的计算过程及相关说明</a:t>
            </a:r>
            <a:r>
              <a:rPr lang="en-US" altLang="zh-CN" dirty="0"/>
              <a:t> </a:t>
            </a:r>
            <a:br>
              <a:rPr lang="en-US" altLang="zh-CN" dirty="0"/>
            </a:br>
            <a:endParaRPr lang="zh-CN" altLang="en-US" dirty="0"/>
          </a:p>
        </p:txBody>
      </p:sp>
    </p:spTree>
    <p:extLst>
      <p:ext uri="{BB962C8B-B14F-4D97-AF65-F5344CB8AC3E}">
        <p14:creationId xmlns:p14="http://schemas.microsoft.com/office/powerpoint/2010/main" val="167459228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B5002FB-09E9-4ABF-903A-914EABED04FE}"/>
              </a:ext>
            </a:extLst>
          </p:cNvPr>
          <p:cNvSpPr>
            <a:spLocks noGrp="1"/>
          </p:cNvSpPr>
          <p:nvPr>
            <p:ph type="title"/>
          </p:nvPr>
        </p:nvSpPr>
        <p:spPr/>
        <p:txBody>
          <a:bodyPr/>
          <a:lstStyle/>
          <a:p>
            <a:r>
              <a:rPr lang="zh-CN" altLang="en-US" dirty="0"/>
              <a:t>企业所得税方面</a:t>
            </a:r>
          </a:p>
        </p:txBody>
      </p:sp>
      <p:sp>
        <p:nvSpPr>
          <p:cNvPr id="3" name="内容占位符 2">
            <a:extLst>
              <a:ext uri="{FF2B5EF4-FFF2-40B4-BE49-F238E27FC236}">
                <a16:creationId xmlns:a16="http://schemas.microsoft.com/office/drawing/2014/main" xmlns="" id="{00310CC8-EF7C-478C-BE27-22745C16C16F}"/>
              </a:ext>
            </a:extLst>
          </p:cNvPr>
          <p:cNvSpPr>
            <a:spLocks noGrp="1"/>
          </p:cNvSpPr>
          <p:nvPr>
            <p:ph idx="1"/>
          </p:nvPr>
        </p:nvSpPr>
        <p:spPr/>
        <p:txBody>
          <a:bodyPr/>
          <a:lstStyle/>
          <a:p>
            <a:r>
              <a:rPr lang="en-US" altLang="zh-CN" dirty="0"/>
              <a:t>6.</a:t>
            </a:r>
            <a:r>
              <a:rPr lang="zh-CN" altLang="zh-CN" dirty="0"/>
              <a:t>分包企业或联合体各方企业申报抵免时，应将《分割单（总分包方式）》或《分割单（联合体方式）》复印件提交主管税务机关备案。主管税务机关对企业有关境外所得抵免有异议的，可以向总承包企业或联合体主导方企业的主管税务机关提出书面复核建议，总承包企业或联合体主导方企业的主管税务机关在收到复核建议后</a:t>
            </a:r>
            <a:r>
              <a:rPr lang="en-US" altLang="zh-CN" dirty="0"/>
              <a:t>30</a:t>
            </a:r>
            <a:r>
              <a:rPr lang="zh-CN" altLang="zh-CN" dirty="0"/>
              <a:t>日内函复复核结果</a:t>
            </a:r>
            <a:endParaRPr lang="en-US" altLang="zh-CN" dirty="0"/>
          </a:p>
          <a:p>
            <a:r>
              <a:rPr lang="zh-CN" altLang="zh-CN" dirty="0"/>
              <a:t>总承包企业、分包企业及联合体各方企业主管税务机关在后续管理过程中发现企业存在多抵免税款情况的，应及时将信息告知相关各方企业的主管税务机关</a:t>
            </a:r>
            <a:r>
              <a:rPr lang="en-US" altLang="zh-CN" dirty="0"/>
              <a:t> </a:t>
            </a:r>
          </a:p>
          <a:p>
            <a:r>
              <a:rPr lang="en-US" altLang="zh-CN" dirty="0"/>
              <a:t>                                       ——</a:t>
            </a:r>
            <a:r>
              <a:rPr lang="zh-CN" altLang="zh-CN" dirty="0"/>
              <a:t>国家税务总局公告</a:t>
            </a:r>
            <a:r>
              <a:rPr lang="en-US" altLang="zh-CN" dirty="0"/>
              <a:t>2017</a:t>
            </a:r>
            <a:r>
              <a:rPr lang="zh-CN" altLang="zh-CN" dirty="0"/>
              <a:t>年第</a:t>
            </a:r>
            <a:r>
              <a:rPr lang="en-US" altLang="zh-CN" dirty="0"/>
              <a:t>41</a:t>
            </a:r>
            <a:r>
              <a:rPr lang="zh-CN" altLang="zh-CN" dirty="0"/>
              <a:t>号</a:t>
            </a:r>
            <a:endParaRPr lang="zh-CN" altLang="en-US" dirty="0"/>
          </a:p>
        </p:txBody>
      </p:sp>
    </p:spTree>
    <p:extLst>
      <p:ext uri="{BB962C8B-B14F-4D97-AF65-F5344CB8AC3E}">
        <p14:creationId xmlns:p14="http://schemas.microsoft.com/office/powerpoint/2010/main" val="75671035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企业所得税方面</a:t>
            </a:r>
          </a:p>
        </p:txBody>
      </p:sp>
      <p:sp>
        <p:nvSpPr>
          <p:cNvPr id="3" name="内容占位符 2"/>
          <p:cNvSpPr>
            <a:spLocks noGrp="1"/>
          </p:cNvSpPr>
          <p:nvPr>
            <p:ph idx="1"/>
          </p:nvPr>
        </p:nvSpPr>
        <p:spPr/>
        <p:txBody>
          <a:bodyPr/>
          <a:lstStyle/>
          <a:p>
            <a:r>
              <a:rPr lang="zh-CN" altLang="en-US" dirty="0">
                <a:solidFill>
                  <a:srgbClr val="FF0000"/>
                </a:solidFill>
              </a:rPr>
              <a:t>七</a:t>
            </a:r>
            <a:r>
              <a:rPr lang="en-US" altLang="zh-CN" dirty="0">
                <a:solidFill>
                  <a:srgbClr val="FF0000"/>
                </a:solidFill>
              </a:rPr>
              <a:t>.</a:t>
            </a:r>
            <a:r>
              <a:rPr lang="zh-CN" altLang="en-US" dirty="0">
                <a:solidFill>
                  <a:srgbClr val="FF0000"/>
                </a:solidFill>
              </a:rPr>
              <a:t>非居民企业所得税源泉扣缴</a:t>
            </a:r>
            <a:endParaRPr lang="en-US" altLang="zh-CN" dirty="0">
              <a:solidFill>
                <a:srgbClr val="FF0000"/>
              </a:solidFill>
            </a:endParaRPr>
          </a:p>
          <a:p>
            <a:r>
              <a:rPr lang="zh-CN" altLang="en-US" dirty="0">
                <a:solidFill>
                  <a:srgbClr val="0070C0"/>
                </a:solidFill>
              </a:rPr>
              <a:t>（一）适用范围</a:t>
            </a:r>
            <a:endParaRPr lang="en-US" altLang="zh-CN" dirty="0">
              <a:solidFill>
                <a:srgbClr val="0070C0"/>
              </a:solidFill>
            </a:endParaRPr>
          </a:p>
          <a:p>
            <a:r>
              <a:rPr lang="en-US" altLang="zh-CN" dirty="0"/>
              <a:t>1.</a:t>
            </a:r>
            <a:r>
              <a:rPr lang="zh-CN" altLang="en-US" dirty="0"/>
              <a:t>适用于依照企业所得税法第三十七条、第三十九条和第四十条规定办理非居民企业所得税源泉扣缴相关事项（</a:t>
            </a:r>
            <a:r>
              <a:rPr lang="zh-CN" altLang="en-US" dirty="0">
                <a:solidFill>
                  <a:srgbClr val="FF0000"/>
                </a:solidFill>
              </a:rPr>
              <a:t>法定扣缴</a:t>
            </a:r>
            <a:r>
              <a:rPr lang="zh-CN" altLang="en-US" dirty="0"/>
              <a:t>，扣缴境内未设机构场所的外国企业所得税，适用</a:t>
            </a:r>
            <a:r>
              <a:rPr lang="en-US" altLang="zh-CN" dirty="0"/>
              <a:t>20%</a:t>
            </a:r>
            <a:r>
              <a:rPr lang="zh-CN" altLang="en-US" dirty="0"/>
              <a:t>减按</a:t>
            </a:r>
            <a:r>
              <a:rPr lang="en-US" altLang="zh-CN" dirty="0"/>
              <a:t>10%</a:t>
            </a:r>
            <a:r>
              <a:rPr lang="zh-CN" altLang="en-US" dirty="0"/>
              <a:t>税率）。不适用与执行企业所得税法第三十八条规定相关的事项（</a:t>
            </a:r>
            <a:r>
              <a:rPr lang="zh-CN" altLang="en-US" dirty="0">
                <a:solidFill>
                  <a:srgbClr val="FF0000"/>
                </a:solidFill>
              </a:rPr>
              <a:t>指定扣缴</a:t>
            </a:r>
            <a:r>
              <a:rPr lang="zh-CN" altLang="en-US" dirty="0"/>
              <a:t>，扣缴境内设机构场所的外国企业所得税，适用</a:t>
            </a:r>
            <a:r>
              <a:rPr lang="en-US" altLang="zh-CN" dirty="0"/>
              <a:t>25%</a:t>
            </a:r>
            <a:r>
              <a:rPr lang="zh-CN" altLang="en-US" dirty="0"/>
              <a:t>税率 ）</a:t>
            </a:r>
            <a:endParaRPr lang="en-US" altLang="zh-CN" dirty="0"/>
          </a:p>
          <a:p>
            <a:r>
              <a:rPr lang="en-US" altLang="zh-CN" dirty="0"/>
              <a:t>2.</a:t>
            </a:r>
            <a:r>
              <a:rPr lang="zh-CN" altLang="en-US" dirty="0"/>
              <a:t>企业所得税法实施条例第一百零四条规定的支付人自行委托代理人或指定其他第三方代为支付相关款项，或者因担保合同或法律规定等原因由第三方保证人或担保人支付相关款项的，仍由委托人、指定人或被保证人、被担保人承担扣缴义务。</a:t>
            </a:r>
            <a:r>
              <a:rPr lang="en-US" dirty="0"/>
              <a:t/>
            </a:r>
            <a:br>
              <a:rPr lang="en-US" dirty="0"/>
            </a:br>
            <a:endParaRPr lang="zh-CN" altLang="en-US" dirty="0">
              <a:solidFill>
                <a:srgbClr val="0070C0"/>
              </a:solidFill>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企业所得税方面</a:t>
            </a:r>
          </a:p>
        </p:txBody>
      </p:sp>
      <p:sp>
        <p:nvSpPr>
          <p:cNvPr id="3" name="内容占位符 2"/>
          <p:cNvSpPr>
            <a:spLocks noGrp="1"/>
          </p:cNvSpPr>
          <p:nvPr>
            <p:ph idx="1"/>
          </p:nvPr>
        </p:nvSpPr>
        <p:spPr/>
        <p:txBody>
          <a:bodyPr>
            <a:normAutofit lnSpcReduction="10000"/>
          </a:bodyPr>
          <a:lstStyle/>
          <a:p>
            <a:r>
              <a:rPr lang="zh-CN" altLang="en-US" dirty="0">
                <a:solidFill>
                  <a:srgbClr val="0070C0"/>
                </a:solidFill>
              </a:rPr>
              <a:t>（二）股权转让所得</a:t>
            </a:r>
            <a:endParaRPr lang="en-US" altLang="zh-CN" dirty="0">
              <a:solidFill>
                <a:srgbClr val="0070C0"/>
              </a:solidFill>
            </a:endParaRPr>
          </a:p>
          <a:p>
            <a:r>
              <a:rPr lang="zh-CN" altLang="en-US" dirty="0"/>
              <a:t>企业所得税法第十九条第二项规定的转让财产所得包含转让股权等权益性投资资产所得。股权转让收入减除股权净值后的余额为股权转让所得应纳税所得额</a:t>
            </a:r>
            <a:endParaRPr lang="en-US" altLang="zh-CN" dirty="0"/>
          </a:p>
          <a:p>
            <a:r>
              <a:rPr lang="en-US" altLang="zh-CN" dirty="0"/>
              <a:t>1.</a:t>
            </a:r>
            <a:r>
              <a:rPr lang="zh-CN" altLang="en-US" dirty="0"/>
              <a:t>股权转让收入是指股权转让人转让股权所收取的对价，包括货币形式和非货币形式的各种收入</a:t>
            </a:r>
            <a:endParaRPr lang="en-US" altLang="zh-CN" dirty="0"/>
          </a:p>
          <a:p>
            <a:r>
              <a:rPr lang="en-US" altLang="zh-CN" dirty="0"/>
              <a:t>2.</a:t>
            </a:r>
            <a:r>
              <a:rPr lang="zh-CN" altLang="en-US" dirty="0"/>
              <a:t>股权净值是指取得该股权的计税基础</a:t>
            </a:r>
            <a:endParaRPr lang="en-US" altLang="zh-CN" dirty="0"/>
          </a:p>
          <a:p>
            <a:r>
              <a:rPr lang="zh-CN" altLang="en-US" dirty="0"/>
              <a:t>（</a:t>
            </a:r>
            <a:r>
              <a:rPr lang="en-US" altLang="zh-CN" dirty="0"/>
              <a:t>1</a:t>
            </a:r>
            <a:r>
              <a:rPr lang="zh-CN" altLang="en-US" dirty="0"/>
              <a:t>）股权的计税基础是股权转让人投资入股时向中国居民企业实际支付的出资成本，或购买该项股权时向该股权的原转让人实际支付的股权受让成本</a:t>
            </a:r>
            <a:endParaRPr lang="en-US" altLang="zh-CN" dirty="0"/>
          </a:p>
          <a:p>
            <a:r>
              <a:rPr lang="zh-CN" altLang="en-US" dirty="0"/>
              <a:t>（</a:t>
            </a:r>
            <a:r>
              <a:rPr lang="en-US" altLang="zh-CN" dirty="0"/>
              <a:t>2</a:t>
            </a:r>
            <a:r>
              <a:rPr lang="zh-CN" altLang="en-US" dirty="0"/>
              <a:t>）股权在</a:t>
            </a:r>
            <a:r>
              <a:rPr lang="zh-CN" altLang="en-US" dirty="0">
                <a:solidFill>
                  <a:srgbClr val="FF0000"/>
                </a:solidFill>
              </a:rPr>
              <a:t>持有期间</a:t>
            </a:r>
            <a:r>
              <a:rPr lang="zh-CN" altLang="en-US" dirty="0"/>
              <a:t>发生减值或者增值，按照国务院财政、税务主管部门规定可以确认损益的，股权净值应进行相应调整</a:t>
            </a:r>
            <a:endParaRPr lang="en-US" altLang="zh-CN" dirty="0"/>
          </a:p>
          <a:p>
            <a:r>
              <a:rPr lang="zh-CN" altLang="en-US" dirty="0"/>
              <a:t>（</a:t>
            </a:r>
            <a:r>
              <a:rPr lang="en-US" altLang="zh-CN" dirty="0"/>
              <a:t>3</a:t>
            </a:r>
            <a:r>
              <a:rPr lang="zh-CN" altLang="en-US" dirty="0"/>
              <a:t>）企业在计算股权转让所得时，不得扣除被投资企业未分配利润等股东留存收益中按该项股权所可能分配的金额</a:t>
            </a:r>
            <a:endParaRPr lang="en-US" altLang="zh-CN" dirty="0"/>
          </a:p>
          <a:p>
            <a:r>
              <a:rPr lang="zh-CN" altLang="en-US" dirty="0"/>
              <a:t>（</a:t>
            </a:r>
            <a:r>
              <a:rPr lang="en-US" altLang="zh-CN" dirty="0"/>
              <a:t>4</a:t>
            </a:r>
            <a:r>
              <a:rPr lang="zh-CN" altLang="en-US" dirty="0"/>
              <a:t>）多次投资或收购的同项股权被部分转让的，从该项股权全部成本中按照转让比例计算确定被转让股权对应的成本</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企业所得税方面</a:t>
            </a:r>
          </a:p>
        </p:txBody>
      </p:sp>
      <p:sp>
        <p:nvSpPr>
          <p:cNvPr id="3" name="内容占位符 2"/>
          <p:cNvSpPr>
            <a:spLocks noGrp="1"/>
          </p:cNvSpPr>
          <p:nvPr>
            <p:ph idx="1"/>
          </p:nvPr>
        </p:nvSpPr>
        <p:spPr/>
        <p:txBody>
          <a:bodyPr/>
          <a:lstStyle/>
          <a:p>
            <a:r>
              <a:rPr lang="zh-CN" altLang="en-US" dirty="0">
                <a:solidFill>
                  <a:srgbClr val="0070C0"/>
                </a:solidFill>
              </a:rPr>
              <a:t>（三）外币折算</a:t>
            </a:r>
            <a:endParaRPr lang="en-US" altLang="zh-CN" dirty="0">
              <a:solidFill>
                <a:srgbClr val="0070C0"/>
              </a:solidFill>
            </a:endParaRPr>
          </a:p>
          <a:p>
            <a:r>
              <a:rPr lang="zh-CN" altLang="en-US" dirty="0"/>
              <a:t>扣缴义务人支付或者到期应支付的款项以人民币以外的货币支付或计价的，分别按以下情形进行外币折算：</a:t>
            </a:r>
            <a:endParaRPr lang="en-US" dirty="0"/>
          </a:p>
          <a:p>
            <a:r>
              <a:rPr lang="en-US" altLang="zh-CN" dirty="0"/>
              <a:t>1.</a:t>
            </a:r>
            <a:r>
              <a:rPr lang="zh-CN" altLang="en-US" dirty="0"/>
              <a:t>扣缴义务人扣缴企业所得税的，应当按照扣缴义务发生之日人民币汇率中间价折合成人民币，计算非居民企业应纳税所得额。扣缴义务发生之日为相关款项实际支付或者到期应支付之日</a:t>
            </a:r>
            <a:endParaRPr lang="en-US" dirty="0"/>
          </a:p>
          <a:p>
            <a:r>
              <a:rPr lang="en-US" altLang="zh-CN" dirty="0"/>
              <a:t>2.</a:t>
            </a:r>
            <a:r>
              <a:rPr lang="zh-CN" altLang="en-US" dirty="0"/>
              <a:t>取得收入的非居民企业在主管税务机关责令限期缴纳税款前</a:t>
            </a:r>
            <a:r>
              <a:rPr lang="zh-CN" altLang="en-US" dirty="0">
                <a:solidFill>
                  <a:srgbClr val="FF0000"/>
                </a:solidFill>
              </a:rPr>
              <a:t>自行申报</a:t>
            </a:r>
            <a:r>
              <a:rPr lang="zh-CN" altLang="en-US" dirty="0"/>
              <a:t>缴纳应源泉扣缴税款的，应当按照填开税收缴款书之日前一日人民币汇率中间价折合成人民币，计算非居民企业应纳税所得额</a:t>
            </a:r>
            <a:endParaRPr lang="en-US" altLang="zh-CN" dirty="0"/>
          </a:p>
          <a:p>
            <a:r>
              <a:rPr lang="en-US" altLang="zh-CN" dirty="0"/>
              <a:t>3.</a:t>
            </a:r>
            <a:r>
              <a:rPr lang="zh-CN" altLang="en-US" dirty="0"/>
              <a:t>主管税务机关责令取得收入的非居民企业</a:t>
            </a:r>
            <a:r>
              <a:rPr lang="zh-CN" altLang="en-US" dirty="0">
                <a:solidFill>
                  <a:srgbClr val="FF0000"/>
                </a:solidFill>
              </a:rPr>
              <a:t>限期缴纳</a:t>
            </a:r>
            <a:r>
              <a:rPr lang="zh-CN" altLang="en-US" dirty="0"/>
              <a:t>应源泉扣缴税款的，应当按照主管税务机关作出限期缴税决定之日前一日人民币汇率中间价折合成人民币，计算非居民企业应纳税所得额</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企业所得税方面</a:t>
            </a:r>
          </a:p>
        </p:txBody>
      </p:sp>
      <p:sp>
        <p:nvSpPr>
          <p:cNvPr id="3" name="内容占位符 2"/>
          <p:cNvSpPr>
            <a:spLocks noGrp="1"/>
          </p:cNvSpPr>
          <p:nvPr>
            <p:ph idx="1"/>
          </p:nvPr>
        </p:nvSpPr>
        <p:spPr/>
        <p:txBody>
          <a:bodyPr/>
          <a:lstStyle/>
          <a:p>
            <a:r>
              <a:rPr lang="en-US" altLang="zh-CN" dirty="0"/>
              <a:t>【</a:t>
            </a:r>
            <a:r>
              <a:rPr lang="zh-CN" altLang="en-US" dirty="0"/>
              <a:t>案例</a:t>
            </a:r>
            <a:r>
              <a:rPr lang="en-US" altLang="zh-CN" dirty="0"/>
              <a:t>】</a:t>
            </a:r>
            <a:r>
              <a:rPr lang="zh-CN" altLang="en-US" dirty="0"/>
              <a:t>境外</a:t>
            </a:r>
            <a:r>
              <a:rPr lang="en-US" dirty="0"/>
              <a:t>A</a:t>
            </a:r>
            <a:r>
              <a:rPr lang="zh-CN" altLang="en-US" dirty="0"/>
              <a:t>企业为非居民企业，境内</a:t>
            </a:r>
            <a:r>
              <a:rPr lang="en-US" dirty="0"/>
              <a:t>B</a:t>
            </a:r>
            <a:r>
              <a:rPr lang="zh-CN" altLang="en-US" dirty="0"/>
              <a:t>企业和</a:t>
            </a:r>
            <a:r>
              <a:rPr lang="en-US" dirty="0"/>
              <a:t>C</a:t>
            </a:r>
            <a:r>
              <a:rPr lang="zh-CN" altLang="en-US" dirty="0"/>
              <a:t>企业为居民企业，</a:t>
            </a:r>
            <a:r>
              <a:rPr lang="en-US" dirty="0"/>
              <a:t>A</a:t>
            </a:r>
            <a:r>
              <a:rPr lang="zh-CN" altLang="en-US" dirty="0"/>
              <a:t>企业经过前后三次投资</a:t>
            </a:r>
            <a:r>
              <a:rPr lang="en-US" dirty="0"/>
              <a:t>C</a:t>
            </a:r>
            <a:r>
              <a:rPr lang="zh-CN" altLang="en-US" dirty="0"/>
              <a:t>企业，合计持有</a:t>
            </a:r>
            <a:r>
              <a:rPr lang="en-US" dirty="0"/>
              <a:t>C</a:t>
            </a:r>
            <a:r>
              <a:rPr lang="zh-CN" altLang="en-US" dirty="0"/>
              <a:t>企业</a:t>
            </a:r>
            <a:r>
              <a:rPr lang="en-US" dirty="0"/>
              <a:t>40%</a:t>
            </a:r>
            <a:r>
              <a:rPr lang="zh-CN" altLang="en-US" dirty="0"/>
              <a:t>的股权，第一次投资人民币</a:t>
            </a:r>
            <a:r>
              <a:rPr lang="en-US" dirty="0"/>
              <a:t>100</a:t>
            </a:r>
            <a:r>
              <a:rPr lang="zh-CN" altLang="en-US" dirty="0"/>
              <a:t>万元，第二次投资人民币</a:t>
            </a:r>
            <a:r>
              <a:rPr lang="en-US" dirty="0"/>
              <a:t>200</a:t>
            </a:r>
            <a:r>
              <a:rPr lang="zh-CN" altLang="en-US" dirty="0"/>
              <a:t>万元，第三次投资人民币</a:t>
            </a:r>
            <a:r>
              <a:rPr lang="en-US" dirty="0"/>
              <a:t>400</a:t>
            </a:r>
            <a:r>
              <a:rPr lang="zh-CN" altLang="en-US" dirty="0"/>
              <a:t>万元。</a:t>
            </a:r>
            <a:r>
              <a:rPr lang="en-US" dirty="0"/>
              <a:t>2016</a:t>
            </a:r>
            <a:r>
              <a:rPr lang="zh-CN" altLang="en-US" dirty="0"/>
              <a:t>年</a:t>
            </a:r>
            <a:r>
              <a:rPr lang="en-US" dirty="0"/>
              <a:t>1</a:t>
            </a:r>
            <a:r>
              <a:rPr lang="zh-CN" altLang="en-US" dirty="0"/>
              <a:t>月</a:t>
            </a:r>
            <a:r>
              <a:rPr lang="en-US" dirty="0"/>
              <a:t>8</a:t>
            </a:r>
            <a:r>
              <a:rPr lang="zh-CN" altLang="en-US" dirty="0"/>
              <a:t>日，</a:t>
            </a:r>
            <a:r>
              <a:rPr lang="en-US" dirty="0"/>
              <a:t>A</a:t>
            </a:r>
            <a:r>
              <a:rPr lang="zh-CN" altLang="en-US" dirty="0"/>
              <a:t>企业与</a:t>
            </a:r>
            <a:r>
              <a:rPr lang="en-US" dirty="0"/>
              <a:t>B</a:t>
            </a:r>
            <a:r>
              <a:rPr lang="zh-CN" altLang="en-US" dirty="0"/>
              <a:t>企业签订股权转让合同，以人民币</a:t>
            </a:r>
            <a:r>
              <a:rPr lang="en-US" dirty="0"/>
              <a:t>1000</a:t>
            </a:r>
            <a:r>
              <a:rPr lang="zh-CN" altLang="en-US" dirty="0"/>
              <a:t>万元的价格转让其持有的</a:t>
            </a:r>
            <a:r>
              <a:rPr lang="en-US" dirty="0"/>
              <a:t>C</a:t>
            </a:r>
            <a:r>
              <a:rPr lang="zh-CN" altLang="en-US" dirty="0"/>
              <a:t>企业</a:t>
            </a:r>
            <a:r>
              <a:rPr lang="en-US" dirty="0"/>
              <a:t>30%</a:t>
            </a:r>
            <a:r>
              <a:rPr lang="zh-CN" altLang="en-US" dirty="0"/>
              <a:t>的股权给</a:t>
            </a:r>
            <a:r>
              <a:rPr lang="en-US" dirty="0"/>
              <a:t>B</a:t>
            </a:r>
            <a:r>
              <a:rPr lang="zh-CN" altLang="en-US" dirty="0"/>
              <a:t>企业</a:t>
            </a:r>
            <a:endParaRPr lang="en-US" altLang="zh-CN" dirty="0"/>
          </a:p>
          <a:p>
            <a:r>
              <a:rPr lang="en-US" altLang="zh-CN" dirty="0"/>
              <a:t>1.</a:t>
            </a:r>
            <a:r>
              <a:rPr lang="en-US" dirty="0"/>
              <a:t>A</a:t>
            </a:r>
            <a:r>
              <a:rPr lang="zh-CN" altLang="en-US" dirty="0"/>
              <a:t>企业持有</a:t>
            </a:r>
            <a:r>
              <a:rPr lang="en-US" dirty="0"/>
              <a:t>C</a:t>
            </a:r>
            <a:r>
              <a:rPr lang="zh-CN" altLang="en-US" dirty="0"/>
              <a:t>企业</a:t>
            </a:r>
            <a:r>
              <a:rPr lang="en-US" dirty="0"/>
              <a:t>40%</a:t>
            </a:r>
            <a:r>
              <a:rPr lang="zh-CN" altLang="en-US" dirty="0"/>
              <a:t>股权的全部成本为</a:t>
            </a:r>
            <a:r>
              <a:rPr lang="en-US" dirty="0"/>
              <a:t>700</a:t>
            </a:r>
            <a:r>
              <a:rPr lang="zh-CN" altLang="en-US" dirty="0"/>
              <a:t>万元（</a:t>
            </a:r>
            <a:r>
              <a:rPr lang="en-US" dirty="0"/>
              <a:t>100+200+400</a:t>
            </a:r>
            <a:r>
              <a:rPr lang="zh-CN" altLang="en-US" dirty="0"/>
              <a:t>）</a:t>
            </a:r>
            <a:endParaRPr lang="en-US" altLang="zh-CN" dirty="0"/>
          </a:p>
          <a:p>
            <a:r>
              <a:rPr lang="en-US" altLang="zh-CN" dirty="0"/>
              <a:t>2.</a:t>
            </a:r>
            <a:r>
              <a:rPr lang="zh-CN" altLang="en-US" dirty="0"/>
              <a:t>本次交易转让比例为</a:t>
            </a:r>
            <a:r>
              <a:rPr lang="en-US" dirty="0"/>
              <a:t>75%</a:t>
            </a:r>
            <a:r>
              <a:rPr lang="zh-CN" altLang="en-US" dirty="0"/>
              <a:t>（</a:t>
            </a:r>
            <a:r>
              <a:rPr lang="en-US" dirty="0"/>
              <a:t>30%</a:t>
            </a:r>
            <a:r>
              <a:rPr lang="en-US" altLang="zh-CN" dirty="0"/>
              <a:t>÷</a:t>
            </a:r>
            <a:r>
              <a:rPr lang="en-US" dirty="0"/>
              <a:t>40%</a:t>
            </a:r>
            <a:r>
              <a:rPr lang="zh-CN" altLang="en-US" dirty="0"/>
              <a:t>），该被转让的</a:t>
            </a:r>
            <a:r>
              <a:rPr lang="en-US" dirty="0"/>
              <a:t>C</a:t>
            </a:r>
            <a:r>
              <a:rPr lang="zh-CN" altLang="en-US" dirty="0"/>
              <a:t>企业</a:t>
            </a:r>
            <a:r>
              <a:rPr lang="en-US" dirty="0"/>
              <a:t>30%</a:t>
            </a:r>
            <a:r>
              <a:rPr lang="zh-CN" altLang="en-US" dirty="0"/>
              <a:t>股权对应的成本则为</a:t>
            </a:r>
            <a:r>
              <a:rPr lang="en-US" dirty="0"/>
              <a:t>525</a:t>
            </a:r>
            <a:r>
              <a:rPr lang="zh-CN" altLang="en-US" dirty="0"/>
              <a:t>万元（</a:t>
            </a:r>
            <a:r>
              <a:rPr lang="en-US" dirty="0"/>
              <a:t>700</a:t>
            </a:r>
            <a:r>
              <a:rPr lang="en-US" altLang="zh-CN" dirty="0"/>
              <a:t>×</a:t>
            </a:r>
            <a:r>
              <a:rPr lang="en-US" dirty="0"/>
              <a:t>75%</a:t>
            </a:r>
            <a:r>
              <a:rPr lang="zh-CN" altLang="en-US" dirty="0"/>
              <a:t>）</a:t>
            </a:r>
            <a:endParaRPr lang="en-US" altLang="zh-CN" dirty="0"/>
          </a:p>
          <a:p>
            <a:r>
              <a:rPr lang="en-US" altLang="zh-CN" dirty="0"/>
              <a:t>3.</a:t>
            </a:r>
            <a:r>
              <a:rPr lang="zh-CN" altLang="en-US" dirty="0"/>
              <a:t>本次股权转让交易的应纳税所得额为</a:t>
            </a:r>
            <a:r>
              <a:rPr lang="en-US" dirty="0"/>
              <a:t>475</a:t>
            </a:r>
            <a:r>
              <a:rPr lang="zh-CN" altLang="en-US" dirty="0"/>
              <a:t>万元（</a:t>
            </a:r>
            <a:r>
              <a:rPr lang="en-US" dirty="0"/>
              <a:t>1000-525</a:t>
            </a:r>
            <a:r>
              <a:rPr lang="zh-CN" altLang="en-US" dirty="0"/>
              <a:t>）</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企业所得税方面</a:t>
            </a:r>
          </a:p>
        </p:txBody>
      </p:sp>
      <p:sp>
        <p:nvSpPr>
          <p:cNvPr id="3" name="内容占位符 2"/>
          <p:cNvSpPr>
            <a:spLocks noGrp="1"/>
          </p:cNvSpPr>
          <p:nvPr>
            <p:ph idx="1"/>
          </p:nvPr>
        </p:nvSpPr>
        <p:spPr/>
        <p:txBody>
          <a:bodyPr/>
          <a:lstStyle/>
          <a:p>
            <a:r>
              <a:rPr lang="zh-CN" altLang="en-US" dirty="0">
                <a:solidFill>
                  <a:srgbClr val="0070C0"/>
                </a:solidFill>
              </a:rPr>
              <a:t>（四）财产转让的外汇折算</a:t>
            </a:r>
            <a:endParaRPr lang="en-US" altLang="zh-CN" dirty="0">
              <a:solidFill>
                <a:srgbClr val="0070C0"/>
              </a:solidFill>
            </a:endParaRPr>
          </a:p>
          <a:p>
            <a:r>
              <a:rPr lang="zh-CN" altLang="en-US" dirty="0"/>
              <a:t>财产转让收入或财产净值以人民币以外的货币计价的，分扣缴义务人扣缴税款、纳税人自行申报缴纳税款和主管税务机关责令限期缴纳税款三种情形，</a:t>
            </a:r>
            <a:r>
              <a:rPr lang="zh-CN" altLang="en-US" dirty="0">
                <a:solidFill>
                  <a:srgbClr val="FF0000"/>
                </a:solidFill>
              </a:rPr>
              <a:t>先将</a:t>
            </a:r>
            <a:r>
              <a:rPr lang="zh-CN" altLang="en-US" dirty="0"/>
              <a:t>以非人民币计价项目金额比照上述规定折合成人民币金额；</a:t>
            </a:r>
            <a:r>
              <a:rPr lang="zh-CN" altLang="en-US" dirty="0">
                <a:solidFill>
                  <a:srgbClr val="FF0000"/>
                </a:solidFill>
              </a:rPr>
              <a:t>再按</a:t>
            </a:r>
            <a:r>
              <a:rPr lang="zh-CN" altLang="en-US" dirty="0"/>
              <a:t>企业所得税法关规定计算非居民企业财产转让所得应纳税所得额</a:t>
            </a:r>
            <a:endParaRPr lang="en-US" altLang="zh-CN" dirty="0"/>
          </a:p>
          <a:p>
            <a:r>
              <a:rPr lang="zh-CN" altLang="en-US" dirty="0"/>
              <a:t>财产净值或财产转让收入的计价货币</a:t>
            </a:r>
            <a:r>
              <a:rPr lang="zh-CN" altLang="en-US" dirty="0">
                <a:solidFill>
                  <a:srgbClr val="FF0000"/>
                </a:solidFill>
              </a:rPr>
              <a:t>按照取得或转让财产时</a:t>
            </a:r>
            <a:r>
              <a:rPr lang="zh-CN" altLang="en-US" dirty="0"/>
              <a:t>实际支付或收取的计价币种确定。原计价币种停止流通并启用新币种的，按照新旧货币市场转换比例转换为新币种后进行计算</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企业所得税方面</a:t>
            </a:r>
          </a:p>
        </p:txBody>
      </p:sp>
      <p:sp>
        <p:nvSpPr>
          <p:cNvPr id="3" name="内容占位符 2"/>
          <p:cNvSpPr>
            <a:spLocks noGrp="1"/>
          </p:cNvSpPr>
          <p:nvPr>
            <p:ph idx="1"/>
          </p:nvPr>
        </p:nvSpPr>
        <p:spPr/>
        <p:txBody>
          <a:bodyPr/>
          <a:lstStyle/>
          <a:p>
            <a:r>
              <a:rPr lang="en-US" altLang="zh-CN" dirty="0"/>
              <a:t>【</a:t>
            </a:r>
            <a:r>
              <a:rPr lang="zh-CN" altLang="en-US" dirty="0"/>
              <a:t>案例</a:t>
            </a:r>
            <a:r>
              <a:rPr lang="en-US" altLang="zh-CN" dirty="0"/>
              <a:t>】</a:t>
            </a:r>
            <a:r>
              <a:rPr lang="zh-CN" altLang="zh-CN" dirty="0"/>
              <a:t>境外</a:t>
            </a:r>
            <a:r>
              <a:rPr lang="en-US" altLang="zh-CN" dirty="0"/>
              <a:t>A</a:t>
            </a:r>
            <a:r>
              <a:rPr lang="zh-CN" altLang="zh-CN" dirty="0"/>
              <a:t>企业为非居民企业，境内</a:t>
            </a:r>
            <a:r>
              <a:rPr lang="en-US" altLang="zh-CN" dirty="0"/>
              <a:t>B</a:t>
            </a:r>
            <a:r>
              <a:rPr lang="zh-CN" altLang="zh-CN" dirty="0"/>
              <a:t>企业和</a:t>
            </a:r>
            <a:r>
              <a:rPr lang="en-US" altLang="zh-CN" dirty="0"/>
              <a:t>C</a:t>
            </a:r>
            <a:r>
              <a:rPr lang="zh-CN" altLang="zh-CN" dirty="0"/>
              <a:t>企业为居民企业，</a:t>
            </a:r>
            <a:r>
              <a:rPr lang="en-US" altLang="zh-CN" dirty="0"/>
              <a:t>A</a:t>
            </a:r>
            <a:r>
              <a:rPr lang="zh-CN" altLang="zh-CN" dirty="0"/>
              <a:t>企业经过前后两次投资</a:t>
            </a:r>
            <a:r>
              <a:rPr lang="en-US" altLang="zh-CN" dirty="0"/>
              <a:t>C</a:t>
            </a:r>
            <a:r>
              <a:rPr lang="zh-CN" altLang="zh-CN" dirty="0"/>
              <a:t>企业，合计持有</a:t>
            </a:r>
            <a:r>
              <a:rPr lang="en-US" altLang="zh-CN" dirty="0"/>
              <a:t>C</a:t>
            </a:r>
            <a:r>
              <a:rPr lang="zh-CN" altLang="zh-CN" dirty="0"/>
              <a:t>企业</a:t>
            </a:r>
            <a:r>
              <a:rPr lang="en-US" altLang="zh-CN" dirty="0"/>
              <a:t>40%</a:t>
            </a:r>
            <a:r>
              <a:rPr lang="zh-CN" altLang="zh-CN" dirty="0"/>
              <a:t>的股权，</a:t>
            </a:r>
            <a:r>
              <a:rPr lang="en-US" altLang="zh-CN" dirty="0"/>
              <a:t>2008</a:t>
            </a:r>
            <a:r>
              <a:rPr lang="zh-CN" altLang="zh-CN" dirty="0"/>
              <a:t>年</a:t>
            </a:r>
            <a:r>
              <a:rPr lang="en-US" altLang="zh-CN" dirty="0"/>
              <a:t>8</a:t>
            </a:r>
            <a:r>
              <a:rPr lang="zh-CN" altLang="zh-CN" dirty="0"/>
              <a:t>月</a:t>
            </a:r>
            <a:r>
              <a:rPr lang="en-US" altLang="zh-CN" dirty="0"/>
              <a:t>1</a:t>
            </a:r>
            <a:r>
              <a:rPr lang="zh-CN" altLang="zh-CN" dirty="0"/>
              <a:t>日第一次出资</a:t>
            </a:r>
            <a:r>
              <a:rPr lang="en-US" altLang="zh-CN" dirty="0"/>
              <a:t>100</a:t>
            </a:r>
            <a:r>
              <a:rPr lang="zh-CN" altLang="zh-CN" dirty="0"/>
              <a:t>万美元（假设当时人民币汇率中间价为：</a:t>
            </a:r>
            <a:r>
              <a:rPr lang="en-US" altLang="zh-CN" dirty="0"/>
              <a:t>1</a:t>
            </a:r>
            <a:r>
              <a:rPr lang="zh-CN" altLang="zh-CN" dirty="0"/>
              <a:t>美元</a:t>
            </a:r>
            <a:r>
              <a:rPr lang="en-US" altLang="zh-CN" dirty="0"/>
              <a:t>=8.6</a:t>
            </a:r>
            <a:r>
              <a:rPr lang="zh-CN" altLang="zh-CN" dirty="0"/>
              <a:t>元人民币），</a:t>
            </a:r>
            <a:r>
              <a:rPr lang="en-US" altLang="zh-CN" dirty="0"/>
              <a:t>2010</a:t>
            </a:r>
            <a:r>
              <a:rPr lang="zh-CN" altLang="zh-CN" dirty="0"/>
              <a:t>年</a:t>
            </a:r>
            <a:r>
              <a:rPr lang="en-US" altLang="zh-CN" dirty="0"/>
              <a:t>9</a:t>
            </a:r>
            <a:r>
              <a:rPr lang="zh-CN" altLang="zh-CN" dirty="0"/>
              <a:t>月</a:t>
            </a:r>
            <a:r>
              <a:rPr lang="en-US" altLang="zh-CN" dirty="0"/>
              <a:t>1</a:t>
            </a:r>
            <a:r>
              <a:rPr lang="zh-CN" altLang="zh-CN" dirty="0"/>
              <a:t>日第二次投资</a:t>
            </a:r>
            <a:r>
              <a:rPr lang="en-US" altLang="zh-CN" dirty="0"/>
              <a:t>50</a:t>
            </a:r>
            <a:r>
              <a:rPr lang="zh-CN" altLang="zh-CN" dirty="0"/>
              <a:t>万欧元（假设当时人民币汇率中间价为：</a:t>
            </a:r>
            <a:r>
              <a:rPr lang="en-US" altLang="zh-CN" dirty="0"/>
              <a:t>1</a:t>
            </a:r>
            <a:r>
              <a:rPr lang="zh-CN" altLang="zh-CN" dirty="0"/>
              <a:t>欧元</a:t>
            </a:r>
            <a:r>
              <a:rPr lang="en-US" altLang="zh-CN" dirty="0"/>
              <a:t>=8.9</a:t>
            </a:r>
            <a:r>
              <a:rPr lang="zh-CN" altLang="zh-CN" dirty="0"/>
              <a:t>元人民币），</a:t>
            </a:r>
            <a:r>
              <a:rPr lang="en-US" altLang="zh-CN" dirty="0"/>
              <a:t>2016</a:t>
            </a:r>
            <a:r>
              <a:rPr lang="zh-CN" altLang="zh-CN" dirty="0"/>
              <a:t>年</a:t>
            </a:r>
            <a:r>
              <a:rPr lang="en-US" altLang="zh-CN" dirty="0"/>
              <a:t>1</a:t>
            </a:r>
            <a:r>
              <a:rPr lang="zh-CN" altLang="zh-CN" dirty="0"/>
              <a:t>月</a:t>
            </a:r>
            <a:r>
              <a:rPr lang="en-US" altLang="zh-CN" dirty="0"/>
              <a:t>10</a:t>
            </a:r>
            <a:r>
              <a:rPr lang="zh-CN" altLang="zh-CN" dirty="0"/>
              <a:t>日</a:t>
            </a:r>
            <a:r>
              <a:rPr lang="en-US" altLang="zh-CN" dirty="0"/>
              <a:t>A</a:t>
            </a:r>
            <a:r>
              <a:rPr lang="zh-CN" altLang="zh-CN" dirty="0"/>
              <a:t>企业以人民币</a:t>
            </a:r>
            <a:r>
              <a:rPr lang="en-US" altLang="zh-CN" dirty="0"/>
              <a:t>2000</a:t>
            </a:r>
            <a:r>
              <a:rPr lang="zh-CN" altLang="zh-CN" dirty="0"/>
              <a:t>万元将该项股权转让给</a:t>
            </a:r>
            <a:r>
              <a:rPr lang="en-US" altLang="zh-CN" dirty="0"/>
              <a:t>B</a:t>
            </a:r>
            <a:r>
              <a:rPr lang="zh-CN" altLang="zh-CN" dirty="0"/>
              <a:t>企业，合同于当天生效，</a:t>
            </a:r>
            <a:r>
              <a:rPr lang="en-US" altLang="zh-CN" dirty="0"/>
              <a:t>B</a:t>
            </a:r>
            <a:r>
              <a:rPr lang="zh-CN" altLang="zh-CN" dirty="0"/>
              <a:t>企业于</a:t>
            </a:r>
            <a:r>
              <a:rPr lang="en-US" altLang="zh-CN" dirty="0"/>
              <a:t>2016</a:t>
            </a:r>
            <a:r>
              <a:rPr lang="zh-CN" altLang="zh-CN" dirty="0"/>
              <a:t>年</a:t>
            </a:r>
            <a:r>
              <a:rPr lang="en-US" altLang="zh-CN" dirty="0"/>
              <a:t>1</a:t>
            </a:r>
            <a:r>
              <a:rPr lang="zh-CN" altLang="zh-CN" dirty="0"/>
              <a:t>月</a:t>
            </a:r>
            <a:r>
              <a:rPr lang="en-US" altLang="zh-CN" dirty="0"/>
              <a:t>15</a:t>
            </a:r>
            <a:r>
              <a:rPr lang="zh-CN" altLang="zh-CN" dirty="0"/>
              <a:t>日向</a:t>
            </a:r>
            <a:r>
              <a:rPr lang="en-US" altLang="zh-CN" dirty="0"/>
              <a:t>A</a:t>
            </a:r>
            <a:r>
              <a:rPr lang="zh-CN" altLang="zh-CN" dirty="0"/>
              <a:t>企业支付了股权转让款</a:t>
            </a:r>
            <a:r>
              <a:rPr lang="en-US" altLang="zh-CN" dirty="0"/>
              <a:t>2000</a:t>
            </a:r>
            <a:r>
              <a:rPr lang="zh-CN" altLang="zh-CN" dirty="0"/>
              <a:t>万元，假设</a:t>
            </a:r>
            <a:r>
              <a:rPr lang="en-US" altLang="zh-CN" dirty="0"/>
              <a:t>2016</a:t>
            </a:r>
            <a:r>
              <a:rPr lang="zh-CN" altLang="zh-CN" dirty="0"/>
              <a:t>年</a:t>
            </a:r>
            <a:r>
              <a:rPr lang="en-US" altLang="zh-CN" dirty="0"/>
              <a:t>1</a:t>
            </a:r>
            <a:r>
              <a:rPr lang="zh-CN" altLang="zh-CN" dirty="0"/>
              <a:t>月</a:t>
            </a:r>
            <a:r>
              <a:rPr lang="en-US" altLang="zh-CN" dirty="0"/>
              <a:t>15</a:t>
            </a:r>
            <a:r>
              <a:rPr lang="zh-CN" altLang="zh-CN" dirty="0"/>
              <a:t>日，人民币兑美元和欧元的中间价分别为：</a:t>
            </a:r>
            <a:r>
              <a:rPr lang="en-US" altLang="zh-CN" dirty="0"/>
              <a:t>1</a:t>
            </a:r>
            <a:r>
              <a:rPr lang="zh-CN" altLang="zh-CN" dirty="0"/>
              <a:t>美元</a:t>
            </a:r>
            <a:r>
              <a:rPr lang="en-US" altLang="zh-CN" dirty="0"/>
              <a:t>=6.6</a:t>
            </a:r>
            <a:r>
              <a:rPr lang="zh-CN" altLang="zh-CN" dirty="0"/>
              <a:t>元人民币，</a:t>
            </a:r>
            <a:r>
              <a:rPr lang="en-US" altLang="zh-CN" dirty="0"/>
              <a:t>1</a:t>
            </a:r>
            <a:r>
              <a:rPr lang="zh-CN" altLang="zh-CN" dirty="0"/>
              <a:t>欧元</a:t>
            </a:r>
            <a:r>
              <a:rPr lang="en-US" altLang="zh-CN" dirty="0"/>
              <a:t>=7.2</a:t>
            </a:r>
            <a:r>
              <a:rPr lang="zh-CN" altLang="zh-CN" dirty="0"/>
              <a:t>元人民币</a:t>
            </a:r>
            <a:endParaRPr lang="en-US" altLang="zh-CN" dirty="0"/>
          </a:p>
          <a:p>
            <a:r>
              <a:rPr lang="en-US" altLang="zh-CN" dirty="0"/>
              <a:t>1.</a:t>
            </a:r>
            <a:r>
              <a:rPr lang="zh-CN" altLang="zh-CN" dirty="0"/>
              <a:t>本次交易财产转让收入为</a:t>
            </a:r>
            <a:r>
              <a:rPr lang="en-US" altLang="zh-CN" dirty="0"/>
              <a:t>2000</a:t>
            </a:r>
            <a:r>
              <a:rPr lang="zh-CN" altLang="zh-CN" dirty="0"/>
              <a:t>万元人民币</a:t>
            </a:r>
            <a:endParaRPr lang="en-US" altLang="zh-CN" dirty="0"/>
          </a:p>
          <a:p>
            <a:r>
              <a:rPr lang="en-US" altLang="zh-CN" dirty="0"/>
              <a:t>2.</a:t>
            </a:r>
            <a:r>
              <a:rPr lang="zh-CN" altLang="zh-CN" dirty="0"/>
              <a:t>本次交易财产净值为</a:t>
            </a:r>
            <a:r>
              <a:rPr lang="en-US" altLang="zh-CN" dirty="0"/>
              <a:t>1020</a:t>
            </a:r>
            <a:r>
              <a:rPr lang="zh-CN" altLang="zh-CN" dirty="0"/>
              <a:t>万元人民币（</a:t>
            </a:r>
            <a:r>
              <a:rPr lang="en-US" altLang="zh-CN" dirty="0"/>
              <a:t>100</a:t>
            </a:r>
            <a:r>
              <a:rPr lang="zh-CN" altLang="zh-CN" dirty="0"/>
              <a:t>×</a:t>
            </a:r>
            <a:r>
              <a:rPr lang="en-US" altLang="zh-CN" dirty="0"/>
              <a:t>6.6+50</a:t>
            </a:r>
            <a:r>
              <a:rPr lang="zh-CN" altLang="zh-CN" dirty="0"/>
              <a:t>×</a:t>
            </a:r>
            <a:r>
              <a:rPr lang="en-US" altLang="zh-CN" dirty="0"/>
              <a:t>7.2</a:t>
            </a:r>
            <a:r>
              <a:rPr lang="zh-CN" altLang="zh-CN" dirty="0"/>
              <a:t>）</a:t>
            </a:r>
            <a:endParaRPr lang="en-US" altLang="zh-CN" dirty="0"/>
          </a:p>
          <a:p>
            <a:r>
              <a:rPr lang="en-US" altLang="zh-CN" dirty="0"/>
              <a:t>3.</a:t>
            </a:r>
            <a:r>
              <a:rPr lang="zh-CN" altLang="zh-CN" dirty="0"/>
              <a:t>本次交易应纳税所得额为</a:t>
            </a:r>
            <a:r>
              <a:rPr lang="en-US" altLang="zh-CN" dirty="0"/>
              <a:t>980</a:t>
            </a:r>
            <a:r>
              <a:rPr lang="zh-CN" altLang="zh-CN" dirty="0"/>
              <a:t>万元人民币（</a:t>
            </a:r>
            <a:r>
              <a:rPr lang="en-US" altLang="zh-CN" dirty="0"/>
              <a:t>2000-1020</a:t>
            </a:r>
            <a:r>
              <a:rPr lang="zh-CN" altLang="zh-CN" dirty="0"/>
              <a:t>）</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3289064-29BC-414D-ACAF-F247E3743CC8}"/>
              </a:ext>
            </a:extLst>
          </p:cNvPr>
          <p:cNvSpPr>
            <a:spLocks noGrp="1"/>
          </p:cNvSpPr>
          <p:nvPr>
            <p:ph type="title"/>
          </p:nvPr>
        </p:nvSpPr>
        <p:spPr/>
        <p:txBody>
          <a:bodyPr/>
          <a:lstStyle/>
          <a:p>
            <a:r>
              <a:rPr lang="zh-CN" altLang="en-US" dirty="0"/>
              <a:t>征收管理</a:t>
            </a:r>
          </a:p>
        </p:txBody>
      </p:sp>
      <p:sp>
        <p:nvSpPr>
          <p:cNvPr id="3" name="内容占位符 2">
            <a:extLst>
              <a:ext uri="{FF2B5EF4-FFF2-40B4-BE49-F238E27FC236}">
                <a16:creationId xmlns:a16="http://schemas.microsoft.com/office/drawing/2014/main" xmlns="" id="{1E93EB47-74E5-45D4-B9B2-BEFE1F9A93BA}"/>
              </a:ext>
            </a:extLst>
          </p:cNvPr>
          <p:cNvSpPr>
            <a:spLocks noGrp="1"/>
          </p:cNvSpPr>
          <p:nvPr>
            <p:ph idx="1"/>
          </p:nvPr>
        </p:nvSpPr>
        <p:spPr/>
        <p:txBody>
          <a:bodyPr>
            <a:normAutofit lnSpcReduction="10000"/>
          </a:bodyPr>
          <a:lstStyle/>
          <a:p>
            <a:r>
              <a:rPr lang="zh-CN" altLang="en-US" dirty="0">
                <a:solidFill>
                  <a:srgbClr val="00B0F0"/>
                </a:solidFill>
              </a:rPr>
              <a:t>（</a:t>
            </a:r>
            <a:r>
              <a:rPr lang="zh-CN" altLang="zh-CN" dirty="0">
                <a:solidFill>
                  <a:srgbClr val="00B0F0"/>
                </a:solidFill>
              </a:rPr>
              <a:t>三</a:t>
            </a:r>
            <a:r>
              <a:rPr lang="zh-CN" altLang="en-US" dirty="0">
                <a:solidFill>
                  <a:srgbClr val="00B0F0"/>
                </a:solidFill>
              </a:rPr>
              <a:t>）</a:t>
            </a:r>
            <a:r>
              <a:rPr lang="zh-CN" altLang="zh-CN" dirty="0">
                <a:solidFill>
                  <a:srgbClr val="00B0F0"/>
                </a:solidFill>
              </a:rPr>
              <a:t>不断优化纳税服务</a:t>
            </a:r>
            <a:r>
              <a:rPr lang="zh-CN" altLang="en-US" dirty="0">
                <a:solidFill>
                  <a:srgbClr val="00B0F0"/>
                </a:solidFill>
              </a:rPr>
              <a:t>（服）</a:t>
            </a:r>
            <a:endParaRPr lang="en-US" altLang="zh-CN" dirty="0">
              <a:solidFill>
                <a:srgbClr val="00B0F0"/>
              </a:solidFill>
            </a:endParaRPr>
          </a:p>
          <a:p>
            <a:r>
              <a:rPr lang="en-US" altLang="zh-CN" dirty="0"/>
              <a:t>12.</a:t>
            </a:r>
            <a:r>
              <a:rPr lang="zh-CN" altLang="zh-CN" dirty="0"/>
              <a:t>推行新办纳税人</a:t>
            </a:r>
            <a:r>
              <a:rPr lang="en-US" altLang="zh-CN" dirty="0"/>
              <a:t>“</a:t>
            </a:r>
            <a:r>
              <a:rPr lang="zh-CN" altLang="zh-CN" dirty="0"/>
              <a:t>零门槛</a:t>
            </a:r>
            <a:r>
              <a:rPr lang="en-US" altLang="zh-CN" dirty="0"/>
              <a:t>”</a:t>
            </a:r>
            <a:r>
              <a:rPr lang="zh-CN" altLang="zh-CN" dirty="0"/>
              <a:t>办税</a:t>
            </a:r>
            <a:endParaRPr lang="en-US" altLang="zh-CN" dirty="0"/>
          </a:p>
          <a:p>
            <a:r>
              <a:rPr lang="zh-CN" altLang="zh-CN" dirty="0"/>
              <a:t>为新办纳税人提供</a:t>
            </a:r>
            <a:r>
              <a:rPr lang="en-US" altLang="zh-CN" dirty="0"/>
              <a:t>“</a:t>
            </a:r>
            <a:r>
              <a:rPr lang="zh-CN" altLang="zh-CN" dirty="0"/>
              <a:t>套餐式</a:t>
            </a:r>
            <a:r>
              <a:rPr lang="en-US" altLang="zh-CN" dirty="0"/>
              <a:t>”</a:t>
            </a:r>
            <a:r>
              <a:rPr lang="zh-CN" altLang="zh-CN" dirty="0"/>
              <a:t>服务，一次性办结多个涉税事项</a:t>
            </a:r>
            <a:endParaRPr lang="en-US" altLang="zh-CN" dirty="0"/>
          </a:p>
          <a:p>
            <a:r>
              <a:rPr lang="zh-CN" altLang="zh-CN" dirty="0"/>
              <a:t>将增值税普通发票核定事项由限时办结改为即时办结，大幅缩短办理时间</a:t>
            </a:r>
            <a:endParaRPr lang="en-US" altLang="zh-CN" dirty="0"/>
          </a:p>
          <a:p>
            <a:r>
              <a:rPr lang="zh-CN" altLang="zh-CN" dirty="0"/>
              <a:t>将无不良信用记录的新办纳税人纳入取消增值税专用发票认证范围，减轻纳税人发票认证负担和办税服务厅工作压力</a:t>
            </a:r>
          </a:p>
          <a:p>
            <a:r>
              <a:rPr lang="en-US" altLang="zh-CN" dirty="0"/>
              <a:t>13.</a:t>
            </a:r>
            <a:r>
              <a:rPr lang="zh-CN" altLang="zh-CN" dirty="0"/>
              <a:t>创新发票服务方式</a:t>
            </a:r>
            <a:endParaRPr lang="en-US" altLang="zh-CN" dirty="0"/>
          </a:p>
          <a:p>
            <a:r>
              <a:rPr lang="zh-CN" altLang="zh-CN" dirty="0"/>
              <a:t>推进税务信息系统与公路收费系统对接，依托收费公路通行费增值税发票服务平台开具增值税电子普通发票，推动物流行业降本增效</a:t>
            </a:r>
            <a:endParaRPr lang="en-US" altLang="zh-CN" dirty="0"/>
          </a:p>
          <a:p>
            <a:r>
              <a:rPr lang="zh-CN" altLang="zh-CN" dirty="0"/>
              <a:t>试行代开增值税普通发票</a:t>
            </a:r>
            <a:r>
              <a:rPr lang="en-US" altLang="zh-CN" dirty="0"/>
              <a:t>“</a:t>
            </a:r>
            <a:r>
              <a:rPr lang="zh-CN" altLang="zh-CN" dirty="0"/>
              <a:t>线上申请、网上缴税、自行出票</a:t>
            </a:r>
            <a:r>
              <a:rPr lang="en-US" altLang="zh-CN" dirty="0"/>
              <a:t>”</a:t>
            </a:r>
            <a:r>
              <a:rPr lang="zh-CN" altLang="zh-CN" dirty="0"/>
              <a:t>模式</a:t>
            </a:r>
            <a:r>
              <a:rPr lang="zh-CN" altLang="en-US" dirty="0"/>
              <a:t>；</a:t>
            </a:r>
            <a:r>
              <a:rPr lang="zh-CN" altLang="zh-CN" dirty="0"/>
              <a:t>分行业扩大小规模纳税人自行开具增值税专用发票试点范围，促进小微企业发展</a:t>
            </a:r>
            <a:endParaRPr lang="en-US" altLang="zh-CN" dirty="0"/>
          </a:p>
          <a:p>
            <a:r>
              <a:rPr lang="zh-CN" altLang="zh-CN" dirty="0"/>
              <a:t>适应商事制度改革要求，推行税控器具网上变更</a:t>
            </a:r>
            <a:endParaRPr lang="en-US" altLang="zh-CN" dirty="0"/>
          </a:p>
          <a:p>
            <a:r>
              <a:rPr lang="zh-CN" altLang="zh-CN" dirty="0"/>
              <a:t>推动完善发票管理制度，取消发票领购簿等规定</a:t>
            </a:r>
          </a:p>
          <a:p>
            <a:endParaRPr lang="zh-CN" altLang="en-US" dirty="0"/>
          </a:p>
        </p:txBody>
      </p:sp>
    </p:spTree>
    <p:extLst>
      <p:ext uri="{BB962C8B-B14F-4D97-AF65-F5344CB8AC3E}">
        <p14:creationId xmlns:p14="http://schemas.microsoft.com/office/powerpoint/2010/main" val="329609313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B38C5D7-0370-4E1A-AF52-39BBE660F349}"/>
              </a:ext>
            </a:extLst>
          </p:cNvPr>
          <p:cNvSpPr>
            <a:spLocks noGrp="1"/>
          </p:cNvSpPr>
          <p:nvPr>
            <p:ph type="title"/>
          </p:nvPr>
        </p:nvSpPr>
        <p:spPr/>
        <p:txBody>
          <a:bodyPr/>
          <a:lstStyle/>
          <a:p>
            <a:r>
              <a:rPr lang="zh-CN" altLang="en-US" dirty="0"/>
              <a:t>企业所得税方面</a:t>
            </a:r>
          </a:p>
        </p:txBody>
      </p:sp>
      <p:sp>
        <p:nvSpPr>
          <p:cNvPr id="3" name="内容占位符 2">
            <a:extLst>
              <a:ext uri="{FF2B5EF4-FFF2-40B4-BE49-F238E27FC236}">
                <a16:creationId xmlns:a16="http://schemas.microsoft.com/office/drawing/2014/main" xmlns="" id="{D97ABEC9-2C16-4E86-8BBC-0337015787A2}"/>
              </a:ext>
            </a:extLst>
          </p:cNvPr>
          <p:cNvSpPr>
            <a:spLocks noGrp="1"/>
          </p:cNvSpPr>
          <p:nvPr>
            <p:ph idx="1"/>
          </p:nvPr>
        </p:nvSpPr>
        <p:spPr/>
        <p:txBody>
          <a:bodyPr>
            <a:normAutofit fontScale="92500" lnSpcReduction="10000"/>
          </a:bodyPr>
          <a:lstStyle/>
          <a:p>
            <a:r>
              <a:rPr lang="zh-CN" altLang="en-US" dirty="0">
                <a:solidFill>
                  <a:srgbClr val="0070C0"/>
                </a:solidFill>
              </a:rPr>
              <a:t>（五）代负担税款的换算</a:t>
            </a:r>
            <a:endParaRPr lang="en-US" altLang="zh-CN" dirty="0">
              <a:solidFill>
                <a:srgbClr val="0070C0"/>
              </a:solidFill>
            </a:endParaRPr>
          </a:p>
          <a:p>
            <a:r>
              <a:rPr lang="zh-CN" altLang="zh-CN" dirty="0"/>
              <a:t>扣缴义务人与非居民企业签订与企业所得税法规定的所得有关的业务合同时，凡合同中约定由扣缴义务人实际承担应纳税款的，应将非居民企业取得的不含税所得</a:t>
            </a:r>
            <a:r>
              <a:rPr lang="zh-CN" altLang="zh-CN" dirty="0">
                <a:solidFill>
                  <a:srgbClr val="FF0000"/>
                </a:solidFill>
              </a:rPr>
              <a:t>换算为含税所得</a:t>
            </a:r>
            <a:r>
              <a:rPr lang="zh-CN" altLang="zh-CN" dirty="0"/>
              <a:t>计算并解缴应扣税款</a:t>
            </a:r>
            <a:r>
              <a:rPr lang="zh-CN" altLang="en-US" dirty="0"/>
              <a:t>（注：应考虑其他税费）</a:t>
            </a:r>
            <a:endParaRPr lang="en-US" altLang="zh-CN" dirty="0"/>
          </a:p>
          <a:p>
            <a:r>
              <a:rPr lang="zh-CN" altLang="en-US" dirty="0">
                <a:solidFill>
                  <a:srgbClr val="0070C0"/>
                </a:solidFill>
              </a:rPr>
              <a:t>（六）扣缴税款时间</a:t>
            </a:r>
            <a:endParaRPr lang="en-US" altLang="zh-CN" dirty="0">
              <a:solidFill>
                <a:srgbClr val="0070C0"/>
              </a:solidFill>
            </a:endParaRPr>
          </a:p>
          <a:p>
            <a:r>
              <a:rPr lang="en-US" altLang="zh-CN" dirty="0"/>
              <a:t>1.</a:t>
            </a:r>
            <a:r>
              <a:rPr lang="zh-CN" altLang="en-US" dirty="0"/>
              <a:t> </a:t>
            </a:r>
            <a:r>
              <a:rPr lang="zh-CN" altLang="zh-CN" dirty="0"/>
              <a:t>扣缴义务人在每次支付或者到期应支付时，从支付或者到期应支付的款项中扣缴</a:t>
            </a:r>
            <a:r>
              <a:rPr lang="zh-CN" altLang="en-US" dirty="0"/>
              <a:t>税款</a:t>
            </a:r>
            <a:endParaRPr lang="en-US" altLang="zh-CN" dirty="0"/>
          </a:p>
          <a:p>
            <a:r>
              <a:rPr lang="en-US" altLang="zh-CN" dirty="0"/>
              <a:t>2.</a:t>
            </a:r>
            <a:r>
              <a:rPr lang="zh-CN" altLang="zh-CN" dirty="0"/>
              <a:t>扣缴义务人发生到期</a:t>
            </a:r>
            <a:r>
              <a:rPr lang="zh-CN" altLang="zh-CN" dirty="0">
                <a:solidFill>
                  <a:srgbClr val="FF0000"/>
                </a:solidFill>
              </a:rPr>
              <a:t>应支付而未支付</a:t>
            </a:r>
            <a:r>
              <a:rPr lang="zh-CN" altLang="zh-CN" dirty="0"/>
              <a:t>情形，应按照《国家税务总局关于非居民企业所得税管理若干问题的公告》（国家税务总局公告</a:t>
            </a:r>
            <a:r>
              <a:rPr lang="en-US" altLang="zh-CN" dirty="0"/>
              <a:t>2011</a:t>
            </a:r>
            <a:r>
              <a:rPr lang="zh-CN" altLang="zh-CN" dirty="0"/>
              <a:t>年第</a:t>
            </a:r>
            <a:r>
              <a:rPr lang="en-US" altLang="zh-CN" dirty="0"/>
              <a:t>24</a:t>
            </a:r>
            <a:r>
              <a:rPr lang="zh-CN" altLang="zh-CN" dirty="0"/>
              <a:t>号）第一条规定进行税务处理</a:t>
            </a:r>
            <a:endParaRPr lang="en-US" altLang="zh-CN" dirty="0"/>
          </a:p>
          <a:p>
            <a:r>
              <a:rPr lang="en-US" altLang="zh-CN" dirty="0"/>
              <a:t>3.</a:t>
            </a:r>
            <a:r>
              <a:rPr lang="zh-CN" altLang="zh-CN" dirty="0"/>
              <a:t>非居民企业取得应源泉扣缴的所得为股息、红利等</a:t>
            </a:r>
            <a:r>
              <a:rPr lang="zh-CN" altLang="zh-CN" dirty="0">
                <a:solidFill>
                  <a:srgbClr val="FF0000"/>
                </a:solidFill>
              </a:rPr>
              <a:t>权益性投资收益</a:t>
            </a:r>
            <a:r>
              <a:rPr lang="zh-CN" altLang="zh-CN" dirty="0"/>
              <a:t>的，相关应纳税款扣缴义务发生之日为股息、红利等权益性投资收益</a:t>
            </a:r>
            <a:r>
              <a:rPr lang="zh-CN" altLang="zh-CN" dirty="0">
                <a:solidFill>
                  <a:srgbClr val="FF0000"/>
                </a:solidFill>
              </a:rPr>
              <a:t>实际支付之日</a:t>
            </a:r>
            <a:endParaRPr lang="en-US" altLang="zh-CN" dirty="0">
              <a:solidFill>
                <a:srgbClr val="FF0000"/>
              </a:solidFill>
            </a:endParaRPr>
          </a:p>
          <a:p>
            <a:r>
              <a:rPr lang="en-US" altLang="zh-CN" dirty="0"/>
              <a:t>4.</a:t>
            </a:r>
            <a:r>
              <a:rPr lang="zh-CN" altLang="zh-CN" dirty="0"/>
              <a:t>非居民企业采取分期收款方式取得应源泉扣缴所得税的同一项转让财产所得的，其分期收取的款项可</a:t>
            </a:r>
            <a:r>
              <a:rPr lang="zh-CN" altLang="zh-CN" dirty="0">
                <a:solidFill>
                  <a:srgbClr val="FF0000"/>
                </a:solidFill>
              </a:rPr>
              <a:t>先视为收回</a:t>
            </a:r>
            <a:r>
              <a:rPr lang="zh-CN" altLang="zh-CN" dirty="0"/>
              <a:t>以前投资财产的成本，待成本全部收回后，再计算并扣缴应扣税款</a:t>
            </a:r>
            <a:endParaRPr lang="en-US" altLang="zh-CN" dirty="0"/>
          </a:p>
        </p:txBody>
      </p:sp>
    </p:spTree>
    <p:extLst>
      <p:ext uri="{BB962C8B-B14F-4D97-AF65-F5344CB8AC3E}">
        <p14:creationId xmlns:p14="http://schemas.microsoft.com/office/powerpoint/2010/main" val="376866755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A01CF84-90B1-45C0-9940-F46BDC2FA8D1}"/>
              </a:ext>
            </a:extLst>
          </p:cNvPr>
          <p:cNvSpPr>
            <a:spLocks noGrp="1"/>
          </p:cNvSpPr>
          <p:nvPr>
            <p:ph type="title"/>
          </p:nvPr>
        </p:nvSpPr>
        <p:spPr/>
        <p:txBody>
          <a:bodyPr/>
          <a:lstStyle/>
          <a:p>
            <a:r>
              <a:rPr lang="zh-CN" altLang="en-US" dirty="0"/>
              <a:t>企业所得税方面</a:t>
            </a:r>
          </a:p>
        </p:txBody>
      </p:sp>
      <p:sp>
        <p:nvSpPr>
          <p:cNvPr id="3" name="内容占位符 2">
            <a:extLst>
              <a:ext uri="{FF2B5EF4-FFF2-40B4-BE49-F238E27FC236}">
                <a16:creationId xmlns:a16="http://schemas.microsoft.com/office/drawing/2014/main" xmlns="" id="{F53EFE06-5C0D-4013-BBCC-9CD11948037D}"/>
              </a:ext>
            </a:extLst>
          </p:cNvPr>
          <p:cNvSpPr>
            <a:spLocks noGrp="1"/>
          </p:cNvSpPr>
          <p:nvPr>
            <p:ph idx="1"/>
          </p:nvPr>
        </p:nvSpPr>
        <p:spPr/>
        <p:txBody>
          <a:bodyPr>
            <a:normAutofit/>
          </a:bodyPr>
          <a:lstStyle/>
          <a:p>
            <a:r>
              <a:rPr lang="zh-CN" altLang="zh-CN" dirty="0"/>
              <a:t>（国家税务总局公告</a:t>
            </a:r>
            <a:r>
              <a:rPr lang="en-US" altLang="zh-CN" dirty="0"/>
              <a:t>2011</a:t>
            </a:r>
            <a:r>
              <a:rPr lang="zh-CN" altLang="zh-CN" dirty="0"/>
              <a:t>年第</a:t>
            </a:r>
            <a:r>
              <a:rPr lang="en-US" altLang="zh-CN" dirty="0"/>
              <a:t>24</a:t>
            </a:r>
            <a:r>
              <a:rPr lang="zh-CN" altLang="zh-CN" dirty="0"/>
              <a:t>号）第一条</a:t>
            </a:r>
            <a:endParaRPr lang="en-US" altLang="zh-CN" dirty="0"/>
          </a:p>
          <a:p>
            <a:r>
              <a:rPr lang="zh-CN" altLang="en-US" dirty="0"/>
              <a:t>关于到期应支付而未支付的所得扣缴企业所得税问题</a:t>
            </a:r>
            <a:br>
              <a:rPr lang="zh-CN" altLang="en-US" dirty="0"/>
            </a:br>
            <a:r>
              <a:rPr lang="zh-CN" altLang="en-US" dirty="0"/>
              <a:t>中国境内企业和非居民企业签订与利息、租金、特许权使用费等所得有关的合同或协议，如果未按照合同或协议约定的日期支付上述所得款项，或者变更或修改合同或协议延期支付，但</a:t>
            </a:r>
            <a:r>
              <a:rPr lang="zh-CN" altLang="en-US" dirty="0">
                <a:solidFill>
                  <a:srgbClr val="FF0000"/>
                </a:solidFill>
              </a:rPr>
              <a:t>已计入</a:t>
            </a:r>
            <a:r>
              <a:rPr lang="zh-CN" altLang="en-US" dirty="0"/>
              <a:t>企业当期成本、费用，</a:t>
            </a:r>
            <a:r>
              <a:rPr lang="zh-CN" altLang="en-US" dirty="0">
                <a:solidFill>
                  <a:srgbClr val="FF0000"/>
                </a:solidFill>
              </a:rPr>
              <a:t>并</a:t>
            </a:r>
            <a:r>
              <a:rPr lang="zh-CN" altLang="en-US" dirty="0"/>
              <a:t>在企业所得税年度纳税申报中作税前扣除的，应在企业所得税年度纳税</a:t>
            </a:r>
            <a:r>
              <a:rPr lang="zh-CN" altLang="en-US" dirty="0">
                <a:solidFill>
                  <a:srgbClr val="FF0000"/>
                </a:solidFill>
              </a:rPr>
              <a:t>申报时</a:t>
            </a:r>
            <a:r>
              <a:rPr lang="zh-CN" altLang="en-US" dirty="0"/>
              <a:t>按照企业所得税法有关规定代扣代缴企业所得税</a:t>
            </a:r>
            <a:endParaRPr lang="en-US" altLang="zh-CN" dirty="0"/>
          </a:p>
          <a:p>
            <a:r>
              <a:rPr lang="zh-CN" altLang="en-US" dirty="0"/>
              <a:t>如果企业上述到期未支付的所得款项，不是一次性计入当期成本、费用，而是</a:t>
            </a:r>
            <a:r>
              <a:rPr lang="zh-CN" altLang="en-US" dirty="0">
                <a:solidFill>
                  <a:srgbClr val="FF0000"/>
                </a:solidFill>
              </a:rPr>
              <a:t>计入</a:t>
            </a:r>
            <a:r>
              <a:rPr lang="zh-CN" altLang="en-US" dirty="0"/>
              <a:t>相应资产原价或企业筹办费，在该类资产投入使用或开始生产经营后分期摊入成本、费用，分年度在企业所得税前扣除的</a:t>
            </a:r>
            <a:r>
              <a:rPr lang="en-US" altLang="zh-CN" dirty="0"/>
              <a:t>, </a:t>
            </a:r>
            <a:r>
              <a:rPr lang="zh-CN" altLang="en-US" dirty="0"/>
              <a:t>应在企业计入相关资产的年度纳税</a:t>
            </a:r>
            <a:r>
              <a:rPr lang="zh-CN" altLang="en-US" dirty="0">
                <a:solidFill>
                  <a:srgbClr val="FF0000"/>
                </a:solidFill>
              </a:rPr>
              <a:t>申报时</a:t>
            </a:r>
            <a:r>
              <a:rPr lang="zh-CN" altLang="en-US" dirty="0"/>
              <a:t>就上述所得全额代扣代缴企业所得税</a:t>
            </a:r>
            <a:endParaRPr lang="en-US" altLang="zh-CN" dirty="0"/>
          </a:p>
          <a:p>
            <a:r>
              <a:rPr lang="zh-CN" altLang="en-US" dirty="0"/>
              <a:t>如果企业在合同或协议约定的支付日期之前支付上述所得款项的</a:t>
            </a:r>
            <a:r>
              <a:rPr lang="en-US" altLang="zh-CN" dirty="0"/>
              <a:t>, </a:t>
            </a:r>
            <a:r>
              <a:rPr lang="zh-CN" altLang="en-US" dirty="0"/>
              <a:t>应在</a:t>
            </a:r>
            <a:r>
              <a:rPr lang="zh-CN" altLang="en-US" dirty="0">
                <a:solidFill>
                  <a:srgbClr val="FF0000"/>
                </a:solidFill>
              </a:rPr>
              <a:t>实际支付</a:t>
            </a:r>
            <a:r>
              <a:rPr lang="zh-CN" altLang="en-US" dirty="0"/>
              <a:t>时按照企业所得税法有关规定代扣代缴企业所得税</a:t>
            </a:r>
          </a:p>
        </p:txBody>
      </p:sp>
    </p:spTree>
    <p:extLst>
      <p:ext uri="{BB962C8B-B14F-4D97-AF65-F5344CB8AC3E}">
        <p14:creationId xmlns:p14="http://schemas.microsoft.com/office/powerpoint/2010/main" val="411677410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C3395EF-FDB2-4662-9609-466F600E4BB6}"/>
              </a:ext>
            </a:extLst>
          </p:cNvPr>
          <p:cNvSpPr>
            <a:spLocks noGrp="1"/>
          </p:cNvSpPr>
          <p:nvPr>
            <p:ph type="title"/>
          </p:nvPr>
        </p:nvSpPr>
        <p:spPr/>
        <p:txBody>
          <a:bodyPr/>
          <a:lstStyle/>
          <a:p>
            <a:r>
              <a:rPr lang="zh-CN" altLang="en-US" dirty="0"/>
              <a:t>企业所得税方面</a:t>
            </a:r>
          </a:p>
        </p:txBody>
      </p:sp>
      <p:sp>
        <p:nvSpPr>
          <p:cNvPr id="3" name="内容占位符 2">
            <a:extLst>
              <a:ext uri="{FF2B5EF4-FFF2-40B4-BE49-F238E27FC236}">
                <a16:creationId xmlns:a16="http://schemas.microsoft.com/office/drawing/2014/main" xmlns="" id="{8815E898-08DA-4B8A-AD73-9F2E10C9E348}"/>
              </a:ext>
            </a:extLst>
          </p:cNvPr>
          <p:cNvSpPr>
            <a:spLocks noGrp="1"/>
          </p:cNvSpPr>
          <p:nvPr>
            <p:ph idx="1"/>
          </p:nvPr>
        </p:nvSpPr>
        <p:spPr/>
        <p:txBody>
          <a:bodyPr/>
          <a:lstStyle/>
          <a:p>
            <a:r>
              <a:rPr lang="zh-CN" altLang="en-US" dirty="0">
                <a:solidFill>
                  <a:srgbClr val="0070C0"/>
                </a:solidFill>
              </a:rPr>
              <a:t>（七）扣缴义务人主管税务机关</a:t>
            </a:r>
            <a:endParaRPr lang="en-US" altLang="zh-CN" dirty="0">
              <a:solidFill>
                <a:srgbClr val="0070C0"/>
              </a:solidFill>
            </a:endParaRPr>
          </a:p>
          <a:p>
            <a:r>
              <a:rPr lang="zh-CN" altLang="zh-CN" dirty="0"/>
              <a:t>扣缴义务人所在地主管税务机关为扣缴义务人所得税主管税务机关</a:t>
            </a:r>
            <a:endParaRPr lang="en-US" altLang="zh-CN" dirty="0"/>
          </a:p>
          <a:p>
            <a:r>
              <a:rPr lang="zh-CN" altLang="zh-CN" dirty="0"/>
              <a:t>对企业所得税法实施条例规定的不同所得，所得发生地主管税务机关按以下原则确定：</a:t>
            </a:r>
            <a:endParaRPr lang="en-US" altLang="zh-CN" dirty="0"/>
          </a:p>
          <a:p>
            <a:r>
              <a:rPr lang="en-US" altLang="zh-CN" dirty="0"/>
              <a:t>1.</a:t>
            </a:r>
            <a:r>
              <a:rPr lang="zh-CN" altLang="zh-CN" dirty="0"/>
              <a:t>不动产转让所得，为不动产所在地国税机关</a:t>
            </a:r>
            <a:endParaRPr lang="en-US" altLang="zh-CN" dirty="0"/>
          </a:p>
          <a:p>
            <a:r>
              <a:rPr lang="en-US" altLang="zh-CN" dirty="0"/>
              <a:t>2.</a:t>
            </a:r>
            <a:r>
              <a:rPr lang="zh-CN" altLang="zh-CN" dirty="0"/>
              <a:t>权益性投资资产转让所得，为被投资企业的所得税主管税务机关</a:t>
            </a:r>
            <a:endParaRPr lang="en-US" altLang="zh-CN" dirty="0"/>
          </a:p>
          <a:p>
            <a:r>
              <a:rPr lang="en-US" altLang="zh-CN" dirty="0"/>
              <a:t>3.</a:t>
            </a:r>
            <a:r>
              <a:rPr lang="zh-CN" altLang="zh-CN" dirty="0"/>
              <a:t>股息、红利等权益性投资所得，为分配所得企业的所得税主管税务机关</a:t>
            </a:r>
            <a:endParaRPr lang="en-US" altLang="zh-CN" dirty="0"/>
          </a:p>
          <a:p>
            <a:r>
              <a:rPr lang="en-US" altLang="zh-CN" dirty="0"/>
              <a:t>4.</a:t>
            </a:r>
            <a:r>
              <a:rPr lang="zh-CN" altLang="zh-CN" dirty="0"/>
              <a:t>利息所得、租金所得、特许权使用费所得，为负担、支付所得的单位或个人的所得税主管税务机关</a:t>
            </a:r>
            <a:endParaRPr lang="en-US" altLang="zh-CN" dirty="0"/>
          </a:p>
          <a:p>
            <a:endParaRPr lang="zh-CN" altLang="en-US" dirty="0"/>
          </a:p>
        </p:txBody>
      </p:sp>
    </p:spTree>
    <p:extLst>
      <p:ext uri="{BB962C8B-B14F-4D97-AF65-F5344CB8AC3E}">
        <p14:creationId xmlns:p14="http://schemas.microsoft.com/office/powerpoint/2010/main" val="52076531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1AE071E-6879-463A-88CD-E017AF5C7321}"/>
              </a:ext>
            </a:extLst>
          </p:cNvPr>
          <p:cNvSpPr>
            <a:spLocks noGrp="1"/>
          </p:cNvSpPr>
          <p:nvPr>
            <p:ph type="title"/>
          </p:nvPr>
        </p:nvSpPr>
        <p:spPr/>
        <p:txBody>
          <a:bodyPr/>
          <a:lstStyle/>
          <a:p>
            <a:r>
              <a:rPr lang="zh-CN" altLang="en-US" dirty="0"/>
              <a:t>企业所得税方面</a:t>
            </a:r>
          </a:p>
        </p:txBody>
      </p:sp>
      <p:sp>
        <p:nvSpPr>
          <p:cNvPr id="3" name="内容占位符 2">
            <a:extLst>
              <a:ext uri="{FF2B5EF4-FFF2-40B4-BE49-F238E27FC236}">
                <a16:creationId xmlns:a16="http://schemas.microsoft.com/office/drawing/2014/main" xmlns="" id="{1D58098F-DCAF-4D24-A514-ADF16166EB3F}"/>
              </a:ext>
            </a:extLst>
          </p:cNvPr>
          <p:cNvSpPr>
            <a:spLocks noGrp="1"/>
          </p:cNvSpPr>
          <p:nvPr>
            <p:ph idx="1"/>
          </p:nvPr>
        </p:nvSpPr>
        <p:spPr/>
        <p:txBody>
          <a:bodyPr>
            <a:normAutofit/>
          </a:bodyPr>
          <a:lstStyle/>
          <a:p>
            <a:r>
              <a:rPr lang="zh-CN" altLang="en-US" dirty="0">
                <a:solidFill>
                  <a:srgbClr val="0070C0"/>
                </a:solidFill>
              </a:rPr>
              <a:t>（八）扣缴税款申报和缴纳</a:t>
            </a:r>
            <a:endParaRPr lang="en-US" altLang="zh-CN" dirty="0">
              <a:solidFill>
                <a:srgbClr val="0070C0"/>
              </a:solidFill>
            </a:endParaRPr>
          </a:p>
          <a:p>
            <a:r>
              <a:rPr lang="en-US" altLang="zh-CN" dirty="0"/>
              <a:t>1.</a:t>
            </a:r>
            <a:r>
              <a:rPr lang="zh-CN" altLang="zh-CN" dirty="0"/>
              <a:t>扣缴义务人应当自扣缴义务发生之日起</a:t>
            </a:r>
            <a:r>
              <a:rPr lang="en-US" altLang="zh-CN" dirty="0"/>
              <a:t>7</a:t>
            </a:r>
            <a:r>
              <a:rPr lang="zh-CN" altLang="zh-CN" dirty="0"/>
              <a:t>日内向扣缴义务人所在地主管税务机关申报和解缴代扣税款</a:t>
            </a:r>
            <a:endParaRPr lang="en-US" altLang="zh-CN" dirty="0"/>
          </a:p>
          <a:p>
            <a:r>
              <a:rPr lang="en-US" altLang="zh-CN" dirty="0"/>
              <a:t>2.</a:t>
            </a:r>
            <a:r>
              <a:rPr lang="zh-CN" altLang="zh-CN" dirty="0"/>
              <a:t>扣缴义务人在申报和解缴应扣税款时，应填报《中华人民共和国扣缴企业所得税报告表》</a:t>
            </a:r>
            <a:endParaRPr lang="en-US" altLang="zh-CN" dirty="0"/>
          </a:p>
          <a:p>
            <a:r>
              <a:rPr lang="zh-CN" altLang="zh-CN" dirty="0"/>
              <a:t>扣缴义务人可以在申报和解缴应扣税款前报送有关申报资料；已经报送的，在申报时不再重复报送</a:t>
            </a:r>
            <a:r>
              <a:rPr lang="en-US" altLang="zh-CN" dirty="0"/>
              <a:t/>
            </a:r>
            <a:br>
              <a:rPr lang="en-US" altLang="zh-CN" dirty="0"/>
            </a:br>
            <a:endParaRPr lang="en-US" altLang="zh-CN" dirty="0"/>
          </a:p>
        </p:txBody>
      </p:sp>
    </p:spTree>
    <p:extLst>
      <p:ext uri="{BB962C8B-B14F-4D97-AF65-F5344CB8AC3E}">
        <p14:creationId xmlns:p14="http://schemas.microsoft.com/office/powerpoint/2010/main" val="111661267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D4BF6B9-F62E-4079-9050-7FE6A1D461E5}"/>
              </a:ext>
            </a:extLst>
          </p:cNvPr>
          <p:cNvSpPr>
            <a:spLocks noGrp="1"/>
          </p:cNvSpPr>
          <p:nvPr>
            <p:ph type="title"/>
          </p:nvPr>
        </p:nvSpPr>
        <p:spPr/>
        <p:txBody>
          <a:bodyPr/>
          <a:lstStyle/>
          <a:p>
            <a:r>
              <a:rPr lang="zh-CN" altLang="en-US" dirty="0"/>
              <a:t>企业所得税方面</a:t>
            </a:r>
          </a:p>
        </p:txBody>
      </p:sp>
      <p:sp>
        <p:nvSpPr>
          <p:cNvPr id="3" name="内容占位符 2">
            <a:extLst>
              <a:ext uri="{FF2B5EF4-FFF2-40B4-BE49-F238E27FC236}">
                <a16:creationId xmlns:a16="http://schemas.microsoft.com/office/drawing/2014/main" xmlns="" id="{628B1925-1AE9-4638-8A1E-3FDD18896045}"/>
              </a:ext>
            </a:extLst>
          </p:cNvPr>
          <p:cNvSpPr>
            <a:spLocks noGrp="1"/>
          </p:cNvSpPr>
          <p:nvPr>
            <p:ph idx="1"/>
          </p:nvPr>
        </p:nvSpPr>
        <p:spPr/>
        <p:txBody>
          <a:bodyPr>
            <a:normAutofit fontScale="92500"/>
          </a:bodyPr>
          <a:lstStyle/>
          <a:p>
            <a:r>
              <a:rPr lang="zh-CN" altLang="en-US" dirty="0">
                <a:solidFill>
                  <a:srgbClr val="0070C0"/>
                </a:solidFill>
              </a:rPr>
              <a:t>（九）未扣缴或申报税款</a:t>
            </a:r>
            <a:endParaRPr lang="en-US" altLang="zh-CN" dirty="0">
              <a:solidFill>
                <a:srgbClr val="0070C0"/>
              </a:solidFill>
            </a:endParaRPr>
          </a:p>
          <a:p>
            <a:r>
              <a:rPr lang="en-US" altLang="zh-CN" dirty="0"/>
              <a:t>1.</a:t>
            </a:r>
            <a:r>
              <a:rPr lang="zh-CN" altLang="zh-CN" dirty="0"/>
              <a:t>按照企业所得税法规定应当扣缴的所得税，扣缴义务人未依法扣缴或者无法履行扣缴义务的，取得所得的非居民企业应当按照企业所得税法规定，向</a:t>
            </a:r>
            <a:r>
              <a:rPr lang="zh-CN" altLang="zh-CN" dirty="0">
                <a:solidFill>
                  <a:srgbClr val="FF0000"/>
                </a:solidFill>
              </a:rPr>
              <a:t>所得发生</a:t>
            </a:r>
            <a:r>
              <a:rPr lang="zh-CN" altLang="zh-CN" dirty="0"/>
              <a:t>地主管税务机关申报缴纳未扣缴税款，并填报《中华人民共和国扣缴企业所得税报告表》</a:t>
            </a:r>
            <a:endParaRPr lang="en-US" altLang="zh-CN" dirty="0"/>
          </a:p>
          <a:p>
            <a:r>
              <a:rPr lang="en-US" altLang="zh-CN" dirty="0"/>
              <a:t>2.</a:t>
            </a:r>
            <a:r>
              <a:rPr lang="zh-CN" altLang="zh-CN" dirty="0">
                <a:solidFill>
                  <a:srgbClr val="FF0000"/>
                </a:solidFill>
              </a:rPr>
              <a:t>非居民企业</a:t>
            </a:r>
            <a:r>
              <a:rPr lang="zh-CN" altLang="zh-CN" dirty="0"/>
              <a:t>未按照企业所得税法规定申报缴纳税款的，税务机关可以</a:t>
            </a:r>
            <a:r>
              <a:rPr lang="zh-CN" altLang="zh-CN" dirty="0">
                <a:solidFill>
                  <a:srgbClr val="FF0000"/>
                </a:solidFill>
              </a:rPr>
              <a:t>责令限期</a:t>
            </a:r>
            <a:r>
              <a:rPr lang="zh-CN" altLang="zh-CN" dirty="0"/>
              <a:t>缴纳，非居民企业应当按照税务机关确定的期限申报缴纳税款；非居民企业在税务机关责令限期缴纳前自行申报缴纳税款的，视为已按期缴纳税款</a:t>
            </a:r>
            <a:endParaRPr lang="en-US" altLang="zh-CN" dirty="0"/>
          </a:p>
          <a:p>
            <a:r>
              <a:rPr lang="en-US" altLang="zh-CN" dirty="0"/>
              <a:t>3.</a:t>
            </a:r>
            <a:r>
              <a:rPr lang="zh-CN" altLang="zh-CN" dirty="0"/>
              <a:t>按照企业所得税法规定应当扣缴的税款，扣缴义务人应扣未扣的，由</a:t>
            </a:r>
            <a:r>
              <a:rPr lang="zh-CN" altLang="zh-CN" dirty="0">
                <a:solidFill>
                  <a:srgbClr val="FF0000"/>
                </a:solidFill>
              </a:rPr>
              <a:t>扣缴义务人所在地</a:t>
            </a:r>
            <a:r>
              <a:rPr lang="zh-CN" altLang="zh-CN" dirty="0"/>
              <a:t>主管税务机关依照《中华人民共和国行政处罚法》规定责令扣缴义务人补扣税款，并依法追究扣缴义务人责任</a:t>
            </a:r>
            <a:endParaRPr lang="en-US" altLang="zh-CN" dirty="0"/>
          </a:p>
          <a:p>
            <a:r>
              <a:rPr lang="zh-CN" altLang="zh-CN" dirty="0"/>
              <a:t>需要向纳税人追缴税款的，由</a:t>
            </a:r>
            <a:r>
              <a:rPr lang="zh-CN" altLang="zh-CN" dirty="0">
                <a:solidFill>
                  <a:srgbClr val="FF0000"/>
                </a:solidFill>
              </a:rPr>
              <a:t>所得发生地</a:t>
            </a:r>
            <a:r>
              <a:rPr lang="zh-CN" altLang="zh-CN" dirty="0"/>
              <a:t>主管税务机关依法执行</a:t>
            </a:r>
            <a:endParaRPr lang="en-US" altLang="zh-CN" dirty="0"/>
          </a:p>
          <a:p>
            <a:r>
              <a:rPr lang="zh-CN" altLang="zh-CN" dirty="0"/>
              <a:t>扣缴义务人所在地与所得发生地不一致的，负责追缴税款的所得发生地主管税务机关应通过扣缴义务人所在地主管税务机关核实有关情况；扣缴义务人所在地主管税务机关应当自确定应纳税款未依法扣缴之日起</a:t>
            </a:r>
            <a:r>
              <a:rPr lang="en-US" altLang="zh-CN" dirty="0"/>
              <a:t>5</a:t>
            </a:r>
            <a:r>
              <a:rPr lang="zh-CN" altLang="zh-CN" dirty="0"/>
              <a:t>个工作日内，向所得发生地主管税务机关发送《非居民企业税务事项联络函》，告知非居民企业涉税事项</a:t>
            </a:r>
            <a:endParaRPr lang="en-US" altLang="zh-CN" dirty="0"/>
          </a:p>
          <a:p>
            <a:endParaRPr lang="zh-CN" altLang="en-US" dirty="0"/>
          </a:p>
        </p:txBody>
      </p:sp>
    </p:spTree>
    <p:extLst>
      <p:ext uri="{BB962C8B-B14F-4D97-AF65-F5344CB8AC3E}">
        <p14:creationId xmlns:p14="http://schemas.microsoft.com/office/powerpoint/2010/main" val="107610681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4E3D387-A80A-4BEB-8323-9B5D874D4D0B}"/>
              </a:ext>
            </a:extLst>
          </p:cNvPr>
          <p:cNvSpPr>
            <a:spLocks noGrp="1"/>
          </p:cNvSpPr>
          <p:nvPr>
            <p:ph type="title"/>
          </p:nvPr>
        </p:nvSpPr>
        <p:spPr/>
        <p:txBody>
          <a:bodyPr/>
          <a:lstStyle/>
          <a:p>
            <a:r>
              <a:rPr lang="zh-CN" altLang="en-US" dirty="0"/>
              <a:t>企业所得税方面</a:t>
            </a:r>
          </a:p>
        </p:txBody>
      </p:sp>
      <p:sp>
        <p:nvSpPr>
          <p:cNvPr id="3" name="内容占位符 2">
            <a:extLst>
              <a:ext uri="{FF2B5EF4-FFF2-40B4-BE49-F238E27FC236}">
                <a16:creationId xmlns:a16="http://schemas.microsoft.com/office/drawing/2014/main" xmlns="" id="{A2546BDB-C684-48E6-A1BE-BCBFF6B4A6EA}"/>
              </a:ext>
            </a:extLst>
          </p:cNvPr>
          <p:cNvSpPr>
            <a:spLocks noGrp="1"/>
          </p:cNvSpPr>
          <p:nvPr>
            <p:ph idx="1"/>
          </p:nvPr>
        </p:nvSpPr>
        <p:spPr/>
        <p:txBody>
          <a:bodyPr/>
          <a:lstStyle/>
          <a:p>
            <a:r>
              <a:rPr lang="en-US" altLang="zh-CN" dirty="0"/>
              <a:t>4.</a:t>
            </a:r>
            <a:r>
              <a:rPr lang="zh-CN" altLang="zh-CN" dirty="0"/>
              <a:t>主管税务机关在按照规定追缴非居民企业应纳税款时，可以采取以下措施</a:t>
            </a:r>
            <a:r>
              <a:rPr lang="en-US" altLang="zh-CN" dirty="0"/>
              <a:t>:</a:t>
            </a:r>
          </a:p>
          <a:p>
            <a:r>
              <a:rPr lang="zh-CN" altLang="zh-CN" dirty="0"/>
              <a:t>（</a:t>
            </a:r>
            <a:r>
              <a:rPr lang="en-US" altLang="zh-CN" dirty="0"/>
              <a:t>1</a:t>
            </a:r>
            <a:r>
              <a:rPr lang="zh-CN" altLang="zh-CN" dirty="0"/>
              <a:t>）责令该非居民企业限期申报缴纳应纳税款</a:t>
            </a:r>
            <a:endParaRPr lang="en-US" altLang="zh-CN" dirty="0"/>
          </a:p>
          <a:p>
            <a:r>
              <a:rPr lang="zh-CN" altLang="zh-CN" dirty="0"/>
              <a:t>（</a:t>
            </a:r>
            <a:r>
              <a:rPr lang="en-US" altLang="zh-CN" dirty="0"/>
              <a:t>2</a:t>
            </a:r>
            <a:r>
              <a:rPr lang="zh-CN" altLang="zh-CN" dirty="0"/>
              <a:t>）收集、查实该非居民企业在中国境内其他收入项目及其支付人的相关信息，并向该其他项目支付人发出《税务事项通知书》，从该非居民企业其他收入项目款项中依照法定程序追缴欠缴税款及应缴的滞纳金</a:t>
            </a:r>
            <a:r>
              <a:rPr lang="en-US" altLang="zh-CN" dirty="0"/>
              <a:t/>
            </a:r>
            <a:br>
              <a:rPr lang="en-US" altLang="zh-CN" dirty="0"/>
            </a:br>
            <a:r>
              <a:rPr lang="zh-CN" altLang="zh-CN" dirty="0"/>
              <a:t>其他项目支付人所在地与未扣税所得发生地不一致的，其他项目支付人所在地主管税务机关应给予配合和协助</a:t>
            </a:r>
            <a:r>
              <a:rPr lang="en-US" altLang="zh-CN" dirty="0"/>
              <a:t/>
            </a:r>
            <a:br>
              <a:rPr lang="en-US" altLang="zh-CN" dirty="0"/>
            </a:br>
            <a:endParaRPr lang="zh-CN" altLang="en-US" dirty="0"/>
          </a:p>
        </p:txBody>
      </p:sp>
    </p:spTree>
    <p:extLst>
      <p:ext uri="{BB962C8B-B14F-4D97-AF65-F5344CB8AC3E}">
        <p14:creationId xmlns:p14="http://schemas.microsoft.com/office/powerpoint/2010/main" val="46700218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8E7C3D7-B803-4368-A1F1-EE37B060A04D}"/>
              </a:ext>
            </a:extLst>
          </p:cNvPr>
          <p:cNvSpPr>
            <a:spLocks noGrp="1"/>
          </p:cNvSpPr>
          <p:nvPr>
            <p:ph type="title"/>
          </p:nvPr>
        </p:nvSpPr>
        <p:spPr/>
        <p:txBody>
          <a:bodyPr/>
          <a:lstStyle/>
          <a:p>
            <a:r>
              <a:rPr lang="zh-CN" altLang="en-US" dirty="0"/>
              <a:t>企业所得税方面</a:t>
            </a:r>
          </a:p>
        </p:txBody>
      </p:sp>
      <p:sp>
        <p:nvSpPr>
          <p:cNvPr id="3" name="内容占位符 2">
            <a:extLst>
              <a:ext uri="{FF2B5EF4-FFF2-40B4-BE49-F238E27FC236}">
                <a16:creationId xmlns:a16="http://schemas.microsoft.com/office/drawing/2014/main" xmlns="" id="{13B8C23D-EFC3-4F12-8271-D96B62125382}"/>
              </a:ext>
            </a:extLst>
          </p:cNvPr>
          <p:cNvSpPr>
            <a:spLocks noGrp="1"/>
          </p:cNvSpPr>
          <p:nvPr>
            <p:ph idx="1"/>
          </p:nvPr>
        </p:nvSpPr>
        <p:spPr/>
        <p:txBody>
          <a:bodyPr/>
          <a:lstStyle/>
          <a:p>
            <a:r>
              <a:rPr lang="zh-CN" altLang="en-US" dirty="0">
                <a:solidFill>
                  <a:srgbClr val="0070C0"/>
                </a:solidFill>
              </a:rPr>
              <a:t>（十）已扣未缴税款</a:t>
            </a:r>
            <a:endParaRPr lang="en-US" altLang="zh-CN" dirty="0">
              <a:solidFill>
                <a:srgbClr val="0070C0"/>
              </a:solidFill>
            </a:endParaRPr>
          </a:p>
          <a:p>
            <a:r>
              <a:rPr lang="zh-CN" altLang="zh-CN" dirty="0"/>
              <a:t>按照规定应当源泉扣缴税款的款项已经由扣缴义务人实际支付，但未在规定的期限内解缴应扣税款，并具有以下情形之一的，应作为税款已扣但未解缴情形，按照有关法律、行政法规规定处理：</a:t>
            </a:r>
            <a:endParaRPr lang="en-US" altLang="zh-CN" dirty="0"/>
          </a:p>
          <a:p>
            <a:r>
              <a:rPr lang="en-US" altLang="zh-CN" dirty="0"/>
              <a:t>1.</a:t>
            </a:r>
            <a:r>
              <a:rPr lang="zh-CN" altLang="zh-CN" dirty="0"/>
              <a:t>扣缴义务人已明确告知收款人已代扣税款的</a:t>
            </a:r>
            <a:endParaRPr lang="en-US" altLang="zh-CN" dirty="0"/>
          </a:p>
          <a:p>
            <a:r>
              <a:rPr lang="en-US" altLang="zh-CN" dirty="0"/>
              <a:t>2.</a:t>
            </a:r>
            <a:r>
              <a:rPr lang="zh-CN" altLang="zh-CN" dirty="0"/>
              <a:t>已在财务会计处理中单独列示应扣税款的</a:t>
            </a:r>
            <a:endParaRPr lang="en-US" altLang="zh-CN" dirty="0"/>
          </a:p>
          <a:p>
            <a:r>
              <a:rPr lang="en-US" altLang="zh-CN" dirty="0"/>
              <a:t>3.</a:t>
            </a:r>
            <a:r>
              <a:rPr lang="zh-CN" altLang="zh-CN" dirty="0"/>
              <a:t>已在其纳税申报中单独扣除或开始单独摊销扣除应扣税款的</a:t>
            </a:r>
            <a:endParaRPr lang="en-US" altLang="zh-CN" dirty="0"/>
          </a:p>
          <a:p>
            <a:r>
              <a:rPr lang="en-US" altLang="zh-CN" dirty="0"/>
              <a:t>4.</a:t>
            </a:r>
            <a:r>
              <a:rPr lang="zh-CN" altLang="zh-CN" dirty="0"/>
              <a:t>其他证据证明已代扣税款的</a:t>
            </a:r>
            <a:endParaRPr lang="en-US" altLang="zh-CN" dirty="0"/>
          </a:p>
          <a:p>
            <a:r>
              <a:rPr lang="zh-CN" altLang="zh-CN" dirty="0"/>
              <a:t>除上款规定情形外，按规定应该源泉扣缴的税款未在规定的期限内解缴入库的，均作为应扣未扣税款情形，按照有关法律、行政法规规定处理</a:t>
            </a:r>
            <a:r>
              <a:rPr lang="en-US" altLang="zh-CN" dirty="0"/>
              <a:t/>
            </a:r>
            <a:br>
              <a:rPr lang="en-US" altLang="zh-CN" dirty="0"/>
            </a:br>
            <a:endParaRPr lang="zh-CN" altLang="en-US" dirty="0"/>
          </a:p>
        </p:txBody>
      </p:sp>
    </p:spTree>
    <p:extLst>
      <p:ext uri="{BB962C8B-B14F-4D97-AF65-F5344CB8AC3E}">
        <p14:creationId xmlns:p14="http://schemas.microsoft.com/office/powerpoint/2010/main" val="49271942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095D3DF-85C7-4B88-93B7-088FD62FB4F4}"/>
              </a:ext>
            </a:extLst>
          </p:cNvPr>
          <p:cNvSpPr>
            <a:spLocks noGrp="1"/>
          </p:cNvSpPr>
          <p:nvPr>
            <p:ph type="title"/>
          </p:nvPr>
        </p:nvSpPr>
        <p:spPr/>
        <p:txBody>
          <a:bodyPr/>
          <a:lstStyle/>
          <a:p>
            <a:r>
              <a:rPr lang="zh-CN" altLang="en-US" dirty="0"/>
              <a:t>企业所得税方面</a:t>
            </a:r>
          </a:p>
        </p:txBody>
      </p:sp>
      <p:sp>
        <p:nvSpPr>
          <p:cNvPr id="3" name="内容占位符 2">
            <a:extLst>
              <a:ext uri="{FF2B5EF4-FFF2-40B4-BE49-F238E27FC236}">
                <a16:creationId xmlns:a16="http://schemas.microsoft.com/office/drawing/2014/main" xmlns="" id="{082157AC-554D-4464-AC6E-EFC79F6B128E}"/>
              </a:ext>
            </a:extLst>
          </p:cNvPr>
          <p:cNvSpPr>
            <a:spLocks noGrp="1"/>
          </p:cNvSpPr>
          <p:nvPr>
            <p:ph idx="1"/>
          </p:nvPr>
        </p:nvSpPr>
        <p:spPr/>
        <p:txBody>
          <a:bodyPr>
            <a:normAutofit fontScale="92500" lnSpcReduction="10000"/>
          </a:bodyPr>
          <a:lstStyle/>
          <a:p>
            <a:r>
              <a:rPr lang="zh-CN" altLang="en-US" dirty="0">
                <a:solidFill>
                  <a:srgbClr val="0070C0"/>
                </a:solidFill>
              </a:rPr>
              <a:t>（十一）多地所得</a:t>
            </a:r>
            <a:endParaRPr lang="en-US" altLang="zh-CN" dirty="0">
              <a:solidFill>
                <a:srgbClr val="0070C0"/>
              </a:solidFill>
            </a:endParaRPr>
          </a:p>
          <a:p>
            <a:r>
              <a:rPr lang="zh-CN" altLang="zh-CN" dirty="0"/>
              <a:t>非居民企业取得的同一项所得在境内存在多个所得发生地，涉及多个主管税务机关的，在按照企业所得税法规定</a:t>
            </a:r>
            <a:r>
              <a:rPr lang="zh-CN" altLang="zh-CN" dirty="0">
                <a:solidFill>
                  <a:srgbClr val="FF0000"/>
                </a:solidFill>
              </a:rPr>
              <a:t>自行申报</a:t>
            </a:r>
            <a:r>
              <a:rPr lang="zh-CN" altLang="zh-CN" dirty="0"/>
              <a:t>缴纳未扣缴税款时，</a:t>
            </a:r>
            <a:r>
              <a:rPr lang="zh-CN" altLang="zh-CN" dirty="0">
                <a:solidFill>
                  <a:srgbClr val="FF0000"/>
                </a:solidFill>
              </a:rPr>
              <a:t>可以选择一地</a:t>
            </a:r>
            <a:r>
              <a:rPr lang="zh-CN" altLang="zh-CN" dirty="0"/>
              <a:t>办理规定的申报缴税事宜</a:t>
            </a:r>
            <a:endParaRPr lang="en-US" altLang="zh-CN" dirty="0"/>
          </a:p>
          <a:p>
            <a:r>
              <a:rPr lang="zh-CN" altLang="zh-CN" dirty="0"/>
              <a:t>受理申报地主管税务机关应在受理申报后</a:t>
            </a:r>
            <a:r>
              <a:rPr lang="en-US" altLang="zh-CN" dirty="0"/>
              <a:t>5</a:t>
            </a:r>
            <a:r>
              <a:rPr lang="zh-CN" altLang="zh-CN" dirty="0"/>
              <a:t>个工作日内，向扣缴义务人所在地和同一项所得其他发生地主管税务机关发送《非居民企业税务事项联络函》，告知非居民企业涉税事项</a:t>
            </a:r>
            <a:endParaRPr lang="en-US" altLang="zh-CN" dirty="0"/>
          </a:p>
          <a:p>
            <a:r>
              <a:rPr lang="zh-CN" altLang="en-US" dirty="0">
                <a:solidFill>
                  <a:srgbClr val="0070C0"/>
                </a:solidFill>
              </a:rPr>
              <a:t>（十二）相关资料提供</a:t>
            </a:r>
            <a:endParaRPr lang="en-US" altLang="zh-CN" dirty="0">
              <a:solidFill>
                <a:srgbClr val="0070C0"/>
              </a:solidFill>
            </a:endParaRPr>
          </a:p>
          <a:p>
            <a:r>
              <a:rPr lang="zh-CN" altLang="zh-CN" dirty="0"/>
              <a:t>主管税务机关可以要求纳税人、扣缴义务人和其他知晓情况的相关方提供与应扣缴税款有关的合同和其他相关资料</a:t>
            </a:r>
            <a:endParaRPr lang="en-US" altLang="zh-CN" dirty="0"/>
          </a:p>
          <a:p>
            <a:r>
              <a:rPr lang="zh-CN" altLang="zh-CN" dirty="0"/>
              <a:t>扣缴义务人应当设立代扣代缴税款账簿和合同资料档案，准确记录非居民企业所得税扣缴情况</a:t>
            </a:r>
            <a:endParaRPr lang="en-US" altLang="zh-CN" dirty="0"/>
          </a:p>
          <a:p>
            <a:r>
              <a:rPr lang="zh-CN" altLang="en-US" dirty="0"/>
              <a:t>此外，还</a:t>
            </a:r>
            <a:r>
              <a:rPr lang="zh-CN" altLang="zh-CN" dirty="0"/>
              <a:t>取消合同备案</a:t>
            </a:r>
            <a:r>
              <a:rPr lang="zh-CN" altLang="en-US" dirty="0"/>
              <a:t>和</a:t>
            </a:r>
            <a:r>
              <a:rPr lang="zh-CN" altLang="zh-CN" dirty="0"/>
              <a:t>税款清算</a:t>
            </a:r>
            <a:endParaRPr lang="en-US" altLang="zh-CN" dirty="0"/>
          </a:p>
          <a:p>
            <a:r>
              <a:rPr lang="zh-CN" altLang="zh-CN" dirty="0"/>
              <a:t>自</a:t>
            </a:r>
            <a:r>
              <a:rPr lang="en-US" altLang="zh-CN" dirty="0"/>
              <a:t>2017</a:t>
            </a:r>
            <a:r>
              <a:rPr lang="zh-CN" altLang="zh-CN" dirty="0"/>
              <a:t>年</a:t>
            </a:r>
            <a:r>
              <a:rPr lang="en-US" altLang="zh-CN" dirty="0"/>
              <a:t>12</a:t>
            </a:r>
            <a:r>
              <a:rPr lang="zh-CN" altLang="zh-CN" dirty="0"/>
              <a:t>月</a:t>
            </a:r>
            <a:r>
              <a:rPr lang="en-US" altLang="zh-CN" dirty="0"/>
              <a:t>1</a:t>
            </a:r>
            <a:r>
              <a:rPr lang="zh-CN" altLang="zh-CN" dirty="0"/>
              <a:t>日起施行</a:t>
            </a:r>
            <a:endParaRPr lang="en-US" altLang="zh-CN" dirty="0"/>
          </a:p>
          <a:p>
            <a:r>
              <a:rPr lang="en-US" altLang="zh-CN" dirty="0"/>
              <a:t>                                                     ——</a:t>
            </a:r>
            <a:r>
              <a:rPr lang="zh-CN" altLang="zh-CN" dirty="0"/>
              <a:t>国家税务总局公告</a:t>
            </a:r>
            <a:r>
              <a:rPr lang="en-US" altLang="zh-CN" dirty="0"/>
              <a:t>2017</a:t>
            </a:r>
            <a:r>
              <a:rPr lang="zh-CN" altLang="zh-CN" dirty="0"/>
              <a:t>年第</a:t>
            </a:r>
            <a:r>
              <a:rPr lang="en-US" altLang="zh-CN" dirty="0"/>
              <a:t>37</a:t>
            </a:r>
            <a:r>
              <a:rPr lang="zh-CN" altLang="zh-CN"/>
              <a:t>号</a:t>
            </a:r>
            <a:endParaRPr lang="zh-CN" altLang="en-US" dirty="0"/>
          </a:p>
          <a:p>
            <a:endParaRPr lang="en-US" altLang="zh-CN" dirty="0"/>
          </a:p>
        </p:txBody>
      </p:sp>
    </p:spTree>
    <p:extLst>
      <p:ext uri="{BB962C8B-B14F-4D97-AF65-F5344CB8AC3E}">
        <p14:creationId xmlns:p14="http://schemas.microsoft.com/office/powerpoint/2010/main" val="268018305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19598AC-D4D4-4BA6-AE26-8F02181D69B0}"/>
              </a:ext>
            </a:extLst>
          </p:cNvPr>
          <p:cNvSpPr>
            <a:spLocks noGrp="1"/>
          </p:cNvSpPr>
          <p:nvPr>
            <p:ph type="title"/>
          </p:nvPr>
        </p:nvSpPr>
        <p:spPr/>
        <p:txBody>
          <a:bodyPr/>
          <a:lstStyle/>
          <a:p>
            <a:r>
              <a:rPr lang="zh-CN" altLang="en-US" dirty="0"/>
              <a:t>企业所得税方面</a:t>
            </a:r>
          </a:p>
        </p:txBody>
      </p:sp>
      <p:sp>
        <p:nvSpPr>
          <p:cNvPr id="3" name="内容占位符 2">
            <a:extLst>
              <a:ext uri="{FF2B5EF4-FFF2-40B4-BE49-F238E27FC236}">
                <a16:creationId xmlns:a16="http://schemas.microsoft.com/office/drawing/2014/main" xmlns="" id="{B53CCEEE-E91A-4522-9CAB-26AC0109ED93}"/>
              </a:ext>
            </a:extLst>
          </p:cNvPr>
          <p:cNvSpPr>
            <a:spLocks noGrp="1"/>
          </p:cNvSpPr>
          <p:nvPr>
            <p:ph idx="1"/>
          </p:nvPr>
        </p:nvSpPr>
        <p:spPr/>
        <p:txBody>
          <a:bodyPr>
            <a:normAutofit lnSpcReduction="10000"/>
          </a:bodyPr>
          <a:lstStyle/>
          <a:p>
            <a:r>
              <a:rPr lang="zh-CN" altLang="en-US" dirty="0">
                <a:solidFill>
                  <a:srgbClr val="FF0000"/>
                </a:solidFill>
              </a:rPr>
              <a:t>八</a:t>
            </a:r>
            <a:r>
              <a:rPr lang="en-US" altLang="zh-CN" dirty="0">
                <a:solidFill>
                  <a:srgbClr val="FF0000"/>
                </a:solidFill>
              </a:rPr>
              <a:t>.</a:t>
            </a:r>
            <a:r>
              <a:rPr lang="zh-CN" altLang="zh-CN" dirty="0">
                <a:solidFill>
                  <a:srgbClr val="FF0000"/>
                </a:solidFill>
              </a:rPr>
              <a:t>境外投资者</a:t>
            </a:r>
            <a:r>
              <a:rPr lang="zh-CN" altLang="en-US" dirty="0">
                <a:solidFill>
                  <a:srgbClr val="FF0000"/>
                </a:solidFill>
              </a:rPr>
              <a:t>再投资</a:t>
            </a:r>
            <a:endParaRPr lang="en-US" altLang="zh-CN" dirty="0">
              <a:solidFill>
                <a:srgbClr val="FF0000"/>
              </a:solidFill>
            </a:endParaRPr>
          </a:p>
          <a:p>
            <a:r>
              <a:rPr lang="zh-CN" altLang="en-US" dirty="0">
                <a:solidFill>
                  <a:srgbClr val="0070C0"/>
                </a:solidFill>
              </a:rPr>
              <a:t>（一）暂不征税规定</a:t>
            </a:r>
            <a:endParaRPr lang="en-US" altLang="zh-CN" dirty="0">
              <a:solidFill>
                <a:srgbClr val="0070C0"/>
              </a:solidFill>
            </a:endParaRPr>
          </a:p>
          <a:p>
            <a:r>
              <a:rPr lang="zh-CN" altLang="zh-CN" dirty="0"/>
              <a:t>对境外投资者从中国境内居民企业</a:t>
            </a:r>
            <a:r>
              <a:rPr lang="zh-CN" altLang="zh-CN" dirty="0">
                <a:solidFill>
                  <a:srgbClr val="FF0000"/>
                </a:solidFill>
              </a:rPr>
              <a:t>分配</a:t>
            </a:r>
            <a:r>
              <a:rPr lang="zh-CN" altLang="zh-CN" dirty="0"/>
              <a:t>的利润，</a:t>
            </a:r>
            <a:r>
              <a:rPr lang="zh-CN" altLang="zh-CN" dirty="0">
                <a:solidFill>
                  <a:srgbClr val="FF0000"/>
                </a:solidFill>
              </a:rPr>
              <a:t>直接投资于鼓励类投资项目</a:t>
            </a:r>
            <a:r>
              <a:rPr lang="zh-CN" altLang="zh-CN" dirty="0"/>
              <a:t>，凡符合规定条件的，实行递延纳税政策，暂不征收预提所得税</a:t>
            </a:r>
            <a:endParaRPr lang="en-US" altLang="zh-CN" dirty="0"/>
          </a:p>
          <a:p>
            <a:r>
              <a:rPr lang="zh-CN" altLang="en-US" dirty="0">
                <a:solidFill>
                  <a:srgbClr val="0070C0"/>
                </a:solidFill>
              </a:rPr>
              <a:t>（二）暂不征税条件</a:t>
            </a:r>
            <a:endParaRPr lang="en-US" altLang="zh-CN" dirty="0">
              <a:solidFill>
                <a:srgbClr val="0070C0"/>
              </a:solidFill>
            </a:endParaRPr>
          </a:p>
          <a:p>
            <a:r>
              <a:rPr lang="en-US" altLang="zh-CN" dirty="0"/>
              <a:t>1.</a:t>
            </a:r>
            <a:r>
              <a:rPr lang="zh-CN" altLang="zh-CN" dirty="0"/>
              <a:t>境外投资者以</a:t>
            </a:r>
            <a:r>
              <a:rPr lang="zh-CN" altLang="zh-CN" dirty="0">
                <a:solidFill>
                  <a:srgbClr val="FF0000"/>
                </a:solidFill>
              </a:rPr>
              <a:t>分得利润进行的直接投资</a:t>
            </a:r>
            <a:r>
              <a:rPr lang="zh-CN" altLang="zh-CN" dirty="0"/>
              <a:t>，包括境外投资者以分得利润进行的增资、新建、股权收购等权益性投资行为，但</a:t>
            </a:r>
            <a:r>
              <a:rPr lang="zh-CN" altLang="zh-CN" dirty="0">
                <a:solidFill>
                  <a:srgbClr val="FF0000"/>
                </a:solidFill>
              </a:rPr>
              <a:t>不包括</a:t>
            </a:r>
            <a:r>
              <a:rPr lang="zh-CN" altLang="zh-CN" dirty="0"/>
              <a:t>新增、转增、收购上市公司股份（符合条件的战略投资除外）。具体是指：</a:t>
            </a:r>
          </a:p>
          <a:p>
            <a:r>
              <a:rPr lang="zh-CN" altLang="en-US" dirty="0"/>
              <a:t>（</a:t>
            </a:r>
            <a:r>
              <a:rPr lang="en-US" altLang="zh-CN" dirty="0"/>
              <a:t>1</a:t>
            </a:r>
            <a:r>
              <a:rPr lang="zh-CN" altLang="en-US" dirty="0"/>
              <a:t>）</a:t>
            </a:r>
            <a:r>
              <a:rPr lang="zh-CN" altLang="zh-CN" dirty="0"/>
              <a:t>新增或转增中国境内居民企业实收资本或者资本公积</a:t>
            </a:r>
            <a:r>
              <a:rPr lang="zh-CN" altLang="en-US" dirty="0"/>
              <a:t>（原企业新增或转增）</a:t>
            </a:r>
            <a:r>
              <a:rPr lang="en-US" altLang="zh-CN" dirty="0"/>
              <a:t> </a:t>
            </a:r>
            <a:endParaRPr lang="zh-CN" altLang="zh-CN" dirty="0"/>
          </a:p>
          <a:p>
            <a:r>
              <a:rPr lang="zh-CN" altLang="en-US" dirty="0"/>
              <a:t>（</a:t>
            </a:r>
            <a:r>
              <a:rPr lang="en-US" altLang="zh-CN" dirty="0"/>
              <a:t>2</a:t>
            </a:r>
            <a:r>
              <a:rPr lang="zh-CN" altLang="en-US" dirty="0"/>
              <a:t>）</a:t>
            </a:r>
            <a:r>
              <a:rPr lang="zh-CN" altLang="zh-CN" dirty="0"/>
              <a:t>在中国境内投资新建居民企业</a:t>
            </a:r>
            <a:r>
              <a:rPr lang="en-US" altLang="zh-CN" dirty="0"/>
              <a:t> </a:t>
            </a:r>
            <a:r>
              <a:rPr lang="zh-CN" altLang="en-US" dirty="0"/>
              <a:t>（新企业新增）</a:t>
            </a:r>
            <a:endParaRPr lang="zh-CN" altLang="zh-CN" dirty="0"/>
          </a:p>
          <a:p>
            <a:r>
              <a:rPr lang="zh-CN" altLang="en-US" dirty="0"/>
              <a:t>（</a:t>
            </a:r>
            <a:r>
              <a:rPr lang="en-US" altLang="zh-CN" dirty="0"/>
              <a:t>3</a:t>
            </a:r>
            <a:r>
              <a:rPr lang="zh-CN" altLang="en-US" dirty="0"/>
              <a:t>）</a:t>
            </a:r>
            <a:r>
              <a:rPr lang="zh-CN" altLang="zh-CN" dirty="0"/>
              <a:t>从非关联方收购中国境内居民企业股权</a:t>
            </a:r>
            <a:r>
              <a:rPr lang="zh-CN" altLang="en-US" dirty="0"/>
              <a:t>（股权收购）</a:t>
            </a:r>
            <a:r>
              <a:rPr lang="en-US" altLang="zh-CN" dirty="0"/>
              <a:t> </a:t>
            </a:r>
            <a:endParaRPr lang="zh-CN" altLang="zh-CN" dirty="0"/>
          </a:p>
          <a:p>
            <a:r>
              <a:rPr lang="zh-CN" altLang="en-US" dirty="0"/>
              <a:t>（</a:t>
            </a:r>
            <a:r>
              <a:rPr lang="en-US" altLang="zh-CN" dirty="0"/>
              <a:t>4</a:t>
            </a:r>
            <a:r>
              <a:rPr lang="zh-CN" altLang="en-US" dirty="0"/>
              <a:t>）</a:t>
            </a:r>
            <a:r>
              <a:rPr lang="zh-CN" altLang="zh-CN" dirty="0"/>
              <a:t>财政部、税务总局规定的其他方式</a:t>
            </a:r>
            <a:r>
              <a:rPr lang="en-US" altLang="zh-CN" dirty="0"/>
              <a:t> </a:t>
            </a:r>
            <a:endParaRPr lang="zh-CN" altLang="zh-CN" dirty="0"/>
          </a:p>
          <a:p>
            <a:r>
              <a:rPr lang="zh-CN" altLang="zh-CN" dirty="0"/>
              <a:t>境外投资者采取上述投资行为所投资的企业统称为被投资企业</a:t>
            </a:r>
            <a:endParaRPr lang="zh-CN" altLang="en-US" dirty="0">
              <a:solidFill>
                <a:srgbClr val="0070C0"/>
              </a:solidFill>
            </a:endParaRPr>
          </a:p>
        </p:txBody>
      </p:sp>
    </p:spTree>
    <p:extLst>
      <p:ext uri="{BB962C8B-B14F-4D97-AF65-F5344CB8AC3E}">
        <p14:creationId xmlns:p14="http://schemas.microsoft.com/office/powerpoint/2010/main" val="90629770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1B4AF98-4F02-4ED2-8BBB-02746055796F}"/>
              </a:ext>
            </a:extLst>
          </p:cNvPr>
          <p:cNvSpPr>
            <a:spLocks noGrp="1"/>
          </p:cNvSpPr>
          <p:nvPr>
            <p:ph type="title"/>
          </p:nvPr>
        </p:nvSpPr>
        <p:spPr/>
        <p:txBody>
          <a:bodyPr/>
          <a:lstStyle/>
          <a:p>
            <a:r>
              <a:rPr lang="zh-CN" altLang="en-US" dirty="0"/>
              <a:t>企业所得税方面</a:t>
            </a:r>
          </a:p>
        </p:txBody>
      </p:sp>
      <p:sp>
        <p:nvSpPr>
          <p:cNvPr id="3" name="内容占位符 2">
            <a:extLst>
              <a:ext uri="{FF2B5EF4-FFF2-40B4-BE49-F238E27FC236}">
                <a16:creationId xmlns:a16="http://schemas.microsoft.com/office/drawing/2014/main" xmlns="" id="{89FF4963-21FB-43C5-B409-6F02FADD37AF}"/>
              </a:ext>
            </a:extLst>
          </p:cNvPr>
          <p:cNvSpPr>
            <a:spLocks noGrp="1"/>
          </p:cNvSpPr>
          <p:nvPr>
            <p:ph idx="1"/>
          </p:nvPr>
        </p:nvSpPr>
        <p:spPr/>
        <p:txBody>
          <a:bodyPr/>
          <a:lstStyle/>
          <a:p>
            <a:r>
              <a:rPr lang="en-US" altLang="zh-CN" dirty="0"/>
              <a:t>2.</a:t>
            </a:r>
            <a:r>
              <a:rPr lang="zh-CN" altLang="zh-CN" dirty="0"/>
              <a:t>境外投资者分得的利润属于中国境内居民企业向投资者</a:t>
            </a:r>
            <a:r>
              <a:rPr lang="zh-CN" altLang="zh-CN" dirty="0">
                <a:solidFill>
                  <a:srgbClr val="FF0000"/>
                </a:solidFill>
              </a:rPr>
              <a:t>实际分配已经实现</a:t>
            </a:r>
            <a:r>
              <a:rPr lang="zh-CN" altLang="zh-CN" dirty="0"/>
              <a:t>的留存收益而形成的股息、红利等权益性投资收益</a:t>
            </a:r>
          </a:p>
          <a:p>
            <a:r>
              <a:rPr lang="en-US" altLang="zh-CN" dirty="0"/>
              <a:t>3.</a:t>
            </a:r>
            <a:r>
              <a:rPr lang="zh-CN" altLang="zh-CN" dirty="0"/>
              <a:t>境外投资者用于直接投资的利润以</a:t>
            </a:r>
            <a:r>
              <a:rPr lang="zh-CN" altLang="zh-CN" dirty="0">
                <a:solidFill>
                  <a:srgbClr val="FF0000"/>
                </a:solidFill>
              </a:rPr>
              <a:t>现金形式支付</a:t>
            </a:r>
            <a:r>
              <a:rPr lang="zh-CN" altLang="zh-CN" dirty="0"/>
              <a:t>的，相关款项从利润分配企业的账户</a:t>
            </a:r>
            <a:r>
              <a:rPr lang="zh-CN" altLang="zh-CN" dirty="0">
                <a:solidFill>
                  <a:srgbClr val="FF0000"/>
                </a:solidFill>
              </a:rPr>
              <a:t>直接转入</a:t>
            </a:r>
            <a:r>
              <a:rPr lang="zh-CN" altLang="zh-CN" dirty="0"/>
              <a:t>被投资企业或股权转让方账户，在直接投资前不得在境内外其他账户周转；境外投资者用于直接投资的利润以实物、有价证券等</a:t>
            </a:r>
            <a:r>
              <a:rPr lang="zh-CN" altLang="zh-CN" dirty="0">
                <a:solidFill>
                  <a:srgbClr val="FF0000"/>
                </a:solidFill>
              </a:rPr>
              <a:t>非现金形式支付</a:t>
            </a:r>
            <a:r>
              <a:rPr lang="zh-CN" altLang="zh-CN" dirty="0"/>
              <a:t>的，相关资产所有权</a:t>
            </a:r>
            <a:r>
              <a:rPr lang="zh-CN" altLang="zh-CN" dirty="0">
                <a:solidFill>
                  <a:srgbClr val="FF0000"/>
                </a:solidFill>
              </a:rPr>
              <a:t>直接</a:t>
            </a:r>
            <a:r>
              <a:rPr lang="zh-CN" altLang="zh-CN" dirty="0"/>
              <a:t>从利润分配企业转入被投资企业或股权转让方，在直接投资前不得由其他企业、个人代为持有或临时持有</a:t>
            </a:r>
            <a:r>
              <a:rPr lang="en-US" altLang="zh-CN" dirty="0"/>
              <a:t> </a:t>
            </a:r>
            <a:endParaRPr lang="zh-CN" altLang="zh-CN" dirty="0"/>
          </a:p>
          <a:p>
            <a:r>
              <a:rPr lang="en-US" altLang="zh-CN" dirty="0"/>
              <a:t>4.</a:t>
            </a:r>
            <a:r>
              <a:rPr lang="zh-CN" altLang="zh-CN" dirty="0"/>
              <a:t>境外投资者直接投资</a:t>
            </a:r>
            <a:r>
              <a:rPr lang="zh-CN" altLang="zh-CN" dirty="0">
                <a:solidFill>
                  <a:srgbClr val="FF0000"/>
                </a:solidFill>
              </a:rPr>
              <a:t>鼓励类投资项目</a:t>
            </a:r>
            <a:r>
              <a:rPr lang="zh-CN" altLang="zh-CN" dirty="0"/>
              <a:t>，是指被投资企业在境外投资者投资期限内从事符合以下规定范围的经营活动：</a:t>
            </a:r>
          </a:p>
          <a:p>
            <a:r>
              <a:rPr lang="zh-CN" altLang="en-US" dirty="0"/>
              <a:t>（</a:t>
            </a:r>
            <a:r>
              <a:rPr lang="en-US" altLang="zh-CN" dirty="0"/>
              <a:t>1</a:t>
            </a:r>
            <a:r>
              <a:rPr lang="zh-CN" altLang="en-US" dirty="0"/>
              <a:t>）</a:t>
            </a:r>
            <a:r>
              <a:rPr lang="zh-CN" altLang="zh-CN" dirty="0"/>
              <a:t>属于《外商投资产业指导目录》所列的鼓励外商投资产业目录</a:t>
            </a:r>
            <a:r>
              <a:rPr lang="en-US" altLang="zh-CN" dirty="0"/>
              <a:t> </a:t>
            </a:r>
            <a:endParaRPr lang="zh-CN" altLang="zh-CN" dirty="0"/>
          </a:p>
          <a:p>
            <a:r>
              <a:rPr lang="zh-CN" altLang="en-US" dirty="0"/>
              <a:t>（</a:t>
            </a:r>
            <a:r>
              <a:rPr lang="en-US" altLang="zh-CN" dirty="0"/>
              <a:t>2</a:t>
            </a:r>
            <a:r>
              <a:rPr lang="zh-CN" altLang="en-US" dirty="0"/>
              <a:t>）</a:t>
            </a:r>
            <a:r>
              <a:rPr lang="zh-CN" altLang="zh-CN" dirty="0"/>
              <a:t>属于《中西部地区外商投资优势产业目录》</a:t>
            </a:r>
            <a:r>
              <a:rPr lang="en-US" altLang="zh-CN" dirty="0"/>
              <a:t> </a:t>
            </a:r>
            <a:endParaRPr lang="zh-CN" altLang="zh-CN" dirty="0"/>
          </a:p>
          <a:p>
            <a:endParaRPr lang="zh-CN" altLang="en-US" dirty="0"/>
          </a:p>
        </p:txBody>
      </p:sp>
    </p:spTree>
    <p:extLst>
      <p:ext uri="{BB962C8B-B14F-4D97-AF65-F5344CB8AC3E}">
        <p14:creationId xmlns:p14="http://schemas.microsoft.com/office/powerpoint/2010/main" val="369483049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1688</TotalTime>
  <Words>15732</Words>
  <Application>Microsoft Office PowerPoint</Application>
  <PresentationFormat>自定义</PresentationFormat>
  <Paragraphs>725</Paragraphs>
  <Slides>103</Slides>
  <Notes>0</Notes>
  <HiddenSlides>0</HiddenSlides>
  <MMClips>0</MMClips>
  <ScaleCrop>false</ScaleCrop>
  <HeadingPairs>
    <vt:vector size="4" baseType="variant">
      <vt:variant>
        <vt:lpstr>主题</vt:lpstr>
      </vt:variant>
      <vt:variant>
        <vt:i4>1</vt:i4>
      </vt:variant>
      <vt:variant>
        <vt:lpstr>幻灯片标题</vt:lpstr>
      </vt:variant>
      <vt:variant>
        <vt:i4>103</vt:i4>
      </vt:variant>
    </vt:vector>
  </HeadingPairs>
  <TitlesOfParts>
    <vt:vector size="104" baseType="lpstr">
      <vt:lpstr>Office 主题​​</vt:lpstr>
      <vt:lpstr>2017年下半年税收政策辅导</vt:lpstr>
      <vt:lpstr>内容</vt:lpstr>
      <vt:lpstr>征收管理</vt:lpstr>
      <vt:lpstr>征收管理</vt:lpstr>
      <vt:lpstr>征收管理</vt:lpstr>
      <vt:lpstr>征收管理</vt:lpstr>
      <vt:lpstr>征收管理</vt:lpstr>
      <vt:lpstr>征收管理</vt:lpstr>
      <vt:lpstr>征收管理</vt:lpstr>
      <vt:lpstr>征收管理</vt:lpstr>
      <vt:lpstr>征收管理</vt:lpstr>
      <vt:lpstr>征收管理</vt:lpstr>
      <vt:lpstr>征收管理</vt:lpstr>
      <vt:lpstr>征收管理</vt:lpstr>
      <vt:lpstr>征收管理</vt:lpstr>
      <vt:lpstr>征收管理</vt:lpstr>
      <vt:lpstr>征收管理</vt:lpstr>
      <vt:lpstr>征收管理</vt:lpstr>
      <vt:lpstr>征收管理</vt:lpstr>
      <vt:lpstr>征收管理</vt:lpstr>
      <vt:lpstr>征收管理</vt:lpstr>
      <vt:lpstr>征收管理</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土地增值税</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李忠尔</dc:creator>
  <cp:lastModifiedBy>微软用户</cp:lastModifiedBy>
  <cp:revision>84</cp:revision>
  <dcterms:created xsi:type="dcterms:W3CDTF">2017-07-15T01:13:13Z</dcterms:created>
  <dcterms:modified xsi:type="dcterms:W3CDTF">2018-01-26T09:25:16Z</dcterms:modified>
</cp:coreProperties>
</file>