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29" r:id="rId3"/>
    <p:sldId id="347" r:id="rId4"/>
    <p:sldId id="348" r:id="rId5"/>
    <p:sldId id="349" r:id="rId6"/>
    <p:sldId id="330" r:id="rId7"/>
    <p:sldId id="331" r:id="rId8"/>
    <p:sldId id="350" r:id="rId9"/>
    <p:sldId id="332" r:id="rId10"/>
    <p:sldId id="333" r:id="rId11"/>
    <p:sldId id="334" r:id="rId12"/>
    <p:sldId id="335" r:id="rId13"/>
    <p:sldId id="351" r:id="rId14"/>
    <p:sldId id="336" r:id="rId15"/>
    <p:sldId id="352" r:id="rId16"/>
    <p:sldId id="337" r:id="rId17"/>
    <p:sldId id="338" r:id="rId18"/>
    <p:sldId id="339" r:id="rId19"/>
    <p:sldId id="353" r:id="rId20"/>
    <p:sldId id="354" r:id="rId21"/>
    <p:sldId id="340" r:id="rId22"/>
    <p:sldId id="341" r:id="rId23"/>
    <p:sldId id="342" r:id="rId24"/>
    <p:sldId id="343" r:id="rId25"/>
    <p:sldId id="344" r:id="rId26"/>
    <p:sldId id="345" r:id="rId27"/>
    <p:sldId id="357" r:id="rId28"/>
    <p:sldId id="346" r:id="rId29"/>
    <p:sldId id="355" r:id="rId30"/>
    <p:sldId id="356" r:id="rId31"/>
    <p:sldId id="358" r:id="rId32"/>
    <p:sldId id="372" r:id="rId33"/>
    <p:sldId id="359" r:id="rId34"/>
    <p:sldId id="361" r:id="rId35"/>
    <p:sldId id="362" r:id="rId36"/>
    <p:sldId id="363" r:id="rId37"/>
    <p:sldId id="364" r:id="rId38"/>
    <p:sldId id="365" r:id="rId39"/>
    <p:sldId id="366" r:id="rId40"/>
    <p:sldId id="367" r:id="rId41"/>
    <p:sldId id="368" r:id="rId42"/>
    <p:sldId id="369" r:id="rId43"/>
    <p:sldId id="370" r:id="rId44"/>
    <p:sldId id="371" r:id="rId45"/>
    <p:sldId id="373" r:id="rId46"/>
    <p:sldId id="374" r:id="rId47"/>
    <p:sldId id="375" r:id="rId48"/>
    <p:sldId id="376" r:id="rId49"/>
    <p:sldId id="377" r:id="rId50"/>
    <p:sldId id="378" r:id="rId51"/>
    <p:sldId id="384" r:id="rId52"/>
    <p:sldId id="379" r:id="rId53"/>
    <p:sldId id="395" r:id="rId54"/>
    <p:sldId id="388" r:id="rId55"/>
    <p:sldId id="389" r:id="rId56"/>
    <p:sldId id="390" r:id="rId57"/>
    <p:sldId id="393" r:id="rId58"/>
    <p:sldId id="394" r:id="rId59"/>
    <p:sldId id="391" r:id="rId60"/>
    <p:sldId id="392" r:id="rId61"/>
    <p:sldId id="386" r:id="rId62"/>
    <p:sldId id="387" r:id="rId63"/>
    <p:sldId id="385" r:id="rId64"/>
    <p:sldId id="380" r:id="rId65"/>
    <p:sldId id="381" r:id="rId66"/>
    <p:sldId id="382" r:id="rId67"/>
    <p:sldId id="324" r:id="rId6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1" d="100"/>
          <a:sy n="71" d="100"/>
        </p:scale>
        <p:origin x="-66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b="1" i="0" baseline="0">
                <a:solidFill>
                  <a:srgbClr val="FF0000"/>
                </a:solidFill>
                <a:ea typeface="华文琥珀" panose="02010800040101010101" pitchFamily="2" charset="-122"/>
              </a:defRPr>
            </a:lvl1pPr>
          </a:lstStyle>
          <a:p>
            <a:r>
              <a:rPr lang="zh-CN" altLang="en-US" dirty="0"/>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b="1" i="0" baseline="0">
                <a:solidFill>
                  <a:srgbClr val="00B0F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6509080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6598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3216044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320717" cy="387434"/>
          </a:xfrm>
        </p:spPr>
        <p:txBody>
          <a:bodyPr>
            <a:noAutofit/>
          </a:bodyPr>
          <a:lstStyle>
            <a:lvl1pPr>
              <a:defRPr sz="2800" b="1" i="1" baseline="0">
                <a:solidFill>
                  <a:srgbClr val="00B0F0"/>
                </a:solidFill>
                <a:ea typeface="华文行楷" panose="02010800040101010101" pitchFamily="2" charset="-122"/>
              </a:defRPr>
            </a:lvl1pPr>
          </a:lstStyle>
          <a:p>
            <a:r>
              <a:rPr lang="zh-CN" altLang="en-US" dirty="0"/>
              <a:t>单击此处编辑母版标题样式</a:t>
            </a:r>
          </a:p>
        </p:txBody>
      </p:sp>
      <p:sp>
        <p:nvSpPr>
          <p:cNvPr id="3" name="内容占位符 2"/>
          <p:cNvSpPr>
            <a:spLocks noGrp="1"/>
          </p:cNvSpPr>
          <p:nvPr>
            <p:ph idx="1"/>
          </p:nvPr>
        </p:nvSpPr>
        <p:spPr>
          <a:xfrm>
            <a:off x="566441" y="890124"/>
            <a:ext cx="11094181" cy="5286839"/>
          </a:xfrm>
        </p:spPr>
        <p:txBody>
          <a:bodyPr>
            <a:normAutofit/>
          </a:bodyPr>
          <a:lstStyle>
            <a:lvl1pPr>
              <a:defRPr sz="2400" b="1" i="0" baseline="0">
                <a:solidFill>
                  <a:schemeClr val="tx1"/>
                </a:solidFill>
                <a:latin typeface="华文中宋" panose="02010600040101010101" pitchFamily="2" charset="-122"/>
                <a:ea typeface="华文中宋" panose="02010600040101010101" pitchFamily="2" charset="-122"/>
              </a:defRPr>
            </a:lvl1pPr>
            <a:lvl2pPr>
              <a:defRPr sz="2400" b="1" i="0" baseline="0">
                <a:solidFill>
                  <a:schemeClr val="tx1"/>
                </a:solidFill>
                <a:latin typeface="华文中宋" panose="02010600040101010101" pitchFamily="2" charset="-122"/>
                <a:ea typeface="华文中宋" panose="02010600040101010101" pitchFamily="2" charset="-122"/>
              </a:defRPr>
            </a:lvl2pPr>
            <a:lvl3pPr>
              <a:defRPr sz="2400" b="1" i="0" baseline="0">
                <a:solidFill>
                  <a:schemeClr val="tx1"/>
                </a:solidFill>
                <a:latin typeface="华文中宋" panose="02010600040101010101" pitchFamily="2" charset="-122"/>
                <a:ea typeface="华文中宋" panose="02010600040101010101" pitchFamily="2" charset="-122"/>
              </a:defRPr>
            </a:lvl3pPr>
            <a:lvl4pPr>
              <a:defRPr sz="2400" b="1" i="0" baseline="0">
                <a:solidFill>
                  <a:schemeClr val="tx1"/>
                </a:solidFill>
                <a:latin typeface="华文中宋" panose="02010600040101010101" pitchFamily="2" charset="-122"/>
                <a:ea typeface="华文中宋" panose="02010600040101010101" pitchFamily="2" charset="-122"/>
              </a:defRPr>
            </a:lvl4pPr>
            <a:lvl5pPr>
              <a:defRPr sz="2400" b="1" i="0" baseline="0">
                <a:solidFill>
                  <a:schemeClr val="tx1"/>
                </a:solidFill>
                <a:latin typeface="华文中宋" panose="02010600040101010101" pitchFamily="2" charset="-122"/>
                <a:ea typeface="华文中宋" panose="02010600040101010101" pitchFamily="2"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753840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014100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85951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4074819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689914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2868590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17462109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61854A4-8C67-45EA-A4BD-2F3EAEAE5B56}" type="datetimeFigureOut">
              <a:rPr lang="zh-CN" altLang="en-US" smtClean="0"/>
              <a:pPr/>
              <a:t>2018/1/26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1613090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1854A4-8C67-45EA-A4BD-2F3EAEAE5B56}" type="datetimeFigureOut">
              <a:rPr lang="zh-CN" altLang="en-US" smtClean="0"/>
              <a:pPr/>
              <a:t>2018/1/26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05A251-8CD4-4303-BD34-887737E1E598}" type="slidenum">
              <a:rPr lang="zh-CN" altLang="en-US" smtClean="0"/>
              <a:pPr/>
              <a:t>‹#›</a:t>
            </a:fld>
            <a:endParaRPr lang="zh-CN" altLang="en-US"/>
          </a:p>
        </p:txBody>
      </p:sp>
    </p:spTree>
    <p:extLst>
      <p:ext uri="{BB962C8B-B14F-4D97-AF65-F5344CB8AC3E}">
        <p14:creationId xmlns:p14="http://schemas.microsoft.com/office/powerpoint/2010/main" val="31449598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8893629" cy="1408566"/>
          </a:xfrm>
        </p:spPr>
        <p:txBody>
          <a:bodyPr>
            <a:normAutofit/>
          </a:bodyPr>
          <a:lstStyle/>
          <a:p>
            <a:r>
              <a:rPr lang="zh-CN" altLang="en-US" sz="4400" dirty="0"/>
              <a:t>营改增后的发票管理和使用</a:t>
            </a:r>
          </a:p>
        </p:txBody>
      </p:sp>
      <p:sp>
        <p:nvSpPr>
          <p:cNvPr id="3" name="副标题 2"/>
          <p:cNvSpPr>
            <a:spLocks noGrp="1"/>
          </p:cNvSpPr>
          <p:nvPr>
            <p:ph type="subTitle" idx="1"/>
          </p:nvPr>
        </p:nvSpPr>
        <p:spPr/>
        <p:txBody>
          <a:bodyPr>
            <a:normAutofit/>
          </a:bodyPr>
          <a:lstStyle/>
          <a:p>
            <a:r>
              <a:rPr lang="zh-CN" altLang="en-US" sz="3600" dirty="0"/>
              <a:t>（顾问企业辅导</a:t>
            </a:r>
            <a:r>
              <a:rPr lang="en-US" altLang="zh-CN" sz="3600" dirty="0" smtClean="0"/>
              <a:t>2018</a:t>
            </a:r>
            <a:r>
              <a:rPr lang="zh-CN" altLang="en-US" sz="3600" dirty="0"/>
              <a:t>，</a:t>
            </a:r>
            <a:r>
              <a:rPr lang="en-US" altLang="zh-CN" sz="3600" dirty="0"/>
              <a:t>1</a:t>
            </a:r>
            <a:r>
              <a:rPr lang="zh-CN" altLang="en-US" sz="3600" dirty="0"/>
              <a:t>，</a:t>
            </a:r>
            <a:r>
              <a:rPr lang="en-US" altLang="zh-CN" sz="3600" dirty="0"/>
              <a:t>26</a:t>
            </a:r>
            <a:r>
              <a:rPr lang="zh-CN" altLang="en-US" sz="3600" dirty="0"/>
              <a:t>）</a:t>
            </a:r>
          </a:p>
        </p:txBody>
      </p:sp>
    </p:spTree>
    <p:extLst>
      <p:ext uri="{BB962C8B-B14F-4D97-AF65-F5344CB8AC3E}">
        <p14:creationId xmlns:p14="http://schemas.microsoft.com/office/powerpoint/2010/main" val="3278341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6720783-ABFB-4D0C-95DF-9CDD8A79FDA7}"/>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18B78B35-5B2F-454A-AAE0-7E5A70BC9D97}"/>
              </a:ext>
            </a:extLst>
          </p:cNvPr>
          <p:cNvSpPr>
            <a:spLocks noGrp="1"/>
          </p:cNvSpPr>
          <p:nvPr>
            <p:ph idx="1"/>
          </p:nvPr>
        </p:nvSpPr>
        <p:spPr/>
        <p:txBody>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发票的领用</a:t>
            </a:r>
            <a:endParaRPr lang="en-US" altLang="zh-CN" dirty="0">
              <a:solidFill>
                <a:srgbClr val="FF0000"/>
              </a:solidFill>
            </a:endParaRPr>
          </a:p>
          <a:p>
            <a:r>
              <a:rPr lang="zh-CN" altLang="en-US" dirty="0">
                <a:solidFill>
                  <a:srgbClr val="0070C0"/>
                </a:solidFill>
              </a:rPr>
              <a:t>（一）首次领用</a:t>
            </a:r>
            <a:endParaRPr lang="en-US" altLang="zh-CN" dirty="0">
              <a:solidFill>
                <a:srgbClr val="0070C0"/>
              </a:solidFill>
            </a:endParaRPr>
          </a:p>
          <a:p>
            <a:r>
              <a:rPr lang="zh-CN" altLang="en-US" dirty="0"/>
              <a:t>需要领购发票的单位和个人，应当持税务登记证件、经办人身份证明、按照国务院税务主管部门规定式样制作的发票专用章的印模，向主管税务机关办理发票领购手续。主管税务机关根据领购单位和个人的经营范围和规模，确认领购发票的种类、数量以及领购方式，在</a:t>
            </a:r>
            <a:r>
              <a:rPr lang="en-US" altLang="zh-CN" dirty="0"/>
              <a:t>5</a:t>
            </a:r>
            <a:r>
              <a:rPr lang="zh-CN" altLang="en-US" dirty="0"/>
              <a:t>个工作日内发给发票领购簿</a:t>
            </a:r>
            <a:endParaRPr lang="en-US" altLang="zh-CN" dirty="0"/>
          </a:p>
          <a:p>
            <a:r>
              <a:rPr lang="en-US" altLang="zh-CN" dirty="0"/>
              <a:t>                                            ——</a:t>
            </a:r>
            <a:r>
              <a:rPr lang="zh-CN" altLang="en-US" dirty="0"/>
              <a:t>中华人民共和国发票管理办法</a:t>
            </a:r>
            <a:endParaRPr lang="en-US" altLang="zh-CN" dirty="0"/>
          </a:p>
          <a:p>
            <a:r>
              <a:rPr lang="en-US" altLang="zh-CN" dirty="0"/>
              <a:t>1.</a:t>
            </a:r>
            <a:r>
              <a:rPr lang="zh-CN" altLang="en-US" dirty="0"/>
              <a:t>业务描述</a:t>
            </a:r>
            <a:endParaRPr lang="en-US" altLang="zh-CN" dirty="0"/>
          </a:p>
          <a:p>
            <a:r>
              <a:rPr lang="zh-CN" altLang="en-US" dirty="0"/>
              <a:t>依法办理税务登记的单位和个人，在领取税务登记证件后，向主管税务机关申请领购发票，经主管税务机关审核后，发放</a:t>
            </a:r>
            <a:r>
              <a:rPr lang="en-US" altLang="zh-CN" dirty="0"/>
              <a:t>《</a:t>
            </a:r>
            <a:r>
              <a:rPr lang="zh-CN" altLang="en-US" dirty="0"/>
              <a:t>发票领购簿</a:t>
            </a:r>
            <a:r>
              <a:rPr lang="en-US" altLang="zh-CN" dirty="0"/>
              <a:t>》</a:t>
            </a:r>
            <a:endParaRPr lang="zh-CN" altLang="en-US" dirty="0"/>
          </a:p>
        </p:txBody>
      </p:sp>
    </p:spTree>
    <p:extLst>
      <p:ext uri="{BB962C8B-B14F-4D97-AF65-F5344CB8AC3E}">
        <p14:creationId xmlns:p14="http://schemas.microsoft.com/office/powerpoint/2010/main" val="7661865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DDED751-0A4C-4FB0-B401-57A2F6B2575F}"/>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E6C14A00-0FDB-42E2-ADFB-38D9A7C309FF}"/>
              </a:ext>
            </a:extLst>
          </p:cNvPr>
          <p:cNvSpPr>
            <a:spLocks noGrp="1"/>
          </p:cNvSpPr>
          <p:nvPr>
            <p:ph idx="1"/>
          </p:nvPr>
        </p:nvSpPr>
        <p:spPr/>
        <p:txBody>
          <a:bodyPr/>
          <a:lstStyle/>
          <a:p>
            <a:r>
              <a:rPr lang="en-US" altLang="zh-CN" dirty="0"/>
              <a:t>2.</a:t>
            </a:r>
            <a:r>
              <a:rPr lang="zh-CN" altLang="en-US" dirty="0"/>
              <a:t>领用发票核定内容</a:t>
            </a:r>
            <a:endParaRPr lang="en-US" altLang="zh-CN" dirty="0"/>
          </a:p>
          <a:p>
            <a:r>
              <a:rPr lang="zh-CN" altLang="en-US" dirty="0"/>
              <a:t>（</a:t>
            </a:r>
            <a:r>
              <a:rPr lang="en-US" altLang="zh-CN" dirty="0"/>
              <a:t>1</a:t>
            </a:r>
            <a:r>
              <a:rPr lang="zh-CN" altLang="en-US" dirty="0"/>
              <a:t>）发票种类</a:t>
            </a:r>
            <a:endParaRPr lang="en-US" altLang="zh-CN" dirty="0"/>
          </a:p>
          <a:p>
            <a:r>
              <a:rPr lang="zh-CN" altLang="en-US" dirty="0"/>
              <a:t>增值税普通发票</a:t>
            </a:r>
            <a:endParaRPr lang="en-US" altLang="zh-CN" dirty="0"/>
          </a:p>
          <a:p>
            <a:r>
              <a:rPr lang="zh-CN" altLang="en-US" dirty="0"/>
              <a:t>增值税专用发票（限一般纳税人或试点小规模纳税人）</a:t>
            </a:r>
            <a:endParaRPr lang="en-US" altLang="zh-CN" dirty="0"/>
          </a:p>
          <a:p>
            <a:r>
              <a:rPr lang="zh-CN" altLang="en-US" dirty="0">
                <a:solidFill>
                  <a:srgbClr val="FF0000"/>
                </a:solidFill>
              </a:rPr>
              <a:t>注：</a:t>
            </a:r>
            <a:r>
              <a:rPr lang="zh-CN" altLang="en-US" dirty="0"/>
              <a:t>取消大量特定行业和业务发票，通常情况下，不再受经营行业限制</a:t>
            </a:r>
            <a:endParaRPr lang="en-US" altLang="zh-CN" dirty="0"/>
          </a:p>
          <a:p>
            <a:r>
              <a:rPr lang="zh-CN" altLang="en-US" dirty="0"/>
              <a:t>（</a:t>
            </a:r>
            <a:r>
              <a:rPr lang="en-US" altLang="zh-CN" dirty="0"/>
              <a:t>2</a:t>
            </a:r>
            <a:r>
              <a:rPr lang="zh-CN" altLang="en-US" dirty="0"/>
              <a:t>）发票数量</a:t>
            </a:r>
            <a:endParaRPr lang="en-US" altLang="zh-CN" dirty="0"/>
          </a:p>
          <a:p>
            <a:r>
              <a:rPr lang="zh-CN" altLang="en-US" dirty="0"/>
              <a:t>根据企业经营规模和实际用票数量确定</a:t>
            </a:r>
            <a:endParaRPr lang="en-US" altLang="zh-CN" dirty="0"/>
          </a:p>
          <a:p>
            <a:r>
              <a:rPr lang="zh-CN" altLang="en-US" dirty="0"/>
              <a:t>辅导期纳税人领用增值税</a:t>
            </a:r>
            <a:r>
              <a:rPr lang="zh-CN" altLang="en-US" dirty="0">
                <a:solidFill>
                  <a:srgbClr val="FF0000"/>
                </a:solidFill>
              </a:rPr>
              <a:t>专用发票</a:t>
            </a:r>
            <a:r>
              <a:rPr lang="zh-CN" altLang="en-US" dirty="0"/>
              <a:t>：新</a:t>
            </a:r>
            <a:r>
              <a:rPr lang="en-US" altLang="zh-CN" dirty="0"/>
              <a:t>25</a:t>
            </a:r>
            <a:r>
              <a:rPr lang="zh-CN" altLang="en-US" dirty="0"/>
              <a:t>份</a:t>
            </a:r>
            <a:r>
              <a:rPr lang="en-US" altLang="zh-CN" dirty="0"/>
              <a:t>/</a:t>
            </a:r>
            <a:r>
              <a:rPr lang="zh-CN" altLang="en-US" dirty="0"/>
              <a:t>次，纳税期内再领按已开具增值税专用发票的销售额</a:t>
            </a:r>
            <a:r>
              <a:rPr lang="en-US" altLang="zh-CN" dirty="0"/>
              <a:t>3%</a:t>
            </a:r>
            <a:r>
              <a:rPr lang="zh-CN" altLang="en-US" dirty="0"/>
              <a:t>预征</a:t>
            </a:r>
            <a:endParaRPr lang="en-US" altLang="zh-CN" dirty="0"/>
          </a:p>
        </p:txBody>
      </p:sp>
    </p:spTree>
    <p:extLst>
      <p:ext uri="{BB962C8B-B14F-4D97-AF65-F5344CB8AC3E}">
        <p14:creationId xmlns:p14="http://schemas.microsoft.com/office/powerpoint/2010/main" val="3877965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1B9A96-7B1D-4EC5-B858-D5F069F6990C}"/>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A31FE005-78BA-41E3-9C2B-44B918AB36B5}"/>
              </a:ext>
            </a:extLst>
          </p:cNvPr>
          <p:cNvSpPr>
            <a:spLocks noGrp="1"/>
          </p:cNvSpPr>
          <p:nvPr>
            <p:ph idx="1"/>
          </p:nvPr>
        </p:nvSpPr>
        <p:spPr/>
        <p:txBody>
          <a:bodyPr/>
          <a:lstStyle/>
          <a:p>
            <a:r>
              <a:rPr lang="zh-CN" altLang="en-US" dirty="0"/>
              <a:t>（</a:t>
            </a:r>
            <a:r>
              <a:rPr lang="en-US" altLang="zh-CN" dirty="0"/>
              <a:t>3</a:t>
            </a:r>
            <a:r>
              <a:rPr lang="zh-CN" altLang="en-US" dirty="0"/>
              <a:t>）最高开票限额（限增值税专用发票）</a:t>
            </a:r>
            <a:endParaRPr lang="en-US" altLang="zh-CN" dirty="0"/>
          </a:p>
          <a:p>
            <a:r>
              <a:rPr lang="zh-CN" altLang="en-US" dirty="0"/>
              <a:t>增值税专用发票（增值税税控系统）实行最高开票限额管理。最高开票限额，是指单份专用发票或货运专票开具的销售额合计数不得达到的上限额度</a:t>
            </a:r>
            <a:endParaRPr lang="en-US" altLang="zh-CN" dirty="0"/>
          </a:p>
          <a:p>
            <a:r>
              <a:rPr lang="zh-CN" altLang="en-US" dirty="0"/>
              <a:t>最高开票限额由一般纳税人申请，</a:t>
            </a:r>
            <a:r>
              <a:rPr lang="zh-CN" altLang="en-US" dirty="0">
                <a:solidFill>
                  <a:srgbClr val="FF0000"/>
                </a:solidFill>
              </a:rPr>
              <a:t>区县税务机关依法审批</a:t>
            </a:r>
            <a:r>
              <a:rPr lang="zh-CN" altLang="en-US" dirty="0"/>
              <a:t>。一般纳税人申请最高开票限额时，需填报</a:t>
            </a:r>
            <a:r>
              <a:rPr lang="en-US" altLang="zh-CN" dirty="0"/>
              <a:t>《</a:t>
            </a:r>
            <a:r>
              <a:rPr lang="zh-CN" altLang="en-US" dirty="0"/>
              <a:t>增值税专用发票最高开票限额申请单</a:t>
            </a:r>
            <a:r>
              <a:rPr lang="en-US" altLang="zh-CN" dirty="0"/>
              <a:t>》</a:t>
            </a:r>
            <a:r>
              <a:rPr lang="zh-CN" altLang="en-US" dirty="0"/>
              <a:t>。主管税务机关受理纳税人申请以后，根据需要进行实地查验。实地查验的范围和方法由各省国税机关确定。税务机关应根据纳税人实际生产经营和销售情况进行审批，保证纳税人生产经营的正常需要</a:t>
            </a:r>
            <a:endParaRPr lang="en-US" altLang="zh-CN" dirty="0"/>
          </a:p>
          <a:p>
            <a:endParaRPr lang="zh-CN" altLang="en-US" dirty="0"/>
          </a:p>
        </p:txBody>
      </p:sp>
    </p:spTree>
    <p:extLst>
      <p:ext uri="{BB962C8B-B14F-4D97-AF65-F5344CB8AC3E}">
        <p14:creationId xmlns:p14="http://schemas.microsoft.com/office/powerpoint/2010/main" val="19877634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发票的领用及代开</a:t>
            </a:r>
          </a:p>
        </p:txBody>
      </p:sp>
      <p:sp>
        <p:nvSpPr>
          <p:cNvPr id="3" name="内容占位符 2"/>
          <p:cNvSpPr>
            <a:spLocks noGrp="1"/>
          </p:cNvSpPr>
          <p:nvPr>
            <p:ph idx="1"/>
          </p:nvPr>
        </p:nvSpPr>
        <p:spPr/>
        <p:txBody>
          <a:bodyPr/>
          <a:lstStyle/>
          <a:p>
            <a:r>
              <a:rPr lang="zh-CN" altLang="zh-CN" dirty="0"/>
              <a:t>实行实名办税的地区，已由税务机关现场采集法定代表人（业主、负责人）实名信息的纳税人，申请增值税专用发票最高开票限额不超过十万元的，主管国税机关应自受理申请之日起</a:t>
            </a:r>
            <a:r>
              <a:rPr lang="en-US" altLang="zh-CN" dirty="0">
                <a:solidFill>
                  <a:srgbClr val="FF0000"/>
                </a:solidFill>
              </a:rPr>
              <a:t>2</a:t>
            </a:r>
            <a:r>
              <a:rPr lang="zh-CN" altLang="zh-CN" dirty="0">
                <a:solidFill>
                  <a:srgbClr val="FF0000"/>
                </a:solidFill>
              </a:rPr>
              <a:t>个工作日内</a:t>
            </a:r>
            <a:r>
              <a:rPr lang="zh-CN" altLang="zh-CN" dirty="0"/>
              <a:t>办结，有条件的主管国税机关</a:t>
            </a:r>
            <a:r>
              <a:rPr lang="zh-CN" altLang="zh-CN" dirty="0">
                <a:solidFill>
                  <a:srgbClr val="FF0000"/>
                </a:solidFill>
              </a:rPr>
              <a:t>即时办结</a:t>
            </a:r>
            <a:r>
              <a:rPr lang="zh-CN" altLang="zh-CN" dirty="0"/>
              <a:t>。即时办结的，直接出具和送达《准予税务行政许可决定书》，不再出具《税务行政许可受理通知书》</a:t>
            </a:r>
            <a:endParaRPr lang="zh-CN" altLang="en-US" dirty="0"/>
          </a:p>
          <a:p>
            <a:r>
              <a:rPr lang="zh-CN" altLang="en-US" dirty="0"/>
              <a:t>实行纳税辅导期管理的小型商贸批发纳税人，领用增值税专用发票的最高开票限额不得超过</a:t>
            </a:r>
            <a:r>
              <a:rPr lang="en-US" dirty="0"/>
              <a:t>10</a:t>
            </a:r>
            <a:r>
              <a:rPr lang="zh-CN" altLang="en-US" dirty="0"/>
              <a:t>万元；其他增值税一般纳税人增值税专用发票最高开票限额根据纳税人实际经营情况核定</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7C640A-14D7-4FC2-BF6E-06C6D1E985B9}"/>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C9FB9826-5264-4AC4-B850-24BE74189111}"/>
              </a:ext>
            </a:extLst>
          </p:cNvPr>
          <p:cNvSpPr>
            <a:spLocks noGrp="1"/>
          </p:cNvSpPr>
          <p:nvPr>
            <p:ph idx="1"/>
          </p:nvPr>
        </p:nvSpPr>
        <p:spPr/>
        <p:txBody>
          <a:bodyPr>
            <a:normAutofit/>
          </a:bodyPr>
          <a:lstStyle/>
          <a:p>
            <a:r>
              <a:rPr lang="zh-CN" altLang="en-US" dirty="0"/>
              <a:t>（</a:t>
            </a:r>
            <a:r>
              <a:rPr lang="en-US" altLang="zh-CN" dirty="0"/>
              <a:t>4</a:t>
            </a:r>
            <a:r>
              <a:rPr lang="zh-CN" altLang="en-US" dirty="0"/>
              <a:t>）发票领用方式</a:t>
            </a:r>
            <a:endParaRPr lang="en-US" altLang="zh-CN" dirty="0"/>
          </a:p>
          <a:p>
            <a:r>
              <a:rPr lang="zh-CN" altLang="en-US" dirty="0"/>
              <a:t>领购方式是指批量供应、交旧购新或者验旧购新等方式（随着增值税发票新系统实施，都将变为批量供应）</a:t>
            </a:r>
            <a:endParaRPr lang="en-US" altLang="zh-CN" dirty="0"/>
          </a:p>
          <a:p>
            <a:r>
              <a:rPr lang="zh-CN" altLang="en-US" dirty="0"/>
              <a:t>申领方式：主管税务机关申领、同城通办申领、网上申领</a:t>
            </a:r>
            <a:endParaRPr lang="en-US" altLang="zh-CN" dirty="0"/>
          </a:p>
          <a:p>
            <a:r>
              <a:rPr lang="en-US" altLang="zh-CN" dirty="0"/>
              <a:t>3.</a:t>
            </a:r>
            <a:r>
              <a:rPr lang="zh-CN" altLang="en-US" dirty="0"/>
              <a:t>增值税专用发票办理初始发行</a:t>
            </a:r>
            <a:endParaRPr lang="en-US" altLang="zh-CN" dirty="0"/>
          </a:p>
          <a:p>
            <a:r>
              <a:rPr lang="zh-CN" altLang="en-US" dirty="0"/>
              <a:t>一般纳税人领购专用设备后，凭</a:t>
            </a:r>
            <a:r>
              <a:rPr lang="en-US" altLang="zh-CN" dirty="0"/>
              <a:t>《</a:t>
            </a:r>
            <a:r>
              <a:rPr lang="zh-CN" altLang="en-US" dirty="0"/>
              <a:t>最高开票限额申请表</a:t>
            </a:r>
            <a:r>
              <a:rPr lang="en-US" altLang="zh-CN" dirty="0"/>
              <a:t>》</a:t>
            </a:r>
            <a:r>
              <a:rPr lang="zh-CN" altLang="en-US" dirty="0"/>
              <a:t>、</a:t>
            </a:r>
            <a:r>
              <a:rPr lang="en-US" altLang="zh-CN" dirty="0"/>
              <a:t>《</a:t>
            </a:r>
            <a:r>
              <a:rPr lang="zh-CN" altLang="en-US" dirty="0"/>
              <a:t>发票领购簿</a:t>
            </a:r>
            <a:r>
              <a:rPr lang="en-US" altLang="zh-CN" dirty="0"/>
              <a:t>》</a:t>
            </a:r>
            <a:r>
              <a:rPr lang="zh-CN" altLang="en-US" dirty="0"/>
              <a:t>到主管税务机关办理初始发行</a:t>
            </a:r>
            <a:endParaRPr lang="en-US" altLang="zh-CN" dirty="0"/>
          </a:p>
          <a:p>
            <a:r>
              <a:rPr lang="zh-CN" altLang="en-US" dirty="0"/>
              <a:t>所称初始发行，是指主管税务机关将一般纳税人的相关信息载入空白金税卡和</a:t>
            </a:r>
            <a:r>
              <a:rPr lang="en-US" altLang="zh-CN" dirty="0"/>
              <a:t>IC</a:t>
            </a:r>
            <a:r>
              <a:rPr lang="zh-CN" altLang="en-US" dirty="0"/>
              <a:t>卡（开票系统）的行为。</a:t>
            </a:r>
          </a:p>
          <a:p>
            <a:r>
              <a:rPr lang="zh-CN" altLang="en-US" dirty="0"/>
              <a:t>包括企业名称；税务登记代码；开票限额；购票限量；购票人员姓名、密码；开票机数量；国家税务总局规定的其他信息。</a:t>
            </a:r>
          </a:p>
          <a:p>
            <a:r>
              <a:rPr lang="zh-CN" altLang="en-US" dirty="0"/>
              <a:t>一般纳税人发生信息变化，应向主管税务机关申请变更或注销发行</a:t>
            </a:r>
            <a:endParaRPr lang="en-US" altLang="zh-CN" dirty="0"/>
          </a:p>
          <a:p>
            <a:endParaRPr lang="zh-CN" altLang="en-US" dirty="0"/>
          </a:p>
        </p:txBody>
      </p:sp>
    </p:spTree>
    <p:extLst>
      <p:ext uri="{BB962C8B-B14F-4D97-AF65-F5344CB8AC3E}">
        <p14:creationId xmlns:p14="http://schemas.microsoft.com/office/powerpoint/2010/main" val="6750886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11B62D8-7DC8-4216-B493-F784465A2CA5}"/>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D11E9EA0-5AF1-446B-9849-2B61EAFCB004}"/>
              </a:ext>
            </a:extLst>
          </p:cNvPr>
          <p:cNvSpPr>
            <a:spLocks noGrp="1"/>
          </p:cNvSpPr>
          <p:nvPr>
            <p:ph idx="1"/>
          </p:nvPr>
        </p:nvSpPr>
        <p:spPr/>
        <p:txBody>
          <a:bodyPr/>
          <a:lstStyle/>
          <a:p>
            <a:r>
              <a:rPr lang="en-US" altLang="zh-CN" dirty="0"/>
              <a:t>4.</a:t>
            </a:r>
            <a:r>
              <a:rPr lang="zh-CN" altLang="zh-CN" dirty="0"/>
              <a:t>办理材料 </a:t>
            </a:r>
          </a:p>
          <a:p>
            <a:r>
              <a:rPr lang="zh-CN" altLang="zh-CN" dirty="0"/>
              <a:t>（</a:t>
            </a:r>
            <a:r>
              <a:rPr lang="en-US" altLang="zh-CN" dirty="0"/>
              <a:t>1</a:t>
            </a:r>
            <a:r>
              <a:rPr lang="zh-CN" altLang="zh-CN" dirty="0"/>
              <a:t>）《税务登记证》副本或一照一码原件、复印件（加盖公章）</a:t>
            </a:r>
            <a:endParaRPr lang="en-US" altLang="zh-CN" dirty="0"/>
          </a:p>
          <a:p>
            <a:r>
              <a:rPr lang="zh-CN" altLang="zh-CN" dirty="0"/>
              <a:t>（</a:t>
            </a:r>
            <a:r>
              <a:rPr lang="en-US" altLang="zh-CN" dirty="0"/>
              <a:t>2</a:t>
            </a:r>
            <a:r>
              <a:rPr lang="zh-CN" altLang="zh-CN" dirty="0"/>
              <a:t>）法定代表人身份证明复印件（加盖公章）</a:t>
            </a:r>
            <a:endParaRPr lang="en-US" altLang="zh-CN" dirty="0"/>
          </a:p>
          <a:p>
            <a:r>
              <a:rPr lang="zh-CN" altLang="zh-CN" dirty="0"/>
              <a:t>（</a:t>
            </a:r>
            <a:r>
              <a:rPr lang="en-US" altLang="zh-CN" dirty="0"/>
              <a:t>3</a:t>
            </a:r>
            <a:r>
              <a:rPr lang="zh-CN" altLang="zh-CN" dirty="0"/>
              <a:t>）购票员身份证明原件、复印件（加盖公章）</a:t>
            </a:r>
            <a:endParaRPr lang="en-US" altLang="zh-CN" dirty="0"/>
          </a:p>
          <a:p>
            <a:r>
              <a:rPr lang="zh-CN" altLang="zh-CN" dirty="0"/>
              <a:t>（</a:t>
            </a:r>
            <a:r>
              <a:rPr lang="en-US" altLang="zh-CN" dirty="0"/>
              <a:t>4</a:t>
            </a:r>
            <a:r>
              <a:rPr lang="zh-CN" altLang="zh-CN" dirty="0"/>
              <a:t>）《购票员授权委托证明书》（国税网站下载或办税服务厅表格区领取，在表格公章区处加盖公章，法定代表人签名或加盖私人印章，法定代表人本人办理不需此表）</a:t>
            </a:r>
          </a:p>
          <a:p>
            <a:r>
              <a:rPr lang="zh-CN" altLang="zh-CN" dirty="0"/>
              <a:t>（</a:t>
            </a:r>
            <a:r>
              <a:rPr lang="en-US" altLang="zh-CN" dirty="0"/>
              <a:t>5</a:t>
            </a:r>
            <a:r>
              <a:rPr lang="zh-CN" altLang="zh-CN" dirty="0"/>
              <a:t>）发票专用章印模</a:t>
            </a:r>
          </a:p>
          <a:p>
            <a:r>
              <a:rPr lang="en-US" altLang="zh-CN" dirty="0"/>
              <a:t>5.</a:t>
            </a:r>
            <a:r>
              <a:rPr lang="zh-CN" altLang="zh-CN" dirty="0"/>
              <a:t>税务机关办结时限 </a:t>
            </a:r>
          </a:p>
          <a:p>
            <a:r>
              <a:rPr lang="zh-CN" altLang="zh-CN" dirty="0"/>
              <a:t>即时办结</a:t>
            </a:r>
            <a:endParaRPr lang="zh-CN" altLang="en-US" dirty="0"/>
          </a:p>
        </p:txBody>
      </p:sp>
    </p:spTree>
    <p:extLst>
      <p:ext uri="{BB962C8B-B14F-4D97-AF65-F5344CB8AC3E}">
        <p14:creationId xmlns:p14="http://schemas.microsoft.com/office/powerpoint/2010/main" val="23467896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B2E7DB4-7B58-4AF7-AE71-981DD4A9754E}"/>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8301E143-A126-4F4E-8718-024E0A8D5DB7}"/>
              </a:ext>
            </a:extLst>
          </p:cNvPr>
          <p:cNvSpPr>
            <a:spLocks noGrp="1"/>
          </p:cNvSpPr>
          <p:nvPr>
            <p:ph idx="1"/>
          </p:nvPr>
        </p:nvSpPr>
        <p:spPr/>
        <p:txBody>
          <a:bodyPr>
            <a:normAutofit fontScale="92500" lnSpcReduction="10000"/>
          </a:bodyPr>
          <a:lstStyle/>
          <a:p>
            <a:r>
              <a:rPr lang="zh-CN" altLang="en-US" dirty="0">
                <a:solidFill>
                  <a:srgbClr val="0070C0"/>
                </a:solidFill>
              </a:rPr>
              <a:t>（二）发票领用</a:t>
            </a:r>
            <a:endParaRPr lang="en-US" altLang="zh-CN" dirty="0">
              <a:solidFill>
                <a:srgbClr val="0070C0"/>
              </a:solidFill>
            </a:endParaRPr>
          </a:p>
          <a:p>
            <a:r>
              <a:rPr lang="en-US" altLang="zh-CN" dirty="0"/>
              <a:t>1.</a:t>
            </a:r>
            <a:r>
              <a:rPr lang="zh-CN" altLang="en-US" dirty="0"/>
              <a:t>业务描述</a:t>
            </a:r>
            <a:endParaRPr lang="en-US" altLang="zh-CN" dirty="0"/>
          </a:p>
          <a:p>
            <a:r>
              <a:rPr lang="zh-CN" altLang="zh-CN" dirty="0"/>
              <a:t>对已办理发票核定的纳税人，税务机关依据其申请，在核定范围内发放发票</a:t>
            </a:r>
            <a:endParaRPr lang="en-US" altLang="zh-CN" dirty="0"/>
          </a:p>
          <a:p>
            <a:r>
              <a:rPr lang="en-US" altLang="zh-CN" dirty="0"/>
              <a:t>2.</a:t>
            </a:r>
            <a:r>
              <a:rPr lang="zh-CN" altLang="en-US" dirty="0"/>
              <a:t>发票申领方式</a:t>
            </a:r>
            <a:endParaRPr lang="en-US" altLang="zh-CN" dirty="0"/>
          </a:p>
          <a:p>
            <a:r>
              <a:rPr lang="zh-CN" altLang="en-US" dirty="0"/>
              <a:t>（</a:t>
            </a:r>
            <a:r>
              <a:rPr lang="en-US" altLang="zh-CN" dirty="0"/>
              <a:t>1</a:t>
            </a:r>
            <a:r>
              <a:rPr lang="zh-CN" altLang="en-US" dirty="0"/>
              <a:t>）主管税务机关申领</a:t>
            </a:r>
            <a:endParaRPr lang="en-US" altLang="zh-CN" dirty="0"/>
          </a:p>
          <a:p>
            <a:r>
              <a:rPr lang="zh-CN" altLang="en-US" dirty="0"/>
              <a:t>（</a:t>
            </a:r>
            <a:r>
              <a:rPr lang="en-US" altLang="zh-CN" dirty="0"/>
              <a:t>2</a:t>
            </a:r>
            <a:r>
              <a:rPr lang="zh-CN" altLang="en-US" dirty="0"/>
              <a:t>）同城通办申领</a:t>
            </a:r>
            <a:endParaRPr lang="en-US" altLang="zh-CN" dirty="0"/>
          </a:p>
          <a:p>
            <a:r>
              <a:rPr lang="zh-CN" altLang="en-US" dirty="0"/>
              <a:t>（</a:t>
            </a:r>
            <a:r>
              <a:rPr lang="en-US" altLang="zh-CN" dirty="0"/>
              <a:t>3</a:t>
            </a:r>
            <a:r>
              <a:rPr lang="zh-CN" altLang="en-US" dirty="0"/>
              <a:t>）网上申领</a:t>
            </a:r>
            <a:endParaRPr lang="en-US" altLang="zh-CN" dirty="0"/>
          </a:p>
          <a:p>
            <a:r>
              <a:rPr lang="en-US" altLang="zh-CN" dirty="0"/>
              <a:t>3.</a:t>
            </a:r>
            <a:r>
              <a:rPr lang="zh-CN" altLang="zh-CN" dirty="0"/>
              <a:t> 报送资料　　</a:t>
            </a:r>
            <a:endParaRPr lang="en-US" altLang="zh-CN" dirty="0"/>
          </a:p>
          <a:p>
            <a:r>
              <a:rPr lang="zh-CN" altLang="zh-CN" dirty="0"/>
              <a:t>（</a:t>
            </a:r>
            <a:r>
              <a:rPr lang="en-US" altLang="zh-CN" dirty="0"/>
              <a:t>1</a:t>
            </a:r>
            <a:r>
              <a:rPr lang="zh-CN" altLang="zh-CN" dirty="0"/>
              <a:t>）税务登记证件。（金三必选）</a:t>
            </a:r>
          </a:p>
          <a:p>
            <a:r>
              <a:rPr lang="zh-CN" altLang="zh-CN" dirty="0"/>
              <a:t>（</a:t>
            </a:r>
            <a:r>
              <a:rPr lang="en-US" altLang="zh-CN" dirty="0"/>
              <a:t>2</a:t>
            </a:r>
            <a:r>
              <a:rPr lang="zh-CN" altLang="zh-CN" dirty="0"/>
              <a:t>）《发票领用簿》。（金三必选）</a:t>
            </a:r>
          </a:p>
          <a:p>
            <a:r>
              <a:rPr lang="zh-CN" altLang="zh-CN" dirty="0"/>
              <a:t>（</a:t>
            </a:r>
            <a:r>
              <a:rPr lang="en-US" altLang="zh-CN" dirty="0"/>
              <a:t>3</a:t>
            </a:r>
            <a:r>
              <a:rPr lang="zh-CN" altLang="zh-CN" dirty="0"/>
              <a:t>）经办人身份证明。（金三必选）</a:t>
            </a:r>
          </a:p>
          <a:p>
            <a:r>
              <a:rPr lang="zh-CN" altLang="zh-CN" dirty="0"/>
              <a:t>（</a:t>
            </a:r>
            <a:r>
              <a:rPr lang="en-US" altLang="zh-CN" dirty="0"/>
              <a:t>4</a:t>
            </a:r>
            <a:r>
              <a:rPr lang="zh-CN" altLang="zh-CN" dirty="0"/>
              <a:t>）领用增值税专用发票和增值税普通发票的，应提供金税盘（税控盘）、报税盘或</a:t>
            </a:r>
            <a:r>
              <a:rPr lang="en-US" altLang="zh-CN" dirty="0"/>
              <a:t>IC</a:t>
            </a:r>
            <a:r>
              <a:rPr lang="zh-CN" altLang="zh-CN" dirty="0"/>
              <a:t>卡；领用税控收款机发票的，应提供税控收款机用户卡。（条件报送）</a:t>
            </a:r>
          </a:p>
          <a:p>
            <a:endParaRPr lang="en-US" altLang="zh-CN" dirty="0"/>
          </a:p>
          <a:p>
            <a:endParaRPr lang="zh-CN" altLang="en-US" dirty="0"/>
          </a:p>
        </p:txBody>
      </p:sp>
    </p:spTree>
    <p:extLst>
      <p:ext uri="{BB962C8B-B14F-4D97-AF65-F5344CB8AC3E}">
        <p14:creationId xmlns:p14="http://schemas.microsoft.com/office/powerpoint/2010/main" val="8304220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4C16437-69AF-44F4-975D-D4B1973C301E}"/>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74CA9FC6-79B3-4DDE-8C1E-31C54ED3554E}"/>
              </a:ext>
            </a:extLst>
          </p:cNvPr>
          <p:cNvSpPr>
            <a:spLocks noGrp="1"/>
          </p:cNvSpPr>
          <p:nvPr>
            <p:ph idx="1"/>
          </p:nvPr>
        </p:nvSpPr>
        <p:spPr/>
        <p:txBody>
          <a:bodyPr/>
          <a:lstStyle/>
          <a:p>
            <a:r>
              <a:rPr lang="en-US" altLang="zh-CN" dirty="0"/>
              <a:t>4.</a:t>
            </a:r>
            <a:r>
              <a:rPr lang="zh-CN" altLang="zh-CN" dirty="0"/>
              <a:t>办理时限</a:t>
            </a:r>
          </a:p>
          <a:p>
            <a:r>
              <a:rPr lang="zh-CN" altLang="zh-CN" dirty="0"/>
              <a:t>办税服务厅接收资料，核对资料是否齐全、是否符合法定形式、填写内容是否完整，符合的即时办结；不符合的当场一次性提示应补正资料或不予受理原因</a:t>
            </a:r>
            <a:endParaRPr lang="en-US" altLang="zh-CN" dirty="0"/>
          </a:p>
          <a:p>
            <a:r>
              <a:rPr lang="en-US" altLang="zh-CN" dirty="0"/>
              <a:t>5.</a:t>
            </a:r>
            <a:r>
              <a:rPr lang="zh-CN" altLang="en-US" dirty="0"/>
              <a:t>网上申领</a:t>
            </a:r>
            <a:endParaRPr lang="en-US" altLang="zh-CN" dirty="0"/>
          </a:p>
          <a:p>
            <a:r>
              <a:rPr lang="zh-CN" altLang="en-US" dirty="0">
                <a:latin typeface="宋体" panose="02010600030101010101" pitchFamily="2" charset="-122"/>
              </a:rPr>
              <a:t>（</a:t>
            </a:r>
            <a:r>
              <a:rPr lang="en-US" altLang="zh-CN" dirty="0">
                <a:latin typeface="宋体" panose="02010600030101010101" pitchFamily="2" charset="-122"/>
              </a:rPr>
              <a:t>1</a:t>
            </a:r>
            <a:r>
              <a:rPr lang="zh-CN" altLang="en-US" dirty="0">
                <a:latin typeface="宋体" panose="02010600030101010101" pitchFamily="2" charset="-122"/>
              </a:rPr>
              <a:t>）增值税发票网上申领范围 </a:t>
            </a:r>
          </a:p>
          <a:p>
            <a:r>
              <a:rPr lang="zh-CN" altLang="en-US" dirty="0">
                <a:latin typeface="宋体" panose="02010600030101010101" pitchFamily="2" charset="-122"/>
              </a:rPr>
              <a:t>纳税信用等级</a:t>
            </a:r>
            <a:r>
              <a:rPr lang="en-US" altLang="zh-CN" dirty="0">
                <a:latin typeface="宋体" panose="02010600030101010101" pitchFamily="2" charset="-122"/>
              </a:rPr>
              <a:t>A</a:t>
            </a:r>
            <a:r>
              <a:rPr lang="zh-CN" altLang="en-US" dirty="0">
                <a:latin typeface="宋体" panose="02010600030101010101" pitchFamily="2" charset="-122"/>
              </a:rPr>
              <a:t>级、</a:t>
            </a:r>
            <a:r>
              <a:rPr lang="en-US" altLang="zh-CN" dirty="0">
                <a:latin typeface="宋体" panose="02010600030101010101" pitchFamily="2" charset="-122"/>
              </a:rPr>
              <a:t>B</a:t>
            </a:r>
            <a:r>
              <a:rPr lang="zh-CN" altLang="en-US" dirty="0">
                <a:latin typeface="宋体" panose="02010600030101010101" pitchFamily="2" charset="-122"/>
              </a:rPr>
              <a:t>级纳税人，以及地市国税局确定的税收风险等级低、尚未评级的纳税人（不包括新办小型商贸企业），可自愿选择使用网上申领方式领用增值税发票</a:t>
            </a:r>
          </a:p>
          <a:p>
            <a:endParaRPr lang="zh-CN" altLang="en-US" dirty="0"/>
          </a:p>
        </p:txBody>
      </p:sp>
    </p:spTree>
    <p:extLst>
      <p:ext uri="{BB962C8B-B14F-4D97-AF65-F5344CB8AC3E}">
        <p14:creationId xmlns:p14="http://schemas.microsoft.com/office/powerpoint/2010/main" val="11953854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7C6897-DB52-4D74-AA11-EDE80B82E1BE}"/>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A270A608-C0FF-4434-97D8-73D4CF2DFA4A}"/>
              </a:ext>
            </a:extLst>
          </p:cNvPr>
          <p:cNvSpPr>
            <a:spLocks noGrp="1"/>
          </p:cNvSpPr>
          <p:nvPr>
            <p:ph idx="1"/>
          </p:nvPr>
        </p:nvSpPr>
        <p:spPr/>
        <p:txBody>
          <a:bodyPr>
            <a:normAutofit lnSpcReduction="10000"/>
          </a:bodyPr>
          <a:lstStyle/>
          <a:p>
            <a:r>
              <a:rPr lang="zh-CN" altLang="en-US" dirty="0">
                <a:latin typeface="宋体" panose="02010600030101010101" pitchFamily="2" charset="-122"/>
              </a:rPr>
              <a:t>（</a:t>
            </a:r>
            <a:r>
              <a:rPr lang="en-US" altLang="zh-CN" dirty="0">
                <a:latin typeface="宋体" panose="02010600030101010101" pitchFamily="2" charset="-122"/>
              </a:rPr>
              <a:t>2</a:t>
            </a:r>
            <a:r>
              <a:rPr lang="zh-CN" altLang="en-US" dirty="0">
                <a:latin typeface="宋体" panose="02010600030101010101" pitchFamily="2" charset="-122"/>
              </a:rPr>
              <a:t>）增值税发票网上申领流程 </a:t>
            </a:r>
          </a:p>
          <a:p>
            <a:r>
              <a:rPr lang="zh-CN" altLang="en-US" dirty="0">
                <a:latin typeface="宋体" panose="02010600030101010101" pitchFamily="2" charset="-122"/>
              </a:rPr>
              <a:t>纳税人网上发票验旧后，通过新系统开票软件或各省网上办税平台提交领用发票申请，申请信息传递到核心征管系统，征管系统处理申请信息发放发票，税务机关通过物流配送将纸质发票邮寄给纳税人，或者放置在办税服务厅指定位置由纳税人自取，同时将领用发票的电子信息发送至新系统开票软件。纳税人收到纸质发票后，通过新系统确认下载领用发票的电子信息，实现足不出户办理发票网上申领</a:t>
            </a:r>
            <a:endParaRPr lang="en-US" altLang="zh-CN" dirty="0">
              <a:latin typeface="宋体" panose="02010600030101010101" pitchFamily="2" charset="-122"/>
            </a:endParaRPr>
          </a:p>
          <a:p>
            <a:r>
              <a:rPr lang="zh-CN" altLang="en-US" dirty="0">
                <a:latin typeface="宋体" panose="02010600030101010101" pitchFamily="2" charset="-122"/>
              </a:rPr>
              <a:t>（</a:t>
            </a:r>
            <a:r>
              <a:rPr lang="en-US" altLang="zh-CN" dirty="0">
                <a:latin typeface="宋体" panose="02010600030101010101" pitchFamily="2" charset="-122"/>
              </a:rPr>
              <a:t>3</a:t>
            </a:r>
            <a:r>
              <a:rPr lang="zh-CN" altLang="en-US" dirty="0">
                <a:latin typeface="宋体" panose="02010600030101010101" pitchFamily="2" charset="-122"/>
              </a:rPr>
              <a:t>）使用新系统提交领用发票申请方式的地区，纳税人新系统开票软件需通过税务专网获取，软件版本号为</a:t>
            </a:r>
            <a:r>
              <a:rPr lang="en-US" altLang="zh-CN" dirty="0">
                <a:latin typeface="宋体" panose="02010600030101010101" pitchFamily="2" charset="-122"/>
              </a:rPr>
              <a:t>V2.0.12_ZS</a:t>
            </a:r>
            <a:r>
              <a:rPr lang="zh-CN" altLang="en-US" dirty="0">
                <a:latin typeface="宋体" panose="02010600030101010101" pitchFamily="2" charset="-122"/>
              </a:rPr>
              <a:t>及以上</a:t>
            </a:r>
          </a:p>
          <a:p>
            <a:r>
              <a:rPr lang="zh-CN" altLang="en-US" dirty="0">
                <a:latin typeface="宋体" panose="02010600030101010101" pitchFamily="2" charset="-122"/>
              </a:rPr>
              <a:t>（</a:t>
            </a:r>
            <a:r>
              <a:rPr lang="en-US" altLang="zh-CN" dirty="0">
                <a:latin typeface="宋体" panose="02010600030101010101" pitchFamily="2" charset="-122"/>
              </a:rPr>
              <a:t>4</a:t>
            </a:r>
            <a:r>
              <a:rPr lang="zh-CN" altLang="en-US" dirty="0">
                <a:latin typeface="宋体" panose="02010600030101010101" pitchFamily="2" charset="-122"/>
              </a:rPr>
              <a:t>）发票邮寄费用， 自愿选择使用网上申领邮寄方式的纳税人需承担邮寄发票的相关费用</a:t>
            </a:r>
            <a:endParaRPr lang="en-US" altLang="zh-CN" dirty="0">
              <a:latin typeface="宋体" panose="02010600030101010101" pitchFamily="2" charset="-122"/>
            </a:endParaRPr>
          </a:p>
          <a:p>
            <a:r>
              <a:rPr lang="zh-CN" altLang="en-US" dirty="0">
                <a:latin typeface="宋体" panose="02010600030101010101" pitchFamily="2" charset="-122"/>
              </a:rPr>
              <a:t>（</a:t>
            </a:r>
            <a:r>
              <a:rPr lang="en-US" altLang="zh-CN" dirty="0">
                <a:latin typeface="宋体" panose="02010600030101010101" pitchFamily="2" charset="-122"/>
              </a:rPr>
              <a:t>5</a:t>
            </a:r>
            <a:r>
              <a:rPr lang="zh-CN" altLang="en-US" dirty="0">
                <a:latin typeface="宋体" panose="02010600030101010101" pitchFamily="2" charset="-122"/>
              </a:rPr>
              <a:t>）做好风险防控工作。一是规范相关信息管理，纳税人接收邮寄发票地址、收件人信息应与征管软件登记信息一致，特殊情况经税务机关同意后方可变更。二是要注重信息安全，各地要高度重视信息安全保密工作，加强系统运维，保障信息安全。三是做好发票物流配送衔接工作，保障邮寄发票的安全</a:t>
            </a:r>
          </a:p>
          <a:p>
            <a:pPr marL="0" indent="0">
              <a:buNone/>
            </a:pPr>
            <a:endParaRPr lang="zh-CN" altLang="en-US" dirty="0"/>
          </a:p>
        </p:txBody>
      </p:sp>
    </p:spTree>
    <p:extLst>
      <p:ext uri="{BB962C8B-B14F-4D97-AF65-F5344CB8AC3E}">
        <p14:creationId xmlns:p14="http://schemas.microsoft.com/office/powerpoint/2010/main" val="40295921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文本占位符 59393"/>
          <p:cNvSpPr>
            <a:spLocks noGrp="1" noChangeArrowheads="1"/>
          </p:cNvSpPr>
          <p:nvPr>
            <p:ph type="body" idx="1"/>
          </p:nvPr>
        </p:nvSpPr>
        <p:spPr bwMode="auto">
          <a:xfrm>
            <a:off x="2152650" y="1666876"/>
            <a:ext cx="7886700" cy="4437063"/>
          </a:xfrm>
          <a:prstGeom prst="rect">
            <a:avLst/>
          </a:prstGeom>
          <a:noFill/>
          <a:ln>
            <a:miter lim="800000"/>
            <a:headEnd/>
            <a:tailEnd/>
          </a:ln>
        </p:spPr>
        <p:txBody>
          <a:bodyPr vert="horz" wrap="square" lIns="91440" tIns="45720" rIns="91440" bIns="45720" numCol="1" rtlCol="0" anchor="t" anchorCtr="0" compatLnSpc="1">
            <a:prstTxWarp prst="textNoShape">
              <a:avLst/>
            </a:prstTxWarp>
            <a:normAutofit/>
          </a:bodyPr>
          <a:lstStyle/>
          <a:p>
            <a:endParaRPr lang="zh-CN" altLang="en-US"/>
          </a:p>
        </p:txBody>
      </p:sp>
      <p:pic>
        <p:nvPicPr>
          <p:cNvPr id="46082" name="图片 12"/>
          <p:cNvPicPr>
            <a:picLocks noChangeAspect="1" noChangeArrowheads="1"/>
          </p:cNvPicPr>
          <p:nvPr/>
        </p:nvPicPr>
        <p:blipFill>
          <a:blip r:embed="rId2"/>
          <a:srcRect/>
          <a:stretch>
            <a:fillRect/>
          </a:stretch>
        </p:blipFill>
        <p:spPr bwMode="auto">
          <a:xfrm>
            <a:off x="742950" y="244748"/>
            <a:ext cx="9925050" cy="6613254"/>
          </a:xfrm>
          <a:prstGeom prst="rect">
            <a:avLst/>
          </a:prstGeom>
          <a:noFill/>
          <a:ln w="9525">
            <a:noFill/>
            <a:miter lim="800000"/>
            <a:headEnd/>
            <a:tailEnd/>
          </a:ln>
        </p:spPr>
      </p:pic>
    </p:spTree>
    <p:extLst>
      <p:ext uri="{BB962C8B-B14F-4D97-AF65-F5344CB8AC3E}">
        <p14:creationId xmlns:p14="http://schemas.microsoft.com/office/powerpoint/2010/main" val="3520553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273EE62-9919-4819-87C3-BA3635763CE5}"/>
              </a:ext>
            </a:extLst>
          </p:cNvPr>
          <p:cNvSpPr>
            <a:spLocks noGrp="1"/>
          </p:cNvSpPr>
          <p:nvPr>
            <p:ph type="title"/>
          </p:nvPr>
        </p:nvSpPr>
        <p:spPr/>
        <p:txBody>
          <a:bodyPr/>
          <a:lstStyle/>
          <a:p>
            <a:r>
              <a:rPr lang="zh-CN" altLang="en-US" dirty="0"/>
              <a:t>发票的概述</a:t>
            </a:r>
          </a:p>
        </p:txBody>
      </p:sp>
      <p:sp>
        <p:nvSpPr>
          <p:cNvPr id="3" name="内容占位符 2">
            <a:extLst>
              <a:ext uri="{FF2B5EF4-FFF2-40B4-BE49-F238E27FC236}">
                <a16:creationId xmlns:a16="http://schemas.microsoft.com/office/drawing/2014/main" xmlns="" id="{A3D15C3D-E7A4-42F7-8664-2F8B469C4F4D}"/>
              </a:ext>
            </a:extLst>
          </p:cNvPr>
          <p:cNvSpPr>
            <a:spLocks noGrp="1"/>
          </p:cNvSpPr>
          <p:nvPr>
            <p:ph idx="1"/>
          </p:nvPr>
        </p:nvSpPr>
        <p:spPr/>
        <p:txBody>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发票的概念</a:t>
            </a:r>
            <a:endParaRPr lang="en-US" altLang="zh-CN" dirty="0">
              <a:solidFill>
                <a:srgbClr val="FF0000"/>
              </a:solidFill>
            </a:endParaRPr>
          </a:p>
          <a:p>
            <a:r>
              <a:rPr lang="zh-CN" altLang="zh-CN" dirty="0"/>
              <a:t>发票，是指在购销商品、提供或者接受服务以及从事其他</a:t>
            </a:r>
            <a:r>
              <a:rPr lang="zh-CN" altLang="zh-CN" dirty="0">
                <a:solidFill>
                  <a:srgbClr val="FF0000"/>
                </a:solidFill>
              </a:rPr>
              <a:t>经营活动</a:t>
            </a:r>
            <a:r>
              <a:rPr lang="zh-CN" altLang="zh-CN" dirty="0"/>
              <a:t>中，开具、收取的</a:t>
            </a:r>
            <a:r>
              <a:rPr lang="zh-CN" altLang="zh-CN" dirty="0">
                <a:solidFill>
                  <a:srgbClr val="FF0000"/>
                </a:solidFill>
              </a:rPr>
              <a:t>收付款</a:t>
            </a:r>
            <a:r>
              <a:rPr lang="zh-CN" altLang="zh-CN" dirty="0"/>
              <a:t>凭证</a:t>
            </a:r>
            <a:endParaRPr lang="en-US" altLang="zh-CN" dirty="0"/>
          </a:p>
          <a:p>
            <a:r>
              <a:rPr lang="zh-CN" altLang="en-US" dirty="0">
                <a:solidFill>
                  <a:srgbClr val="FF0000"/>
                </a:solidFill>
              </a:rPr>
              <a:t>注：</a:t>
            </a:r>
            <a:r>
              <a:rPr lang="zh-CN" altLang="en-US" dirty="0"/>
              <a:t>随着不征税发票的使用，概念也发生变化</a:t>
            </a:r>
            <a:endParaRPr lang="en-US" altLang="zh-CN" dirty="0"/>
          </a:p>
          <a:p>
            <a:r>
              <a:rPr lang="zh-CN" altLang="en-US" dirty="0">
                <a:solidFill>
                  <a:srgbClr val="FF0000"/>
                </a:solidFill>
              </a:rPr>
              <a:t>二</a:t>
            </a:r>
            <a:r>
              <a:rPr lang="en-US" altLang="zh-CN" dirty="0">
                <a:solidFill>
                  <a:srgbClr val="FF0000"/>
                </a:solidFill>
              </a:rPr>
              <a:t>.</a:t>
            </a:r>
            <a:r>
              <a:rPr lang="zh-CN" altLang="en-US" dirty="0">
                <a:solidFill>
                  <a:srgbClr val="FF0000"/>
                </a:solidFill>
              </a:rPr>
              <a:t>发票的种类</a:t>
            </a:r>
            <a:endParaRPr lang="en-US" altLang="zh-CN" dirty="0">
              <a:solidFill>
                <a:srgbClr val="FF0000"/>
              </a:solidFill>
            </a:endParaRPr>
          </a:p>
          <a:p>
            <a:r>
              <a:rPr lang="zh-CN" altLang="en-US" dirty="0"/>
              <a:t>全面“营改增”后，发票种类进行简并</a:t>
            </a:r>
            <a:endParaRPr lang="en-US" altLang="zh-CN" dirty="0"/>
          </a:p>
          <a:p>
            <a:r>
              <a:rPr lang="en-US" altLang="zh-CN" dirty="0"/>
              <a:t>1.</a:t>
            </a:r>
            <a:r>
              <a:rPr lang="zh-CN" altLang="en-US" dirty="0"/>
              <a:t>监制部门：国税、地税同时监制，改为国税监制（或国家税务总局统一监制）</a:t>
            </a:r>
            <a:endParaRPr lang="en-US" altLang="zh-CN" dirty="0"/>
          </a:p>
          <a:p>
            <a:r>
              <a:rPr lang="en-US" altLang="zh-CN" dirty="0"/>
              <a:t>2.</a:t>
            </a:r>
            <a:r>
              <a:rPr lang="zh-CN" altLang="en-US" dirty="0"/>
              <a:t>发票类别：按行业或业务设置的专门发票，统一为增值税发票</a:t>
            </a:r>
            <a:r>
              <a:rPr lang="en-US" altLang="zh-CN" dirty="0"/>
              <a:t>——</a:t>
            </a:r>
            <a:r>
              <a:rPr lang="zh-CN" altLang="en-US" dirty="0"/>
              <a:t>增值税专用发票和增值税普通发票</a:t>
            </a:r>
            <a:endParaRPr lang="en-US" altLang="zh-CN" dirty="0"/>
          </a:p>
          <a:p>
            <a:r>
              <a:rPr lang="zh-CN" altLang="en-US" dirty="0"/>
              <a:t>与增值税政策相适用，采取特殊的开票方法（如差额开票、不征税等）和加强“备注”栏反映发票相关信息</a:t>
            </a:r>
          </a:p>
          <a:p>
            <a:endParaRPr lang="zh-CN" altLang="en-US" dirty="0"/>
          </a:p>
        </p:txBody>
      </p:sp>
    </p:spTree>
    <p:extLst>
      <p:ext uri="{BB962C8B-B14F-4D97-AF65-F5344CB8AC3E}">
        <p14:creationId xmlns:p14="http://schemas.microsoft.com/office/powerpoint/2010/main" val="1638312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文本占位符 60417"/>
          <p:cNvSpPr>
            <a:spLocks noGrp="1" noChangeArrowheads="1"/>
          </p:cNvSpPr>
          <p:nvPr>
            <p:ph type="body" idx="1"/>
          </p:nvPr>
        </p:nvSpPr>
        <p:spPr bwMode="auto">
          <a:xfrm>
            <a:off x="2152650" y="1666876"/>
            <a:ext cx="7886700" cy="4437063"/>
          </a:xfrm>
          <a:prstGeom prst="rect">
            <a:avLst/>
          </a:prstGeom>
          <a:noFill/>
          <a:ln>
            <a:miter lim="800000"/>
            <a:headEnd/>
            <a:tailEnd/>
          </a:ln>
        </p:spPr>
        <p:txBody>
          <a:bodyPr vert="horz" wrap="square" lIns="91440" tIns="45720" rIns="91440" bIns="45720" numCol="1" rtlCol="0" anchor="t" anchorCtr="0" compatLnSpc="1">
            <a:prstTxWarp prst="textNoShape">
              <a:avLst/>
            </a:prstTxWarp>
            <a:normAutofit/>
          </a:bodyPr>
          <a:lstStyle/>
          <a:p>
            <a:endParaRPr lang="zh-CN" altLang="en-US"/>
          </a:p>
        </p:txBody>
      </p:sp>
      <p:pic>
        <p:nvPicPr>
          <p:cNvPr id="47106" name="图片 5"/>
          <p:cNvPicPr>
            <a:picLocks noChangeAspect="1" noChangeArrowheads="1"/>
          </p:cNvPicPr>
          <p:nvPr/>
        </p:nvPicPr>
        <p:blipFill>
          <a:blip r:embed="rId2"/>
          <a:srcRect/>
          <a:stretch>
            <a:fillRect/>
          </a:stretch>
        </p:blipFill>
        <p:spPr bwMode="auto">
          <a:xfrm>
            <a:off x="857251" y="511861"/>
            <a:ext cx="9786257" cy="6444318"/>
          </a:xfrm>
          <a:prstGeom prst="rect">
            <a:avLst/>
          </a:prstGeom>
          <a:noFill/>
          <a:ln w="9525">
            <a:noFill/>
            <a:miter lim="800000"/>
            <a:headEnd/>
            <a:tailEnd/>
          </a:ln>
        </p:spPr>
      </p:pic>
    </p:spTree>
    <p:extLst>
      <p:ext uri="{BB962C8B-B14F-4D97-AF65-F5344CB8AC3E}">
        <p14:creationId xmlns:p14="http://schemas.microsoft.com/office/powerpoint/2010/main" val="29879485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5E278F4-023B-440C-8174-228556588520}"/>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70EC1611-4175-4A8A-BDF5-35A29A361280}"/>
              </a:ext>
            </a:extLst>
          </p:cNvPr>
          <p:cNvSpPr>
            <a:spLocks noGrp="1"/>
          </p:cNvSpPr>
          <p:nvPr>
            <p:ph idx="1"/>
          </p:nvPr>
        </p:nvSpPr>
        <p:spPr/>
        <p:txBody>
          <a:bodyPr>
            <a:normAutofit lnSpcReduction="10000"/>
          </a:bodyPr>
          <a:lstStyle/>
          <a:p>
            <a:r>
              <a:rPr lang="zh-CN" altLang="en-US" dirty="0">
                <a:solidFill>
                  <a:srgbClr val="FF0000"/>
                </a:solidFill>
              </a:rPr>
              <a:t>二</a:t>
            </a:r>
            <a:r>
              <a:rPr lang="en-US" altLang="zh-CN" dirty="0">
                <a:solidFill>
                  <a:srgbClr val="FF0000"/>
                </a:solidFill>
              </a:rPr>
              <a:t>.</a:t>
            </a:r>
            <a:r>
              <a:rPr lang="zh-CN" altLang="en-US" dirty="0">
                <a:solidFill>
                  <a:srgbClr val="FF0000"/>
                </a:solidFill>
              </a:rPr>
              <a:t>自印具名发票</a:t>
            </a:r>
            <a:endParaRPr lang="en-US" altLang="zh-CN" dirty="0">
              <a:solidFill>
                <a:srgbClr val="FF0000"/>
              </a:solidFill>
            </a:endParaRPr>
          </a:p>
          <a:p>
            <a:r>
              <a:rPr lang="zh-CN" altLang="en-US" dirty="0">
                <a:solidFill>
                  <a:srgbClr val="0070C0"/>
                </a:solidFill>
              </a:rPr>
              <a:t>（一）条件和要求</a:t>
            </a:r>
            <a:endParaRPr lang="en-US" altLang="zh-CN" dirty="0">
              <a:solidFill>
                <a:srgbClr val="0070C0"/>
              </a:solidFill>
            </a:endParaRPr>
          </a:p>
          <a:p>
            <a:r>
              <a:rPr lang="en-US" altLang="zh-CN" dirty="0"/>
              <a:t>1.</a:t>
            </a:r>
            <a:r>
              <a:rPr lang="zh-CN" altLang="zh-CN" dirty="0"/>
              <a:t>有固定生产经营场所、财务和发票管理制度健全的纳税人，发票使用量较大或统一发票式样不能满足经营活动需要的，可以向省以上税务机关申请印有本单位名称的发票</a:t>
            </a:r>
            <a:endParaRPr lang="zh-CN" altLang="en-US" dirty="0"/>
          </a:p>
          <a:p>
            <a:r>
              <a:rPr lang="zh-CN" altLang="zh-CN" dirty="0"/>
              <a:t>纳税人可按照《中华人民共和国发票管理办法》及其实施细则要求，</a:t>
            </a:r>
            <a:r>
              <a:rPr lang="zh-CN" altLang="zh-CN" dirty="0">
                <a:solidFill>
                  <a:srgbClr val="FF0000"/>
                </a:solidFill>
              </a:rPr>
              <a:t>书面</a:t>
            </a:r>
            <a:r>
              <a:rPr lang="zh-CN" altLang="zh-CN" dirty="0"/>
              <a:t>向国税机关要求使用印有本单位名称的增值税</a:t>
            </a:r>
            <a:r>
              <a:rPr lang="zh-CN" altLang="zh-CN" dirty="0">
                <a:solidFill>
                  <a:srgbClr val="FF0000"/>
                </a:solidFill>
              </a:rPr>
              <a:t>普通</a:t>
            </a:r>
            <a:r>
              <a:rPr lang="zh-CN" altLang="zh-CN" dirty="0"/>
              <a:t>发票（卷票）</a:t>
            </a:r>
            <a:r>
              <a:rPr lang="zh-CN" altLang="en-US" dirty="0"/>
              <a:t>或</a:t>
            </a:r>
            <a:r>
              <a:rPr lang="zh-CN" altLang="zh-CN" dirty="0"/>
              <a:t>（折叠票），国税机关按规定确认印有该单位名称发票的种类和数量。纳税人通过增值税发票管理</a:t>
            </a:r>
            <a:r>
              <a:rPr lang="zh-CN" altLang="zh-CN" dirty="0">
                <a:solidFill>
                  <a:srgbClr val="FF0000"/>
                </a:solidFill>
              </a:rPr>
              <a:t>新系统开具</a:t>
            </a:r>
            <a:r>
              <a:rPr lang="zh-CN" altLang="zh-CN" dirty="0"/>
              <a:t>印有本单位名称的增值税普通发票（卷票）</a:t>
            </a:r>
            <a:r>
              <a:rPr lang="zh-CN" altLang="en-US" dirty="0"/>
              <a:t>或</a:t>
            </a:r>
            <a:r>
              <a:rPr lang="zh-CN" altLang="zh-CN" dirty="0"/>
              <a:t>（折叠票）</a:t>
            </a:r>
            <a:endParaRPr lang="en-US" altLang="zh-CN" dirty="0"/>
          </a:p>
          <a:p>
            <a:r>
              <a:rPr lang="zh-CN" altLang="en-US" dirty="0">
                <a:solidFill>
                  <a:srgbClr val="0070C0"/>
                </a:solidFill>
              </a:rPr>
              <a:t>（二）印制</a:t>
            </a:r>
            <a:endParaRPr lang="en-US" altLang="zh-CN" dirty="0">
              <a:solidFill>
                <a:srgbClr val="0070C0"/>
              </a:solidFill>
            </a:endParaRPr>
          </a:p>
          <a:p>
            <a:r>
              <a:rPr lang="zh-CN" altLang="zh-CN" dirty="0"/>
              <a:t>印有本单位名称的增值税普通发票（卷票）</a:t>
            </a:r>
            <a:r>
              <a:rPr lang="zh-CN" altLang="en-US" dirty="0"/>
              <a:t>或</a:t>
            </a:r>
            <a:r>
              <a:rPr lang="zh-CN" altLang="zh-CN" dirty="0"/>
              <a:t>（折叠票），由税务总局统一招标采购的增值税普通发票（卷票）</a:t>
            </a:r>
            <a:r>
              <a:rPr lang="zh-CN" altLang="en-US" dirty="0"/>
              <a:t>或</a:t>
            </a:r>
            <a:r>
              <a:rPr lang="zh-CN" altLang="zh-CN" dirty="0"/>
              <a:t>（折叠票）中标厂商印制，其式样、规格、联次和防伪措施等与原有增值税普通发票（卷票）</a:t>
            </a:r>
            <a:r>
              <a:rPr lang="zh-CN" altLang="en-US" dirty="0"/>
              <a:t>或</a:t>
            </a:r>
            <a:r>
              <a:rPr lang="zh-CN" altLang="zh-CN" dirty="0"/>
              <a:t>（折叠票）一致，并加印企业发票专用章</a:t>
            </a:r>
            <a:r>
              <a:rPr lang="en-US" altLang="zh-CN" dirty="0"/>
              <a:t/>
            </a:r>
            <a:br>
              <a:rPr lang="en-US" altLang="zh-CN" dirty="0"/>
            </a:br>
            <a:endParaRPr lang="en-US" altLang="zh-CN" dirty="0"/>
          </a:p>
        </p:txBody>
      </p:sp>
    </p:spTree>
    <p:extLst>
      <p:ext uri="{BB962C8B-B14F-4D97-AF65-F5344CB8AC3E}">
        <p14:creationId xmlns:p14="http://schemas.microsoft.com/office/powerpoint/2010/main" val="13414294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29E10C3-F24D-43A1-8F8F-9C8BFA6FB571}"/>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8B8E8C62-9DEB-4917-9250-DA22B9E0865B}"/>
              </a:ext>
            </a:extLst>
          </p:cNvPr>
          <p:cNvSpPr>
            <a:spLocks noGrp="1"/>
          </p:cNvSpPr>
          <p:nvPr>
            <p:ph idx="1"/>
          </p:nvPr>
        </p:nvSpPr>
        <p:spPr/>
        <p:txBody>
          <a:bodyPr/>
          <a:lstStyle/>
          <a:p>
            <a:r>
              <a:rPr lang="zh-CN" altLang="en-US" dirty="0">
                <a:solidFill>
                  <a:srgbClr val="0070C0"/>
                </a:solidFill>
              </a:rPr>
              <a:t>（三）发票代码及号码</a:t>
            </a:r>
            <a:endParaRPr lang="en-US" altLang="zh-CN" dirty="0">
              <a:solidFill>
                <a:srgbClr val="0070C0"/>
              </a:solidFill>
            </a:endParaRPr>
          </a:p>
          <a:p>
            <a:r>
              <a:rPr lang="zh-CN" altLang="zh-CN" dirty="0"/>
              <a:t>印有本单位名称的增值税普通发票（卷票）</a:t>
            </a:r>
            <a:r>
              <a:rPr lang="zh-CN" altLang="en-US" dirty="0"/>
              <a:t>或</a:t>
            </a:r>
            <a:r>
              <a:rPr lang="zh-CN" altLang="zh-CN" dirty="0"/>
              <a:t>（折叠票）发票代码及号码按照规定的编码规则编制</a:t>
            </a:r>
            <a:endParaRPr lang="en-US" altLang="zh-CN" dirty="0"/>
          </a:p>
          <a:p>
            <a:r>
              <a:rPr lang="zh-CN" altLang="zh-CN" dirty="0"/>
              <a:t>增值税普通发票（卷票）的发票代码为12位</a:t>
            </a:r>
            <a:endParaRPr lang="en-US" altLang="zh-CN" dirty="0"/>
          </a:p>
          <a:p>
            <a:r>
              <a:rPr lang="zh-CN" altLang="en-US" dirty="0">
                <a:solidFill>
                  <a:srgbClr val="0070C0"/>
                </a:solidFill>
              </a:rPr>
              <a:t>（四）印制费用</a:t>
            </a:r>
            <a:endParaRPr lang="en-US" altLang="zh-CN" dirty="0">
              <a:solidFill>
                <a:srgbClr val="0070C0"/>
              </a:solidFill>
            </a:endParaRPr>
          </a:p>
          <a:p>
            <a:r>
              <a:rPr lang="zh-CN" altLang="zh-CN" dirty="0"/>
              <a:t>使用印有本单位名称的增值税普通发票（卷票）</a:t>
            </a:r>
            <a:r>
              <a:rPr lang="zh-CN" altLang="en-US" dirty="0"/>
              <a:t>或</a:t>
            </a:r>
            <a:r>
              <a:rPr lang="zh-CN" altLang="zh-CN" dirty="0"/>
              <a:t>（折叠票）的企业，按照《国家税务总局财政部关于冠名发票印制费结算问题的通知》（税总发〔</a:t>
            </a:r>
            <a:r>
              <a:rPr lang="en-US" altLang="zh-CN" dirty="0"/>
              <a:t>2013</a:t>
            </a:r>
            <a:r>
              <a:rPr lang="zh-CN" altLang="zh-CN" dirty="0"/>
              <a:t>〕</a:t>
            </a:r>
            <a:r>
              <a:rPr lang="en-US" altLang="zh-CN" dirty="0"/>
              <a:t>53</a:t>
            </a:r>
            <a:r>
              <a:rPr lang="zh-CN" altLang="zh-CN" dirty="0"/>
              <a:t>号）规定，与发票印制企业直接结算印制费用</a:t>
            </a:r>
            <a:endParaRPr lang="en-US" altLang="zh-CN" dirty="0"/>
          </a:p>
          <a:p>
            <a:endParaRPr lang="zh-CN" altLang="en-US" dirty="0"/>
          </a:p>
        </p:txBody>
      </p:sp>
    </p:spTree>
    <p:extLst>
      <p:ext uri="{BB962C8B-B14F-4D97-AF65-F5344CB8AC3E}">
        <p14:creationId xmlns:p14="http://schemas.microsoft.com/office/powerpoint/2010/main" val="27881258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7BF1A18-59C4-428C-A8AB-07B6DCB19C81}"/>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7E43AB0B-06E0-403B-BB15-63C7AF0BA2FC}"/>
              </a:ext>
            </a:extLst>
          </p:cNvPr>
          <p:cNvSpPr>
            <a:spLocks noGrp="1"/>
          </p:cNvSpPr>
          <p:nvPr>
            <p:ph idx="1"/>
          </p:nvPr>
        </p:nvSpPr>
        <p:spPr>
          <a:xfrm>
            <a:off x="566441" y="680720"/>
            <a:ext cx="10975319" cy="5496243"/>
          </a:xfrm>
        </p:spPr>
        <p:txBody>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增值税电子普通发票</a:t>
            </a:r>
            <a:endParaRPr lang="en-US" altLang="zh-CN" dirty="0">
              <a:solidFill>
                <a:srgbClr val="FF0000"/>
              </a:solidFill>
            </a:endParaRPr>
          </a:p>
          <a:p>
            <a:r>
              <a:rPr lang="zh-CN" altLang="en-US" dirty="0">
                <a:solidFill>
                  <a:srgbClr val="0070C0"/>
                </a:solidFill>
              </a:rPr>
              <a:t>（一）电子普通发票的票样</a:t>
            </a:r>
            <a:endParaRPr lang="en-US" altLang="zh-CN" dirty="0">
              <a:solidFill>
                <a:srgbClr val="0070C0"/>
              </a:solidFill>
            </a:endParaRPr>
          </a:p>
          <a:p>
            <a:endParaRPr lang="zh-CN" altLang="en-US" dirty="0">
              <a:solidFill>
                <a:srgbClr val="FF0000"/>
              </a:solidFill>
            </a:endParaRPr>
          </a:p>
        </p:txBody>
      </p:sp>
      <p:pic>
        <p:nvPicPr>
          <p:cNvPr id="4" name="Picture 2" descr="111">
            <a:extLst>
              <a:ext uri="{FF2B5EF4-FFF2-40B4-BE49-F238E27FC236}">
                <a16:creationId xmlns:a16="http://schemas.microsoft.com/office/drawing/2014/main" xmlns="" id="{0EB6D226-FDA0-4F0A-AAD2-B96117F251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441" y="1615116"/>
            <a:ext cx="9198045" cy="524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87052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772F6BD-2675-440A-B61A-BD426317C7BF}"/>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5EA9E0CB-E68B-451F-B42E-83C7D13C834F}"/>
              </a:ext>
            </a:extLst>
          </p:cNvPr>
          <p:cNvSpPr>
            <a:spLocks noGrp="1"/>
          </p:cNvSpPr>
          <p:nvPr>
            <p:ph idx="1"/>
          </p:nvPr>
        </p:nvSpPr>
        <p:spPr/>
        <p:txBody>
          <a:bodyPr>
            <a:normAutofit/>
          </a:bodyPr>
          <a:lstStyle/>
          <a:p>
            <a:r>
              <a:rPr lang="zh-CN" altLang="en-US" dirty="0">
                <a:solidFill>
                  <a:srgbClr val="0070C0"/>
                </a:solidFill>
              </a:rPr>
              <a:t>（二）纸质电子普通发票</a:t>
            </a:r>
            <a:endParaRPr lang="en-US" altLang="zh-CN" dirty="0">
              <a:solidFill>
                <a:srgbClr val="0070C0"/>
              </a:solidFill>
            </a:endParaRPr>
          </a:p>
          <a:p>
            <a:r>
              <a:rPr lang="zh-CN" altLang="zh-CN" dirty="0"/>
              <a:t>增值税电子普通发票的开票方和受票方需要纸质发票的，可以自行打印增值税电子普通发票的版式文件，其法律效力、基本用途、基本使用规定等与税务机关监制的增值税普通发票相同。购买方向开具增值税电子普通发票的纳税人当场索取纸质普通发票的，纳税人应当免费提供电子发票版式文件打印服务。对于拒绝提供免费打印服务或者纸质发票的，主管国税务机关应当及时予以纠正</a:t>
            </a:r>
            <a:endParaRPr lang="zh-CN" altLang="en-US" dirty="0"/>
          </a:p>
          <a:p>
            <a:r>
              <a:rPr lang="zh-CN" altLang="en-US" dirty="0"/>
              <a:t>（三）重点推行的行业</a:t>
            </a:r>
            <a:endParaRPr lang="en-US" altLang="zh-CN" dirty="0"/>
          </a:p>
          <a:p>
            <a:r>
              <a:rPr lang="zh-CN" altLang="zh-CN" dirty="0"/>
              <a:t>各地国税机关要认真总结前期推行增值税电子普通发票的情况，做好分析评估工作，坚持问题导向原则，</a:t>
            </a:r>
            <a:r>
              <a:rPr lang="zh-CN" altLang="zh-CN" dirty="0">
                <a:solidFill>
                  <a:srgbClr val="FF0000"/>
                </a:solidFill>
              </a:rPr>
              <a:t>重点在</a:t>
            </a:r>
            <a:r>
              <a:rPr lang="zh-CN" altLang="zh-CN" dirty="0"/>
              <a:t>电商、电信、金融、快递、公用事业等有特殊需求的纳税人中推行使用电子发票</a:t>
            </a:r>
            <a:endParaRPr lang="en-US" altLang="zh-CN" dirty="0"/>
          </a:p>
          <a:p>
            <a:endParaRPr lang="zh-CN" altLang="en-US" dirty="0"/>
          </a:p>
        </p:txBody>
      </p:sp>
    </p:spTree>
    <p:extLst>
      <p:ext uri="{BB962C8B-B14F-4D97-AF65-F5344CB8AC3E}">
        <p14:creationId xmlns:p14="http://schemas.microsoft.com/office/powerpoint/2010/main" val="39286785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61386E6-2D15-4005-9DF5-DF849220F459}"/>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9307A721-0001-4ADB-BA11-73632D8DD5A6}"/>
              </a:ext>
            </a:extLst>
          </p:cNvPr>
          <p:cNvSpPr>
            <a:spLocks noGrp="1"/>
          </p:cNvSpPr>
          <p:nvPr>
            <p:ph idx="1"/>
          </p:nvPr>
        </p:nvSpPr>
        <p:spPr/>
        <p:txBody>
          <a:bodyPr>
            <a:normAutofit lnSpcReduction="10000"/>
          </a:bodyPr>
          <a:lstStyle/>
          <a:p>
            <a:r>
              <a:rPr lang="zh-CN" altLang="en-US" dirty="0">
                <a:solidFill>
                  <a:srgbClr val="0070C0"/>
                </a:solidFill>
              </a:rPr>
              <a:t>（四）服务平台建设</a:t>
            </a:r>
            <a:endParaRPr lang="en-US" altLang="zh-CN" dirty="0">
              <a:solidFill>
                <a:srgbClr val="0070C0"/>
              </a:solidFill>
            </a:endParaRPr>
          </a:p>
          <a:p>
            <a:r>
              <a:rPr lang="zh-CN" altLang="zh-CN" dirty="0"/>
              <a:t>电子发票服务平台以纳税人自建为主，也可由第三方建设提供服务平台。电子发票服务平台应免费提供电子发票版式文件的生成、打印、查询和交付等基础服务</a:t>
            </a:r>
            <a:endParaRPr lang="en-US" altLang="zh-CN" dirty="0"/>
          </a:p>
          <a:p>
            <a:r>
              <a:rPr lang="zh-CN" altLang="zh-CN" dirty="0"/>
              <a:t>税务总局负责统一制定电子发票服务平台的技术标准和管理制度，建设对服务平台进行监督管理的税务监管平台。电子发票服务平台必须遵循统一的技术标准和管理制度。平台建设的技术方案和管理方案应报国税机关备案</a:t>
            </a:r>
            <a:r>
              <a:rPr lang="en-US" altLang="zh-CN" dirty="0"/>
              <a:t> </a:t>
            </a:r>
            <a:endParaRPr lang="zh-CN" altLang="en-US" dirty="0"/>
          </a:p>
          <a:p>
            <a:r>
              <a:rPr lang="zh-CN" altLang="en-US" dirty="0">
                <a:solidFill>
                  <a:srgbClr val="0070C0"/>
                </a:solidFill>
              </a:rPr>
              <a:t>（五）发</a:t>
            </a:r>
            <a:r>
              <a:rPr lang="zh-CN" altLang="zh-CN" dirty="0">
                <a:solidFill>
                  <a:srgbClr val="0070C0"/>
                </a:solidFill>
              </a:rPr>
              <a:t>票编码规则及发票赋码流程</a:t>
            </a:r>
            <a:endParaRPr lang="en-US" altLang="zh-CN" dirty="0">
              <a:solidFill>
                <a:srgbClr val="0070C0"/>
              </a:solidFill>
            </a:endParaRPr>
          </a:p>
          <a:p>
            <a:r>
              <a:rPr lang="zh-CN" altLang="zh-CN" dirty="0"/>
              <a:t>严格按照《国家税务总局关于推行通过增值税电子</a:t>
            </a:r>
            <a:r>
              <a:rPr lang="en-US" altLang="zh-CN" dirty="0"/>
              <a:t> </a:t>
            </a:r>
            <a:r>
              <a:rPr lang="zh-CN" altLang="zh-CN" dirty="0"/>
              <a:t>发票系统开具的增值税电子普通发票有关问题的公告》（国家税务总局公告</a:t>
            </a:r>
            <a:r>
              <a:rPr lang="en-US" altLang="zh-CN" dirty="0"/>
              <a:t>2015</a:t>
            </a:r>
            <a:r>
              <a:rPr lang="zh-CN" altLang="zh-CN" dirty="0"/>
              <a:t>年第</a:t>
            </a:r>
            <a:r>
              <a:rPr lang="en-US" altLang="zh-CN" dirty="0"/>
              <a:t>84</a:t>
            </a:r>
            <a:r>
              <a:rPr lang="zh-CN" altLang="zh-CN" dirty="0"/>
              <a:t>号）规定的发票编码规则编制增值税电子普通发票的发票代码，通过金税三期核心征管系统将电子发票的号段同步至新系统，通过新系统最终赋予纳税人</a:t>
            </a:r>
            <a:endParaRPr lang="en-US" altLang="zh-CN" dirty="0"/>
          </a:p>
          <a:p>
            <a:r>
              <a:rPr lang="zh-CN" altLang="zh-CN" dirty="0"/>
              <a:t>增值税电子普通发票的发票代码为12位</a:t>
            </a:r>
            <a:r>
              <a:rPr lang="zh-CN" altLang="en-US" dirty="0"/>
              <a:t>（</a:t>
            </a:r>
            <a:r>
              <a:rPr lang="zh-CN" altLang="zh-CN" dirty="0"/>
              <a:t>编码规则：第1位为0，第2-5位代表省、自治区、直辖市和计划单列市，第6-7位代表年度，第8-10位代表批次，第11-12位代表票种（11代表增值税电子普通发票）。发票号码为8位，按年度、分批次编制</a:t>
            </a:r>
            <a:r>
              <a:rPr lang="zh-CN" altLang="en-US" dirty="0"/>
              <a:t>）</a:t>
            </a:r>
          </a:p>
        </p:txBody>
      </p:sp>
    </p:spTree>
    <p:extLst>
      <p:ext uri="{BB962C8B-B14F-4D97-AF65-F5344CB8AC3E}">
        <p14:creationId xmlns:p14="http://schemas.microsoft.com/office/powerpoint/2010/main" val="37066059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E504784-4620-4488-B9E2-99AB809D4437}"/>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A5F1C5F8-EA16-4C17-8A8A-EF99B18B9094}"/>
              </a:ext>
            </a:extLst>
          </p:cNvPr>
          <p:cNvSpPr>
            <a:spLocks noGrp="1"/>
          </p:cNvSpPr>
          <p:nvPr>
            <p:ph idx="1"/>
          </p:nvPr>
        </p:nvSpPr>
        <p:spPr/>
        <p:txBody>
          <a:bodyPr>
            <a:normAutofit lnSpcReduction="10000"/>
          </a:bodyPr>
          <a:lstStyle/>
          <a:p>
            <a:r>
              <a:rPr lang="zh-CN" altLang="en-US" dirty="0">
                <a:solidFill>
                  <a:srgbClr val="0070C0"/>
                </a:solidFill>
              </a:rPr>
              <a:t>（六）</a:t>
            </a:r>
            <a:r>
              <a:rPr lang="zh-CN" altLang="zh-CN" dirty="0">
                <a:solidFill>
                  <a:srgbClr val="0070C0"/>
                </a:solidFill>
              </a:rPr>
              <a:t>通行费电子发票</a:t>
            </a:r>
            <a:endParaRPr lang="en-US" altLang="zh-CN" dirty="0">
              <a:solidFill>
                <a:srgbClr val="0070C0"/>
              </a:solidFill>
            </a:endParaRPr>
          </a:p>
          <a:p>
            <a:r>
              <a:rPr lang="en-US" altLang="zh-CN" dirty="0"/>
              <a:t>1.</a:t>
            </a:r>
            <a:r>
              <a:rPr lang="zh-CN" altLang="zh-CN" dirty="0"/>
              <a:t>通行费电子发票分为以下两种：</a:t>
            </a:r>
            <a:endParaRPr lang="en-US" altLang="zh-CN" dirty="0"/>
          </a:p>
          <a:p>
            <a:r>
              <a:rPr lang="zh-CN" altLang="en-US" dirty="0"/>
              <a:t>（</a:t>
            </a:r>
            <a:r>
              <a:rPr lang="en-US" altLang="zh-CN" dirty="0"/>
              <a:t>1</a:t>
            </a:r>
            <a:r>
              <a:rPr lang="zh-CN" altLang="en-US" dirty="0"/>
              <a:t>）</a:t>
            </a:r>
            <a:r>
              <a:rPr lang="zh-CN" altLang="zh-CN" dirty="0"/>
              <a:t>左上角标识“通行费”字样，且税率栏次显示适用税率或征收率的通行费电子发票</a:t>
            </a:r>
            <a:r>
              <a:rPr lang="zh-CN" altLang="en-US" dirty="0"/>
              <a:t>（</a:t>
            </a:r>
            <a:r>
              <a:rPr lang="zh-CN" altLang="zh-CN" dirty="0"/>
              <a:t>以下称征税发票</a:t>
            </a:r>
            <a:r>
              <a:rPr lang="zh-CN" altLang="en-US" dirty="0"/>
              <a:t>）</a:t>
            </a:r>
            <a:endParaRPr lang="en-US" altLang="zh-CN" dirty="0"/>
          </a:p>
          <a:p>
            <a:r>
              <a:rPr lang="zh-CN" altLang="en-US" dirty="0"/>
              <a:t>（</a:t>
            </a:r>
            <a:r>
              <a:rPr lang="en-US" altLang="zh-CN" dirty="0"/>
              <a:t>2</a:t>
            </a:r>
            <a:r>
              <a:rPr lang="zh-CN" altLang="en-US" dirty="0"/>
              <a:t>）</a:t>
            </a:r>
            <a:r>
              <a:rPr lang="zh-CN" altLang="zh-CN" dirty="0"/>
              <a:t>左上角无“通行费”字样，且税率栏次显示“不征税”的通行费电子发票</a:t>
            </a:r>
            <a:r>
              <a:rPr lang="zh-CN" altLang="en-US" dirty="0"/>
              <a:t>（</a:t>
            </a:r>
            <a:r>
              <a:rPr lang="zh-CN" altLang="zh-CN" dirty="0"/>
              <a:t>以下称不征税发票</a:t>
            </a:r>
            <a:r>
              <a:rPr lang="zh-CN" altLang="en-US" dirty="0"/>
              <a:t>）</a:t>
            </a:r>
            <a:endParaRPr lang="en-US" altLang="zh-CN" dirty="0"/>
          </a:p>
          <a:p>
            <a:r>
              <a:rPr lang="en-US" altLang="zh-CN" dirty="0"/>
              <a:t>2.</a:t>
            </a:r>
            <a:r>
              <a:rPr lang="zh-CN" altLang="zh-CN" dirty="0"/>
              <a:t>发票服务平台账户注册</a:t>
            </a:r>
            <a:endParaRPr lang="en-US" altLang="zh-CN" dirty="0"/>
          </a:p>
          <a:p>
            <a:r>
              <a:rPr lang="zh-CN" altLang="zh-CN" dirty="0"/>
              <a:t>客户登录发票服务平台网站</a:t>
            </a:r>
            <a:r>
              <a:rPr lang="en-US" altLang="zh-CN" dirty="0"/>
              <a:t>www.txffp.com</a:t>
            </a:r>
            <a:r>
              <a:rPr lang="zh-CN" altLang="zh-CN" dirty="0"/>
              <a:t>或“票根”</a:t>
            </a:r>
            <a:r>
              <a:rPr lang="en-US" altLang="zh-CN" dirty="0"/>
              <a:t>APP</a:t>
            </a:r>
            <a:r>
              <a:rPr lang="zh-CN" altLang="zh-CN" dirty="0"/>
              <a:t>，凭手机号码、手机验证码免费注册，并按要求设置购买方信息</a:t>
            </a:r>
            <a:endParaRPr lang="en-US" altLang="zh-CN" dirty="0"/>
          </a:p>
          <a:p>
            <a:r>
              <a:rPr lang="zh-CN" altLang="zh-CN" dirty="0"/>
              <a:t>客户如需变更购买方信息，应当于发生充值或通行交易前变更，确保开票信息真实准确</a:t>
            </a:r>
            <a:r>
              <a:rPr lang="en-US" altLang="zh-CN" dirty="0"/>
              <a:t> </a:t>
            </a:r>
            <a:br>
              <a:rPr lang="en-US" altLang="zh-CN" dirty="0"/>
            </a:br>
            <a:r>
              <a:rPr lang="en-US" altLang="zh-CN" dirty="0"/>
              <a:t>3.</a:t>
            </a:r>
            <a:r>
              <a:rPr lang="zh-CN" altLang="zh-CN" dirty="0"/>
              <a:t>绑定</a:t>
            </a:r>
            <a:r>
              <a:rPr lang="en-US" altLang="zh-CN" dirty="0"/>
              <a:t>ETC</a:t>
            </a:r>
            <a:r>
              <a:rPr lang="zh-CN" altLang="zh-CN" dirty="0"/>
              <a:t>卡或用户卡</a:t>
            </a:r>
            <a:endParaRPr lang="en-US" altLang="zh-CN" dirty="0"/>
          </a:p>
          <a:p>
            <a:r>
              <a:rPr lang="zh-CN" altLang="zh-CN" dirty="0"/>
              <a:t>客户登录发票服务平台，填写</a:t>
            </a:r>
            <a:r>
              <a:rPr lang="en-US" altLang="zh-CN" dirty="0"/>
              <a:t>ETC</a:t>
            </a:r>
            <a:r>
              <a:rPr lang="zh-CN" altLang="zh-CN" dirty="0"/>
              <a:t>卡或用户卡办理时的预留信息</a:t>
            </a:r>
            <a:r>
              <a:rPr lang="en-US" altLang="zh-CN" dirty="0"/>
              <a:t>(</a:t>
            </a:r>
            <a:r>
              <a:rPr lang="zh-CN" altLang="zh-CN" dirty="0"/>
              <a:t>开户人名称、证件类型、证件号码、手机号码等</a:t>
            </a:r>
            <a:r>
              <a:rPr lang="en-US" altLang="zh-CN" dirty="0"/>
              <a:t>)</a:t>
            </a:r>
            <a:r>
              <a:rPr lang="zh-CN" altLang="zh-CN" dirty="0"/>
              <a:t>，经校验无误后，完成</a:t>
            </a:r>
            <a:r>
              <a:rPr lang="en-US" altLang="zh-CN" dirty="0"/>
              <a:t>ETC</a:t>
            </a:r>
            <a:r>
              <a:rPr lang="zh-CN" altLang="zh-CN" dirty="0"/>
              <a:t>卡或用户卡绑定</a:t>
            </a:r>
            <a:r>
              <a:rPr lang="en-US" altLang="zh-CN" dirty="0"/>
              <a:t> </a:t>
            </a:r>
          </a:p>
          <a:p>
            <a:endParaRPr lang="en-US" altLang="zh-CN" dirty="0"/>
          </a:p>
        </p:txBody>
      </p:sp>
    </p:spTree>
    <p:extLst>
      <p:ext uri="{BB962C8B-B14F-4D97-AF65-F5344CB8AC3E}">
        <p14:creationId xmlns:p14="http://schemas.microsoft.com/office/powerpoint/2010/main" val="26229853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B5A4F63-5015-424C-955D-4A104A467B54}"/>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91A453CC-2517-4A6A-84D5-C0A76AFA600F}"/>
              </a:ext>
            </a:extLst>
          </p:cNvPr>
          <p:cNvSpPr>
            <a:spLocks noGrp="1"/>
          </p:cNvSpPr>
          <p:nvPr>
            <p:ph idx="1"/>
          </p:nvPr>
        </p:nvSpPr>
        <p:spPr/>
        <p:txBody>
          <a:bodyPr/>
          <a:lstStyle/>
          <a:p>
            <a:r>
              <a:rPr lang="en-US" altLang="zh-CN" dirty="0"/>
              <a:t>4.</a:t>
            </a:r>
            <a:r>
              <a:rPr lang="zh-CN" altLang="zh-CN" dirty="0"/>
              <a:t>发票开具</a:t>
            </a:r>
            <a:endParaRPr lang="en-US" altLang="zh-CN" dirty="0"/>
          </a:p>
          <a:p>
            <a:r>
              <a:rPr lang="zh-CN" altLang="zh-CN" dirty="0"/>
              <a:t>客户登录发票服务平台，选取需要开具发票的充值或消费交易记录，申请生成通行费电子发票。发票服务平台免费向用户提供通行费电子发票及明细信息下载、转发、预览、查询等服务</a:t>
            </a:r>
            <a:endParaRPr lang="zh-CN" altLang="en-US" dirty="0"/>
          </a:p>
          <a:p>
            <a:r>
              <a:rPr lang="zh-CN" altLang="en-US" dirty="0"/>
              <a:t>（</a:t>
            </a:r>
            <a:r>
              <a:rPr lang="en-US" altLang="zh-CN" dirty="0"/>
              <a:t>1</a:t>
            </a:r>
            <a:r>
              <a:rPr lang="zh-CN" altLang="en-US" dirty="0"/>
              <a:t>）后付费客户</a:t>
            </a:r>
            <a:endParaRPr lang="en-US" altLang="zh-CN" dirty="0"/>
          </a:p>
          <a:p>
            <a:r>
              <a:rPr lang="en-US" altLang="zh-CN" dirty="0"/>
              <a:t>ETC</a:t>
            </a:r>
            <a:r>
              <a:rPr lang="zh-CN" altLang="zh-CN" dirty="0"/>
              <a:t>后付费客户和用户卡客户索取发票的</a:t>
            </a:r>
            <a:endParaRPr lang="en-US" altLang="zh-CN" dirty="0"/>
          </a:p>
          <a:p>
            <a:r>
              <a:rPr lang="zh-CN" altLang="zh-CN" dirty="0"/>
              <a:t>①通过经营性收费公路的部分，在发票服务平台取得由</a:t>
            </a:r>
            <a:r>
              <a:rPr lang="zh-CN" altLang="zh-CN" dirty="0">
                <a:solidFill>
                  <a:srgbClr val="FF0000"/>
                </a:solidFill>
              </a:rPr>
              <a:t>收费公路经营管理单位</a:t>
            </a:r>
            <a:r>
              <a:rPr lang="zh-CN" altLang="zh-CN" dirty="0"/>
              <a:t>开具的征税发票</a:t>
            </a:r>
            <a:endParaRPr lang="en-US" altLang="zh-CN" dirty="0"/>
          </a:p>
          <a:p>
            <a:r>
              <a:rPr lang="zh-CN" altLang="zh-CN" dirty="0"/>
              <a:t>②通过政府还贷性收费公路的部分，在发票服务平台取得</a:t>
            </a:r>
            <a:r>
              <a:rPr lang="zh-CN" altLang="zh-CN" dirty="0">
                <a:solidFill>
                  <a:srgbClr val="FF0000"/>
                </a:solidFill>
              </a:rPr>
              <a:t>暂由</a:t>
            </a:r>
            <a:r>
              <a:rPr lang="en-US" altLang="zh-CN" dirty="0">
                <a:solidFill>
                  <a:srgbClr val="FF0000"/>
                </a:solidFill>
              </a:rPr>
              <a:t>ETC</a:t>
            </a:r>
            <a:r>
              <a:rPr lang="zh-CN" altLang="zh-CN" dirty="0">
                <a:solidFill>
                  <a:srgbClr val="FF0000"/>
                </a:solidFill>
              </a:rPr>
              <a:t>客户服务机构</a:t>
            </a:r>
            <a:r>
              <a:rPr lang="zh-CN" altLang="zh-CN" dirty="0"/>
              <a:t>开具的不征税发票。</a:t>
            </a:r>
            <a:endParaRPr lang="zh-CN" altLang="en-US" dirty="0">
              <a:solidFill>
                <a:srgbClr val="0070C0"/>
              </a:solidFill>
            </a:endParaRPr>
          </a:p>
          <a:p>
            <a:endParaRPr lang="zh-CN" altLang="en-US" dirty="0"/>
          </a:p>
        </p:txBody>
      </p:sp>
    </p:spTree>
    <p:extLst>
      <p:ext uri="{BB962C8B-B14F-4D97-AF65-F5344CB8AC3E}">
        <p14:creationId xmlns:p14="http://schemas.microsoft.com/office/powerpoint/2010/main" val="10683589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1D5562-CD93-4FDD-AD02-89EDC33E310B}"/>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AC55E51B-8200-4B73-857B-5612B5A183FD}"/>
              </a:ext>
            </a:extLst>
          </p:cNvPr>
          <p:cNvSpPr>
            <a:spLocks noGrp="1"/>
          </p:cNvSpPr>
          <p:nvPr>
            <p:ph idx="1"/>
          </p:nvPr>
        </p:nvSpPr>
        <p:spPr/>
        <p:txBody>
          <a:bodyPr/>
          <a:lstStyle/>
          <a:p>
            <a:r>
              <a:rPr lang="zh-CN" altLang="en-US" dirty="0"/>
              <a:t>（</a:t>
            </a:r>
            <a:r>
              <a:rPr lang="en-US" altLang="zh-CN" dirty="0"/>
              <a:t>2</a:t>
            </a:r>
            <a:r>
              <a:rPr lang="zh-CN" altLang="en-US" dirty="0"/>
              <a:t>）预付费客户</a:t>
            </a:r>
            <a:endParaRPr lang="en-US" altLang="zh-CN" dirty="0"/>
          </a:p>
          <a:p>
            <a:r>
              <a:rPr lang="en-US" altLang="zh-CN" dirty="0"/>
              <a:t>ETC</a:t>
            </a:r>
            <a:r>
              <a:rPr lang="zh-CN" altLang="zh-CN" dirty="0"/>
              <a:t>预付费客户可以自行选择在充值后索取发票或者实际发生通行费用后索取发票</a:t>
            </a:r>
            <a:endParaRPr lang="en-US" altLang="zh-CN" dirty="0"/>
          </a:p>
          <a:p>
            <a:r>
              <a:rPr lang="zh-CN" altLang="zh-CN" dirty="0"/>
              <a:t>①在充值后索取发票的，在发票服务平台取得由</a:t>
            </a:r>
            <a:r>
              <a:rPr lang="en-US" altLang="zh-CN" dirty="0">
                <a:solidFill>
                  <a:srgbClr val="FF0000"/>
                </a:solidFill>
              </a:rPr>
              <a:t>ETC</a:t>
            </a:r>
            <a:r>
              <a:rPr lang="zh-CN" altLang="zh-CN" dirty="0">
                <a:solidFill>
                  <a:srgbClr val="FF0000"/>
                </a:solidFill>
              </a:rPr>
              <a:t>客户服务机构</a:t>
            </a:r>
            <a:r>
              <a:rPr lang="zh-CN" altLang="zh-CN" dirty="0"/>
              <a:t>全额开具的不征税发票，实际发生通行费用后，</a:t>
            </a:r>
            <a:r>
              <a:rPr lang="en-US" altLang="zh-CN" dirty="0"/>
              <a:t>ETC</a:t>
            </a:r>
            <a:r>
              <a:rPr lang="zh-CN" altLang="zh-CN" dirty="0"/>
              <a:t>客户服务机构和收费公路经营管理单位均不再向其开具发票</a:t>
            </a:r>
            <a:endParaRPr lang="en-US" altLang="zh-CN" dirty="0"/>
          </a:p>
          <a:p>
            <a:r>
              <a:rPr lang="zh-CN" altLang="zh-CN" dirty="0"/>
              <a:t>②客户在充值后未索取不征税发票，在实际发生通行费用后索取发票的</a:t>
            </a:r>
            <a:endParaRPr lang="en-US" altLang="zh-CN" dirty="0"/>
          </a:p>
          <a:p>
            <a:r>
              <a:rPr lang="zh-CN" altLang="zh-CN" dirty="0"/>
              <a:t>通过经营性收费公路的部分，在发票服务平台取得由收费公路经营管理单位开具的征税发票</a:t>
            </a:r>
            <a:endParaRPr lang="en-US" altLang="zh-CN" dirty="0"/>
          </a:p>
          <a:p>
            <a:r>
              <a:rPr lang="zh-CN" altLang="zh-CN" dirty="0"/>
              <a:t>通过政府还贷性收费公路的部分，在发票服务平台取得暂由</a:t>
            </a:r>
            <a:r>
              <a:rPr lang="en-US" altLang="zh-CN" dirty="0"/>
              <a:t>ETC</a:t>
            </a:r>
            <a:r>
              <a:rPr lang="zh-CN" altLang="zh-CN" dirty="0"/>
              <a:t>客户服务机构开具的不征税发票</a:t>
            </a:r>
            <a:endParaRPr lang="zh-CN" altLang="en-US" dirty="0"/>
          </a:p>
        </p:txBody>
      </p:sp>
    </p:spTree>
    <p:extLst>
      <p:ext uri="{BB962C8B-B14F-4D97-AF65-F5344CB8AC3E}">
        <p14:creationId xmlns:p14="http://schemas.microsoft.com/office/powerpoint/2010/main" val="27781768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7778676-BAFB-4512-A9C2-11610A280E03}"/>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5C1A56BF-6638-4D1F-8909-9216BA07C887}"/>
              </a:ext>
            </a:extLst>
          </p:cNvPr>
          <p:cNvSpPr>
            <a:spLocks noGrp="1"/>
          </p:cNvSpPr>
          <p:nvPr>
            <p:ph idx="1"/>
          </p:nvPr>
        </p:nvSpPr>
        <p:spPr/>
        <p:txBody>
          <a:bodyPr>
            <a:normAutofit/>
          </a:bodyPr>
          <a:lstStyle/>
          <a:p>
            <a:r>
              <a:rPr lang="zh-CN" altLang="en-US" dirty="0"/>
              <a:t>（</a:t>
            </a:r>
            <a:r>
              <a:rPr lang="en-US" altLang="zh-CN" dirty="0"/>
              <a:t>3</a:t>
            </a:r>
            <a:r>
              <a:rPr lang="zh-CN" altLang="en-US" dirty="0"/>
              <a:t>）电子发票取得的时间</a:t>
            </a:r>
            <a:endParaRPr lang="en-US" altLang="zh-CN" dirty="0"/>
          </a:p>
          <a:p>
            <a:r>
              <a:rPr lang="zh-CN" altLang="zh-CN" dirty="0"/>
              <a:t>客户使用</a:t>
            </a:r>
            <a:r>
              <a:rPr lang="en-US" altLang="zh-CN" dirty="0"/>
              <a:t>ETC</a:t>
            </a:r>
            <a:r>
              <a:rPr lang="zh-CN" altLang="zh-CN" dirty="0"/>
              <a:t>卡或用户卡通行收费公路并交纳通行费的，可以在实际发生通行费用后第</a:t>
            </a:r>
            <a:r>
              <a:rPr lang="en-US" altLang="zh-CN" dirty="0"/>
              <a:t>10</a:t>
            </a:r>
            <a:r>
              <a:rPr lang="zh-CN" altLang="zh-CN" dirty="0"/>
              <a:t>个自然日</a:t>
            </a:r>
            <a:r>
              <a:rPr lang="en-US" altLang="zh-CN" dirty="0"/>
              <a:t>(</a:t>
            </a:r>
            <a:r>
              <a:rPr lang="zh-CN" altLang="zh-CN" dirty="0"/>
              <a:t>遇法定节假日顺延</a:t>
            </a:r>
            <a:r>
              <a:rPr lang="en-US" altLang="zh-CN" dirty="0"/>
              <a:t>)</a:t>
            </a:r>
            <a:r>
              <a:rPr lang="zh-CN" altLang="zh-CN" dirty="0"/>
              <a:t>起，登录发票服务平台，选择相应通行记录取得通行费电子发票；客户可以在充值后实时登录发票服务平台，选择相应充值记录取得通行费电子发票</a:t>
            </a:r>
            <a:endParaRPr lang="en-US" altLang="zh-CN" dirty="0"/>
          </a:p>
          <a:p>
            <a:r>
              <a:rPr lang="zh-CN" altLang="zh-CN" dirty="0"/>
              <a:t>发票服务平台应当将通行费电子发票对应的通行明细清单留存备查</a:t>
            </a:r>
            <a:r>
              <a:rPr lang="en-US" altLang="zh-CN" dirty="0"/>
              <a:t> </a:t>
            </a:r>
          </a:p>
          <a:p>
            <a:r>
              <a:rPr lang="zh-CN" altLang="zh-CN" dirty="0"/>
              <a:t>　</a:t>
            </a:r>
            <a:endParaRPr lang="zh-CN" altLang="en-US" dirty="0"/>
          </a:p>
        </p:txBody>
      </p:sp>
    </p:spTree>
    <p:extLst>
      <p:ext uri="{BB962C8B-B14F-4D97-AF65-F5344CB8AC3E}">
        <p14:creationId xmlns:p14="http://schemas.microsoft.com/office/powerpoint/2010/main" val="10860448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4A0A3B3-2E5B-4758-9E9C-7528A5FCE221}"/>
              </a:ext>
            </a:extLst>
          </p:cNvPr>
          <p:cNvSpPr>
            <a:spLocks noGrp="1"/>
          </p:cNvSpPr>
          <p:nvPr>
            <p:ph type="title"/>
          </p:nvPr>
        </p:nvSpPr>
        <p:spPr/>
        <p:txBody>
          <a:bodyPr/>
          <a:lstStyle/>
          <a:p>
            <a:r>
              <a:rPr lang="zh-CN" altLang="en-US" dirty="0"/>
              <a:t>发票的概述</a:t>
            </a:r>
            <a:endParaRPr lang="zh-CN" altLang="en-US" dirty="0">
              <a:solidFill>
                <a:srgbClr val="0070C0"/>
              </a:solidFill>
            </a:endParaRPr>
          </a:p>
        </p:txBody>
      </p:sp>
      <p:sp>
        <p:nvSpPr>
          <p:cNvPr id="3" name="内容占位符 2">
            <a:extLst>
              <a:ext uri="{FF2B5EF4-FFF2-40B4-BE49-F238E27FC236}">
                <a16:creationId xmlns:a16="http://schemas.microsoft.com/office/drawing/2014/main" xmlns="" id="{1E3CD29C-A9A7-4666-916D-D8F7AB635319}"/>
              </a:ext>
            </a:extLst>
          </p:cNvPr>
          <p:cNvSpPr>
            <a:spLocks noGrp="1"/>
          </p:cNvSpPr>
          <p:nvPr>
            <p:ph idx="1"/>
          </p:nvPr>
        </p:nvSpPr>
        <p:spPr/>
        <p:txBody>
          <a:bodyPr/>
          <a:lstStyle/>
          <a:p>
            <a:r>
              <a:rPr lang="zh-CN" altLang="en-US" dirty="0"/>
              <a:t>增值税专用发票，是增值税一般纳税人（</a:t>
            </a:r>
            <a:r>
              <a:rPr lang="en-US" altLang="zh-CN" dirty="0">
                <a:solidFill>
                  <a:srgbClr val="FF0000"/>
                </a:solidFill>
              </a:rPr>
              <a:t>#</a:t>
            </a:r>
            <a:r>
              <a:rPr lang="zh-CN" altLang="en-US" dirty="0"/>
              <a:t>）销售货物或者提供应税劳务开具的发票，是购买方支付增值税额并可按照增值税有关规定据以抵扣增值税进项税额的凭证</a:t>
            </a:r>
            <a:endParaRPr lang="en-US" altLang="zh-CN" dirty="0"/>
          </a:p>
          <a:p>
            <a:r>
              <a:rPr lang="zh-CN" altLang="en-US" dirty="0"/>
              <a:t>增值税专用发票的基本联次为三联：发票联、</a:t>
            </a:r>
            <a:r>
              <a:rPr lang="zh-CN" altLang="en-US" dirty="0">
                <a:solidFill>
                  <a:srgbClr val="FF0000"/>
                </a:solidFill>
              </a:rPr>
              <a:t>抵扣联</a:t>
            </a:r>
            <a:r>
              <a:rPr lang="zh-CN" altLang="en-US" dirty="0"/>
              <a:t>和记账联</a:t>
            </a:r>
            <a:endParaRPr lang="en-US" altLang="zh-CN" dirty="0"/>
          </a:p>
          <a:p>
            <a:r>
              <a:rPr lang="zh-CN" altLang="en-US" dirty="0"/>
              <a:t>增值税普通发票的基本联次也为三联：发票联、</a:t>
            </a:r>
            <a:r>
              <a:rPr lang="zh-CN" altLang="en-US" dirty="0">
                <a:solidFill>
                  <a:srgbClr val="FF0000"/>
                </a:solidFill>
              </a:rPr>
              <a:t>存根联</a:t>
            </a:r>
            <a:r>
              <a:rPr lang="zh-CN" altLang="en-US" dirty="0"/>
              <a:t>和记账联（</a:t>
            </a:r>
            <a:r>
              <a:rPr lang="zh-CN" altLang="en-US" dirty="0">
                <a:solidFill>
                  <a:srgbClr val="FF0000"/>
                </a:solidFill>
              </a:rPr>
              <a:t>仅限</a:t>
            </a:r>
            <a:r>
              <a:rPr lang="zh-CN" altLang="en-US" dirty="0"/>
              <a:t>手工发票）</a:t>
            </a:r>
            <a:endParaRPr lang="en-US" altLang="zh-CN" dirty="0"/>
          </a:p>
          <a:p>
            <a:endParaRPr lang="zh-CN" altLang="en-US" dirty="0">
              <a:solidFill>
                <a:srgbClr val="00B0F0"/>
              </a:solidFill>
            </a:endParaRPr>
          </a:p>
        </p:txBody>
      </p:sp>
      <p:graphicFrame>
        <p:nvGraphicFramePr>
          <p:cNvPr id="4" name="表格 3">
            <a:extLst>
              <a:ext uri="{FF2B5EF4-FFF2-40B4-BE49-F238E27FC236}">
                <a16:creationId xmlns:a16="http://schemas.microsoft.com/office/drawing/2014/main" xmlns="" id="{EB2C9D50-AF7E-4108-88C3-87D9AD2DA722}"/>
              </a:ext>
            </a:extLst>
          </p:cNvPr>
          <p:cNvGraphicFramePr>
            <a:graphicFrameLocks noGrp="1"/>
          </p:cNvGraphicFramePr>
          <p:nvPr>
            <p:extLst/>
          </p:nvPr>
        </p:nvGraphicFramePr>
        <p:xfrm>
          <a:off x="732349" y="2971332"/>
          <a:ext cx="10825843" cy="3657600"/>
        </p:xfrm>
        <a:graphic>
          <a:graphicData uri="http://schemas.openxmlformats.org/drawingml/2006/table">
            <a:tbl>
              <a:tblPr firstRow="1" bandRow="1">
                <a:tableStyleId>{5C22544A-7EE6-4342-B048-85BDC9FD1C3A}</a:tableStyleId>
              </a:tblPr>
              <a:tblGrid>
                <a:gridCol w="1404257">
                  <a:extLst>
                    <a:ext uri="{9D8B030D-6E8A-4147-A177-3AD203B41FA5}">
                      <a16:colId xmlns:a16="http://schemas.microsoft.com/office/drawing/2014/main" xmlns="" val="3727457687"/>
                    </a:ext>
                  </a:extLst>
                </a:gridCol>
                <a:gridCol w="2749293">
                  <a:extLst>
                    <a:ext uri="{9D8B030D-6E8A-4147-A177-3AD203B41FA5}">
                      <a16:colId xmlns:a16="http://schemas.microsoft.com/office/drawing/2014/main" xmlns="" val="3006162582"/>
                    </a:ext>
                  </a:extLst>
                </a:gridCol>
                <a:gridCol w="6672293">
                  <a:extLst>
                    <a:ext uri="{9D8B030D-6E8A-4147-A177-3AD203B41FA5}">
                      <a16:colId xmlns:a16="http://schemas.microsoft.com/office/drawing/2014/main" xmlns="" val="805948271"/>
                    </a:ext>
                  </a:extLst>
                </a:gridCol>
              </a:tblGrid>
              <a:tr h="0">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类别</a:t>
                      </a:r>
                    </a:p>
                  </a:txBody>
                  <a:tcPr>
                    <a:solidFill>
                      <a:schemeClr val="bg1">
                        <a:lumMod val="95000"/>
                      </a:schemeClr>
                    </a:solidFill>
                  </a:tcPr>
                </a:tc>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监制</a:t>
                      </a:r>
                    </a:p>
                  </a:txBody>
                  <a:tcPr>
                    <a:solidFill>
                      <a:schemeClr val="bg1">
                        <a:lumMod val="95000"/>
                      </a:schemeClr>
                    </a:solidFill>
                  </a:tcPr>
                </a:tc>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具体发票</a:t>
                      </a:r>
                    </a:p>
                  </a:txBody>
                  <a:tcPr>
                    <a:solidFill>
                      <a:schemeClr val="bg1">
                        <a:lumMod val="95000"/>
                      </a:schemeClr>
                    </a:solidFill>
                  </a:tcPr>
                </a:tc>
                <a:extLst>
                  <a:ext uri="{0D108BD9-81ED-4DB2-BD59-A6C34878D82A}">
                    <a16:rowId xmlns:a16="http://schemas.microsoft.com/office/drawing/2014/main" xmlns="" val="791880300"/>
                  </a:ext>
                </a:extLst>
              </a:tr>
              <a:tr h="457200">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增值税专用发票</a:t>
                      </a:r>
                    </a:p>
                  </a:txBody>
                  <a:tcPr>
                    <a:solidFill>
                      <a:schemeClr val="bg1">
                        <a:lumMod val="95000"/>
                      </a:schemeClr>
                    </a:solidFill>
                  </a:tcPr>
                </a:tc>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省级（单列市）国家税务局监制</a:t>
                      </a:r>
                    </a:p>
                  </a:txBody>
                  <a:tcPr>
                    <a:solidFill>
                      <a:schemeClr val="bg1">
                        <a:lumMod val="95000"/>
                      </a:schemeClr>
                    </a:solidFill>
                  </a:tcPr>
                </a:tc>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增值税专用发票、</a:t>
                      </a:r>
                      <a:r>
                        <a:rPr lang="zh-CN" altLang="zh-CN" sz="2400" b="1" i="0" kern="1200" baseline="0" dirty="0">
                          <a:solidFill>
                            <a:schemeClr val="tx1"/>
                          </a:solidFill>
                          <a:latin typeface="宋体" panose="02010600030101010101" pitchFamily="2" charset="-122"/>
                          <a:ea typeface="华文中宋" pitchFamily="2" charset="-122"/>
                          <a:cs typeface="+mn-cs"/>
                        </a:rPr>
                        <a:t>机动车销售统一发票</a:t>
                      </a:r>
                      <a:r>
                        <a:rPr lang="zh-CN" altLang="en-US" sz="2400" b="1" i="0" kern="1200" baseline="0" dirty="0">
                          <a:solidFill>
                            <a:schemeClr val="tx1"/>
                          </a:solidFill>
                          <a:latin typeface="宋体" panose="02010600030101010101" pitchFamily="2" charset="-122"/>
                          <a:ea typeface="华文中宋" pitchFamily="2" charset="-122"/>
                          <a:cs typeface="+mn-cs"/>
                        </a:rPr>
                        <a:t>（</a:t>
                      </a:r>
                      <a:r>
                        <a:rPr lang="zh-CN" altLang="en-US" sz="2400" b="1" i="0" kern="1200" baseline="0" dirty="0">
                          <a:solidFill>
                            <a:srgbClr val="FF0000"/>
                          </a:solidFill>
                          <a:latin typeface="宋体" panose="02010600030101010101" pitchFamily="2" charset="-122"/>
                          <a:ea typeface="华文中宋" pitchFamily="2" charset="-122"/>
                          <a:cs typeface="+mn-cs"/>
                        </a:rPr>
                        <a:t>兼为</a:t>
                      </a:r>
                      <a:r>
                        <a:rPr lang="zh-CN" altLang="en-US" sz="2400" b="1" i="0" kern="1200" baseline="0" dirty="0">
                          <a:solidFill>
                            <a:schemeClr val="tx1"/>
                          </a:solidFill>
                          <a:latin typeface="宋体" panose="02010600030101010101" pitchFamily="2" charset="-122"/>
                          <a:ea typeface="华文中宋" pitchFamily="2" charset="-122"/>
                          <a:cs typeface="+mn-cs"/>
                        </a:rPr>
                        <a:t>专用和普通发票）</a:t>
                      </a:r>
                    </a:p>
                  </a:txBody>
                  <a:tcPr>
                    <a:solidFill>
                      <a:schemeClr val="bg1">
                        <a:lumMod val="95000"/>
                      </a:schemeClr>
                    </a:solidFill>
                  </a:tcPr>
                </a:tc>
                <a:extLst>
                  <a:ext uri="{0D108BD9-81ED-4DB2-BD59-A6C34878D82A}">
                    <a16:rowId xmlns:a16="http://schemas.microsoft.com/office/drawing/2014/main" xmlns="" val="2332165087"/>
                  </a:ext>
                </a:extLst>
              </a:tr>
              <a:tr h="372715">
                <a:tc rowSpan="2">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增值税普通发票</a:t>
                      </a:r>
                    </a:p>
                  </a:txBody>
                  <a:tcPr>
                    <a:solidFill>
                      <a:schemeClr val="bg1">
                        <a:lumMod val="95000"/>
                      </a:schemeClr>
                    </a:solidFill>
                  </a:tcPr>
                </a:tc>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省级（单列市）国家税务局监制</a:t>
                      </a:r>
                    </a:p>
                  </a:txBody>
                  <a:tcPr>
                    <a:solidFill>
                      <a:schemeClr val="bg1">
                        <a:lumMod val="95000"/>
                      </a:schemeClr>
                    </a:solidFill>
                  </a:tcPr>
                </a:tc>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增值税普通发票、</a:t>
                      </a:r>
                      <a:r>
                        <a:rPr lang="zh-CN" altLang="zh-CN" sz="2400" b="1" i="0" kern="1200" baseline="0" dirty="0">
                          <a:solidFill>
                            <a:schemeClr val="tx1"/>
                          </a:solidFill>
                          <a:latin typeface="宋体" panose="02010600030101010101" pitchFamily="2" charset="-122"/>
                          <a:ea typeface="华文中宋" pitchFamily="2" charset="-122"/>
                          <a:cs typeface="+mn-cs"/>
                        </a:rPr>
                        <a:t>增值税电子普通发票</a:t>
                      </a:r>
                      <a:r>
                        <a:rPr lang="zh-CN" altLang="en-US" sz="2400" b="1" i="0" kern="1200" baseline="0" dirty="0">
                          <a:solidFill>
                            <a:schemeClr val="tx1"/>
                          </a:solidFill>
                          <a:latin typeface="宋体" panose="02010600030101010101" pitchFamily="2" charset="-122"/>
                          <a:ea typeface="华文中宋" pitchFamily="2" charset="-122"/>
                          <a:cs typeface="+mn-cs"/>
                        </a:rPr>
                        <a:t>、增值税具名普通发票、</a:t>
                      </a:r>
                      <a:r>
                        <a:rPr lang="zh-CN" altLang="zh-CN" sz="2400" b="1" i="0" kern="1200" baseline="0" dirty="0">
                          <a:solidFill>
                            <a:schemeClr val="tx1"/>
                          </a:solidFill>
                          <a:latin typeface="宋体" panose="02010600030101010101" pitchFamily="2" charset="-122"/>
                          <a:ea typeface="华文中宋" pitchFamily="2" charset="-122"/>
                          <a:cs typeface="+mn-cs"/>
                        </a:rPr>
                        <a:t>卷式发票</a:t>
                      </a:r>
                      <a:r>
                        <a:rPr lang="zh-CN" altLang="en-US" sz="2400" b="1" i="0" kern="1200" baseline="0" dirty="0">
                          <a:solidFill>
                            <a:schemeClr val="tx1"/>
                          </a:solidFill>
                          <a:latin typeface="宋体" panose="02010600030101010101" pitchFamily="2" charset="-122"/>
                          <a:ea typeface="华文中宋" pitchFamily="2" charset="-122"/>
                          <a:cs typeface="+mn-cs"/>
                        </a:rPr>
                        <a:t>、折叠式发票、</a:t>
                      </a:r>
                      <a:r>
                        <a:rPr lang="zh-CN" altLang="zh-CN" sz="2400" b="1" i="0" kern="1200" baseline="0" dirty="0">
                          <a:solidFill>
                            <a:schemeClr val="tx1"/>
                          </a:solidFill>
                          <a:latin typeface="宋体" panose="02010600030101010101" pitchFamily="2" charset="-122"/>
                          <a:ea typeface="华文中宋" pitchFamily="2" charset="-122"/>
                          <a:cs typeface="+mn-cs"/>
                        </a:rPr>
                        <a:t>门票、过路（过桥）费发票、定额发票和二手车销售统一发票</a:t>
                      </a:r>
                      <a:endParaRPr lang="zh-CN" altLang="en-US" sz="2400" b="1" i="0" kern="1200" baseline="0" dirty="0">
                        <a:solidFill>
                          <a:schemeClr val="tx1"/>
                        </a:solidFill>
                        <a:latin typeface="宋体" panose="02010600030101010101" pitchFamily="2" charset="-122"/>
                        <a:ea typeface="华文中宋" pitchFamily="2" charset="-122"/>
                        <a:cs typeface="+mn-cs"/>
                      </a:endParaRPr>
                    </a:p>
                  </a:txBody>
                  <a:tcPr>
                    <a:solidFill>
                      <a:schemeClr val="bg1">
                        <a:lumMod val="95000"/>
                      </a:schemeClr>
                    </a:solidFill>
                  </a:tcPr>
                </a:tc>
                <a:extLst>
                  <a:ext uri="{0D108BD9-81ED-4DB2-BD59-A6C34878D82A}">
                    <a16:rowId xmlns:a16="http://schemas.microsoft.com/office/drawing/2014/main" xmlns="" val="2015212316"/>
                  </a:ext>
                </a:extLst>
              </a:tr>
              <a:tr h="372715">
                <a:tc vMerge="1">
                  <a:txBody>
                    <a:bodyPr/>
                    <a:lstStyle/>
                    <a:p>
                      <a:endParaRPr lang="zh-CN" altLang="en-US" sz="1800" kern="1200" dirty="0">
                        <a:solidFill>
                          <a:schemeClr val="dk1"/>
                        </a:solidFill>
                        <a:latin typeface="+mn-lt"/>
                        <a:ea typeface="+mn-ea"/>
                        <a:cs typeface="+mn-cs"/>
                      </a:endParaRPr>
                    </a:p>
                  </a:txBody>
                  <a:tcPr>
                    <a:solidFill>
                      <a:schemeClr val="bg1">
                        <a:lumMod val="95000"/>
                      </a:schemeClr>
                    </a:solidFill>
                  </a:tcPr>
                </a:tc>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国家税务总局监制（或不套监制章）</a:t>
                      </a:r>
                    </a:p>
                  </a:txBody>
                  <a:tcPr>
                    <a:solidFill>
                      <a:schemeClr val="bg1">
                        <a:lumMod val="95000"/>
                      </a:schemeClr>
                    </a:solidFill>
                  </a:tcPr>
                </a:tc>
                <a:tc>
                  <a:txBody>
                    <a:bodyPr/>
                    <a:lstStyle/>
                    <a:p>
                      <a:pPr marL="0" algn="l" defTabSz="914400" rtl="0" eaLnBrk="1" latinLnBrk="0" hangingPunct="1"/>
                      <a:r>
                        <a:rPr lang="zh-CN" altLang="en-US" sz="2400" b="1" i="0" kern="1200" baseline="0" dirty="0">
                          <a:solidFill>
                            <a:schemeClr val="tx1"/>
                          </a:solidFill>
                          <a:latin typeface="宋体" panose="02010600030101010101" pitchFamily="2" charset="-122"/>
                          <a:ea typeface="华文中宋" pitchFamily="2" charset="-122"/>
                          <a:cs typeface="+mn-cs"/>
                        </a:rPr>
                        <a:t>专业发票：客运发票（飞机、公路、铁路和水路）、金融企业</a:t>
                      </a:r>
                      <a:r>
                        <a:rPr lang="zh-CN" altLang="en-US" sz="2400" b="1" i="0" kern="1200" baseline="0" dirty="0">
                          <a:solidFill>
                            <a:srgbClr val="FF0000"/>
                          </a:solidFill>
                          <a:latin typeface="宋体" panose="02010600030101010101" pitchFamily="2" charset="-122"/>
                          <a:ea typeface="华文中宋" pitchFamily="2" charset="-122"/>
                          <a:cs typeface="+mn-cs"/>
                        </a:rPr>
                        <a:t>主业</a:t>
                      </a:r>
                      <a:r>
                        <a:rPr lang="zh-CN" altLang="en-US" sz="2400" b="1" i="0" kern="1200" baseline="0" dirty="0">
                          <a:solidFill>
                            <a:schemeClr val="tx1"/>
                          </a:solidFill>
                          <a:latin typeface="宋体" panose="02010600030101010101" pitchFamily="2" charset="-122"/>
                          <a:ea typeface="华文中宋" pitchFamily="2" charset="-122"/>
                          <a:cs typeface="+mn-cs"/>
                        </a:rPr>
                        <a:t>票据、邮票</a:t>
                      </a:r>
                    </a:p>
                  </a:txBody>
                  <a:tcPr>
                    <a:solidFill>
                      <a:schemeClr val="bg1">
                        <a:lumMod val="95000"/>
                      </a:schemeClr>
                    </a:solidFill>
                  </a:tcPr>
                </a:tc>
                <a:extLst>
                  <a:ext uri="{0D108BD9-81ED-4DB2-BD59-A6C34878D82A}">
                    <a16:rowId xmlns:a16="http://schemas.microsoft.com/office/drawing/2014/main" xmlns="" val="35020119"/>
                  </a:ext>
                </a:extLst>
              </a:tr>
            </a:tbl>
          </a:graphicData>
        </a:graphic>
      </p:graphicFrame>
    </p:spTree>
    <p:extLst>
      <p:ext uri="{BB962C8B-B14F-4D97-AF65-F5344CB8AC3E}">
        <p14:creationId xmlns:p14="http://schemas.microsoft.com/office/powerpoint/2010/main" val="40990668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B606510-69B3-4A16-BB55-7A1401D55ACE}"/>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0E7D461F-680A-49BF-BC37-97E5DDA51218}"/>
              </a:ext>
            </a:extLst>
          </p:cNvPr>
          <p:cNvSpPr>
            <a:spLocks noGrp="1"/>
          </p:cNvSpPr>
          <p:nvPr>
            <p:ph idx="1"/>
          </p:nvPr>
        </p:nvSpPr>
        <p:spPr/>
        <p:txBody>
          <a:bodyPr/>
          <a:lstStyle/>
          <a:p>
            <a:r>
              <a:rPr lang="zh-CN" altLang="en-US" dirty="0">
                <a:solidFill>
                  <a:srgbClr val="FF0000"/>
                </a:solidFill>
              </a:rPr>
              <a:t>四</a:t>
            </a:r>
            <a:r>
              <a:rPr lang="en-US" altLang="zh-CN" dirty="0">
                <a:solidFill>
                  <a:srgbClr val="FF0000"/>
                </a:solidFill>
              </a:rPr>
              <a:t>.</a:t>
            </a:r>
            <a:r>
              <a:rPr lang="zh-CN" altLang="en-US" dirty="0">
                <a:solidFill>
                  <a:srgbClr val="FF0000"/>
                </a:solidFill>
              </a:rPr>
              <a:t>发票的代开</a:t>
            </a:r>
            <a:endParaRPr lang="en-US" altLang="zh-CN" dirty="0">
              <a:solidFill>
                <a:srgbClr val="FF0000"/>
              </a:solidFill>
            </a:endParaRPr>
          </a:p>
          <a:p>
            <a:r>
              <a:rPr lang="zh-CN" altLang="zh-CN" dirty="0"/>
              <a:t>需要临时使用发票的单位和个人，可以凭购销商品、提供或者接受服务以及从事其他经营活动的书面证明、经办人身份证明，直接向经营地税务机关申请代开发票。依照税收法律、行政法规规定应当缴纳税款的，税务机关应当先征收税款，再开具发票</a:t>
            </a:r>
            <a:endParaRPr lang="en-US" altLang="zh-CN" dirty="0"/>
          </a:p>
          <a:p>
            <a:r>
              <a:rPr lang="zh-CN" altLang="zh-CN" dirty="0"/>
              <a:t>税务机关根据发票管理的需要，可以按照国务院税务主管部门的规定委托其他单位代开发票</a:t>
            </a:r>
          </a:p>
          <a:p>
            <a:r>
              <a:rPr lang="zh-CN" altLang="zh-CN" dirty="0"/>
              <a:t>禁止非法代开发票</a:t>
            </a:r>
          </a:p>
          <a:p>
            <a:r>
              <a:rPr lang="en-US" altLang="zh-CN" dirty="0"/>
              <a:t>                                           ——</a:t>
            </a:r>
            <a:r>
              <a:rPr lang="zh-CN" altLang="zh-CN" dirty="0"/>
              <a:t>中华人民共和国发票管理办法</a:t>
            </a:r>
            <a:endParaRPr lang="en-US" altLang="zh-CN" dirty="0"/>
          </a:p>
          <a:p>
            <a:r>
              <a:rPr lang="zh-CN" altLang="en-US" dirty="0"/>
              <a:t>随增值税政策调整，代开发票已发生变化</a:t>
            </a:r>
            <a:endParaRPr lang="en-US" altLang="zh-CN" dirty="0"/>
          </a:p>
        </p:txBody>
      </p:sp>
    </p:spTree>
    <p:extLst>
      <p:ext uri="{BB962C8B-B14F-4D97-AF65-F5344CB8AC3E}">
        <p14:creationId xmlns:p14="http://schemas.microsoft.com/office/powerpoint/2010/main" val="33693979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FAD834-4D85-4A88-B13B-9330CD538D93}"/>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31F7CC5B-BDB1-4F9B-8567-87B180E149F1}"/>
              </a:ext>
            </a:extLst>
          </p:cNvPr>
          <p:cNvSpPr>
            <a:spLocks noGrp="1"/>
          </p:cNvSpPr>
          <p:nvPr>
            <p:ph idx="1"/>
          </p:nvPr>
        </p:nvSpPr>
        <p:spPr/>
        <p:txBody>
          <a:bodyPr/>
          <a:lstStyle/>
          <a:p>
            <a:r>
              <a:rPr lang="zh-CN" altLang="en-US" dirty="0">
                <a:solidFill>
                  <a:srgbClr val="0070C0"/>
                </a:solidFill>
              </a:rPr>
              <a:t>（一）代开发票的范围和种类</a:t>
            </a:r>
            <a:endParaRPr lang="en-US" altLang="zh-CN" dirty="0">
              <a:solidFill>
                <a:srgbClr val="0070C0"/>
              </a:solidFill>
            </a:endParaRPr>
          </a:p>
          <a:p>
            <a:endParaRPr lang="zh-CN" altLang="en-US" dirty="0">
              <a:solidFill>
                <a:srgbClr val="0070C0"/>
              </a:solidFill>
            </a:endParaRPr>
          </a:p>
        </p:txBody>
      </p:sp>
      <p:graphicFrame>
        <p:nvGraphicFramePr>
          <p:cNvPr id="4" name="表格 3">
            <a:extLst>
              <a:ext uri="{FF2B5EF4-FFF2-40B4-BE49-F238E27FC236}">
                <a16:creationId xmlns:a16="http://schemas.microsoft.com/office/drawing/2014/main" xmlns="" id="{965EE49C-505B-41A2-A761-901C045722A2}"/>
              </a:ext>
            </a:extLst>
          </p:cNvPr>
          <p:cNvGraphicFramePr>
            <a:graphicFrameLocks noGrp="1"/>
          </p:cNvGraphicFramePr>
          <p:nvPr>
            <p:extLst>
              <p:ext uri="{D42A27DB-BD31-4B8C-83A1-F6EECF244321}">
                <p14:modId xmlns:p14="http://schemas.microsoft.com/office/powerpoint/2010/main" val="3607687462"/>
              </p:ext>
            </p:extLst>
          </p:nvPr>
        </p:nvGraphicFramePr>
        <p:xfrm>
          <a:off x="566441" y="1281792"/>
          <a:ext cx="10736037" cy="5059680"/>
        </p:xfrm>
        <a:graphic>
          <a:graphicData uri="http://schemas.openxmlformats.org/drawingml/2006/table">
            <a:tbl>
              <a:tblPr firstRow="1" bandRow="1">
                <a:tableStyleId>{5C22544A-7EE6-4342-B048-85BDC9FD1C3A}</a:tableStyleId>
              </a:tblPr>
              <a:tblGrid>
                <a:gridCol w="1058252">
                  <a:extLst>
                    <a:ext uri="{9D8B030D-6E8A-4147-A177-3AD203B41FA5}">
                      <a16:colId xmlns:a16="http://schemas.microsoft.com/office/drawing/2014/main" xmlns="" val="2848138119"/>
                    </a:ext>
                  </a:extLst>
                </a:gridCol>
                <a:gridCol w="6221186">
                  <a:extLst>
                    <a:ext uri="{9D8B030D-6E8A-4147-A177-3AD203B41FA5}">
                      <a16:colId xmlns:a16="http://schemas.microsoft.com/office/drawing/2014/main" xmlns="" val="1366350463"/>
                    </a:ext>
                  </a:extLst>
                </a:gridCol>
                <a:gridCol w="1828800">
                  <a:extLst>
                    <a:ext uri="{9D8B030D-6E8A-4147-A177-3AD203B41FA5}">
                      <a16:colId xmlns:a16="http://schemas.microsoft.com/office/drawing/2014/main" xmlns="" val="2184703323"/>
                    </a:ext>
                  </a:extLst>
                </a:gridCol>
                <a:gridCol w="1627799">
                  <a:extLst>
                    <a:ext uri="{9D8B030D-6E8A-4147-A177-3AD203B41FA5}">
                      <a16:colId xmlns:a16="http://schemas.microsoft.com/office/drawing/2014/main" xmlns="" val="744374137"/>
                    </a:ext>
                  </a:extLst>
                </a:gridCol>
              </a:tblGrid>
              <a:tr h="365181">
                <a:tc>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代开发票种类</a:t>
                      </a: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代开情形</a:t>
                      </a: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代开发票税务机关</a:t>
                      </a: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备注</a:t>
                      </a:r>
                    </a:p>
                  </a:txBody>
                  <a:tcPr>
                    <a:solidFill>
                      <a:schemeClr val="bg1">
                        <a:lumMod val="85000"/>
                      </a:schemeClr>
                    </a:solidFill>
                  </a:tcPr>
                </a:tc>
                <a:extLst>
                  <a:ext uri="{0D108BD9-81ED-4DB2-BD59-A6C34878D82A}">
                    <a16:rowId xmlns:a16="http://schemas.microsoft.com/office/drawing/2014/main" xmlns="" val="1447894127"/>
                  </a:ext>
                </a:extLst>
              </a:tr>
              <a:tr h="365181">
                <a:tc rowSpan="6">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增值税专用发票</a:t>
                      </a:r>
                    </a:p>
                  </a:txBody>
                  <a:tcPr>
                    <a:solidFill>
                      <a:schemeClr val="bg1">
                        <a:lumMod val="85000"/>
                      </a:schemeClr>
                    </a:solidFill>
                  </a:tcPr>
                </a:tc>
                <a:tc>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已办理税务登记的小规模纳税人（包括个体工商户）转让其取得的不动产</a:t>
                      </a: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（本地或异地）</a:t>
                      </a:r>
                    </a:p>
                  </a:txBody>
                  <a:tcPr>
                    <a:solidFill>
                      <a:schemeClr val="bg1">
                        <a:lumMod val="85000"/>
                      </a:schemeClr>
                    </a:solidFill>
                  </a:tcPr>
                </a:tc>
                <a:tc rowSpan="3">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不动产所在地主管</a:t>
                      </a:r>
                      <a:r>
                        <a:rPr lang="zh-CN" altLang="zh-CN" sz="2000" b="1" i="0" kern="1200" baseline="0" dirty="0">
                          <a:solidFill>
                            <a:srgbClr val="FF0000"/>
                          </a:solidFill>
                          <a:latin typeface="华文中宋" panose="02010600040101010101" pitchFamily="2" charset="-122"/>
                          <a:ea typeface="华文中宋" panose="02010600040101010101" pitchFamily="2" charset="-122"/>
                          <a:cs typeface="+mn-cs"/>
                        </a:rPr>
                        <a:t>地税</a:t>
                      </a: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机关</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rowSpan="6">
                  <a:txBody>
                    <a:bodyPr/>
                    <a:lstStyle/>
                    <a:p>
                      <a:r>
                        <a:rPr lang="en-US" altLang="zh-CN" sz="2000" b="1" i="0" kern="1200" baseline="0" dirty="0">
                          <a:solidFill>
                            <a:schemeClr val="tx1"/>
                          </a:solidFill>
                          <a:latin typeface="华文中宋" panose="02010600040101010101" pitchFamily="2" charset="-122"/>
                          <a:ea typeface="华文中宋" panose="02010600040101010101" pitchFamily="2" charset="-122"/>
                          <a:cs typeface="+mn-cs"/>
                        </a:rPr>
                        <a:t>1.</a:t>
                      </a: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对于一般纳税人，除特殊情况外，不能向税务机关代开增值税专用发票</a:t>
                      </a:r>
                      <a:endParaRPr lang="en-US" altLang="zh-CN" sz="2000" b="1" i="0" kern="1200" baseline="0" dirty="0">
                        <a:solidFill>
                          <a:schemeClr val="tx1"/>
                        </a:solidFill>
                        <a:latin typeface="华文中宋" panose="02010600040101010101" pitchFamily="2" charset="-122"/>
                        <a:ea typeface="华文中宋" panose="02010600040101010101" pitchFamily="2" charset="-122"/>
                        <a:cs typeface="+mn-cs"/>
                      </a:endParaRPr>
                    </a:p>
                    <a:p>
                      <a:r>
                        <a:rPr lang="en-US" altLang="zh-CN" sz="2000" b="1" i="0" kern="1200" baseline="0" dirty="0">
                          <a:solidFill>
                            <a:schemeClr val="tx1"/>
                          </a:solidFill>
                          <a:latin typeface="华文中宋" panose="02010600040101010101" pitchFamily="2" charset="-122"/>
                          <a:ea typeface="华文中宋" panose="02010600040101010101" pitchFamily="2" charset="-122"/>
                          <a:cs typeface="+mn-cs"/>
                        </a:rPr>
                        <a:t>2.</a:t>
                      </a: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自然人个人代开增值税专用发票目前仅限于</a:t>
                      </a:r>
                      <a:r>
                        <a:rPr lang="zh-CN" altLang="en-US" sz="2000" b="1" i="0" kern="1200" baseline="0">
                          <a:solidFill>
                            <a:schemeClr val="tx1"/>
                          </a:solidFill>
                          <a:latin typeface="华文中宋" panose="02010600040101010101" pitchFamily="2" charset="-122"/>
                          <a:ea typeface="华文中宋" panose="02010600040101010101" pitchFamily="2" charset="-122"/>
                          <a:cs typeface="+mn-cs"/>
                        </a:rPr>
                        <a:t>不动产销、售租赁和保险代理</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278362870"/>
                  </a:ext>
                </a:extLst>
              </a:tr>
              <a:tr h="365181">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其他个人转让其取得的不动产</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215374061"/>
                  </a:ext>
                </a:extLst>
              </a:tr>
              <a:tr h="365181">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其他个人出租不动产</a:t>
                      </a: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（住房或其他不动产</a:t>
                      </a:r>
                      <a:r>
                        <a:rPr lang="en-US" altLang="zh-CN" sz="2000" b="1" i="0" kern="1200" baseline="0" dirty="0">
                          <a:solidFill>
                            <a:schemeClr val="tx1"/>
                          </a:solidFill>
                          <a:latin typeface="华文中宋" panose="02010600040101010101" pitchFamily="2" charset="-122"/>
                          <a:ea typeface="华文中宋" panose="02010600040101010101" pitchFamily="2" charset="-122"/>
                          <a:cs typeface="+mn-cs"/>
                        </a:rPr>
                        <a:t>)</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4270160307"/>
                  </a:ext>
                </a:extLst>
              </a:tr>
              <a:tr h="365181">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已办理税务登记的小规模纳税人（包括个体工商户）出租不动产</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不动产所在地主管</a:t>
                      </a:r>
                      <a:r>
                        <a:rPr lang="zh-CN" altLang="en-US" sz="2000" b="1" i="0" kern="1200" baseline="0" dirty="0">
                          <a:solidFill>
                            <a:srgbClr val="FF0000"/>
                          </a:solidFill>
                          <a:latin typeface="华文中宋" panose="02010600040101010101" pitchFamily="2" charset="-122"/>
                          <a:ea typeface="华文中宋" panose="02010600040101010101" pitchFamily="2" charset="-122"/>
                          <a:cs typeface="+mn-cs"/>
                        </a:rPr>
                        <a:t>国</a:t>
                      </a:r>
                      <a:r>
                        <a:rPr lang="zh-CN" altLang="zh-CN" sz="2000" b="1" i="0" kern="1200" baseline="0" dirty="0">
                          <a:solidFill>
                            <a:srgbClr val="FF0000"/>
                          </a:solidFill>
                          <a:latin typeface="华文中宋" panose="02010600040101010101" pitchFamily="2" charset="-122"/>
                          <a:ea typeface="华文中宋" panose="02010600040101010101" pitchFamily="2" charset="-122"/>
                          <a:cs typeface="+mn-cs"/>
                        </a:rPr>
                        <a:t>税</a:t>
                      </a: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机关</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1204874366"/>
                  </a:ext>
                </a:extLst>
              </a:tr>
              <a:tr h="365181">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已办理税务登记的小规模纳税人（包括个体工商户）</a:t>
                      </a: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其他应税行为</a:t>
                      </a:r>
                    </a:p>
                  </a:txBody>
                  <a:tcPr>
                    <a:solidFill>
                      <a:schemeClr val="bg1">
                        <a:lumMod val="85000"/>
                      </a:schemeClr>
                    </a:solid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机构</a:t>
                      </a: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所在地主管</a:t>
                      </a:r>
                      <a:r>
                        <a:rPr lang="zh-CN" altLang="en-US" sz="2000" b="1" i="0" kern="1200" baseline="0" dirty="0">
                          <a:solidFill>
                            <a:srgbClr val="FF0000"/>
                          </a:solidFill>
                          <a:latin typeface="华文中宋" panose="02010600040101010101" pitchFamily="2" charset="-122"/>
                          <a:ea typeface="华文中宋" panose="02010600040101010101" pitchFamily="2" charset="-122"/>
                          <a:cs typeface="+mn-cs"/>
                        </a:rPr>
                        <a:t>国</a:t>
                      </a:r>
                      <a:r>
                        <a:rPr lang="zh-CN" altLang="zh-CN" sz="2000" b="1" i="0" kern="1200" baseline="0" dirty="0">
                          <a:solidFill>
                            <a:srgbClr val="FF0000"/>
                          </a:solidFill>
                          <a:latin typeface="华文中宋" panose="02010600040101010101" pitchFamily="2" charset="-122"/>
                          <a:ea typeface="华文中宋" panose="02010600040101010101" pitchFamily="2" charset="-122"/>
                          <a:cs typeface="+mn-cs"/>
                        </a:rPr>
                        <a:t>税</a:t>
                      </a: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机关</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1454324350"/>
                  </a:ext>
                </a:extLst>
              </a:tr>
              <a:tr h="365181">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国家税务总局确定的其他可予代开</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551169681"/>
                  </a:ext>
                </a:extLst>
              </a:tr>
            </a:tbl>
          </a:graphicData>
        </a:graphic>
      </p:graphicFrame>
    </p:spTree>
    <p:extLst>
      <p:ext uri="{BB962C8B-B14F-4D97-AF65-F5344CB8AC3E}">
        <p14:creationId xmlns:p14="http://schemas.microsoft.com/office/powerpoint/2010/main" val="40425993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FAD834-4D85-4A88-B13B-9330CD538D93}"/>
              </a:ext>
            </a:extLst>
          </p:cNvPr>
          <p:cNvSpPr>
            <a:spLocks noGrp="1"/>
          </p:cNvSpPr>
          <p:nvPr>
            <p:ph type="title"/>
          </p:nvPr>
        </p:nvSpPr>
        <p:spPr/>
        <p:txBody>
          <a:bodyPr/>
          <a:lstStyle/>
          <a:p>
            <a:r>
              <a:rPr lang="zh-CN" altLang="en-US" dirty="0"/>
              <a:t>发票的领用及代开</a:t>
            </a:r>
          </a:p>
        </p:txBody>
      </p:sp>
      <p:graphicFrame>
        <p:nvGraphicFramePr>
          <p:cNvPr id="4" name="表格 3">
            <a:extLst>
              <a:ext uri="{FF2B5EF4-FFF2-40B4-BE49-F238E27FC236}">
                <a16:creationId xmlns:a16="http://schemas.microsoft.com/office/drawing/2014/main" xmlns="" id="{965EE49C-505B-41A2-A761-901C045722A2}"/>
              </a:ext>
            </a:extLst>
          </p:cNvPr>
          <p:cNvGraphicFramePr>
            <a:graphicFrameLocks noGrp="1"/>
          </p:cNvGraphicFramePr>
          <p:nvPr>
            <p:extLst>
              <p:ext uri="{D42A27DB-BD31-4B8C-83A1-F6EECF244321}">
                <p14:modId xmlns:p14="http://schemas.microsoft.com/office/powerpoint/2010/main" val="2615862570"/>
              </p:ext>
            </p:extLst>
          </p:nvPr>
        </p:nvGraphicFramePr>
        <p:xfrm>
          <a:off x="465364" y="873577"/>
          <a:ext cx="10779964" cy="4663440"/>
        </p:xfrm>
        <a:graphic>
          <a:graphicData uri="http://schemas.openxmlformats.org/drawingml/2006/table">
            <a:tbl>
              <a:tblPr firstRow="1" bandRow="1">
                <a:tableStyleId>{5C22544A-7EE6-4342-B048-85BDC9FD1C3A}</a:tableStyleId>
              </a:tblPr>
              <a:tblGrid>
                <a:gridCol w="987879">
                  <a:extLst>
                    <a:ext uri="{9D8B030D-6E8A-4147-A177-3AD203B41FA5}">
                      <a16:colId xmlns:a16="http://schemas.microsoft.com/office/drawing/2014/main" xmlns="" val="2848138119"/>
                    </a:ext>
                  </a:extLst>
                </a:gridCol>
                <a:gridCol w="6457950">
                  <a:extLst>
                    <a:ext uri="{9D8B030D-6E8A-4147-A177-3AD203B41FA5}">
                      <a16:colId xmlns:a16="http://schemas.microsoft.com/office/drawing/2014/main" xmlns="" val="1366350463"/>
                    </a:ext>
                  </a:extLst>
                </a:gridCol>
                <a:gridCol w="1804307">
                  <a:extLst>
                    <a:ext uri="{9D8B030D-6E8A-4147-A177-3AD203B41FA5}">
                      <a16:colId xmlns:a16="http://schemas.microsoft.com/office/drawing/2014/main" xmlns="" val="2184703323"/>
                    </a:ext>
                  </a:extLst>
                </a:gridCol>
                <a:gridCol w="1529828">
                  <a:extLst>
                    <a:ext uri="{9D8B030D-6E8A-4147-A177-3AD203B41FA5}">
                      <a16:colId xmlns:a16="http://schemas.microsoft.com/office/drawing/2014/main" xmlns="" val="744374137"/>
                    </a:ext>
                  </a:extLst>
                </a:gridCol>
              </a:tblGrid>
              <a:tr h="365181">
                <a:tc>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代开</a:t>
                      </a:r>
                      <a:r>
                        <a:rPr lang="zh-CN" altLang="en-US" sz="2000" b="1" i="0" u="sng" kern="1200" baseline="0" dirty="0">
                          <a:solidFill>
                            <a:schemeClr val="tx1"/>
                          </a:solidFill>
                          <a:latin typeface="华文中宋" panose="02010600040101010101" pitchFamily="2" charset="-122"/>
                          <a:ea typeface="华文中宋" panose="02010600040101010101" pitchFamily="2" charset="-122"/>
                          <a:cs typeface="+mn-cs"/>
                        </a:rPr>
                        <a:t>发</a:t>
                      </a: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票种类</a:t>
                      </a: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代开情形</a:t>
                      </a: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代开发票税务机关</a:t>
                      </a: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备注</a:t>
                      </a:r>
                    </a:p>
                  </a:txBody>
                  <a:tcPr>
                    <a:solidFill>
                      <a:schemeClr val="bg1">
                        <a:lumMod val="85000"/>
                      </a:schemeClr>
                    </a:solidFill>
                  </a:tcPr>
                </a:tc>
                <a:extLst>
                  <a:ext uri="{0D108BD9-81ED-4DB2-BD59-A6C34878D82A}">
                    <a16:rowId xmlns:a16="http://schemas.microsoft.com/office/drawing/2014/main" xmlns="" val="1447894127"/>
                  </a:ext>
                </a:extLst>
              </a:tr>
              <a:tr h="365181">
                <a:tc rowSpan="6">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增值税普通发票</a:t>
                      </a:r>
                    </a:p>
                  </a:txBody>
                  <a:tcPr>
                    <a:solidFill>
                      <a:schemeClr val="bg1">
                        <a:lumMod val="85000"/>
                      </a:schemeClr>
                    </a:solidFill>
                  </a:tcPr>
                </a:tc>
                <a:tc>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其他个人转让其取得的不动产</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rowSpan="2">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不动产所在地主管</a:t>
                      </a:r>
                      <a:r>
                        <a:rPr lang="zh-CN" altLang="zh-CN" sz="2000" b="1" i="0" kern="1200" baseline="0" dirty="0">
                          <a:solidFill>
                            <a:srgbClr val="FF0000"/>
                          </a:solidFill>
                          <a:latin typeface="华文中宋" panose="02010600040101010101" pitchFamily="2" charset="-122"/>
                          <a:ea typeface="华文中宋" panose="02010600040101010101" pitchFamily="2" charset="-122"/>
                          <a:cs typeface="+mn-cs"/>
                        </a:rPr>
                        <a:t>地税</a:t>
                      </a: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机关</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rowSpan="6">
                  <a:txBody>
                    <a:bodyPr/>
                    <a:lstStyle/>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办理税务登记的纳税人正常情况下不能向税务机关代开普通发票</a:t>
                      </a:r>
                      <a:endParaRPr lang="en-US" altLang="zh-CN" sz="2000" b="1" i="0" kern="1200" baseline="0" dirty="0">
                        <a:solidFill>
                          <a:schemeClr val="tx1"/>
                        </a:solidFill>
                        <a:latin typeface="华文中宋" panose="02010600040101010101" pitchFamily="2" charset="-122"/>
                        <a:ea typeface="华文中宋" panose="02010600040101010101" pitchFamily="2" charset="-122"/>
                        <a:cs typeface="+mn-cs"/>
                      </a:endParaRPr>
                    </a:p>
                    <a:p>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个人</a:t>
                      </a: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委托</a:t>
                      </a: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出租房产，可由受托单位代向地税开具发票（普通或专用）</a:t>
                      </a:r>
                      <a:endParaRPr lang="en-US" altLang="zh-CN"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278362870"/>
                  </a:ext>
                </a:extLst>
              </a:tr>
              <a:tr h="331472">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其他个人出租不动产</a:t>
                      </a: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（住房或其他不动产</a:t>
                      </a:r>
                      <a:r>
                        <a:rPr lang="en-US" altLang="zh-CN" sz="2000" b="1" i="0" kern="1200" baseline="0" dirty="0">
                          <a:solidFill>
                            <a:schemeClr val="tx1"/>
                          </a:solidFill>
                          <a:latin typeface="华文中宋" panose="02010600040101010101" pitchFamily="2" charset="-122"/>
                          <a:ea typeface="华文中宋" panose="02010600040101010101" pitchFamily="2" charset="-122"/>
                          <a:cs typeface="+mn-cs"/>
                        </a:rPr>
                        <a:t>)</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215374061"/>
                  </a:ext>
                </a:extLst>
              </a:tr>
              <a:tr h="365181">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被税务机关依法收缴发票或者停止发售发票的纳税人，取得经营收入</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b="1" i="0" kern="1200" baseline="0" dirty="0">
                          <a:solidFill>
                            <a:schemeClr val="tx1"/>
                          </a:solidFill>
                          <a:latin typeface="华文中宋" panose="02010600040101010101" pitchFamily="2" charset="-122"/>
                          <a:ea typeface="华文中宋" panose="02010600040101010101" pitchFamily="2" charset="-122"/>
                          <a:cs typeface="+mn-cs"/>
                        </a:rPr>
                        <a:t>机构</a:t>
                      </a: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所在地主管</a:t>
                      </a:r>
                      <a:r>
                        <a:rPr lang="zh-CN" altLang="en-US" sz="2000" b="1" i="0" kern="1200" baseline="0" dirty="0">
                          <a:solidFill>
                            <a:srgbClr val="FF0000"/>
                          </a:solidFill>
                          <a:latin typeface="华文中宋" panose="02010600040101010101" pitchFamily="2" charset="-122"/>
                          <a:ea typeface="华文中宋" panose="02010600040101010101" pitchFamily="2" charset="-122"/>
                          <a:cs typeface="+mn-cs"/>
                        </a:rPr>
                        <a:t>国</a:t>
                      </a:r>
                      <a:r>
                        <a:rPr lang="zh-CN" altLang="zh-CN" sz="2000" b="1" i="0" kern="1200" baseline="0" dirty="0">
                          <a:solidFill>
                            <a:srgbClr val="FF0000"/>
                          </a:solidFill>
                          <a:latin typeface="华文中宋" panose="02010600040101010101" pitchFamily="2" charset="-122"/>
                          <a:ea typeface="华文中宋" panose="02010600040101010101" pitchFamily="2" charset="-122"/>
                          <a:cs typeface="+mn-cs"/>
                        </a:rPr>
                        <a:t>税</a:t>
                      </a: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机关</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1204874366"/>
                  </a:ext>
                </a:extLst>
              </a:tr>
              <a:tr h="609600">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正在申请办理税务登记的单位和个人，对其自领取营业执照之日起至取得税务登记证件期间发生的业务收入</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1454324350"/>
                  </a:ext>
                </a:extLst>
              </a:tr>
              <a:tr h="914400">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应办理税务登记而未办理的单位和个人，主管税务机关应当依法予以处理，并在补办税务登记手续后，对其自领取营业执照之日起至取得税务登记证件期间发生的业务收入</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extLst>
                  <a:ext uri="{0D108BD9-81ED-4DB2-BD59-A6C34878D82A}">
                    <a16:rowId xmlns:a16="http://schemas.microsoft.com/office/drawing/2014/main" xmlns="" val="551169681"/>
                  </a:ext>
                </a:extLst>
              </a:tr>
              <a:tr h="457200">
                <a:tc vMerge="1">
                  <a:txBody>
                    <a:bodyPr/>
                    <a:lstStyle/>
                    <a:p>
                      <a:endParaRPr lang="zh-CN"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zh-CN" sz="2000" b="1" i="0" kern="1200" baseline="0" dirty="0">
                          <a:solidFill>
                            <a:schemeClr val="tx1"/>
                          </a:solidFill>
                          <a:latin typeface="华文中宋" panose="02010600040101010101" pitchFamily="2" charset="-122"/>
                          <a:ea typeface="华文中宋" panose="02010600040101010101" pitchFamily="2" charset="-122"/>
                          <a:cs typeface="+mn-cs"/>
                        </a:rPr>
                        <a:t>依法不需要办理税务登记的单位和个人，临时取得收入</a:t>
                      </a:r>
                      <a:endParaRPr lang="zh-CN" altLang="en-US" sz="2000" b="1" i="0" kern="1200" baseline="0" dirty="0">
                        <a:solidFill>
                          <a:schemeClr val="tx1"/>
                        </a:solidFill>
                        <a:latin typeface="华文中宋" panose="02010600040101010101" pitchFamily="2" charset="-122"/>
                        <a:ea typeface="华文中宋" panose="02010600040101010101" pitchFamily="2" charset="-122"/>
                        <a:cs typeface="+mn-cs"/>
                      </a:endParaRPr>
                    </a:p>
                  </a:txBody>
                  <a:tcPr>
                    <a:solidFill>
                      <a:schemeClr val="bg1">
                        <a:lumMod val="85000"/>
                      </a:scheme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xmlns="" val="2040261336"/>
                  </a:ext>
                </a:extLst>
              </a:tr>
            </a:tbl>
          </a:graphicData>
        </a:graphic>
      </p:graphicFrame>
    </p:spTree>
    <p:extLst>
      <p:ext uri="{BB962C8B-B14F-4D97-AF65-F5344CB8AC3E}">
        <p14:creationId xmlns:p14="http://schemas.microsoft.com/office/powerpoint/2010/main" val="16013969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0B8657-C9EB-4AD1-9F70-7B11C194821A}"/>
              </a:ext>
            </a:extLst>
          </p:cNvPr>
          <p:cNvSpPr>
            <a:spLocks noGrp="1"/>
          </p:cNvSpPr>
          <p:nvPr>
            <p:ph type="title"/>
          </p:nvPr>
        </p:nvSpPr>
        <p:spPr/>
        <p:txBody>
          <a:bodyPr/>
          <a:lstStyle/>
          <a:p>
            <a:r>
              <a:rPr lang="zh-CN" altLang="en-US" dirty="0"/>
              <a:t>发票的领用及代开</a:t>
            </a:r>
          </a:p>
        </p:txBody>
      </p:sp>
      <p:sp>
        <p:nvSpPr>
          <p:cNvPr id="3" name="内容占位符 2">
            <a:extLst>
              <a:ext uri="{FF2B5EF4-FFF2-40B4-BE49-F238E27FC236}">
                <a16:creationId xmlns:a16="http://schemas.microsoft.com/office/drawing/2014/main" xmlns="" id="{52B83C7F-6438-4A3F-A767-D9A0E8493618}"/>
              </a:ext>
            </a:extLst>
          </p:cNvPr>
          <p:cNvSpPr>
            <a:spLocks noGrp="1"/>
          </p:cNvSpPr>
          <p:nvPr>
            <p:ph idx="1"/>
          </p:nvPr>
        </p:nvSpPr>
        <p:spPr/>
        <p:txBody>
          <a:bodyPr>
            <a:normAutofit/>
          </a:bodyPr>
          <a:lstStyle/>
          <a:p>
            <a:r>
              <a:rPr lang="zh-CN" altLang="en-US" dirty="0">
                <a:solidFill>
                  <a:srgbClr val="0070C0"/>
                </a:solidFill>
              </a:rPr>
              <a:t>（二）代开发票有关规定</a:t>
            </a:r>
            <a:endParaRPr lang="en-US" altLang="zh-CN" dirty="0">
              <a:solidFill>
                <a:srgbClr val="0070C0"/>
              </a:solidFill>
            </a:endParaRPr>
          </a:p>
          <a:p>
            <a:r>
              <a:rPr lang="en-US" altLang="zh-CN" dirty="0"/>
              <a:t>1.</a:t>
            </a:r>
            <a:r>
              <a:rPr lang="zh-CN" altLang="zh-CN" dirty="0"/>
              <a:t>税务机关代开增值税发票时，“销售方开户行及账号”栏填写税收完税凭证字轨及号码或系统税票号码（免税代开增值税普通发票可不填写）</a:t>
            </a:r>
            <a:endParaRPr lang="en-US" altLang="zh-CN" dirty="0"/>
          </a:p>
          <a:p>
            <a:r>
              <a:rPr lang="en-US" altLang="zh-CN" dirty="0"/>
              <a:t>2.</a:t>
            </a:r>
            <a:r>
              <a:rPr lang="zh-CN" altLang="zh-CN" dirty="0"/>
              <a:t>增值税纳税人应在代开增值税</a:t>
            </a:r>
            <a:r>
              <a:rPr lang="zh-CN" altLang="zh-CN" dirty="0">
                <a:solidFill>
                  <a:srgbClr val="FF0000"/>
                </a:solidFill>
              </a:rPr>
              <a:t>专用</a:t>
            </a:r>
            <a:r>
              <a:rPr lang="zh-CN" altLang="zh-CN" dirty="0"/>
              <a:t>发票的备注栏上，加盖本单位的发票专用章（为其他个人代开的特殊情况除外）</a:t>
            </a:r>
            <a:endParaRPr lang="en-US" altLang="zh-CN" dirty="0"/>
          </a:p>
          <a:p>
            <a:r>
              <a:rPr lang="en-US" altLang="zh-CN" dirty="0"/>
              <a:t>3.</a:t>
            </a:r>
            <a:r>
              <a:rPr lang="zh-CN" altLang="zh-CN" dirty="0"/>
              <a:t>税务机关在代开增值税</a:t>
            </a:r>
            <a:r>
              <a:rPr lang="zh-CN" altLang="zh-CN" dirty="0">
                <a:solidFill>
                  <a:srgbClr val="FF0000"/>
                </a:solidFill>
              </a:rPr>
              <a:t>普通</a:t>
            </a:r>
            <a:r>
              <a:rPr lang="zh-CN" altLang="zh-CN" dirty="0"/>
              <a:t>发票以及为其他个人代开增值税</a:t>
            </a:r>
            <a:r>
              <a:rPr lang="zh-CN" altLang="zh-CN" dirty="0">
                <a:solidFill>
                  <a:srgbClr val="FF0000"/>
                </a:solidFill>
              </a:rPr>
              <a:t>专用</a:t>
            </a:r>
            <a:r>
              <a:rPr lang="zh-CN" altLang="zh-CN" dirty="0"/>
              <a:t>发票的备注栏上，加盖税务机关代开发票专用章</a:t>
            </a:r>
          </a:p>
          <a:p>
            <a:r>
              <a:rPr lang="en-US" altLang="zh-CN" dirty="0"/>
              <a:t>4.</a:t>
            </a:r>
            <a:r>
              <a:rPr lang="zh-CN" altLang="zh-CN" dirty="0"/>
              <a:t>税务机关代开发票部门通过新系统代开增值税发票，系统自动在发票上打印</a:t>
            </a:r>
            <a:r>
              <a:rPr lang="en-US" altLang="zh-CN" dirty="0"/>
              <a:t>“</a:t>
            </a:r>
            <a:r>
              <a:rPr lang="zh-CN" altLang="zh-CN" dirty="0"/>
              <a:t>代开</a:t>
            </a:r>
            <a:r>
              <a:rPr lang="en-US" altLang="zh-CN" dirty="0"/>
              <a:t>”</a:t>
            </a:r>
            <a:r>
              <a:rPr lang="zh-CN" altLang="zh-CN" dirty="0"/>
              <a:t>字样</a:t>
            </a:r>
            <a:endParaRPr lang="en-US" altLang="zh-CN" dirty="0"/>
          </a:p>
          <a:p>
            <a:r>
              <a:rPr lang="en-US" altLang="zh-CN" dirty="0"/>
              <a:t>5.</a:t>
            </a:r>
            <a:r>
              <a:rPr lang="zh-CN" altLang="zh-CN" dirty="0"/>
              <a:t>税务机关为小规模纳税人代开专用发票，需要开具红字专用发票的，按照一般纳税人开具红字专用发票的方法处理</a:t>
            </a:r>
            <a:endParaRPr lang="en-US" altLang="zh-CN" dirty="0"/>
          </a:p>
          <a:p>
            <a:r>
              <a:rPr lang="zh-CN" altLang="zh-CN" dirty="0"/>
              <a:t>当期因代开增值税专用发票已经缴纳的税款，在增值税专用发票全部联次追回或者按规定开具红字增值税专用发票后，可以向主管税务机关申请退还</a:t>
            </a:r>
            <a:endParaRPr lang="zh-CN" altLang="en-US" dirty="0">
              <a:solidFill>
                <a:srgbClr val="0070C0"/>
              </a:solidFill>
            </a:endParaRPr>
          </a:p>
        </p:txBody>
      </p:sp>
    </p:spTree>
    <p:extLst>
      <p:ext uri="{BB962C8B-B14F-4D97-AF65-F5344CB8AC3E}">
        <p14:creationId xmlns:p14="http://schemas.microsoft.com/office/powerpoint/2010/main" val="2035890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2A0EC10-4832-4C05-9751-F45097A0EC80}"/>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F3F69224-7131-4AF3-8655-9EB8E7E5347A}"/>
              </a:ext>
            </a:extLst>
          </p:cNvPr>
          <p:cNvSpPr>
            <a:spLocks noGrp="1"/>
          </p:cNvSpPr>
          <p:nvPr>
            <p:ph idx="1"/>
          </p:nvPr>
        </p:nvSpPr>
        <p:spPr/>
        <p:txBody>
          <a:bodyPr>
            <a:normAutofit/>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发票开具范围</a:t>
            </a:r>
            <a:endParaRPr lang="en-US" altLang="zh-CN" dirty="0">
              <a:solidFill>
                <a:srgbClr val="FF0000"/>
              </a:solidFill>
            </a:endParaRPr>
          </a:p>
          <a:p>
            <a:r>
              <a:rPr lang="zh-CN" altLang="zh-CN" dirty="0"/>
              <a:t>销售商品、提供服务以及从事其他经营活动的单位和个人，对外发生经营业务收取款项，收款方应当向付款方开具发票；特殊情况下，由付款方向收款方开具发票</a:t>
            </a:r>
            <a:r>
              <a:rPr lang="zh-CN" altLang="en-US" dirty="0"/>
              <a:t>     </a:t>
            </a:r>
            <a:endParaRPr lang="en-US" altLang="zh-CN" dirty="0"/>
          </a:p>
          <a:p>
            <a:r>
              <a:rPr lang="zh-CN" altLang="zh-CN" dirty="0"/>
              <a:t>向消费者个人零售小额商品或者提供零星服务的，是否可免予逐笔开具发票，由省税务机关确定</a:t>
            </a:r>
            <a:endParaRPr lang="en-US" altLang="zh-CN" dirty="0"/>
          </a:p>
          <a:p>
            <a:r>
              <a:rPr lang="zh-CN" altLang="zh-CN" dirty="0"/>
              <a:t>所有单位和从事生产、经营活动的个人在购买商品、接受服务以及从事其他经营活动支付款项，应当向收款方取得发票。取得发票时，不得要求变更品名和金额</a:t>
            </a:r>
            <a:endParaRPr lang="en-US" altLang="zh-CN" dirty="0"/>
          </a:p>
          <a:p>
            <a:r>
              <a:rPr lang="zh-CN" altLang="en-US" dirty="0"/>
              <a:t>                                        </a:t>
            </a:r>
            <a:r>
              <a:rPr lang="en-US" altLang="zh-CN" dirty="0"/>
              <a:t>——</a:t>
            </a:r>
            <a:r>
              <a:rPr lang="zh-CN" altLang="zh-CN" dirty="0"/>
              <a:t>中华人民共和国发票管理办法</a:t>
            </a:r>
            <a:endParaRPr lang="en-US" altLang="zh-CN" dirty="0"/>
          </a:p>
          <a:p>
            <a:r>
              <a:rPr lang="zh-CN" altLang="en-US" dirty="0"/>
              <a:t>原规定：一是发生应税行为；二是增值税纳税义务已发生时</a:t>
            </a:r>
            <a:endParaRPr lang="en-US" altLang="zh-CN" dirty="0"/>
          </a:p>
          <a:p>
            <a:r>
              <a:rPr lang="zh-CN" altLang="en-US" dirty="0"/>
              <a:t>变化：不发生应税行为也可开具发票；开具的发票有专用发票和普通发票之分</a:t>
            </a:r>
            <a:endParaRPr lang="en-US" altLang="zh-CN" dirty="0"/>
          </a:p>
          <a:p>
            <a:endParaRPr lang="en-US" altLang="zh-CN" dirty="0"/>
          </a:p>
        </p:txBody>
      </p:sp>
    </p:spTree>
    <p:extLst>
      <p:ext uri="{BB962C8B-B14F-4D97-AF65-F5344CB8AC3E}">
        <p14:creationId xmlns:p14="http://schemas.microsoft.com/office/powerpoint/2010/main" val="3403055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A62A732-61EA-4120-9CBF-D587EABE9A8F}"/>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C519D037-17F6-4741-8B6E-6AFBD7141E7B}"/>
              </a:ext>
            </a:extLst>
          </p:cNvPr>
          <p:cNvSpPr>
            <a:spLocks noGrp="1"/>
          </p:cNvSpPr>
          <p:nvPr>
            <p:ph idx="1"/>
          </p:nvPr>
        </p:nvSpPr>
        <p:spPr>
          <a:xfrm>
            <a:off x="566441" y="890123"/>
            <a:ext cx="11337088" cy="5771933"/>
          </a:xfrm>
        </p:spPr>
        <p:txBody>
          <a:bodyPr>
            <a:normAutofit fontScale="92500" lnSpcReduction="20000"/>
          </a:bodyPr>
          <a:lstStyle/>
          <a:p>
            <a:r>
              <a:rPr lang="zh-CN" altLang="en-US" dirty="0">
                <a:solidFill>
                  <a:srgbClr val="0070C0"/>
                </a:solidFill>
              </a:rPr>
              <a:t>（一）</a:t>
            </a:r>
            <a:r>
              <a:rPr lang="zh-CN" altLang="zh-CN" dirty="0">
                <a:solidFill>
                  <a:srgbClr val="0070C0"/>
                </a:solidFill>
              </a:rPr>
              <a:t>未发生销售行为的不征税项目</a:t>
            </a:r>
            <a:endParaRPr lang="en-US" altLang="zh-CN" dirty="0">
              <a:solidFill>
                <a:srgbClr val="0070C0"/>
              </a:solidFill>
            </a:endParaRPr>
          </a:p>
          <a:p>
            <a:r>
              <a:rPr lang="zh-CN" altLang="en-US" dirty="0"/>
              <a:t>设</a:t>
            </a:r>
            <a:r>
              <a:rPr lang="en-US" altLang="zh-CN" dirty="0"/>
              <a:t>6</a:t>
            </a:r>
            <a:r>
              <a:rPr lang="zh-CN" altLang="zh-CN" dirty="0"/>
              <a:t>“未发生销售行为的不征税项目”</a:t>
            </a:r>
            <a:r>
              <a:rPr lang="zh-CN" altLang="en-US" dirty="0"/>
              <a:t>，目前下设</a:t>
            </a:r>
            <a:r>
              <a:rPr lang="en-US" altLang="zh-CN" dirty="0"/>
              <a:t>601-6012</a:t>
            </a:r>
            <a:r>
              <a:rPr lang="zh-CN" altLang="en-US" dirty="0"/>
              <a:t>，将不断更新</a:t>
            </a:r>
            <a:endParaRPr lang="en-US" altLang="zh-CN" dirty="0"/>
          </a:p>
          <a:p>
            <a:r>
              <a:rPr lang="en-US" altLang="zh-CN" dirty="0"/>
              <a:t>1.601</a:t>
            </a:r>
            <a:r>
              <a:rPr lang="zh-CN" altLang="en-US" dirty="0"/>
              <a:t>“预付卡销售和充值”</a:t>
            </a:r>
            <a:endParaRPr lang="en-US" altLang="zh-CN" dirty="0"/>
          </a:p>
          <a:p>
            <a:r>
              <a:rPr lang="zh-CN" altLang="en-US" dirty="0"/>
              <a:t>（发卡人、售卡人或支付机构）销售预付卡（单用途卡或</a:t>
            </a:r>
            <a:r>
              <a:rPr lang="zh-CN" altLang="zh-CN" dirty="0"/>
              <a:t>多用途卡</a:t>
            </a:r>
            <a:r>
              <a:rPr lang="zh-CN" altLang="en-US" dirty="0"/>
              <a:t>）或充值</a:t>
            </a:r>
            <a:r>
              <a:rPr lang="zh-CN" altLang="zh-CN" dirty="0"/>
              <a:t>取得的资金，可按照规定向购卡人、充值人开具增值税普通发票，不得开具增值税专用发票</a:t>
            </a:r>
            <a:endParaRPr lang="en-US" altLang="zh-CN" dirty="0"/>
          </a:p>
          <a:p>
            <a:r>
              <a:rPr lang="en-US" altLang="zh-CN" dirty="0"/>
              <a:t>2.602</a:t>
            </a:r>
            <a:r>
              <a:rPr lang="zh-CN" altLang="en-US" dirty="0"/>
              <a:t>“销售自行开发的房地产项目预收款 ”</a:t>
            </a:r>
            <a:endParaRPr lang="en-US" altLang="zh-CN" dirty="0"/>
          </a:p>
          <a:p>
            <a:r>
              <a:rPr lang="zh-CN" altLang="en-US" dirty="0"/>
              <a:t>按预收款方式销售房地产项目，在收取预收款时，应开具增值税普通发票，不得开具增值税专用发票</a:t>
            </a:r>
            <a:endParaRPr lang="en-US" altLang="zh-CN" dirty="0"/>
          </a:p>
          <a:p>
            <a:r>
              <a:rPr lang="en-US" altLang="zh-CN" dirty="0"/>
              <a:t>3.603</a:t>
            </a:r>
            <a:r>
              <a:rPr lang="zh-CN" altLang="en-US" dirty="0"/>
              <a:t>“已申报缴纳营业税未开票补开票”</a:t>
            </a:r>
            <a:endParaRPr lang="en-US" altLang="zh-CN" dirty="0"/>
          </a:p>
          <a:p>
            <a:r>
              <a:rPr lang="zh-CN" altLang="zh-CN" dirty="0"/>
              <a:t>纳税人</a:t>
            </a:r>
            <a:r>
              <a:rPr lang="en-US" altLang="zh-CN" dirty="0"/>
              <a:t>2016</a:t>
            </a:r>
            <a:r>
              <a:rPr lang="zh-CN" altLang="zh-CN" dirty="0"/>
              <a:t>年</a:t>
            </a:r>
            <a:r>
              <a:rPr lang="en-US" altLang="zh-CN" dirty="0"/>
              <a:t>5</a:t>
            </a:r>
            <a:r>
              <a:rPr lang="zh-CN" altLang="zh-CN" dirty="0"/>
              <a:t>月</a:t>
            </a:r>
            <a:r>
              <a:rPr lang="en-US" altLang="zh-CN" dirty="0"/>
              <a:t>1</a:t>
            </a:r>
            <a:r>
              <a:rPr lang="zh-CN" altLang="zh-CN" dirty="0"/>
              <a:t>日前发生的营业税涉税业务，需要补开发票的，可于</a:t>
            </a:r>
            <a:r>
              <a:rPr lang="en-US" altLang="zh-CN" dirty="0"/>
              <a:t>2017</a:t>
            </a:r>
            <a:r>
              <a:rPr lang="zh-CN" altLang="zh-CN" dirty="0"/>
              <a:t>年</a:t>
            </a:r>
            <a:r>
              <a:rPr lang="en-US" altLang="zh-CN" dirty="0"/>
              <a:t>12</a:t>
            </a:r>
            <a:r>
              <a:rPr lang="zh-CN" altLang="zh-CN" dirty="0"/>
              <a:t>月</a:t>
            </a:r>
            <a:r>
              <a:rPr lang="en-US" altLang="zh-CN" dirty="0"/>
              <a:t>31</a:t>
            </a:r>
            <a:r>
              <a:rPr lang="zh-CN" altLang="zh-CN" dirty="0"/>
              <a:t>日前开具增值税</a:t>
            </a:r>
            <a:r>
              <a:rPr lang="zh-CN" altLang="zh-CN" dirty="0">
                <a:solidFill>
                  <a:srgbClr val="FF0000"/>
                </a:solidFill>
              </a:rPr>
              <a:t>普通</a:t>
            </a:r>
            <a:r>
              <a:rPr lang="zh-CN" altLang="zh-CN" dirty="0"/>
              <a:t>发票（税务总局另有规定的除外）</a:t>
            </a:r>
            <a:endParaRPr lang="en-US" altLang="zh-CN" dirty="0"/>
          </a:p>
          <a:p>
            <a:r>
              <a:rPr lang="zh-CN" altLang="zh-CN" dirty="0"/>
              <a:t>需要补开发票的情形主要有：</a:t>
            </a:r>
            <a:endParaRPr lang="en-US" altLang="zh-CN" dirty="0"/>
          </a:p>
          <a:p>
            <a:r>
              <a:rPr lang="zh-CN" altLang="en-US" dirty="0"/>
              <a:t>（</a:t>
            </a:r>
            <a:r>
              <a:rPr lang="en-US" altLang="zh-CN" dirty="0"/>
              <a:t>1</a:t>
            </a:r>
            <a:r>
              <a:rPr lang="zh-CN" altLang="en-US" dirty="0"/>
              <a:t>）</a:t>
            </a:r>
            <a:r>
              <a:rPr lang="zh-CN" altLang="zh-CN" dirty="0"/>
              <a:t>已申报营业税，未开具发票的</a:t>
            </a:r>
            <a:endParaRPr lang="en-US" altLang="zh-CN" dirty="0"/>
          </a:p>
          <a:p>
            <a:r>
              <a:rPr lang="zh-CN" altLang="en-US" dirty="0"/>
              <a:t>（</a:t>
            </a:r>
            <a:r>
              <a:rPr lang="en-US" altLang="zh-CN" dirty="0"/>
              <a:t>2</a:t>
            </a:r>
            <a:r>
              <a:rPr lang="zh-CN" altLang="en-US" dirty="0"/>
              <a:t>）</a:t>
            </a:r>
            <a:r>
              <a:rPr lang="zh-CN" altLang="zh-CN" dirty="0"/>
              <a:t>已申报营业税，已开具发票，发生销售退回或折让、开票有误、应税服务中止等情形，需要开具红字发票或重新开具发票的</a:t>
            </a:r>
            <a:endParaRPr lang="en-US" altLang="zh-CN" dirty="0"/>
          </a:p>
          <a:p>
            <a:r>
              <a:rPr lang="zh-CN" altLang="en-US" dirty="0"/>
              <a:t>（</a:t>
            </a:r>
            <a:r>
              <a:rPr lang="en-US" altLang="zh-CN" dirty="0"/>
              <a:t>3</a:t>
            </a:r>
            <a:r>
              <a:rPr lang="zh-CN" altLang="en-US" dirty="0"/>
              <a:t>）</a:t>
            </a:r>
            <a:r>
              <a:rPr lang="zh-CN" altLang="zh-CN" dirty="0"/>
              <a:t>已补缴营业税税款，未开具发票的</a:t>
            </a:r>
            <a:endParaRPr lang="en-US" altLang="zh-CN" dirty="0"/>
          </a:p>
        </p:txBody>
      </p:sp>
    </p:spTree>
    <p:extLst>
      <p:ext uri="{BB962C8B-B14F-4D97-AF65-F5344CB8AC3E}">
        <p14:creationId xmlns:p14="http://schemas.microsoft.com/office/powerpoint/2010/main" val="8711991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A0B2C9-85B6-4D5B-AFDF-CEBEEF1F5C07}"/>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3CD773C7-F366-4375-9EEC-7F2E663C21D9}"/>
              </a:ext>
            </a:extLst>
          </p:cNvPr>
          <p:cNvSpPr>
            <a:spLocks noGrp="1"/>
          </p:cNvSpPr>
          <p:nvPr>
            <p:ph idx="1"/>
          </p:nvPr>
        </p:nvSpPr>
        <p:spPr/>
        <p:txBody>
          <a:bodyPr>
            <a:normAutofit fontScale="92500" lnSpcReduction="10000"/>
          </a:bodyPr>
          <a:lstStyle/>
          <a:p>
            <a:r>
              <a:rPr lang="en-US" altLang="zh-CN" dirty="0"/>
              <a:t>4.604</a:t>
            </a:r>
            <a:r>
              <a:rPr lang="zh-CN" altLang="en-US" dirty="0"/>
              <a:t>“代收印花税”</a:t>
            </a:r>
            <a:endParaRPr lang="en-US" altLang="zh-CN" dirty="0"/>
          </a:p>
          <a:p>
            <a:r>
              <a:rPr lang="en-US" altLang="zh-CN" dirty="0"/>
              <a:t>5.</a:t>
            </a:r>
            <a:r>
              <a:rPr lang="zh-CN" altLang="en-US" dirty="0"/>
              <a:t> </a:t>
            </a:r>
            <a:r>
              <a:rPr lang="en-US" altLang="zh-CN" dirty="0"/>
              <a:t>605</a:t>
            </a:r>
            <a:r>
              <a:rPr lang="zh-CN" altLang="en-US" dirty="0"/>
              <a:t>“代收车船使用税”</a:t>
            </a:r>
            <a:endParaRPr lang="en-US" altLang="zh-CN" dirty="0"/>
          </a:p>
          <a:p>
            <a:r>
              <a:rPr lang="en-US" altLang="zh-CN" dirty="0"/>
              <a:t>6.606</a:t>
            </a:r>
            <a:r>
              <a:rPr lang="zh-CN" altLang="en-US" dirty="0"/>
              <a:t>“融资性售后回租承租方出售资产”</a:t>
            </a:r>
            <a:endParaRPr lang="en-US" altLang="zh-CN" dirty="0"/>
          </a:p>
          <a:p>
            <a:r>
              <a:rPr lang="en-US" altLang="zh-CN" dirty="0"/>
              <a:t>7.607</a:t>
            </a:r>
            <a:r>
              <a:rPr lang="zh-CN" altLang="en-US" dirty="0"/>
              <a:t>“资产重组涉及的不动产 ”</a:t>
            </a:r>
            <a:endParaRPr lang="en-US" altLang="zh-CN" dirty="0"/>
          </a:p>
          <a:p>
            <a:r>
              <a:rPr lang="en-US" altLang="zh-CN" dirty="0"/>
              <a:t>8.608</a:t>
            </a:r>
            <a:r>
              <a:rPr lang="zh-CN" altLang="en-US" dirty="0"/>
              <a:t>“资产重组涉及的土地使用权”</a:t>
            </a:r>
            <a:endParaRPr lang="en-US" altLang="zh-CN" dirty="0"/>
          </a:p>
          <a:p>
            <a:r>
              <a:rPr lang="en-US" altLang="zh-CN" dirty="0"/>
              <a:t>9.609</a:t>
            </a:r>
            <a:r>
              <a:rPr lang="zh-CN" altLang="en-US" dirty="0"/>
              <a:t>“代理进口免税货物货款”</a:t>
            </a:r>
            <a:endParaRPr lang="en-US" altLang="zh-CN" dirty="0"/>
          </a:p>
          <a:p>
            <a:r>
              <a:rPr lang="en-US" altLang="zh-CN" dirty="0"/>
              <a:t>10.610</a:t>
            </a:r>
            <a:r>
              <a:rPr lang="zh-CN" altLang="en-US" dirty="0"/>
              <a:t>“有奖发票奖金支付”</a:t>
            </a:r>
            <a:endParaRPr lang="en-US" altLang="zh-CN" dirty="0"/>
          </a:p>
          <a:p>
            <a:r>
              <a:rPr lang="en-US" altLang="zh-CN" dirty="0"/>
              <a:t>11.611</a:t>
            </a:r>
            <a:r>
              <a:rPr lang="zh-CN" altLang="en-US" dirty="0"/>
              <a:t>“不征税自来水”</a:t>
            </a:r>
            <a:endParaRPr lang="en-US" altLang="zh-CN" dirty="0"/>
          </a:p>
          <a:p>
            <a:r>
              <a:rPr lang="zh-CN" altLang="en-US" dirty="0"/>
              <a:t>原对城镇公共供水用水户在基本水价（自来水价格）外征收水资源费的试点省份，在水资源费改税试点期间，按照不增加城镇公共供水企业负担的原则，城镇公共供水企业缴纳的水资源税所对应的水费收入，不计征增值税</a:t>
            </a:r>
            <a:endParaRPr lang="en-US" altLang="zh-CN" dirty="0"/>
          </a:p>
          <a:p>
            <a:r>
              <a:rPr lang="en-US" altLang="zh-CN" dirty="0"/>
              <a:t>12.612</a:t>
            </a:r>
            <a:r>
              <a:rPr lang="zh-CN" altLang="en-US" dirty="0"/>
              <a:t>“建筑服务预收款” </a:t>
            </a:r>
            <a:endParaRPr lang="en-US" altLang="zh-CN" dirty="0"/>
          </a:p>
          <a:p>
            <a:r>
              <a:rPr lang="zh-CN" altLang="en-US" dirty="0"/>
              <a:t>需要更新或明确的：单用途卡或多用途销售方或特约商户向售卡方或支付机构开具的</a:t>
            </a:r>
            <a:r>
              <a:rPr lang="zh-CN" altLang="zh-CN" dirty="0"/>
              <a:t>“收到预付卡结算款”</a:t>
            </a:r>
            <a:r>
              <a:rPr lang="zh-CN" altLang="en-US" dirty="0"/>
              <a:t>普通发票；</a:t>
            </a:r>
            <a:r>
              <a:rPr lang="en-US" altLang="zh-CN" dirty="0"/>
              <a:t> ETC</a:t>
            </a:r>
            <a:r>
              <a:rPr lang="zh-CN" altLang="zh-CN" dirty="0"/>
              <a:t>客户服务机构</a:t>
            </a:r>
            <a:r>
              <a:rPr lang="zh-CN" altLang="en-US" dirty="0"/>
              <a:t>开具的不征税通行费电子发票；</a:t>
            </a:r>
          </a:p>
        </p:txBody>
      </p:sp>
    </p:spTree>
    <p:extLst>
      <p:ext uri="{BB962C8B-B14F-4D97-AF65-F5344CB8AC3E}">
        <p14:creationId xmlns:p14="http://schemas.microsoft.com/office/powerpoint/2010/main" val="3079349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D6F1B39-6552-480A-BBD0-4B38A8F1645E}"/>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4017C140-271A-4E9A-9F21-2483665AAAA2}"/>
              </a:ext>
            </a:extLst>
          </p:cNvPr>
          <p:cNvSpPr>
            <a:spLocks noGrp="1"/>
          </p:cNvSpPr>
          <p:nvPr>
            <p:ph idx="1"/>
          </p:nvPr>
        </p:nvSpPr>
        <p:spPr/>
        <p:txBody>
          <a:bodyPr/>
          <a:lstStyle/>
          <a:p>
            <a:r>
              <a:rPr lang="zh-CN" altLang="en-US" dirty="0">
                <a:solidFill>
                  <a:srgbClr val="0070C0"/>
                </a:solidFill>
              </a:rPr>
              <a:t>（二）增值税专用发票的开具范围</a:t>
            </a:r>
            <a:endParaRPr lang="en-US" altLang="zh-CN" dirty="0">
              <a:solidFill>
                <a:srgbClr val="0070C0"/>
              </a:solidFill>
            </a:endParaRPr>
          </a:p>
          <a:p>
            <a:r>
              <a:rPr lang="zh-CN" altLang="en-US" dirty="0"/>
              <a:t>除了能够开具增值税专用发票的，其他只能开具增值税普通发票</a:t>
            </a:r>
            <a:endParaRPr lang="en-US" altLang="zh-CN" dirty="0"/>
          </a:p>
          <a:p>
            <a:r>
              <a:rPr lang="zh-CN" altLang="en-US" dirty="0"/>
              <a:t>增值税专用发票开具范围：只限于增值税一般纳税人向可抵扣进项税额的一般纳税人开具，且货物或服务已缴纳增值税</a:t>
            </a:r>
            <a:endParaRPr lang="en-US" altLang="zh-CN" dirty="0"/>
          </a:p>
          <a:p>
            <a:r>
              <a:rPr lang="zh-CN" altLang="en-US" dirty="0"/>
              <a:t>销售方：按规定减免增值税的；已在销售额抵减的而少缴增值税部分（较为复杂）；未履行增值税纳税义务时开具的发票等， 不得开具增值税专用发票</a:t>
            </a:r>
            <a:endParaRPr lang="en-US" altLang="zh-CN" dirty="0"/>
          </a:p>
          <a:p>
            <a:r>
              <a:rPr lang="zh-CN" altLang="en-US" dirty="0"/>
              <a:t>购进方：不是一般纳税人（特别是个人），不得开具增值税专用发票；一般纳税人购进的，不能抵扣的项目，也不得开具增值税专用发票</a:t>
            </a:r>
            <a:endParaRPr lang="en-US" altLang="zh-CN" dirty="0"/>
          </a:p>
          <a:p>
            <a:r>
              <a:rPr lang="zh-CN" altLang="en-US" dirty="0">
                <a:solidFill>
                  <a:srgbClr val="FF0000"/>
                </a:solidFill>
              </a:rPr>
              <a:t>注：</a:t>
            </a:r>
            <a:r>
              <a:rPr lang="zh-CN" altLang="en-US" dirty="0"/>
              <a:t>增值税纳税人选择简易计税方法，仍可以开具（或代开）增值税专用发票；若为一般纳税人，仍是自行开具增值税专用发票。只是税率栏填写的是相应的征收率</a:t>
            </a:r>
          </a:p>
          <a:p>
            <a:endParaRPr lang="zh-CN" altLang="en-US" dirty="0">
              <a:solidFill>
                <a:srgbClr val="0070C0"/>
              </a:solidFill>
            </a:endParaRPr>
          </a:p>
        </p:txBody>
      </p:sp>
    </p:spTree>
    <p:extLst>
      <p:ext uri="{BB962C8B-B14F-4D97-AF65-F5344CB8AC3E}">
        <p14:creationId xmlns:p14="http://schemas.microsoft.com/office/powerpoint/2010/main" val="13809344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465C8AE-7B84-4C9C-9F64-05A5661A70EA}"/>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02AE2F6E-AB0C-43B9-AEB1-94276E8940F8}"/>
              </a:ext>
            </a:extLst>
          </p:cNvPr>
          <p:cNvSpPr>
            <a:spLocks noGrp="1"/>
          </p:cNvSpPr>
          <p:nvPr>
            <p:ph idx="1"/>
          </p:nvPr>
        </p:nvSpPr>
        <p:spPr/>
        <p:txBody>
          <a:bodyPr/>
          <a:lstStyle/>
          <a:p>
            <a:r>
              <a:rPr lang="en-US" altLang="zh-CN" dirty="0">
                <a:solidFill>
                  <a:srgbClr val="000000"/>
                </a:solidFill>
              </a:rPr>
              <a:t>1.</a:t>
            </a:r>
            <a:r>
              <a:rPr lang="zh-CN" altLang="en-US" dirty="0">
                <a:solidFill>
                  <a:srgbClr val="000000"/>
                </a:solidFill>
              </a:rPr>
              <a:t>营改增前不得开具增值税专用发票情形</a:t>
            </a:r>
            <a:endParaRPr lang="en-US" altLang="zh-CN" dirty="0">
              <a:solidFill>
                <a:srgbClr val="000000"/>
              </a:solidFill>
            </a:endParaRPr>
          </a:p>
          <a:p>
            <a:pPr>
              <a:lnSpc>
                <a:spcPct val="80000"/>
              </a:lnSpc>
              <a:defRPr/>
            </a:pPr>
            <a:r>
              <a:rPr lang="zh-CN" altLang="en-US" dirty="0">
                <a:solidFill>
                  <a:srgbClr val="000000"/>
                </a:solidFill>
              </a:rPr>
              <a:t>（</a:t>
            </a:r>
            <a:r>
              <a:rPr lang="en-US" altLang="zh-CN" dirty="0">
                <a:solidFill>
                  <a:srgbClr val="000000"/>
                </a:solidFill>
              </a:rPr>
              <a:t>1</a:t>
            </a:r>
            <a:r>
              <a:rPr lang="zh-CN" altLang="en-US" dirty="0">
                <a:solidFill>
                  <a:srgbClr val="000000"/>
                </a:solidFill>
              </a:rPr>
              <a:t>）商业企业一般纳税人零售的烟、酒、食品、服装、鞋帽（不包括劳保专用部分）、化妆品等消费品 </a:t>
            </a:r>
          </a:p>
          <a:p>
            <a:pPr>
              <a:lnSpc>
                <a:spcPct val="80000"/>
              </a:lnSpc>
              <a:defRPr/>
            </a:pPr>
            <a:r>
              <a:rPr lang="zh-CN" altLang="en-US" dirty="0">
                <a:solidFill>
                  <a:srgbClr val="000000"/>
                </a:solidFill>
              </a:rPr>
              <a:t>（</a:t>
            </a:r>
            <a:r>
              <a:rPr lang="en-US" altLang="zh-CN" dirty="0">
                <a:solidFill>
                  <a:srgbClr val="000000"/>
                </a:solidFill>
              </a:rPr>
              <a:t>2</a:t>
            </a:r>
            <a:r>
              <a:rPr lang="zh-CN" altLang="en-US" dirty="0">
                <a:solidFill>
                  <a:srgbClr val="000000"/>
                </a:solidFill>
              </a:rPr>
              <a:t>）向小规模纳税人、选择简易计税法的一般纳税人、消费者个人销售货物、提供应税劳务或应税服务</a:t>
            </a:r>
          </a:p>
          <a:p>
            <a:pPr>
              <a:lnSpc>
                <a:spcPct val="80000"/>
              </a:lnSpc>
              <a:defRPr/>
            </a:pPr>
            <a:r>
              <a:rPr lang="zh-CN" altLang="en-US" dirty="0">
                <a:solidFill>
                  <a:srgbClr val="000000"/>
                </a:solidFill>
              </a:rPr>
              <a:t>（</a:t>
            </a:r>
            <a:r>
              <a:rPr lang="en-US" altLang="zh-CN" dirty="0">
                <a:solidFill>
                  <a:srgbClr val="000000"/>
                </a:solidFill>
              </a:rPr>
              <a:t>3</a:t>
            </a:r>
            <a:r>
              <a:rPr lang="zh-CN" altLang="en-US" dirty="0">
                <a:solidFill>
                  <a:srgbClr val="000000"/>
                </a:solidFill>
              </a:rPr>
              <a:t>）销售免税货物（法律、法规及国家税务总局另有规定的除外）</a:t>
            </a:r>
          </a:p>
          <a:p>
            <a:pPr>
              <a:lnSpc>
                <a:spcPct val="80000"/>
              </a:lnSpc>
              <a:defRPr/>
            </a:pPr>
            <a:r>
              <a:rPr lang="zh-CN" altLang="en-US" dirty="0">
                <a:solidFill>
                  <a:srgbClr val="000000"/>
                </a:solidFill>
              </a:rPr>
              <a:t>（</a:t>
            </a:r>
            <a:r>
              <a:rPr lang="en-US" altLang="zh-CN" dirty="0">
                <a:solidFill>
                  <a:srgbClr val="000000"/>
                </a:solidFill>
              </a:rPr>
              <a:t>4</a:t>
            </a:r>
            <a:r>
              <a:rPr lang="zh-CN" altLang="en-US" dirty="0">
                <a:solidFill>
                  <a:srgbClr val="000000"/>
                </a:solidFill>
              </a:rPr>
              <a:t>）销售自己使用过的不能抵扣且未抵扣进项税额的固定资产</a:t>
            </a:r>
          </a:p>
          <a:p>
            <a:pPr>
              <a:lnSpc>
                <a:spcPct val="80000"/>
              </a:lnSpc>
              <a:defRPr/>
            </a:pPr>
            <a:r>
              <a:rPr lang="zh-CN" altLang="en-US" dirty="0">
                <a:solidFill>
                  <a:srgbClr val="000000"/>
                </a:solidFill>
              </a:rPr>
              <a:t>（</a:t>
            </a:r>
            <a:r>
              <a:rPr lang="en-US" altLang="zh-CN" dirty="0">
                <a:solidFill>
                  <a:srgbClr val="000000"/>
                </a:solidFill>
              </a:rPr>
              <a:t>5</a:t>
            </a:r>
            <a:r>
              <a:rPr lang="zh-CN" altLang="en-US" dirty="0">
                <a:solidFill>
                  <a:srgbClr val="000000"/>
                </a:solidFill>
              </a:rPr>
              <a:t>）出口或适用免抵退税的销售货物、应税服务</a:t>
            </a:r>
          </a:p>
          <a:p>
            <a:pPr>
              <a:lnSpc>
                <a:spcPct val="80000"/>
              </a:lnSpc>
              <a:defRPr/>
            </a:pPr>
            <a:r>
              <a:rPr lang="zh-CN" altLang="en-US" dirty="0">
                <a:solidFill>
                  <a:srgbClr val="000000"/>
                </a:solidFill>
              </a:rPr>
              <a:t>（</a:t>
            </a:r>
            <a:r>
              <a:rPr lang="en-US" altLang="zh-CN" dirty="0">
                <a:solidFill>
                  <a:srgbClr val="000000"/>
                </a:solidFill>
              </a:rPr>
              <a:t>6</a:t>
            </a:r>
            <a:r>
              <a:rPr lang="zh-CN" altLang="en-US" dirty="0">
                <a:solidFill>
                  <a:srgbClr val="000000"/>
                </a:solidFill>
              </a:rPr>
              <a:t>）加油站以收取加油凭证（簿）、加油卡方式销售成品油（属于预收账款）</a:t>
            </a:r>
            <a:endParaRPr lang="en-US" altLang="zh-CN" dirty="0">
              <a:solidFill>
                <a:srgbClr val="000000"/>
              </a:solidFill>
            </a:endParaRPr>
          </a:p>
          <a:p>
            <a:endParaRPr lang="zh-CN" altLang="en-US" dirty="0"/>
          </a:p>
        </p:txBody>
      </p:sp>
    </p:spTree>
    <p:extLst>
      <p:ext uri="{BB962C8B-B14F-4D97-AF65-F5344CB8AC3E}">
        <p14:creationId xmlns:p14="http://schemas.microsoft.com/office/powerpoint/2010/main" val="27528656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5541D14-C8D9-4C99-8CE8-EF03778C4DE2}"/>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3C7C25ED-B2A2-4776-A501-0A5662128762}"/>
              </a:ext>
            </a:extLst>
          </p:cNvPr>
          <p:cNvSpPr>
            <a:spLocks noGrp="1"/>
          </p:cNvSpPr>
          <p:nvPr>
            <p:ph idx="1"/>
          </p:nvPr>
        </p:nvSpPr>
        <p:spPr/>
        <p:txBody>
          <a:bodyPr/>
          <a:lstStyle/>
          <a:p>
            <a:pPr>
              <a:lnSpc>
                <a:spcPct val="80000"/>
              </a:lnSpc>
              <a:defRPr/>
            </a:pPr>
            <a:r>
              <a:rPr lang="en-US" altLang="zh-CN" dirty="0"/>
              <a:t>2.</a:t>
            </a:r>
            <a:r>
              <a:rPr lang="zh-CN" altLang="en-US" dirty="0"/>
              <a:t>不得开具增值税专用发票的“营改增”服务</a:t>
            </a:r>
            <a:endParaRPr lang="en-US" altLang="zh-CN" dirty="0"/>
          </a:p>
          <a:p>
            <a:r>
              <a:rPr lang="zh-CN" altLang="en-US" dirty="0"/>
              <a:t>（</a:t>
            </a:r>
            <a:r>
              <a:rPr lang="en-US" altLang="zh-CN" dirty="0"/>
              <a:t>1</a:t>
            </a:r>
            <a:r>
              <a:rPr lang="zh-CN" altLang="en-US" dirty="0"/>
              <a:t>）</a:t>
            </a:r>
            <a:r>
              <a:rPr lang="zh-CN" altLang="zh-CN" dirty="0"/>
              <a:t>向消费者个人销售服务、无形资产或者不动产</a:t>
            </a:r>
          </a:p>
          <a:p>
            <a:r>
              <a:rPr lang="zh-CN" altLang="en-US" dirty="0"/>
              <a:t>（</a:t>
            </a:r>
            <a:r>
              <a:rPr lang="en-US" altLang="zh-CN" dirty="0"/>
              <a:t>2</a:t>
            </a:r>
            <a:r>
              <a:rPr lang="zh-CN" altLang="en-US" dirty="0"/>
              <a:t>）</a:t>
            </a:r>
            <a:r>
              <a:rPr lang="zh-CN" altLang="zh-CN" dirty="0"/>
              <a:t>适用免征增值税规定的应税行为</a:t>
            </a:r>
            <a:r>
              <a:rPr lang="zh-CN" altLang="en-US" dirty="0"/>
              <a:t>（包括各种免税行为：低于起征点、规定免税行为、过渡期免税行为、跨境服务免税或零税率行为等，但不包括即征即退、先征后退等）</a:t>
            </a:r>
            <a:endParaRPr lang="en-US" altLang="zh-CN" dirty="0"/>
          </a:p>
          <a:p>
            <a:r>
              <a:rPr lang="zh-CN" altLang="en-US" dirty="0"/>
              <a:t>（</a:t>
            </a:r>
            <a:r>
              <a:rPr lang="en-US" altLang="zh-CN" dirty="0"/>
              <a:t>3</a:t>
            </a:r>
            <a:r>
              <a:rPr lang="zh-CN" altLang="en-US" dirty="0"/>
              <a:t>）</a:t>
            </a:r>
            <a:r>
              <a:rPr lang="zh-CN" altLang="zh-CN" dirty="0"/>
              <a:t>金融商品转让，不得开具增值税专用发票</a:t>
            </a:r>
            <a:endParaRPr lang="en-US" altLang="zh-CN" dirty="0"/>
          </a:p>
          <a:p>
            <a:r>
              <a:rPr lang="zh-CN" altLang="en-US" dirty="0"/>
              <a:t>（</a:t>
            </a:r>
            <a:r>
              <a:rPr lang="en-US" altLang="zh-CN" dirty="0"/>
              <a:t>4</a:t>
            </a:r>
            <a:r>
              <a:rPr lang="zh-CN" altLang="en-US" dirty="0"/>
              <a:t>）</a:t>
            </a:r>
            <a:r>
              <a:rPr lang="zh-CN" altLang="zh-CN" dirty="0"/>
              <a:t>经纪代理服务</a:t>
            </a:r>
            <a:r>
              <a:rPr lang="zh-CN" altLang="en-US" dirty="0"/>
              <a:t>，</a:t>
            </a:r>
            <a:r>
              <a:rPr lang="zh-CN" altLang="zh-CN" dirty="0"/>
              <a:t>向委托方收取的政府性基金或者行政事业性收费，不得开具增值税专用发票</a:t>
            </a:r>
            <a:endParaRPr lang="en-US" altLang="zh-CN" dirty="0"/>
          </a:p>
          <a:p>
            <a:pPr>
              <a:lnSpc>
                <a:spcPct val="80000"/>
              </a:lnSpc>
              <a:defRPr/>
            </a:pPr>
            <a:r>
              <a:rPr lang="zh-CN" altLang="en-US" dirty="0"/>
              <a:t>（</a:t>
            </a:r>
            <a:r>
              <a:rPr lang="en-US" altLang="zh-CN" dirty="0"/>
              <a:t>5</a:t>
            </a:r>
            <a:r>
              <a:rPr lang="zh-CN" altLang="en-US" dirty="0"/>
              <a:t>）（合同未到期的）</a:t>
            </a:r>
            <a:r>
              <a:rPr lang="zh-CN" altLang="zh-CN" dirty="0"/>
              <a:t>试点纳税人提供有形动产融资性售后回租服务，向承租方收取的有形动产价款本金，不得开具增值税专用发票，可以开具普通发票</a:t>
            </a:r>
            <a:endParaRPr lang="en-US" altLang="zh-CN" dirty="0"/>
          </a:p>
          <a:p>
            <a:pPr>
              <a:lnSpc>
                <a:spcPct val="80000"/>
              </a:lnSpc>
              <a:defRPr/>
            </a:pPr>
            <a:r>
              <a:rPr lang="zh-CN" altLang="en-US" dirty="0"/>
              <a:t>（</a:t>
            </a:r>
            <a:r>
              <a:rPr lang="en-US" altLang="zh-CN" dirty="0"/>
              <a:t>6</a:t>
            </a:r>
            <a:r>
              <a:rPr lang="zh-CN" altLang="en-US" dirty="0"/>
              <a:t>）</a:t>
            </a:r>
            <a:r>
              <a:rPr lang="zh-CN" altLang="zh-CN" dirty="0"/>
              <a:t>向旅游服务购买方收取并支付的住宿费、餐饮费、交通费、签证费、门票费和其他接团旅游企业的旅游费用，不得开具增值税专用发票，可以开具普通发票</a:t>
            </a:r>
            <a:endParaRPr lang="en-US" altLang="zh-CN" dirty="0"/>
          </a:p>
          <a:p>
            <a:endParaRPr lang="zh-CN" altLang="en-US" dirty="0"/>
          </a:p>
        </p:txBody>
      </p:sp>
    </p:spTree>
    <p:extLst>
      <p:ext uri="{BB962C8B-B14F-4D97-AF65-F5344CB8AC3E}">
        <p14:creationId xmlns:p14="http://schemas.microsoft.com/office/powerpoint/2010/main" val="615889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发票的概述</a:t>
            </a:r>
          </a:p>
        </p:txBody>
      </p:sp>
      <p:sp>
        <p:nvSpPr>
          <p:cNvPr id="3" name="内容占位符 2"/>
          <p:cNvSpPr>
            <a:spLocks noGrp="1"/>
          </p:cNvSpPr>
          <p:nvPr>
            <p:ph idx="1"/>
          </p:nvPr>
        </p:nvSpPr>
        <p:spPr/>
        <p:txBody>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 领用（或代开）的发票种类</a:t>
            </a:r>
            <a:endParaRPr lang="en-US" altLang="zh-CN" dirty="0">
              <a:solidFill>
                <a:srgbClr val="FF0000"/>
              </a:solidFill>
            </a:endParaRPr>
          </a:p>
          <a:p>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474866641"/>
              </p:ext>
            </p:extLst>
          </p:nvPr>
        </p:nvGraphicFramePr>
        <p:xfrm>
          <a:off x="694335" y="1370788"/>
          <a:ext cx="10838392" cy="2723540"/>
        </p:xfrm>
        <a:graphic>
          <a:graphicData uri="http://schemas.openxmlformats.org/drawingml/2006/table">
            <a:tbl>
              <a:tblPr firstRow="1" bandRow="1">
                <a:tableStyleId>{5C22544A-7EE6-4342-B048-85BDC9FD1C3A}</a:tableStyleId>
              </a:tblPr>
              <a:tblGrid>
                <a:gridCol w="1354798">
                  <a:extLst>
                    <a:ext uri="{9D8B030D-6E8A-4147-A177-3AD203B41FA5}">
                      <a16:colId xmlns:a16="http://schemas.microsoft.com/office/drawing/2014/main" xmlns="" val="20000"/>
                    </a:ext>
                  </a:extLst>
                </a:gridCol>
                <a:gridCol w="3109721">
                  <a:extLst>
                    <a:ext uri="{9D8B030D-6E8A-4147-A177-3AD203B41FA5}">
                      <a16:colId xmlns:a16="http://schemas.microsoft.com/office/drawing/2014/main" xmlns="" val="20001"/>
                    </a:ext>
                  </a:extLst>
                </a:gridCol>
                <a:gridCol w="2761075">
                  <a:extLst>
                    <a:ext uri="{9D8B030D-6E8A-4147-A177-3AD203B41FA5}">
                      <a16:colId xmlns:a16="http://schemas.microsoft.com/office/drawing/2014/main" xmlns="" val="20002"/>
                    </a:ext>
                  </a:extLst>
                </a:gridCol>
                <a:gridCol w="3612798">
                  <a:extLst>
                    <a:ext uri="{9D8B030D-6E8A-4147-A177-3AD203B41FA5}">
                      <a16:colId xmlns:a16="http://schemas.microsoft.com/office/drawing/2014/main" xmlns="" val="20003"/>
                    </a:ext>
                  </a:extLst>
                </a:gridCol>
              </a:tblGrid>
              <a:tr h="440231">
                <a:tc gridSpan="2">
                  <a:txBody>
                    <a:bodyPr/>
                    <a:lstStyle/>
                    <a:p>
                      <a:r>
                        <a:rPr lang="zh-CN" altLang="en-US" sz="2200" b="1" i="0" kern="1200" baseline="0" dirty="0">
                          <a:solidFill>
                            <a:schemeClr val="tx1"/>
                          </a:solidFill>
                          <a:latin typeface="+mn-lt"/>
                          <a:ea typeface="华文中宋" pitchFamily="2" charset="-122"/>
                          <a:cs typeface="+mn-cs"/>
                        </a:rPr>
                        <a:t>纳税人（开发票方）</a:t>
                      </a:r>
                    </a:p>
                  </a:txBody>
                  <a:tcPr>
                    <a:solidFill>
                      <a:schemeClr val="bg1">
                        <a:lumMod val="85000"/>
                      </a:schemeClr>
                    </a:solidFill>
                  </a:tcPr>
                </a:tc>
                <a:tc hMerge="1">
                  <a:txBody>
                    <a:bodyPr/>
                    <a:lstStyle/>
                    <a:p>
                      <a:endParaRPr lang="zh-CN" altLang="en-US" dirty="0"/>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领用发票类别</a:t>
                      </a: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代开发票类别</a:t>
                      </a:r>
                    </a:p>
                  </a:txBody>
                  <a:tcPr>
                    <a:solidFill>
                      <a:schemeClr val="bg1">
                        <a:lumMod val="85000"/>
                      </a:schemeClr>
                    </a:solidFill>
                  </a:tcPr>
                </a:tc>
                <a:extLst>
                  <a:ext uri="{0D108BD9-81ED-4DB2-BD59-A6C34878D82A}">
                    <a16:rowId xmlns:a16="http://schemas.microsoft.com/office/drawing/2014/main" xmlns="" val="10000"/>
                  </a:ext>
                </a:extLst>
              </a:tr>
              <a:tr h="440231">
                <a:tc rowSpan="3">
                  <a:txBody>
                    <a:bodyPr/>
                    <a:lstStyle/>
                    <a:p>
                      <a:r>
                        <a:rPr lang="zh-CN" altLang="en-US" sz="2200" b="1" i="0" kern="1200" baseline="0" dirty="0">
                          <a:solidFill>
                            <a:schemeClr val="tx1"/>
                          </a:solidFill>
                          <a:latin typeface="+mn-lt"/>
                          <a:ea typeface="华文中宋" pitchFamily="2" charset="-122"/>
                          <a:cs typeface="+mn-cs"/>
                        </a:rPr>
                        <a:t>办理税务登记</a:t>
                      </a: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一般纳税人</a:t>
                      </a: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专用、普通</a:t>
                      </a:r>
                    </a:p>
                  </a:txBody>
                  <a:tcPr>
                    <a:solidFill>
                      <a:schemeClr val="bg1">
                        <a:lumMod val="85000"/>
                      </a:schemeClr>
                    </a:solidFill>
                  </a:tcPr>
                </a:tc>
                <a:tc rowSpan="2">
                  <a:txBody>
                    <a:bodyPr/>
                    <a:lstStyle/>
                    <a:p>
                      <a:r>
                        <a:rPr lang="zh-CN" altLang="en-US" sz="2200" b="1" i="0" kern="1200" baseline="0" dirty="0">
                          <a:solidFill>
                            <a:schemeClr val="tx1"/>
                          </a:solidFill>
                          <a:latin typeface="+mn-lt"/>
                          <a:ea typeface="华文中宋" pitchFamily="2" charset="-122"/>
                          <a:cs typeface="+mn-cs"/>
                        </a:rPr>
                        <a:t>通常情况，不代开</a:t>
                      </a:r>
                      <a:endParaRPr lang="en-US" altLang="zh-CN" sz="2200" b="1" i="0" kern="1200" baseline="0" dirty="0">
                        <a:solidFill>
                          <a:schemeClr val="tx1"/>
                        </a:solidFill>
                        <a:latin typeface="+mn-lt"/>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1"/>
                  </a:ext>
                </a:extLst>
              </a:tr>
              <a:tr h="874087">
                <a:tc vMerge="1">
                  <a:txBody>
                    <a:bodyPr/>
                    <a:lstStyle/>
                    <a:p>
                      <a:endParaRPr lang="zh-CN" altLang="en-US" sz="2200" b="1" i="0" kern="1200" baseline="0" dirty="0">
                        <a:solidFill>
                          <a:schemeClr val="tx1"/>
                        </a:solidFill>
                        <a:latin typeface="+mn-lt"/>
                        <a:ea typeface="华文中宋" pitchFamily="2" charset="-122"/>
                        <a:cs typeface="+mn-cs"/>
                      </a:endParaRP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小规模纳税人（试点的）</a:t>
                      </a: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专用、普通</a:t>
                      </a:r>
                      <a:endParaRPr lang="en-US" altLang="zh-CN" sz="2200" b="1" i="0" kern="1200" baseline="0" dirty="0">
                        <a:solidFill>
                          <a:schemeClr val="tx1"/>
                        </a:solidFill>
                        <a:latin typeface="+mn-lt"/>
                        <a:ea typeface="华文中宋" pitchFamily="2" charset="-122"/>
                        <a:cs typeface="+mn-cs"/>
                      </a:endParaRPr>
                    </a:p>
                    <a:p>
                      <a:r>
                        <a:rPr lang="zh-CN" altLang="en-US" sz="2200" b="1" i="0" kern="1200" baseline="0" dirty="0">
                          <a:solidFill>
                            <a:srgbClr val="FF0000"/>
                          </a:solidFill>
                          <a:latin typeface="+mn-lt"/>
                          <a:ea typeface="华文中宋" pitchFamily="2" charset="-122"/>
                          <a:cs typeface="+mn-cs"/>
                        </a:rPr>
                        <a:t>注：</a:t>
                      </a:r>
                      <a:r>
                        <a:rPr lang="zh-CN" altLang="en-US" sz="2200" b="1" i="0" kern="1200" baseline="0" dirty="0">
                          <a:solidFill>
                            <a:schemeClr val="tx1"/>
                          </a:solidFill>
                          <a:latin typeface="+mn-lt"/>
                          <a:ea typeface="华文中宋" pitchFamily="2" charset="-122"/>
                          <a:cs typeface="+mn-cs"/>
                        </a:rPr>
                        <a:t>不限于主要业务</a:t>
                      </a:r>
                    </a:p>
                  </a:txBody>
                  <a:tcPr>
                    <a:solidFill>
                      <a:schemeClr val="bg1">
                        <a:lumMod val="85000"/>
                      </a:schemeClr>
                    </a:solidFill>
                  </a:tcPr>
                </a:tc>
                <a:tc vMerge="1">
                  <a:txBody>
                    <a:bodyPr/>
                    <a:lstStyle/>
                    <a:p>
                      <a:endParaRPr lang="zh-CN" altLang="en-US" sz="2200" b="1" i="0" kern="1200" baseline="0" dirty="0">
                        <a:solidFill>
                          <a:schemeClr val="tx1"/>
                        </a:solidFill>
                        <a:latin typeface="+mn-lt"/>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2"/>
                  </a:ext>
                </a:extLst>
              </a:tr>
              <a:tr h="506335">
                <a:tc vMerge="1">
                  <a:txBody>
                    <a:bodyPr/>
                    <a:lstStyle/>
                    <a:p>
                      <a:endParaRPr lang="zh-CN" altLang="en-US" sz="2200" b="1" i="0" kern="1200" baseline="0" dirty="0">
                        <a:solidFill>
                          <a:schemeClr val="tx1"/>
                        </a:solidFill>
                        <a:latin typeface="+mn-lt"/>
                        <a:ea typeface="华文中宋" pitchFamily="2" charset="-122"/>
                        <a:cs typeface="+mn-cs"/>
                      </a:endParaRP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小规模纳税人（非试点）</a:t>
                      </a: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普通</a:t>
                      </a: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专用发票</a:t>
                      </a:r>
                      <a:endParaRPr lang="en-US" altLang="zh-CN" sz="2200" b="1" i="0" kern="1200" baseline="0" dirty="0">
                        <a:solidFill>
                          <a:schemeClr val="tx1"/>
                        </a:solidFill>
                        <a:latin typeface="+mn-lt"/>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3"/>
                  </a:ext>
                </a:extLst>
              </a:tr>
              <a:tr h="462656">
                <a:tc gridSpan="2">
                  <a:txBody>
                    <a:bodyPr/>
                    <a:lstStyle/>
                    <a:p>
                      <a:r>
                        <a:rPr lang="zh-CN" altLang="en-US" sz="2200" b="1" i="0" kern="1200" baseline="0" dirty="0">
                          <a:solidFill>
                            <a:schemeClr val="tx1"/>
                          </a:solidFill>
                          <a:latin typeface="+mn-lt"/>
                          <a:ea typeface="华文中宋" pitchFamily="2" charset="-122"/>
                          <a:cs typeface="+mn-cs"/>
                        </a:rPr>
                        <a:t>未办理税务登记（临时外出）</a:t>
                      </a:r>
                    </a:p>
                  </a:txBody>
                  <a:tcPr>
                    <a:solidFill>
                      <a:schemeClr val="bg1">
                        <a:lumMod val="85000"/>
                      </a:schemeClr>
                    </a:solidFill>
                  </a:tcPr>
                </a:tc>
                <a:tc hMerge="1">
                  <a:txBody>
                    <a:bodyPr/>
                    <a:lstStyle/>
                    <a:p>
                      <a:endParaRPr lang="zh-CN" altLang="en-US" sz="2200" b="1" i="0" kern="1200" baseline="0" dirty="0">
                        <a:solidFill>
                          <a:schemeClr val="tx1"/>
                        </a:solidFill>
                        <a:latin typeface="+mn-lt"/>
                        <a:ea typeface="华文中宋" pitchFamily="2" charset="-122"/>
                        <a:cs typeface="+mn-cs"/>
                      </a:endParaRP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不领用</a:t>
                      </a:r>
                    </a:p>
                  </a:txBody>
                  <a:tcPr>
                    <a:solidFill>
                      <a:schemeClr val="bg1">
                        <a:lumMod val="85000"/>
                      </a:schemeClr>
                    </a:solidFill>
                  </a:tcPr>
                </a:tc>
                <a:tc>
                  <a:txBody>
                    <a:bodyPr/>
                    <a:lstStyle/>
                    <a:p>
                      <a:r>
                        <a:rPr lang="zh-CN" altLang="en-US" sz="2200" b="1" i="0" kern="1200" baseline="0" dirty="0">
                          <a:solidFill>
                            <a:schemeClr val="tx1"/>
                          </a:solidFill>
                          <a:latin typeface="+mn-lt"/>
                          <a:ea typeface="华文中宋" pitchFamily="2" charset="-122"/>
                          <a:cs typeface="+mn-cs"/>
                        </a:rPr>
                        <a:t>代开普通发票及专用发票</a:t>
                      </a:r>
                      <a:endParaRPr lang="en-US" altLang="zh-CN" sz="2200" b="1" i="0" kern="1200" baseline="0" dirty="0">
                        <a:solidFill>
                          <a:schemeClr val="tx1"/>
                        </a:solidFill>
                        <a:latin typeface="+mn-lt"/>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6772416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469D8EF-76A3-40E6-933E-B838701D27F4}"/>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998F7A1C-90DB-4CB2-970E-BA852A35D4D9}"/>
              </a:ext>
            </a:extLst>
          </p:cNvPr>
          <p:cNvSpPr>
            <a:spLocks noGrp="1"/>
          </p:cNvSpPr>
          <p:nvPr>
            <p:ph idx="1"/>
          </p:nvPr>
        </p:nvSpPr>
        <p:spPr/>
        <p:txBody>
          <a:bodyPr/>
          <a:lstStyle/>
          <a:p>
            <a:r>
              <a:rPr lang="en-US" altLang="zh-CN" dirty="0"/>
              <a:t>3.</a:t>
            </a:r>
            <a:r>
              <a:rPr lang="zh-CN" altLang="en-US" dirty="0"/>
              <a:t>不得开具增值税专用发票的</a:t>
            </a:r>
            <a:r>
              <a:rPr lang="zh-CN" altLang="zh-CN" dirty="0"/>
              <a:t>部分适用增值税简易征收政策的</a:t>
            </a:r>
            <a:r>
              <a:rPr lang="zh-CN" altLang="en-US" dirty="0"/>
              <a:t>情形</a:t>
            </a:r>
            <a:endParaRPr lang="zh-CN" altLang="zh-CN" dirty="0"/>
          </a:p>
          <a:p>
            <a:r>
              <a:rPr lang="zh-CN" altLang="en-US" dirty="0"/>
              <a:t>（</a:t>
            </a:r>
            <a:r>
              <a:rPr lang="en-US" altLang="zh-CN" dirty="0"/>
              <a:t>1</a:t>
            </a:r>
            <a:r>
              <a:rPr lang="zh-CN" altLang="en-US" dirty="0"/>
              <a:t>）</a:t>
            </a:r>
            <a:r>
              <a:rPr lang="zh-CN" altLang="zh-CN" dirty="0"/>
              <a:t>增值税一般纳税人的单采血浆站销售非临床用人体血液选择简易计税的</a:t>
            </a:r>
          </a:p>
          <a:p>
            <a:r>
              <a:rPr lang="zh-CN" altLang="en-US" dirty="0"/>
              <a:t>（</a:t>
            </a:r>
            <a:r>
              <a:rPr lang="en-US" altLang="zh-CN" dirty="0"/>
              <a:t>2</a:t>
            </a:r>
            <a:r>
              <a:rPr lang="zh-CN" altLang="en-US" dirty="0"/>
              <a:t>）</a:t>
            </a:r>
            <a:r>
              <a:rPr lang="zh-CN" altLang="zh-CN" dirty="0"/>
              <a:t>纳税人销售旧货，按简易办法依</a:t>
            </a:r>
            <a:r>
              <a:rPr lang="en-US" altLang="zh-CN" dirty="0"/>
              <a:t>3%</a:t>
            </a:r>
            <a:r>
              <a:rPr lang="zh-CN" altLang="zh-CN" dirty="0"/>
              <a:t>征收率减按</a:t>
            </a:r>
            <a:r>
              <a:rPr lang="en-US" altLang="zh-CN" dirty="0"/>
              <a:t>2%</a:t>
            </a:r>
            <a:r>
              <a:rPr lang="zh-CN" altLang="zh-CN" dirty="0"/>
              <a:t>征收增值税的</a:t>
            </a:r>
          </a:p>
          <a:p>
            <a:r>
              <a:rPr lang="zh-CN" altLang="en-US" dirty="0"/>
              <a:t>（</a:t>
            </a:r>
            <a:r>
              <a:rPr lang="en-US" altLang="zh-CN" dirty="0"/>
              <a:t>3</a:t>
            </a:r>
            <a:r>
              <a:rPr lang="zh-CN" altLang="en-US" dirty="0"/>
              <a:t>）</a:t>
            </a:r>
            <a:r>
              <a:rPr lang="zh-CN" altLang="zh-CN" dirty="0"/>
              <a:t>纳税人销售自己使用过的固定资产，适用按简易办法依</a:t>
            </a:r>
            <a:r>
              <a:rPr lang="en-US" altLang="zh-CN" dirty="0"/>
              <a:t>3%</a:t>
            </a:r>
            <a:r>
              <a:rPr lang="zh-CN" altLang="zh-CN" dirty="0"/>
              <a:t>征收率减按</a:t>
            </a:r>
            <a:r>
              <a:rPr lang="en-US" altLang="zh-CN" dirty="0"/>
              <a:t>2%</a:t>
            </a:r>
            <a:r>
              <a:rPr lang="zh-CN" altLang="zh-CN" dirty="0"/>
              <a:t>征收增值税政策的</a:t>
            </a:r>
          </a:p>
          <a:p>
            <a:r>
              <a:rPr lang="zh-CN" altLang="zh-CN" dirty="0"/>
              <a:t>纳税人销售自己使用过的固定资产，适用简易办法依照</a:t>
            </a:r>
            <a:r>
              <a:rPr lang="en-US" altLang="zh-CN" dirty="0"/>
              <a:t>3%</a:t>
            </a:r>
            <a:r>
              <a:rPr lang="zh-CN" altLang="zh-CN" dirty="0"/>
              <a:t>征收率减按</a:t>
            </a:r>
            <a:r>
              <a:rPr lang="en-US" altLang="zh-CN" dirty="0"/>
              <a:t>2%</a:t>
            </a:r>
            <a:r>
              <a:rPr lang="zh-CN" altLang="zh-CN" dirty="0"/>
              <a:t>征收增值税政策的，可以放弃减税，按照简易办法依照</a:t>
            </a:r>
            <a:r>
              <a:rPr lang="en-US" altLang="zh-CN" dirty="0"/>
              <a:t>3%</a:t>
            </a:r>
            <a:r>
              <a:rPr lang="zh-CN" altLang="zh-CN" dirty="0"/>
              <a:t>征收率缴纳增值税，并可以开具增值税专用发票</a:t>
            </a:r>
          </a:p>
          <a:p>
            <a:endParaRPr lang="zh-CN" altLang="en-US" dirty="0"/>
          </a:p>
        </p:txBody>
      </p:sp>
    </p:spTree>
    <p:extLst>
      <p:ext uri="{BB962C8B-B14F-4D97-AF65-F5344CB8AC3E}">
        <p14:creationId xmlns:p14="http://schemas.microsoft.com/office/powerpoint/2010/main" val="5903332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A32A026-65FF-471F-A2AD-D85F01447686}"/>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2AA6C49C-FFD4-4AD6-9919-620B552623E0}"/>
              </a:ext>
            </a:extLst>
          </p:cNvPr>
          <p:cNvSpPr>
            <a:spLocks noGrp="1"/>
          </p:cNvSpPr>
          <p:nvPr>
            <p:ph idx="1"/>
          </p:nvPr>
        </p:nvSpPr>
        <p:spPr/>
        <p:txBody>
          <a:bodyPr/>
          <a:lstStyle/>
          <a:p>
            <a:r>
              <a:rPr lang="zh-CN" altLang="en-US" dirty="0">
                <a:solidFill>
                  <a:srgbClr val="FF0000"/>
                </a:solidFill>
              </a:rPr>
              <a:t>二</a:t>
            </a:r>
            <a:r>
              <a:rPr lang="en-US" altLang="zh-CN" dirty="0">
                <a:solidFill>
                  <a:srgbClr val="FF0000"/>
                </a:solidFill>
              </a:rPr>
              <a:t>.</a:t>
            </a:r>
            <a:r>
              <a:rPr lang="zh-CN" altLang="en-US" dirty="0">
                <a:solidFill>
                  <a:srgbClr val="FF0000"/>
                </a:solidFill>
              </a:rPr>
              <a:t>发票开具规范</a:t>
            </a:r>
            <a:endParaRPr lang="en-US" altLang="zh-CN" dirty="0">
              <a:solidFill>
                <a:srgbClr val="FF0000"/>
              </a:solidFill>
            </a:endParaRPr>
          </a:p>
          <a:p>
            <a:r>
              <a:rPr lang="zh-CN" altLang="en-US" dirty="0"/>
              <a:t>（一）发票开具的基本规范</a:t>
            </a:r>
            <a:endParaRPr lang="en-US" altLang="zh-CN" dirty="0"/>
          </a:p>
          <a:p>
            <a:pPr>
              <a:defRPr/>
            </a:pPr>
            <a:r>
              <a:rPr lang="en-US" altLang="zh-CN" dirty="0"/>
              <a:t>1.</a:t>
            </a:r>
            <a:r>
              <a:rPr lang="zh-CN" altLang="en-US" dirty="0"/>
              <a:t>开具发票应当按照规定的时限、顺序、栏目，全部联次一次性如实开具，并加盖发票专用章</a:t>
            </a:r>
          </a:p>
          <a:p>
            <a:pPr>
              <a:defRPr/>
            </a:pPr>
            <a:r>
              <a:rPr lang="en-US" altLang="zh-CN" dirty="0"/>
              <a:t>2.</a:t>
            </a:r>
            <a:r>
              <a:rPr lang="zh-CN" altLang="en-US" dirty="0"/>
              <a:t>不得拆本使用发票 </a:t>
            </a:r>
          </a:p>
          <a:p>
            <a:pPr>
              <a:defRPr/>
            </a:pPr>
            <a:r>
              <a:rPr lang="en-US" altLang="zh-CN" dirty="0"/>
              <a:t>3.</a:t>
            </a:r>
            <a:r>
              <a:rPr lang="zh-CN" altLang="en-US" dirty="0"/>
              <a:t>＊不得扩大发票使用范围</a:t>
            </a:r>
          </a:p>
          <a:p>
            <a:pPr>
              <a:defRPr/>
            </a:pPr>
            <a:r>
              <a:rPr lang="en-US" altLang="zh-CN" dirty="0"/>
              <a:t>4.</a:t>
            </a:r>
            <a:r>
              <a:rPr lang="zh-CN" altLang="en-US" dirty="0"/>
              <a:t>不得跨规定的使用区域携带、邮寄、运输空白发票</a:t>
            </a:r>
            <a:endParaRPr lang="en-US" altLang="zh-CN" dirty="0"/>
          </a:p>
          <a:p>
            <a:endParaRPr lang="zh-CN" altLang="en-US" dirty="0">
              <a:solidFill>
                <a:srgbClr val="FF0000"/>
              </a:solidFill>
            </a:endParaRPr>
          </a:p>
        </p:txBody>
      </p:sp>
    </p:spTree>
    <p:extLst>
      <p:ext uri="{BB962C8B-B14F-4D97-AF65-F5344CB8AC3E}">
        <p14:creationId xmlns:p14="http://schemas.microsoft.com/office/powerpoint/2010/main" val="39930616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085BC3-67E2-4825-A6D3-1C43EE7CE668}"/>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BEEA5DB2-76B6-483E-9F0F-A3C2E65B9BC1}"/>
              </a:ext>
            </a:extLst>
          </p:cNvPr>
          <p:cNvSpPr>
            <a:spLocks noGrp="1"/>
          </p:cNvSpPr>
          <p:nvPr>
            <p:ph idx="1"/>
          </p:nvPr>
        </p:nvSpPr>
        <p:spPr/>
        <p:txBody>
          <a:bodyPr/>
          <a:lstStyle/>
          <a:p>
            <a:r>
              <a:rPr lang="zh-CN" altLang="en-US" dirty="0">
                <a:solidFill>
                  <a:srgbClr val="0070C0"/>
                </a:solidFill>
              </a:rPr>
              <a:t>（二）增值税专用发票开具要求</a:t>
            </a:r>
            <a:endParaRPr lang="en-US" altLang="zh-CN" dirty="0">
              <a:solidFill>
                <a:srgbClr val="0070C0"/>
              </a:solidFill>
            </a:endParaRPr>
          </a:p>
          <a:p>
            <a:r>
              <a:rPr lang="en-US" altLang="zh-CN" dirty="0"/>
              <a:t>1.</a:t>
            </a:r>
            <a:r>
              <a:rPr lang="zh-CN" altLang="zh-CN" dirty="0"/>
              <a:t>项目齐全，与实际交易相符</a:t>
            </a:r>
          </a:p>
          <a:p>
            <a:r>
              <a:rPr lang="en-US" altLang="zh-CN" dirty="0"/>
              <a:t>2.</a:t>
            </a:r>
            <a:r>
              <a:rPr lang="zh-CN" altLang="zh-CN" dirty="0"/>
              <a:t>字迹清楚，不得压线、错格；</a:t>
            </a:r>
          </a:p>
          <a:p>
            <a:r>
              <a:rPr lang="en-US" altLang="zh-CN" dirty="0"/>
              <a:t>3.</a:t>
            </a:r>
            <a:r>
              <a:rPr lang="zh-CN" altLang="zh-CN" dirty="0"/>
              <a:t>发票联和抵扣联加盖发票专用章</a:t>
            </a:r>
          </a:p>
          <a:p>
            <a:r>
              <a:rPr lang="en-US" altLang="zh-CN" dirty="0"/>
              <a:t>4.</a:t>
            </a:r>
            <a:r>
              <a:rPr lang="zh-CN" altLang="zh-CN" dirty="0"/>
              <a:t>按照增值税纳税义务的发生时间开具</a:t>
            </a:r>
          </a:p>
          <a:p>
            <a:r>
              <a:rPr lang="zh-CN" altLang="zh-CN" dirty="0"/>
              <a:t>不符合上列要求的增值税专用发票，购买方有权拒收</a:t>
            </a:r>
            <a:endParaRPr lang="en-US" altLang="zh-CN" dirty="0"/>
          </a:p>
          <a:p>
            <a:r>
              <a:rPr lang="zh-CN" altLang="zh-CN" dirty="0"/>
              <a:t>一般纳税人销售货物、提供加工修理修配劳务和发生应税行为可汇总开具增值税专用发票。汇总开具增值税专用发票的，同时使用新系统开具《销售货物或者提供应税劳务清单》，并加盖发票专用章</a:t>
            </a:r>
            <a:endParaRPr lang="zh-CN" altLang="en-US" dirty="0"/>
          </a:p>
          <a:p>
            <a:endParaRPr lang="zh-CN" altLang="en-US" dirty="0"/>
          </a:p>
        </p:txBody>
      </p:sp>
    </p:spTree>
    <p:extLst>
      <p:ext uri="{BB962C8B-B14F-4D97-AF65-F5344CB8AC3E}">
        <p14:creationId xmlns:p14="http://schemas.microsoft.com/office/powerpoint/2010/main" val="34119775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03CCB0-3AD7-43AE-93C4-7700E5A7C76C}"/>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2C640B31-D96A-4494-8646-92D409B68A3D}"/>
              </a:ext>
            </a:extLst>
          </p:cNvPr>
          <p:cNvSpPr>
            <a:spLocks noGrp="1"/>
          </p:cNvSpPr>
          <p:nvPr>
            <p:ph idx="1"/>
          </p:nvPr>
        </p:nvSpPr>
        <p:spPr/>
        <p:txBody>
          <a:bodyPr>
            <a:normAutofit lnSpcReduction="10000"/>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运用增值税发票管理新系统开具发票</a:t>
            </a:r>
            <a:endParaRPr lang="en-US" altLang="zh-CN" dirty="0">
              <a:solidFill>
                <a:srgbClr val="FF0000"/>
              </a:solidFill>
            </a:endParaRPr>
          </a:p>
          <a:p>
            <a:r>
              <a:rPr lang="en-US" altLang="zh-CN" dirty="0">
                <a:solidFill>
                  <a:srgbClr val="0070C0"/>
                </a:solidFill>
                <a:latin typeface="宋体" panose="02010600030101010101" pitchFamily="2" charset="-122"/>
              </a:rPr>
              <a:t>(</a:t>
            </a:r>
            <a:r>
              <a:rPr lang="zh-CN" altLang="en-US" dirty="0">
                <a:solidFill>
                  <a:srgbClr val="0070C0"/>
                </a:solidFill>
                <a:latin typeface="宋体" panose="02010600030101010101" pitchFamily="2" charset="-122"/>
              </a:rPr>
              <a:t>一</a:t>
            </a:r>
            <a:r>
              <a:rPr lang="en-US" altLang="zh-CN" dirty="0">
                <a:solidFill>
                  <a:srgbClr val="0070C0"/>
                </a:solidFill>
                <a:latin typeface="宋体" panose="02010600030101010101" pitchFamily="2" charset="-122"/>
              </a:rPr>
              <a:t>)</a:t>
            </a:r>
            <a:r>
              <a:rPr lang="zh-CN" altLang="en-US" dirty="0">
                <a:solidFill>
                  <a:srgbClr val="0070C0"/>
                </a:solidFill>
                <a:latin typeface="宋体" panose="02010600030101010101" pitchFamily="2" charset="-122"/>
              </a:rPr>
              <a:t>新系统下通过</a:t>
            </a:r>
            <a:r>
              <a:rPr lang="zh-CN" altLang="en-US" dirty="0">
                <a:solidFill>
                  <a:srgbClr val="FF0000"/>
                </a:solidFill>
                <a:latin typeface="宋体" panose="02010600030101010101" pitchFamily="2" charset="-122"/>
              </a:rPr>
              <a:t>网络在线</a:t>
            </a:r>
            <a:r>
              <a:rPr lang="zh-CN" altLang="en-US" dirty="0">
                <a:solidFill>
                  <a:srgbClr val="0070C0"/>
                </a:solidFill>
                <a:latin typeface="宋体" panose="02010600030101010101" pitchFamily="2" charset="-122"/>
              </a:rPr>
              <a:t>开具增值税发票</a:t>
            </a:r>
            <a:endParaRPr lang="en-US" altLang="zh-CN" dirty="0">
              <a:solidFill>
                <a:srgbClr val="0070C0"/>
              </a:solidFill>
              <a:latin typeface="宋体" panose="02010600030101010101" pitchFamily="2" charset="-122"/>
            </a:endParaRPr>
          </a:p>
          <a:p>
            <a:r>
              <a:rPr lang="zh-CN" altLang="en-US" dirty="0"/>
              <a:t>纳税人应在互联网连接状态下在线使用增值税发票管理新系统开具发票，并可自动上传已开具的发票明细数据</a:t>
            </a:r>
            <a:endParaRPr lang="en-US" altLang="zh-CN" dirty="0"/>
          </a:p>
          <a:p>
            <a:r>
              <a:rPr lang="zh-CN" altLang="zh-CN" dirty="0"/>
              <a:t>纳税人因网络故障等原因无法在线开票的，在税务机关</a:t>
            </a:r>
            <a:r>
              <a:rPr lang="zh-CN" altLang="zh-CN" dirty="0">
                <a:solidFill>
                  <a:srgbClr val="FF0000"/>
                </a:solidFill>
              </a:rPr>
              <a:t>设定</a:t>
            </a:r>
            <a:r>
              <a:rPr lang="zh-CN" altLang="zh-CN" dirty="0"/>
              <a:t>的离线开票时限和离线开具发票总金额范围内仍可开票，超限将无法开具发票</a:t>
            </a:r>
            <a:endParaRPr lang="en-US" altLang="zh-CN" dirty="0"/>
          </a:p>
          <a:p>
            <a:r>
              <a:rPr lang="zh-CN" altLang="zh-CN" dirty="0"/>
              <a:t>纳税人</a:t>
            </a:r>
            <a:r>
              <a:rPr lang="zh-CN" altLang="zh-CN" dirty="0">
                <a:solidFill>
                  <a:srgbClr val="FF0000"/>
                </a:solidFill>
              </a:rPr>
              <a:t>开具发票次月</a:t>
            </a:r>
            <a:r>
              <a:rPr lang="zh-CN" altLang="zh-CN" dirty="0"/>
              <a:t>仍未连通网络上传已开具发票明细数据的，也将无法开具发票。纳税人需连通网络上传发票数据后方可开票，若仍无法连通网络的需携带专用设备到税务机关进行征期报税或非征期</a:t>
            </a:r>
            <a:r>
              <a:rPr lang="zh-CN" altLang="zh-CN" dirty="0">
                <a:solidFill>
                  <a:srgbClr val="FF0000"/>
                </a:solidFill>
              </a:rPr>
              <a:t>报税</a:t>
            </a:r>
            <a:r>
              <a:rPr lang="zh-CN" altLang="zh-CN" dirty="0"/>
              <a:t>后方可开票</a:t>
            </a:r>
            <a:endParaRPr lang="en-US" altLang="zh-CN" dirty="0"/>
          </a:p>
          <a:p>
            <a:r>
              <a:rPr lang="zh-CN" altLang="zh-CN" dirty="0"/>
              <a:t>纳税人已开具未上传的增值税发票为</a:t>
            </a:r>
            <a:r>
              <a:rPr lang="zh-CN" altLang="zh-CN" dirty="0">
                <a:solidFill>
                  <a:srgbClr val="FF0000"/>
                </a:solidFill>
              </a:rPr>
              <a:t>离线发票</a:t>
            </a:r>
            <a:r>
              <a:rPr lang="zh-CN" altLang="zh-CN" dirty="0"/>
              <a:t>。离线开票时限是指自第一份离线发票开具时间起开始计算可离线开具的最长时限。离线开票总金额是指可开具离线发票的累计不含税总金额，离线开票总金额按不同票种分别计算</a:t>
            </a:r>
            <a:endParaRPr lang="en-US" altLang="zh-CN" dirty="0"/>
          </a:p>
          <a:p>
            <a:r>
              <a:rPr lang="zh-CN" altLang="zh-CN" dirty="0"/>
              <a:t>纳税人离线开票时限和离线开票总金额的设定标准及方法由各省、自治区、直辖市和计划单列市国家税务局确定</a:t>
            </a:r>
            <a:endParaRPr lang="zh-CN" altLang="en-US" dirty="0"/>
          </a:p>
        </p:txBody>
      </p:sp>
    </p:spTree>
    <p:extLst>
      <p:ext uri="{BB962C8B-B14F-4D97-AF65-F5344CB8AC3E}">
        <p14:creationId xmlns:p14="http://schemas.microsoft.com/office/powerpoint/2010/main" val="422742299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1A2FA4-1E01-4064-81F8-E39D46BEDC0D}"/>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17CC5B5E-7F21-4E9C-A1E6-852D5B987327}"/>
              </a:ext>
            </a:extLst>
          </p:cNvPr>
          <p:cNvSpPr>
            <a:spLocks noGrp="1"/>
          </p:cNvSpPr>
          <p:nvPr>
            <p:ph idx="1"/>
          </p:nvPr>
        </p:nvSpPr>
        <p:spPr/>
        <p:txBody>
          <a:bodyPr/>
          <a:lstStyle/>
          <a:p>
            <a:r>
              <a:rPr lang="en-US" altLang="zh-CN" dirty="0">
                <a:solidFill>
                  <a:srgbClr val="0070C0"/>
                </a:solidFill>
                <a:latin typeface="宋体" panose="02010600030101010101" pitchFamily="2" charset="-122"/>
              </a:rPr>
              <a:t>(</a:t>
            </a:r>
            <a:r>
              <a:rPr lang="zh-CN" altLang="en-US" dirty="0">
                <a:solidFill>
                  <a:srgbClr val="0070C0"/>
                </a:solidFill>
                <a:latin typeface="宋体" panose="02010600030101010101" pitchFamily="2" charset="-122"/>
              </a:rPr>
              <a:t>二</a:t>
            </a:r>
            <a:r>
              <a:rPr lang="en-US" altLang="zh-CN" dirty="0">
                <a:solidFill>
                  <a:srgbClr val="0070C0"/>
                </a:solidFill>
                <a:latin typeface="宋体" panose="02010600030101010101" pitchFamily="2" charset="-122"/>
              </a:rPr>
              <a:t>)</a:t>
            </a:r>
            <a:r>
              <a:rPr lang="zh-CN" altLang="en-US" dirty="0">
                <a:solidFill>
                  <a:srgbClr val="0070C0"/>
                </a:solidFill>
                <a:latin typeface="宋体" panose="02010600030101010101" pitchFamily="2" charset="-122"/>
              </a:rPr>
              <a:t>使用新系统选择相应的编码开具增值税发票</a:t>
            </a:r>
            <a:endParaRPr lang="en-US" altLang="zh-CN" dirty="0">
              <a:solidFill>
                <a:srgbClr val="0070C0"/>
              </a:solidFill>
              <a:latin typeface="宋体" panose="02010600030101010101" pitchFamily="2" charset="-122"/>
            </a:endParaRPr>
          </a:p>
          <a:p>
            <a:r>
              <a:rPr lang="zh-CN" altLang="en-US" dirty="0"/>
              <a:t>税务总局编写了</a:t>
            </a:r>
            <a:r>
              <a:rPr lang="en-US" altLang="zh-CN" dirty="0"/>
              <a:t>《</a:t>
            </a:r>
            <a:r>
              <a:rPr lang="zh-CN" altLang="en-US" dirty="0"/>
              <a:t>商品和服务税收分类与编码（试行）</a:t>
            </a:r>
            <a:r>
              <a:rPr lang="en-US" altLang="zh-CN" dirty="0"/>
              <a:t>》</a:t>
            </a:r>
            <a:r>
              <a:rPr lang="zh-CN" altLang="en-US" dirty="0"/>
              <a:t>（以下简称编码，），并在新系统中增加了编码相关功能。自</a:t>
            </a:r>
            <a:r>
              <a:rPr lang="en-US" altLang="zh-CN" dirty="0"/>
              <a:t>2016</a:t>
            </a:r>
            <a:r>
              <a:rPr lang="zh-CN" altLang="en-US" dirty="0"/>
              <a:t>年</a:t>
            </a:r>
            <a:r>
              <a:rPr lang="en-US" altLang="zh-CN" dirty="0"/>
              <a:t>5</a:t>
            </a:r>
            <a:r>
              <a:rPr lang="zh-CN" altLang="en-US" dirty="0"/>
              <a:t>月</a:t>
            </a:r>
            <a:r>
              <a:rPr lang="en-US" altLang="zh-CN" dirty="0"/>
              <a:t>1</a:t>
            </a:r>
            <a:r>
              <a:rPr lang="zh-CN" altLang="en-US" dirty="0"/>
              <a:t>日起，纳入新系统推行范围的试点纳税人及新办增值税纳税人，应使用新系统选择相应的编码开具增值税发票</a:t>
            </a:r>
            <a:endParaRPr lang="en-US" altLang="zh-CN" dirty="0"/>
          </a:p>
          <a:p>
            <a:r>
              <a:rPr lang="zh-CN" altLang="zh-CN" dirty="0"/>
              <a:t>销售方开具增值税发票时，发票内容应按照实际销售情况如实开具，不得根据购买方要求填开与实际交易不符的内容。销售方开具发票时，通过销售平台系统与增值税发票税控系统后台对接，导入相关信息开票的，系统导入的开票数据内容应与实际交易相符，如不相符应及时修改完善销售平台系统</a:t>
            </a:r>
            <a:endParaRPr lang="en-US" altLang="zh-CN" dirty="0"/>
          </a:p>
          <a:p>
            <a:endParaRPr lang="zh-CN" altLang="en-US" dirty="0"/>
          </a:p>
        </p:txBody>
      </p:sp>
    </p:spTree>
    <p:extLst>
      <p:ext uri="{BB962C8B-B14F-4D97-AF65-F5344CB8AC3E}">
        <p14:creationId xmlns:p14="http://schemas.microsoft.com/office/powerpoint/2010/main" val="34546341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0494AE2-C45C-42A7-A506-C7D23CD6237B}"/>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1C7EEC46-C8E7-40B6-8F33-574A4E822579}"/>
              </a:ext>
            </a:extLst>
          </p:cNvPr>
          <p:cNvSpPr>
            <a:spLocks noGrp="1"/>
          </p:cNvSpPr>
          <p:nvPr>
            <p:ph idx="1"/>
          </p:nvPr>
        </p:nvSpPr>
        <p:spPr/>
        <p:txBody>
          <a:bodyPr/>
          <a:lstStyle/>
          <a:p>
            <a:r>
              <a:rPr lang="zh-CN" altLang="en-US" dirty="0"/>
              <a:t>自</a:t>
            </a:r>
            <a:r>
              <a:rPr lang="en-US" altLang="zh-CN" dirty="0"/>
              <a:t>2018</a:t>
            </a:r>
            <a:r>
              <a:rPr lang="zh-CN" altLang="en-US" dirty="0"/>
              <a:t>年</a:t>
            </a:r>
            <a:r>
              <a:rPr lang="en-US" altLang="zh-CN" dirty="0"/>
              <a:t>1</a:t>
            </a:r>
            <a:r>
              <a:rPr lang="zh-CN" altLang="en-US" dirty="0"/>
              <a:t>月</a:t>
            </a:r>
            <a:r>
              <a:rPr lang="en-US" altLang="zh-CN" dirty="0"/>
              <a:t>1</a:t>
            </a:r>
            <a:r>
              <a:rPr lang="zh-CN" altLang="en-US" dirty="0"/>
              <a:t>日起，纳税人通过增值税发票管理新系统开具增值税发票（包括：增值税专用发票、增值税普通发票、增值税电子普通发票）时，商品和服务税收分类编码对应的简称会自动显示并打印在发票票面“货物或应税劳务、服务名称”或“项目”栏次中</a:t>
            </a:r>
          </a:p>
          <a:p>
            <a:r>
              <a:rPr lang="zh-CN" altLang="en-US" dirty="0"/>
              <a:t>纳税人销售黄金项链，在开具增值税发票时</a:t>
            </a:r>
            <a:r>
              <a:rPr lang="zh-CN" altLang="en-US" dirty="0">
                <a:solidFill>
                  <a:srgbClr val="FF0000"/>
                </a:solidFill>
              </a:rPr>
              <a:t>输入</a:t>
            </a:r>
            <a:r>
              <a:rPr lang="zh-CN" altLang="en-US" dirty="0"/>
              <a:t>的商品名称为“黄金项链”，</a:t>
            </a:r>
            <a:r>
              <a:rPr lang="zh-CN" altLang="en-US" dirty="0">
                <a:solidFill>
                  <a:srgbClr val="FF0000"/>
                </a:solidFill>
              </a:rPr>
              <a:t>选择</a:t>
            </a:r>
            <a:r>
              <a:rPr lang="zh-CN" altLang="en-US" dirty="0"/>
              <a:t>的商品和服务税收分类编码为“金银珠宝首饰”。该分类编码对应的简称为“珠宝首饰”，则增值税发票票面上会显示并打印“*珠宝首饰*黄金项链”；纳税人提供税务顾问服务，选择的商品和服务分类编码为“鉴证咨询服务”，输入的服务名称为“税务顾问”，增值税发票票面上会显示并打印“*鉴证咨询服务*税务顾问”</a:t>
            </a:r>
          </a:p>
          <a:p>
            <a:endParaRPr lang="zh-CN" altLang="en-US" dirty="0"/>
          </a:p>
        </p:txBody>
      </p:sp>
    </p:spTree>
    <p:extLst>
      <p:ext uri="{BB962C8B-B14F-4D97-AF65-F5344CB8AC3E}">
        <p14:creationId xmlns:p14="http://schemas.microsoft.com/office/powerpoint/2010/main" val="15854887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CB3318D-421B-44FA-A582-A056F750843B}"/>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38D1E1FD-01AB-4323-A996-9DD0961A82EE}"/>
              </a:ext>
            </a:extLst>
          </p:cNvPr>
          <p:cNvSpPr>
            <a:spLocks noGrp="1"/>
          </p:cNvSpPr>
          <p:nvPr>
            <p:ph idx="1"/>
          </p:nvPr>
        </p:nvSpPr>
        <p:spPr/>
        <p:txBody>
          <a:bodyPr/>
          <a:lstStyle/>
          <a:p>
            <a:r>
              <a:rPr lang="zh-CN" altLang="en-US" dirty="0">
                <a:solidFill>
                  <a:srgbClr val="FF0000"/>
                </a:solidFill>
              </a:rPr>
              <a:t>注意问题：</a:t>
            </a:r>
            <a:endParaRPr lang="en-US" altLang="zh-CN" dirty="0">
              <a:solidFill>
                <a:srgbClr val="FF0000"/>
              </a:solidFill>
            </a:endParaRPr>
          </a:p>
          <a:p>
            <a:r>
              <a:rPr lang="en-US" altLang="zh-CN" dirty="0"/>
              <a:t>1.</a:t>
            </a:r>
            <a:r>
              <a:rPr lang="zh-CN" altLang="en-US" dirty="0"/>
              <a:t>应有商品和服务税收分类编码对应的简称：除</a:t>
            </a:r>
            <a:r>
              <a:rPr lang="en-US" altLang="zh-CN" dirty="0"/>
              <a:t>2017</a:t>
            </a:r>
            <a:r>
              <a:rPr lang="zh-CN" altLang="en-US" dirty="0"/>
              <a:t>年</a:t>
            </a:r>
            <a:r>
              <a:rPr lang="en-US" altLang="zh-CN" dirty="0"/>
              <a:t>12</a:t>
            </a:r>
            <a:r>
              <a:rPr lang="zh-CN" altLang="en-US" dirty="0"/>
              <a:t>月</a:t>
            </a:r>
            <a:r>
              <a:rPr lang="en-US" altLang="zh-CN" dirty="0"/>
              <a:t>31</a:t>
            </a:r>
            <a:r>
              <a:rPr lang="zh-CN" altLang="en-US" dirty="0"/>
              <a:t>日前开具、非新系统开具、未升级的新系统开具等外，否则为无效发票</a:t>
            </a:r>
            <a:endParaRPr lang="en-US" altLang="zh-CN" dirty="0"/>
          </a:p>
          <a:p>
            <a:r>
              <a:rPr lang="en-US" altLang="zh-CN" dirty="0"/>
              <a:t>2.</a:t>
            </a:r>
            <a:r>
              <a:rPr lang="zh-CN" altLang="en-US" dirty="0"/>
              <a:t>简称与项目相符合：出现类似“*钢材*黄金项链”或“*电子计算机*黄金项链”的明显错误，属于不合规的发票，不能抵扣进项税额，也不能税前扣除</a:t>
            </a:r>
            <a:endParaRPr lang="en-US" altLang="zh-CN" dirty="0"/>
          </a:p>
          <a:p>
            <a:r>
              <a:rPr lang="en-US" altLang="zh-CN" dirty="0"/>
              <a:t>3.</a:t>
            </a:r>
            <a:r>
              <a:rPr lang="zh-CN" altLang="en-US" dirty="0"/>
              <a:t>简称与税率（或征收率）相符：若出现类似“*建筑服务*管理费”的错误，属于不合规的发票，不能抵扣进项税额，也不能税前扣除</a:t>
            </a:r>
            <a:endParaRPr lang="en-US" altLang="zh-CN" dirty="0"/>
          </a:p>
          <a:p>
            <a:endParaRPr lang="zh-CN" altLang="en-US" dirty="0"/>
          </a:p>
        </p:txBody>
      </p:sp>
    </p:spTree>
    <p:extLst>
      <p:ext uri="{BB962C8B-B14F-4D97-AF65-F5344CB8AC3E}">
        <p14:creationId xmlns:p14="http://schemas.microsoft.com/office/powerpoint/2010/main" val="40828794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1EF366B-7EAF-4595-B098-F9A4081996A3}"/>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B92A1D0A-B4B6-4E89-AEA1-6CACA5557776}"/>
              </a:ext>
            </a:extLst>
          </p:cNvPr>
          <p:cNvSpPr>
            <a:spLocks noGrp="1"/>
          </p:cNvSpPr>
          <p:nvPr>
            <p:ph idx="1"/>
          </p:nvPr>
        </p:nvSpPr>
        <p:spPr/>
        <p:txBody>
          <a:bodyPr/>
          <a:lstStyle/>
          <a:p>
            <a:r>
              <a:rPr lang="zh-CN" altLang="en-US" dirty="0"/>
              <a:t>对未按规定规范使用税收分类编码的处理：</a:t>
            </a:r>
            <a:endParaRPr lang="en-US" altLang="zh-CN" dirty="0"/>
          </a:p>
          <a:p>
            <a:r>
              <a:rPr lang="zh-CN" altLang="en-US" dirty="0"/>
              <a:t>根据</a:t>
            </a:r>
            <a:r>
              <a:rPr lang="en-US" altLang="zh-CN" dirty="0"/>
              <a:t>《</a:t>
            </a:r>
            <a:r>
              <a:rPr lang="zh-CN" altLang="en-US" dirty="0"/>
              <a:t>中华人民共和国发票管理办法</a:t>
            </a:r>
            <a:r>
              <a:rPr lang="en-US" altLang="zh-CN" dirty="0"/>
              <a:t>》</a:t>
            </a:r>
            <a:r>
              <a:rPr lang="zh-CN" altLang="en-US" dirty="0"/>
              <a:t>第二十二条和</a:t>
            </a:r>
            <a:r>
              <a:rPr lang="en-US" altLang="zh-CN" dirty="0"/>
              <a:t>《</a:t>
            </a:r>
            <a:r>
              <a:rPr lang="zh-CN" altLang="en-US" dirty="0"/>
              <a:t>增值税专用发票使用规定</a:t>
            </a:r>
            <a:r>
              <a:rPr lang="en-US" altLang="zh-CN" dirty="0"/>
              <a:t>》</a:t>
            </a:r>
            <a:r>
              <a:rPr lang="zh-CN" altLang="en-US" dirty="0"/>
              <a:t>第十一条，纳税人</a:t>
            </a:r>
            <a:r>
              <a:rPr lang="zh-CN" altLang="en-US" dirty="0">
                <a:solidFill>
                  <a:srgbClr val="FF0000"/>
                </a:solidFill>
              </a:rPr>
              <a:t>不选择</a:t>
            </a:r>
            <a:r>
              <a:rPr lang="zh-CN" altLang="en-US" dirty="0"/>
              <a:t>商品和服务税收分类与编码的，属于发票栏目填写不全，主管税务机关将依照</a:t>
            </a:r>
            <a:r>
              <a:rPr lang="en-US" altLang="zh-CN" dirty="0"/>
              <a:t>《</a:t>
            </a:r>
            <a:r>
              <a:rPr lang="zh-CN" altLang="en-US" dirty="0"/>
              <a:t>中华人民共和国发票管理办法</a:t>
            </a:r>
            <a:r>
              <a:rPr lang="en-US" altLang="zh-CN" dirty="0"/>
              <a:t>》</a:t>
            </a:r>
            <a:r>
              <a:rPr lang="zh-CN" altLang="en-US" dirty="0"/>
              <a:t>第三十五条第一款处理，由税务机关责令改正，可以处</a:t>
            </a:r>
            <a:r>
              <a:rPr lang="en-US" altLang="zh-CN" dirty="0"/>
              <a:t>1</a:t>
            </a:r>
            <a:r>
              <a:rPr lang="zh-CN" altLang="en-US" dirty="0"/>
              <a:t>万元以下罚款，并公开处罚情况</a:t>
            </a:r>
            <a:endParaRPr lang="en-US" altLang="zh-CN" dirty="0"/>
          </a:p>
          <a:p>
            <a:r>
              <a:rPr lang="zh-CN" altLang="en-US" dirty="0"/>
              <a:t>对经税务机关通过编码智能匹配助手和人工复核后发现纳税人选择的编码不符合规定的，主管税务机关将责令纳税人限期改正</a:t>
            </a:r>
            <a:endParaRPr lang="en-US" altLang="zh-CN" dirty="0"/>
          </a:p>
          <a:p>
            <a:r>
              <a:rPr lang="zh-CN" altLang="en-US" dirty="0"/>
              <a:t>逾期不更正的，视为</a:t>
            </a:r>
            <a:r>
              <a:rPr lang="zh-CN" altLang="en-US" dirty="0">
                <a:solidFill>
                  <a:srgbClr val="FF0000"/>
                </a:solidFill>
              </a:rPr>
              <a:t>恶意选择编码</a:t>
            </a:r>
            <a:r>
              <a:rPr lang="zh-CN" altLang="en-US" dirty="0"/>
              <a:t>：纳税人恶意选择编码的，属于开具与实际经营业务情况不符的发票，主管税务机关将依照</a:t>
            </a:r>
            <a:r>
              <a:rPr lang="en-US" altLang="zh-CN" dirty="0"/>
              <a:t>《</a:t>
            </a:r>
            <a:r>
              <a:rPr lang="zh-CN" altLang="en-US" dirty="0"/>
              <a:t>中华人民共和国发票管理办法</a:t>
            </a:r>
            <a:r>
              <a:rPr lang="en-US" altLang="zh-CN" dirty="0"/>
              <a:t>》</a:t>
            </a:r>
            <a:r>
              <a:rPr lang="zh-CN" altLang="en-US" dirty="0"/>
              <a:t>第三十七条第一款处理，没收违法所得，虚开金额在</a:t>
            </a:r>
            <a:r>
              <a:rPr lang="en-US" altLang="zh-CN" dirty="0"/>
              <a:t>1</a:t>
            </a:r>
            <a:r>
              <a:rPr lang="zh-CN" altLang="en-US" dirty="0"/>
              <a:t>万元以下的，可以并处</a:t>
            </a:r>
            <a:r>
              <a:rPr lang="en-US" altLang="zh-CN" dirty="0"/>
              <a:t>5</a:t>
            </a:r>
            <a:r>
              <a:rPr lang="zh-CN" altLang="en-US" dirty="0"/>
              <a:t>万元以下罚款；虚开金额超过</a:t>
            </a:r>
            <a:r>
              <a:rPr lang="en-US" altLang="zh-CN" dirty="0"/>
              <a:t>1</a:t>
            </a:r>
            <a:r>
              <a:rPr lang="zh-CN" altLang="en-US" dirty="0"/>
              <a:t>万元的，并处</a:t>
            </a:r>
            <a:r>
              <a:rPr lang="en-US" altLang="zh-CN" dirty="0"/>
              <a:t>5</a:t>
            </a:r>
            <a:r>
              <a:rPr lang="zh-CN" altLang="en-US" dirty="0"/>
              <a:t>万元以上</a:t>
            </a:r>
            <a:r>
              <a:rPr lang="en-US" altLang="zh-CN" dirty="0"/>
              <a:t>50</a:t>
            </a:r>
            <a:r>
              <a:rPr lang="zh-CN" altLang="en-US" dirty="0"/>
              <a:t>万元以下的罚款；构成犯罪的，依法追究刑事责任</a:t>
            </a:r>
          </a:p>
          <a:p>
            <a:endParaRPr lang="zh-CN" altLang="en-US" dirty="0"/>
          </a:p>
        </p:txBody>
      </p:sp>
    </p:spTree>
    <p:extLst>
      <p:ext uri="{BB962C8B-B14F-4D97-AF65-F5344CB8AC3E}">
        <p14:creationId xmlns:p14="http://schemas.microsoft.com/office/powerpoint/2010/main" val="86766234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7CAE309-D940-4F29-8F0F-BFD4F272291C}"/>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C738A5ED-B76E-4EF5-879C-3FBBF042397B}"/>
              </a:ext>
            </a:extLst>
          </p:cNvPr>
          <p:cNvSpPr>
            <a:spLocks noGrp="1"/>
          </p:cNvSpPr>
          <p:nvPr>
            <p:ph idx="1"/>
          </p:nvPr>
        </p:nvSpPr>
        <p:spPr/>
        <p:txBody>
          <a:bodyPr/>
          <a:lstStyle/>
          <a:p>
            <a:r>
              <a:rPr lang="zh-CN" altLang="en-US" dirty="0">
                <a:solidFill>
                  <a:srgbClr val="0070C0"/>
                </a:solidFill>
              </a:rPr>
              <a:t>（三）普通发票开具</a:t>
            </a:r>
            <a:endParaRPr lang="en-US" altLang="zh-CN" dirty="0">
              <a:solidFill>
                <a:srgbClr val="0070C0"/>
              </a:solidFill>
            </a:endParaRPr>
          </a:p>
          <a:p>
            <a:r>
              <a:rPr lang="zh-CN" altLang="en-US" dirty="0"/>
              <a:t>（</a:t>
            </a:r>
            <a:r>
              <a:rPr lang="en-US" altLang="zh-CN" dirty="0"/>
              <a:t>1</a:t>
            </a:r>
            <a:r>
              <a:rPr lang="zh-CN" altLang="en-US" dirty="0"/>
              <a:t>）</a:t>
            </a:r>
            <a:r>
              <a:rPr lang="zh-CN" altLang="zh-CN" dirty="0"/>
              <a:t>自</a:t>
            </a:r>
            <a:r>
              <a:rPr lang="en-US" altLang="zh-CN" dirty="0"/>
              <a:t>2017</a:t>
            </a:r>
            <a:r>
              <a:rPr lang="zh-CN" altLang="zh-CN" dirty="0"/>
              <a:t>年</a:t>
            </a:r>
            <a:r>
              <a:rPr lang="en-US" altLang="zh-CN" dirty="0"/>
              <a:t>7</a:t>
            </a:r>
            <a:r>
              <a:rPr lang="zh-CN" altLang="zh-CN" dirty="0"/>
              <a:t>月</a:t>
            </a:r>
            <a:r>
              <a:rPr lang="en-US" altLang="zh-CN" dirty="0"/>
              <a:t>1</a:t>
            </a:r>
            <a:r>
              <a:rPr lang="zh-CN" altLang="zh-CN" dirty="0"/>
              <a:t>日起，购买方为企业的，索取增值税普通发票时，应向销售方提供纳税人识别号或统一社会信用代码；销售方为其开具</a:t>
            </a:r>
            <a:r>
              <a:rPr lang="zh-CN" altLang="zh-CN" dirty="0">
                <a:solidFill>
                  <a:srgbClr val="FF0000"/>
                </a:solidFill>
              </a:rPr>
              <a:t>增值税普通发票</a:t>
            </a:r>
            <a:r>
              <a:rPr lang="zh-CN" altLang="en-US" dirty="0"/>
              <a:t>（</a:t>
            </a:r>
            <a:r>
              <a:rPr lang="zh-CN" altLang="en-US" dirty="0">
                <a:solidFill>
                  <a:srgbClr val="FF0000"/>
                </a:solidFill>
              </a:rPr>
              <a:t>注：</a:t>
            </a:r>
            <a:r>
              <a:rPr lang="zh-CN" altLang="en-US" dirty="0"/>
              <a:t>专用发票本就要求）</a:t>
            </a:r>
            <a:r>
              <a:rPr lang="zh-CN" altLang="zh-CN" dirty="0"/>
              <a:t>时，应在“购买方纳税人识别号”栏填写购买方的纳税人识别号或统一社会信用代码。不符合规定的发票，不得作为税收凭证</a:t>
            </a:r>
            <a:endParaRPr lang="en-US" altLang="zh-CN" dirty="0"/>
          </a:p>
          <a:p>
            <a:r>
              <a:rPr lang="zh-CN" altLang="en-US" dirty="0">
                <a:solidFill>
                  <a:srgbClr val="FF0000"/>
                </a:solidFill>
              </a:rPr>
              <a:t>注：</a:t>
            </a:r>
            <a:r>
              <a:rPr lang="zh-CN" altLang="en-US" dirty="0"/>
              <a:t>发票的种类</a:t>
            </a:r>
            <a:endParaRPr lang="en-US" altLang="zh-CN" dirty="0"/>
          </a:p>
          <a:p>
            <a:r>
              <a:rPr lang="zh-CN" altLang="zh-CN" dirty="0"/>
              <a:t>仅适用于通过增值税税控开票系统开具的增值税普通发票</a:t>
            </a:r>
            <a:endParaRPr lang="en-US" altLang="zh-CN" dirty="0"/>
          </a:p>
          <a:p>
            <a:r>
              <a:rPr lang="zh-CN" altLang="en-US" dirty="0"/>
              <a:t>企业的范围：</a:t>
            </a:r>
            <a:endParaRPr lang="en-US" altLang="zh-CN" dirty="0"/>
          </a:p>
          <a:p>
            <a:r>
              <a:rPr lang="zh-CN" altLang="zh-CN" dirty="0"/>
              <a:t>所称企业，包括公司、非公司制企业法人、企业分支机构、个人独资企业、合伙企业和其他企业</a:t>
            </a:r>
            <a:endParaRPr lang="en-US" altLang="zh-CN" dirty="0"/>
          </a:p>
          <a:p>
            <a:r>
              <a:rPr lang="zh-CN" altLang="en-US" dirty="0"/>
              <a:t>不包括</a:t>
            </a:r>
            <a:r>
              <a:rPr lang="zh-CN" altLang="zh-CN" dirty="0"/>
              <a:t>所有个人消费者、个体工商户以及</a:t>
            </a:r>
            <a:r>
              <a:rPr lang="zh-CN" altLang="en-US" dirty="0"/>
              <a:t>行政</a:t>
            </a:r>
            <a:r>
              <a:rPr lang="zh-CN" altLang="zh-CN" dirty="0"/>
              <a:t>机关、事业单位、社会团体等非企业性单位</a:t>
            </a:r>
            <a:endParaRPr lang="zh-CN" altLang="en-US" dirty="0"/>
          </a:p>
          <a:p>
            <a:endParaRPr lang="zh-CN" altLang="en-US" dirty="0"/>
          </a:p>
        </p:txBody>
      </p:sp>
    </p:spTree>
    <p:extLst>
      <p:ext uri="{BB962C8B-B14F-4D97-AF65-F5344CB8AC3E}">
        <p14:creationId xmlns:p14="http://schemas.microsoft.com/office/powerpoint/2010/main" val="39713658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2D8D677-9528-43B7-AB5B-0C54DF0C5506}"/>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FA040E13-A967-46D6-ADE8-58977F5A57D8}"/>
              </a:ext>
            </a:extLst>
          </p:cNvPr>
          <p:cNvSpPr>
            <a:spLocks noGrp="1"/>
          </p:cNvSpPr>
          <p:nvPr>
            <p:ph idx="1"/>
          </p:nvPr>
        </p:nvSpPr>
        <p:spPr/>
        <p:txBody>
          <a:bodyPr/>
          <a:lstStyle/>
          <a:p>
            <a:r>
              <a:rPr lang="zh-CN" altLang="en-US" dirty="0"/>
              <a:t>（</a:t>
            </a:r>
            <a:r>
              <a:rPr lang="en-US" altLang="zh-CN" dirty="0"/>
              <a:t>2</a:t>
            </a:r>
            <a:r>
              <a:rPr lang="zh-CN" altLang="en-US" dirty="0"/>
              <a:t>）</a:t>
            </a:r>
            <a:r>
              <a:rPr lang="zh-CN" altLang="zh-CN" dirty="0"/>
              <a:t>汇总开具增值税普通发票</a:t>
            </a:r>
            <a:endParaRPr lang="en-US" altLang="zh-CN" dirty="0"/>
          </a:p>
          <a:p>
            <a:r>
              <a:rPr lang="zh-CN" altLang="zh-CN" dirty="0"/>
              <a:t>购买的商品种类较多，销售方可以汇总开具增值税普通发票。购买方可凭汇总开具的增值税普通发票以及购物清单或小票作为税收凭证</a:t>
            </a:r>
            <a:endParaRPr lang="en-US" altLang="zh-CN" dirty="0"/>
          </a:p>
          <a:p>
            <a:r>
              <a:rPr lang="zh-CN" altLang="zh-CN" dirty="0"/>
              <a:t>税务部门和有关方面已经并还将进一步采取措施，为企业开具发票提供更多便利</a:t>
            </a:r>
            <a:endParaRPr lang="en-US" altLang="zh-CN" dirty="0"/>
          </a:p>
          <a:p>
            <a:r>
              <a:rPr lang="zh-CN" altLang="en-US" dirty="0">
                <a:solidFill>
                  <a:srgbClr val="FF0000"/>
                </a:solidFill>
              </a:rPr>
              <a:t>注：</a:t>
            </a:r>
            <a:r>
              <a:rPr lang="zh-CN" altLang="en-US" dirty="0"/>
              <a:t>增值税专用发票汇总开具</a:t>
            </a:r>
            <a:endParaRPr lang="en-US" altLang="zh-CN" dirty="0"/>
          </a:p>
          <a:p>
            <a:r>
              <a:rPr lang="zh-CN" altLang="zh-CN" dirty="0"/>
              <a:t>一般纳税人销售货物或者提供应税劳务可汇总开具专用发票。汇总开具专用发票的，同时使用防伪税控系统开具《销售货物或者提供应税劳务清单》</a:t>
            </a:r>
            <a:r>
              <a:rPr lang="zh-CN" altLang="en-US" dirty="0"/>
              <a:t>，</a:t>
            </a:r>
            <a:r>
              <a:rPr lang="zh-CN" altLang="zh-CN" dirty="0"/>
              <a:t>并加盖发票专用章</a:t>
            </a:r>
            <a:endParaRPr lang="en-US" altLang="zh-CN" dirty="0"/>
          </a:p>
          <a:p>
            <a:endParaRPr lang="zh-CN" altLang="en-US" dirty="0"/>
          </a:p>
        </p:txBody>
      </p:sp>
    </p:spTree>
    <p:extLst>
      <p:ext uri="{BB962C8B-B14F-4D97-AF65-F5344CB8AC3E}">
        <p14:creationId xmlns:p14="http://schemas.microsoft.com/office/powerpoint/2010/main" val="3245341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发票的概述</a:t>
            </a:r>
          </a:p>
        </p:txBody>
      </p:sp>
      <p:sp>
        <p:nvSpPr>
          <p:cNvPr id="3" name="内容占位符 2"/>
          <p:cNvSpPr>
            <a:spLocks noGrp="1"/>
          </p:cNvSpPr>
          <p:nvPr>
            <p:ph idx="1"/>
          </p:nvPr>
        </p:nvSpPr>
        <p:spPr/>
        <p:txBody>
          <a:bodyPr/>
          <a:lstStyle/>
          <a:p>
            <a:r>
              <a:rPr lang="zh-CN" altLang="en-US" dirty="0">
                <a:solidFill>
                  <a:srgbClr val="0070C0"/>
                </a:solidFill>
                <a:latin typeface="华文中宋" panose="02010600040101010101" pitchFamily="2" charset="-122"/>
              </a:rPr>
              <a:t>（一）小规模纳税人自行开具增值税专用发票试点</a:t>
            </a:r>
            <a:endParaRPr lang="en-US" altLang="zh-CN" dirty="0">
              <a:solidFill>
                <a:srgbClr val="0070C0"/>
              </a:solidFill>
              <a:latin typeface="华文中宋" panose="02010600040101010101" pitchFamily="2" charset="-122"/>
            </a:endParaRPr>
          </a:p>
          <a:p>
            <a:endParaRPr lang="zh-CN" altLang="en-US" dirty="0">
              <a:latin typeface="华文中宋" panose="02010600040101010101" pitchFamily="2"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4019275682"/>
              </p:ext>
            </p:extLst>
          </p:nvPr>
        </p:nvGraphicFramePr>
        <p:xfrm>
          <a:off x="260617" y="1345517"/>
          <a:ext cx="11528611" cy="4647071"/>
        </p:xfrm>
        <a:graphic>
          <a:graphicData uri="http://schemas.openxmlformats.org/drawingml/2006/table">
            <a:tbl>
              <a:tblPr firstRow="1" bandRow="1">
                <a:tableStyleId>{5C22544A-7EE6-4342-B048-85BDC9FD1C3A}</a:tableStyleId>
              </a:tblPr>
              <a:tblGrid>
                <a:gridCol w="2344803">
                  <a:extLst>
                    <a:ext uri="{9D8B030D-6E8A-4147-A177-3AD203B41FA5}">
                      <a16:colId xmlns:a16="http://schemas.microsoft.com/office/drawing/2014/main" xmlns="" val="20000"/>
                    </a:ext>
                  </a:extLst>
                </a:gridCol>
                <a:gridCol w="4591904">
                  <a:extLst>
                    <a:ext uri="{9D8B030D-6E8A-4147-A177-3AD203B41FA5}">
                      <a16:colId xmlns:a16="http://schemas.microsoft.com/office/drawing/2014/main" xmlns="" val="20001"/>
                    </a:ext>
                  </a:extLst>
                </a:gridCol>
                <a:gridCol w="4591904">
                  <a:extLst>
                    <a:ext uri="{9D8B030D-6E8A-4147-A177-3AD203B41FA5}">
                      <a16:colId xmlns:a16="http://schemas.microsoft.com/office/drawing/2014/main" xmlns="" val="20002"/>
                    </a:ext>
                  </a:extLst>
                </a:gridCol>
              </a:tblGrid>
              <a:tr h="559401">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试点起始时间</a:t>
                      </a: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纳税人的应税行为（主业）</a:t>
                      </a: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备注</a:t>
                      </a:r>
                    </a:p>
                  </a:txBody>
                  <a:tcPr>
                    <a:solidFill>
                      <a:schemeClr val="bg1">
                        <a:lumMod val="85000"/>
                      </a:schemeClr>
                    </a:solidFill>
                  </a:tcPr>
                </a:tc>
                <a:extLst>
                  <a:ext uri="{0D108BD9-81ED-4DB2-BD59-A6C34878D82A}">
                    <a16:rowId xmlns:a16="http://schemas.microsoft.com/office/drawing/2014/main" xmlns="" val="10000"/>
                  </a:ext>
                </a:extLst>
              </a:tr>
              <a:tr h="1272372">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2016.8.1</a:t>
                      </a:r>
                      <a:r>
                        <a:rPr lang="zh-CN" altLang="en-US" sz="2000" b="1" i="0" kern="1200" baseline="0" dirty="0">
                          <a:solidFill>
                            <a:schemeClr val="tx1"/>
                          </a:solidFill>
                          <a:latin typeface="华文中宋" panose="02010600040101010101" pitchFamily="2" charset="-122"/>
                          <a:ea typeface="华文中宋" pitchFamily="2" charset="-122"/>
                          <a:cs typeface="+mn-cs"/>
                        </a:rPr>
                        <a:t>（部分）</a:t>
                      </a:r>
                      <a:endParaRPr lang="en-US" altLang="zh-CN" sz="2000" b="1" i="0" kern="1200" baseline="0" dirty="0">
                        <a:solidFill>
                          <a:schemeClr val="tx1"/>
                        </a:solidFill>
                        <a:latin typeface="华文中宋" panose="02010600040101010101" pitchFamily="2" charset="-122"/>
                        <a:ea typeface="华文中宋" pitchFamily="2" charset="-122"/>
                        <a:cs typeface="+mn-cs"/>
                      </a:endParaRPr>
                    </a:p>
                    <a:p>
                      <a:r>
                        <a:rPr lang="en-US" altLang="zh-CN" sz="2000" b="1" i="0" kern="1200" baseline="0" dirty="0">
                          <a:solidFill>
                            <a:schemeClr val="tx1"/>
                          </a:solidFill>
                          <a:latin typeface="华文中宋" panose="02010600040101010101" pitchFamily="2" charset="-122"/>
                          <a:ea typeface="华文中宋" pitchFamily="2" charset="-122"/>
                          <a:cs typeface="+mn-cs"/>
                        </a:rPr>
                        <a:t>2016.11.4</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住宿业（住宿服务）</a:t>
                      </a:r>
                    </a:p>
                  </a:txBody>
                  <a:tcPr>
                    <a:solidFill>
                      <a:schemeClr val="bg1">
                        <a:lumMod val="85000"/>
                      </a:schemeClr>
                    </a:solidFill>
                  </a:tcPr>
                </a:tc>
                <a:tc rowSpan="4">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1.</a:t>
                      </a:r>
                      <a:r>
                        <a:rPr lang="zh-CN" altLang="en-US" sz="2000" b="1" i="0" kern="1200" baseline="0" dirty="0">
                          <a:solidFill>
                            <a:schemeClr val="tx1"/>
                          </a:solidFill>
                          <a:latin typeface="华文中宋" panose="02010600040101010101" pitchFamily="2" charset="-122"/>
                          <a:ea typeface="华文中宋" pitchFamily="2" charset="-122"/>
                          <a:cs typeface="+mn-cs"/>
                        </a:rPr>
                        <a:t>起征点以上的小规模纳税人</a:t>
                      </a:r>
                      <a:endParaRPr lang="en-US" altLang="zh-CN" sz="2000" b="1" i="0" kern="1200" baseline="0" dirty="0">
                        <a:solidFill>
                          <a:schemeClr val="tx1"/>
                        </a:solidFill>
                        <a:latin typeface="华文中宋" panose="02010600040101010101" pitchFamily="2" charset="-122"/>
                        <a:ea typeface="华文中宋" pitchFamily="2" charset="-122"/>
                        <a:cs typeface="+mn-cs"/>
                      </a:endParaRPr>
                    </a:p>
                    <a:p>
                      <a:r>
                        <a:rPr lang="en-US" altLang="zh-CN" sz="2000" b="1" i="0" kern="1200" baseline="0" dirty="0">
                          <a:solidFill>
                            <a:schemeClr val="tx1"/>
                          </a:solidFill>
                          <a:latin typeface="华文中宋" panose="02010600040101010101" pitchFamily="2" charset="-122"/>
                          <a:ea typeface="华文中宋" pitchFamily="2" charset="-122"/>
                          <a:cs typeface="+mn-cs"/>
                        </a:rPr>
                        <a:t>2.</a:t>
                      </a:r>
                      <a:r>
                        <a:rPr lang="zh-CN" altLang="en-US" sz="2000" b="1" i="0" kern="1200" baseline="0" dirty="0">
                          <a:solidFill>
                            <a:schemeClr val="tx1"/>
                          </a:solidFill>
                          <a:latin typeface="华文中宋" panose="02010600040101010101" pitchFamily="2" charset="-122"/>
                          <a:ea typeface="华文中宋" pitchFamily="2" charset="-122"/>
                          <a:cs typeface="+mn-cs"/>
                        </a:rPr>
                        <a:t>通过增值税发票管理新系统开具</a:t>
                      </a:r>
                      <a:endParaRPr lang="en-US" altLang="zh-CN" sz="2000" b="1" i="0" kern="1200" baseline="0" dirty="0">
                        <a:solidFill>
                          <a:schemeClr val="tx1"/>
                        </a:solidFill>
                        <a:latin typeface="华文中宋" panose="02010600040101010101" pitchFamily="2" charset="-122"/>
                        <a:ea typeface="华文中宋" pitchFamily="2" charset="-122"/>
                        <a:cs typeface="+mn-cs"/>
                      </a:endParaRPr>
                    </a:p>
                    <a:p>
                      <a:r>
                        <a:rPr lang="en-US" altLang="zh-CN" sz="2000" b="1" i="0" kern="1200" baseline="0" dirty="0">
                          <a:solidFill>
                            <a:schemeClr val="tx1"/>
                          </a:solidFill>
                          <a:latin typeface="华文中宋" panose="02010600040101010101" pitchFamily="2" charset="-122"/>
                          <a:ea typeface="华文中宋" pitchFamily="2" charset="-122"/>
                          <a:cs typeface="+mn-cs"/>
                        </a:rPr>
                        <a:t>3.</a:t>
                      </a:r>
                      <a:r>
                        <a:rPr lang="zh-CN" altLang="en-US" sz="2000" b="1" i="0" kern="1200" baseline="0" dirty="0">
                          <a:solidFill>
                            <a:schemeClr val="tx1"/>
                          </a:solidFill>
                          <a:latin typeface="华文中宋" panose="02010600040101010101" pitchFamily="2" charset="-122"/>
                          <a:ea typeface="华文中宋" pitchFamily="2" charset="-122"/>
                          <a:cs typeface="+mn-cs"/>
                        </a:rPr>
                        <a:t>不限主业，其他业务也自行开具，征收率为</a:t>
                      </a:r>
                      <a:r>
                        <a:rPr lang="en-US" altLang="zh-CN" sz="2000" b="1" i="0" kern="1200" baseline="0" dirty="0">
                          <a:solidFill>
                            <a:schemeClr val="tx1"/>
                          </a:solidFill>
                          <a:latin typeface="华文中宋" panose="02010600040101010101" pitchFamily="2" charset="-122"/>
                          <a:ea typeface="华文中宋" pitchFamily="2" charset="-122"/>
                          <a:cs typeface="+mn-cs"/>
                        </a:rPr>
                        <a:t>3%</a:t>
                      </a:r>
                      <a:r>
                        <a:rPr lang="zh-CN" altLang="en-US" sz="2000" b="1" i="0" kern="1200" baseline="0" dirty="0">
                          <a:solidFill>
                            <a:schemeClr val="tx1"/>
                          </a:solidFill>
                          <a:latin typeface="华文中宋" panose="02010600040101010101" pitchFamily="2" charset="-122"/>
                          <a:ea typeface="华文中宋" pitchFamily="2" charset="-122"/>
                          <a:cs typeface="+mn-cs"/>
                        </a:rPr>
                        <a:t>或</a:t>
                      </a:r>
                      <a:r>
                        <a:rPr lang="en-US" altLang="zh-CN" sz="2000" b="1" i="0" kern="1200" baseline="0" dirty="0">
                          <a:solidFill>
                            <a:schemeClr val="tx1"/>
                          </a:solidFill>
                          <a:latin typeface="华文中宋" panose="02010600040101010101" pitchFamily="2" charset="-122"/>
                          <a:ea typeface="华文中宋" pitchFamily="2" charset="-122"/>
                          <a:cs typeface="+mn-cs"/>
                        </a:rPr>
                        <a:t>5%</a:t>
                      </a:r>
                      <a:r>
                        <a:rPr lang="zh-CN" altLang="en-US" sz="2000" b="1" i="0" kern="1200" baseline="0" dirty="0">
                          <a:solidFill>
                            <a:schemeClr val="tx1"/>
                          </a:solidFill>
                          <a:latin typeface="华文中宋" panose="02010600040101010101" pitchFamily="2" charset="-122"/>
                          <a:ea typeface="华文中宋" pitchFamily="2" charset="-122"/>
                          <a:cs typeface="+mn-cs"/>
                        </a:rPr>
                        <a:t>，但销售不动产仍由地税代开</a:t>
                      </a:r>
                      <a:endParaRPr lang="en-US" altLang="zh-CN" sz="2000" b="1" i="0" kern="1200" baseline="0" dirty="0">
                        <a:solidFill>
                          <a:schemeClr val="tx1"/>
                        </a:solidFill>
                        <a:latin typeface="华文中宋" panose="02010600040101010101" pitchFamily="2" charset="-122"/>
                        <a:ea typeface="华文中宋" pitchFamily="2" charset="-122"/>
                        <a:cs typeface="+mn-cs"/>
                      </a:endParaRPr>
                    </a:p>
                    <a:p>
                      <a:r>
                        <a:rPr lang="en-US" altLang="zh-CN" sz="2000" b="1" i="0" kern="1200" baseline="0" dirty="0">
                          <a:solidFill>
                            <a:schemeClr val="tx1"/>
                          </a:solidFill>
                          <a:latin typeface="华文中宋" panose="02010600040101010101" pitchFamily="2" charset="-122"/>
                          <a:ea typeface="华文中宋" pitchFamily="2" charset="-122"/>
                          <a:cs typeface="+mn-cs"/>
                        </a:rPr>
                        <a:t>4.</a:t>
                      </a:r>
                      <a:r>
                        <a:rPr lang="zh-CN" altLang="en-US" sz="2000" b="1" i="0" kern="1200" baseline="0" dirty="0">
                          <a:solidFill>
                            <a:schemeClr val="tx1"/>
                          </a:solidFill>
                          <a:latin typeface="华文中宋" panose="02010600040101010101" pitchFamily="2" charset="-122"/>
                          <a:ea typeface="华文中宋" pitchFamily="2" charset="-122"/>
                          <a:cs typeface="+mn-cs"/>
                        </a:rPr>
                        <a:t>纳税申报时填报“税务机关代开的增值税专用发票不含税销售额”相应栏次</a:t>
                      </a:r>
                      <a:endParaRPr lang="en-US" altLang="zh-CN"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1"/>
                  </a:ext>
                </a:extLst>
              </a:tr>
              <a:tr h="559401">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2017.3.1</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鉴证咨询业（鉴证咨询服务）</a:t>
                      </a: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2"/>
                  </a:ext>
                </a:extLst>
              </a:tr>
              <a:tr h="559401">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2017.6.1</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建筑业（建筑服务）</a:t>
                      </a: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3"/>
                  </a:ext>
                </a:extLst>
              </a:tr>
              <a:tr h="1696496">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2018.2.1</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工业（销售货物）、信息传输（增值电信服务）、软件和信息技术服务业（信息技术服务）</a:t>
                      </a:r>
                    </a:p>
                  </a:txBody>
                  <a:tcPr>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31119974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F3EBAEE-4918-4E19-81D8-1AA62156B41D}"/>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BC22809C-AFA5-40F0-B56A-4E594320D795}"/>
              </a:ext>
            </a:extLst>
          </p:cNvPr>
          <p:cNvSpPr>
            <a:spLocks noGrp="1"/>
          </p:cNvSpPr>
          <p:nvPr>
            <p:ph idx="1"/>
          </p:nvPr>
        </p:nvSpPr>
        <p:spPr/>
        <p:txBody>
          <a:bodyPr/>
          <a:lstStyle/>
          <a:p>
            <a:r>
              <a:rPr lang="zh-CN" altLang="en-US" dirty="0">
                <a:solidFill>
                  <a:srgbClr val="0070C0"/>
                </a:solidFill>
              </a:rPr>
              <a:t>（四）增值税发票作废或开具红字发票</a:t>
            </a:r>
            <a:endParaRPr lang="en-US" altLang="zh-CN" dirty="0">
              <a:solidFill>
                <a:srgbClr val="0070C0"/>
              </a:solidFill>
            </a:endParaRPr>
          </a:p>
          <a:p>
            <a:r>
              <a:rPr lang="en-US" altLang="zh-CN" dirty="0"/>
              <a:t>1.</a:t>
            </a:r>
            <a:r>
              <a:rPr lang="zh-CN" altLang="en-US" dirty="0">
                <a:solidFill>
                  <a:srgbClr val="000000"/>
                </a:solidFill>
              </a:rPr>
              <a:t>作废</a:t>
            </a:r>
          </a:p>
          <a:p>
            <a:pPr>
              <a:lnSpc>
                <a:spcPct val="80000"/>
              </a:lnSpc>
              <a:defRPr/>
            </a:pPr>
            <a:r>
              <a:rPr lang="zh-CN" altLang="en-US" dirty="0">
                <a:solidFill>
                  <a:srgbClr val="000000"/>
                </a:solidFill>
              </a:rPr>
              <a:t>（</a:t>
            </a:r>
            <a:r>
              <a:rPr lang="en-US" altLang="zh-CN" dirty="0">
                <a:solidFill>
                  <a:srgbClr val="000000"/>
                </a:solidFill>
              </a:rPr>
              <a:t>1</a:t>
            </a:r>
            <a:r>
              <a:rPr lang="zh-CN" altLang="en-US" dirty="0">
                <a:solidFill>
                  <a:srgbClr val="000000"/>
                </a:solidFill>
              </a:rPr>
              <a:t>）专用发票作废</a:t>
            </a:r>
            <a:endParaRPr lang="en-US" altLang="zh-CN" dirty="0">
              <a:solidFill>
                <a:srgbClr val="000000"/>
              </a:solidFill>
            </a:endParaRPr>
          </a:p>
          <a:p>
            <a:pPr>
              <a:lnSpc>
                <a:spcPct val="80000"/>
              </a:lnSpc>
              <a:defRPr/>
            </a:pPr>
            <a:r>
              <a:rPr lang="zh-CN" altLang="en-US" dirty="0">
                <a:solidFill>
                  <a:srgbClr val="000000"/>
                </a:solidFill>
              </a:rPr>
              <a:t>一般纳税人在开具专用发票当月，发生销货退回、开票有误等情形，收到退回的发票联、抵扣联符合作废条件的，按作废处理；开具时发现有误的，可即时作废</a:t>
            </a:r>
          </a:p>
          <a:p>
            <a:pPr>
              <a:lnSpc>
                <a:spcPct val="80000"/>
              </a:lnSpc>
              <a:defRPr/>
            </a:pPr>
            <a:r>
              <a:rPr lang="zh-CN" altLang="en-US" dirty="0">
                <a:solidFill>
                  <a:srgbClr val="000000"/>
                </a:solidFill>
              </a:rPr>
              <a:t>同时具有下列情形的：</a:t>
            </a:r>
          </a:p>
          <a:p>
            <a:pPr>
              <a:lnSpc>
                <a:spcPct val="80000"/>
              </a:lnSpc>
              <a:defRPr/>
            </a:pPr>
            <a:r>
              <a:rPr lang="zh-CN" altLang="en-US" dirty="0">
                <a:solidFill>
                  <a:srgbClr val="000000"/>
                </a:solidFill>
              </a:rPr>
              <a:t>收到退回的发票联、抵扣联时间未超过销售方开票当月</a:t>
            </a:r>
          </a:p>
          <a:p>
            <a:pPr>
              <a:lnSpc>
                <a:spcPct val="80000"/>
              </a:lnSpc>
              <a:defRPr/>
            </a:pPr>
            <a:r>
              <a:rPr lang="zh-CN" altLang="en-US" dirty="0">
                <a:solidFill>
                  <a:srgbClr val="000000"/>
                </a:solidFill>
              </a:rPr>
              <a:t>销售方未抄税并且未记账</a:t>
            </a:r>
          </a:p>
          <a:p>
            <a:pPr>
              <a:lnSpc>
                <a:spcPct val="80000"/>
              </a:lnSpc>
              <a:defRPr/>
            </a:pPr>
            <a:r>
              <a:rPr lang="zh-CN" altLang="en-US" dirty="0">
                <a:solidFill>
                  <a:srgbClr val="000000"/>
                </a:solidFill>
              </a:rPr>
              <a:t>购买方未认证或者认证结果为“纳税人识别号认证不符”、“专用发票代码、号码认证不符”</a:t>
            </a:r>
            <a:endParaRPr lang="en-US" altLang="zh-CN" dirty="0">
              <a:solidFill>
                <a:srgbClr val="000000"/>
              </a:solidFill>
            </a:endParaRPr>
          </a:p>
          <a:p>
            <a:pPr>
              <a:lnSpc>
                <a:spcPct val="80000"/>
              </a:lnSpc>
              <a:defRPr/>
            </a:pPr>
            <a:r>
              <a:rPr lang="zh-CN" altLang="en-US" dirty="0">
                <a:solidFill>
                  <a:srgbClr val="000000"/>
                </a:solidFill>
              </a:rPr>
              <a:t>（</a:t>
            </a:r>
            <a:r>
              <a:rPr lang="en-US" altLang="zh-CN" dirty="0">
                <a:solidFill>
                  <a:srgbClr val="000000"/>
                </a:solidFill>
              </a:rPr>
              <a:t>2</a:t>
            </a:r>
            <a:r>
              <a:rPr lang="zh-CN" altLang="en-US" dirty="0">
                <a:solidFill>
                  <a:srgbClr val="000000"/>
                </a:solidFill>
              </a:rPr>
              <a:t>）普通发票作废</a:t>
            </a:r>
            <a:endParaRPr lang="en-US" altLang="zh-CN" dirty="0">
              <a:solidFill>
                <a:srgbClr val="000000"/>
              </a:solidFill>
            </a:endParaRPr>
          </a:p>
          <a:p>
            <a:pPr>
              <a:lnSpc>
                <a:spcPct val="80000"/>
              </a:lnSpc>
              <a:defRPr/>
            </a:pPr>
            <a:r>
              <a:rPr lang="zh-CN" altLang="en-US" dirty="0">
                <a:solidFill>
                  <a:srgbClr val="000000"/>
                </a:solidFill>
              </a:rPr>
              <a:t>收回原开发票或者取得购方证明材料</a:t>
            </a:r>
            <a:endParaRPr lang="zh-CN" altLang="en-US" dirty="0"/>
          </a:p>
        </p:txBody>
      </p:sp>
    </p:spTree>
    <p:extLst>
      <p:ext uri="{BB962C8B-B14F-4D97-AF65-F5344CB8AC3E}">
        <p14:creationId xmlns:p14="http://schemas.microsoft.com/office/powerpoint/2010/main" val="12208238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发票的开具</a:t>
            </a:r>
          </a:p>
        </p:txBody>
      </p:sp>
      <p:sp>
        <p:nvSpPr>
          <p:cNvPr id="3" name="内容占位符 2"/>
          <p:cNvSpPr>
            <a:spLocks noGrp="1"/>
          </p:cNvSpPr>
          <p:nvPr>
            <p:ph idx="1"/>
          </p:nvPr>
        </p:nvSpPr>
        <p:spPr/>
        <p:txBody>
          <a:bodyPr/>
          <a:lstStyle/>
          <a:p>
            <a:r>
              <a:rPr lang="en-US" altLang="zh-CN" dirty="0"/>
              <a:t>2.</a:t>
            </a:r>
            <a:r>
              <a:rPr lang="zh-CN" altLang="zh-CN" dirty="0"/>
              <a:t> </a:t>
            </a:r>
            <a:r>
              <a:rPr lang="zh-CN" altLang="en-US" dirty="0"/>
              <a:t>红字增值税发票开具</a:t>
            </a:r>
            <a:endParaRPr lang="en-US" altLang="zh-CN" dirty="0"/>
          </a:p>
          <a:p>
            <a:r>
              <a:rPr lang="zh-CN" altLang="en-US" dirty="0"/>
              <a:t>（</a:t>
            </a:r>
            <a:r>
              <a:rPr lang="en-US" altLang="zh-CN" dirty="0"/>
              <a:t>1</a:t>
            </a:r>
            <a:r>
              <a:rPr lang="zh-CN" altLang="en-US" dirty="0"/>
              <a:t>）红字专用发票</a:t>
            </a:r>
            <a:endParaRPr lang="en-US" altLang="zh-CN" dirty="0"/>
          </a:p>
          <a:p>
            <a:r>
              <a:rPr lang="zh-CN" altLang="en-US" dirty="0"/>
              <a:t>一般纳税人开具增值税专用发票后，发生销货退回、开票有误、应税服务中止等情形但</a:t>
            </a:r>
            <a:r>
              <a:rPr lang="zh-CN" altLang="en-US" dirty="0">
                <a:solidFill>
                  <a:srgbClr val="FF0000"/>
                </a:solidFill>
              </a:rPr>
              <a:t>不符合发票作废条件</a:t>
            </a:r>
            <a:r>
              <a:rPr lang="zh-CN" altLang="en-US" dirty="0"/>
              <a:t>，或者因销货部分退回及发生销售折让，需要开具红字专用发票的</a:t>
            </a:r>
            <a:endParaRPr lang="en-US" altLang="zh-CN" dirty="0"/>
          </a:p>
          <a:p>
            <a:endParaRPr lang="zh-CN" altLang="en-US" dirty="0">
              <a:solidFill>
                <a:srgbClr val="00206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1483855892"/>
              </p:ext>
            </p:extLst>
          </p:nvPr>
        </p:nvGraphicFramePr>
        <p:xfrm>
          <a:off x="979713" y="2898213"/>
          <a:ext cx="10491108" cy="3278750"/>
        </p:xfrm>
        <a:graphic>
          <a:graphicData uri="http://schemas.openxmlformats.org/drawingml/2006/table">
            <a:tbl>
              <a:tblPr firstRow="1" bandRow="1">
                <a:tableStyleId>{5C22544A-7EE6-4342-B048-85BDC9FD1C3A}</a:tableStyleId>
              </a:tblPr>
              <a:tblGrid>
                <a:gridCol w="2098222">
                  <a:extLst>
                    <a:ext uri="{9D8B030D-6E8A-4147-A177-3AD203B41FA5}">
                      <a16:colId xmlns:a16="http://schemas.microsoft.com/office/drawing/2014/main" xmlns="" val="20000"/>
                    </a:ext>
                  </a:extLst>
                </a:gridCol>
                <a:gridCol w="2098222">
                  <a:extLst>
                    <a:ext uri="{9D8B030D-6E8A-4147-A177-3AD203B41FA5}">
                      <a16:colId xmlns:a16="http://schemas.microsoft.com/office/drawing/2014/main" xmlns="" val="20001"/>
                    </a:ext>
                  </a:extLst>
                </a:gridCol>
                <a:gridCol w="2098222">
                  <a:extLst>
                    <a:ext uri="{9D8B030D-6E8A-4147-A177-3AD203B41FA5}">
                      <a16:colId xmlns:a16="http://schemas.microsoft.com/office/drawing/2014/main" xmlns="" val="20002"/>
                    </a:ext>
                  </a:extLst>
                </a:gridCol>
                <a:gridCol w="2447927">
                  <a:extLst>
                    <a:ext uri="{9D8B030D-6E8A-4147-A177-3AD203B41FA5}">
                      <a16:colId xmlns:a16="http://schemas.microsoft.com/office/drawing/2014/main" xmlns="" val="20003"/>
                    </a:ext>
                  </a:extLst>
                </a:gridCol>
                <a:gridCol w="1748515">
                  <a:extLst>
                    <a:ext uri="{9D8B030D-6E8A-4147-A177-3AD203B41FA5}">
                      <a16:colId xmlns:a16="http://schemas.microsoft.com/office/drawing/2014/main" xmlns="" val="20004"/>
                    </a:ext>
                  </a:extLst>
                </a:gridCol>
              </a:tblGrid>
              <a:tr h="209577">
                <a:tc rowSpan="2">
                  <a:txBody>
                    <a:bodyPr/>
                    <a:lstStyle/>
                    <a:p>
                      <a:r>
                        <a:rPr lang="zh-CN" altLang="en-US" sz="2200" b="1" i="0" kern="1200" baseline="0" dirty="0">
                          <a:solidFill>
                            <a:schemeClr val="tx1"/>
                          </a:solidFill>
                          <a:latin typeface="+mn-lt"/>
                          <a:ea typeface="华文中宋" pitchFamily="2" charset="-122"/>
                          <a:cs typeface="+mn-cs"/>
                        </a:rPr>
                        <a:t>开具专票交付</a:t>
                      </a:r>
                    </a:p>
                  </a:txBody>
                  <a:tcPr>
                    <a:solidFill>
                      <a:schemeClr val="tx2">
                        <a:lumMod val="40000"/>
                        <a:lumOff val="60000"/>
                      </a:schemeClr>
                    </a:solidFill>
                  </a:tcPr>
                </a:tc>
                <a:tc rowSpan="2">
                  <a:txBody>
                    <a:bodyPr/>
                    <a:lstStyle/>
                    <a:p>
                      <a:r>
                        <a:rPr lang="zh-CN" altLang="en-US" sz="2200" b="1" i="0" kern="1200" baseline="0" dirty="0">
                          <a:solidFill>
                            <a:schemeClr val="tx1"/>
                          </a:solidFill>
                          <a:latin typeface="+mn-lt"/>
                          <a:ea typeface="华文中宋" pitchFamily="2" charset="-122"/>
                          <a:cs typeface="+mn-cs"/>
                        </a:rPr>
                        <a:t>是否申报抵扣</a:t>
                      </a:r>
                    </a:p>
                  </a:txBody>
                  <a:tcPr>
                    <a:solidFill>
                      <a:schemeClr val="tx2">
                        <a:lumMod val="40000"/>
                        <a:lumOff val="60000"/>
                      </a:schemeClr>
                    </a:solidFill>
                  </a:tcPr>
                </a:tc>
                <a:tc gridSpan="2">
                  <a:txBody>
                    <a:bodyPr/>
                    <a:lstStyle/>
                    <a:p>
                      <a:r>
                        <a:rPr lang="zh-CN" altLang="en-US" sz="2200" b="1" i="0" kern="1200" baseline="0" dirty="0">
                          <a:solidFill>
                            <a:schemeClr val="tx1"/>
                          </a:solidFill>
                          <a:latin typeface="+mn-lt"/>
                          <a:ea typeface="华文中宋" pitchFamily="2" charset="-122"/>
                          <a:cs typeface="+mn-cs"/>
                        </a:rPr>
                        <a:t>开具红字增值税专用发票信息表</a:t>
                      </a:r>
                    </a:p>
                  </a:txBody>
                  <a:tcPr>
                    <a:solidFill>
                      <a:schemeClr val="tx2">
                        <a:lumMod val="40000"/>
                        <a:lumOff val="60000"/>
                      </a:schemeClr>
                    </a:solidFill>
                  </a:tcPr>
                </a:tc>
                <a:tc hMerge="1">
                  <a:txBody>
                    <a:bodyPr/>
                    <a:lstStyle/>
                    <a:p>
                      <a:endParaRPr lang="zh-CN" altLang="en-US" sz="1800" b="1" i="0" kern="1200" baseline="0" dirty="0">
                        <a:solidFill>
                          <a:schemeClr val="tx1"/>
                        </a:solidFill>
                        <a:latin typeface="+mn-lt"/>
                        <a:ea typeface="华文中宋" pitchFamily="2" charset="-122"/>
                        <a:cs typeface="+mn-cs"/>
                      </a:endParaRPr>
                    </a:p>
                  </a:txBody>
                  <a:tcPr>
                    <a:solidFill>
                      <a:schemeClr val="tx2">
                        <a:lumMod val="40000"/>
                        <a:lumOff val="60000"/>
                      </a:schemeClr>
                    </a:solidFill>
                  </a:tcPr>
                </a:tc>
                <a:tc rowSpan="2">
                  <a:txBody>
                    <a:bodyPr/>
                    <a:lstStyle/>
                    <a:p>
                      <a:r>
                        <a:rPr lang="zh-CN" altLang="en-US" sz="2200" b="1" i="0" kern="1200" baseline="0" dirty="0">
                          <a:solidFill>
                            <a:schemeClr val="tx1"/>
                          </a:solidFill>
                          <a:latin typeface="+mn-lt"/>
                          <a:ea typeface="华文中宋" pitchFamily="2" charset="-122"/>
                          <a:cs typeface="+mn-cs"/>
                        </a:rPr>
                        <a:t>进项税额转出</a:t>
                      </a:r>
                    </a:p>
                  </a:txBody>
                  <a:tcPr>
                    <a:solidFill>
                      <a:schemeClr val="tx2">
                        <a:lumMod val="40000"/>
                        <a:lumOff val="60000"/>
                      </a:schemeClr>
                    </a:solidFill>
                  </a:tcPr>
                </a:tc>
                <a:extLst>
                  <a:ext uri="{0D108BD9-81ED-4DB2-BD59-A6C34878D82A}">
                    <a16:rowId xmlns:a16="http://schemas.microsoft.com/office/drawing/2014/main" xmlns="" val="10000"/>
                  </a:ext>
                </a:extLst>
              </a:tr>
              <a:tr h="431748">
                <a:tc vMerge="1">
                  <a:txBody>
                    <a:bodyPr/>
                    <a:lstStyle/>
                    <a:p>
                      <a:endParaRPr lang="zh-CN" altLang="en-US"/>
                    </a:p>
                  </a:txBody>
                  <a:tcPr/>
                </a:tc>
                <a:tc vMerge="1">
                  <a:txBody>
                    <a:bodyPr/>
                    <a:lstStyle/>
                    <a:p>
                      <a:endParaRPr lang="zh-CN" altLang="en-US"/>
                    </a:p>
                  </a:txBody>
                  <a:tcPr/>
                </a:tc>
                <a:tc>
                  <a:txBody>
                    <a:bodyPr/>
                    <a:lstStyle/>
                    <a:p>
                      <a:r>
                        <a:rPr lang="zh-CN" altLang="en-US" sz="2200" b="1" i="0" kern="1200" baseline="0" dirty="0">
                          <a:solidFill>
                            <a:schemeClr val="tx1"/>
                          </a:solidFill>
                          <a:latin typeface="+mn-lt"/>
                          <a:ea typeface="华文中宋" pitchFamily="2" charset="-122"/>
                          <a:cs typeface="+mn-cs"/>
                        </a:rPr>
                        <a:t>填开上传人</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对应蓝字信息</a:t>
                      </a:r>
                    </a:p>
                  </a:txBody>
                  <a:tcPr>
                    <a:solidFill>
                      <a:schemeClr val="tx2">
                        <a:lumMod val="40000"/>
                        <a:lumOff val="60000"/>
                      </a:schemeClr>
                    </a:solidFill>
                  </a:tcPr>
                </a:tc>
                <a:tc vMerge="1">
                  <a:txBody>
                    <a:bodyPr/>
                    <a:lstStyle/>
                    <a:p>
                      <a:endParaRPr lang="zh-CN" altLang="en-US"/>
                    </a:p>
                  </a:txBody>
                  <a:tcPr/>
                </a:tc>
                <a:extLst>
                  <a:ext uri="{0D108BD9-81ED-4DB2-BD59-A6C34878D82A}">
                    <a16:rowId xmlns:a16="http://schemas.microsoft.com/office/drawing/2014/main" xmlns="" val="10001"/>
                  </a:ext>
                </a:extLst>
              </a:tr>
              <a:tr h="439162">
                <a:tc rowSpan="3">
                  <a:txBody>
                    <a:bodyPr/>
                    <a:lstStyle/>
                    <a:p>
                      <a:r>
                        <a:rPr lang="zh-CN" altLang="en-US" sz="2200" b="1" i="0" kern="1200" baseline="0" dirty="0">
                          <a:solidFill>
                            <a:schemeClr val="tx1"/>
                          </a:solidFill>
                          <a:latin typeface="+mn-lt"/>
                          <a:ea typeface="华文中宋" pitchFamily="2" charset="-122"/>
                          <a:cs typeface="+mn-cs"/>
                        </a:rPr>
                        <a:t>已交购买方</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已申报抵扣</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购买方</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不填写 </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应转出</a:t>
                      </a:r>
                    </a:p>
                  </a:txBody>
                  <a:tcPr>
                    <a:solidFill>
                      <a:schemeClr val="tx2">
                        <a:lumMod val="40000"/>
                        <a:lumOff val="60000"/>
                      </a:schemeClr>
                    </a:solidFill>
                  </a:tcPr>
                </a:tc>
                <a:extLst>
                  <a:ext uri="{0D108BD9-81ED-4DB2-BD59-A6C34878D82A}">
                    <a16:rowId xmlns:a16="http://schemas.microsoft.com/office/drawing/2014/main" xmlns="" val="10002"/>
                  </a:ext>
                </a:extLst>
              </a:tr>
              <a:tr h="770979">
                <a:tc vMerge="1">
                  <a:txBody>
                    <a:bodyPr/>
                    <a:lstStyle/>
                    <a:p>
                      <a:endParaRPr lang="zh-CN" altLang="en-US" sz="1800" b="1" i="0" kern="1200" baseline="0" dirty="0">
                        <a:solidFill>
                          <a:schemeClr val="tx1"/>
                        </a:solidFill>
                        <a:latin typeface="+mn-lt"/>
                        <a:ea typeface="华文中宋" pitchFamily="2" charset="-122"/>
                        <a:cs typeface="+mn-cs"/>
                      </a:endParaRP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未申报抵扣但无法退回</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购买方</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填写 </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不转出</a:t>
                      </a:r>
                    </a:p>
                  </a:txBody>
                  <a:tcPr>
                    <a:solidFill>
                      <a:schemeClr val="tx2">
                        <a:lumMod val="40000"/>
                        <a:lumOff val="60000"/>
                      </a:schemeClr>
                    </a:solidFill>
                  </a:tcPr>
                </a:tc>
                <a:extLst>
                  <a:ext uri="{0D108BD9-81ED-4DB2-BD59-A6C34878D82A}">
                    <a16:rowId xmlns:a16="http://schemas.microsoft.com/office/drawing/2014/main" xmlns="" val="10003"/>
                  </a:ext>
                </a:extLst>
              </a:tr>
              <a:tr h="770979">
                <a:tc vMerge="1">
                  <a:txBody>
                    <a:bodyPr/>
                    <a:lstStyle/>
                    <a:p>
                      <a:endParaRPr lang="zh-CN" altLang="en-US" sz="1800" b="1" i="0" kern="1200" baseline="0" dirty="0">
                        <a:solidFill>
                          <a:schemeClr val="tx1"/>
                        </a:solidFill>
                        <a:latin typeface="+mn-lt"/>
                        <a:ea typeface="华文中宋" pitchFamily="2" charset="-122"/>
                        <a:cs typeface="+mn-cs"/>
                      </a:endParaRP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未申报抵扣并退回</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销售方</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填写 </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不转出</a:t>
                      </a:r>
                    </a:p>
                  </a:txBody>
                  <a:tcPr>
                    <a:solidFill>
                      <a:schemeClr val="tx2">
                        <a:lumMod val="40000"/>
                        <a:lumOff val="60000"/>
                      </a:schemeClr>
                    </a:solidFill>
                  </a:tcPr>
                </a:tc>
                <a:extLst>
                  <a:ext uri="{0D108BD9-81ED-4DB2-BD59-A6C34878D82A}">
                    <a16:rowId xmlns:a16="http://schemas.microsoft.com/office/drawing/2014/main" xmlns="" val="10004"/>
                  </a:ext>
                </a:extLst>
              </a:tr>
              <a:tr h="439162">
                <a:tc>
                  <a:txBody>
                    <a:bodyPr/>
                    <a:lstStyle/>
                    <a:p>
                      <a:r>
                        <a:rPr lang="zh-CN" altLang="en-US" sz="2200" b="1" i="0" kern="1200" baseline="0" dirty="0">
                          <a:solidFill>
                            <a:schemeClr val="tx1"/>
                          </a:solidFill>
                          <a:latin typeface="+mn-lt"/>
                          <a:ea typeface="华文中宋" pitchFamily="2" charset="-122"/>
                          <a:cs typeface="+mn-cs"/>
                        </a:rPr>
                        <a:t>未交购买方</a:t>
                      </a:r>
                    </a:p>
                  </a:txBody>
                  <a:tcPr>
                    <a:solidFill>
                      <a:schemeClr val="tx2">
                        <a:lumMod val="40000"/>
                        <a:lumOff val="60000"/>
                      </a:schemeClr>
                    </a:solidFill>
                  </a:tcPr>
                </a:tc>
                <a:tc>
                  <a:txBody>
                    <a:bodyPr/>
                    <a:lstStyle/>
                    <a:p>
                      <a:r>
                        <a:rPr lang="en-US" altLang="zh-CN" sz="2200" b="1" i="0" kern="1200" baseline="0" dirty="0">
                          <a:solidFill>
                            <a:schemeClr val="tx1"/>
                          </a:solidFill>
                          <a:latin typeface="+mn-lt"/>
                          <a:ea typeface="华文中宋" pitchFamily="2" charset="-122"/>
                          <a:cs typeface="+mn-cs"/>
                        </a:rPr>
                        <a:t>——</a:t>
                      </a:r>
                      <a:endParaRPr lang="zh-CN" altLang="en-US" sz="2200" b="1" i="0" kern="1200" baseline="0" dirty="0">
                        <a:solidFill>
                          <a:schemeClr val="tx1"/>
                        </a:solidFill>
                        <a:latin typeface="+mn-lt"/>
                        <a:ea typeface="华文中宋" pitchFamily="2" charset="-122"/>
                        <a:cs typeface="+mn-cs"/>
                      </a:endParaRP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销售方</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填写</a:t>
                      </a:r>
                    </a:p>
                  </a:txBody>
                  <a:tcPr>
                    <a:solidFill>
                      <a:schemeClr val="tx2">
                        <a:lumMod val="40000"/>
                        <a:lumOff val="60000"/>
                      </a:schemeClr>
                    </a:solidFill>
                  </a:tcPr>
                </a:tc>
                <a:tc>
                  <a:txBody>
                    <a:bodyPr/>
                    <a:lstStyle/>
                    <a:p>
                      <a:r>
                        <a:rPr lang="zh-CN" altLang="en-US" sz="2200" b="1" i="0" kern="1200" baseline="0" dirty="0">
                          <a:solidFill>
                            <a:schemeClr val="tx1"/>
                          </a:solidFill>
                          <a:latin typeface="+mn-lt"/>
                          <a:ea typeface="华文中宋" pitchFamily="2" charset="-122"/>
                          <a:cs typeface="+mn-cs"/>
                        </a:rPr>
                        <a:t>不转出</a:t>
                      </a:r>
                    </a:p>
                  </a:txBody>
                  <a:tcPr>
                    <a:solidFill>
                      <a:schemeClr val="tx2">
                        <a:lumMod val="40000"/>
                        <a:lumOff val="60000"/>
                      </a:schemeClr>
                    </a:solidFill>
                  </a:tcPr>
                </a:tc>
                <a:extLst>
                  <a:ext uri="{0D108BD9-81ED-4DB2-BD59-A6C34878D82A}">
                    <a16:rowId xmlns:a16="http://schemas.microsoft.com/office/drawing/2014/main" xmlns="" val="10005"/>
                  </a:ext>
                </a:extLst>
              </a:tr>
            </a:tbl>
          </a:graphicData>
        </a:graphic>
      </p:graphicFrame>
    </p:spTree>
    <p:extLst>
      <p:ext uri="{BB962C8B-B14F-4D97-AF65-F5344CB8AC3E}">
        <p14:creationId xmlns:p14="http://schemas.microsoft.com/office/powerpoint/2010/main" val="20996797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31941A-58FB-4B18-B4A6-EAA0BA6CF8C0}"/>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26728D00-8E72-49B0-B990-2FE65C084AEA}"/>
              </a:ext>
            </a:extLst>
          </p:cNvPr>
          <p:cNvSpPr>
            <a:spLocks noGrp="1"/>
          </p:cNvSpPr>
          <p:nvPr>
            <p:ph idx="1"/>
          </p:nvPr>
        </p:nvSpPr>
        <p:spPr/>
        <p:txBody>
          <a:bodyPr>
            <a:normAutofit/>
          </a:bodyPr>
          <a:lstStyle/>
          <a:p>
            <a:r>
              <a:rPr lang="zh-CN" altLang="zh-CN" dirty="0"/>
              <a:t>①</a:t>
            </a:r>
            <a:r>
              <a:rPr lang="zh-CN" altLang="en-US" dirty="0"/>
              <a:t>主管税务机关通过网络接收纳税人上传的</a:t>
            </a:r>
            <a:r>
              <a:rPr lang="en-US" altLang="zh-CN" dirty="0"/>
              <a:t>《</a:t>
            </a:r>
            <a:r>
              <a:rPr lang="zh-CN" altLang="en-US" dirty="0"/>
              <a:t>信息表</a:t>
            </a:r>
            <a:r>
              <a:rPr lang="en-US" altLang="zh-CN" dirty="0"/>
              <a:t>》</a:t>
            </a:r>
            <a:r>
              <a:rPr lang="zh-CN" altLang="en-US" dirty="0"/>
              <a:t>，系统自动校验通过后，生成带有“红字发票信息表编号”的</a:t>
            </a:r>
            <a:r>
              <a:rPr lang="en-US" altLang="zh-CN" dirty="0"/>
              <a:t>《</a:t>
            </a:r>
            <a:r>
              <a:rPr lang="zh-CN" altLang="en-US" dirty="0"/>
              <a:t>信息表</a:t>
            </a:r>
            <a:r>
              <a:rPr lang="en-US" altLang="zh-CN" dirty="0"/>
              <a:t>》</a:t>
            </a:r>
            <a:r>
              <a:rPr lang="zh-CN" altLang="en-US" dirty="0"/>
              <a:t>，并将信息同步至纳税人端系统中</a:t>
            </a:r>
            <a:endParaRPr lang="en-US" altLang="zh-CN" dirty="0"/>
          </a:p>
          <a:p>
            <a:r>
              <a:rPr lang="zh-CN" altLang="zh-CN" dirty="0"/>
              <a:t>②</a:t>
            </a:r>
            <a:r>
              <a:rPr lang="zh-CN" altLang="en-US" dirty="0"/>
              <a:t>销售方凭税务机关系统校验通过的</a:t>
            </a:r>
            <a:r>
              <a:rPr lang="en-US" altLang="zh-CN" dirty="0"/>
              <a:t>《</a:t>
            </a:r>
            <a:r>
              <a:rPr lang="zh-CN" altLang="en-US" dirty="0"/>
              <a:t>信息表</a:t>
            </a:r>
            <a:r>
              <a:rPr lang="en-US" altLang="zh-CN" dirty="0"/>
              <a:t>》</a:t>
            </a:r>
            <a:r>
              <a:rPr lang="zh-CN" altLang="en-US" dirty="0"/>
              <a:t>开具红字专用发票，在新系统中以销项负数开具。红字专用发票应与</a:t>
            </a:r>
            <a:r>
              <a:rPr lang="en-US" altLang="zh-CN" dirty="0"/>
              <a:t>《</a:t>
            </a:r>
            <a:r>
              <a:rPr lang="zh-CN" altLang="en-US" dirty="0"/>
              <a:t>信息表</a:t>
            </a:r>
            <a:r>
              <a:rPr lang="en-US" altLang="zh-CN" dirty="0"/>
              <a:t>》</a:t>
            </a:r>
            <a:r>
              <a:rPr lang="zh-CN" altLang="en-US" dirty="0"/>
              <a:t>一一对应</a:t>
            </a:r>
            <a:endParaRPr lang="en-US" altLang="zh-CN" dirty="0"/>
          </a:p>
          <a:p>
            <a:r>
              <a:rPr lang="zh-CN" altLang="zh-CN" dirty="0"/>
              <a:t>③</a:t>
            </a:r>
            <a:r>
              <a:rPr lang="zh-CN" altLang="en-US" dirty="0"/>
              <a:t>纳税人也可凭</a:t>
            </a:r>
            <a:r>
              <a:rPr lang="en-US" altLang="zh-CN" dirty="0"/>
              <a:t>《</a:t>
            </a:r>
            <a:r>
              <a:rPr lang="zh-CN" altLang="en-US" dirty="0"/>
              <a:t>信息表</a:t>
            </a:r>
            <a:r>
              <a:rPr lang="en-US" altLang="zh-CN" dirty="0"/>
              <a:t>》</a:t>
            </a:r>
            <a:r>
              <a:rPr lang="zh-CN" altLang="en-US" dirty="0"/>
              <a:t>电子信息或纸质资料到税务机关对</a:t>
            </a:r>
            <a:r>
              <a:rPr lang="en-US" altLang="zh-CN" dirty="0"/>
              <a:t>《</a:t>
            </a:r>
            <a:r>
              <a:rPr lang="zh-CN" altLang="en-US" dirty="0"/>
              <a:t>信息表</a:t>
            </a:r>
            <a:r>
              <a:rPr lang="en-US" altLang="zh-CN" dirty="0"/>
              <a:t>》</a:t>
            </a:r>
            <a:r>
              <a:rPr lang="zh-CN" altLang="en-US" dirty="0"/>
              <a:t>内容进行系统校验</a:t>
            </a:r>
            <a:r>
              <a:rPr lang="en-US" altLang="zh-CN" dirty="0"/>
              <a:t> </a:t>
            </a:r>
            <a:endParaRPr lang="zh-CN" altLang="en-US" dirty="0"/>
          </a:p>
          <a:p>
            <a:r>
              <a:rPr lang="zh-CN" altLang="en-US" dirty="0"/>
              <a:t>税务机关为小规模纳税人代开专用发票，需要开具红字专用发票的，按照一般纳税人开具红字专用发票的方法处理 </a:t>
            </a:r>
            <a:r>
              <a:rPr lang="en-US" altLang="zh-CN" dirty="0"/>
              <a:t> </a:t>
            </a:r>
            <a:endParaRPr lang="zh-CN" altLang="en-US" dirty="0"/>
          </a:p>
          <a:p>
            <a:endParaRPr lang="zh-CN" altLang="en-US" dirty="0"/>
          </a:p>
        </p:txBody>
      </p:sp>
    </p:spTree>
    <p:extLst>
      <p:ext uri="{BB962C8B-B14F-4D97-AF65-F5344CB8AC3E}">
        <p14:creationId xmlns:p14="http://schemas.microsoft.com/office/powerpoint/2010/main" val="17066090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6A24DAE-DC11-42BA-ABA8-9E24DF1ABC3E}"/>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6EED3308-7CFB-44DA-B60B-4B715DE68FF2}"/>
              </a:ext>
            </a:extLst>
          </p:cNvPr>
          <p:cNvSpPr>
            <a:spLocks noGrp="1"/>
          </p:cNvSpPr>
          <p:nvPr>
            <p:ph idx="1"/>
          </p:nvPr>
        </p:nvSpPr>
        <p:spPr/>
        <p:txBody>
          <a:bodyPr/>
          <a:lstStyle/>
          <a:p>
            <a:r>
              <a:rPr lang="zh-CN" altLang="en-US" dirty="0"/>
              <a:t>（</a:t>
            </a:r>
            <a:r>
              <a:rPr lang="en-US" altLang="zh-CN" dirty="0"/>
              <a:t>2</a:t>
            </a:r>
            <a:r>
              <a:rPr lang="zh-CN" altLang="en-US" dirty="0"/>
              <a:t>）红字普通发票</a:t>
            </a:r>
            <a:endParaRPr lang="en-US" altLang="zh-CN" dirty="0"/>
          </a:p>
          <a:p>
            <a:r>
              <a:rPr lang="zh-CN" altLang="en-US" dirty="0"/>
              <a:t>纳税人需要开具红字增值税普通发票的，可以在所对应的蓝字发票金额范围内开具多份红字发票</a:t>
            </a:r>
            <a:endParaRPr lang="en-US" altLang="zh-CN"/>
          </a:p>
          <a:p>
            <a:r>
              <a:rPr lang="zh-CN" altLang="en-US"/>
              <a:t>红</a:t>
            </a:r>
            <a:r>
              <a:rPr lang="zh-CN" altLang="en-US" dirty="0"/>
              <a:t>字机动车销售统一发票需与原蓝字机动车销售统一发票一一对应</a:t>
            </a:r>
          </a:p>
          <a:p>
            <a:r>
              <a:rPr lang="zh-CN" altLang="en-US" dirty="0"/>
              <a:t>按照</a:t>
            </a:r>
            <a:r>
              <a:rPr lang="en-US" altLang="zh-CN" dirty="0"/>
              <a:t>《</a:t>
            </a:r>
            <a:r>
              <a:rPr lang="zh-CN" altLang="en-US" dirty="0"/>
              <a:t>国家税务总局关于纳税人认定或登记为一般纳税人前进项税额抵扣问题的公告</a:t>
            </a:r>
            <a:r>
              <a:rPr lang="en-US" altLang="zh-CN" dirty="0"/>
              <a:t>》</a:t>
            </a:r>
            <a:r>
              <a:rPr lang="zh-CN" altLang="en-US" dirty="0"/>
              <a:t>（国家税务总局公告</a:t>
            </a:r>
            <a:r>
              <a:rPr lang="en-US" altLang="zh-CN" dirty="0"/>
              <a:t>2015</a:t>
            </a:r>
            <a:r>
              <a:rPr lang="zh-CN" altLang="en-US" dirty="0"/>
              <a:t>年第</a:t>
            </a:r>
            <a:r>
              <a:rPr lang="en-US" altLang="zh-CN" dirty="0"/>
              <a:t>59</a:t>
            </a:r>
            <a:r>
              <a:rPr lang="zh-CN" altLang="en-US" dirty="0"/>
              <a:t>号）的规定，需要开具红字专用发票的，按照本公告规定执行</a:t>
            </a:r>
            <a:r>
              <a:rPr lang="en-US" altLang="zh-CN" dirty="0"/>
              <a:t>【</a:t>
            </a:r>
            <a:r>
              <a:rPr lang="zh-CN" altLang="en-US" dirty="0"/>
              <a:t>未发生销售行为的普通发票抵开专用发票</a:t>
            </a:r>
            <a:r>
              <a:rPr lang="en-US" altLang="zh-CN" dirty="0"/>
              <a:t>】</a:t>
            </a:r>
            <a:endParaRPr lang="zh-CN" altLang="en-US" dirty="0"/>
          </a:p>
          <a:p>
            <a:endParaRPr lang="zh-CN" altLang="en-US" dirty="0"/>
          </a:p>
        </p:txBody>
      </p:sp>
    </p:spTree>
    <p:extLst>
      <p:ext uri="{BB962C8B-B14F-4D97-AF65-F5344CB8AC3E}">
        <p14:creationId xmlns:p14="http://schemas.microsoft.com/office/powerpoint/2010/main" val="34547199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5A48552-1B64-4B49-BF09-2E29CA00F3FE}"/>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C1FF3BD9-64D7-4E84-8045-47EC162CEA1E}"/>
              </a:ext>
            </a:extLst>
          </p:cNvPr>
          <p:cNvSpPr>
            <a:spLocks noGrp="1"/>
          </p:cNvSpPr>
          <p:nvPr>
            <p:ph idx="1"/>
          </p:nvPr>
        </p:nvSpPr>
        <p:spPr/>
        <p:txBody>
          <a:bodyPr/>
          <a:lstStyle/>
          <a:p>
            <a:r>
              <a:rPr lang="zh-CN" altLang="en-US" dirty="0">
                <a:solidFill>
                  <a:srgbClr val="FF0000"/>
                </a:solidFill>
              </a:rPr>
              <a:t>四</a:t>
            </a:r>
            <a:r>
              <a:rPr lang="en-US" altLang="zh-CN" dirty="0">
                <a:solidFill>
                  <a:srgbClr val="FF0000"/>
                </a:solidFill>
              </a:rPr>
              <a:t>.</a:t>
            </a:r>
            <a:r>
              <a:rPr lang="zh-CN" altLang="en-US" dirty="0">
                <a:solidFill>
                  <a:srgbClr val="FF0000"/>
                </a:solidFill>
              </a:rPr>
              <a:t>必须在备注栏注明的发票开具</a:t>
            </a:r>
            <a:endParaRPr lang="en-US" altLang="zh-CN" dirty="0">
              <a:solidFill>
                <a:srgbClr val="FF0000"/>
              </a:solidFill>
            </a:endParaRPr>
          </a:p>
          <a:p>
            <a:r>
              <a:rPr lang="en-US" altLang="zh-CN" dirty="0"/>
              <a:t>1.</a:t>
            </a:r>
            <a:r>
              <a:rPr lang="zh-CN" altLang="zh-CN" dirty="0"/>
              <a:t>提供建筑劳务开具发票必须备注</a:t>
            </a:r>
            <a:r>
              <a:rPr lang="zh-CN" altLang="en-US" dirty="0"/>
              <a:t>：</a:t>
            </a:r>
            <a:r>
              <a:rPr lang="zh-CN" altLang="zh-CN" dirty="0"/>
              <a:t>应在发票的备注栏注明建筑服务</a:t>
            </a:r>
            <a:r>
              <a:rPr lang="zh-CN" altLang="zh-CN" dirty="0">
                <a:solidFill>
                  <a:srgbClr val="FF0000"/>
                </a:solidFill>
              </a:rPr>
              <a:t>发生地县（市、区）名称及项目名称</a:t>
            </a:r>
            <a:endParaRPr lang="en-US" altLang="zh-CN" dirty="0">
              <a:solidFill>
                <a:srgbClr val="FF0000"/>
              </a:solidFill>
            </a:endParaRPr>
          </a:p>
          <a:p>
            <a:r>
              <a:rPr lang="en-US" altLang="zh-CN" dirty="0"/>
              <a:t>2.</a:t>
            </a:r>
            <a:r>
              <a:rPr lang="zh-CN" altLang="zh-CN" dirty="0"/>
              <a:t>销售不动产</a:t>
            </a:r>
            <a:r>
              <a:rPr lang="zh-CN" altLang="en-US" dirty="0"/>
              <a:t>开具发票必须备注：</a:t>
            </a:r>
            <a:r>
              <a:rPr lang="zh-CN" altLang="zh-CN" dirty="0"/>
              <a:t>应在发票“货物或应税劳务、服务名称”栏填写不动产名称及房屋产权证书号码（无房屋产权证书的可不填写），“单位”栏填写面积单位，备注栏注明不动产的</a:t>
            </a:r>
            <a:r>
              <a:rPr lang="zh-CN" altLang="zh-CN" dirty="0">
                <a:solidFill>
                  <a:srgbClr val="FF0000"/>
                </a:solidFill>
              </a:rPr>
              <a:t>详细地址</a:t>
            </a:r>
            <a:endParaRPr lang="en-US" altLang="zh-CN" dirty="0">
              <a:solidFill>
                <a:srgbClr val="FF0000"/>
              </a:solidFill>
            </a:endParaRPr>
          </a:p>
          <a:p>
            <a:r>
              <a:rPr lang="en-US" altLang="zh-CN" dirty="0"/>
              <a:t>3.</a:t>
            </a:r>
            <a:r>
              <a:rPr lang="zh-CN" altLang="zh-CN" dirty="0"/>
              <a:t>出租不动产</a:t>
            </a:r>
            <a:r>
              <a:rPr lang="zh-CN" altLang="en-US" dirty="0"/>
              <a:t>开具发票必须备注： </a:t>
            </a:r>
            <a:r>
              <a:rPr lang="zh-CN" altLang="zh-CN" dirty="0"/>
              <a:t>应在备注栏注明不动产的</a:t>
            </a:r>
            <a:r>
              <a:rPr lang="zh-CN" altLang="zh-CN" dirty="0">
                <a:solidFill>
                  <a:srgbClr val="FF0000"/>
                </a:solidFill>
              </a:rPr>
              <a:t>详细地址</a:t>
            </a:r>
            <a:endParaRPr lang="en-US" altLang="zh-CN" dirty="0">
              <a:solidFill>
                <a:srgbClr val="FF0000"/>
              </a:solidFill>
            </a:endParaRPr>
          </a:p>
          <a:p>
            <a:r>
              <a:rPr lang="en-US" altLang="zh-CN" dirty="0"/>
              <a:t>4.</a:t>
            </a:r>
            <a:r>
              <a:rPr lang="zh-CN" altLang="en-US" dirty="0"/>
              <a:t>代开增值税发票的备注：</a:t>
            </a:r>
            <a:r>
              <a:rPr lang="zh-CN" altLang="zh-CN" dirty="0"/>
              <a:t>国税机关为跨县（市、区）提供不动产经营租赁服务、建筑服务的小规模纳税人（不包括其他个人），代开增值税发票时，在发票备注栏中自动打印</a:t>
            </a:r>
            <a:r>
              <a:rPr lang="zh-CN" altLang="zh-CN" dirty="0">
                <a:solidFill>
                  <a:srgbClr val="FF0000"/>
                </a:solidFill>
              </a:rPr>
              <a:t>“</a:t>
            </a:r>
            <a:r>
              <a:rPr lang="en-US" altLang="zh-CN" dirty="0">
                <a:solidFill>
                  <a:srgbClr val="FF0000"/>
                </a:solidFill>
              </a:rPr>
              <a:t>YD</a:t>
            </a:r>
            <a:r>
              <a:rPr lang="zh-CN" altLang="zh-CN" dirty="0">
                <a:solidFill>
                  <a:srgbClr val="FF0000"/>
                </a:solidFill>
              </a:rPr>
              <a:t>”字样</a:t>
            </a:r>
            <a:endParaRPr lang="en-US" altLang="zh-CN" dirty="0">
              <a:solidFill>
                <a:srgbClr val="FF0000"/>
              </a:solidFill>
            </a:endParaRPr>
          </a:p>
          <a:p>
            <a:endParaRPr lang="zh-CN" altLang="en-US" dirty="0"/>
          </a:p>
        </p:txBody>
      </p:sp>
    </p:spTree>
    <p:extLst>
      <p:ext uri="{BB962C8B-B14F-4D97-AF65-F5344CB8AC3E}">
        <p14:creationId xmlns:p14="http://schemas.microsoft.com/office/powerpoint/2010/main" val="24902007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8321393-E356-45F6-994C-C2FF31FA7B1D}"/>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E8FF88E2-4BCE-4C0D-82C8-1B66122FE9BC}"/>
              </a:ext>
            </a:extLst>
          </p:cNvPr>
          <p:cNvSpPr>
            <a:spLocks noGrp="1"/>
          </p:cNvSpPr>
          <p:nvPr>
            <p:ph idx="1"/>
          </p:nvPr>
        </p:nvSpPr>
        <p:spPr/>
        <p:txBody>
          <a:bodyPr/>
          <a:lstStyle/>
          <a:p>
            <a:r>
              <a:rPr lang="en-US" altLang="zh-CN" dirty="0"/>
              <a:t>5.</a:t>
            </a:r>
            <a:r>
              <a:rPr lang="zh-CN" altLang="zh-CN" dirty="0"/>
              <a:t>运输服务开具发票必须备注</a:t>
            </a:r>
            <a:r>
              <a:rPr lang="zh-CN" altLang="en-US" dirty="0"/>
              <a:t>：</a:t>
            </a:r>
            <a:r>
              <a:rPr lang="zh-CN" altLang="zh-CN" dirty="0"/>
              <a:t>增值税一般纳税人提供货物运输服务，使用增值税专用发票和增值税普通发票，开具发票时应将</a:t>
            </a:r>
            <a:r>
              <a:rPr lang="zh-CN" altLang="zh-CN" dirty="0">
                <a:solidFill>
                  <a:srgbClr val="FF0000"/>
                </a:solidFill>
              </a:rPr>
              <a:t>起运地、到达地、车种车号以及运输货物信息</a:t>
            </a:r>
            <a:r>
              <a:rPr lang="zh-CN" altLang="zh-CN" dirty="0"/>
              <a:t>等内容填写在发票备注栏中，如内容较多可</a:t>
            </a:r>
            <a:r>
              <a:rPr lang="zh-CN" altLang="zh-CN" dirty="0">
                <a:solidFill>
                  <a:srgbClr val="FF0000"/>
                </a:solidFill>
              </a:rPr>
              <a:t>另附清单</a:t>
            </a:r>
            <a:r>
              <a:rPr lang="zh-CN" altLang="zh-CN" dirty="0"/>
              <a:t>。其中铁路运输企业受托</a:t>
            </a:r>
            <a:r>
              <a:rPr lang="zh-CN" altLang="zh-CN" dirty="0">
                <a:solidFill>
                  <a:srgbClr val="FF0000"/>
                </a:solidFill>
              </a:rPr>
              <a:t>代征的印花税款</a:t>
            </a:r>
            <a:r>
              <a:rPr lang="zh-CN" altLang="zh-CN" dirty="0"/>
              <a:t>信息，可填写在发票备注栏中</a:t>
            </a:r>
            <a:endParaRPr lang="en-US" altLang="zh-CN" dirty="0"/>
          </a:p>
          <a:p>
            <a:r>
              <a:rPr lang="en-US" altLang="zh-CN" dirty="0"/>
              <a:t>6.</a:t>
            </a:r>
            <a:r>
              <a:rPr lang="zh-CN" altLang="zh-CN" dirty="0"/>
              <a:t>预付卡业务开票必须备注</a:t>
            </a:r>
            <a:r>
              <a:rPr lang="zh-CN" altLang="en-US" dirty="0"/>
              <a:t>：</a:t>
            </a:r>
            <a:r>
              <a:rPr lang="zh-CN" altLang="zh-CN" dirty="0"/>
              <a:t>单用途卡销售方与售卡方不是同一个纳税人的，销售方在收到售卡方结算的销售款时，应向售卡方开具增值税普通发票，并在备注栏注明</a:t>
            </a:r>
            <a:r>
              <a:rPr lang="zh-CN" altLang="zh-CN" dirty="0">
                <a:solidFill>
                  <a:srgbClr val="FF0000"/>
                </a:solidFill>
              </a:rPr>
              <a:t>“收到预付卡结算款”</a:t>
            </a:r>
            <a:r>
              <a:rPr lang="zh-CN" altLang="zh-CN" dirty="0"/>
              <a:t>，不得开具增值税专用发票。多用途卡特约商户收到支付机构结算的销售款时，应向支付机构开具增值税普通发票，并在备注栏注明</a:t>
            </a:r>
            <a:r>
              <a:rPr lang="zh-CN" altLang="zh-CN" dirty="0">
                <a:solidFill>
                  <a:srgbClr val="FF0000"/>
                </a:solidFill>
              </a:rPr>
              <a:t>“收到预付卡结算款”</a:t>
            </a:r>
            <a:r>
              <a:rPr lang="zh-CN" altLang="zh-CN" dirty="0"/>
              <a:t>，不得开具增值税专用发票。预付卡业务中，最终销售方收到销售款开具发票时，要在发票备注栏备注</a:t>
            </a:r>
            <a:r>
              <a:rPr lang="zh-CN" altLang="zh-CN" dirty="0">
                <a:solidFill>
                  <a:srgbClr val="FF0000"/>
                </a:solidFill>
              </a:rPr>
              <a:t>“收到预付卡结算款”</a:t>
            </a:r>
            <a:r>
              <a:rPr lang="zh-CN" altLang="zh-CN" dirty="0"/>
              <a:t>，且只能开增值税普通发票</a:t>
            </a:r>
            <a:endParaRPr lang="en-US" altLang="zh-CN" dirty="0"/>
          </a:p>
          <a:p>
            <a:r>
              <a:rPr lang="en-US" altLang="zh-CN" dirty="0"/>
              <a:t>7.</a:t>
            </a:r>
            <a:r>
              <a:rPr lang="zh-CN" altLang="zh-CN" dirty="0"/>
              <a:t>保险公司代收车船税开具发票的必须备注</a:t>
            </a:r>
            <a:r>
              <a:rPr lang="zh-CN" altLang="en-US" dirty="0"/>
              <a:t>：</a:t>
            </a:r>
            <a:r>
              <a:rPr lang="zh-CN" altLang="zh-CN" dirty="0"/>
              <a:t>保险机构作为车船税扣缴义务人，在代收车船税并开具增值税发票时，应在增值税发票备注栏中</a:t>
            </a:r>
            <a:r>
              <a:rPr lang="zh-CN" altLang="zh-CN" dirty="0">
                <a:solidFill>
                  <a:srgbClr val="FF0000"/>
                </a:solidFill>
              </a:rPr>
              <a:t>注明代收车船税税款信息</a:t>
            </a:r>
            <a:r>
              <a:rPr lang="zh-CN" altLang="zh-CN" dirty="0"/>
              <a:t>。具体包括：保险单号、税款所属期（详细至月）、代收车船税金额、滞纳金金额、金额合计等</a:t>
            </a:r>
          </a:p>
          <a:p>
            <a:endParaRPr lang="zh-CN" altLang="en-US" dirty="0"/>
          </a:p>
        </p:txBody>
      </p:sp>
    </p:spTree>
    <p:extLst>
      <p:ext uri="{BB962C8B-B14F-4D97-AF65-F5344CB8AC3E}">
        <p14:creationId xmlns:p14="http://schemas.microsoft.com/office/powerpoint/2010/main" val="23133768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607FD4-7C7A-460F-B8B2-65A0850C3F77}"/>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0ED627A3-1E0B-47EE-9A77-B0D79D98B4AB}"/>
              </a:ext>
            </a:extLst>
          </p:cNvPr>
          <p:cNvSpPr>
            <a:spLocks noGrp="1"/>
          </p:cNvSpPr>
          <p:nvPr>
            <p:ph idx="1"/>
          </p:nvPr>
        </p:nvSpPr>
        <p:spPr/>
        <p:txBody>
          <a:bodyPr/>
          <a:lstStyle/>
          <a:p>
            <a:r>
              <a:rPr lang="en-US" altLang="zh-CN" dirty="0"/>
              <a:t>8.</a:t>
            </a:r>
            <a:r>
              <a:rPr lang="zh-CN" altLang="zh-CN" dirty="0"/>
              <a:t>保险公司代保险代理人汇总开代理费发票必须备注：个人保险代理人为保险公司提供保险代理服务，接受税务机关委托代征税款的保险企业，向个人保险代理人支付佣金费用后，可代个人保险代理人统一向主管国税机关申请汇总代开增值税普通发票或增值税专用发票。代开发票的国税机关在发票备注栏备注</a:t>
            </a:r>
            <a:r>
              <a:rPr lang="zh-CN" altLang="zh-CN" dirty="0">
                <a:solidFill>
                  <a:srgbClr val="FF0000"/>
                </a:solidFill>
              </a:rPr>
              <a:t>“个人保险代理人汇总代开”</a:t>
            </a:r>
            <a:r>
              <a:rPr lang="zh-CN" altLang="zh-CN" dirty="0"/>
              <a:t>字样</a:t>
            </a:r>
            <a:endParaRPr lang="en-US" altLang="zh-CN" dirty="0"/>
          </a:p>
          <a:p>
            <a:r>
              <a:rPr lang="en-US" altLang="zh-CN" dirty="0"/>
              <a:t>9.</a:t>
            </a:r>
            <a:r>
              <a:rPr lang="zh-CN" altLang="zh-CN" dirty="0"/>
              <a:t>差额开票功能开具的发票必须要有备注</a:t>
            </a:r>
            <a:r>
              <a:rPr lang="zh-CN" altLang="en-US" dirty="0"/>
              <a:t>：</a:t>
            </a:r>
            <a:r>
              <a:rPr lang="zh-CN" altLang="zh-CN" dirty="0"/>
              <a:t>按照现行政策规定适用差额征税办法缴纳增值税，且不得全额开具增值税发票的（财政部、税务总局另有规定的除外），纳税人自行开具或者税务机关代开增值税发票时，通过新系统中差额征税开票功能，录入含税销售额（或含税评估额）和扣除额，系统自动计算税额和不含税金额，备注栏自动打印</a:t>
            </a:r>
            <a:r>
              <a:rPr lang="zh-CN" altLang="zh-CN" dirty="0">
                <a:solidFill>
                  <a:srgbClr val="FF0000"/>
                </a:solidFill>
              </a:rPr>
              <a:t>“差额征税”</a:t>
            </a:r>
            <a:r>
              <a:rPr lang="zh-CN" altLang="zh-CN" dirty="0"/>
              <a:t>字样，发票开具不应与其他应税行为混开</a:t>
            </a:r>
            <a:endParaRPr lang="en-US" altLang="zh-CN" dirty="0"/>
          </a:p>
          <a:p>
            <a:r>
              <a:rPr lang="zh-CN" altLang="en-US" dirty="0"/>
              <a:t>相关的差额开票业务主要有：</a:t>
            </a:r>
            <a:r>
              <a:rPr lang="zh-CN" altLang="zh-CN" dirty="0"/>
              <a:t>安全保护服务（包括武装守护押运服务）</a:t>
            </a:r>
            <a:r>
              <a:rPr lang="zh-CN" altLang="en-US" dirty="0"/>
              <a:t>、</a:t>
            </a:r>
            <a:r>
              <a:rPr lang="zh-CN" altLang="zh-CN" dirty="0"/>
              <a:t>劳务派遣服务</a:t>
            </a:r>
            <a:r>
              <a:rPr lang="zh-CN" altLang="en-US" dirty="0"/>
              <a:t>、</a:t>
            </a:r>
            <a:r>
              <a:rPr lang="zh-CN" altLang="zh-CN" dirty="0"/>
              <a:t>人力资源外包服务</a:t>
            </a:r>
            <a:r>
              <a:rPr lang="zh-CN" altLang="en-US" dirty="0"/>
              <a:t>、</a:t>
            </a:r>
            <a:r>
              <a:rPr lang="zh-CN" altLang="zh-CN" dirty="0"/>
              <a:t>旅游服务</a:t>
            </a:r>
            <a:r>
              <a:rPr lang="zh-CN" altLang="en-US" dirty="0"/>
              <a:t>、销售取得的不动产等</a:t>
            </a:r>
          </a:p>
          <a:p>
            <a:endParaRPr lang="zh-CN" altLang="en-US" dirty="0"/>
          </a:p>
        </p:txBody>
      </p:sp>
    </p:spTree>
    <p:extLst>
      <p:ext uri="{BB962C8B-B14F-4D97-AF65-F5344CB8AC3E}">
        <p14:creationId xmlns:p14="http://schemas.microsoft.com/office/powerpoint/2010/main" val="27889557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0128074-DF24-45FB-BDA5-474955B64AA6}"/>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ADDD93F2-AC80-4769-8654-251A1D484F20}"/>
              </a:ext>
            </a:extLst>
          </p:cNvPr>
          <p:cNvSpPr>
            <a:spLocks noGrp="1"/>
          </p:cNvSpPr>
          <p:nvPr>
            <p:ph idx="1"/>
          </p:nvPr>
        </p:nvSpPr>
        <p:spPr/>
        <p:txBody>
          <a:bodyPr>
            <a:normAutofit fontScale="92500" lnSpcReduction="10000"/>
          </a:bodyPr>
          <a:lstStyle/>
          <a:p>
            <a:r>
              <a:rPr lang="zh-CN" altLang="en-US" dirty="0">
                <a:solidFill>
                  <a:srgbClr val="FF0000"/>
                </a:solidFill>
              </a:rPr>
              <a:t>五</a:t>
            </a:r>
            <a:r>
              <a:rPr lang="en-US" altLang="zh-CN" dirty="0">
                <a:solidFill>
                  <a:srgbClr val="FF0000"/>
                </a:solidFill>
              </a:rPr>
              <a:t>.</a:t>
            </a:r>
            <a:r>
              <a:rPr lang="zh-CN" altLang="en-US" dirty="0">
                <a:solidFill>
                  <a:srgbClr val="FF0000"/>
                </a:solidFill>
              </a:rPr>
              <a:t>宁波房地产开发项目的发票开具</a:t>
            </a:r>
            <a:endParaRPr lang="en-US" altLang="zh-CN" dirty="0">
              <a:solidFill>
                <a:srgbClr val="FF0000"/>
              </a:solidFill>
            </a:endParaRPr>
          </a:p>
          <a:p>
            <a:r>
              <a:rPr lang="zh-CN" altLang="en-US" dirty="0"/>
              <a:t>（一）发票开具衔接 </a:t>
            </a:r>
          </a:p>
          <a:p>
            <a:r>
              <a:rPr lang="en-US" altLang="zh-CN" dirty="0"/>
              <a:t>1.</a:t>
            </a:r>
            <a:r>
              <a:rPr lang="zh-CN" altLang="en-US" dirty="0"/>
              <a:t>纳税人销售自行开发的房产（以下简称房产）在</a:t>
            </a:r>
            <a:r>
              <a:rPr lang="en-US" altLang="zh-CN" dirty="0"/>
              <a:t>2016</a:t>
            </a:r>
            <a:r>
              <a:rPr lang="zh-CN" altLang="en-US" dirty="0"/>
              <a:t>年</a:t>
            </a:r>
            <a:r>
              <a:rPr lang="en-US" altLang="zh-CN" dirty="0"/>
              <a:t>4</a:t>
            </a:r>
            <a:r>
              <a:rPr lang="zh-CN" altLang="en-US" dirty="0"/>
              <a:t>月</a:t>
            </a:r>
            <a:r>
              <a:rPr lang="en-US" altLang="zh-CN" dirty="0"/>
              <a:t>30</a:t>
            </a:r>
            <a:r>
              <a:rPr lang="zh-CN" altLang="en-US" dirty="0"/>
              <a:t>日前已</a:t>
            </a:r>
            <a:r>
              <a:rPr lang="zh-CN" altLang="en-US" dirty="0">
                <a:solidFill>
                  <a:srgbClr val="FF0000"/>
                </a:solidFill>
              </a:rPr>
              <a:t>预收购房款</a:t>
            </a:r>
            <a:r>
              <a:rPr lang="zh-CN" altLang="en-US" dirty="0"/>
              <a:t>，已开具</a:t>
            </a:r>
            <a:r>
              <a:rPr lang="en-US" altLang="zh-CN" dirty="0"/>
              <a:t>《</a:t>
            </a:r>
            <a:r>
              <a:rPr lang="zh-CN" altLang="en-US" dirty="0"/>
              <a:t>销售不动产统一发票</a:t>
            </a:r>
            <a:r>
              <a:rPr lang="en-US" altLang="zh-CN" dirty="0"/>
              <a:t>》</a:t>
            </a:r>
            <a:r>
              <a:rPr lang="zh-CN" altLang="en-US" dirty="0"/>
              <a:t>的，</a:t>
            </a:r>
            <a:r>
              <a:rPr lang="en-US" altLang="zh-CN" dirty="0"/>
              <a:t>2016</a:t>
            </a:r>
            <a:r>
              <a:rPr lang="zh-CN" altLang="en-US" dirty="0"/>
              <a:t>年</a:t>
            </a:r>
            <a:r>
              <a:rPr lang="en-US" altLang="zh-CN" dirty="0"/>
              <a:t>5</a:t>
            </a:r>
            <a:r>
              <a:rPr lang="zh-CN" altLang="en-US" dirty="0"/>
              <a:t>月</a:t>
            </a:r>
            <a:r>
              <a:rPr lang="en-US" altLang="zh-CN" dirty="0"/>
              <a:t>1</a:t>
            </a:r>
            <a:r>
              <a:rPr lang="zh-CN" altLang="en-US" dirty="0"/>
              <a:t>日后房产交付时，原则上按</a:t>
            </a:r>
            <a:r>
              <a:rPr lang="zh-CN" altLang="en-US" dirty="0">
                <a:solidFill>
                  <a:srgbClr val="FF0000"/>
                </a:solidFill>
              </a:rPr>
              <a:t>结算余额</a:t>
            </a:r>
            <a:r>
              <a:rPr lang="zh-CN" altLang="en-US" dirty="0"/>
              <a:t>开具增值税发票，并在备注栏中注明“面积、单价、不动产总价”，同时注明“购房款已结清”字样。</a:t>
            </a:r>
          </a:p>
          <a:p>
            <a:r>
              <a:rPr lang="en-US" altLang="zh-CN" dirty="0"/>
              <a:t>2.</a:t>
            </a:r>
            <a:r>
              <a:rPr lang="zh-CN" altLang="en-US" dirty="0"/>
              <a:t>纳税人在</a:t>
            </a:r>
            <a:r>
              <a:rPr lang="en-US" altLang="zh-CN" dirty="0"/>
              <a:t>2016</a:t>
            </a:r>
            <a:r>
              <a:rPr lang="zh-CN" altLang="en-US" dirty="0"/>
              <a:t>年</a:t>
            </a:r>
            <a:r>
              <a:rPr lang="en-US" altLang="zh-CN" dirty="0"/>
              <a:t>4</a:t>
            </a:r>
            <a:r>
              <a:rPr lang="zh-CN" altLang="en-US" dirty="0"/>
              <a:t>月</a:t>
            </a:r>
            <a:r>
              <a:rPr lang="en-US" altLang="zh-CN" dirty="0"/>
              <a:t>30</a:t>
            </a:r>
            <a:r>
              <a:rPr lang="zh-CN" altLang="en-US" dirty="0"/>
              <a:t>日前销售房产已按购房款开具</a:t>
            </a:r>
            <a:r>
              <a:rPr lang="en-US" altLang="zh-CN" dirty="0"/>
              <a:t>《</a:t>
            </a:r>
            <a:r>
              <a:rPr lang="zh-CN" altLang="en-US" dirty="0"/>
              <a:t>销售不动产统一发票</a:t>
            </a:r>
            <a:r>
              <a:rPr lang="en-US" altLang="zh-CN" dirty="0"/>
              <a:t>》</a:t>
            </a:r>
            <a:r>
              <a:rPr lang="zh-CN" altLang="en-US" dirty="0"/>
              <a:t>，</a:t>
            </a:r>
            <a:r>
              <a:rPr lang="en-US" altLang="zh-CN" dirty="0"/>
              <a:t>2016</a:t>
            </a:r>
            <a:r>
              <a:rPr lang="zh-CN" altLang="en-US" dirty="0"/>
              <a:t>年</a:t>
            </a:r>
            <a:r>
              <a:rPr lang="en-US" altLang="zh-CN" dirty="0"/>
              <a:t>5</a:t>
            </a:r>
            <a:r>
              <a:rPr lang="zh-CN" altLang="en-US" dirty="0"/>
              <a:t>月</a:t>
            </a:r>
            <a:r>
              <a:rPr lang="en-US" altLang="zh-CN" dirty="0"/>
              <a:t>1</a:t>
            </a:r>
            <a:r>
              <a:rPr lang="zh-CN" altLang="en-US" dirty="0"/>
              <a:t>日后房产交付时，原则上按</a:t>
            </a:r>
            <a:r>
              <a:rPr lang="zh-CN" altLang="en-US" dirty="0">
                <a:solidFill>
                  <a:srgbClr val="FF0000"/>
                </a:solidFill>
              </a:rPr>
              <a:t>结算余额</a:t>
            </a:r>
            <a:r>
              <a:rPr lang="zh-CN" altLang="en-US" dirty="0"/>
              <a:t>开具增值税发票（包括红字发票），发票开具要求同上 </a:t>
            </a:r>
          </a:p>
          <a:p>
            <a:r>
              <a:rPr lang="en-US" altLang="zh-CN" dirty="0"/>
              <a:t>3.</a:t>
            </a:r>
            <a:r>
              <a:rPr lang="zh-CN" altLang="en-US" dirty="0"/>
              <a:t>纳税人销售房产在</a:t>
            </a:r>
            <a:r>
              <a:rPr lang="en-US" altLang="zh-CN" dirty="0"/>
              <a:t>2016</a:t>
            </a:r>
            <a:r>
              <a:rPr lang="zh-CN" altLang="en-US" dirty="0"/>
              <a:t>年</a:t>
            </a:r>
            <a:r>
              <a:rPr lang="en-US" altLang="zh-CN" dirty="0"/>
              <a:t>4</a:t>
            </a:r>
            <a:r>
              <a:rPr lang="zh-CN" altLang="en-US" dirty="0"/>
              <a:t>月</a:t>
            </a:r>
            <a:r>
              <a:rPr lang="en-US" altLang="zh-CN" dirty="0"/>
              <a:t>30</a:t>
            </a:r>
            <a:r>
              <a:rPr lang="zh-CN" altLang="en-US" dirty="0"/>
              <a:t>日前收取预收购房款或购房款，已开具</a:t>
            </a:r>
            <a:r>
              <a:rPr lang="en-US" altLang="zh-CN" dirty="0"/>
              <a:t>《</a:t>
            </a:r>
            <a:r>
              <a:rPr lang="zh-CN" altLang="en-US" dirty="0"/>
              <a:t>销售不动产统一发票</a:t>
            </a:r>
            <a:r>
              <a:rPr lang="en-US" altLang="zh-CN" dirty="0"/>
              <a:t>》</a:t>
            </a:r>
            <a:r>
              <a:rPr lang="zh-CN" altLang="en-US" dirty="0"/>
              <a:t>，但</a:t>
            </a:r>
            <a:r>
              <a:rPr lang="en-US" altLang="zh-CN" dirty="0"/>
              <a:t>2016</a:t>
            </a:r>
            <a:r>
              <a:rPr lang="zh-CN" altLang="en-US" dirty="0"/>
              <a:t>年</a:t>
            </a:r>
            <a:r>
              <a:rPr lang="en-US" altLang="zh-CN" dirty="0"/>
              <a:t>5</a:t>
            </a:r>
            <a:r>
              <a:rPr lang="zh-CN" altLang="en-US" dirty="0"/>
              <a:t>月</a:t>
            </a:r>
            <a:r>
              <a:rPr lang="en-US" altLang="zh-CN" dirty="0"/>
              <a:t>1</a:t>
            </a:r>
            <a:r>
              <a:rPr lang="zh-CN" altLang="en-US" dirty="0"/>
              <a:t>日后房产交付时，购房者因特殊原因需更名重新开具发票的，纳税人须收回原</a:t>
            </a:r>
            <a:r>
              <a:rPr lang="en-US" altLang="zh-CN" dirty="0"/>
              <a:t>《</a:t>
            </a:r>
            <a:r>
              <a:rPr lang="zh-CN" altLang="en-US" dirty="0"/>
              <a:t>销售不动产统一发票</a:t>
            </a:r>
            <a:r>
              <a:rPr lang="en-US" altLang="zh-CN" dirty="0"/>
              <a:t>》</a:t>
            </a:r>
            <a:r>
              <a:rPr lang="zh-CN" altLang="en-US" dirty="0"/>
              <a:t>冲红后，再开具增值税普通发票，且</a:t>
            </a:r>
            <a:r>
              <a:rPr lang="zh-CN" altLang="en-US" dirty="0">
                <a:solidFill>
                  <a:srgbClr val="FF0000"/>
                </a:solidFill>
              </a:rPr>
              <a:t>不得开具</a:t>
            </a:r>
            <a:r>
              <a:rPr lang="zh-CN" altLang="en-US" dirty="0"/>
              <a:t>增值税专用发票 </a:t>
            </a:r>
          </a:p>
          <a:p>
            <a:r>
              <a:rPr lang="en-US" altLang="zh-CN" dirty="0"/>
              <a:t>4.</a:t>
            </a:r>
            <a:r>
              <a:rPr lang="zh-CN" altLang="en-US" dirty="0"/>
              <a:t>纳税人销售自行开发停车位，参照上述规定处理。</a:t>
            </a:r>
          </a:p>
          <a:p>
            <a:r>
              <a:rPr lang="en-US" altLang="zh-CN" dirty="0"/>
              <a:t>5.</a:t>
            </a:r>
            <a:r>
              <a:rPr lang="zh-CN" altLang="en-US" dirty="0"/>
              <a:t>纳税人</a:t>
            </a:r>
            <a:r>
              <a:rPr lang="en-US" altLang="zh-CN" dirty="0"/>
              <a:t>2016</a:t>
            </a:r>
            <a:r>
              <a:rPr lang="zh-CN" altLang="en-US" dirty="0"/>
              <a:t>年</a:t>
            </a:r>
            <a:r>
              <a:rPr lang="en-US" altLang="zh-CN" dirty="0"/>
              <a:t>4</a:t>
            </a:r>
            <a:r>
              <a:rPr lang="zh-CN" altLang="en-US" dirty="0"/>
              <a:t>月</a:t>
            </a:r>
            <a:r>
              <a:rPr lang="en-US" altLang="zh-CN" dirty="0"/>
              <a:t>30</a:t>
            </a:r>
            <a:r>
              <a:rPr lang="zh-CN" altLang="en-US" dirty="0"/>
              <a:t>日前收取的预收购房款，已向地税缴纳了营业税但未开具地税</a:t>
            </a:r>
            <a:r>
              <a:rPr lang="en-US" altLang="zh-CN" dirty="0"/>
              <a:t>《</a:t>
            </a:r>
            <a:r>
              <a:rPr lang="zh-CN" altLang="en-US" dirty="0"/>
              <a:t>销售不动产统一发票</a:t>
            </a:r>
            <a:r>
              <a:rPr lang="en-US" altLang="zh-CN" dirty="0"/>
              <a:t>》</a:t>
            </a:r>
            <a:r>
              <a:rPr lang="zh-CN" altLang="en-US" dirty="0"/>
              <a:t>的，可以开具增值税普通发票，</a:t>
            </a:r>
            <a:r>
              <a:rPr lang="zh-CN" altLang="en-US" dirty="0">
                <a:solidFill>
                  <a:srgbClr val="FF0000"/>
                </a:solidFill>
              </a:rPr>
              <a:t>不得开具</a:t>
            </a:r>
            <a:r>
              <a:rPr lang="zh-CN" altLang="en-US" dirty="0"/>
              <a:t>增值税专用发票 </a:t>
            </a:r>
            <a:endParaRPr lang="zh-CN" altLang="en-US" dirty="0">
              <a:solidFill>
                <a:srgbClr val="FF0000"/>
              </a:solidFill>
            </a:endParaRPr>
          </a:p>
          <a:p>
            <a:endParaRPr lang="zh-CN" altLang="en-US" dirty="0"/>
          </a:p>
        </p:txBody>
      </p:sp>
    </p:spTree>
    <p:extLst>
      <p:ext uri="{BB962C8B-B14F-4D97-AF65-F5344CB8AC3E}">
        <p14:creationId xmlns:p14="http://schemas.microsoft.com/office/powerpoint/2010/main" val="17361050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3D722E-73BC-4F8D-97B6-7097DE31B8BE}"/>
              </a:ext>
            </a:extLst>
          </p:cNvPr>
          <p:cNvSpPr>
            <a:spLocks noGrp="1"/>
          </p:cNvSpPr>
          <p:nvPr>
            <p:ph type="title"/>
          </p:nvPr>
        </p:nvSpPr>
        <p:spPr/>
        <p:txBody>
          <a:bodyPr/>
          <a:lstStyle/>
          <a:p>
            <a:r>
              <a:rPr lang="zh-CN" altLang="en-US" dirty="0"/>
              <a:t>发票的开具</a:t>
            </a:r>
          </a:p>
        </p:txBody>
      </p:sp>
      <p:sp>
        <p:nvSpPr>
          <p:cNvPr id="3" name="内容占位符 2">
            <a:extLst>
              <a:ext uri="{FF2B5EF4-FFF2-40B4-BE49-F238E27FC236}">
                <a16:creationId xmlns:a16="http://schemas.microsoft.com/office/drawing/2014/main" xmlns="" id="{92EE98A9-C29D-40FF-A68C-0EF5A4026454}"/>
              </a:ext>
            </a:extLst>
          </p:cNvPr>
          <p:cNvSpPr>
            <a:spLocks noGrp="1"/>
          </p:cNvSpPr>
          <p:nvPr>
            <p:ph idx="1"/>
          </p:nvPr>
        </p:nvSpPr>
        <p:spPr/>
        <p:txBody>
          <a:bodyPr>
            <a:normAutofit lnSpcReduction="10000"/>
          </a:bodyPr>
          <a:lstStyle/>
          <a:p>
            <a:r>
              <a:rPr lang="zh-CN" altLang="en-US" dirty="0">
                <a:solidFill>
                  <a:srgbClr val="0070C0"/>
                </a:solidFill>
              </a:rPr>
              <a:t>（二）营改增后销售房产开具发票</a:t>
            </a:r>
          </a:p>
          <a:p>
            <a:r>
              <a:rPr lang="en-US" altLang="zh-CN" dirty="0"/>
              <a:t>1.</a:t>
            </a:r>
            <a:r>
              <a:rPr lang="zh-CN" altLang="en-US" dirty="0"/>
              <a:t>纳税人销售房产时，收取的预售定金、诚意金等，不得开具增值税发票 </a:t>
            </a:r>
          </a:p>
          <a:p>
            <a:r>
              <a:rPr lang="en-US" altLang="zh-CN" dirty="0"/>
              <a:t>2.</a:t>
            </a:r>
            <a:r>
              <a:rPr lang="zh-CN" altLang="en-US" dirty="0"/>
              <a:t>纳税人销售房产</a:t>
            </a:r>
            <a:r>
              <a:rPr lang="zh-CN" altLang="en-US" dirty="0">
                <a:solidFill>
                  <a:srgbClr val="FF0000"/>
                </a:solidFill>
              </a:rPr>
              <a:t>预收购房款</a:t>
            </a:r>
            <a:r>
              <a:rPr lang="zh-CN" altLang="en-US" dirty="0"/>
              <a:t>时，可开具增值税</a:t>
            </a:r>
            <a:r>
              <a:rPr lang="zh-CN" altLang="en-US" dirty="0">
                <a:solidFill>
                  <a:srgbClr val="FF0000"/>
                </a:solidFill>
              </a:rPr>
              <a:t>普通发票</a:t>
            </a:r>
            <a:r>
              <a:rPr lang="zh-CN" altLang="en-US" dirty="0"/>
              <a:t>，同时应在发票“货物或应税劳务、服务名称”栏填写不动产名称，“单位”栏填写面积单位，“数量”、“单价”栏暂不填写，“金额”栏填写预收款</a:t>
            </a:r>
            <a:r>
              <a:rPr lang="en-US" altLang="zh-CN" dirty="0"/>
              <a:t>/</a:t>
            </a:r>
            <a:r>
              <a:rPr lang="zh-CN" altLang="en-US" dirty="0"/>
              <a:t>（</a:t>
            </a:r>
            <a:r>
              <a:rPr lang="en-US" altLang="zh-CN" dirty="0"/>
              <a:t>1+</a:t>
            </a:r>
            <a:r>
              <a:rPr lang="zh-CN" altLang="en-US" dirty="0"/>
              <a:t>税率或征收率），“税率”栏填写税率或征收率，“税额”栏填写金额与税率或征收率的计算值，“备注栏”注明不动产的详细地址：具体街道、栋号、门牌号，同时注明“预收购房款”字样</a:t>
            </a:r>
          </a:p>
          <a:p>
            <a:r>
              <a:rPr lang="en-US" altLang="zh-CN" dirty="0"/>
              <a:t>3.</a:t>
            </a:r>
            <a:r>
              <a:rPr lang="zh-CN" altLang="en-US" dirty="0"/>
              <a:t>房产交付时，收回预收款时开具的增值税普通发票并冲红，同时开具全额的增值税发票。购房者需要增值税专用发票的，可按规定开具</a:t>
            </a:r>
            <a:r>
              <a:rPr lang="zh-CN" altLang="en-US" dirty="0">
                <a:solidFill>
                  <a:srgbClr val="FF0000"/>
                </a:solidFill>
              </a:rPr>
              <a:t>全额的增值税专用发票 </a:t>
            </a:r>
          </a:p>
          <a:p>
            <a:r>
              <a:rPr lang="en-US" altLang="zh-CN" dirty="0"/>
              <a:t>4.</a:t>
            </a:r>
            <a:r>
              <a:rPr lang="zh-CN" altLang="en-US" dirty="0"/>
              <a:t>纳税人销售停车位的参照上述规定办理</a:t>
            </a:r>
          </a:p>
          <a:p>
            <a:r>
              <a:rPr lang="en-US" altLang="zh-CN" dirty="0"/>
              <a:t>5.</a:t>
            </a:r>
            <a:r>
              <a:rPr lang="zh-CN" altLang="en-US" dirty="0"/>
              <a:t>纳税人向消费者个人销售房产及销售免征增值税房产项目的，不得开具增值税专用发票</a:t>
            </a:r>
          </a:p>
          <a:p>
            <a:r>
              <a:rPr lang="zh-CN" altLang="en-US" dirty="0"/>
              <a:t>两位以上购房者的，可将共有人的姓名填列在“购买方名称”栏，也可在备注栏中注明共有人姓名 </a:t>
            </a:r>
          </a:p>
          <a:p>
            <a:endParaRPr lang="zh-CN" altLang="en-US" dirty="0"/>
          </a:p>
        </p:txBody>
      </p:sp>
    </p:spTree>
    <p:extLst>
      <p:ext uri="{BB962C8B-B14F-4D97-AF65-F5344CB8AC3E}">
        <p14:creationId xmlns:p14="http://schemas.microsoft.com/office/powerpoint/2010/main" val="15303209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发票的查验</a:t>
            </a:r>
          </a:p>
        </p:txBody>
      </p:sp>
      <p:sp>
        <p:nvSpPr>
          <p:cNvPr id="3" name="内容占位符 2"/>
          <p:cNvSpPr>
            <a:spLocks noGrp="1"/>
          </p:cNvSpPr>
          <p:nvPr>
            <p:ph idx="1"/>
          </p:nvPr>
        </p:nvSpPr>
        <p:spPr/>
        <p:txBody>
          <a:bodyPr/>
          <a:lstStyle/>
          <a:p>
            <a:r>
              <a:rPr lang="zh-CN" altLang="zh-CN" dirty="0"/>
              <a:t>取得增值税发票的单位和个人可登陆全国增值税发票查验平台（</a:t>
            </a:r>
            <a:r>
              <a:rPr lang="en-US" altLang="zh-CN" dirty="0"/>
              <a:t>https://inv-veri.chinatax.gov.cn</a:t>
            </a:r>
            <a:r>
              <a:rPr lang="zh-CN" altLang="zh-CN" dirty="0"/>
              <a:t>），对新系统开具的增值税专用发票、增值税普通发票、机动车销售统一发票和增值税电子普通发票的发票信息进行查验。单位和个人通过网页浏览器首次登录平台时，应下载安装根证书文件，查看平台提供的发票查验操作说明</a:t>
            </a:r>
            <a:endParaRPr lang="en-US" altLang="zh-CN" dirty="0"/>
          </a:p>
          <a:p>
            <a:r>
              <a:rPr lang="zh-CN" altLang="zh-CN" dirty="0"/>
              <a:t>自</a:t>
            </a:r>
            <a:r>
              <a:rPr lang="en-US" altLang="zh-CN" dirty="0"/>
              <a:t>2017</a:t>
            </a:r>
            <a:r>
              <a:rPr lang="zh-CN" altLang="zh-CN" dirty="0"/>
              <a:t>年</a:t>
            </a:r>
            <a:r>
              <a:rPr lang="en-US" altLang="zh-CN" dirty="0"/>
              <a:t>1</a:t>
            </a:r>
            <a:r>
              <a:rPr lang="zh-CN" altLang="zh-CN" dirty="0"/>
              <a:t>月</a:t>
            </a:r>
            <a:r>
              <a:rPr lang="en-US" altLang="zh-CN" dirty="0"/>
              <a:t>1</a:t>
            </a:r>
            <a:r>
              <a:rPr lang="zh-CN" altLang="zh-CN" dirty="0"/>
              <a:t>日起实施</a:t>
            </a:r>
            <a:endParaRPr lang="zh-CN" altLang="en-US" dirty="0"/>
          </a:p>
          <a:p>
            <a:endParaRPr lang="zh-CN" altLang="en-US" dirty="0"/>
          </a:p>
        </p:txBody>
      </p:sp>
    </p:spTree>
    <p:extLst>
      <p:ext uri="{BB962C8B-B14F-4D97-AF65-F5344CB8AC3E}">
        <p14:creationId xmlns:p14="http://schemas.microsoft.com/office/powerpoint/2010/main" val="3622875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512E06-2156-4558-B1D3-307AC231DAB6}"/>
              </a:ext>
            </a:extLst>
          </p:cNvPr>
          <p:cNvSpPr>
            <a:spLocks noGrp="1"/>
          </p:cNvSpPr>
          <p:nvPr>
            <p:ph type="title"/>
          </p:nvPr>
        </p:nvSpPr>
        <p:spPr/>
        <p:txBody>
          <a:bodyPr/>
          <a:lstStyle/>
          <a:p>
            <a:r>
              <a:rPr lang="zh-CN" altLang="en-US" dirty="0"/>
              <a:t>发票的概述</a:t>
            </a:r>
          </a:p>
        </p:txBody>
      </p:sp>
      <p:sp>
        <p:nvSpPr>
          <p:cNvPr id="3" name="内容占位符 2">
            <a:extLst>
              <a:ext uri="{FF2B5EF4-FFF2-40B4-BE49-F238E27FC236}">
                <a16:creationId xmlns:a16="http://schemas.microsoft.com/office/drawing/2014/main" xmlns="" id="{47759981-E73E-45B2-9A07-C2FB47AE43BC}"/>
              </a:ext>
            </a:extLst>
          </p:cNvPr>
          <p:cNvSpPr>
            <a:spLocks noGrp="1"/>
          </p:cNvSpPr>
          <p:nvPr>
            <p:ph idx="1"/>
          </p:nvPr>
        </p:nvSpPr>
        <p:spPr/>
        <p:txBody>
          <a:bodyPr>
            <a:normAutofit/>
          </a:bodyPr>
          <a:lstStyle/>
          <a:p>
            <a:r>
              <a:rPr lang="zh-CN" altLang="en-US" dirty="0">
                <a:solidFill>
                  <a:srgbClr val="0070C0"/>
                </a:solidFill>
              </a:rPr>
              <a:t>（二）不得使用增值税专用发票情形（领用）</a:t>
            </a:r>
            <a:endParaRPr lang="en-US" altLang="zh-CN" dirty="0">
              <a:solidFill>
                <a:srgbClr val="0070C0"/>
              </a:solidFill>
            </a:endParaRPr>
          </a:p>
          <a:p>
            <a:r>
              <a:rPr lang="zh-CN" altLang="en-US" dirty="0">
                <a:solidFill>
                  <a:srgbClr val="FF0000"/>
                </a:solidFill>
              </a:rPr>
              <a:t>一般纳税人</a:t>
            </a:r>
            <a:r>
              <a:rPr lang="zh-CN" altLang="en-US" dirty="0"/>
              <a:t>有下列情形之一的，不得使用增值税专用发票：</a:t>
            </a:r>
          </a:p>
          <a:p>
            <a:r>
              <a:rPr lang="en-US" altLang="zh-CN" dirty="0"/>
              <a:t>1.</a:t>
            </a:r>
            <a:r>
              <a:rPr lang="zh-CN" altLang="en-US" dirty="0"/>
              <a:t>会计核算不健全，不能向税务机关准确提供增值税销项税额、进项税额、应纳税额数据及其他有关增值税税务资料的</a:t>
            </a:r>
            <a:endParaRPr lang="en-US" altLang="zh-CN" dirty="0"/>
          </a:p>
          <a:p>
            <a:r>
              <a:rPr lang="zh-CN" altLang="en-US" dirty="0"/>
              <a:t>上列其他有关增值税税务资料的内容，由省、自治区、直辖市和计划单列市国家税务局确定 </a:t>
            </a:r>
          </a:p>
          <a:p>
            <a:r>
              <a:rPr lang="en-US" altLang="zh-CN" dirty="0"/>
              <a:t>2.</a:t>
            </a:r>
            <a:r>
              <a:rPr lang="zh-CN" altLang="en-US" dirty="0"/>
              <a:t>应当办理一般纳税人资格登记而未办理的 </a:t>
            </a:r>
          </a:p>
          <a:p>
            <a:r>
              <a:rPr lang="en-US" altLang="zh-CN" dirty="0"/>
              <a:t>3.</a:t>
            </a:r>
            <a:r>
              <a:rPr lang="zh-CN" altLang="en-US" dirty="0"/>
              <a:t>有</a:t>
            </a:r>
            <a:r>
              <a:rPr lang="en-US" altLang="zh-CN" dirty="0"/>
              <a:t>《</a:t>
            </a:r>
            <a:r>
              <a:rPr lang="zh-CN" altLang="en-US" dirty="0"/>
              <a:t>中华人民共和国税收征收管理法</a:t>
            </a:r>
            <a:r>
              <a:rPr lang="en-US" altLang="zh-CN" dirty="0"/>
              <a:t>》</a:t>
            </a:r>
            <a:r>
              <a:rPr lang="zh-CN" altLang="en-US" dirty="0"/>
              <a:t>规定的税收违法行为，拒不接受税务机关处理的 </a:t>
            </a:r>
          </a:p>
          <a:p>
            <a:endParaRPr lang="zh-CN" altLang="en-US" dirty="0">
              <a:solidFill>
                <a:srgbClr val="0070C0"/>
              </a:solidFill>
            </a:endParaRPr>
          </a:p>
        </p:txBody>
      </p:sp>
    </p:spTree>
    <p:extLst>
      <p:ext uri="{BB962C8B-B14F-4D97-AF65-F5344CB8AC3E}">
        <p14:creationId xmlns:p14="http://schemas.microsoft.com/office/powerpoint/2010/main" val="4514970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增值税方面</a:t>
            </a:r>
          </a:p>
        </p:txBody>
      </p:sp>
      <p:pic>
        <p:nvPicPr>
          <p:cNvPr id="14" name="内容占位符 1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9562" y="70079"/>
            <a:ext cx="7258050" cy="7258050"/>
          </a:xfrm>
        </p:spPr>
      </p:pic>
    </p:spTree>
    <p:extLst>
      <p:ext uri="{BB962C8B-B14F-4D97-AF65-F5344CB8AC3E}">
        <p14:creationId xmlns:p14="http://schemas.microsoft.com/office/powerpoint/2010/main" val="38811258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5048C07-4BBA-46AF-9960-1E4AEFD16343}"/>
              </a:ext>
            </a:extLst>
          </p:cNvPr>
          <p:cNvSpPr>
            <a:spLocks noGrp="1"/>
          </p:cNvSpPr>
          <p:nvPr>
            <p:ph type="title"/>
          </p:nvPr>
        </p:nvSpPr>
        <p:spPr/>
        <p:txBody>
          <a:bodyPr/>
          <a:lstStyle/>
          <a:p>
            <a:r>
              <a:rPr lang="zh-CN" altLang="en-US" dirty="0"/>
              <a:t>虚开或走逃的发票</a:t>
            </a:r>
          </a:p>
        </p:txBody>
      </p:sp>
      <p:sp>
        <p:nvSpPr>
          <p:cNvPr id="3" name="内容占位符 2">
            <a:extLst>
              <a:ext uri="{FF2B5EF4-FFF2-40B4-BE49-F238E27FC236}">
                <a16:creationId xmlns:a16="http://schemas.microsoft.com/office/drawing/2014/main" xmlns="" id="{C794CD8B-ED59-446A-8E98-723428FC9FDA}"/>
              </a:ext>
            </a:extLst>
          </p:cNvPr>
          <p:cNvSpPr>
            <a:spLocks noGrp="1"/>
          </p:cNvSpPr>
          <p:nvPr>
            <p:ph idx="1"/>
          </p:nvPr>
        </p:nvSpPr>
        <p:spPr/>
        <p:txBody>
          <a:bodyPr/>
          <a:lstStyle/>
          <a:p>
            <a:r>
              <a:rPr lang="zh-CN" altLang="en-US" dirty="0">
                <a:solidFill>
                  <a:srgbClr val="FF0000"/>
                </a:solidFill>
              </a:rPr>
              <a:t>一</a:t>
            </a:r>
            <a:r>
              <a:rPr lang="en-US" altLang="zh-CN" dirty="0">
                <a:solidFill>
                  <a:srgbClr val="FF0000"/>
                </a:solidFill>
              </a:rPr>
              <a:t>.</a:t>
            </a:r>
            <a:r>
              <a:rPr lang="zh-CN" altLang="en-US" dirty="0">
                <a:solidFill>
                  <a:srgbClr val="FF0000"/>
                </a:solidFill>
              </a:rPr>
              <a:t>虚开增值税专用发票</a:t>
            </a:r>
            <a:endParaRPr lang="en-US" altLang="zh-CN" dirty="0">
              <a:solidFill>
                <a:srgbClr val="FF0000"/>
              </a:solidFill>
            </a:endParaRPr>
          </a:p>
          <a:p>
            <a:r>
              <a:rPr lang="zh-CN" altLang="en-US" kern="0" dirty="0">
                <a:solidFill>
                  <a:srgbClr val="0070C0"/>
                </a:solidFill>
                <a:effectLst>
                  <a:outerShdw blurRad="38100" dist="38100" dir="2700000" algn="tl">
                    <a:srgbClr val="C0C0C0"/>
                  </a:outerShdw>
                </a:effectLst>
                <a:latin typeface="华文中宋"/>
                <a:ea typeface="华文中宋"/>
              </a:rPr>
              <a:t>（一）虚开发票行为</a:t>
            </a:r>
            <a:endParaRPr lang="en-US" altLang="zh-CN" kern="0" dirty="0">
              <a:solidFill>
                <a:srgbClr val="0070C0"/>
              </a:solidFill>
              <a:effectLst>
                <a:outerShdw blurRad="38100" dist="38100" dir="2700000" algn="tl">
                  <a:srgbClr val="C0C0C0"/>
                </a:outerShdw>
              </a:effectLst>
              <a:latin typeface="华文中宋"/>
              <a:ea typeface="华文中宋"/>
            </a:endParaRPr>
          </a:p>
          <a:p>
            <a:r>
              <a:rPr lang="zh-CN" altLang="en-US" kern="0" dirty="0">
                <a:solidFill>
                  <a:srgbClr val="080808"/>
                </a:solidFill>
                <a:effectLst>
                  <a:outerShdw blurRad="38100" dist="38100" dir="2700000" algn="tl">
                    <a:srgbClr val="C0C0C0"/>
                  </a:outerShdw>
                </a:effectLst>
                <a:latin typeface="华文中宋"/>
                <a:ea typeface="华文中宋"/>
              </a:rPr>
              <a:t>所有与实际经济业务不一致的使用发票行为，都是虚开发票行为（包括有实际经营活动和无实际经营活动）</a:t>
            </a:r>
            <a:endParaRPr lang="en-US" altLang="zh-CN" sz="3200" kern="0" dirty="0">
              <a:solidFill>
                <a:srgbClr val="A50021"/>
              </a:solidFill>
              <a:effectLst>
                <a:outerShdw blurRad="38100" dist="38100" dir="2700000" algn="tl">
                  <a:srgbClr val="C0C0C0"/>
                </a:outerShdw>
              </a:effectLst>
              <a:latin typeface="华文中宋"/>
              <a:ea typeface="华文中宋"/>
            </a:endParaRPr>
          </a:p>
          <a:p>
            <a:r>
              <a:rPr lang="en-US" altLang="zh-CN" kern="0" dirty="0">
                <a:solidFill>
                  <a:srgbClr val="080808"/>
                </a:solidFill>
                <a:effectLst>
                  <a:outerShdw blurRad="38100" dist="38100" dir="2700000" algn="tl">
                    <a:srgbClr val="C0C0C0"/>
                  </a:outerShdw>
                </a:effectLst>
                <a:latin typeface="华文中宋"/>
                <a:ea typeface="华文中宋"/>
              </a:rPr>
              <a:t>1.</a:t>
            </a:r>
            <a:r>
              <a:rPr lang="zh-CN" altLang="en-US" kern="0" dirty="0">
                <a:solidFill>
                  <a:srgbClr val="080808"/>
                </a:solidFill>
                <a:effectLst>
                  <a:outerShdw blurRad="38100" dist="38100" dir="2700000" algn="tl">
                    <a:srgbClr val="C0C0C0"/>
                  </a:outerShdw>
                </a:effectLst>
                <a:latin typeface="华文中宋"/>
                <a:ea typeface="华文中宋"/>
              </a:rPr>
              <a:t>为他人、为自己开具与实际经营业务情况不符的发票  </a:t>
            </a:r>
            <a:endParaRPr lang="en-US" altLang="zh-CN" kern="0" dirty="0">
              <a:solidFill>
                <a:srgbClr val="080808"/>
              </a:solidFill>
              <a:effectLst>
                <a:outerShdw blurRad="38100" dist="38100" dir="2700000" algn="tl">
                  <a:srgbClr val="C0C0C0"/>
                </a:outerShdw>
              </a:effectLst>
              <a:latin typeface="华文中宋"/>
              <a:ea typeface="华文中宋"/>
            </a:endParaRPr>
          </a:p>
          <a:p>
            <a:r>
              <a:rPr lang="en-US" altLang="zh-CN" kern="0" dirty="0">
                <a:solidFill>
                  <a:srgbClr val="080808"/>
                </a:solidFill>
                <a:effectLst>
                  <a:outerShdw blurRad="38100" dist="38100" dir="2700000" algn="tl">
                    <a:srgbClr val="C0C0C0"/>
                  </a:outerShdw>
                </a:effectLst>
                <a:latin typeface="华文中宋"/>
                <a:ea typeface="华文中宋"/>
              </a:rPr>
              <a:t>2</a:t>
            </a:r>
            <a:r>
              <a:rPr lang="zh-CN" altLang="en-US" kern="0" dirty="0">
                <a:solidFill>
                  <a:srgbClr val="080808"/>
                </a:solidFill>
                <a:effectLst>
                  <a:outerShdw blurRad="38100" dist="38100" dir="2700000" algn="tl">
                    <a:srgbClr val="C0C0C0"/>
                  </a:outerShdw>
                </a:effectLst>
                <a:latin typeface="华文中宋"/>
                <a:ea typeface="华文中宋"/>
              </a:rPr>
              <a:t>让他人为自己开具与实际经营业务情况不符的发票  </a:t>
            </a:r>
            <a:endParaRPr lang="en-US" altLang="zh-CN" kern="0" dirty="0">
              <a:solidFill>
                <a:srgbClr val="080808"/>
              </a:solidFill>
              <a:effectLst>
                <a:outerShdw blurRad="38100" dist="38100" dir="2700000" algn="tl">
                  <a:srgbClr val="C0C0C0"/>
                </a:outerShdw>
              </a:effectLst>
              <a:latin typeface="华文中宋"/>
              <a:ea typeface="华文中宋"/>
            </a:endParaRPr>
          </a:p>
          <a:p>
            <a:r>
              <a:rPr lang="en-US" altLang="zh-CN" kern="0" dirty="0">
                <a:solidFill>
                  <a:srgbClr val="080808"/>
                </a:solidFill>
                <a:effectLst>
                  <a:outerShdw blurRad="38100" dist="38100" dir="2700000" algn="tl">
                    <a:srgbClr val="C0C0C0"/>
                  </a:outerShdw>
                </a:effectLst>
                <a:latin typeface="华文中宋"/>
                <a:ea typeface="华文中宋"/>
              </a:rPr>
              <a:t>3.</a:t>
            </a:r>
            <a:r>
              <a:rPr lang="zh-CN" altLang="en-US" kern="0" dirty="0">
                <a:solidFill>
                  <a:srgbClr val="080808"/>
                </a:solidFill>
                <a:effectLst>
                  <a:outerShdw blurRad="38100" dist="38100" dir="2700000" algn="tl">
                    <a:srgbClr val="C0C0C0"/>
                  </a:outerShdw>
                </a:effectLst>
                <a:latin typeface="华文中宋"/>
                <a:ea typeface="华文中宋"/>
              </a:rPr>
              <a:t>介绍他人开具与实际经营业务情况不符的发票 </a:t>
            </a:r>
            <a:endParaRPr lang="en-US" altLang="zh-CN" kern="0" dirty="0">
              <a:solidFill>
                <a:srgbClr val="080808"/>
              </a:solidFill>
              <a:effectLst>
                <a:outerShdw blurRad="38100" dist="38100" dir="2700000" algn="tl">
                  <a:srgbClr val="C0C0C0"/>
                </a:outerShdw>
              </a:effectLst>
              <a:latin typeface="华文中宋"/>
              <a:ea typeface="华文中宋"/>
            </a:endParaRPr>
          </a:p>
          <a:p>
            <a:r>
              <a:rPr lang="zh-CN" altLang="en-US" kern="0" dirty="0">
                <a:solidFill>
                  <a:srgbClr val="080808"/>
                </a:solidFill>
                <a:effectLst>
                  <a:outerShdw blurRad="38100" dist="38100" dir="2700000" algn="tl">
                    <a:srgbClr val="C0C0C0"/>
                  </a:outerShdw>
                </a:effectLst>
                <a:latin typeface="华文中宋"/>
                <a:ea typeface="华文中宋"/>
              </a:rPr>
              <a:t>（二）虚开发票的处理</a:t>
            </a:r>
            <a:endParaRPr lang="en-US" altLang="zh-CN" kern="0" dirty="0">
              <a:solidFill>
                <a:srgbClr val="080808"/>
              </a:solidFill>
              <a:effectLst>
                <a:outerShdw blurRad="38100" dist="38100" dir="2700000" algn="tl">
                  <a:srgbClr val="C0C0C0"/>
                </a:outerShdw>
              </a:effectLst>
              <a:latin typeface="华文中宋"/>
              <a:ea typeface="华文中宋"/>
            </a:endParaRPr>
          </a:p>
          <a:p>
            <a:r>
              <a:rPr lang="en-US" altLang="zh-CN" kern="0" dirty="0">
                <a:solidFill>
                  <a:srgbClr val="080808"/>
                </a:solidFill>
                <a:effectLst>
                  <a:outerShdw blurRad="38100" dist="38100" dir="2700000" algn="tl">
                    <a:srgbClr val="C0C0C0"/>
                  </a:outerShdw>
                </a:effectLst>
                <a:latin typeface="华文中宋"/>
                <a:ea typeface="华文中宋"/>
              </a:rPr>
              <a:t>1.</a:t>
            </a:r>
            <a:r>
              <a:rPr lang="zh-CN" altLang="en-US" kern="0" dirty="0">
                <a:solidFill>
                  <a:srgbClr val="080808"/>
                </a:solidFill>
                <a:effectLst>
                  <a:outerShdw blurRad="38100" dist="38100" dir="2700000" algn="tl">
                    <a:srgbClr val="C0C0C0"/>
                  </a:outerShdw>
                </a:effectLst>
                <a:latin typeface="华文中宋"/>
                <a:ea typeface="华文中宋"/>
              </a:rPr>
              <a:t>开具方：按开具发票缴纳相应税费</a:t>
            </a:r>
            <a:endParaRPr lang="en-US" altLang="zh-CN" kern="0" dirty="0">
              <a:solidFill>
                <a:srgbClr val="080808"/>
              </a:solidFill>
              <a:effectLst>
                <a:outerShdw blurRad="38100" dist="38100" dir="2700000" algn="tl">
                  <a:srgbClr val="C0C0C0"/>
                </a:outerShdw>
              </a:effectLst>
              <a:latin typeface="华文中宋"/>
              <a:ea typeface="华文中宋"/>
            </a:endParaRPr>
          </a:p>
          <a:p>
            <a:r>
              <a:rPr lang="en-US" altLang="zh-CN" kern="0" dirty="0">
                <a:solidFill>
                  <a:srgbClr val="080808"/>
                </a:solidFill>
                <a:effectLst>
                  <a:outerShdw blurRad="38100" dist="38100" dir="2700000" algn="tl">
                    <a:srgbClr val="C0C0C0"/>
                  </a:outerShdw>
                </a:effectLst>
                <a:latin typeface="华文中宋"/>
                <a:ea typeface="华文中宋"/>
              </a:rPr>
              <a:t>2.</a:t>
            </a:r>
            <a:r>
              <a:rPr lang="zh-CN" altLang="en-US" kern="0" dirty="0">
                <a:solidFill>
                  <a:srgbClr val="080808"/>
                </a:solidFill>
                <a:effectLst>
                  <a:outerShdw blurRad="38100" dist="38100" dir="2700000" algn="tl">
                    <a:srgbClr val="C0C0C0"/>
                  </a:outerShdw>
                </a:effectLst>
                <a:latin typeface="华文中宋"/>
                <a:ea typeface="华文中宋"/>
              </a:rPr>
              <a:t>取得方：不得抵税或税前扣除，并加收滞纳金</a:t>
            </a:r>
            <a:endParaRPr lang="en-US" altLang="zh-CN" kern="0" dirty="0">
              <a:solidFill>
                <a:srgbClr val="080808"/>
              </a:solidFill>
              <a:effectLst>
                <a:outerShdw blurRad="38100" dist="38100" dir="2700000" algn="tl">
                  <a:srgbClr val="C0C0C0"/>
                </a:outerShdw>
              </a:effectLst>
              <a:latin typeface="华文中宋"/>
              <a:ea typeface="华文中宋"/>
            </a:endParaRPr>
          </a:p>
          <a:p>
            <a:r>
              <a:rPr lang="en-US" altLang="zh-CN" kern="0" dirty="0">
                <a:solidFill>
                  <a:srgbClr val="080808"/>
                </a:solidFill>
                <a:effectLst>
                  <a:outerShdw blurRad="38100" dist="38100" dir="2700000" algn="tl">
                    <a:srgbClr val="C0C0C0"/>
                  </a:outerShdw>
                </a:effectLst>
                <a:latin typeface="华文中宋"/>
                <a:ea typeface="华文中宋"/>
              </a:rPr>
              <a:t>3.</a:t>
            </a:r>
            <a:r>
              <a:rPr lang="zh-CN" altLang="en-US" kern="0" dirty="0">
                <a:solidFill>
                  <a:srgbClr val="080808"/>
                </a:solidFill>
                <a:effectLst>
                  <a:outerShdw blurRad="38100" dist="38100" dir="2700000" algn="tl">
                    <a:srgbClr val="C0C0C0"/>
                  </a:outerShdw>
                </a:effectLst>
                <a:latin typeface="华文中宋"/>
                <a:ea typeface="华文中宋"/>
              </a:rPr>
              <a:t>双方按偷税论处；情节严重的移送司法机关追究刑事责任</a:t>
            </a:r>
            <a:endParaRPr lang="zh-CN" altLang="en-US" dirty="0"/>
          </a:p>
        </p:txBody>
      </p:sp>
    </p:spTree>
    <p:extLst>
      <p:ext uri="{BB962C8B-B14F-4D97-AF65-F5344CB8AC3E}">
        <p14:creationId xmlns:p14="http://schemas.microsoft.com/office/powerpoint/2010/main" val="35294713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2F7BF4-38A2-41D7-9AEA-69A1DC74FE3E}"/>
              </a:ext>
            </a:extLst>
          </p:cNvPr>
          <p:cNvSpPr>
            <a:spLocks noGrp="1"/>
          </p:cNvSpPr>
          <p:nvPr>
            <p:ph type="title"/>
          </p:nvPr>
        </p:nvSpPr>
        <p:spPr/>
        <p:txBody>
          <a:bodyPr/>
          <a:lstStyle/>
          <a:p>
            <a:r>
              <a:rPr lang="zh-CN" altLang="en-US" dirty="0"/>
              <a:t>虚开或走逃的发票</a:t>
            </a:r>
          </a:p>
        </p:txBody>
      </p:sp>
      <p:sp>
        <p:nvSpPr>
          <p:cNvPr id="3" name="内容占位符 2">
            <a:extLst>
              <a:ext uri="{FF2B5EF4-FFF2-40B4-BE49-F238E27FC236}">
                <a16:creationId xmlns:a16="http://schemas.microsoft.com/office/drawing/2014/main" xmlns="" id="{E5EFF8BC-6525-4E3B-B8B8-8934743DA76A}"/>
              </a:ext>
            </a:extLst>
          </p:cNvPr>
          <p:cNvSpPr>
            <a:spLocks noGrp="1"/>
          </p:cNvSpPr>
          <p:nvPr>
            <p:ph idx="1"/>
          </p:nvPr>
        </p:nvSpPr>
        <p:spPr/>
        <p:txBody>
          <a:bodyPr/>
          <a:lstStyle/>
          <a:p>
            <a:pPr>
              <a:lnSpc>
                <a:spcPct val="80000"/>
              </a:lnSpc>
              <a:defRPr/>
            </a:pPr>
            <a:r>
              <a:rPr lang="zh-CN" altLang="en-US" dirty="0">
                <a:solidFill>
                  <a:srgbClr val="0070C0"/>
                </a:solidFill>
              </a:rPr>
              <a:t>（三）善意取得虚开增值税发票行为</a:t>
            </a:r>
          </a:p>
          <a:p>
            <a:pPr>
              <a:lnSpc>
                <a:spcPct val="80000"/>
              </a:lnSpc>
              <a:defRPr/>
            </a:pPr>
            <a:r>
              <a:rPr lang="zh-CN" altLang="en-US" dirty="0"/>
              <a:t>同时具备如下特征：购货方与销售方存在真实的交易，销售方使用的是其所在省</a:t>
            </a:r>
            <a:r>
              <a:rPr lang="en-US" altLang="zh-CN" dirty="0"/>
              <a:t>(</a:t>
            </a:r>
            <a:r>
              <a:rPr lang="zh-CN" altLang="en-US" dirty="0"/>
              <a:t>自治区、直辖市和计划单列市</a:t>
            </a:r>
            <a:r>
              <a:rPr lang="en-US" altLang="zh-CN" dirty="0"/>
              <a:t>)</a:t>
            </a:r>
            <a:r>
              <a:rPr lang="zh-CN" altLang="en-US" dirty="0"/>
              <a:t>的专用发票，专用发票注明的销售方名称、印章、货物数量、金额及税额等全部内容与实际相符，且没有证据表明购货方知道销售方提供的专用发票是以非法手段获得的</a:t>
            </a:r>
          </a:p>
          <a:p>
            <a:pPr>
              <a:lnSpc>
                <a:spcPct val="80000"/>
              </a:lnSpc>
              <a:defRPr/>
            </a:pPr>
            <a:r>
              <a:rPr lang="zh-CN" altLang="en-US" dirty="0"/>
              <a:t>善意取得虚开专用发票，对购货方应如下处理：</a:t>
            </a:r>
          </a:p>
          <a:p>
            <a:pPr>
              <a:lnSpc>
                <a:spcPct val="80000"/>
              </a:lnSpc>
              <a:defRPr/>
            </a:pPr>
            <a:r>
              <a:rPr lang="en-US" altLang="zh-CN" dirty="0"/>
              <a:t>1.</a:t>
            </a:r>
            <a:r>
              <a:rPr lang="zh-CN" altLang="en-US" dirty="0"/>
              <a:t>不以偷税或者骗取出口退税论处</a:t>
            </a:r>
          </a:p>
          <a:p>
            <a:pPr>
              <a:lnSpc>
                <a:spcPct val="80000"/>
              </a:lnSpc>
              <a:defRPr/>
            </a:pPr>
            <a:r>
              <a:rPr lang="en-US" altLang="zh-CN" dirty="0"/>
              <a:t>2.</a:t>
            </a:r>
            <a:r>
              <a:rPr lang="zh-CN" altLang="en-US" dirty="0"/>
              <a:t>取得的虚开专用发票应按有关法规不予抵扣进项税款或者不予出口、退税；已经抵扣的进项税款或者取得的出口退税，应依法追缴</a:t>
            </a:r>
          </a:p>
          <a:p>
            <a:pPr>
              <a:lnSpc>
                <a:spcPct val="80000"/>
              </a:lnSpc>
              <a:defRPr/>
            </a:pPr>
            <a:r>
              <a:rPr lang="en-US" altLang="zh-CN" dirty="0"/>
              <a:t>3.</a:t>
            </a:r>
            <a:r>
              <a:rPr lang="zh-CN" altLang="en-US" dirty="0"/>
              <a:t>如能重新取得合法、有效的专用发票，准许其抵扣进项税款；如不能重新取得合法、有效的专用发票，不准其抵扣进项税款或追缴其已抵扣的进项税款</a:t>
            </a:r>
          </a:p>
          <a:p>
            <a:pPr>
              <a:lnSpc>
                <a:spcPct val="80000"/>
              </a:lnSpc>
              <a:defRPr/>
            </a:pPr>
            <a:r>
              <a:rPr lang="en-US" altLang="zh-CN" dirty="0"/>
              <a:t>4.</a:t>
            </a:r>
            <a:r>
              <a:rPr lang="zh-CN" altLang="en-US" dirty="0"/>
              <a:t>因善意取得虚开专用发票被依法追缴的已抵扣税款的，不再加收滞纳金</a:t>
            </a:r>
          </a:p>
          <a:p>
            <a:endParaRPr lang="zh-CN" altLang="en-US" dirty="0"/>
          </a:p>
        </p:txBody>
      </p:sp>
    </p:spTree>
    <p:extLst>
      <p:ext uri="{BB962C8B-B14F-4D97-AF65-F5344CB8AC3E}">
        <p14:creationId xmlns:p14="http://schemas.microsoft.com/office/powerpoint/2010/main" val="110483025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3E7A8AE-7FBD-4EF1-BA45-B25E868A4ED9}"/>
              </a:ext>
            </a:extLst>
          </p:cNvPr>
          <p:cNvSpPr>
            <a:spLocks noGrp="1"/>
          </p:cNvSpPr>
          <p:nvPr>
            <p:ph type="title"/>
          </p:nvPr>
        </p:nvSpPr>
        <p:spPr/>
        <p:txBody>
          <a:bodyPr/>
          <a:lstStyle/>
          <a:p>
            <a:r>
              <a:rPr lang="zh-CN" altLang="en-US" dirty="0"/>
              <a:t>虚开或走逃的发票</a:t>
            </a:r>
          </a:p>
        </p:txBody>
      </p:sp>
      <p:sp>
        <p:nvSpPr>
          <p:cNvPr id="3" name="内容占位符 2">
            <a:extLst>
              <a:ext uri="{FF2B5EF4-FFF2-40B4-BE49-F238E27FC236}">
                <a16:creationId xmlns:a16="http://schemas.microsoft.com/office/drawing/2014/main" xmlns="" id="{E7943FD4-D6D0-4E22-8306-3DE2683E0374}"/>
              </a:ext>
            </a:extLst>
          </p:cNvPr>
          <p:cNvSpPr>
            <a:spLocks noGrp="1"/>
          </p:cNvSpPr>
          <p:nvPr>
            <p:ph idx="1"/>
          </p:nvPr>
        </p:nvSpPr>
        <p:spPr/>
        <p:txBody>
          <a:bodyPr/>
          <a:lstStyle/>
          <a:p>
            <a:r>
              <a:rPr lang="zh-CN" altLang="en-US" dirty="0"/>
              <a:t>（</a:t>
            </a:r>
            <a:r>
              <a:rPr lang="en-US" altLang="zh-CN" dirty="0"/>
              <a:t>2</a:t>
            </a:r>
            <a:r>
              <a:rPr lang="zh-CN" altLang="en-US" dirty="0"/>
              <a:t>）纳税人需要开具红字增值税普通发票的，可以在所对应的蓝字发票金额范围内开具多份红字发票。红字机动车销售统一发票需与原蓝字机动车销售统一发票一一对应</a:t>
            </a:r>
          </a:p>
          <a:p>
            <a:r>
              <a:rPr lang="zh-CN" altLang="en-US" dirty="0"/>
              <a:t>按照</a:t>
            </a:r>
            <a:r>
              <a:rPr lang="en-US" altLang="zh-CN" dirty="0"/>
              <a:t>《</a:t>
            </a:r>
            <a:r>
              <a:rPr lang="zh-CN" altLang="en-US" dirty="0"/>
              <a:t>国家税务总局关于纳税人认定或登记为一般纳税人前进项税额抵扣问题的公告</a:t>
            </a:r>
            <a:r>
              <a:rPr lang="en-US" altLang="zh-CN" dirty="0"/>
              <a:t>》</a:t>
            </a:r>
            <a:r>
              <a:rPr lang="zh-CN" altLang="en-US" dirty="0"/>
              <a:t>（国家税务总局公告</a:t>
            </a:r>
            <a:r>
              <a:rPr lang="en-US" altLang="zh-CN" dirty="0"/>
              <a:t>2015</a:t>
            </a:r>
            <a:r>
              <a:rPr lang="zh-CN" altLang="en-US" dirty="0"/>
              <a:t>年第</a:t>
            </a:r>
            <a:r>
              <a:rPr lang="en-US" altLang="zh-CN" dirty="0"/>
              <a:t>59</a:t>
            </a:r>
            <a:r>
              <a:rPr lang="zh-CN" altLang="en-US" dirty="0"/>
              <a:t>号）的规定，需要开具红字专用发票的，按照本公告规定执行</a:t>
            </a:r>
            <a:r>
              <a:rPr lang="en-US" altLang="zh-CN" dirty="0"/>
              <a:t>【</a:t>
            </a:r>
            <a:r>
              <a:rPr lang="zh-CN" altLang="en-US" dirty="0"/>
              <a:t>未发生销售行为的普通发票抵开专用发票</a:t>
            </a:r>
            <a:r>
              <a:rPr lang="en-US" altLang="zh-CN" dirty="0"/>
              <a:t>】</a:t>
            </a:r>
            <a:endParaRPr lang="zh-CN" altLang="en-US" dirty="0"/>
          </a:p>
          <a:p>
            <a:endParaRPr lang="zh-CN" altLang="en-US" dirty="0"/>
          </a:p>
        </p:txBody>
      </p:sp>
    </p:spTree>
    <p:extLst>
      <p:ext uri="{BB962C8B-B14F-4D97-AF65-F5344CB8AC3E}">
        <p14:creationId xmlns:p14="http://schemas.microsoft.com/office/powerpoint/2010/main" val="12653534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17A0E2-B280-4F00-A858-B056D926AB55}"/>
              </a:ext>
            </a:extLst>
          </p:cNvPr>
          <p:cNvSpPr>
            <a:spLocks noGrp="1"/>
          </p:cNvSpPr>
          <p:nvPr>
            <p:ph type="title"/>
          </p:nvPr>
        </p:nvSpPr>
        <p:spPr/>
        <p:txBody>
          <a:bodyPr/>
          <a:lstStyle/>
          <a:p>
            <a:r>
              <a:rPr lang="zh-CN" altLang="en-US" dirty="0"/>
              <a:t>虚开或走逃的发票</a:t>
            </a:r>
          </a:p>
        </p:txBody>
      </p:sp>
      <p:sp>
        <p:nvSpPr>
          <p:cNvPr id="3" name="内容占位符 2">
            <a:extLst>
              <a:ext uri="{FF2B5EF4-FFF2-40B4-BE49-F238E27FC236}">
                <a16:creationId xmlns:a16="http://schemas.microsoft.com/office/drawing/2014/main" xmlns="" id="{4761E9BB-9AEA-40EE-BF2A-50C661795436}"/>
              </a:ext>
            </a:extLst>
          </p:cNvPr>
          <p:cNvSpPr>
            <a:spLocks noGrp="1"/>
          </p:cNvSpPr>
          <p:nvPr>
            <p:ph idx="1"/>
          </p:nvPr>
        </p:nvSpPr>
        <p:spPr/>
        <p:txBody>
          <a:bodyPr/>
          <a:lstStyle/>
          <a:p>
            <a:r>
              <a:rPr lang="zh-CN" altLang="en-US" dirty="0">
                <a:solidFill>
                  <a:srgbClr val="FF0000"/>
                </a:solidFill>
              </a:rPr>
              <a:t>二</a:t>
            </a:r>
            <a:r>
              <a:rPr lang="en-US" altLang="zh-CN" dirty="0">
                <a:solidFill>
                  <a:srgbClr val="FF0000"/>
                </a:solidFill>
              </a:rPr>
              <a:t>.</a:t>
            </a:r>
            <a:r>
              <a:rPr lang="zh-CN" altLang="en-US" dirty="0">
                <a:solidFill>
                  <a:srgbClr val="FF0000"/>
                </a:solidFill>
              </a:rPr>
              <a:t>走逃</a:t>
            </a:r>
            <a:r>
              <a:rPr lang="en-US" altLang="zh-CN" dirty="0">
                <a:solidFill>
                  <a:srgbClr val="FF0000"/>
                </a:solidFill>
              </a:rPr>
              <a:t>(</a:t>
            </a:r>
            <a:r>
              <a:rPr lang="zh-CN" altLang="en-US" dirty="0">
                <a:solidFill>
                  <a:srgbClr val="FF0000"/>
                </a:solidFill>
              </a:rPr>
              <a:t>失联）企业开具增值税专用发票</a:t>
            </a:r>
            <a:endParaRPr lang="en-US" altLang="zh-CN" dirty="0">
              <a:solidFill>
                <a:srgbClr val="FF0000"/>
              </a:solidFill>
            </a:endParaRPr>
          </a:p>
          <a:p>
            <a:r>
              <a:rPr lang="zh-CN" altLang="en-US" dirty="0">
                <a:solidFill>
                  <a:srgbClr val="002060"/>
                </a:solidFill>
              </a:rPr>
              <a:t>（一）走逃（失联）企业的判定</a:t>
            </a:r>
            <a:endParaRPr lang="en-US" altLang="zh-CN" dirty="0">
              <a:solidFill>
                <a:srgbClr val="002060"/>
              </a:solidFill>
            </a:endParaRPr>
          </a:p>
          <a:p>
            <a:r>
              <a:rPr lang="zh-CN" altLang="en-US" dirty="0"/>
              <a:t>走逃（失联）企业，是指不履行税收义务并脱离税务机关监管的企业</a:t>
            </a:r>
            <a:endParaRPr lang="en-US" altLang="zh-CN" dirty="0"/>
          </a:p>
          <a:p>
            <a:r>
              <a:rPr lang="zh-CN" altLang="en-US" dirty="0"/>
              <a:t>根据税务登记管理有关规定，税务机关通过实地调查、电话查询、涉税事项办理核查以及其他征管手段，仍对企业和企业相关人员查无下落的，或虽然可以联系到企业代理记账、报税人员等，但其并不知情也不能联系到企业实际控制人的，可以判定该企业为走逃（失联）企业</a:t>
            </a:r>
            <a:endParaRPr lang="zh-CN" altLang="en-US" dirty="0">
              <a:solidFill>
                <a:srgbClr val="002060"/>
              </a:solidFill>
            </a:endParaRPr>
          </a:p>
          <a:p>
            <a:endParaRPr lang="zh-CN" altLang="en-US" dirty="0"/>
          </a:p>
        </p:txBody>
      </p:sp>
    </p:spTree>
    <p:extLst>
      <p:ext uri="{BB962C8B-B14F-4D97-AF65-F5344CB8AC3E}">
        <p14:creationId xmlns:p14="http://schemas.microsoft.com/office/powerpoint/2010/main" val="13172622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00796F-DDC9-491B-A53E-D43F612D9463}"/>
              </a:ext>
            </a:extLst>
          </p:cNvPr>
          <p:cNvSpPr>
            <a:spLocks noGrp="1"/>
          </p:cNvSpPr>
          <p:nvPr>
            <p:ph type="title"/>
          </p:nvPr>
        </p:nvSpPr>
        <p:spPr/>
        <p:txBody>
          <a:bodyPr/>
          <a:lstStyle/>
          <a:p>
            <a:r>
              <a:rPr lang="zh-CN" altLang="en-US" dirty="0"/>
              <a:t>虚开或走逃的发票</a:t>
            </a:r>
          </a:p>
        </p:txBody>
      </p:sp>
      <p:sp>
        <p:nvSpPr>
          <p:cNvPr id="3" name="内容占位符 2">
            <a:extLst>
              <a:ext uri="{FF2B5EF4-FFF2-40B4-BE49-F238E27FC236}">
                <a16:creationId xmlns:a16="http://schemas.microsoft.com/office/drawing/2014/main" xmlns="" id="{16FACC0D-A41D-408E-ADB1-F953BCB2EF18}"/>
              </a:ext>
            </a:extLst>
          </p:cNvPr>
          <p:cNvSpPr>
            <a:spLocks noGrp="1"/>
          </p:cNvSpPr>
          <p:nvPr>
            <p:ph idx="1"/>
          </p:nvPr>
        </p:nvSpPr>
        <p:spPr/>
        <p:txBody>
          <a:bodyPr/>
          <a:lstStyle/>
          <a:p>
            <a:r>
              <a:rPr lang="zh-CN" altLang="en-US" dirty="0">
                <a:solidFill>
                  <a:srgbClr val="0070C0"/>
                </a:solidFill>
              </a:rPr>
              <a:t>（二）走逃（失联）企业开具增值税专用发票的处理</a:t>
            </a:r>
            <a:endParaRPr lang="en-US" altLang="zh-CN" dirty="0">
              <a:solidFill>
                <a:srgbClr val="0070C0"/>
              </a:solidFill>
            </a:endParaRPr>
          </a:p>
          <a:p>
            <a:r>
              <a:rPr lang="en-US" altLang="zh-CN" dirty="0"/>
              <a:t>1.</a:t>
            </a:r>
            <a:r>
              <a:rPr lang="zh-CN" altLang="en-US" dirty="0"/>
              <a:t>走逃（失联）企业</a:t>
            </a:r>
            <a:r>
              <a:rPr lang="zh-CN" altLang="en-US" dirty="0">
                <a:solidFill>
                  <a:srgbClr val="FF0000"/>
                </a:solidFill>
              </a:rPr>
              <a:t>存续经营期间</a:t>
            </a:r>
            <a:r>
              <a:rPr lang="zh-CN" altLang="en-US" dirty="0"/>
              <a:t>发生下列情形之一的，所对应属期开具的增值税专用发票列入异常增值税扣税凭证（以下简称“异常凭证”）范围</a:t>
            </a:r>
            <a:endParaRPr lang="en-US" altLang="zh-CN" dirty="0"/>
          </a:p>
          <a:p>
            <a:r>
              <a:rPr lang="zh-CN" altLang="en-US" dirty="0"/>
              <a:t>（</a:t>
            </a:r>
            <a:r>
              <a:rPr lang="en-US" altLang="zh-CN" dirty="0"/>
              <a:t>1</a:t>
            </a:r>
            <a:r>
              <a:rPr lang="zh-CN" altLang="en-US" dirty="0"/>
              <a:t>）商贸企业购进、销售货物名称严重背离的；生产企业无实际生产加工能力且无委托加工，或生产能耗与销售情况严重不符，或购进货物并不能直接生产其销售的货物且无委托加工的</a:t>
            </a:r>
            <a:endParaRPr lang="en-US" altLang="zh-CN" dirty="0"/>
          </a:p>
          <a:p>
            <a:r>
              <a:rPr lang="zh-CN" altLang="en-US" dirty="0"/>
              <a:t>（</a:t>
            </a:r>
            <a:r>
              <a:rPr lang="en-US" altLang="zh-CN" dirty="0"/>
              <a:t>2</a:t>
            </a:r>
            <a:r>
              <a:rPr lang="zh-CN" altLang="en-US" dirty="0"/>
              <a:t>）直接走逃失踪不纳税申报，或虽然申报但通过填列增值税纳税申报表相关栏次，规避税务机关审核比对，进行虚假申报的</a:t>
            </a:r>
          </a:p>
          <a:p>
            <a:endParaRPr lang="zh-CN" altLang="en-US" dirty="0"/>
          </a:p>
        </p:txBody>
      </p:sp>
    </p:spTree>
    <p:extLst>
      <p:ext uri="{BB962C8B-B14F-4D97-AF65-F5344CB8AC3E}">
        <p14:creationId xmlns:p14="http://schemas.microsoft.com/office/powerpoint/2010/main" val="6878241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D772EC5-EF3E-4567-9EC1-3BE177143B04}"/>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xmlns="" id="{26EAB8C6-8E27-4D64-A2EF-DFAF8161248D}"/>
              </a:ext>
            </a:extLst>
          </p:cNvPr>
          <p:cNvSpPr>
            <a:spLocks noGrp="1"/>
          </p:cNvSpPr>
          <p:nvPr>
            <p:ph idx="1"/>
          </p:nvPr>
        </p:nvSpPr>
        <p:spPr/>
        <p:txBody>
          <a:bodyPr/>
          <a:lstStyle/>
          <a:p>
            <a:r>
              <a:rPr lang="en-US" altLang="zh-CN" dirty="0"/>
              <a:t>2.</a:t>
            </a:r>
            <a:r>
              <a:rPr lang="zh-CN" altLang="en-US" dirty="0"/>
              <a:t>增值税一般纳税人取得异常凭证，尚未申报抵扣或申报出口退税的，暂不允许抵扣或办理退税；已经申报抵扣的，一律先作进项税额转出；已经办理出口退税的，税务机关可按照异常凭证所涉及的退税额对该企业其他已审核通过的应退税款暂缓办理出口退税，无其他应退税款或应退税款小于涉及退税额的，可由出口企业提供差额部分的担保。经核实，符合现行增值税进项税额抵扣或出口退税相关规定的，企业可继续申报抵扣，或解除担保并继续办理出口退税</a:t>
            </a:r>
            <a:endParaRPr lang="en-US" altLang="zh-CN" dirty="0"/>
          </a:p>
          <a:p>
            <a:r>
              <a:rPr lang="en-US" altLang="zh-CN" dirty="0"/>
              <a:t>3.</a:t>
            </a:r>
            <a:r>
              <a:rPr lang="zh-CN" altLang="en-US" dirty="0"/>
              <a:t>异常凭证由开具方主管税务机关推送至接受方所在地税务机关进行处理，具体操作规程另行明确</a:t>
            </a:r>
          </a:p>
          <a:p>
            <a:endParaRPr lang="zh-CN" altLang="en-US" dirty="0"/>
          </a:p>
        </p:txBody>
      </p:sp>
    </p:spTree>
    <p:extLst>
      <p:ext uri="{BB962C8B-B14F-4D97-AF65-F5344CB8AC3E}">
        <p14:creationId xmlns:p14="http://schemas.microsoft.com/office/powerpoint/2010/main" val="25774397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图片 7" descr="图片1副本.png"/>
          <p:cNvPicPr>
            <a:picLocks noChangeAspect="1"/>
          </p:cNvPicPr>
          <p:nvPr/>
        </p:nvPicPr>
        <p:blipFill>
          <a:blip r:embed="rId2" cstate="print"/>
          <a:srcRect/>
          <a:stretch>
            <a:fillRect/>
          </a:stretch>
        </p:blipFill>
        <p:spPr bwMode="auto">
          <a:xfrm>
            <a:off x="1991545" y="991196"/>
            <a:ext cx="8151689" cy="5866805"/>
          </a:xfrm>
          <a:prstGeom prst="rect">
            <a:avLst/>
          </a:prstGeom>
          <a:noFill/>
          <a:ln w="9525">
            <a:noFill/>
            <a:miter lim="800000"/>
            <a:headEnd/>
            <a:tailEnd/>
          </a:ln>
        </p:spPr>
      </p:pic>
      <p:sp>
        <p:nvSpPr>
          <p:cNvPr id="3" name="矩形 2"/>
          <p:cNvSpPr/>
          <p:nvPr/>
        </p:nvSpPr>
        <p:spPr>
          <a:xfrm>
            <a:off x="3503712" y="3933056"/>
            <a:ext cx="5976664"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002060"/>
                </a:solidFill>
              </a:rPr>
              <a:t>宁波中瑞税务师事务所</a:t>
            </a:r>
            <a:endParaRPr lang="en-US" altLang="zh-CN" sz="2400" b="1">
              <a:solidFill>
                <a:srgbClr val="002060"/>
              </a:solidFill>
            </a:endParaRPr>
          </a:p>
          <a:p>
            <a:r>
              <a:rPr lang="zh-CN" altLang="en-US" sz="2400" b="1">
                <a:solidFill>
                  <a:srgbClr val="002060"/>
                </a:solidFill>
              </a:rPr>
              <a:t>李</a:t>
            </a:r>
            <a:r>
              <a:rPr lang="zh-CN" altLang="en-US" sz="2400" b="1" dirty="0">
                <a:solidFill>
                  <a:srgbClr val="002060"/>
                </a:solidFill>
              </a:rPr>
              <a:t>忠尔（</a:t>
            </a:r>
            <a:r>
              <a:rPr lang="en-US" altLang="zh-CN" sz="2400" b="1" dirty="0">
                <a:solidFill>
                  <a:srgbClr val="002060"/>
                </a:solidFill>
              </a:rPr>
              <a:t>13306678805</a:t>
            </a:r>
            <a:r>
              <a:rPr lang="zh-CN" altLang="en-US" sz="2400" b="1" dirty="0">
                <a:solidFill>
                  <a:srgbClr val="002060"/>
                </a:solidFill>
              </a:rPr>
              <a:t>）</a:t>
            </a:r>
            <a:endParaRPr lang="en-US" altLang="zh-CN" sz="2400" b="1" dirty="0">
              <a:solidFill>
                <a:srgbClr val="002060"/>
              </a:solidFill>
            </a:endParaRPr>
          </a:p>
        </p:txBody>
      </p:sp>
      <p:pic>
        <p:nvPicPr>
          <p:cNvPr id="2050" name="Picture 2" descr="7">
            <a:extLst>
              <a:ext uri="{FF2B5EF4-FFF2-40B4-BE49-F238E27FC236}">
                <a16:creationId xmlns:a16="http://schemas.microsoft.com/office/drawing/2014/main" xmlns="" id="{6944DA7C-98FE-45B1-91FE-D618501D75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747" y="-603294"/>
            <a:ext cx="10735946" cy="803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907131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7221C8-6BA6-4099-A7CB-4F6EA8B8A6CB}"/>
              </a:ext>
            </a:extLst>
          </p:cNvPr>
          <p:cNvSpPr>
            <a:spLocks noGrp="1"/>
          </p:cNvSpPr>
          <p:nvPr>
            <p:ph type="title"/>
          </p:nvPr>
        </p:nvSpPr>
        <p:spPr/>
        <p:txBody>
          <a:bodyPr/>
          <a:lstStyle/>
          <a:p>
            <a:r>
              <a:rPr lang="zh-CN" altLang="en-US" dirty="0"/>
              <a:t>发票的概述</a:t>
            </a:r>
          </a:p>
        </p:txBody>
      </p:sp>
      <p:sp>
        <p:nvSpPr>
          <p:cNvPr id="3" name="内容占位符 2">
            <a:extLst>
              <a:ext uri="{FF2B5EF4-FFF2-40B4-BE49-F238E27FC236}">
                <a16:creationId xmlns:a16="http://schemas.microsoft.com/office/drawing/2014/main" xmlns="" id="{934723B4-A8CC-4C40-9332-278B13C12D4E}"/>
              </a:ext>
            </a:extLst>
          </p:cNvPr>
          <p:cNvSpPr>
            <a:spLocks noGrp="1"/>
          </p:cNvSpPr>
          <p:nvPr>
            <p:ph idx="1"/>
          </p:nvPr>
        </p:nvSpPr>
        <p:spPr/>
        <p:txBody>
          <a:bodyPr/>
          <a:lstStyle/>
          <a:p>
            <a:r>
              <a:rPr lang="en-US" altLang="zh-CN" dirty="0"/>
              <a:t>4.</a:t>
            </a:r>
            <a:r>
              <a:rPr lang="zh-CN" altLang="en-US" dirty="0"/>
              <a:t>有下列行为之一，经税务机关责令限期改正而仍未改正的：</a:t>
            </a:r>
          </a:p>
          <a:p>
            <a:r>
              <a:rPr lang="zh-CN" altLang="en-US" dirty="0"/>
              <a:t>（</a:t>
            </a:r>
            <a:r>
              <a:rPr lang="en-US" dirty="0"/>
              <a:t>1</a:t>
            </a:r>
            <a:r>
              <a:rPr lang="zh-CN" altLang="en-US" dirty="0"/>
              <a:t>）虚开增值税专用发票 </a:t>
            </a:r>
          </a:p>
          <a:p>
            <a:r>
              <a:rPr lang="zh-CN" altLang="en-US" dirty="0"/>
              <a:t>（</a:t>
            </a:r>
            <a:r>
              <a:rPr lang="en-US" dirty="0"/>
              <a:t>2</a:t>
            </a:r>
            <a:r>
              <a:rPr lang="zh-CN" altLang="en-US" dirty="0"/>
              <a:t>）私自印制增值税专用发票 </a:t>
            </a:r>
          </a:p>
          <a:p>
            <a:r>
              <a:rPr lang="zh-CN" altLang="en-US" dirty="0"/>
              <a:t>（</a:t>
            </a:r>
            <a:r>
              <a:rPr lang="en-US" dirty="0"/>
              <a:t>3</a:t>
            </a:r>
            <a:r>
              <a:rPr lang="zh-CN" altLang="en-US" dirty="0"/>
              <a:t>）向税务机关以外的单位和个人买取增值税专用发票 </a:t>
            </a:r>
          </a:p>
          <a:p>
            <a:r>
              <a:rPr lang="zh-CN" altLang="en-US" dirty="0"/>
              <a:t>（</a:t>
            </a:r>
            <a:r>
              <a:rPr lang="en-US" dirty="0"/>
              <a:t>4</a:t>
            </a:r>
            <a:r>
              <a:rPr lang="zh-CN" altLang="en-US" dirty="0"/>
              <a:t>）借用他人增值税专用发票 </a:t>
            </a:r>
          </a:p>
          <a:p>
            <a:r>
              <a:rPr lang="zh-CN" altLang="en-US" dirty="0"/>
              <a:t>（</a:t>
            </a:r>
            <a:r>
              <a:rPr lang="en-US" dirty="0"/>
              <a:t>5</a:t>
            </a:r>
            <a:r>
              <a:rPr lang="zh-CN" altLang="en-US" dirty="0"/>
              <a:t>）未按</a:t>
            </a:r>
            <a:r>
              <a:rPr lang="en-US" altLang="zh-CN" dirty="0"/>
              <a:t>《</a:t>
            </a:r>
            <a:r>
              <a:rPr lang="zh-CN" altLang="en-US" dirty="0"/>
              <a:t>增值税专用发票使用规定</a:t>
            </a:r>
            <a:r>
              <a:rPr lang="en-US" altLang="zh-CN" dirty="0"/>
              <a:t>》</a:t>
            </a:r>
            <a:r>
              <a:rPr lang="zh-CN" altLang="en-US" dirty="0"/>
              <a:t>第十一条开具增值税专用发票 </a:t>
            </a:r>
          </a:p>
          <a:p>
            <a:r>
              <a:rPr lang="zh-CN" altLang="en-US" dirty="0"/>
              <a:t>（</a:t>
            </a:r>
            <a:r>
              <a:rPr lang="en-US" dirty="0"/>
              <a:t>6.</a:t>
            </a:r>
            <a:r>
              <a:rPr lang="zh-CN" altLang="en-US" dirty="0"/>
              <a:t>）未按规定保管增值税专用发票和专用设备 </a:t>
            </a:r>
          </a:p>
          <a:p>
            <a:r>
              <a:rPr lang="zh-CN" altLang="en-US" dirty="0"/>
              <a:t>（</a:t>
            </a:r>
            <a:r>
              <a:rPr lang="en-US" dirty="0"/>
              <a:t>7</a:t>
            </a:r>
            <a:r>
              <a:rPr lang="zh-CN" altLang="en-US" dirty="0"/>
              <a:t>）未按规定申请办理防伪税控系统变更发行 </a:t>
            </a:r>
          </a:p>
          <a:p>
            <a:r>
              <a:rPr lang="zh-CN" altLang="en-US" dirty="0"/>
              <a:t>（</a:t>
            </a:r>
            <a:r>
              <a:rPr lang="en-US" dirty="0"/>
              <a:t>8</a:t>
            </a:r>
            <a:r>
              <a:rPr lang="zh-CN" altLang="en-US" dirty="0"/>
              <a:t>）未按规定接受税务机关检查 </a:t>
            </a:r>
          </a:p>
          <a:p>
            <a:r>
              <a:rPr lang="zh-CN" altLang="en-US" dirty="0"/>
              <a:t>有上列情形的，如已领取增值税专用发票，主管税务机关应</a:t>
            </a:r>
            <a:r>
              <a:rPr lang="zh-CN" altLang="en-US" dirty="0">
                <a:solidFill>
                  <a:srgbClr val="FF0000"/>
                </a:solidFill>
              </a:rPr>
              <a:t>暂扣</a:t>
            </a:r>
            <a:r>
              <a:rPr lang="zh-CN" altLang="en-US" dirty="0"/>
              <a:t>其结存的增值税专用发票和税控专用设备</a:t>
            </a:r>
          </a:p>
        </p:txBody>
      </p:sp>
    </p:spTree>
    <p:extLst>
      <p:ext uri="{BB962C8B-B14F-4D97-AF65-F5344CB8AC3E}">
        <p14:creationId xmlns:p14="http://schemas.microsoft.com/office/powerpoint/2010/main" val="4065744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发票的概述</a:t>
            </a:r>
          </a:p>
        </p:txBody>
      </p:sp>
      <p:sp>
        <p:nvSpPr>
          <p:cNvPr id="3" name="内容占位符 2"/>
          <p:cNvSpPr>
            <a:spLocks noGrp="1"/>
          </p:cNvSpPr>
          <p:nvPr>
            <p:ph idx="1"/>
          </p:nvPr>
        </p:nvSpPr>
        <p:spPr/>
        <p:txBody>
          <a:bodyPr>
            <a:normAutofit/>
          </a:bodyPr>
          <a:lstStyle/>
          <a:p>
            <a:r>
              <a:rPr lang="zh-CN" altLang="en-US" dirty="0">
                <a:solidFill>
                  <a:srgbClr val="FF0000"/>
                </a:solidFill>
              </a:rPr>
              <a:t>三</a:t>
            </a:r>
            <a:r>
              <a:rPr lang="en-US" altLang="zh-CN" dirty="0">
                <a:solidFill>
                  <a:srgbClr val="FF0000"/>
                </a:solidFill>
              </a:rPr>
              <a:t>.</a:t>
            </a:r>
            <a:r>
              <a:rPr lang="zh-CN" altLang="en-US" dirty="0">
                <a:solidFill>
                  <a:srgbClr val="FF0000"/>
                </a:solidFill>
              </a:rPr>
              <a:t>发票管理系统</a:t>
            </a:r>
            <a:endParaRPr lang="en-US" altLang="zh-CN" dirty="0">
              <a:solidFill>
                <a:srgbClr val="FF0000"/>
              </a:solidFill>
            </a:endParaRPr>
          </a:p>
          <a:p>
            <a:r>
              <a:rPr lang="zh-CN" altLang="en-US" dirty="0">
                <a:solidFill>
                  <a:srgbClr val="0070C0"/>
                </a:solidFill>
              </a:rPr>
              <a:t>（一）原发票管理系统（相对于新系统）</a:t>
            </a:r>
            <a:endParaRPr lang="en-US" altLang="zh-CN" dirty="0">
              <a:solidFill>
                <a:srgbClr val="0070C0"/>
              </a:solidFill>
            </a:endParaRPr>
          </a:p>
          <a:p>
            <a:r>
              <a:rPr lang="en-US" altLang="zh-CN" dirty="0"/>
              <a:t>1.</a:t>
            </a:r>
            <a:r>
              <a:rPr lang="zh-CN" altLang="en-US" dirty="0"/>
              <a:t>手工开具发票管理</a:t>
            </a:r>
            <a:endParaRPr lang="en-US" altLang="zh-CN" dirty="0"/>
          </a:p>
          <a:p>
            <a:r>
              <a:rPr lang="en-US" altLang="zh-CN" dirty="0"/>
              <a:t>2.</a:t>
            </a:r>
            <a:r>
              <a:rPr lang="zh-CN" altLang="en-US" dirty="0">
                <a:latin typeface="宋体" panose="02010600030101010101" pitchFamily="2" charset="-122"/>
              </a:rPr>
              <a:t>增值税防伪税控系统、货物运输业增值税专用发票税控系统、机动车销售统一发票税控系统等</a:t>
            </a:r>
            <a:endParaRPr lang="en-US" altLang="zh-CN" dirty="0">
              <a:latin typeface="宋体" panose="02010600030101010101" pitchFamily="2" charset="-122"/>
            </a:endParaRPr>
          </a:p>
          <a:p>
            <a:r>
              <a:rPr lang="zh-CN" altLang="en-US" dirty="0">
                <a:solidFill>
                  <a:srgbClr val="0070C0"/>
                </a:solidFill>
                <a:latin typeface="宋体" panose="02010600030101010101" pitchFamily="2" charset="-122"/>
              </a:rPr>
              <a:t>（二）增值税发票管理新系统</a:t>
            </a:r>
            <a:endParaRPr lang="en-US" altLang="zh-CN" dirty="0">
              <a:solidFill>
                <a:srgbClr val="0070C0"/>
              </a:solidFill>
              <a:latin typeface="宋体" panose="02010600030101010101" pitchFamily="2" charset="-122"/>
            </a:endParaRPr>
          </a:p>
          <a:p>
            <a:r>
              <a:rPr lang="en-US" altLang="zh-CN" dirty="0">
                <a:latin typeface="宋体" panose="02010600030101010101" pitchFamily="2" charset="-122"/>
              </a:rPr>
              <a:t>1.</a:t>
            </a:r>
            <a:r>
              <a:rPr lang="zh-CN" altLang="en-US" dirty="0">
                <a:latin typeface="宋体" panose="02010600030101010101" pitchFamily="2" charset="-122"/>
              </a:rPr>
              <a:t>概念</a:t>
            </a:r>
            <a:endParaRPr lang="en-US" altLang="zh-CN" dirty="0">
              <a:latin typeface="宋体" panose="02010600030101010101" pitchFamily="2" charset="-122"/>
            </a:endParaRPr>
          </a:p>
          <a:p>
            <a:r>
              <a:rPr lang="zh-CN" altLang="en-US" dirty="0">
                <a:latin typeface="宋体" panose="02010600030101010101" pitchFamily="2" charset="-122"/>
              </a:rPr>
              <a:t>是对增值税防伪税控系统、货物运输业增值税专用发票税控系统（含机动车销售统一发票税控系统）、稽核系统以及税务数字证书系统等进行整合升级完善</a:t>
            </a:r>
            <a:endParaRPr lang="en-US" altLang="zh-CN" dirty="0">
              <a:latin typeface="宋体" panose="02010600030101010101" pitchFamily="2" charset="-122"/>
            </a:endParaRPr>
          </a:p>
          <a:p>
            <a:r>
              <a:rPr lang="zh-CN" altLang="en-US" dirty="0">
                <a:latin typeface="宋体" panose="02010600030101010101" pitchFamily="2" charset="-122"/>
              </a:rPr>
              <a:t>实现纳税人经过税务数字证书安全认证、加密开具的发票数据（</a:t>
            </a:r>
            <a:r>
              <a:rPr lang="zh-CN" altLang="en-US" dirty="0">
                <a:solidFill>
                  <a:srgbClr val="FF0000"/>
                </a:solidFill>
                <a:latin typeface="宋体" panose="02010600030101010101" pitchFamily="2" charset="-122"/>
              </a:rPr>
              <a:t>全票面信息</a:t>
            </a:r>
            <a:r>
              <a:rPr lang="zh-CN" altLang="en-US" dirty="0">
                <a:latin typeface="宋体" panose="02010600030101010101" pitchFamily="2" charset="-122"/>
              </a:rPr>
              <a:t>），通过</a:t>
            </a:r>
            <a:r>
              <a:rPr lang="zh-CN" altLang="en-US" dirty="0">
                <a:solidFill>
                  <a:srgbClr val="FF0000"/>
                </a:solidFill>
                <a:latin typeface="宋体" panose="02010600030101010101" pitchFamily="2" charset="-122"/>
              </a:rPr>
              <a:t>互联网实时上传</a:t>
            </a:r>
            <a:r>
              <a:rPr lang="zh-CN" altLang="en-US" dirty="0">
                <a:latin typeface="宋体" panose="02010600030101010101" pitchFamily="2" charset="-122"/>
              </a:rPr>
              <a:t>税务机关，生成增值税发票电子底账，作为纳税申报、发票数据查验以及税源管理、数据分析利用的依据</a:t>
            </a:r>
            <a:endParaRPr lang="en-US" altLang="zh-CN" dirty="0">
              <a:latin typeface="宋体" panose="02010600030101010101" pitchFamily="2" charset="-122"/>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6801048-07FE-469E-AF7C-49165492AB2C}"/>
              </a:ext>
            </a:extLst>
          </p:cNvPr>
          <p:cNvSpPr>
            <a:spLocks noGrp="1"/>
          </p:cNvSpPr>
          <p:nvPr>
            <p:ph type="title"/>
          </p:nvPr>
        </p:nvSpPr>
        <p:spPr/>
        <p:txBody>
          <a:bodyPr/>
          <a:lstStyle/>
          <a:p>
            <a:r>
              <a:rPr lang="zh-CN" altLang="en-US" dirty="0"/>
              <a:t>发票的概述</a:t>
            </a:r>
          </a:p>
        </p:txBody>
      </p:sp>
      <p:sp>
        <p:nvSpPr>
          <p:cNvPr id="3" name="内容占位符 2">
            <a:extLst>
              <a:ext uri="{FF2B5EF4-FFF2-40B4-BE49-F238E27FC236}">
                <a16:creationId xmlns:a16="http://schemas.microsoft.com/office/drawing/2014/main" xmlns="" id="{B110B20D-BDE7-47B7-BBA2-85C28DC0D364}"/>
              </a:ext>
            </a:extLst>
          </p:cNvPr>
          <p:cNvSpPr>
            <a:spLocks noGrp="1"/>
          </p:cNvSpPr>
          <p:nvPr>
            <p:ph idx="1"/>
          </p:nvPr>
        </p:nvSpPr>
        <p:spPr/>
        <p:txBody>
          <a:bodyPr>
            <a:normAutofit lnSpcReduction="10000"/>
          </a:bodyPr>
          <a:lstStyle/>
          <a:p>
            <a:pPr>
              <a:lnSpc>
                <a:spcPct val="80000"/>
              </a:lnSpc>
            </a:pPr>
            <a:r>
              <a:rPr lang="en-US" altLang="zh-CN" dirty="0">
                <a:latin typeface="宋体" panose="02010600030101010101" pitchFamily="2" charset="-122"/>
              </a:rPr>
              <a:t>2.</a:t>
            </a:r>
            <a:r>
              <a:rPr lang="zh-CN" altLang="en-US" dirty="0">
                <a:latin typeface="宋体" panose="02010600030101010101" pitchFamily="2" charset="-122"/>
              </a:rPr>
              <a:t>新系统使用的范围</a:t>
            </a:r>
            <a:endParaRPr lang="en-US" altLang="zh-CN" dirty="0">
              <a:latin typeface="宋体" panose="02010600030101010101" pitchFamily="2" charset="-122"/>
            </a:endParaRPr>
          </a:p>
          <a:p>
            <a:r>
              <a:rPr lang="zh-CN" altLang="en-US" dirty="0">
                <a:latin typeface="宋体" panose="02010600030101010101" pitchFamily="2" charset="-122"/>
              </a:rPr>
              <a:t>（</a:t>
            </a:r>
            <a:r>
              <a:rPr lang="en-US" altLang="zh-CN" dirty="0">
                <a:latin typeface="宋体" panose="02010600030101010101" pitchFamily="2" charset="-122"/>
              </a:rPr>
              <a:t>1</a:t>
            </a:r>
            <a:r>
              <a:rPr lang="zh-CN" altLang="en-US" dirty="0">
                <a:latin typeface="宋体" panose="02010600030101010101" pitchFamily="2" charset="-122"/>
              </a:rPr>
              <a:t>）纳税人范围</a:t>
            </a:r>
            <a:endParaRPr lang="en-US" altLang="zh-CN" dirty="0">
              <a:latin typeface="宋体" panose="02010600030101010101" pitchFamily="2" charset="-122"/>
            </a:endParaRPr>
          </a:p>
          <a:p>
            <a:r>
              <a:rPr lang="zh-CN" altLang="en-US" dirty="0">
                <a:latin typeface="宋体" panose="02010600030101010101" pitchFamily="2" charset="-122"/>
              </a:rPr>
              <a:t>增值税一般纳税人、应税行为超过起征点的小规模纳税人（将</a:t>
            </a:r>
            <a:endParaRPr lang="en-US" altLang="zh-CN" dirty="0">
              <a:latin typeface="宋体" panose="02010600030101010101" pitchFamily="2" charset="-122"/>
            </a:endParaRPr>
          </a:p>
          <a:p>
            <a:r>
              <a:rPr lang="zh-CN" altLang="en-US" dirty="0">
                <a:latin typeface="宋体" panose="02010600030101010101" pitchFamily="2" charset="-122"/>
              </a:rPr>
              <a:t>（</a:t>
            </a:r>
            <a:r>
              <a:rPr lang="en-US" altLang="zh-CN" dirty="0">
                <a:latin typeface="宋体" panose="02010600030101010101" pitchFamily="2" charset="-122"/>
              </a:rPr>
              <a:t>2</a:t>
            </a:r>
            <a:r>
              <a:rPr lang="zh-CN" altLang="en-US" dirty="0">
                <a:latin typeface="宋体" panose="02010600030101010101" pitchFamily="2" charset="-122"/>
              </a:rPr>
              <a:t>）发票范围</a:t>
            </a:r>
            <a:endParaRPr lang="en-US" altLang="zh-CN" dirty="0">
              <a:latin typeface="宋体" panose="02010600030101010101" pitchFamily="2" charset="-122"/>
            </a:endParaRPr>
          </a:p>
          <a:p>
            <a:r>
              <a:rPr lang="zh-CN" altLang="zh-CN" dirty="0"/>
              <a:t>①</a:t>
            </a:r>
            <a:r>
              <a:rPr lang="zh-CN" altLang="en-US" dirty="0"/>
              <a:t>通过开票新系统开具的发票为：增值税专用发票、机动车销售统一发票、增值税普通发票、增值税电子普通发票</a:t>
            </a:r>
            <a:endParaRPr lang="en-US" altLang="zh-CN" dirty="0"/>
          </a:p>
          <a:p>
            <a:r>
              <a:rPr lang="zh-CN" altLang="en-US" dirty="0"/>
              <a:t>纳税人使用增值税普通发票开具收购发票，系统在发票左上角自动打印“收购”字样</a:t>
            </a:r>
            <a:endParaRPr lang="en-US" altLang="zh-CN" dirty="0"/>
          </a:p>
          <a:p>
            <a:r>
              <a:rPr lang="zh-CN" altLang="zh-CN" dirty="0"/>
              <a:t>②增值税普通发票（卷式）启用前</a:t>
            </a:r>
            <a:r>
              <a:rPr lang="zh-CN" altLang="en-US" dirty="0"/>
              <a:t>（已于</a:t>
            </a:r>
            <a:r>
              <a:rPr lang="en-US" altLang="zh-CN" dirty="0"/>
              <a:t>2017</a:t>
            </a:r>
            <a:r>
              <a:rPr lang="zh-CN" altLang="en-US" dirty="0"/>
              <a:t>年</a:t>
            </a:r>
            <a:r>
              <a:rPr lang="en-US" altLang="zh-CN" dirty="0"/>
              <a:t>1</a:t>
            </a:r>
            <a:r>
              <a:rPr lang="zh-CN" altLang="en-US" dirty="0"/>
              <a:t>月</a:t>
            </a:r>
            <a:r>
              <a:rPr lang="en-US" altLang="zh-CN" dirty="0"/>
              <a:t>1</a:t>
            </a:r>
            <a:r>
              <a:rPr lang="zh-CN" altLang="en-US" dirty="0"/>
              <a:t>日起启用）</a:t>
            </a:r>
            <a:r>
              <a:rPr lang="zh-CN" altLang="zh-CN" dirty="0"/>
              <a:t>，纳税人可通过新系统使用国税机关发放的现有卷式发票</a:t>
            </a:r>
            <a:r>
              <a:rPr lang="zh-CN" altLang="en-US" dirty="0"/>
              <a:t>；印有本单位名称的增值税普通发票（折叠票）（已于</a:t>
            </a:r>
            <a:r>
              <a:rPr lang="en-US" altLang="zh-CN" dirty="0"/>
              <a:t>2018</a:t>
            </a:r>
            <a:r>
              <a:rPr lang="zh-CN" altLang="en-US" dirty="0"/>
              <a:t>年</a:t>
            </a:r>
            <a:r>
              <a:rPr lang="en-US" altLang="zh-CN" dirty="0"/>
              <a:t>1</a:t>
            </a:r>
            <a:r>
              <a:rPr lang="zh-CN" altLang="en-US" dirty="0"/>
              <a:t>月</a:t>
            </a:r>
            <a:r>
              <a:rPr lang="en-US" altLang="zh-CN" dirty="0"/>
              <a:t>1</a:t>
            </a:r>
            <a:r>
              <a:rPr lang="zh-CN" altLang="en-US" dirty="0"/>
              <a:t>日起纳入）</a:t>
            </a:r>
            <a:endParaRPr lang="en-US" altLang="zh-CN" dirty="0"/>
          </a:p>
          <a:p>
            <a:r>
              <a:rPr lang="zh-CN" altLang="zh-CN" dirty="0"/>
              <a:t>③</a:t>
            </a:r>
            <a:r>
              <a:rPr lang="zh-CN" altLang="en-US" dirty="0"/>
              <a:t>门票、过路（过桥）费发票（高速公路、一级和二级公路通行费已于</a:t>
            </a:r>
            <a:r>
              <a:rPr lang="en-US" altLang="zh-CN" dirty="0"/>
              <a:t>2018</a:t>
            </a:r>
            <a:r>
              <a:rPr lang="zh-CN" altLang="en-US" dirty="0"/>
              <a:t>年</a:t>
            </a:r>
            <a:r>
              <a:rPr lang="en-US" altLang="zh-CN" dirty="0"/>
              <a:t>1</a:t>
            </a:r>
            <a:r>
              <a:rPr lang="zh-CN" altLang="en-US" dirty="0"/>
              <a:t>月</a:t>
            </a:r>
            <a:r>
              <a:rPr lang="en-US" altLang="zh-CN" dirty="0"/>
              <a:t>1</a:t>
            </a:r>
            <a:r>
              <a:rPr lang="zh-CN" altLang="en-US" dirty="0"/>
              <a:t>日起纳入）、定额发票、客运发票和二手车销售统一发票（将于</a:t>
            </a:r>
            <a:r>
              <a:rPr lang="en-US" altLang="zh-CN" dirty="0"/>
              <a:t>2018</a:t>
            </a:r>
            <a:r>
              <a:rPr lang="zh-CN" altLang="en-US" dirty="0"/>
              <a:t>年</a:t>
            </a:r>
            <a:r>
              <a:rPr lang="en-US" altLang="zh-CN" dirty="0"/>
              <a:t>4</a:t>
            </a:r>
            <a:r>
              <a:rPr lang="zh-CN" altLang="en-US" dirty="0"/>
              <a:t>月</a:t>
            </a:r>
            <a:r>
              <a:rPr lang="en-US" altLang="zh-CN" dirty="0"/>
              <a:t>1</a:t>
            </a:r>
            <a:r>
              <a:rPr lang="zh-CN" altLang="en-US" dirty="0"/>
              <a:t>日起纳入）继续使用</a:t>
            </a:r>
          </a:p>
        </p:txBody>
      </p:sp>
    </p:spTree>
    <p:extLst>
      <p:ext uri="{BB962C8B-B14F-4D97-AF65-F5344CB8AC3E}">
        <p14:creationId xmlns:p14="http://schemas.microsoft.com/office/powerpoint/2010/main" val="118318775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TotalTime>
  <Words>9568</Words>
  <Application>Microsoft Office PowerPoint</Application>
  <PresentationFormat>自定义</PresentationFormat>
  <Paragraphs>504</Paragraphs>
  <Slides>67</Slides>
  <Notes>0</Notes>
  <HiddenSlides>0</HiddenSlides>
  <MMClips>0</MMClips>
  <ScaleCrop>false</ScaleCrop>
  <HeadingPairs>
    <vt:vector size="4" baseType="variant">
      <vt:variant>
        <vt:lpstr>主题</vt:lpstr>
      </vt:variant>
      <vt:variant>
        <vt:i4>1</vt:i4>
      </vt:variant>
      <vt:variant>
        <vt:lpstr>幻灯片标题</vt:lpstr>
      </vt:variant>
      <vt:variant>
        <vt:i4>67</vt:i4>
      </vt:variant>
    </vt:vector>
  </HeadingPairs>
  <TitlesOfParts>
    <vt:vector size="68" baseType="lpstr">
      <vt:lpstr>Office 主题​​</vt:lpstr>
      <vt:lpstr>营改增后的发票管理和使用</vt:lpstr>
      <vt:lpstr>发票的概述</vt:lpstr>
      <vt:lpstr>发票的概述</vt:lpstr>
      <vt:lpstr>发票的概述</vt:lpstr>
      <vt:lpstr>发票的概述</vt:lpstr>
      <vt:lpstr>发票的概述</vt:lpstr>
      <vt:lpstr>发票的概述</vt:lpstr>
      <vt:lpstr>发票的概述</vt:lpstr>
      <vt:lpstr>发票的概述</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PowerPoint 演示文稿</vt:lpstr>
      <vt:lpstr>PowerPoint 演示文稿</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发票的领用及代开</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发票的开具</vt:lpstr>
      <vt:lpstr>发票的查验</vt:lpstr>
      <vt:lpstr>增值税方面</vt:lpstr>
      <vt:lpstr>虚开或走逃的发票</vt:lpstr>
      <vt:lpstr>虚开或走逃的发票</vt:lpstr>
      <vt:lpstr>虚开或走逃的发票</vt:lpstr>
      <vt:lpstr>虚开或走逃的发票</vt:lpstr>
      <vt:lpstr>虚开或走逃的发票</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李忠尔</dc:creator>
  <cp:lastModifiedBy>微软用户</cp:lastModifiedBy>
  <cp:revision>70</cp:revision>
  <dcterms:created xsi:type="dcterms:W3CDTF">2017-07-15T01:13:13Z</dcterms:created>
  <dcterms:modified xsi:type="dcterms:W3CDTF">2018-01-26T09:25:58Z</dcterms:modified>
</cp:coreProperties>
</file>