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0"/>
  </p:notesMasterIdLst>
  <p:handoutMasterIdLst>
    <p:handoutMasterId r:id="rId61"/>
  </p:handoutMasterIdLst>
  <p:sldIdLst>
    <p:sldId id="256" r:id="rId2"/>
    <p:sldId id="273" r:id="rId3"/>
    <p:sldId id="290" r:id="rId4"/>
    <p:sldId id="291" r:id="rId5"/>
    <p:sldId id="292" r:id="rId6"/>
    <p:sldId id="318" r:id="rId7"/>
    <p:sldId id="319" r:id="rId8"/>
    <p:sldId id="322" r:id="rId9"/>
    <p:sldId id="324" r:id="rId10"/>
    <p:sldId id="325" r:id="rId11"/>
    <p:sldId id="326" r:id="rId12"/>
    <p:sldId id="327" r:id="rId13"/>
    <p:sldId id="328" r:id="rId14"/>
    <p:sldId id="329" r:id="rId15"/>
    <p:sldId id="323" r:id="rId16"/>
    <p:sldId id="330" r:id="rId17"/>
    <p:sldId id="335" r:id="rId18"/>
    <p:sldId id="336" r:id="rId19"/>
    <p:sldId id="337" r:id="rId20"/>
    <p:sldId id="338" r:id="rId21"/>
    <p:sldId id="339" r:id="rId22"/>
    <p:sldId id="340" r:id="rId23"/>
    <p:sldId id="341" r:id="rId24"/>
    <p:sldId id="331" r:id="rId25"/>
    <p:sldId id="342" r:id="rId26"/>
    <p:sldId id="343" r:id="rId27"/>
    <p:sldId id="344" r:id="rId28"/>
    <p:sldId id="345" r:id="rId29"/>
    <p:sldId id="369" r:id="rId30"/>
    <p:sldId id="346" r:id="rId31"/>
    <p:sldId id="351" r:id="rId32"/>
    <p:sldId id="352" r:id="rId33"/>
    <p:sldId id="353" r:id="rId34"/>
    <p:sldId id="354" r:id="rId35"/>
    <p:sldId id="355" r:id="rId36"/>
    <p:sldId id="356" r:id="rId37"/>
    <p:sldId id="357" r:id="rId38"/>
    <p:sldId id="358" r:id="rId39"/>
    <p:sldId id="359" r:id="rId40"/>
    <p:sldId id="360" r:id="rId41"/>
    <p:sldId id="361" r:id="rId42"/>
    <p:sldId id="350" r:id="rId43"/>
    <p:sldId id="334" r:id="rId44"/>
    <p:sldId id="362" r:id="rId45"/>
    <p:sldId id="365" r:id="rId46"/>
    <p:sldId id="364" r:id="rId47"/>
    <p:sldId id="366" r:id="rId48"/>
    <p:sldId id="300" r:id="rId49"/>
    <p:sldId id="301" r:id="rId50"/>
    <p:sldId id="302" r:id="rId51"/>
    <p:sldId id="303" r:id="rId52"/>
    <p:sldId id="304" r:id="rId53"/>
    <p:sldId id="305" r:id="rId54"/>
    <p:sldId id="306" r:id="rId55"/>
    <p:sldId id="294" r:id="rId56"/>
    <p:sldId id="367" r:id="rId57"/>
    <p:sldId id="368" r:id="rId58"/>
    <p:sldId id="321"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60" y="60"/>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93DEB1-373E-4D0D-8F0F-8D3C95DF9962}" type="datetimeFigureOut">
              <a:rPr lang="zh-CN" altLang="en-US" smtClean="0"/>
              <a:pPr/>
              <a:t>2018/4/20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450E967-DA41-4C01-8145-F3974530958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245D6C-F6E3-42BA-84DD-2461ADCD7EC2}" type="datetimeFigureOut">
              <a:rPr lang="zh-CN" altLang="en-US" smtClean="0"/>
              <a:pPr/>
              <a:t>2018/4/20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985ECA-F099-4F0D-8246-EC5C026519E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85786" y="1714488"/>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57290" y="392906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81F452-81AF-4263-9DF5-A53F304E37A8}" type="datetimeFigureOut">
              <a:rPr lang="zh-CN" altLang="en-US" smtClean="0"/>
              <a:pPr/>
              <a:t>2018/4/20</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043890" cy="439718"/>
          </a:xfrm>
        </p:spPr>
        <p:txBody>
          <a:bodyPr>
            <a:noAutofit/>
          </a:bodyPr>
          <a:lstStyle>
            <a:lvl1pPr>
              <a:defRPr sz="2800" b="1" i="0" baseline="0">
                <a:solidFill>
                  <a:srgbClr val="002060"/>
                </a:solidFill>
                <a:ea typeface="华文新魏" pitchFamily="2" charset="-122"/>
              </a:defRPr>
            </a:lvl1pPr>
          </a:lstStyle>
          <a:p>
            <a:r>
              <a:rPr lang="zh-CN" altLang="en-US" dirty="0"/>
              <a:t>单击此处编辑母版标题样式</a:t>
            </a:r>
          </a:p>
        </p:txBody>
      </p:sp>
      <p:sp>
        <p:nvSpPr>
          <p:cNvPr id="3" name="内容占位符 2"/>
          <p:cNvSpPr>
            <a:spLocks noGrp="1"/>
          </p:cNvSpPr>
          <p:nvPr>
            <p:ph idx="1"/>
          </p:nvPr>
        </p:nvSpPr>
        <p:spPr>
          <a:xfrm>
            <a:off x="285720" y="857232"/>
            <a:ext cx="8572560" cy="5643602"/>
          </a:xfrm>
        </p:spPr>
        <p:txBody>
          <a:bodyPr>
            <a:normAutofit/>
          </a:bodyPr>
          <a:lstStyle>
            <a:lvl1pPr>
              <a:defRPr sz="2400" b="1" i="0" baseline="0">
                <a:solidFill>
                  <a:schemeClr val="tx1"/>
                </a:solidFill>
                <a:ea typeface="华文中宋" pitchFamily="2" charset="-122"/>
              </a:defRPr>
            </a:lvl1pPr>
            <a:lvl2pPr>
              <a:defRPr sz="2400" b="1" i="0" baseline="0">
                <a:solidFill>
                  <a:schemeClr val="tx1"/>
                </a:solidFill>
                <a:ea typeface="华文中宋" pitchFamily="2" charset="-122"/>
              </a:defRPr>
            </a:lvl2pPr>
            <a:lvl3pPr>
              <a:defRPr sz="2400" b="1" i="0" baseline="0">
                <a:solidFill>
                  <a:schemeClr val="tx1"/>
                </a:solidFill>
                <a:ea typeface="华文中宋" pitchFamily="2" charset="-122"/>
              </a:defRPr>
            </a:lvl3pPr>
            <a:lvl4pPr>
              <a:defRPr sz="2400" b="1" i="0" baseline="0">
                <a:solidFill>
                  <a:schemeClr val="tx1"/>
                </a:solidFill>
                <a:ea typeface="华文中宋" pitchFamily="2" charset="-122"/>
              </a:defRPr>
            </a:lvl4pPr>
            <a:lvl5pPr>
              <a:defRPr sz="2400" b="1" i="0" baseline="0">
                <a:solidFill>
                  <a:schemeClr val="tx1"/>
                </a:solidFill>
                <a:ea typeface="华文中宋"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81F452-81AF-4263-9DF5-A53F304E37A8}" type="datetimeFigureOut">
              <a:rPr lang="zh-CN" altLang="en-US" smtClean="0"/>
              <a:pPr/>
              <a:t>2018/4/20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138C3B-E53D-495B-B2B4-7F62D75CD92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81F452-81AF-4263-9DF5-A53F304E37A8}" type="datetimeFigureOut">
              <a:rPr lang="zh-CN" altLang="en-US" smtClean="0"/>
              <a:pPr/>
              <a:t>2018/4/20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138C3B-E53D-495B-B2B4-7F62D75CD92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5720" y="1357298"/>
            <a:ext cx="8591872" cy="1523033"/>
          </a:xfrm>
        </p:spPr>
        <p:txBody>
          <a:bodyPr>
            <a:normAutofit/>
          </a:bodyPr>
          <a:lstStyle/>
          <a:p>
            <a:r>
              <a:rPr lang="zh-CN" altLang="en-US" sz="3600" b="1" dirty="0">
                <a:solidFill>
                  <a:srgbClr val="FF0000"/>
                </a:solidFill>
              </a:rPr>
              <a:t>增值税税率调整影响及应对策略</a:t>
            </a:r>
          </a:p>
        </p:txBody>
      </p:sp>
      <p:sp>
        <p:nvSpPr>
          <p:cNvPr id="3" name="副标题 2"/>
          <p:cNvSpPr>
            <a:spLocks noGrp="1"/>
          </p:cNvSpPr>
          <p:nvPr>
            <p:ph type="subTitle" idx="1"/>
          </p:nvPr>
        </p:nvSpPr>
        <p:spPr>
          <a:xfrm>
            <a:off x="683568" y="3717032"/>
            <a:ext cx="7488832" cy="1143418"/>
          </a:xfrm>
        </p:spPr>
        <p:txBody>
          <a:bodyPr>
            <a:normAutofit/>
          </a:bodyPr>
          <a:lstStyle/>
          <a:p>
            <a:pPr algn="ctr"/>
            <a:r>
              <a:rPr lang="zh-CN" altLang="en-US" sz="2800" b="1" dirty="0">
                <a:solidFill>
                  <a:srgbClr val="002060"/>
                </a:solidFill>
              </a:rPr>
              <a:t>顾问企业辅导</a:t>
            </a:r>
            <a:endParaRPr lang="en-US" altLang="zh-CN" sz="2800" b="1" dirty="0">
              <a:solidFill>
                <a:srgbClr val="002060"/>
              </a:solidFill>
            </a:endParaRPr>
          </a:p>
          <a:p>
            <a:pPr algn="ctr"/>
            <a:r>
              <a:rPr lang="zh-CN" altLang="en-US" sz="2800" b="1" dirty="0">
                <a:solidFill>
                  <a:srgbClr val="002060"/>
                </a:solidFill>
              </a:rPr>
              <a:t>（</a:t>
            </a:r>
            <a:r>
              <a:rPr lang="en-US" altLang="zh-CN" sz="2800" b="1" dirty="0">
                <a:solidFill>
                  <a:srgbClr val="002060"/>
                </a:solidFill>
              </a:rPr>
              <a:t>2018</a:t>
            </a:r>
            <a:r>
              <a:rPr lang="zh-CN" altLang="en-US" sz="2800" b="1" dirty="0">
                <a:solidFill>
                  <a:srgbClr val="002060"/>
                </a:solidFill>
              </a:rPr>
              <a:t>年</a:t>
            </a:r>
            <a:r>
              <a:rPr lang="en-US" altLang="zh-CN" sz="2800" b="1" dirty="0">
                <a:solidFill>
                  <a:srgbClr val="002060"/>
                </a:solidFill>
              </a:rPr>
              <a:t>4</a:t>
            </a:r>
            <a:r>
              <a:rPr lang="zh-CN" altLang="en-US" sz="2800" b="1" dirty="0">
                <a:solidFill>
                  <a:srgbClr val="002060"/>
                </a:solidFill>
              </a:rPr>
              <a:t>月</a:t>
            </a:r>
            <a:r>
              <a:rPr lang="en-US" altLang="zh-CN" sz="2800" b="1" dirty="0">
                <a:solidFill>
                  <a:srgbClr val="002060"/>
                </a:solidFill>
              </a:rPr>
              <a:t>20</a:t>
            </a:r>
            <a:r>
              <a:rPr lang="zh-CN" altLang="en-US" sz="2800" b="1" dirty="0">
                <a:solidFill>
                  <a:srgbClr val="002060"/>
                </a:solidFill>
              </a:rPr>
              <a:t>日）</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由于购销双方的地位等特殊情况，销售方坚持不因税率调整而改变含税价格（</a:t>
            </a:r>
            <a:r>
              <a:rPr lang="zh-CN" altLang="en-US" dirty="0">
                <a:solidFill>
                  <a:srgbClr val="FF0000"/>
                </a:solidFill>
              </a:rPr>
              <a:t>调价</a:t>
            </a:r>
            <a:r>
              <a:rPr lang="zh-CN" altLang="en-US" dirty="0"/>
              <a:t>）的情形时发生，主要表现在：</a:t>
            </a:r>
            <a:endParaRPr lang="en-US" altLang="zh-CN" dirty="0"/>
          </a:p>
          <a:p>
            <a:r>
              <a:rPr lang="en-US" altLang="zh-CN" dirty="0"/>
              <a:t>1.</a:t>
            </a:r>
            <a:r>
              <a:rPr lang="zh-CN" altLang="en-US" dirty="0"/>
              <a:t>销售方为垄断等特殊行业（如油费、电力、期货交易等）</a:t>
            </a:r>
            <a:endParaRPr lang="en-US" altLang="zh-CN" dirty="0"/>
          </a:p>
          <a:p>
            <a:r>
              <a:rPr lang="en-US" altLang="zh-CN" dirty="0"/>
              <a:t>2.</a:t>
            </a:r>
            <a:r>
              <a:rPr lang="zh-CN" altLang="en-US" dirty="0"/>
              <a:t>销售方为转嫁上游企业调价而增加的税负</a:t>
            </a:r>
            <a:endParaRPr lang="en-US" altLang="zh-CN" dirty="0"/>
          </a:p>
          <a:p>
            <a:r>
              <a:rPr lang="en-US" altLang="zh-CN" dirty="0"/>
              <a:t>3.</a:t>
            </a:r>
            <a:r>
              <a:rPr lang="zh-CN" altLang="en-US" dirty="0"/>
              <a:t>销售方强势侵占购买方的利益</a:t>
            </a:r>
            <a:endParaRPr lang="en-US" altLang="zh-CN"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FF0000"/>
                </a:solidFill>
              </a:rPr>
              <a:t>税率调整的价税关系（一般计税法下）</a:t>
            </a:r>
            <a:endParaRPr lang="en-US" altLang="zh-CN" dirty="0">
              <a:solidFill>
                <a:srgbClr val="FF0000"/>
              </a:solidFill>
            </a:endParaRPr>
          </a:p>
          <a:p>
            <a:endParaRPr lang="zh-CN" altLang="en-US" dirty="0">
              <a:solidFill>
                <a:srgbClr val="FF0000"/>
              </a:solidFill>
            </a:endParaRPr>
          </a:p>
        </p:txBody>
      </p:sp>
      <p:graphicFrame>
        <p:nvGraphicFramePr>
          <p:cNvPr id="4" name="表格 3"/>
          <p:cNvGraphicFramePr>
            <a:graphicFrameLocks noGrp="1"/>
          </p:cNvGraphicFramePr>
          <p:nvPr/>
        </p:nvGraphicFramePr>
        <p:xfrm>
          <a:off x="755576" y="1484784"/>
          <a:ext cx="7848870" cy="2979642"/>
        </p:xfrm>
        <a:graphic>
          <a:graphicData uri="http://schemas.openxmlformats.org/drawingml/2006/table">
            <a:tbl>
              <a:tblPr firstRow="1" bandRow="1">
                <a:tableStyleId>{21E4AEA4-8DFA-4A89-87EB-49C32662AFE0}</a:tableStyleId>
              </a:tblPr>
              <a:tblGrid>
                <a:gridCol w="648072">
                  <a:extLst>
                    <a:ext uri="{9D8B030D-6E8A-4147-A177-3AD203B41FA5}">
                      <a16:colId xmlns:a16="http://schemas.microsoft.com/office/drawing/2014/main" val="20000"/>
                    </a:ext>
                  </a:extLst>
                </a:gridCol>
                <a:gridCol w="1008112">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792088">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gridCol w="720080">
                  <a:extLst>
                    <a:ext uri="{9D8B030D-6E8A-4147-A177-3AD203B41FA5}">
                      <a16:colId xmlns:a16="http://schemas.microsoft.com/office/drawing/2014/main" val="20005"/>
                    </a:ext>
                  </a:extLst>
                </a:gridCol>
                <a:gridCol w="979308">
                  <a:extLst>
                    <a:ext uri="{9D8B030D-6E8A-4147-A177-3AD203B41FA5}">
                      <a16:colId xmlns:a16="http://schemas.microsoft.com/office/drawing/2014/main" val="20006"/>
                    </a:ext>
                  </a:extLst>
                </a:gridCol>
                <a:gridCol w="806489">
                  <a:extLst>
                    <a:ext uri="{9D8B030D-6E8A-4147-A177-3AD203B41FA5}">
                      <a16:colId xmlns:a16="http://schemas.microsoft.com/office/drawing/2014/main" val="20007"/>
                    </a:ext>
                  </a:extLst>
                </a:gridCol>
                <a:gridCol w="806489">
                  <a:extLst>
                    <a:ext uri="{9D8B030D-6E8A-4147-A177-3AD203B41FA5}">
                      <a16:colId xmlns:a16="http://schemas.microsoft.com/office/drawing/2014/main" val="20008"/>
                    </a:ext>
                  </a:extLst>
                </a:gridCol>
              </a:tblGrid>
              <a:tr h="388842">
                <a:tc gridSpan="4">
                  <a:txBody>
                    <a:bodyPr/>
                    <a:lstStyle/>
                    <a:p>
                      <a:r>
                        <a:rPr lang="zh-CN" altLang="en-US" dirty="0"/>
                        <a:t>调整前</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5">
                  <a:txBody>
                    <a:bodyPr/>
                    <a:lstStyle/>
                    <a:p>
                      <a:r>
                        <a:rPr lang="zh-CN" altLang="en-US" dirty="0"/>
                        <a:t>调整后</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388842">
                <a:tc>
                  <a:txBody>
                    <a:bodyPr/>
                    <a:lstStyle/>
                    <a:p>
                      <a:r>
                        <a:rPr lang="zh-CN" altLang="en-US" sz="2000" b="1" kern="1200" baseline="0" dirty="0">
                          <a:solidFill>
                            <a:schemeClr val="dk1"/>
                          </a:solidFill>
                          <a:latin typeface="+mn-lt"/>
                          <a:ea typeface="+mn-ea"/>
                          <a:cs typeface="+mn-cs"/>
                        </a:rPr>
                        <a:t>税率</a:t>
                      </a:r>
                    </a:p>
                  </a:txBody>
                  <a:tcPr/>
                </a:tc>
                <a:tc>
                  <a:txBody>
                    <a:bodyPr/>
                    <a:lstStyle/>
                    <a:p>
                      <a:r>
                        <a:rPr lang="zh-CN" altLang="en-US" sz="2000" b="1" kern="1200" baseline="0" dirty="0">
                          <a:solidFill>
                            <a:schemeClr val="dk1"/>
                          </a:solidFill>
                          <a:latin typeface="+mn-lt"/>
                          <a:ea typeface="+mn-ea"/>
                          <a:cs typeface="+mn-cs"/>
                        </a:rPr>
                        <a:t>销售额（或成本）</a:t>
                      </a:r>
                    </a:p>
                  </a:txBody>
                  <a:tcPr/>
                </a:tc>
                <a:tc>
                  <a:txBody>
                    <a:bodyPr/>
                    <a:lstStyle/>
                    <a:p>
                      <a:r>
                        <a:rPr lang="zh-CN" altLang="en-US" sz="2000" b="1" kern="1200" baseline="0" dirty="0">
                          <a:solidFill>
                            <a:schemeClr val="dk1"/>
                          </a:solidFill>
                          <a:latin typeface="+mn-lt"/>
                          <a:ea typeface="+mn-ea"/>
                          <a:cs typeface="+mn-cs"/>
                        </a:rPr>
                        <a:t>销项（或进项）</a:t>
                      </a:r>
                    </a:p>
                  </a:txBody>
                  <a:tcPr/>
                </a:tc>
                <a:tc>
                  <a:txBody>
                    <a:bodyPr/>
                    <a:lstStyle/>
                    <a:p>
                      <a:r>
                        <a:rPr lang="zh-CN" altLang="en-US" sz="2000" b="1" kern="1200" baseline="0" dirty="0">
                          <a:solidFill>
                            <a:schemeClr val="dk1"/>
                          </a:solidFill>
                          <a:latin typeface="+mn-lt"/>
                          <a:ea typeface="+mn-ea"/>
                          <a:cs typeface="+mn-cs"/>
                        </a:rPr>
                        <a:t>价税合计</a:t>
                      </a:r>
                    </a:p>
                  </a:txBody>
                  <a:tcPr/>
                </a:tc>
                <a:tc>
                  <a:txBody>
                    <a:bodyPr/>
                    <a:lstStyle/>
                    <a:p>
                      <a:r>
                        <a:rPr lang="zh-CN" altLang="en-US" sz="2000" b="1" kern="1200" baseline="0" dirty="0">
                          <a:solidFill>
                            <a:schemeClr val="dk1"/>
                          </a:solidFill>
                          <a:latin typeface="+mn-lt"/>
                          <a:ea typeface="+mn-ea"/>
                          <a:cs typeface="+mn-cs"/>
                        </a:rPr>
                        <a:t>是否调价</a:t>
                      </a:r>
                    </a:p>
                  </a:txBody>
                  <a:tcPr/>
                </a:tc>
                <a:tc>
                  <a:txBody>
                    <a:bodyPr/>
                    <a:lstStyle/>
                    <a:p>
                      <a:r>
                        <a:rPr lang="zh-CN" altLang="en-US" sz="2000" b="1" kern="1200" baseline="0" dirty="0">
                          <a:solidFill>
                            <a:schemeClr val="dk1"/>
                          </a:solidFill>
                          <a:latin typeface="+mn-lt"/>
                          <a:ea typeface="+mn-ea"/>
                          <a:cs typeface="+mn-cs"/>
                        </a:rPr>
                        <a:t>税率</a:t>
                      </a:r>
                    </a:p>
                  </a:txBody>
                  <a:tcPr/>
                </a:tc>
                <a:tc>
                  <a:txBody>
                    <a:bodyPr/>
                    <a:lstStyle/>
                    <a:p>
                      <a:r>
                        <a:rPr lang="zh-CN" altLang="en-US" sz="2000" b="1" kern="1200" baseline="0" dirty="0">
                          <a:solidFill>
                            <a:schemeClr val="dk1"/>
                          </a:solidFill>
                          <a:latin typeface="+mn-lt"/>
                          <a:ea typeface="+mn-ea"/>
                          <a:cs typeface="+mn-cs"/>
                        </a:rPr>
                        <a:t>销售额（或成本）</a:t>
                      </a:r>
                    </a:p>
                  </a:txBody>
                  <a:tcPr/>
                </a:tc>
                <a:tc>
                  <a:txBody>
                    <a:bodyPr/>
                    <a:lstStyle/>
                    <a:p>
                      <a:r>
                        <a:rPr lang="zh-CN" altLang="en-US" sz="2000" b="1" kern="1200" baseline="0" dirty="0">
                          <a:solidFill>
                            <a:schemeClr val="dk1"/>
                          </a:solidFill>
                          <a:latin typeface="+mn-lt"/>
                          <a:ea typeface="+mn-ea"/>
                          <a:cs typeface="+mn-cs"/>
                        </a:rPr>
                        <a:t>销项（或进项）</a:t>
                      </a:r>
                    </a:p>
                  </a:txBody>
                  <a:tcPr/>
                </a:tc>
                <a:tc>
                  <a:txBody>
                    <a:bodyPr/>
                    <a:lstStyle/>
                    <a:p>
                      <a:r>
                        <a:rPr lang="zh-CN" altLang="en-US" sz="2000" b="1" kern="1200" baseline="0" dirty="0">
                          <a:solidFill>
                            <a:schemeClr val="dk1"/>
                          </a:solidFill>
                          <a:latin typeface="+mn-lt"/>
                          <a:ea typeface="+mn-ea"/>
                          <a:cs typeface="+mn-cs"/>
                        </a:rPr>
                        <a:t>价税合计</a:t>
                      </a:r>
                    </a:p>
                  </a:txBody>
                  <a:tcPr/>
                </a:tc>
                <a:extLst>
                  <a:ext uri="{0D108BD9-81ED-4DB2-BD59-A6C34878D82A}">
                    <a16:rowId xmlns:a16="http://schemas.microsoft.com/office/drawing/2014/main" val="10001"/>
                  </a:ext>
                </a:extLst>
              </a:tr>
              <a:tr h="388842">
                <a:tc rowSpan="2">
                  <a:txBody>
                    <a:bodyPr/>
                    <a:lstStyle/>
                    <a:p>
                      <a:r>
                        <a:rPr lang="en-US" altLang="zh-CN" sz="2000" b="1" kern="1200" baseline="0" dirty="0">
                          <a:solidFill>
                            <a:schemeClr val="dk1"/>
                          </a:solidFill>
                          <a:latin typeface="+mn-lt"/>
                          <a:ea typeface="+mn-ea"/>
                          <a:cs typeface="+mn-cs"/>
                        </a:rPr>
                        <a:t>17%</a:t>
                      </a:r>
                      <a:endParaRPr lang="zh-CN" altLang="en-US" sz="2000" b="1" kern="1200" baseline="0" dirty="0">
                        <a:solidFill>
                          <a:schemeClr val="dk1"/>
                        </a:solidFill>
                        <a:latin typeface="+mn-lt"/>
                        <a:ea typeface="+mn-ea"/>
                        <a:cs typeface="+mn-cs"/>
                      </a:endParaRPr>
                    </a:p>
                  </a:txBody>
                  <a:tcPr/>
                </a:tc>
                <a:tc rowSpan="2">
                  <a:txBody>
                    <a:bodyPr/>
                    <a:lstStyle/>
                    <a:p>
                      <a:r>
                        <a:rPr lang="en-US" altLang="zh-CN" sz="2000" b="1" kern="1200" baseline="0" dirty="0">
                          <a:solidFill>
                            <a:schemeClr val="dk1"/>
                          </a:solidFill>
                          <a:latin typeface="+mn-lt"/>
                          <a:ea typeface="+mn-ea"/>
                          <a:cs typeface="+mn-cs"/>
                        </a:rPr>
                        <a:t>100</a:t>
                      </a:r>
                      <a:endParaRPr lang="zh-CN" altLang="en-US" sz="2000" b="1" kern="1200" baseline="0" dirty="0">
                        <a:solidFill>
                          <a:schemeClr val="dk1"/>
                        </a:solidFill>
                        <a:latin typeface="+mn-lt"/>
                        <a:ea typeface="+mn-ea"/>
                        <a:cs typeface="+mn-cs"/>
                      </a:endParaRPr>
                    </a:p>
                  </a:txBody>
                  <a:tcPr/>
                </a:tc>
                <a:tc rowSpan="2">
                  <a:txBody>
                    <a:bodyPr/>
                    <a:lstStyle/>
                    <a:p>
                      <a:r>
                        <a:rPr lang="en-US" altLang="zh-CN" sz="2000" b="1" kern="1200" baseline="0" dirty="0">
                          <a:solidFill>
                            <a:schemeClr val="dk1"/>
                          </a:solidFill>
                          <a:latin typeface="+mn-lt"/>
                          <a:ea typeface="+mn-ea"/>
                          <a:cs typeface="+mn-cs"/>
                        </a:rPr>
                        <a:t>17</a:t>
                      </a:r>
                      <a:endParaRPr lang="zh-CN" altLang="en-US" sz="2000" b="1" kern="1200" baseline="0" dirty="0">
                        <a:solidFill>
                          <a:schemeClr val="dk1"/>
                        </a:solidFill>
                        <a:latin typeface="+mn-lt"/>
                        <a:ea typeface="+mn-ea"/>
                        <a:cs typeface="+mn-cs"/>
                      </a:endParaRPr>
                    </a:p>
                  </a:txBody>
                  <a:tcPr/>
                </a:tc>
                <a:tc rowSpan="2">
                  <a:txBody>
                    <a:bodyPr/>
                    <a:lstStyle/>
                    <a:p>
                      <a:r>
                        <a:rPr lang="en-US" altLang="zh-CN" sz="2000" b="1" kern="1200" baseline="0" dirty="0">
                          <a:solidFill>
                            <a:schemeClr val="dk1"/>
                          </a:solidFill>
                          <a:latin typeface="+mn-lt"/>
                          <a:ea typeface="+mn-ea"/>
                          <a:cs typeface="+mn-cs"/>
                        </a:rPr>
                        <a:t>117</a:t>
                      </a:r>
                      <a:endParaRPr lang="zh-CN" altLang="en-US" sz="2000" b="1" kern="1200" baseline="0" dirty="0">
                        <a:solidFill>
                          <a:schemeClr val="dk1"/>
                        </a:solidFill>
                        <a:latin typeface="+mn-lt"/>
                        <a:ea typeface="+mn-ea"/>
                        <a:cs typeface="+mn-cs"/>
                      </a:endParaRPr>
                    </a:p>
                  </a:txBody>
                  <a:tcPr/>
                </a:tc>
                <a:tc>
                  <a:txBody>
                    <a:bodyPr/>
                    <a:lstStyle/>
                    <a:p>
                      <a:r>
                        <a:rPr lang="zh-CN" altLang="en-US" sz="2000" b="1" kern="1200" baseline="0" dirty="0">
                          <a:solidFill>
                            <a:schemeClr val="dk1"/>
                          </a:solidFill>
                          <a:latin typeface="+mn-lt"/>
                          <a:ea typeface="+mn-ea"/>
                          <a:cs typeface="+mn-cs"/>
                        </a:rPr>
                        <a:t>不调价</a:t>
                      </a:r>
                    </a:p>
                  </a:txBody>
                  <a:tcPr/>
                </a:tc>
                <a:tc>
                  <a:txBody>
                    <a:bodyPr/>
                    <a:lstStyle/>
                    <a:p>
                      <a:r>
                        <a:rPr lang="en-US" altLang="zh-CN" sz="2000" b="1" kern="1200" baseline="0" dirty="0">
                          <a:solidFill>
                            <a:schemeClr val="dk1"/>
                          </a:solidFill>
                          <a:latin typeface="+mn-lt"/>
                          <a:ea typeface="+mn-ea"/>
                          <a:cs typeface="+mn-cs"/>
                        </a:rPr>
                        <a:t>16%</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100</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16</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116</a:t>
                      </a:r>
                      <a:endParaRPr lang="zh-CN" altLang="en-US" sz="2000" b="1" kern="1200" baseline="0" dirty="0">
                        <a:solidFill>
                          <a:schemeClr val="dk1"/>
                        </a:solidFill>
                        <a:latin typeface="+mn-lt"/>
                        <a:ea typeface="+mn-ea"/>
                        <a:cs typeface="+mn-cs"/>
                      </a:endParaRPr>
                    </a:p>
                  </a:txBody>
                  <a:tcPr/>
                </a:tc>
                <a:extLst>
                  <a:ext uri="{0D108BD9-81ED-4DB2-BD59-A6C34878D82A}">
                    <a16:rowId xmlns:a16="http://schemas.microsoft.com/office/drawing/2014/main" val="10002"/>
                  </a:ext>
                </a:extLst>
              </a:tr>
              <a:tr h="388842">
                <a:tc vMerge="1">
                  <a:txBody>
                    <a:bodyPr/>
                    <a:lstStyle/>
                    <a:p>
                      <a:endParaRPr lang="zh-CN" altLang="en-US" sz="2000" b="1" kern="1200" dirty="0">
                        <a:solidFill>
                          <a:schemeClr val="dk1"/>
                        </a:solidFill>
                        <a:latin typeface="+mn-lt"/>
                        <a:ea typeface="+mn-ea"/>
                        <a:cs typeface="+mn-cs"/>
                      </a:endParaRPr>
                    </a:p>
                  </a:txBody>
                  <a:tcPr/>
                </a:tc>
                <a:tc vMerge="1">
                  <a:txBody>
                    <a:bodyPr/>
                    <a:lstStyle/>
                    <a:p>
                      <a:endParaRPr lang="zh-CN" altLang="en-US" sz="2000" b="1" kern="1200" dirty="0">
                        <a:solidFill>
                          <a:schemeClr val="dk1"/>
                        </a:solidFill>
                        <a:latin typeface="+mn-lt"/>
                        <a:ea typeface="+mn-ea"/>
                        <a:cs typeface="+mn-cs"/>
                      </a:endParaRPr>
                    </a:p>
                  </a:txBody>
                  <a:tcPr/>
                </a:tc>
                <a:tc vMerge="1">
                  <a:txBody>
                    <a:bodyPr/>
                    <a:lstStyle/>
                    <a:p>
                      <a:endParaRPr lang="zh-CN" altLang="en-US" sz="2000" b="1" kern="1200" dirty="0">
                        <a:solidFill>
                          <a:schemeClr val="dk1"/>
                        </a:solidFill>
                        <a:latin typeface="+mn-lt"/>
                        <a:ea typeface="+mn-ea"/>
                        <a:cs typeface="+mn-cs"/>
                      </a:endParaRPr>
                    </a:p>
                  </a:txBody>
                  <a:tcPr/>
                </a:tc>
                <a:tc vMerge="1">
                  <a:txBody>
                    <a:bodyPr/>
                    <a:lstStyle/>
                    <a:p>
                      <a:endParaRPr lang="zh-CN" altLang="en-US" sz="2000" b="1" kern="1200" dirty="0">
                        <a:solidFill>
                          <a:schemeClr val="dk1"/>
                        </a:solidFill>
                        <a:latin typeface="+mn-lt"/>
                        <a:ea typeface="+mn-ea"/>
                        <a:cs typeface="+mn-cs"/>
                      </a:endParaRPr>
                    </a:p>
                  </a:txBody>
                  <a:tcPr/>
                </a:tc>
                <a:tc>
                  <a:txBody>
                    <a:bodyPr/>
                    <a:lstStyle/>
                    <a:p>
                      <a:r>
                        <a:rPr lang="zh-CN" altLang="en-US" sz="2000" b="1" kern="1200" baseline="0" dirty="0">
                          <a:solidFill>
                            <a:schemeClr val="dk1"/>
                          </a:solidFill>
                          <a:latin typeface="+mn-lt"/>
                          <a:ea typeface="+mn-ea"/>
                          <a:cs typeface="+mn-cs"/>
                        </a:rPr>
                        <a:t>调价</a:t>
                      </a:r>
                    </a:p>
                  </a:txBody>
                  <a:tcPr/>
                </a:tc>
                <a:tc>
                  <a:txBody>
                    <a:bodyPr/>
                    <a:lstStyle/>
                    <a:p>
                      <a:r>
                        <a:rPr lang="en-US" altLang="zh-CN" sz="2000" b="1" kern="1200" baseline="0" dirty="0">
                          <a:solidFill>
                            <a:schemeClr val="dk1"/>
                          </a:solidFill>
                          <a:latin typeface="+mn-lt"/>
                          <a:ea typeface="+mn-ea"/>
                          <a:cs typeface="+mn-cs"/>
                        </a:rPr>
                        <a:t>16%</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100.86</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16.14</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117</a:t>
                      </a:r>
                      <a:endParaRPr lang="zh-CN" altLang="en-US" sz="2000" b="1"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r h="388842">
                <a:tc rowSpan="2">
                  <a:txBody>
                    <a:bodyPr/>
                    <a:lstStyle/>
                    <a:p>
                      <a:r>
                        <a:rPr lang="en-US" altLang="zh-CN" sz="2000" b="1" kern="1200" baseline="0" dirty="0">
                          <a:solidFill>
                            <a:schemeClr val="dk1"/>
                          </a:solidFill>
                          <a:latin typeface="+mn-lt"/>
                          <a:ea typeface="+mn-ea"/>
                          <a:cs typeface="+mn-cs"/>
                        </a:rPr>
                        <a:t>11%</a:t>
                      </a:r>
                      <a:endParaRPr lang="zh-CN" altLang="en-US" sz="2000" b="1" kern="1200" baseline="0" dirty="0">
                        <a:solidFill>
                          <a:schemeClr val="dk1"/>
                        </a:solidFill>
                        <a:latin typeface="+mn-lt"/>
                        <a:ea typeface="+mn-ea"/>
                        <a:cs typeface="+mn-cs"/>
                      </a:endParaRPr>
                    </a:p>
                  </a:txBody>
                  <a:tcPr/>
                </a:tc>
                <a:tc rowSpan="2">
                  <a:txBody>
                    <a:bodyPr/>
                    <a:lstStyle/>
                    <a:p>
                      <a:r>
                        <a:rPr lang="en-US" altLang="zh-CN" sz="2000" b="1" kern="1200" baseline="0" dirty="0">
                          <a:solidFill>
                            <a:schemeClr val="dk1"/>
                          </a:solidFill>
                          <a:latin typeface="+mn-lt"/>
                          <a:ea typeface="+mn-ea"/>
                          <a:cs typeface="+mn-cs"/>
                        </a:rPr>
                        <a:t>100</a:t>
                      </a:r>
                      <a:endParaRPr lang="zh-CN" altLang="en-US" sz="2000" b="1" kern="1200" baseline="0" dirty="0">
                        <a:solidFill>
                          <a:schemeClr val="dk1"/>
                        </a:solidFill>
                        <a:latin typeface="+mn-lt"/>
                        <a:ea typeface="+mn-ea"/>
                        <a:cs typeface="+mn-cs"/>
                      </a:endParaRPr>
                    </a:p>
                  </a:txBody>
                  <a:tcPr/>
                </a:tc>
                <a:tc rowSpan="2">
                  <a:txBody>
                    <a:bodyPr/>
                    <a:lstStyle/>
                    <a:p>
                      <a:r>
                        <a:rPr lang="en-US" altLang="zh-CN" sz="2000" b="1" kern="1200" baseline="0" dirty="0">
                          <a:solidFill>
                            <a:schemeClr val="dk1"/>
                          </a:solidFill>
                          <a:latin typeface="+mn-lt"/>
                          <a:ea typeface="+mn-ea"/>
                          <a:cs typeface="+mn-cs"/>
                        </a:rPr>
                        <a:t>11</a:t>
                      </a:r>
                      <a:endParaRPr lang="zh-CN" altLang="en-US" sz="2000" b="1" kern="1200" baseline="0" dirty="0">
                        <a:solidFill>
                          <a:schemeClr val="dk1"/>
                        </a:solidFill>
                        <a:latin typeface="+mn-lt"/>
                        <a:ea typeface="+mn-ea"/>
                        <a:cs typeface="+mn-cs"/>
                      </a:endParaRPr>
                    </a:p>
                  </a:txBody>
                  <a:tcPr/>
                </a:tc>
                <a:tc rowSpan="2">
                  <a:txBody>
                    <a:bodyPr/>
                    <a:lstStyle/>
                    <a:p>
                      <a:r>
                        <a:rPr lang="en-US" altLang="zh-CN" sz="2000" b="1" kern="1200" baseline="0" dirty="0">
                          <a:solidFill>
                            <a:schemeClr val="dk1"/>
                          </a:solidFill>
                          <a:latin typeface="+mn-lt"/>
                          <a:ea typeface="+mn-ea"/>
                          <a:cs typeface="+mn-cs"/>
                        </a:rPr>
                        <a:t>111</a:t>
                      </a:r>
                      <a:endParaRPr lang="zh-CN" altLang="en-US" sz="2000" b="1" kern="1200" baseline="0" dirty="0">
                        <a:solidFill>
                          <a:schemeClr val="dk1"/>
                        </a:solidFill>
                        <a:latin typeface="+mn-lt"/>
                        <a:ea typeface="+mn-ea"/>
                        <a:cs typeface="+mn-cs"/>
                      </a:endParaRPr>
                    </a:p>
                  </a:txBody>
                  <a:tcPr/>
                </a:tc>
                <a:tc>
                  <a:txBody>
                    <a:bodyPr/>
                    <a:lstStyle/>
                    <a:p>
                      <a:r>
                        <a:rPr lang="zh-CN" altLang="en-US" sz="2000" b="1" kern="1200" baseline="0" dirty="0">
                          <a:solidFill>
                            <a:schemeClr val="dk1"/>
                          </a:solidFill>
                          <a:latin typeface="+mn-lt"/>
                          <a:ea typeface="+mn-ea"/>
                          <a:cs typeface="+mn-cs"/>
                        </a:rPr>
                        <a:t>不调价</a:t>
                      </a:r>
                    </a:p>
                  </a:txBody>
                  <a:tcPr/>
                </a:tc>
                <a:tc>
                  <a:txBody>
                    <a:bodyPr/>
                    <a:lstStyle/>
                    <a:p>
                      <a:r>
                        <a:rPr lang="en-US" altLang="zh-CN" sz="2000" b="1" kern="1200" baseline="0" dirty="0">
                          <a:solidFill>
                            <a:schemeClr val="dk1"/>
                          </a:solidFill>
                          <a:latin typeface="+mn-lt"/>
                          <a:ea typeface="+mn-ea"/>
                          <a:cs typeface="+mn-cs"/>
                        </a:rPr>
                        <a:t>10%</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100</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10</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110</a:t>
                      </a:r>
                      <a:endParaRPr lang="zh-CN" altLang="en-US" sz="2000" b="1" kern="1200" baseline="0" dirty="0">
                        <a:solidFill>
                          <a:schemeClr val="dk1"/>
                        </a:solidFill>
                        <a:latin typeface="+mn-lt"/>
                        <a:ea typeface="+mn-ea"/>
                        <a:cs typeface="+mn-cs"/>
                      </a:endParaRPr>
                    </a:p>
                  </a:txBody>
                  <a:tcPr/>
                </a:tc>
                <a:extLst>
                  <a:ext uri="{0D108BD9-81ED-4DB2-BD59-A6C34878D82A}">
                    <a16:rowId xmlns:a16="http://schemas.microsoft.com/office/drawing/2014/main" val="10004"/>
                  </a:ext>
                </a:extLst>
              </a:tr>
              <a:tr h="388842">
                <a:tc vMerge="1">
                  <a:txBody>
                    <a:bodyPr/>
                    <a:lstStyle/>
                    <a:p>
                      <a:endParaRPr lang="zh-CN" altLang="en-US" sz="2000" b="1" kern="1200" dirty="0">
                        <a:solidFill>
                          <a:schemeClr val="dk1"/>
                        </a:solidFill>
                        <a:latin typeface="+mn-lt"/>
                        <a:ea typeface="+mn-ea"/>
                        <a:cs typeface="+mn-cs"/>
                      </a:endParaRPr>
                    </a:p>
                  </a:txBody>
                  <a:tcPr/>
                </a:tc>
                <a:tc vMerge="1">
                  <a:txBody>
                    <a:bodyPr/>
                    <a:lstStyle/>
                    <a:p>
                      <a:endParaRPr lang="zh-CN" altLang="en-US" sz="2000" b="1" kern="1200" dirty="0">
                        <a:solidFill>
                          <a:schemeClr val="dk1"/>
                        </a:solidFill>
                        <a:latin typeface="+mn-lt"/>
                        <a:ea typeface="+mn-ea"/>
                        <a:cs typeface="+mn-cs"/>
                      </a:endParaRPr>
                    </a:p>
                  </a:txBody>
                  <a:tcPr/>
                </a:tc>
                <a:tc vMerge="1">
                  <a:txBody>
                    <a:bodyPr/>
                    <a:lstStyle/>
                    <a:p>
                      <a:endParaRPr lang="zh-CN" altLang="en-US" sz="2000" b="1" kern="1200" dirty="0">
                        <a:solidFill>
                          <a:schemeClr val="dk1"/>
                        </a:solidFill>
                        <a:latin typeface="+mn-lt"/>
                        <a:ea typeface="+mn-ea"/>
                        <a:cs typeface="+mn-cs"/>
                      </a:endParaRPr>
                    </a:p>
                  </a:txBody>
                  <a:tcPr/>
                </a:tc>
                <a:tc vMerge="1">
                  <a:txBody>
                    <a:bodyPr/>
                    <a:lstStyle/>
                    <a:p>
                      <a:endParaRPr lang="zh-CN" altLang="en-US" sz="2000" b="1" kern="1200" dirty="0">
                        <a:solidFill>
                          <a:schemeClr val="dk1"/>
                        </a:solidFill>
                        <a:latin typeface="+mn-lt"/>
                        <a:ea typeface="+mn-ea"/>
                        <a:cs typeface="+mn-cs"/>
                      </a:endParaRPr>
                    </a:p>
                  </a:txBody>
                  <a:tcPr/>
                </a:tc>
                <a:tc>
                  <a:txBody>
                    <a:bodyPr/>
                    <a:lstStyle/>
                    <a:p>
                      <a:r>
                        <a:rPr lang="zh-CN" altLang="en-US" sz="2000" b="1" kern="1200" baseline="0" dirty="0">
                          <a:solidFill>
                            <a:schemeClr val="dk1"/>
                          </a:solidFill>
                          <a:latin typeface="+mn-lt"/>
                          <a:ea typeface="+mn-ea"/>
                          <a:cs typeface="+mn-cs"/>
                        </a:rPr>
                        <a:t>调价</a:t>
                      </a:r>
                    </a:p>
                  </a:txBody>
                  <a:tcPr/>
                </a:tc>
                <a:tc>
                  <a:txBody>
                    <a:bodyPr/>
                    <a:lstStyle/>
                    <a:p>
                      <a:r>
                        <a:rPr lang="en-US" altLang="zh-CN" sz="2000" b="1" kern="1200" baseline="0" dirty="0">
                          <a:solidFill>
                            <a:schemeClr val="dk1"/>
                          </a:solidFill>
                          <a:latin typeface="+mn-lt"/>
                          <a:ea typeface="+mn-ea"/>
                          <a:cs typeface="+mn-cs"/>
                        </a:rPr>
                        <a:t>10%</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100.91</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10.09</a:t>
                      </a:r>
                      <a:endParaRPr lang="zh-CN" altLang="en-US" sz="2000" b="1" kern="1200" baseline="0" dirty="0">
                        <a:solidFill>
                          <a:schemeClr val="dk1"/>
                        </a:solidFill>
                        <a:latin typeface="+mn-lt"/>
                        <a:ea typeface="+mn-ea"/>
                        <a:cs typeface="+mn-cs"/>
                      </a:endParaRPr>
                    </a:p>
                  </a:txBody>
                  <a:tcPr/>
                </a:tc>
                <a:tc>
                  <a:txBody>
                    <a:bodyPr/>
                    <a:lstStyle/>
                    <a:p>
                      <a:r>
                        <a:rPr lang="en-US" altLang="zh-CN" sz="2000" b="1" kern="1200" baseline="0" dirty="0">
                          <a:solidFill>
                            <a:schemeClr val="dk1"/>
                          </a:solidFill>
                          <a:latin typeface="+mn-lt"/>
                          <a:ea typeface="+mn-ea"/>
                          <a:cs typeface="+mn-cs"/>
                        </a:rPr>
                        <a:t>111</a:t>
                      </a:r>
                      <a:endParaRPr lang="zh-CN" altLang="en-US" sz="2000" b="1" kern="1200" baseline="0" dirty="0">
                        <a:solidFill>
                          <a:schemeClr val="dk1"/>
                        </a:solidFill>
                        <a:latin typeface="+mn-lt"/>
                        <a:ea typeface="+mn-ea"/>
                        <a:cs typeface="+mn-cs"/>
                      </a:endParaRPr>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（三）税率调整带来影响的内容</a:t>
            </a:r>
            <a:endParaRPr lang="en-US" altLang="zh-CN" dirty="0">
              <a:solidFill>
                <a:srgbClr val="002060"/>
              </a:solidFill>
            </a:endParaRPr>
          </a:p>
          <a:p>
            <a:r>
              <a:rPr lang="zh-CN" altLang="en-US" dirty="0"/>
              <a:t>税率调整带来的影响内容因销售方与购买方情况不同而差异</a:t>
            </a:r>
            <a:endParaRPr lang="en-US" altLang="zh-CN" dirty="0"/>
          </a:p>
          <a:p>
            <a:r>
              <a:rPr lang="en-US" altLang="zh-CN" dirty="0"/>
              <a:t>1.</a:t>
            </a:r>
            <a:r>
              <a:rPr lang="zh-CN" altLang="en-US" dirty="0"/>
              <a:t>销售方</a:t>
            </a:r>
            <a:endParaRPr lang="en-US" altLang="zh-CN" dirty="0"/>
          </a:p>
          <a:p>
            <a:r>
              <a:rPr lang="zh-CN" altLang="en-US" dirty="0"/>
              <a:t>包括销售额、销项税额、税金及附加和利润</a:t>
            </a:r>
            <a:endParaRPr lang="en-US" altLang="zh-CN" dirty="0"/>
          </a:p>
          <a:p>
            <a:r>
              <a:rPr lang="en-US" altLang="zh-CN" dirty="0"/>
              <a:t>2.</a:t>
            </a:r>
            <a:r>
              <a:rPr lang="zh-CN" altLang="en-US" dirty="0"/>
              <a:t>购买方</a:t>
            </a:r>
            <a:endParaRPr lang="en-US" altLang="zh-CN" dirty="0"/>
          </a:p>
          <a:p>
            <a:r>
              <a:rPr lang="zh-CN" altLang="en-US" dirty="0"/>
              <a:t>包括购进成本、进项税额、税金及附加和利润</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一般购销行为的税率调整带来影响的分析</a:t>
            </a:r>
            <a:endParaRPr lang="en-US" altLang="zh-CN" dirty="0">
              <a:solidFill>
                <a:srgbClr val="FF0000"/>
              </a:solidFill>
            </a:endParaRPr>
          </a:p>
          <a:p>
            <a:r>
              <a:rPr lang="zh-CN" altLang="en-US" dirty="0"/>
              <a:t>以下分析除特殊说明外，按</a:t>
            </a:r>
            <a:r>
              <a:rPr lang="en-US" altLang="zh-CN" dirty="0"/>
              <a:t>17%</a:t>
            </a:r>
            <a:r>
              <a:rPr lang="zh-CN" altLang="en-US" dirty="0"/>
              <a:t>改为</a:t>
            </a:r>
            <a:r>
              <a:rPr lang="en-US" altLang="zh-CN" dirty="0"/>
              <a:t>16%</a:t>
            </a:r>
            <a:r>
              <a:rPr lang="zh-CN" altLang="en-US" dirty="0"/>
              <a:t>为例（</a:t>
            </a:r>
            <a:r>
              <a:rPr lang="en-US" altLang="zh-CN" dirty="0"/>
              <a:t>11%</a:t>
            </a:r>
            <a:r>
              <a:rPr lang="zh-CN" altLang="en-US" dirty="0"/>
              <a:t>改为</a:t>
            </a:r>
            <a:r>
              <a:rPr lang="en-US" altLang="zh-CN" dirty="0"/>
              <a:t>10%</a:t>
            </a:r>
            <a:r>
              <a:rPr lang="zh-CN" altLang="en-US" dirty="0"/>
              <a:t>的原理类似）；购销毛利率按</a:t>
            </a:r>
            <a:r>
              <a:rPr lang="en-US" altLang="zh-CN" dirty="0"/>
              <a:t>20%</a:t>
            </a:r>
            <a:r>
              <a:rPr lang="zh-CN" altLang="en-US" dirty="0"/>
              <a:t>；基本的价格为</a:t>
            </a:r>
            <a:r>
              <a:rPr lang="en-US" altLang="zh-CN" dirty="0"/>
              <a:t>100</a:t>
            </a:r>
            <a:r>
              <a:rPr lang="zh-CN" altLang="en-US" dirty="0"/>
              <a:t>。</a:t>
            </a:r>
            <a:endParaRPr lang="en-US" altLang="zh-CN" dirty="0"/>
          </a:p>
          <a:p>
            <a:r>
              <a:rPr lang="zh-CN" altLang="en-US" dirty="0">
                <a:solidFill>
                  <a:srgbClr val="002060"/>
                </a:solidFill>
              </a:rPr>
              <a:t>（一）销售方为简易计税方法，购买方为一般计税方法且适用</a:t>
            </a:r>
            <a:r>
              <a:rPr lang="en-US" altLang="zh-CN" dirty="0">
                <a:solidFill>
                  <a:srgbClr val="002060"/>
                </a:solidFill>
              </a:rPr>
              <a:t>16%</a:t>
            </a:r>
            <a:r>
              <a:rPr lang="zh-CN" altLang="en-US" dirty="0">
                <a:solidFill>
                  <a:srgbClr val="002060"/>
                </a:solidFill>
              </a:rPr>
              <a:t>税率</a:t>
            </a:r>
            <a:endParaRPr lang="en-US" altLang="zh-CN" dirty="0">
              <a:solidFill>
                <a:srgbClr val="002060"/>
              </a:solidFill>
            </a:endParaRPr>
          </a:p>
          <a:p>
            <a:r>
              <a:rPr lang="en-US" altLang="zh-CN" dirty="0"/>
              <a:t>1.</a:t>
            </a:r>
            <a:r>
              <a:rPr lang="zh-CN" altLang="en-US" dirty="0"/>
              <a:t>影响描述</a:t>
            </a:r>
            <a:endParaRPr lang="en-US" altLang="zh-CN" dirty="0"/>
          </a:p>
          <a:p>
            <a:endParaRPr lang="en-US" altLang="zh-CN" dirty="0"/>
          </a:p>
          <a:p>
            <a:r>
              <a:rPr lang="en-US" altLang="zh-CN" dirty="0"/>
              <a:t>1.</a:t>
            </a:r>
            <a:r>
              <a:rPr lang="zh-CN" altLang="en-US" dirty="0"/>
              <a:t>销售方</a:t>
            </a:r>
          </a:p>
        </p:txBody>
      </p:sp>
      <p:graphicFrame>
        <p:nvGraphicFramePr>
          <p:cNvPr id="4" name="表格 3"/>
          <p:cNvGraphicFramePr>
            <a:graphicFrameLocks noGrp="1"/>
          </p:cNvGraphicFramePr>
          <p:nvPr>
            <p:extLst>
              <p:ext uri="{D42A27DB-BD31-4B8C-83A1-F6EECF244321}">
                <p14:modId xmlns:p14="http://schemas.microsoft.com/office/powerpoint/2010/main" val="1699572552"/>
              </p:ext>
            </p:extLst>
          </p:nvPr>
        </p:nvGraphicFramePr>
        <p:xfrm>
          <a:off x="611560" y="3336290"/>
          <a:ext cx="8136903" cy="3559743"/>
        </p:xfrm>
        <a:graphic>
          <a:graphicData uri="http://schemas.openxmlformats.org/drawingml/2006/table">
            <a:tbl>
              <a:tblPr firstRow="1" bandRow="1">
                <a:tableStyleId>{21E4AEA4-8DFA-4A89-87EB-49C32662AFE0}</a:tableStyleId>
              </a:tblPr>
              <a:tblGrid>
                <a:gridCol w="836504">
                  <a:extLst>
                    <a:ext uri="{9D8B030D-6E8A-4147-A177-3AD203B41FA5}">
                      <a16:colId xmlns:a16="http://schemas.microsoft.com/office/drawing/2014/main" val="20000"/>
                    </a:ext>
                  </a:extLst>
                </a:gridCol>
                <a:gridCol w="912550">
                  <a:extLst>
                    <a:ext uri="{9D8B030D-6E8A-4147-A177-3AD203B41FA5}">
                      <a16:colId xmlns:a16="http://schemas.microsoft.com/office/drawing/2014/main" val="20001"/>
                    </a:ext>
                  </a:extLst>
                </a:gridCol>
                <a:gridCol w="836504">
                  <a:extLst>
                    <a:ext uri="{9D8B030D-6E8A-4147-A177-3AD203B41FA5}">
                      <a16:colId xmlns:a16="http://schemas.microsoft.com/office/drawing/2014/main" val="20002"/>
                    </a:ext>
                  </a:extLst>
                </a:gridCol>
                <a:gridCol w="836504">
                  <a:extLst>
                    <a:ext uri="{9D8B030D-6E8A-4147-A177-3AD203B41FA5}">
                      <a16:colId xmlns:a16="http://schemas.microsoft.com/office/drawing/2014/main" val="20003"/>
                    </a:ext>
                  </a:extLst>
                </a:gridCol>
                <a:gridCol w="836504">
                  <a:extLst>
                    <a:ext uri="{9D8B030D-6E8A-4147-A177-3AD203B41FA5}">
                      <a16:colId xmlns:a16="http://schemas.microsoft.com/office/drawing/2014/main" val="20004"/>
                    </a:ext>
                  </a:extLst>
                </a:gridCol>
                <a:gridCol w="912550">
                  <a:extLst>
                    <a:ext uri="{9D8B030D-6E8A-4147-A177-3AD203B41FA5}">
                      <a16:colId xmlns:a16="http://schemas.microsoft.com/office/drawing/2014/main" val="20005"/>
                    </a:ext>
                  </a:extLst>
                </a:gridCol>
                <a:gridCol w="1216733">
                  <a:extLst>
                    <a:ext uri="{9D8B030D-6E8A-4147-A177-3AD203B41FA5}">
                      <a16:colId xmlns:a16="http://schemas.microsoft.com/office/drawing/2014/main" val="20006"/>
                    </a:ext>
                  </a:extLst>
                </a:gridCol>
                <a:gridCol w="1749054">
                  <a:extLst>
                    <a:ext uri="{9D8B030D-6E8A-4147-A177-3AD203B41FA5}">
                      <a16:colId xmlns:a16="http://schemas.microsoft.com/office/drawing/2014/main" val="20007"/>
                    </a:ext>
                  </a:extLst>
                </a:gridCol>
              </a:tblGrid>
              <a:tr h="354914">
                <a:tc gridSpan="4">
                  <a:txBody>
                    <a:bodyPr/>
                    <a:lstStyle/>
                    <a:p>
                      <a:r>
                        <a:rPr lang="zh-CN" altLang="en-US"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663054">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a:t>
                      </a:r>
                    </a:p>
                  </a:txBody>
                  <a:tcPr/>
                </a:tc>
                <a:tc>
                  <a:txBody>
                    <a:bodyPr/>
                    <a:lstStyle/>
                    <a:p>
                      <a:r>
                        <a:rPr lang="zh-CN" altLang="en-US" sz="2000" b="1" i="0" baseline="0" dirty="0"/>
                        <a:t>影响描述</a:t>
                      </a:r>
                    </a:p>
                  </a:txBody>
                  <a:tcPr/>
                </a:tc>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是否调价（销售）</a:t>
                      </a:r>
                    </a:p>
                  </a:txBody>
                  <a:tcPr/>
                </a:tc>
                <a:tc>
                  <a:txBody>
                    <a:bodyPr/>
                    <a:lstStyle/>
                    <a:p>
                      <a:r>
                        <a:rPr lang="zh-CN" altLang="en-US" sz="2000" b="1" i="0" baseline="0" dirty="0"/>
                        <a:t>影响描述</a:t>
                      </a:r>
                    </a:p>
                  </a:txBody>
                  <a:tcPr/>
                </a:tc>
                <a:extLst>
                  <a:ext uri="{0D108BD9-81ED-4DB2-BD59-A6C34878D82A}">
                    <a16:rowId xmlns:a16="http://schemas.microsoft.com/office/drawing/2014/main" val="10001"/>
                  </a:ext>
                </a:extLst>
              </a:tr>
              <a:tr h="384490">
                <a:tc rowSpan="4">
                  <a:txBody>
                    <a:bodyPr/>
                    <a:lstStyle/>
                    <a:p>
                      <a:r>
                        <a:rPr lang="zh-CN" altLang="en-US" sz="2000" b="1" i="0" baseline="0" dirty="0"/>
                        <a:t>小规模</a:t>
                      </a:r>
                    </a:p>
                  </a:txBody>
                  <a:tcPr/>
                </a:tc>
                <a:tc rowSpan="7">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简易</a:t>
                      </a:r>
                    </a:p>
                  </a:txBody>
                  <a:tcPr/>
                </a:tc>
                <a:tc rowSpan="7">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p>
                      <a:endParaRPr lang="zh-CN" altLang="en-US" sz="2000" b="1" i="0" baseline="0" dirty="0"/>
                    </a:p>
                  </a:txBody>
                  <a:tcPr/>
                </a:tc>
                <a:tc rowSpan="7">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无影响</a:t>
                      </a:r>
                    </a:p>
                    <a:p>
                      <a:endParaRPr lang="zh-CN" altLang="en-US" sz="2000" b="1" i="0" baseline="0" dirty="0"/>
                    </a:p>
                  </a:txBody>
                  <a:tcPr/>
                </a:tc>
                <a:tc rowSpan="7">
                  <a:txBody>
                    <a:bodyPr/>
                    <a:lstStyle/>
                    <a:p>
                      <a:r>
                        <a:rPr lang="zh-CN" altLang="en-US" sz="2000" b="1" i="0" baseline="0" dirty="0"/>
                        <a:t>一般</a:t>
                      </a:r>
                    </a:p>
                  </a:txBody>
                  <a:tcPr/>
                </a:tc>
                <a:tc rowSpan="7">
                  <a:txBody>
                    <a:bodyPr/>
                    <a:lstStyle/>
                    <a:p>
                      <a:r>
                        <a:rPr lang="zh-CN" altLang="en-US" sz="2000" b="1" i="0" baseline="0" dirty="0"/>
                        <a:t>一般（调整税率）</a:t>
                      </a:r>
                    </a:p>
                  </a:txBody>
                  <a:tcPr/>
                </a:tc>
                <a:tc rowSpan="7">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solidFill>
                            <a:srgbClr val="FF0000"/>
                          </a:solidFill>
                        </a:rPr>
                        <a:t>不调</a:t>
                      </a:r>
                    </a:p>
                  </a:txBody>
                  <a:tcPr/>
                </a:tc>
                <a:tc>
                  <a:txBody>
                    <a:bodyPr/>
                    <a:lstStyle/>
                    <a:p>
                      <a:r>
                        <a:rPr lang="zh-CN" altLang="en-US" sz="2000" b="1" i="0" baseline="0" dirty="0"/>
                        <a:t>销售额不变</a:t>
                      </a:r>
                    </a:p>
                  </a:txBody>
                  <a:tcPr/>
                </a:tc>
                <a:extLst>
                  <a:ext uri="{0D108BD9-81ED-4DB2-BD59-A6C34878D82A}">
                    <a16:rowId xmlns:a16="http://schemas.microsoft.com/office/drawing/2014/main" val="10002"/>
                  </a:ext>
                </a:extLst>
              </a:tr>
              <a:tr h="38449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000" b="1" i="0" baseline="0" dirty="0"/>
                        <a:t>销项减少</a:t>
                      </a:r>
                      <a:endParaRPr lang="en-US" altLang="zh-CN" sz="2000" b="1" i="0" baseline="0" dirty="0"/>
                    </a:p>
                  </a:txBody>
                  <a:tcPr/>
                </a:tc>
                <a:extLst>
                  <a:ext uri="{0D108BD9-81ED-4DB2-BD59-A6C34878D82A}">
                    <a16:rowId xmlns:a16="http://schemas.microsoft.com/office/drawing/2014/main" val="10003"/>
                  </a:ext>
                </a:extLst>
              </a:tr>
              <a:tr h="38449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extLst>
                  <a:ext uri="{0D108BD9-81ED-4DB2-BD59-A6C34878D82A}">
                    <a16:rowId xmlns:a16="http://schemas.microsoft.com/office/drawing/2014/main" val="10004"/>
                  </a:ext>
                </a:extLst>
              </a:tr>
              <a:tr h="26011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000" b="1" i="0" baseline="0" dirty="0"/>
                        <a:t>成本 不变</a:t>
                      </a:r>
                    </a:p>
                  </a:txBody>
                  <a:tcPr/>
                </a:tc>
                <a:extLst>
                  <a:ext uri="{0D108BD9-81ED-4DB2-BD59-A6C34878D82A}">
                    <a16:rowId xmlns:a16="http://schemas.microsoft.com/office/drawing/2014/main" val="10005"/>
                  </a:ext>
                </a:extLst>
              </a:tr>
              <a:tr h="124375">
                <a:tc rowSpan="3">
                  <a:txBody>
                    <a:bodyPr/>
                    <a:lstStyle/>
                    <a:p>
                      <a:r>
                        <a:rPr lang="zh-CN" altLang="en-US" sz="2000" b="1" i="0" baseline="0" dirty="0"/>
                        <a:t>一般</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38449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extLst>
                  <a:ext uri="{0D108BD9-81ED-4DB2-BD59-A6C34878D82A}">
                    <a16:rowId xmlns:a16="http://schemas.microsoft.com/office/drawing/2014/main" val="10007"/>
                  </a:ext>
                </a:extLst>
              </a:tr>
              <a:tr h="511743">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dirty="0"/>
                    </a:p>
                  </a:txBody>
                  <a:tcPr/>
                </a:tc>
                <a:tc>
                  <a:txBody>
                    <a:bodyPr/>
                    <a:lstStyle/>
                    <a:p>
                      <a:r>
                        <a:rPr lang="zh-CN" altLang="en-US" sz="2000" b="1" i="0" baseline="0" dirty="0"/>
                        <a:t>利润增加</a:t>
                      </a:r>
                    </a:p>
                  </a:txBody>
                  <a:tcPr/>
                </a:tc>
                <a:extLst>
                  <a:ext uri="{0D108BD9-81ED-4DB2-BD59-A6C34878D82A}">
                    <a16:rowId xmlns:a16="http://schemas.microsoft.com/office/drawing/2014/main" val="10008"/>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634255925"/>
              </p:ext>
            </p:extLst>
          </p:nvPr>
        </p:nvGraphicFramePr>
        <p:xfrm>
          <a:off x="323526" y="908720"/>
          <a:ext cx="8280922" cy="4629340"/>
        </p:xfrm>
        <a:graphic>
          <a:graphicData uri="http://schemas.openxmlformats.org/drawingml/2006/table">
            <a:tbl>
              <a:tblPr firstRow="1" bandRow="1">
                <a:tableStyleId>{21E4AEA4-8DFA-4A89-87EB-49C32662AFE0}</a:tableStyleId>
              </a:tblPr>
              <a:tblGrid>
                <a:gridCol w="1035115">
                  <a:extLst>
                    <a:ext uri="{9D8B030D-6E8A-4147-A177-3AD203B41FA5}">
                      <a16:colId xmlns:a16="http://schemas.microsoft.com/office/drawing/2014/main" val="20000"/>
                    </a:ext>
                  </a:extLst>
                </a:gridCol>
                <a:gridCol w="822288">
                  <a:extLst>
                    <a:ext uri="{9D8B030D-6E8A-4147-A177-3AD203B41FA5}">
                      <a16:colId xmlns:a16="http://schemas.microsoft.com/office/drawing/2014/main" val="20001"/>
                    </a:ext>
                  </a:extLst>
                </a:gridCol>
                <a:gridCol w="773918">
                  <a:extLst>
                    <a:ext uri="{9D8B030D-6E8A-4147-A177-3AD203B41FA5}">
                      <a16:colId xmlns:a16="http://schemas.microsoft.com/office/drawing/2014/main" val="20002"/>
                    </a:ext>
                  </a:extLst>
                </a:gridCol>
                <a:gridCol w="825065">
                  <a:extLst>
                    <a:ext uri="{9D8B030D-6E8A-4147-A177-3AD203B41FA5}">
                      <a16:colId xmlns:a16="http://schemas.microsoft.com/office/drawing/2014/main" val="20003"/>
                    </a:ext>
                  </a:extLst>
                </a:gridCol>
                <a:gridCol w="936104">
                  <a:extLst>
                    <a:ext uri="{9D8B030D-6E8A-4147-A177-3AD203B41FA5}">
                      <a16:colId xmlns:a16="http://schemas.microsoft.com/office/drawing/2014/main" val="20004"/>
                    </a:ext>
                  </a:extLst>
                </a:gridCol>
                <a:gridCol w="864096">
                  <a:extLst>
                    <a:ext uri="{9D8B030D-6E8A-4147-A177-3AD203B41FA5}">
                      <a16:colId xmlns:a16="http://schemas.microsoft.com/office/drawing/2014/main" val="20005"/>
                    </a:ext>
                  </a:extLst>
                </a:gridCol>
                <a:gridCol w="1244325">
                  <a:extLst>
                    <a:ext uri="{9D8B030D-6E8A-4147-A177-3AD203B41FA5}">
                      <a16:colId xmlns:a16="http://schemas.microsoft.com/office/drawing/2014/main" val="20006"/>
                    </a:ext>
                  </a:extLst>
                </a:gridCol>
                <a:gridCol w="1780011">
                  <a:extLst>
                    <a:ext uri="{9D8B030D-6E8A-4147-A177-3AD203B41FA5}">
                      <a16:colId xmlns:a16="http://schemas.microsoft.com/office/drawing/2014/main" val="20007"/>
                    </a:ext>
                  </a:extLst>
                </a:gridCol>
              </a:tblGrid>
              <a:tr h="379730">
                <a:tc gridSpan="4">
                  <a:txBody>
                    <a:bodyPr/>
                    <a:lstStyle/>
                    <a:p>
                      <a:r>
                        <a:rPr lang="zh-CN" altLang="en-US" sz="22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2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664527">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a:t>
                      </a:r>
                    </a:p>
                  </a:txBody>
                  <a:tcPr/>
                </a:tc>
                <a:tc>
                  <a:txBody>
                    <a:bodyPr/>
                    <a:lstStyle/>
                    <a:p>
                      <a:r>
                        <a:rPr lang="zh-CN" altLang="en-US" sz="2200" b="1" i="0" baseline="0" dirty="0"/>
                        <a:t>影响描述</a:t>
                      </a:r>
                    </a:p>
                  </a:txBody>
                  <a:tcPr/>
                </a:tc>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是否调价（销售价）</a:t>
                      </a:r>
                    </a:p>
                  </a:txBody>
                  <a:tcPr/>
                </a:tc>
                <a:tc>
                  <a:txBody>
                    <a:bodyPr/>
                    <a:lstStyle/>
                    <a:p>
                      <a:r>
                        <a:rPr lang="zh-CN" altLang="en-US" sz="2200" b="1" i="0" baseline="0" dirty="0"/>
                        <a:t>影响描述</a:t>
                      </a:r>
                    </a:p>
                  </a:txBody>
                  <a:tcPr/>
                </a:tc>
                <a:extLst>
                  <a:ext uri="{0D108BD9-81ED-4DB2-BD59-A6C34878D82A}">
                    <a16:rowId xmlns:a16="http://schemas.microsoft.com/office/drawing/2014/main" val="10001"/>
                  </a:ext>
                </a:extLst>
              </a:tr>
              <a:tr h="379730">
                <a:tc rowSpan="4">
                  <a:txBody>
                    <a:bodyPr/>
                    <a:lstStyle/>
                    <a:p>
                      <a:r>
                        <a:rPr lang="zh-CN" altLang="en-US" sz="2200" b="1" i="0" baseline="0" dirty="0"/>
                        <a:t>小规模</a:t>
                      </a:r>
                    </a:p>
                  </a:txBody>
                  <a:tcPr/>
                </a:tc>
                <a:tc rowSpan="7">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简易</a:t>
                      </a:r>
                    </a:p>
                  </a:txBody>
                  <a:tcPr/>
                </a:tc>
                <a:tc rowSpan="7">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不调</a:t>
                      </a:r>
                    </a:p>
                    <a:p>
                      <a:endParaRPr lang="zh-CN" altLang="en-US" sz="2200" b="1" i="0" baseline="0" dirty="0"/>
                    </a:p>
                  </a:txBody>
                  <a:tcPr/>
                </a:tc>
                <a:tc rowSpan="7">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无影响</a:t>
                      </a:r>
                    </a:p>
                    <a:p>
                      <a:endParaRPr lang="zh-CN" altLang="en-US" sz="2200" b="1" i="0" baseline="0" dirty="0"/>
                    </a:p>
                  </a:txBody>
                  <a:tcPr/>
                </a:tc>
                <a:tc rowSpan="7">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一般</a:t>
                      </a:r>
                    </a:p>
                  </a:txBody>
                  <a:tcPr/>
                </a:tc>
                <a:tc rowSpan="7">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一般（调整税率）</a:t>
                      </a:r>
                    </a:p>
                  </a:txBody>
                  <a:tcPr/>
                </a:tc>
                <a:tc rowSpan="7">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solidFill>
                            <a:srgbClr val="FF0000"/>
                          </a:solidFill>
                        </a:rPr>
                        <a:t>调价</a:t>
                      </a:r>
                    </a:p>
                  </a:txBody>
                  <a:tcPr/>
                </a:tc>
                <a:tc>
                  <a:txBody>
                    <a:bodyPr/>
                    <a:lstStyle/>
                    <a:p>
                      <a:r>
                        <a:rPr lang="zh-CN" altLang="en-US" sz="2200" b="1" i="0" baseline="0" dirty="0"/>
                        <a:t>销售额增加</a:t>
                      </a:r>
                    </a:p>
                  </a:txBody>
                  <a:tcPr/>
                </a:tc>
                <a:extLst>
                  <a:ext uri="{0D108BD9-81ED-4DB2-BD59-A6C34878D82A}">
                    <a16:rowId xmlns:a16="http://schemas.microsoft.com/office/drawing/2014/main" val="10002"/>
                  </a:ext>
                </a:extLst>
              </a:tr>
              <a:tr h="37973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200" b="1" i="0" baseline="0" dirty="0"/>
                        <a:t>销项减少</a:t>
                      </a:r>
                      <a:endParaRPr lang="en-US" altLang="zh-CN" sz="2200" b="1" i="0" baseline="0" dirty="0"/>
                    </a:p>
                  </a:txBody>
                  <a:tcPr/>
                </a:tc>
                <a:extLst>
                  <a:ext uri="{0D108BD9-81ED-4DB2-BD59-A6C34878D82A}">
                    <a16:rowId xmlns:a16="http://schemas.microsoft.com/office/drawing/2014/main" val="10003"/>
                  </a:ext>
                </a:extLst>
              </a:tr>
              <a:tr h="37973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进项不变</a:t>
                      </a:r>
                    </a:p>
                  </a:txBody>
                  <a:tcPr/>
                </a:tc>
                <a:extLst>
                  <a:ext uri="{0D108BD9-81ED-4DB2-BD59-A6C34878D82A}">
                    <a16:rowId xmlns:a16="http://schemas.microsoft.com/office/drawing/2014/main" val="10004"/>
                  </a:ext>
                </a:extLst>
              </a:tr>
              <a:tr h="27830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baseline="0" dirty="0"/>
                        <a:t>成本 不变</a:t>
                      </a:r>
                    </a:p>
                  </a:txBody>
                  <a:tcPr/>
                </a:tc>
                <a:extLst>
                  <a:ext uri="{0D108BD9-81ED-4DB2-BD59-A6C34878D82A}">
                    <a16:rowId xmlns:a16="http://schemas.microsoft.com/office/drawing/2014/main" val="10005"/>
                  </a:ext>
                </a:extLst>
              </a:tr>
              <a:tr h="101427">
                <a:tc rowSpan="3">
                  <a:txBody>
                    <a:bodyPr/>
                    <a:lstStyle/>
                    <a:p>
                      <a:r>
                        <a:rPr lang="zh-CN" altLang="en-US" sz="2200" b="1" i="0" baseline="0" dirty="0"/>
                        <a:t>一般</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37973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附加税减少</a:t>
                      </a:r>
                    </a:p>
                  </a:txBody>
                  <a:tcPr/>
                </a:tc>
                <a:extLst>
                  <a:ext uri="{0D108BD9-81ED-4DB2-BD59-A6C34878D82A}">
                    <a16:rowId xmlns:a16="http://schemas.microsoft.com/office/drawing/2014/main" val="10007"/>
                  </a:ext>
                </a:extLst>
              </a:tr>
              <a:tr h="971740">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dirty="0"/>
                    </a:p>
                  </a:txBody>
                  <a:tcPr/>
                </a:tc>
                <a:tc>
                  <a:txBody>
                    <a:bodyPr/>
                    <a:lstStyle/>
                    <a:p>
                      <a:r>
                        <a:rPr lang="zh-CN" altLang="en-US" sz="2200" b="1" i="0" baseline="0" dirty="0"/>
                        <a:t>利润增加</a:t>
                      </a:r>
                    </a:p>
                  </a:txBody>
                  <a:tcPr/>
                </a:tc>
                <a:extLst>
                  <a:ext uri="{0D108BD9-81ED-4DB2-BD59-A6C34878D82A}">
                    <a16:rowId xmlns:a16="http://schemas.microsoft.com/office/drawing/2014/main" val="10008"/>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t>2.</a:t>
            </a:r>
            <a:r>
              <a:rPr lang="zh-CN" altLang="en-US" dirty="0"/>
              <a:t>简易计税方法按</a:t>
            </a:r>
            <a:r>
              <a:rPr lang="en-US" altLang="zh-CN" dirty="0"/>
              <a:t>100</a:t>
            </a:r>
            <a:r>
              <a:rPr lang="zh-CN" altLang="en-US" dirty="0"/>
              <a:t>销售给适用税率 </a:t>
            </a:r>
            <a:r>
              <a:rPr lang="en-US" altLang="zh-CN" dirty="0"/>
              <a:t>16%</a:t>
            </a:r>
            <a:r>
              <a:rPr lang="zh-CN" altLang="en-US" dirty="0"/>
              <a:t>，再以</a:t>
            </a:r>
            <a:r>
              <a:rPr lang="en-US" altLang="zh-CN" dirty="0"/>
              <a:t>120</a:t>
            </a:r>
            <a:r>
              <a:rPr lang="zh-CN" altLang="en-US" dirty="0"/>
              <a:t>销售</a:t>
            </a:r>
            <a:endParaRPr lang="en-US" altLang="zh-CN" dirty="0"/>
          </a:p>
          <a:p>
            <a:r>
              <a:rPr lang="zh-CN" altLang="en-US" dirty="0"/>
              <a:t>（</a:t>
            </a:r>
            <a:r>
              <a:rPr lang="en-US" altLang="zh-CN" dirty="0"/>
              <a:t>1</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625824366"/>
              </p:ext>
            </p:extLst>
          </p:nvPr>
        </p:nvGraphicFramePr>
        <p:xfrm>
          <a:off x="611558" y="1772816"/>
          <a:ext cx="7632851" cy="2362448"/>
        </p:xfrm>
        <a:graphic>
          <a:graphicData uri="http://schemas.openxmlformats.org/drawingml/2006/table">
            <a:tbl>
              <a:tblPr firstRow="1" bandRow="1">
                <a:tableStyleId>{21E4AEA4-8DFA-4A89-87EB-49C32662AFE0}</a:tableStyleId>
              </a:tblPr>
              <a:tblGrid>
                <a:gridCol w="1586049">
                  <a:extLst>
                    <a:ext uri="{9D8B030D-6E8A-4147-A177-3AD203B41FA5}">
                      <a16:colId xmlns:a16="http://schemas.microsoft.com/office/drawing/2014/main" val="20000"/>
                    </a:ext>
                  </a:extLst>
                </a:gridCol>
                <a:gridCol w="1288663">
                  <a:extLst>
                    <a:ext uri="{9D8B030D-6E8A-4147-A177-3AD203B41FA5}">
                      <a16:colId xmlns:a16="http://schemas.microsoft.com/office/drawing/2014/main" val="20001"/>
                    </a:ext>
                  </a:extLst>
                </a:gridCol>
                <a:gridCol w="1288663">
                  <a:extLst>
                    <a:ext uri="{9D8B030D-6E8A-4147-A177-3AD203B41FA5}">
                      <a16:colId xmlns:a16="http://schemas.microsoft.com/office/drawing/2014/main" val="20002"/>
                    </a:ext>
                  </a:extLst>
                </a:gridCol>
                <a:gridCol w="1189535">
                  <a:extLst>
                    <a:ext uri="{9D8B030D-6E8A-4147-A177-3AD203B41FA5}">
                      <a16:colId xmlns:a16="http://schemas.microsoft.com/office/drawing/2014/main" val="20003"/>
                    </a:ext>
                  </a:extLst>
                </a:gridCol>
                <a:gridCol w="2279941">
                  <a:extLst>
                    <a:ext uri="{9D8B030D-6E8A-4147-A177-3AD203B41FA5}">
                      <a16:colId xmlns:a16="http://schemas.microsoft.com/office/drawing/2014/main" val="20004"/>
                    </a:ext>
                  </a:extLst>
                </a:gridCol>
              </a:tblGrid>
              <a:tr h="504056">
                <a:tc>
                  <a:txBody>
                    <a:bodyPr/>
                    <a:lstStyle/>
                    <a:p>
                      <a:r>
                        <a:rPr lang="zh-CN" altLang="en-US" sz="2200" dirty="0"/>
                        <a:t>调整前后</a:t>
                      </a:r>
                    </a:p>
                  </a:txBody>
                  <a:tcPr/>
                </a:tc>
                <a:tc>
                  <a:txBody>
                    <a:bodyPr/>
                    <a:lstStyle/>
                    <a:p>
                      <a:r>
                        <a:rPr lang="zh-CN" altLang="en-US" sz="2200" dirty="0"/>
                        <a:t>销售额</a:t>
                      </a:r>
                    </a:p>
                  </a:txBody>
                  <a:tcPr/>
                </a:tc>
                <a:tc>
                  <a:txBody>
                    <a:bodyPr/>
                    <a:lstStyle/>
                    <a:p>
                      <a:r>
                        <a:rPr lang="zh-CN" altLang="en-US" sz="2200" dirty="0"/>
                        <a:t>税额</a:t>
                      </a:r>
                    </a:p>
                  </a:txBody>
                  <a:tcPr/>
                </a:tc>
                <a:tc>
                  <a:txBody>
                    <a:bodyPr/>
                    <a:lstStyle/>
                    <a:p>
                      <a:r>
                        <a:rPr lang="zh-CN" altLang="en-US" sz="2200" dirty="0"/>
                        <a:t>附加税费</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586864">
                <a:tc>
                  <a:txBody>
                    <a:bodyPr/>
                    <a:lstStyle/>
                    <a:p>
                      <a:r>
                        <a:rPr lang="zh-CN" altLang="en-US" sz="2200" b="1" i="0" baseline="0" dirty="0"/>
                        <a:t>调整前</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3</a:t>
                      </a:r>
                      <a:endParaRPr lang="zh-CN" altLang="en-US" sz="2200" b="1" i="0" baseline="0" dirty="0"/>
                    </a:p>
                  </a:txBody>
                  <a:tcPr/>
                </a:tc>
                <a:tc>
                  <a:txBody>
                    <a:bodyPr/>
                    <a:lstStyle/>
                    <a:p>
                      <a:r>
                        <a:rPr lang="en-US" altLang="zh-CN" sz="2200" b="1" i="0" baseline="0" dirty="0"/>
                        <a:t>0.36</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-0.36</a:t>
                      </a:r>
                      <a:endParaRPr lang="zh-CN" altLang="en-US" sz="2200" b="1" i="0" baseline="0" dirty="0"/>
                    </a:p>
                  </a:txBody>
                  <a:tcPr/>
                </a:tc>
                <a:extLst>
                  <a:ext uri="{0D108BD9-81ED-4DB2-BD59-A6C34878D82A}">
                    <a16:rowId xmlns:a16="http://schemas.microsoft.com/office/drawing/2014/main" val="10001"/>
                  </a:ext>
                </a:extLst>
              </a:tr>
              <a:tr h="421248">
                <a:tc>
                  <a:txBody>
                    <a:bodyPr/>
                    <a:lstStyle/>
                    <a:p>
                      <a:r>
                        <a:rPr lang="zh-CN" altLang="en-US" sz="2200" b="1" i="0" baseline="0" dirty="0"/>
                        <a:t>调整后</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3</a:t>
                      </a:r>
                      <a:endParaRPr lang="zh-CN" altLang="en-US" sz="2200" b="1" i="0" baseline="0" dirty="0"/>
                    </a:p>
                  </a:txBody>
                  <a:tcPr/>
                </a:tc>
                <a:tc>
                  <a:txBody>
                    <a:bodyPr/>
                    <a:lstStyle/>
                    <a:p>
                      <a:r>
                        <a:rPr lang="en-US" altLang="zh-CN" sz="2200" b="1" i="0" baseline="0" dirty="0"/>
                        <a:t>0.36</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-0.36</a:t>
                      </a:r>
                      <a:endParaRPr lang="zh-CN" altLang="en-US" sz="2200" b="1" i="0" baseline="0" dirty="0"/>
                    </a:p>
                  </a:txBody>
                  <a:tcPr/>
                </a:tc>
                <a:extLst>
                  <a:ext uri="{0D108BD9-81ED-4DB2-BD59-A6C34878D82A}">
                    <a16:rowId xmlns:a16="http://schemas.microsoft.com/office/drawing/2014/main" val="10002"/>
                  </a:ext>
                </a:extLst>
              </a:tr>
              <a:tr h="586864">
                <a:tc>
                  <a:txBody>
                    <a:bodyPr/>
                    <a:lstStyle/>
                    <a:p>
                      <a:r>
                        <a:rPr lang="zh-CN" altLang="en-US" sz="2200" b="1" i="0" baseline="0" dirty="0"/>
                        <a:t>差异</a:t>
                      </a:r>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0</a:t>
                      </a:r>
                      <a:endParaRPr lang="zh-CN" altLang="en-US" sz="2200" b="1" i="0" baseline="0" dirty="0"/>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）购买方</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198230046"/>
              </p:ext>
            </p:extLst>
          </p:nvPr>
        </p:nvGraphicFramePr>
        <p:xfrm>
          <a:off x="395536" y="1484784"/>
          <a:ext cx="8280921" cy="4998720"/>
        </p:xfrm>
        <a:graphic>
          <a:graphicData uri="http://schemas.openxmlformats.org/drawingml/2006/table">
            <a:tbl>
              <a:tblPr firstRow="1" bandRow="1">
                <a:tableStyleId>{21E4AEA4-8DFA-4A89-87EB-49C32662AFE0}</a:tableStyleId>
              </a:tblPr>
              <a:tblGrid>
                <a:gridCol w="792854">
                  <a:extLst>
                    <a:ext uri="{9D8B030D-6E8A-4147-A177-3AD203B41FA5}">
                      <a16:colId xmlns:a16="http://schemas.microsoft.com/office/drawing/2014/main" val="20000"/>
                    </a:ext>
                  </a:extLst>
                </a:gridCol>
                <a:gridCol w="792854">
                  <a:extLst>
                    <a:ext uri="{9D8B030D-6E8A-4147-A177-3AD203B41FA5}">
                      <a16:colId xmlns:a16="http://schemas.microsoft.com/office/drawing/2014/main" val="20001"/>
                    </a:ext>
                  </a:extLst>
                </a:gridCol>
                <a:gridCol w="1233329">
                  <a:extLst>
                    <a:ext uri="{9D8B030D-6E8A-4147-A177-3AD203B41FA5}">
                      <a16:colId xmlns:a16="http://schemas.microsoft.com/office/drawing/2014/main" val="20003"/>
                    </a:ext>
                  </a:extLst>
                </a:gridCol>
                <a:gridCol w="1057139">
                  <a:extLst>
                    <a:ext uri="{9D8B030D-6E8A-4147-A177-3AD203B41FA5}">
                      <a16:colId xmlns:a16="http://schemas.microsoft.com/office/drawing/2014/main" val="20004"/>
                    </a:ext>
                  </a:extLst>
                </a:gridCol>
                <a:gridCol w="880949">
                  <a:extLst>
                    <a:ext uri="{9D8B030D-6E8A-4147-A177-3AD203B41FA5}">
                      <a16:colId xmlns:a16="http://schemas.microsoft.com/office/drawing/2014/main" val="20005"/>
                    </a:ext>
                  </a:extLst>
                </a:gridCol>
                <a:gridCol w="704759">
                  <a:extLst>
                    <a:ext uri="{9D8B030D-6E8A-4147-A177-3AD203B41FA5}">
                      <a16:colId xmlns:a16="http://schemas.microsoft.com/office/drawing/2014/main" val="20006"/>
                    </a:ext>
                  </a:extLst>
                </a:gridCol>
                <a:gridCol w="969044">
                  <a:extLst>
                    <a:ext uri="{9D8B030D-6E8A-4147-A177-3AD203B41FA5}">
                      <a16:colId xmlns:a16="http://schemas.microsoft.com/office/drawing/2014/main" val="20007"/>
                    </a:ext>
                  </a:extLst>
                </a:gridCol>
                <a:gridCol w="1849993">
                  <a:extLst>
                    <a:ext uri="{9D8B030D-6E8A-4147-A177-3AD203B41FA5}">
                      <a16:colId xmlns:a16="http://schemas.microsoft.com/office/drawing/2014/main" val="20008"/>
                    </a:ext>
                  </a:extLst>
                </a:gridCol>
              </a:tblGrid>
              <a:tr h="355473">
                <a:tc>
                  <a:txBody>
                    <a:bodyPr/>
                    <a:lstStyle/>
                    <a:p>
                      <a:r>
                        <a:rPr lang="zh-CN" altLang="en-US" sz="2200" dirty="0"/>
                        <a:t>调整前后</a:t>
                      </a:r>
                    </a:p>
                  </a:txBody>
                  <a:tcPr/>
                </a:tc>
                <a:tc>
                  <a:txBody>
                    <a:bodyPr/>
                    <a:lstStyle/>
                    <a:p>
                      <a:r>
                        <a:rPr lang="zh-CN" altLang="en-US" sz="2200" dirty="0"/>
                        <a:t>价格调整</a:t>
                      </a:r>
                    </a:p>
                  </a:txBody>
                  <a:tcPr/>
                </a:tc>
                <a:tc>
                  <a:txBody>
                    <a:bodyPr/>
                    <a:lstStyle/>
                    <a:p>
                      <a:r>
                        <a:rPr lang="zh-CN" altLang="en-US" sz="2200" dirty="0"/>
                        <a:t>销售额</a:t>
                      </a:r>
                    </a:p>
                  </a:txBody>
                  <a:tcPr/>
                </a:tc>
                <a:tc>
                  <a:txBody>
                    <a:bodyPr/>
                    <a:lstStyle/>
                    <a:p>
                      <a:r>
                        <a:rPr lang="zh-CN" altLang="en-US" sz="2200" dirty="0"/>
                        <a:t>销项</a:t>
                      </a:r>
                    </a:p>
                  </a:txBody>
                  <a:tcPr/>
                </a:tc>
                <a:tc>
                  <a:txBody>
                    <a:bodyPr/>
                    <a:lstStyle/>
                    <a:p>
                      <a:r>
                        <a:rPr lang="zh-CN" altLang="en-US" sz="2200" dirty="0"/>
                        <a:t>购进成本</a:t>
                      </a:r>
                    </a:p>
                  </a:txBody>
                  <a:tcPr/>
                </a:tc>
                <a:tc>
                  <a:txBody>
                    <a:bodyPr/>
                    <a:lstStyle/>
                    <a:p>
                      <a:r>
                        <a:rPr lang="zh-CN" altLang="en-US" sz="2200" dirty="0"/>
                        <a:t>进项</a:t>
                      </a:r>
                    </a:p>
                  </a:txBody>
                  <a:tcPr/>
                </a:tc>
                <a:tc>
                  <a:txBody>
                    <a:bodyPr/>
                    <a:lstStyle/>
                    <a:p>
                      <a:r>
                        <a:rPr lang="zh-CN" altLang="en-US" sz="2200" dirty="0"/>
                        <a:t>附加</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r>
                        <a:rPr lang="zh-CN" altLang="en-US" sz="2200" b="1" i="0" kern="1200" baseline="0" dirty="0">
                          <a:solidFill>
                            <a:schemeClr val="dk1"/>
                          </a:solidFill>
                          <a:latin typeface="+mn-lt"/>
                          <a:ea typeface="+mn-ea"/>
                          <a:cs typeface="+mn-cs"/>
                        </a:rPr>
                        <a:t>不调整</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3</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2.088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120-100-2.088=17.912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19.2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3</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1.944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120-100-1.944=18.056</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2"/>
                  </a:ext>
                </a:extLst>
              </a:tr>
              <a:tr h="355473">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-0.144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+0.144</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endParaRPr lang="en-US" altLang="zh-CN" sz="2200" dirty="0"/>
                    </a:p>
                    <a:p>
                      <a:endParaRPr lang="en-US" altLang="zh-CN" sz="2200" dirty="0"/>
                    </a:p>
                    <a:p>
                      <a:r>
                        <a:rPr lang="zh-CN" altLang="en-US" sz="2200" b="1" i="0" kern="1200" baseline="0" dirty="0">
                          <a:solidFill>
                            <a:schemeClr val="dk1"/>
                          </a:solidFill>
                          <a:latin typeface="+mn-lt"/>
                          <a:ea typeface="+mn-ea"/>
                          <a:cs typeface="+mn-cs"/>
                        </a:rPr>
                        <a:t>调整</a:t>
                      </a:r>
                      <a:endParaRPr lang="zh-CN" altLang="en-US"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3</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2.088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120-100-2.088=17.912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4"/>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r>
                        <a:rPr lang="en-US" altLang="zh-CN" sz="2200" b="1" i="0" kern="1200" baseline="0" dirty="0">
                          <a:solidFill>
                            <a:schemeClr val="dk1"/>
                          </a:solidFill>
                          <a:latin typeface="+mn-lt"/>
                          <a:ea typeface="+mn-ea"/>
                          <a:cs typeface="+mn-cs"/>
                        </a:rPr>
                        <a:t>140.4</a:t>
                      </a:r>
                      <a:r>
                        <a:rPr lang="zh-CN" altLang="zh-CN" sz="2200" b="1" i="0" kern="1200" baseline="0" dirty="0">
                          <a:solidFill>
                            <a:schemeClr val="dk1"/>
                          </a:solidFill>
                          <a:latin typeface="+mn-lt"/>
                          <a:ea typeface="+mn-ea"/>
                          <a:cs typeface="+mn-cs"/>
                        </a:rPr>
                        <a:t>÷</a:t>
                      </a:r>
                      <a:r>
                        <a:rPr lang="en-US" altLang="zh-CN" sz="2200" b="1" i="0" kern="1200" baseline="0" dirty="0">
                          <a:solidFill>
                            <a:schemeClr val="dk1"/>
                          </a:solidFill>
                          <a:latin typeface="+mn-lt"/>
                          <a:ea typeface="+mn-ea"/>
                          <a:cs typeface="+mn-cs"/>
                        </a:rPr>
                        <a:t>1.16=</a:t>
                      </a:r>
                    </a:p>
                    <a:p>
                      <a:r>
                        <a:rPr lang="en-US" altLang="zh-CN" sz="2200" b="1" i="0" kern="1200" baseline="0" dirty="0">
                          <a:solidFill>
                            <a:schemeClr val="dk1"/>
                          </a:solidFill>
                          <a:latin typeface="+mn-lt"/>
                          <a:ea typeface="+mn-ea"/>
                          <a:cs typeface="+mn-cs"/>
                        </a:rPr>
                        <a:t>121.034</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19.366</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3</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1.964</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121.034-100-1.964=19.07</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5"/>
                  </a:ext>
                </a:extLst>
              </a:tr>
              <a:tr h="355473">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r>
                        <a:rPr lang="en-US" altLang="zh-CN" sz="2200" dirty="0"/>
                        <a:t>0</a:t>
                      </a:r>
                      <a:endParaRPr lang="zh-CN" altLang="en-US" sz="2200" dirty="0"/>
                    </a:p>
                  </a:txBody>
                  <a:tcPr/>
                </a:tc>
                <a:tc>
                  <a:txBody>
                    <a:bodyPr/>
                    <a:lstStyle/>
                    <a:p>
                      <a:r>
                        <a:rPr lang="en-US" altLang="zh-CN" sz="2200" dirty="0"/>
                        <a:t>0</a:t>
                      </a:r>
                      <a:endParaRPr lang="zh-CN" altLang="en-US" sz="2200"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-0.124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+1.158</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（二）销售方为一般计税方法适用</a:t>
            </a:r>
            <a:r>
              <a:rPr lang="en-US" altLang="zh-CN" dirty="0">
                <a:solidFill>
                  <a:srgbClr val="002060"/>
                </a:solidFill>
              </a:rPr>
              <a:t>6%</a:t>
            </a:r>
            <a:r>
              <a:rPr lang="zh-CN" altLang="en-US" dirty="0">
                <a:solidFill>
                  <a:srgbClr val="002060"/>
                </a:solidFill>
              </a:rPr>
              <a:t>，购买方为一般计税方法且适用</a:t>
            </a:r>
            <a:r>
              <a:rPr lang="en-US" altLang="zh-CN" dirty="0">
                <a:solidFill>
                  <a:srgbClr val="002060"/>
                </a:solidFill>
              </a:rPr>
              <a:t>16%</a:t>
            </a:r>
            <a:r>
              <a:rPr lang="zh-CN" altLang="en-US" dirty="0">
                <a:solidFill>
                  <a:srgbClr val="002060"/>
                </a:solidFill>
              </a:rPr>
              <a:t>税率</a:t>
            </a:r>
            <a:endParaRPr lang="en-US" altLang="zh-CN" dirty="0">
              <a:solidFill>
                <a:srgbClr val="002060"/>
              </a:solidFill>
            </a:endParaRPr>
          </a:p>
          <a:p>
            <a:r>
              <a:rPr lang="en-US" altLang="zh-CN" dirty="0"/>
              <a:t>1.</a:t>
            </a:r>
            <a:r>
              <a:rPr lang="zh-CN" altLang="en-US" dirty="0"/>
              <a:t>影响描述</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2985447673"/>
              </p:ext>
            </p:extLst>
          </p:nvPr>
        </p:nvGraphicFramePr>
        <p:xfrm>
          <a:off x="539552" y="2204864"/>
          <a:ext cx="7704856" cy="4520262"/>
        </p:xfrm>
        <a:graphic>
          <a:graphicData uri="http://schemas.openxmlformats.org/drawingml/2006/table">
            <a:tbl>
              <a:tblPr firstRow="1" bandRow="1">
                <a:tableStyleId>{21E4AEA4-8DFA-4A89-87EB-49C32662AFE0}</a:tableStyleId>
              </a:tblPr>
              <a:tblGrid>
                <a:gridCol w="963107">
                  <a:extLst>
                    <a:ext uri="{9D8B030D-6E8A-4147-A177-3AD203B41FA5}">
                      <a16:colId xmlns:a16="http://schemas.microsoft.com/office/drawing/2014/main" val="20000"/>
                    </a:ext>
                  </a:extLst>
                </a:gridCol>
                <a:gridCol w="765085">
                  <a:extLst>
                    <a:ext uri="{9D8B030D-6E8A-4147-A177-3AD203B41FA5}">
                      <a16:colId xmlns:a16="http://schemas.microsoft.com/office/drawing/2014/main" val="20001"/>
                    </a:ext>
                  </a:extLst>
                </a:gridCol>
                <a:gridCol w="936104">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864096">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864096">
                  <a:extLst>
                    <a:ext uri="{9D8B030D-6E8A-4147-A177-3AD203B41FA5}">
                      <a16:colId xmlns:a16="http://schemas.microsoft.com/office/drawing/2014/main" val="20006"/>
                    </a:ext>
                  </a:extLst>
                </a:gridCol>
                <a:gridCol w="1656184">
                  <a:extLst>
                    <a:ext uri="{9D8B030D-6E8A-4147-A177-3AD203B41FA5}">
                      <a16:colId xmlns:a16="http://schemas.microsoft.com/office/drawing/2014/main" val="20007"/>
                    </a:ext>
                  </a:extLst>
                </a:gridCol>
              </a:tblGrid>
              <a:tr h="0">
                <a:tc gridSpan="4">
                  <a:txBody>
                    <a:bodyPr/>
                    <a:lstStyle/>
                    <a:p>
                      <a:r>
                        <a:rPr lang="zh-CN" altLang="en-US" sz="22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2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591046">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a:t>
                      </a:r>
                    </a:p>
                  </a:txBody>
                  <a:tcPr/>
                </a:tc>
                <a:tc>
                  <a:txBody>
                    <a:bodyPr/>
                    <a:lstStyle/>
                    <a:p>
                      <a:r>
                        <a:rPr lang="zh-CN" altLang="en-US" sz="2200" b="1" i="0" baseline="0" dirty="0"/>
                        <a:t>影响描述</a:t>
                      </a:r>
                    </a:p>
                  </a:txBody>
                  <a:tcPr/>
                </a:tc>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a:t>
                      </a:r>
                      <a:endParaRPr lang="en-US" altLang="zh-CN" sz="2200" b="1" i="0" baseline="0" dirty="0"/>
                    </a:p>
                    <a:p>
                      <a:r>
                        <a:rPr lang="zh-CN" altLang="en-US" sz="2200" b="1" i="0" baseline="0" dirty="0"/>
                        <a:t>（销售价）</a:t>
                      </a:r>
                    </a:p>
                  </a:txBody>
                  <a:tcPr/>
                </a:tc>
                <a:tc>
                  <a:txBody>
                    <a:bodyPr/>
                    <a:lstStyle/>
                    <a:p>
                      <a:r>
                        <a:rPr lang="zh-CN" altLang="en-US" sz="2200" b="1" i="0" baseline="0" dirty="0"/>
                        <a:t>影响描述</a:t>
                      </a:r>
                    </a:p>
                  </a:txBody>
                  <a:tcPr/>
                </a:tc>
                <a:extLst>
                  <a:ext uri="{0D108BD9-81ED-4DB2-BD59-A6C34878D82A}">
                    <a16:rowId xmlns:a16="http://schemas.microsoft.com/office/drawing/2014/main" val="10001"/>
                  </a:ext>
                </a:extLst>
              </a:tr>
              <a:tr h="285224">
                <a:tc rowSpan="6">
                  <a:txBody>
                    <a:bodyPr/>
                    <a:lstStyle/>
                    <a:p>
                      <a:endParaRPr lang="en-US" altLang="zh-CN" sz="2200" b="1" i="0" baseline="0" dirty="0"/>
                    </a:p>
                    <a:p>
                      <a:endParaRPr lang="en-US" altLang="zh-CN" sz="2200" b="1" i="0" baseline="0" dirty="0"/>
                    </a:p>
                    <a:p>
                      <a:r>
                        <a:rPr lang="zh-CN" altLang="en-US" sz="2200" b="1" i="0" baseline="0" dirty="0"/>
                        <a:t>一般</a:t>
                      </a:r>
                    </a:p>
                  </a:txBody>
                  <a:tcPr/>
                </a:tc>
                <a:tc rowSpan="6">
                  <a:txBody>
                    <a:bodyPr/>
                    <a:lstStyle/>
                    <a:p>
                      <a:endParaRPr lang="en-US" altLang="zh-CN" sz="2200" b="1" i="0" baseline="0" dirty="0"/>
                    </a:p>
                    <a:p>
                      <a:endParaRPr lang="en-US" altLang="zh-CN" sz="2200" b="1" i="0" baseline="0" dirty="0"/>
                    </a:p>
                    <a:p>
                      <a:r>
                        <a:rPr lang="zh-CN" altLang="en-US" sz="2200" b="1" i="0" baseline="0" dirty="0"/>
                        <a:t>一般税率</a:t>
                      </a:r>
                      <a:r>
                        <a:rPr lang="en-US" altLang="zh-CN" sz="2200" b="1" i="0" baseline="0" dirty="0"/>
                        <a:t>6%</a:t>
                      </a:r>
                      <a:endParaRPr lang="zh-CN" altLang="en-US" sz="2200" b="1" i="0" baseline="0" dirty="0"/>
                    </a:p>
                  </a:txBody>
                  <a:tcPr/>
                </a:tc>
                <a:tc rowSpan="6">
                  <a:txBody>
                    <a:bodyPr/>
                    <a:lstStyle/>
                    <a:p>
                      <a:endParaRPr lang="en-US" altLang="zh-CN" sz="2200" b="1" i="0" baseline="0" dirty="0"/>
                    </a:p>
                    <a:p>
                      <a:endParaRPr lang="en-US" altLang="zh-CN" sz="2200" b="1" i="0" baseline="0" dirty="0"/>
                    </a:p>
                    <a:p>
                      <a:r>
                        <a:rPr lang="zh-CN" altLang="en-US" sz="2200" b="1" i="0" baseline="0" dirty="0"/>
                        <a:t>不调</a:t>
                      </a:r>
                    </a:p>
                    <a:p>
                      <a:endParaRPr lang="zh-CN" altLang="en-US" sz="2200" b="1" i="0" baseline="0" dirty="0"/>
                    </a:p>
                  </a:txBody>
                  <a:tcPr/>
                </a:tc>
                <a:tc rowSpan="6">
                  <a:txBody>
                    <a:bodyPr/>
                    <a:lstStyle/>
                    <a:p>
                      <a:endParaRPr lang="en-US" altLang="zh-CN" sz="2200" b="1" i="0" baseline="0" dirty="0"/>
                    </a:p>
                    <a:p>
                      <a:endParaRPr lang="en-US" altLang="zh-CN" sz="2200" b="1" i="0" baseline="0" dirty="0"/>
                    </a:p>
                    <a:p>
                      <a:r>
                        <a:rPr lang="zh-CN" altLang="en-US" sz="2200" b="1" i="0" baseline="0" dirty="0"/>
                        <a:t>无影响</a:t>
                      </a:r>
                    </a:p>
                    <a:p>
                      <a:endParaRPr lang="zh-CN" altLang="en-US" sz="2200" b="1" i="0" baseline="0" dirty="0"/>
                    </a:p>
                  </a:txBody>
                  <a:tcPr/>
                </a:tc>
                <a:tc rowSpan="6">
                  <a:txBody>
                    <a:bodyPr/>
                    <a:lstStyle/>
                    <a:p>
                      <a:endParaRPr lang="en-US" altLang="zh-CN" sz="2200" b="1" i="0" baseline="0" dirty="0"/>
                    </a:p>
                    <a:p>
                      <a:endParaRPr lang="en-US" altLang="zh-CN" sz="2200" b="1" i="0" baseline="0" dirty="0"/>
                    </a:p>
                    <a:p>
                      <a:r>
                        <a:rPr lang="zh-CN" altLang="en-US" sz="2200" b="1" i="0" baseline="0" dirty="0"/>
                        <a:t>一般</a:t>
                      </a:r>
                    </a:p>
                  </a:txBody>
                  <a:tcPr/>
                </a:tc>
                <a:tc rowSpan="6">
                  <a:txBody>
                    <a:bodyPr/>
                    <a:lstStyle/>
                    <a:p>
                      <a:r>
                        <a:rPr lang="zh-CN" altLang="en-US" sz="2200" b="1" i="0" baseline="0" dirty="0"/>
                        <a:t>一般（调整税率）</a:t>
                      </a:r>
                    </a:p>
                  </a:txBody>
                  <a:tcPr/>
                </a:tc>
                <a:tc rowSpan="6">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solidFill>
                            <a:srgbClr val="FF0000"/>
                          </a:solidFill>
                        </a:rPr>
                        <a:t>不调</a:t>
                      </a:r>
                    </a:p>
                  </a:txBody>
                  <a:tcPr/>
                </a:tc>
                <a:tc>
                  <a:txBody>
                    <a:bodyPr/>
                    <a:lstStyle/>
                    <a:p>
                      <a:r>
                        <a:rPr lang="zh-CN" altLang="en-US" sz="2200" b="1" i="0" baseline="0" dirty="0"/>
                        <a:t>销售额不变</a:t>
                      </a:r>
                    </a:p>
                  </a:txBody>
                  <a:tcPr/>
                </a:tc>
                <a:extLst>
                  <a:ext uri="{0D108BD9-81ED-4DB2-BD59-A6C34878D82A}">
                    <a16:rowId xmlns:a16="http://schemas.microsoft.com/office/drawing/2014/main" val="10002"/>
                  </a:ext>
                </a:extLst>
              </a:tr>
              <a:tr h="2083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200" b="1" i="0" baseline="0" dirty="0"/>
                        <a:t>销项减少</a:t>
                      </a:r>
                      <a:endParaRPr lang="en-US" altLang="zh-CN" sz="2200" b="1" i="0" baseline="0" dirty="0"/>
                    </a:p>
                  </a:txBody>
                  <a:tcPr/>
                </a:tc>
                <a:extLst>
                  <a:ext uri="{0D108BD9-81ED-4DB2-BD59-A6C34878D82A}">
                    <a16:rowId xmlns:a16="http://schemas.microsoft.com/office/drawing/2014/main" val="10003"/>
                  </a:ext>
                </a:extLst>
              </a:tr>
              <a:tr h="2737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进项不变</a:t>
                      </a:r>
                    </a:p>
                  </a:txBody>
                  <a:tcPr/>
                </a:tc>
                <a:extLst>
                  <a:ext uri="{0D108BD9-81ED-4DB2-BD59-A6C34878D82A}">
                    <a16:rowId xmlns:a16="http://schemas.microsoft.com/office/drawing/2014/main" val="10004"/>
                  </a:ext>
                </a:extLst>
              </a:tr>
              <a:tr h="2680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成本 不变</a:t>
                      </a:r>
                    </a:p>
                  </a:txBody>
                  <a:tcPr/>
                </a:tc>
                <a:extLst>
                  <a:ext uri="{0D108BD9-81ED-4DB2-BD59-A6C34878D82A}">
                    <a16:rowId xmlns:a16="http://schemas.microsoft.com/office/drawing/2014/main" val="10005"/>
                  </a:ext>
                </a:extLst>
              </a:tr>
              <a:tr h="20447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附加税减少</a:t>
                      </a:r>
                    </a:p>
                  </a:txBody>
                  <a:tcPr/>
                </a:tc>
                <a:extLst>
                  <a:ext uri="{0D108BD9-81ED-4DB2-BD59-A6C34878D82A}">
                    <a16:rowId xmlns:a16="http://schemas.microsoft.com/office/drawing/2014/main" val="10007"/>
                  </a:ext>
                </a:extLst>
              </a:tr>
              <a:tr h="527382">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dirty="0"/>
                    </a:p>
                  </a:txBody>
                  <a:tcPr/>
                </a:tc>
                <a:tc>
                  <a:txBody>
                    <a:bodyPr/>
                    <a:lstStyle/>
                    <a:p>
                      <a:r>
                        <a:rPr lang="zh-CN" altLang="en-US" sz="2200" b="1" i="0" baseline="0" dirty="0"/>
                        <a:t>利润增加</a:t>
                      </a:r>
                    </a:p>
                  </a:txBody>
                  <a:tcPr/>
                </a:tc>
                <a:extLst>
                  <a:ext uri="{0D108BD9-81ED-4DB2-BD59-A6C34878D82A}">
                    <a16:rowId xmlns:a16="http://schemas.microsoft.com/office/drawing/2014/main" val="10008"/>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400921504"/>
              </p:ext>
            </p:extLst>
          </p:nvPr>
        </p:nvGraphicFramePr>
        <p:xfrm>
          <a:off x="323526" y="908720"/>
          <a:ext cx="8568954" cy="5492508"/>
        </p:xfrm>
        <a:graphic>
          <a:graphicData uri="http://schemas.openxmlformats.org/drawingml/2006/table">
            <a:tbl>
              <a:tblPr firstRow="1" bandRow="1">
                <a:tableStyleId>{21E4AEA4-8DFA-4A89-87EB-49C32662AFE0}</a:tableStyleId>
              </a:tblPr>
              <a:tblGrid>
                <a:gridCol w="1071119">
                  <a:extLst>
                    <a:ext uri="{9D8B030D-6E8A-4147-A177-3AD203B41FA5}">
                      <a16:colId xmlns:a16="http://schemas.microsoft.com/office/drawing/2014/main" val="20000"/>
                    </a:ext>
                  </a:extLst>
                </a:gridCol>
                <a:gridCol w="850889">
                  <a:extLst>
                    <a:ext uri="{9D8B030D-6E8A-4147-A177-3AD203B41FA5}">
                      <a16:colId xmlns:a16="http://schemas.microsoft.com/office/drawing/2014/main" val="20001"/>
                    </a:ext>
                  </a:extLst>
                </a:gridCol>
                <a:gridCol w="800837">
                  <a:extLst>
                    <a:ext uri="{9D8B030D-6E8A-4147-A177-3AD203B41FA5}">
                      <a16:colId xmlns:a16="http://schemas.microsoft.com/office/drawing/2014/main" val="20002"/>
                    </a:ext>
                  </a:extLst>
                </a:gridCol>
                <a:gridCol w="928276">
                  <a:extLst>
                    <a:ext uri="{9D8B030D-6E8A-4147-A177-3AD203B41FA5}">
                      <a16:colId xmlns:a16="http://schemas.microsoft.com/office/drawing/2014/main" val="20003"/>
                    </a:ext>
                  </a:extLst>
                </a:gridCol>
                <a:gridCol w="957393">
                  <a:extLst>
                    <a:ext uri="{9D8B030D-6E8A-4147-A177-3AD203B41FA5}">
                      <a16:colId xmlns:a16="http://schemas.microsoft.com/office/drawing/2014/main" val="20004"/>
                    </a:ext>
                  </a:extLst>
                </a:gridCol>
                <a:gridCol w="1128961">
                  <a:extLst>
                    <a:ext uri="{9D8B030D-6E8A-4147-A177-3AD203B41FA5}">
                      <a16:colId xmlns:a16="http://schemas.microsoft.com/office/drawing/2014/main" val="20005"/>
                    </a:ext>
                  </a:extLst>
                </a:gridCol>
                <a:gridCol w="1247303">
                  <a:extLst>
                    <a:ext uri="{9D8B030D-6E8A-4147-A177-3AD203B41FA5}">
                      <a16:colId xmlns:a16="http://schemas.microsoft.com/office/drawing/2014/main" val="20006"/>
                    </a:ext>
                  </a:extLst>
                </a:gridCol>
                <a:gridCol w="1584176">
                  <a:extLst>
                    <a:ext uri="{9D8B030D-6E8A-4147-A177-3AD203B41FA5}">
                      <a16:colId xmlns:a16="http://schemas.microsoft.com/office/drawing/2014/main" val="20007"/>
                    </a:ext>
                  </a:extLst>
                </a:gridCol>
              </a:tblGrid>
              <a:tr h="451815">
                <a:tc gridSpan="4">
                  <a:txBody>
                    <a:bodyPr/>
                    <a:lstStyle/>
                    <a:p>
                      <a:r>
                        <a:rPr lang="zh-CN" altLang="en-US" sz="22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2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1132361">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a:t>
                      </a:r>
                    </a:p>
                  </a:txBody>
                  <a:tcPr/>
                </a:tc>
                <a:tc>
                  <a:txBody>
                    <a:bodyPr/>
                    <a:lstStyle/>
                    <a:p>
                      <a:r>
                        <a:rPr lang="zh-CN" altLang="en-US" sz="2200" b="1" i="0" baseline="0" dirty="0"/>
                        <a:t>影响描述</a:t>
                      </a:r>
                    </a:p>
                  </a:txBody>
                  <a:tcPr/>
                </a:tc>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是否调价（销售）</a:t>
                      </a:r>
                    </a:p>
                  </a:txBody>
                  <a:tcPr/>
                </a:tc>
                <a:tc>
                  <a:txBody>
                    <a:bodyPr/>
                    <a:lstStyle/>
                    <a:p>
                      <a:r>
                        <a:rPr lang="zh-CN" altLang="en-US" sz="2200" b="1" i="0" baseline="0" dirty="0"/>
                        <a:t>影响描述</a:t>
                      </a:r>
                    </a:p>
                  </a:txBody>
                  <a:tcPr/>
                </a:tc>
                <a:extLst>
                  <a:ext uri="{0D108BD9-81ED-4DB2-BD59-A6C34878D82A}">
                    <a16:rowId xmlns:a16="http://schemas.microsoft.com/office/drawing/2014/main" val="10001"/>
                  </a:ext>
                </a:extLst>
              </a:tr>
              <a:tr h="451815">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一般</a:t>
                      </a:r>
                    </a:p>
                  </a:txBody>
                  <a:tcPr/>
                </a:tc>
                <a:tc rowSpan="6">
                  <a:txBody>
                    <a:bodyPr/>
                    <a:lstStyle/>
                    <a:p>
                      <a:endParaRPr lang="en-US" altLang="zh-CN" sz="2200" b="1" i="0" baseline="0" dirty="0"/>
                    </a:p>
                    <a:p>
                      <a:endParaRPr lang="en-US" altLang="zh-CN" sz="2200" b="1" i="0" baseline="0" dirty="0"/>
                    </a:p>
                    <a:p>
                      <a:r>
                        <a:rPr lang="zh-CN" altLang="en-US" sz="2200" b="1" i="0" baseline="0" dirty="0"/>
                        <a:t>一般适用</a:t>
                      </a:r>
                      <a:r>
                        <a:rPr lang="en-US" altLang="zh-CN" sz="2200" b="1" i="0" baseline="0" dirty="0"/>
                        <a:t>6%</a:t>
                      </a:r>
                      <a:endParaRPr lang="zh-CN" altLang="en-US" sz="2200" b="1" i="0" baseline="0" dirty="0"/>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不调</a:t>
                      </a:r>
                    </a:p>
                    <a:p>
                      <a:endParaRPr lang="zh-CN" altLang="en-US" sz="2200" b="1" i="0" baseline="0" dirty="0"/>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无影响</a:t>
                      </a:r>
                    </a:p>
                    <a:p>
                      <a:endParaRPr lang="zh-CN" altLang="en-US" sz="2200" b="1" i="0" baseline="0" dirty="0"/>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一般</a:t>
                      </a:r>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一般（调整税率）</a:t>
                      </a:r>
                    </a:p>
                  </a:txBody>
                  <a:tcPr/>
                </a:tc>
                <a:tc rowSpan="6">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solidFill>
                            <a:srgbClr val="FF0000"/>
                          </a:solidFill>
                        </a:rPr>
                        <a:t>调价</a:t>
                      </a:r>
                    </a:p>
                  </a:txBody>
                  <a:tcPr/>
                </a:tc>
                <a:tc>
                  <a:txBody>
                    <a:bodyPr/>
                    <a:lstStyle/>
                    <a:p>
                      <a:r>
                        <a:rPr lang="zh-CN" altLang="en-US" sz="2200" b="1" i="0" baseline="0" dirty="0"/>
                        <a:t>销售额增加</a:t>
                      </a:r>
                    </a:p>
                  </a:txBody>
                  <a:tcPr/>
                </a:tc>
                <a:extLst>
                  <a:ext uri="{0D108BD9-81ED-4DB2-BD59-A6C34878D82A}">
                    <a16:rowId xmlns:a16="http://schemas.microsoft.com/office/drawing/2014/main" val="10002"/>
                  </a:ext>
                </a:extLst>
              </a:tr>
              <a:tr h="45181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200" b="1" i="0" baseline="0" dirty="0"/>
                        <a:t>销项减少</a:t>
                      </a:r>
                      <a:endParaRPr lang="en-US" altLang="zh-CN" sz="2200" b="1" i="0" baseline="0" dirty="0"/>
                    </a:p>
                  </a:txBody>
                  <a:tcPr/>
                </a:tc>
                <a:extLst>
                  <a:ext uri="{0D108BD9-81ED-4DB2-BD59-A6C34878D82A}">
                    <a16:rowId xmlns:a16="http://schemas.microsoft.com/office/drawing/2014/main" val="10003"/>
                  </a:ext>
                </a:extLst>
              </a:tr>
              <a:tr h="45181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进项不变</a:t>
                      </a:r>
                    </a:p>
                  </a:txBody>
                  <a:tcPr/>
                </a:tc>
                <a:extLst>
                  <a:ext uri="{0D108BD9-81ED-4DB2-BD59-A6C34878D82A}">
                    <a16:rowId xmlns:a16="http://schemas.microsoft.com/office/drawing/2014/main" val="10004"/>
                  </a:ext>
                </a:extLst>
              </a:tr>
              <a:tr h="45181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成本 不变</a:t>
                      </a:r>
                    </a:p>
                  </a:txBody>
                  <a:tcPr/>
                </a:tc>
                <a:extLst>
                  <a:ext uri="{0D108BD9-81ED-4DB2-BD59-A6C34878D82A}">
                    <a16:rowId xmlns:a16="http://schemas.microsoft.com/office/drawing/2014/main" val="10005"/>
                  </a:ext>
                </a:extLst>
              </a:tr>
              <a:tr h="45181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附加税减少</a:t>
                      </a:r>
                    </a:p>
                  </a:txBody>
                  <a:tcPr/>
                </a:tc>
                <a:extLst>
                  <a:ext uri="{0D108BD9-81ED-4DB2-BD59-A6C34878D82A}">
                    <a16:rowId xmlns:a16="http://schemas.microsoft.com/office/drawing/2014/main" val="10006"/>
                  </a:ext>
                </a:extLst>
              </a:tr>
              <a:tr h="1028887">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b="1" i="0" baseline="0" dirty="0"/>
                    </a:p>
                  </a:txBody>
                  <a:tcPr/>
                </a:tc>
                <a:tc vMerge="1">
                  <a:txBody>
                    <a:bodyPr/>
                    <a:lstStyle/>
                    <a:p>
                      <a:endParaRPr lang="zh-CN" altLang="en-US" dirty="0"/>
                    </a:p>
                  </a:txBody>
                  <a:tcPr/>
                </a:tc>
                <a:tc>
                  <a:txBody>
                    <a:bodyPr/>
                    <a:lstStyle/>
                    <a:p>
                      <a:r>
                        <a:rPr lang="zh-CN" altLang="en-US" sz="2200" b="1" i="0" baseline="0" dirty="0"/>
                        <a:t>利润增加</a:t>
                      </a:r>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t>2.</a:t>
            </a:r>
            <a:r>
              <a:rPr lang="zh-CN" altLang="en-US" dirty="0"/>
              <a:t>一般计税方法</a:t>
            </a:r>
            <a:r>
              <a:rPr lang="en-US" altLang="zh-CN" dirty="0"/>
              <a:t>6%</a:t>
            </a:r>
            <a:r>
              <a:rPr lang="zh-CN" altLang="en-US" dirty="0"/>
              <a:t>按</a:t>
            </a:r>
            <a:r>
              <a:rPr lang="en-US" altLang="zh-CN" dirty="0"/>
              <a:t>100</a:t>
            </a:r>
            <a:r>
              <a:rPr lang="zh-CN" altLang="en-US" dirty="0"/>
              <a:t>销售给适用税率 </a:t>
            </a:r>
            <a:r>
              <a:rPr lang="en-US" altLang="zh-CN" dirty="0"/>
              <a:t>16%</a:t>
            </a:r>
            <a:r>
              <a:rPr lang="zh-CN" altLang="en-US" dirty="0"/>
              <a:t>，再以</a:t>
            </a:r>
            <a:r>
              <a:rPr lang="en-US" altLang="zh-CN" dirty="0"/>
              <a:t>120</a:t>
            </a:r>
            <a:r>
              <a:rPr lang="zh-CN" altLang="en-US" dirty="0"/>
              <a:t>销售</a:t>
            </a:r>
            <a:endParaRPr lang="en-US" altLang="zh-CN" dirty="0"/>
          </a:p>
          <a:p>
            <a:r>
              <a:rPr lang="zh-CN" altLang="en-US" dirty="0"/>
              <a:t>（</a:t>
            </a:r>
            <a:r>
              <a:rPr lang="en-US" altLang="zh-CN" dirty="0"/>
              <a:t>1</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602636911"/>
              </p:ext>
            </p:extLst>
          </p:nvPr>
        </p:nvGraphicFramePr>
        <p:xfrm>
          <a:off x="611558" y="1844824"/>
          <a:ext cx="7889531" cy="2915969"/>
        </p:xfrm>
        <a:graphic>
          <a:graphicData uri="http://schemas.openxmlformats.org/drawingml/2006/table">
            <a:tbl>
              <a:tblPr firstRow="1" bandRow="1">
                <a:tableStyleId>{21E4AEA4-8DFA-4A89-87EB-49C32662AFE0}</a:tableStyleId>
              </a:tblPr>
              <a:tblGrid>
                <a:gridCol w="1639386">
                  <a:extLst>
                    <a:ext uri="{9D8B030D-6E8A-4147-A177-3AD203B41FA5}">
                      <a16:colId xmlns:a16="http://schemas.microsoft.com/office/drawing/2014/main" val="20000"/>
                    </a:ext>
                  </a:extLst>
                </a:gridCol>
                <a:gridCol w="1331998">
                  <a:extLst>
                    <a:ext uri="{9D8B030D-6E8A-4147-A177-3AD203B41FA5}">
                      <a16:colId xmlns:a16="http://schemas.microsoft.com/office/drawing/2014/main" val="20001"/>
                    </a:ext>
                  </a:extLst>
                </a:gridCol>
                <a:gridCol w="1331998">
                  <a:extLst>
                    <a:ext uri="{9D8B030D-6E8A-4147-A177-3AD203B41FA5}">
                      <a16:colId xmlns:a16="http://schemas.microsoft.com/office/drawing/2014/main" val="20002"/>
                    </a:ext>
                  </a:extLst>
                </a:gridCol>
                <a:gridCol w="1536921">
                  <a:extLst>
                    <a:ext uri="{9D8B030D-6E8A-4147-A177-3AD203B41FA5}">
                      <a16:colId xmlns:a16="http://schemas.microsoft.com/office/drawing/2014/main" val="20003"/>
                    </a:ext>
                  </a:extLst>
                </a:gridCol>
                <a:gridCol w="2049228">
                  <a:extLst>
                    <a:ext uri="{9D8B030D-6E8A-4147-A177-3AD203B41FA5}">
                      <a16:colId xmlns:a16="http://schemas.microsoft.com/office/drawing/2014/main" val="20004"/>
                    </a:ext>
                  </a:extLst>
                </a:gridCol>
              </a:tblGrid>
              <a:tr h="890727">
                <a:tc>
                  <a:txBody>
                    <a:bodyPr/>
                    <a:lstStyle/>
                    <a:p>
                      <a:r>
                        <a:rPr lang="zh-CN" altLang="en-US" sz="2200" dirty="0"/>
                        <a:t>调整前后</a:t>
                      </a:r>
                    </a:p>
                  </a:txBody>
                  <a:tcPr/>
                </a:tc>
                <a:tc>
                  <a:txBody>
                    <a:bodyPr/>
                    <a:lstStyle/>
                    <a:p>
                      <a:r>
                        <a:rPr lang="zh-CN" altLang="en-US" sz="2200" dirty="0"/>
                        <a:t>销售额</a:t>
                      </a:r>
                    </a:p>
                  </a:txBody>
                  <a:tcPr/>
                </a:tc>
                <a:tc>
                  <a:txBody>
                    <a:bodyPr/>
                    <a:lstStyle/>
                    <a:p>
                      <a:r>
                        <a:rPr lang="zh-CN" altLang="en-US" sz="2200" dirty="0"/>
                        <a:t>税额</a:t>
                      </a:r>
                    </a:p>
                  </a:txBody>
                  <a:tcPr/>
                </a:tc>
                <a:tc>
                  <a:txBody>
                    <a:bodyPr/>
                    <a:lstStyle/>
                    <a:p>
                      <a:r>
                        <a:rPr lang="zh-CN" altLang="en-US" sz="2200" dirty="0"/>
                        <a:t>附加税费（进项不变）</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623509">
                <a:tc>
                  <a:txBody>
                    <a:bodyPr/>
                    <a:lstStyle/>
                    <a:p>
                      <a:r>
                        <a:rPr lang="zh-CN" altLang="en-US" sz="2200" b="1" i="0" baseline="0" dirty="0"/>
                        <a:t>调整前</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6</a:t>
                      </a:r>
                      <a:endParaRPr lang="zh-CN" altLang="en-US" sz="2200" b="1" i="0" baseline="0" dirty="0"/>
                    </a:p>
                  </a:txBody>
                  <a:tcPr/>
                </a:tc>
                <a:tc>
                  <a:txBody>
                    <a:bodyPr/>
                    <a:lstStyle/>
                    <a:p>
                      <a:r>
                        <a:rPr lang="en-US" altLang="zh-CN" sz="2200" b="1" i="0" baseline="0" dirty="0"/>
                        <a:t>0.72</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--0.72</a:t>
                      </a:r>
                      <a:endParaRPr lang="zh-CN" altLang="en-US" sz="2200" b="1" i="0" baseline="0" dirty="0"/>
                    </a:p>
                  </a:txBody>
                  <a:tcPr/>
                </a:tc>
                <a:extLst>
                  <a:ext uri="{0D108BD9-81ED-4DB2-BD59-A6C34878D82A}">
                    <a16:rowId xmlns:a16="http://schemas.microsoft.com/office/drawing/2014/main" val="10001"/>
                  </a:ext>
                </a:extLst>
              </a:tr>
              <a:tr h="623509">
                <a:tc>
                  <a:txBody>
                    <a:bodyPr/>
                    <a:lstStyle/>
                    <a:p>
                      <a:r>
                        <a:rPr lang="zh-CN" altLang="en-US" sz="2200" b="1" i="0" baseline="0" dirty="0"/>
                        <a:t>调整后</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6</a:t>
                      </a:r>
                      <a:endParaRPr lang="zh-CN" altLang="en-US" sz="2200" b="1" i="0" baseline="0" dirty="0"/>
                    </a:p>
                  </a:txBody>
                  <a:tcPr/>
                </a:tc>
                <a:tc>
                  <a:txBody>
                    <a:bodyPr/>
                    <a:lstStyle/>
                    <a:p>
                      <a:r>
                        <a:rPr lang="en-US" altLang="zh-CN" sz="2200" b="1" i="0" baseline="0" dirty="0"/>
                        <a:t>0.72</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--0.72</a:t>
                      </a:r>
                      <a:endParaRPr lang="zh-CN" altLang="en-US" sz="2200" b="1" i="0" baseline="0" dirty="0"/>
                    </a:p>
                  </a:txBody>
                  <a:tcPr/>
                </a:tc>
                <a:extLst>
                  <a:ext uri="{0D108BD9-81ED-4DB2-BD59-A6C34878D82A}">
                    <a16:rowId xmlns:a16="http://schemas.microsoft.com/office/drawing/2014/main" val="10002"/>
                  </a:ext>
                </a:extLst>
              </a:tr>
              <a:tr h="571671">
                <a:tc>
                  <a:txBody>
                    <a:bodyPr/>
                    <a:lstStyle/>
                    <a:p>
                      <a:r>
                        <a:rPr lang="zh-CN" altLang="en-US" sz="2200" b="1" i="0" baseline="0" dirty="0"/>
                        <a:t>差异</a:t>
                      </a:r>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0</a:t>
                      </a:r>
                      <a:endParaRPr lang="zh-CN" altLang="en-US" sz="2200" b="1" i="0" baseline="0" dirty="0"/>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内容</a:t>
            </a:r>
          </a:p>
        </p:txBody>
      </p:sp>
      <p:sp>
        <p:nvSpPr>
          <p:cNvPr id="3" name="内容占位符 2"/>
          <p:cNvSpPr>
            <a:spLocks noGrp="1"/>
          </p:cNvSpPr>
          <p:nvPr>
            <p:ph idx="1"/>
          </p:nvPr>
        </p:nvSpPr>
        <p:spPr/>
        <p:txBody>
          <a:bodyPr/>
          <a:lstStyle/>
          <a:p>
            <a:r>
              <a:rPr lang="zh-CN" altLang="en-US" dirty="0"/>
              <a:t>一</a:t>
            </a:r>
            <a:r>
              <a:rPr lang="en-US" altLang="zh-CN" dirty="0"/>
              <a:t>.</a:t>
            </a:r>
            <a:r>
              <a:rPr lang="zh-CN" altLang="en-US" dirty="0"/>
              <a:t>增值税税率调整政策规定</a:t>
            </a:r>
            <a:endParaRPr lang="en-US" altLang="zh-CN" dirty="0"/>
          </a:p>
          <a:p>
            <a:r>
              <a:rPr lang="zh-CN" altLang="en-US" dirty="0"/>
              <a:t>二</a:t>
            </a:r>
            <a:r>
              <a:rPr lang="en-US" altLang="zh-CN" dirty="0"/>
              <a:t>.</a:t>
            </a:r>
            <a:r>
              <a:rPr lang="zh-CN" altLang="en-US" dirty="0"/>
              <a:t>增值税税率调整的影响分析</a:t>
            </a:r>
            <a:endParaRPr lang="en-US" altLang="zh-CN" dirty="0"/>
          </a:p>
          <a:p>
            <a:r>
              <a:rPr lang="zh-CN" altLang="en-US" dirty="0"/>
              <a:t>三</a:t>
            </a:r>
            <a:r>
              <a:rPr lang="en-US" altLang="zh-CN" dirty="0"/>
              <a:t>.</a:t>
            </a:r>
            <a:r>
              <a:rPr lang="zh-CN" altLang="en-US" dirty="0"/>
              <a:t>应对增值税税率调整的建议</a:t>
            </a:r>
            <a:endParaRPr lang="en-US" altLang="zh-CN" dirty="0"/>
          </a:p>
          <a:p>
            <a:r>
              <a:rPr lang="zh-CN" altLang="en-US" dirty="0"/>
              <a:t>四</a:t>
            </a:r>
            <a:r>
              <a:rPr lang="en-US" altLang="zh-CN" dirty="0"/>
              <a:t>.</a:t>
            </a:r>
            <a:r>
              <a:rPr lang="zh-CN" altLang="zh-CN" dirty="0"/>
              <a:t>统一增值税小规模纳税人标准</a:t>
            </a:r>
            <a:endParaRPr lang="en-US"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）购买方</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509668261"/>
              </p:ext>
            </p:extLst>
          </p:nvPr>
        </p:nvGraphicFramePr>
        <p:xfrm>
          <a:off x="395536" y="1412776"/>
          <a:ext cx="7920880" cy="5242560"/>
        </p:xfrm>
        <a:graphic>
          <a:graphicData uri="http://schemas.openxmlformats.org/drawingml/2006/table">
            <a:tbl>
              <a:tblPr firstRow="1" bandRow="1">
                <a:tableStyleId>{21E4AEA4-8DFA-4A89-87EB-49C32662AFE0}</a:tableStyleId>
              </a:tblPr>
              <a:tblGrid>
                <a:gridCol w="751250">
                  <a:extLst>
                    <a:ext uri="{9D8B030D-6E8A-4147-A177-3AD203B41FA5}">
                      <a16:colId xmlns:a16="http://schemas.microsoft.com/office/drawing/2014/main" val="20000"/>
                    </a:ext>
                  </a:extLst>
                </a:gridCol>
                <a:gridCol w="825745">
                  <a:extLst>
                    <a:ext uri="{9D8B030D-6E8A-4147-A177-3AD203B41FA5}">
                      <a16:colId xmlns:a16="http://schemas.microsoft.com/office/drawing/2014/main" val="20001"/>
                    </a:ext>
                  </a:extLst>
                </a:gridCol>
                <a:gridCol w="1168610">
                  <a:extLst>
                    <a:ext uri="{9D8B030D-6E8A-4147-A177-3AD203B41FA5}">
                      <a16:colId xmlns:a16="http://schemas.microsoft.com/office/drawing/2014/main" val="20003"/>
                    </a:ext>
                  </a:extLst>
                </a:gridCol>
                <a:gridCol w="1001666">
                  <a:extLst>
                    <a:ext uri="{9D8B030D-6E8A-4147-A177-3AD203B41FA5}">
                      <a16:colId xmlns:a16="http://schemas.microsoft.com/office/drawing/2014/main" val="20004"/>
                    </a:ext>
                  </a:extLst>
                </a:gridCol>
                <a:gridCol w="834722">
                  <a:extLst>
                    <a:ext uri="{9D8B030D-6E8A-4147-A177-3AD203B41FA5}">
                      <a16:colId xmlns:a16="http://schemas.microsoft.com/office/drawing/2014/main" val="20005"/>
                    </a:ext>
                  </a:extLst>
                </a:gridCol>
                <a:gridCol w="667777">
                  <a:extLst>
                    <a:ext uri="{9D8B030D-6E8A-4147-A177-3AD203B41FA5}">
                      <a16:colId xmlns:a16="http://schemas.microsoft.com/office/drawing/2014/main" val="20006"/>
                    </a:ext>
                  </a:extLst>
                </a:gridCol>
                <a:gridCol w="918194">
                  <a:extLst>
                    <a:ext uri="{9D8B030D-6E8A-4147-A177-3AD203B41FA5}">
                      <a16:colId xmlns:a16="http://schemas.microsoft.com/office/drawing/2014/main" val="20007"/>
                    </a:ext>
                  </a:extLst>
                </a:gridCol>
                <a:gridCol w="1752916">
                  <a:extLst>
                    <a:ext uri="{9D8B030D-6E8A-4147-A177-3AD203B41FA5}">
                      <a16:colId xmlns:a16="http://schemas.microsoft.com/office/drawing/2014/main" val="20008"/>
                    </a:ext>
                  </a:extLst>
                </a:gridCol>
              </a:tblGrid>
              <a:tr h="355473">
                <a:tc>
                  <a:txBody>
                    <a:bodyPr/>
                    <a:lstStyle/>
                    <a:p>
                      <a:r>
                        <a:rPr lang="zh-CN" altLang="en-US" sz="2200" dirty="0"/>
                        <a:t>调整前后</a:t>
                      </a:r>
                    </a:p>
                  </a:txBody>
                  <a:tcPr/>
                </a:tc>
                <a:tc>
                  <a:txBody>
                    <a:bodyPr/>
                    <a:lstStyle/>
                    <a:p>
                      <a:r>
                        <a:rPr lang="zh-CN" altLang="en-US" sz="2200" dirty="0"/>
                        <a:t>价格调整</a:t>
                      </a:r>
                    </a:p>
                  </a:txBody>
                  <a:tcPr/>
                </a:tc>
                <a:tc>
                  <a:txBody>
                    <a:bodyPr/>
                    <a:lstStyle/>
                    <a:p>
                      <a:r>
                        <a:rPr lang="zh-CN" altLang="en-US" sz="2200" dirty="0"/>
                        <a:t>销售额</a:t>
                      </a:r>
                    </a:p>
                  </a:txBody>
                  <a:tcPr/>
                </a:tc>
                <a:tc>
                  <a:txBody>
                    <a:bodyPr/>
                    <a:lstStyle/>
                    <a:p>
                      <a:r>
                        <a:rPr lang="zh-CN" altLang="en-US" sz="2200" dirty="0"/>
                        <a:t>销项</a:t>
                      </a:r>
                    </a:p>
                  </a:txBody>
                  <a:tcPr/>
                </a:tc>
                <a:tc>
                  <a:txBody>
                    <a:bodyPr/>
                    <a:lstStyle/>
                    <a:p>
                      <a:r>
                        <a:rPr lang="zh-CN" altLang="en-US" sz="2200" dirty="0"/>
                        <a:t>购进成本</a:t>
                      </a:r>
                    </a:p>
                  </a:txBody>
                  <a:tcPr/>
                </a:tc>
                <a:tc>
                  <a:txBody>
                    <a:bodyPr/>
                    <a:lstStyle/>
                    <a:p>
                      <a:r>
                        <a:rPr lang="zh-CN" altLang="en-US" sz="2200" dirty="0"/>
                        <a:t>进项</a:t>
                      </a:r>
                    </a:p>
                  </a:txBody>
                  <a:tcPr/>
                </a:tc>
                <a:tc>
                  <a:txBody>
                    <a:bodyPr/>
                    <a:lstStyle/>
                    <a:p>
                      <a:r>
                        <a:rPr lang="zh-CN" altLang="en-US" sz="2200" dirty="0"/>
                        <a:t>附加</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r>
                        <a:rPr lang="zh-CN" altLang="en-US" sz="2200" b="1" i="0" kern="1200" baseline="0" dirty="0">
                          <a:solidFill>
                            <a:schemeClr val="dk1"/>
                          </a:solidFill>
                          <a:latin typeface="+mn-lt"/>
                          <a:ea typeface="+mn-ea"/>
                          <a:cs typeface="+mn-cs"/>
                        </a:rPr>
                        <a:t>不调整</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1.728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120-100-1.728=18.272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19.2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1.584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120-100-1.584=18.416</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2"/>
                  </a:ext>
                </a:extLst>
              </a:tr>
              <a:tr h="355473">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-0.144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+0.144</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endParaRPr lang="en-US" altLang="zh-CN" sz="2200" dirty="0"/>
                    </a:p>
                    <a:p>
                      <a:endParaRPr lang="en-US" altLang="zh-CN" sz="2200" dirty="0"/>
                    </a:p>
                    <a:p>
                      <a:r>
                        <a:rPr lang="zh-CN" altLang="en-US" sz="2200" b="1" i="0" kern="1200" baseline="0" dirty="0">
                          <a:solidFill>
                            <a:schemeClr val="dk1"/>
                          </a:solidFill>
                          <a:latin typeface="+mn-lt"/>
                          <a:ea typeface="+mn-ea"/>
                          <a:cs typeface="+mn-cs"/>
                        </a:rPr>
                        <a:t>调整</a:t>
                      </a:r>
                      <a:endParaRPr lang="zh-CN" altLang="en-US"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1.728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120-100-1.728=18.272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4"/>
                  </a:ext>
                </a:extLst>
              </a:tr>
              <a:tr h="35547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r>
                        <a:rPr lang="en-US" altLang="zh-CN" sz="2200" b="1" i="0" kern="1200" baseline="0" dirty="0">
                          <a:solidFill>
                            <a:schemeClr val="dk1"/>
                          </a:solidFill>
                          <a:latin typeface="+mn-lt"/>
                          <a:ea typeface="+mn-ea"/>
                          <a:cs typeface="+mn-cs"/>
                        </a:rPr>
                        <a:t>140.4</a:t>
                      </a:r>
                      <a:r>
                        <a:rPr lang="zh-CN" altLang="zh-CN" sz="2200" b="1" i="0" kern="1200" baseline="0" dirty="0">
                          <a:solidFill>
                            <a:schemeClr val="dk1"/>
                          </a:solidFill>
                          <a:latin typeface="+mn-lt"/>
                          <a:ea typeface="+mn-ea"/>
                          <a:cs typeface="+mn-cs"/>
                        </a:rPr>
                        <a:t>÷</a:t>
                      </a:r>
                      <a:r>
                        <a:rPr lang="en-US" altLang="zh-CN" sz="2200" b="1" i="0" kern="1200" baseline="0" dirty="0">
                          <a:solidFill>
                            <a:schemeClr val="dk1"/>
                          </a:solidFill>
                          <a:latin typeface="+mn-lt"/>
                          <a:ea typeface="+mn-ea"/>
                          <a:cs typeface="+mn-cs"/>
                        </a:rPr>
                        <a:t>1.16=</a:t>
                      </a:r>
                    </a:p>
                    <a:p>
                      <a:r>
                        <a:rPr lang="en-US" altLang="zh-CN" sz="2200" b="1" i="0" kern="1200" baseline="0" dirty="0">
                          <a:solidFill>
                            <a:schemeClr val="dk1"/>
                          </a:solidFill>
                          <a:latin typeface="+mn-lt"/>
                          <a:ea typeface="+mn-ea"/>
                          <a:cs typeface="+mn-cs"/>
                        </a:rPr>
                        <a:t>121.034</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19.366</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6</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1.604</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121.034-100-1.604=19.43</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5"/>
                  </a:ext>
                </a:extLst>
              </a:tr>
              <a:tr h="355473">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r>
                        <a:rPr lang="en-US" altLang="zh-CN" sz="2200" dirty="0"/>
                        <a:t>0</a:t>
                      </a:r>
                      <a:endParaRPr lang="zh-CN" altLang="en-US" sz="2200" dirty="0"/>
                    </a:p>
                  </a:txBody>
                  <a:tcPr/>
                </a:tc>
                <a:tc>
                  <a:txBody>
                    <a:bodyPr/>
                    <a:lstStyle/>
                    <a:p>
                      <a:r>
                        <a:rPr lang="en-US" altLang="zh-CN" sz="2200" dirty="0"/>
                        <a:t>0</a:t>
                      </a:r>
                      <a:endParaRPr lang="zh-CN" altLang="en-US" sz="2200"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-0.124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+1.158</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（三）销售方为一般计税方法适用</a:t>
            </a:r>
            <a:r>
              <a:rPr lang="en-US" altLang="zh-CN" dirty="0">
                <a:solidFill>
                  <a:srgbClr val="002060"/>
                </a:solidFill>
              </a:rPr>
              <a:t>16%</a:t>
            </a:r>
            <a:r>
              <a:rPr lang="zh-CN" altLang="en-US" dirty="0">
                <a:solidFill>
                  <a:srgbClr val="002060"/>
                </a:solidFill>
              </a:rPr>
              <a:t>，购买方为简易计税方法</a:t>
            </a:r>
            <a:endParaRPr lang="en-US" altLang="zh-CN" dirty="0">
              <a:solidFill>
                <a:srgbClr val="002060"/>
              </a:solidFill>
            </a:endParaRPr>
          </a:p>
          <a:p>
            <a:r>
              <a:rPr lang="en-US" altLang="zh-CN" dirty="0"/>
              <a:t>1.</a:t>
            </a:r>
            <a:r>
              <a:rPr lang="zh-CN" altLang="en-US" dirty="0"/>
              <a:t>影响描述</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1043633606"/>
              </p:ext>
            </p:extLst>
          </p:nvPr>
        </p:nvGraphicFramePr>
        <p:xfrm>
          <a:off x="539552" y="2204864"/>
          <a:ext cx="8136904" cy="4084320"/>
        </p:xfrm>
        <a:graphic>
          <a:graphicData uri="http://schemas.openxmlformats.org/drawingml/2006/table">
            <a:tbl>
              <a:tblPr firstRow="1" bandRow="1">
                <a:tableStyleId>{21E4AEA4-8DFA-4A89-87EB-49C32662AFE0}</a:tableStyleId>
              </a:tblPr>
              <a:tblGrid>
                <a:gridCol w="836504">
                  <a:extLst>
                    <a:ext uri="{9D8B030D-6E8A-4147-A177-3AD203B41FA5}">
                      <a16:colId xmlns:a16="http://schemas.microsoft.com/office/drawing/2014/main" val="20000"/>
                    </a:ext>
                  </a:extLst>
                </a:gridCol>
                <a:gridCol w="760458">
                  <a:extLst>
                    <a:ext uri="{9D8B030D-6E8A-4147-A177-3AD203B41FA5}">
                      <a16:colId xmlns:a16="http://schemas.microsoft.com/office/drawing/2014/main" val="20001"/>
                    </a:ext>
                  </a:extLst>
                </a:gridCol>
                <a:gridCol w="912550">
                  <a:extLst>
                    <a:ext uri="{9D8B030D-6E8A-4147-A177-3AD203B41FA5}">
                      <a16:colId xmlns:a16="http://schemas.microsoft.com/office/drawing/2014/main" val="20002"/>
                    </a:ext>
                  </a:extLst>
                </a:gridCol>
                <a:gridCol w="1558940">
                  <a:extLst>
                    <a:ext uri="{9D8B030D-6E8A-4147-A177-3AD203B41FA5}">
                      <a16:colId xmlns:a16="http://schemas.microsoft.com/office/drawing/2014/main" val="20003"/>
                    </a:ext>
                  </a:extLst>
                </a:gridCol>
                <a:gridCol w="798481">
                  <a:extLst>
                    <a:ext uri="{9D8B030D-6E8A-4147-A177-3AD203B41FA5}">
                      <a16:colId xmlns:a16="http://schemas.microsoft.com/office/drawing/2014/main" val="20004"/>
                    </a:ext>
                  </a:extLst>
                </a:gridCol>
                <a:gridCol w="836504">
                  <a:extLst>
                    <a:ext uri="{9D8B030D-6E8A-4147-A177-3AD203B41FA5}">
                      <a16:colId xmlns:a16="http://schemas.microsoft.com/office/drawing/2014/main" val="20005"/>
                    </a:ext>
                  </a:extLst>
                </a:gridCol>
                <a:gridCol w="912550">
                  <a:extLst>
                    <a:ext uri="{9D8B030D-6E8A-4147-A177-3AD203B41FA5}">
                      <a16:colId xmlns:a16="http://schemas.microsoft.com/office/drawing/2014/main" val="20006"/>
                    </a:ext>
                  </a:extLst>
                </a:gridCol>
                <a:gridCol w="1520917">
                  <a:extLst>
                    <a:ext uri="{9D8B030D-6E8A-4147-A177-3AD203B41FA5}">
                      <a16:colId xmlns:a16="http://schemas.microsoft.com/office/drawing/2014/main" val="20007"/>
                    </a:ext>
                  </a:extLst>
                </a:gridCol>
              </a:tblGrid>
              <a:tr h="0">
                <a:tc gridSpan="4">
                  <a:txBody>
                    <a:bodyPr/>
                    <a:lstStyle/>
                    <a:p>
                      <a:r>
                        <a:rPr lang="zh-CN" altLang="en-US" sz="20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0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591046">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a:t>
                      </a:r>
                    </a:p>
                  </a:txBody>
                  <a:tcPr/>
                </a:tc>
                <a:tc>
                  <a:txBody>
                    <a:bodyPr/>
                    <a:lstStyle/>
                    <a:p>
                      <a:r>
                        <a:rPr lang="zh-CN" altLang="en-US" sz="2000" b="1" i="0" baseline="0" dirty="0"/>
                        <a:t>影响描述</a:t>
                      </a:r>
                    </a:p>
                  </a:txBody>
                  <a:tcPr/>
                </a:tc>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是否调价（销售价）</a:t>
                      </a:r>
                    </a:p>
                  </a:txBody>
                  <a:tcPr/>
                </a:tc>
                <a:tc>
                  <a:txBody>
                    <a:bodyPr/>
                    <a:lstStyle/>
                    <a:p>
                      <a:r>
                        <a:rPr lang="zh-CN" altLang="en-US" sz="2000" b="1" i="0" baseline="0" dirty="0"/>
                        <a:t>影响描述</a:t>
                      </a:r>
                    </a:p>
                  </a:txBody>
                  <a:tcPr/>
                </a:tc>
                <a:extLst>
                  <a:ext uri="{0D108BD9-81ED-4DB2-BD59-A6C34878D82A}">
                    <a16:rowId xmlns:a16="http://schemas.microsoft.com/office/drawing/2014/main" val="10001"/>
                  </a:ext>
                </a:extLst>
              </a:tr>
              <a:tr h="285224">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一般税率</a:t>
                      </a:r>
                      <a:r>
                        <a:rPr lang="en-US" altLang="zh-CN" sz="2000" b="1" i="0" baseline="0" dirty="0"/>
                        <a:t>16%</a:t>
                      </a:r>
                      <a:endParaRPr lang="zh-CN" altLang="en-US" sz="2000" b="1" i="0" baseline="0" dirty="0"/>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p>
                      <a:endParaRPr lang="zh-CN" altLang="en-US" sz="2000" b="1" i="0" baseline="0" dirty="0"/>
                    </a:p>
                  </a:txBody>
                  <a:tcPr/>
                </a:tc>
                <a:tc>
                  <a:txBody>
                    <a:bodyPr/>
                    <a:lstStyle/>
                    <a:p>
                      <a:r>
                        <a:rPr lang="zh-CN" altLang="en-US" sz="2000" b="1" i="0" baseline="0" dirty="0"/>
                        <a:t>销售额不变</a:t>
                      </a:r>
                    </a:p>
                  </a:txBody>
                  <a:tcPr/>
                </a:tc>
                <a:tc rowSpan="6">
                  <a:txBody>
                    <a:bodyPr/>
                    <a:lstStyle/>
                    <a:p>
                      <a:r>
                        <a:rPr lang="zh-CN" altLang="en-US" sz="2000" b="1" i="0" baseline="0" dirty="0"/>
                        <a:t>小规模</a:t>
                      </a:r>
                      <a:endParaRPr lang="en-US" altLang="zh-CN" sz="2000" b="1" i="0" baseline="0" dirty="0"/>
                    </a:p>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简易</a:t>
                      </a:r>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txBody>
                  <a:tcPr/>
                </a:tc>
                <a:tc>
                  <a:txBody>
                    <a:bodyPr/>
                    <a:lstStyle/>
                    <a:p>
                      <a:r>
                        <a:rPr lang="zh-CN" altLang="en-US" sz="2000" b="1" i="0" baseline="0" dirty="0"/>
                        <a:t>销售额不变</a:t>
                      </a:r>
                    </a:p>
                  </a:txBody>
                  <a:tcPr/>
                </a:tc>
                <a:extLst>
                  <a:ext uri="{0D108BD9-81ED-4DB2-BD59-A6C34878D82A}">
                    <a16:rowId xmlns:a16="http://schemas.microsoft.com/office/drawing/2014/main" val="10002"/>
                  </a:ext>
                </a:extLst>
              </a:tr>
              <a:tr h="2083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销项减少</a:t>
                      </a:r>
                      <a:endParaRPr lang="en-US" altLang="zh-CN" sz="20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000" b="1" i="0" baseline="0" dirty="0"/>
                        <a:t>应税额不变</a:t>
                      </a:r>
                      <a:endParaRPr lang="en-US" altLang="zh-CN" sz="2000" b="1" i="0" baseline="0" dirty="0"/>
                    </a:p>
                  </a:txBody>
                  <a:tcPr/>
                </a:tc>
                <a:extLst>
                  <a:ext uri="{0D108BD9-81ED-4DB2-BD59-A6C34878D82A}">
                    <a16:rowId xmlns:a16="http://schemas.microsoft.com/office/drawing/2014/main" val="10003"/>
                  </a:ext>
                </a:extLst>
              </a:tr>
              <a:tr h="3809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000" b="1" i="0" baseline="0" dirty="0"/>
                        <a:t>附加税费不变</a:t>
                      </a:r>
                    </a:p>
                  </a:txBody>
                  <a:tcPr/>
                </a:tc>
                <a:extLst>
                  <a:ext uri="{0D108BD9-81ED-4DB2-BD59-A6C34878D82A}">
                    <a16:rowId xmlns:a16="http://schemas.microsoft.com/office/drawing/2014/main" val="10004"/>
                  </a:ext>
                </a:extLst>
              </a:tr>
              <a:tr h="3200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sz="2000" b="1" i="0" baseline="0" dirty="0"/>
                    </a:p>
                  </a:txBody>
                  <a:tcPr/>
                </a:tc>
                <a:extLst>
                  <a:ext uri="{0D108BD9-81ED-4DB2-BD59-A6C34878D82A}">
                    <a16:rowId xmlns:a16="http://schemas.microsoft.com/office/drawing/2014/main" val="3245555103"/>
                  </a:ext>
                </a:extLst>
              </a:tr>
              <a:tr h="2680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成本减少</a:t>
                      </a:r>
                    </a:p>
                  </a:txBody>
                  <a:tcPr/>
                </a:tc>
                <a:extLst>
                  <a:ext uri="{0D108BD9-81ED-4DB2-BD59-A6C34878D82A}">
                    <a16:rowId xmlns:a16="http://schemas.microsoft.com/office/drawing/2014/main" val="10005"/>
                  </a:ext>
                </a:extLst>
              </a:tr>
              <a:tr h="30589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2730316414"/>
              </p:ext>
            </p:extLst>
          </p:nvPr>
        </p:nvGraphicFramePr>
        <p:xfrm>
          <a:off x="261383" y="857232"/>
          <a:ext cx="8568952" cy="5280412"/>
        </p:xfrm>
        <a:graphic>
          <a:graphicData uri="http://schemas.openxmlformats.org/drawingml/2006/table">
            <a:tbl>
              <a:tblPr firstRow="1" bandRow="1">
                <a:tableStyleId>{21E4AEA4-8DFA-4A89-87EB-49C32662AFE0}</a:tableStyleId>
              </a:tblPr>
              <a:tblGrid>
                <a:gridCol w="854233">
                  <a:extLst>
                    <a:ext uri="{9D8B030D-6E8A-4147-A177-3AD203B41FA5}">
                      <a16:colId xmlns:a16="http://schemas.microsoft.com/office/drawing/2014/main" val="20000"/>
                    </a:ext>
                  </a:extLst>
                </a:gridCol>
                <a:gridCol w="792088">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1152128">
                  <a:extLst>
                    <a:ext uri="{9D8B030D-6E8A-4147-A177-3AD203B41FA5}">
                      <a16:colId xmlns:a16="http://schemas.microsoft.com/office/drawing/2014/main" val="20006"/>
                    </a:ext>
                  </a:extLst>
                </a:gridCol>
                <a:gridCol w="1666047">
                  <a:extLst>
                    <a:ext uri="{9D8B030D-6E8A-4147-A177-3AD203B41FA5}">
                      <a16:colId xmlns:a16="http://schemas.microsoft.com/office/drawing/2014/main" val="20007"/>
                    </a:ext>
                  </a:extLst>
                </a:gridCol>
              </a:tblGrid>
              <a:tr h="425333">
                <a:tc gridSpan="4">
                  <a:txBody>
                    <a:bodyPr/>
                    <a:lstStyle/>
                    <a:p>
                      <a:r>
                        <a:rPr lang="zh-CN" altLang="en-US" sz="22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2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776896">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a:t>
                      </a:r>
                    </a:p>
                  </a:txBody>
                  <a:tcPr/>
                </a:tc>
                <a:tc>
                  <a:txBody>
                    <a:bodyPr/>
                    <a:lstStyle/>
                    <a:p>
                      <a:r>
                        <a:rPr lang="zh-CN" altLang="en-US" sz="2200" b="1" i="0" baseline="0" dirty="0"/>
                        <a:t>影响描述</a:t>
                      </a:r>
                    </a:p>
                  </a:txBody>
                  <a:tcPr/>
                </a:tc>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是否调价（销售价）</a:t>
                      </a:r>
                    </a:p>
                  </a:txBody>
                  <a:tcPr/>
                </a:tc>
                <a:tc>
                  <a:txBody>
                    <a:bodyPr/>
                    <a:lstStyle/>
                    <a:p>
                      <a:r>
                        <a:rPr lang="zh-CN" altLang="en-US" sz="2200" b="1" i="0" baseline="0" dirty="0"/>
                        <a:t>影响描述</a:t>
                      </a:r>
                    </a:p>
                  </a:txBody>
                  <a:tcPr/>
                </a:tc>
                <a:extLst>
                  <a:ext uri="{0D108BD9-81ED-4DB2-BD59-A6C34878D82A}">
                    <a16:rowId xmlns:a16="http://schemas.microsoft.com/office/drawing/2014/main" val="10001"/>
                  </a:ext>
                </a:extLst>
              </a:tr>
              <a:tr h="327688">
                <a:tc rowSpan="8">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一般</a:t>
                      </a:r>
                    </a:p>
                  </a:txBody>
                  <a:tcPr/>
                </a:tc>
                <a:tc rowSpan="8">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一般税率</a:t>
                      </a:r>
                      <a:r>
                        <a:rPr lang="en-US" altLang="zh-CN" sz="2200" b="1" i="0" baseline="0" dirty="0"/>
                        <a:t>16%</a:t>
                      </a:r>
                      <a:endParaRPr lang="zh-CN" altLang="en-US" sz="2200" b="1" i="0" baseline="0" dirty="0"/>
                    </a:p>
                  </a:txBody>
                  <a:tcPr/>
                </a:tc>
                <a:tc rowSpan="8">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调价</a:t>
                      </a:r>
                    </a:p>
                    <a:p>
                      <a:endParaRPr lang="zh-CN" altLang="en-US" sz="2200" b="1" i="0" baseline="0" dirty="0"/>
                    </a:p>
                  </a:txBody>
                  <a:tcPr/>
                </a:tc>
                <a:tc rowSpan="2">
                  <a:txBody>
                    <a:bodyPr/>
                    <a:lstStyle/>
                    <a:p>
                      <a:r>
                        <a:rPr lang="zh-CN" altLang="en-US" sz="2200" b="1" i="0" baseline="0" dirty="0"/>
                        <a:t>销售额增加</a:t>
                      </a:r>
                    </a:p>
                  </a:txBody>
                  <a:tcPr/>
                </a:tc>
                <a:tc rowSpan="8">
                  <a:txBody>
                    <a:bodyPr/>
                    <a:lstStyle/>
                    <a:p>
                      <a:r>
                        <a:rPr lang="zh-CN" altLang="en-US" sz="2200" b="1" i="0" baseline="0" dirty="0"/>
                        <a:t>小规模</a:t>
                      </a:r>
                      <a:endParaRPr lang="en-US" altLang="zh-CN" sz="2200" b="1" i="0" baseline="0" dirty="0"/>
                    </a:p>
                    <a:p>
                      <a:endParaRPr lang="en-US" altLang="zh-CN" sz="2200" b="1" i="0" baseline="0" dirty="0"/>
                    </a:p>
                    <a:p>
                      <a:endParaRPr lang="en-US" altLang="zh-CN" sz="2200" b="1" i="0" baseline="0" dirty="0"/>
                    </a:p>
                    <a:p>
                      <a:r>
                        <a:rPr lang="zh-CN" altLang="en-US" sz="2200" b="1" i="0" baseline="0" dirty="0"/>
                        <a:t>一般</a:t>
                      </a:r>
                    </a:p>
                  </a:txBody>
                  <a:tcPr/>
                </a:tc>
                <a:tc rowSpan="8">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简易</a:t>
                      </a:r>
                    </a:p>
                  </a:txBody>
                  <a:tcPr/>
                </a:tc>
                <a:tc rowSpan="8">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不调</a:t>
                      </a:r>
                    </a:p>
                  </a:txBody>
                  <a:tcPr/>
                </a:tc>
                <a:tc>
                  <a:txBody>
                    <a:bodyPr/>
                    <a:lstStyle/>
                    <a:p>
                      <a:r>
                        <a:rPr lang="zh-CN" altLang="en-US" sz="2200" b="1" i="0" baseline="0" dirty="0"/>
                        <a:t>销售额不变</a:t>
                      </a:r>
                    </a:p>
                  </a:txBody>
                  <a:tcPr/>
                </a:tc>
                <a:extLst>
                  <a:ext uri="{0D108BD9-81ED-4DB2-BD59-A6C34878D82A}">
                    <a16:rowId xmlns:a16="http://schemas.microsoft.com/office/drawing/2014/main" val="10002"/>
                  </a:ext>
                </a:extLst>
              </a:tr>
              <a:tr h="43431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sz="22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应税额不变</a:t>
                      </a:r>
                      <a:endParaRPr lang="zh-CN" altLang="en-US" dirty="0"/>
                    </a:p>
                  </a:txBody>
                  <a:tcPr/>
                </a:tc>
                <a:extLst>
                  <a:ext uri="{0D108BD9-81ED-4DB2-BD59-A6C34878D82A}">
                    <a16:rowId xmlns:a16="http://schemas.microsoft.com/office/drawing/2014/main" val="418879821"/>
                  </a:ext>
                </a:extLst>
              </a:tr>
              <a:tr h="50179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销项减少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baseline="0" dirty="0"/>
                        <a:t>附加税费不变</a:t>
                      </a:r>
                    </a:p>
                  </a:txBody>
                  <a:tcPr/>
                </a:tc>
                <a:extLst>
                  <a:ext uri="{0D108BD9-81ED-4DB2-BD59-A6C34878D82A}">
                    <a16:rowId xmlns:a16="http://schemas.microsoft.com/office/drawing/2014/main" val="2796581535"/>
                  </a:ext>
                </a:extLst>
              </a:tr>
              <a:tr h="189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en-US" altLang="zh-CN" sz="2200" b="1" i="0" baseline="0" dirty="0"/>
                    </a:p>
                  </a:txBody>
                  <a:tcPr/>
                </a:tc>
                <a:extLst>
                  <a:ext uri="{0D108BD9-81ED-4DB2-BD59-A6C34878D82A}">
                    <a16:rowId xmlns:a16="http://schemas.microsoft.com/office/drawing/2014/main" val="2678933326"/>
                  </a:ext>
                </a:extLst>
              </a:tr>
              <a:tr h="31505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sz="22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成本不变</a:t>
                      </a:r>
                      <a:endParaRPr lang="zh-CN" altLang="en-US" dirty="0"/>
                    </a:p>
                  </a:txBody>
                  <a:tcPr/>
                </a:tc>
                <a:extLst>
                  <a:ext uri="{0D108BD9-81ED-4DB2-BD59-A6C34878D82A}">
                    <a16:rowId xmlns:a16="http://schemas.microsoft.com/office/drawing/2014/main" val="2366584752"/>
                  </a:ext>
                </a:extLst>
              </a:tr>
              <a:tr h="5179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3">
                  <a:txBody>
                    <a:bodyPr/>
                    <a:lstStyle/>
                    <a:p>
                      <a:r>
                        <a:rPr lang="zh-CN" altLang="en-US" sz="2200" b="1" i="0" baseline="0" dirty="0"/>
                        <a:t>利润不变</a:t>
                      </a:r>
                    </a:p>
                  </a:txBody>
                  <a:tcPr/>
                </a:tc>
                <a:extLst>
                  <a:ext uri="{0D108BD9-81ED-4DB2-BD59-A6C34878D82A}">
                    <a16:rowId xmlns:a16="http://schemas.microsoft.com/office/drawing/2014/main" val="3223645989"/>
                  </a:ext>
                </a:extLst>
              </a:tr>
              <a:tr h="4253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r>
                        <a:rPr lang="zh-CN" altLang="en-US" sz="2200" b="1" i="0" baseline="0" dirty="0"/>
                        <a:t>成本不变</a:t>
                      </a:r>
                    </a:p>
                  </a:txBody>
                  <a:tcPr/>
                </a:tc>
                <a:extLst>
                  <a:ext uri="{0D108BD9-81ED-4DB2-BD59-A6C34878D82A}">
                    <a16:rowId xmlns:a16="http://schemas.microsoft.com/office/drawing/2014/main" val="10005"/>
                  </a:ext>
                </a:extLst>
              </a:tr>
              <a:tr h="42349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r>
                        <a:rPr lang="zh-CN" altLang="en-US" sz="2200" b="1" i="0" baseline="0" dirty="0"/>
                        <a:t>利润不变</a:t>
                      </a:r>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t>2.</a:t>
            </a:r>
            <a:r>
              <a:rPr lang="zh-CN" altLang="en-US" dirty="0"/>
              <a:t>一般计税方法</a:t>
            </a:r>
            <a:r>
              <a:rPr lang="en-US" altLang="zh-CN" dirty="0"/>
              <a:t>16%</a:t>
            </a:r>
            <a:r>
              <a:rPr lang="zh-CN" altLang="en-US" dirty="0"/>
              <a:t>按</a:t>
            </a:r>
            <a:r>
              <a:rPr lang="en-US" altLang="zh-CN" dirty="0"/>
              <a:t>100</a:t>
            </a:r>
            <a:r>
              <a:rPr lang="zh-CN" altLang="en-US" dirty="0"/>
              <a:t>销售给简易计税法的，再以</a:t>
            </a:r>
            <a:r>
              <a:rPr lang="en-US" altLang="zh-CN" dirty="0"/>
              <a:t>120</a:t>
            </a:r>
            <a:r>
              <a:rPr lang="zh-CN" altLang="en-US" dirty="0"/>
              <a:t>（含税</a:t>
            </a:r>
            <a:r>
              <a:rPr lang="en-US" altLang="zh-CN" dirty="0"/>
              <a:t>123.6</a:t>
            </a:r>
            <a:r>
              <a:rPr lang="zh-CN" altLang="en-US" dirty="0"/>
              <a:t>）销售</a:t>
            </a:r>
            <a:endParaRPr lang="en-US" altLang="zh-CN" dirty="0"/>
          </a:p>
          <a:p>
            <a:r>
              <a:rPr lang="zh-CN" altLang="en-US" dirty="0"/>
              <a:t>（</a:t>
            </a:r>
            <a:r>
              <a:rPr lang="en-US" altLang="zh-CN" dirty="0"/>
              <a:t>1</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065314783"/>
              </p:ext>
            </p:extLst>
          </p:nvPr>
        </p:nvGraphicFramePr>
        <p:xfrm>
          <a:off x="611560" y="2132856"/>
          <a:ext cx="8115564" cy="4553912"/>
        </p:xfrm>
        <a:graphic>
          <a:graphicData uri="http://schemas.openxmlformats.org/drawingml/2006/table">
            <a:tbl>
              <a:tblPr firstRow="1" bandRow="1">
                <a:tableStyleId>{21E4AEA4-8DFA-4A89-87EB-49C32662AFE0}</a:tableStyleId>
              </a:tblPr>
              <a:tblGrid>
                <a:gridCol w="1117936">
                  <a:extLst>
                    <a:ext uri="{9D8B030D-6E8A-4147-A177-3AD203B41FA5}">
                      <a16:colId xmlns:a16="http://schemas.microsoft.com/office/drawing/2014/main" val="20000"/>
                    </a:ext>
                  </a:extLst>
                </a:gridCol>
                <a:gridCol w="954222">
                  <a:extLst>
                    <a:ext uri="{9D8B030D-6E8A-4147-A177-3AD203B41FA5}">
                      <a16:colId xmlns:a16="http://schemas.microsoft.com/office/drawing/2014/main" val="933771035"/>
                    </a:ext>
                  </a:extLst>
                </a:gridCol>
                <a:gridCol w="138422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670616">
                  <a:extLst>
                    <a:ext uri="{9D8B030D-6E8A-4147-A177-3AD203B41FA5}">
                      <a16:colId xmlns:a16="http://schemas.microsoft.com/office/drawing/2014/main" val="20004"/>
                    </a:ext>
                  </a:extLst>
                </a:gridCol>
                <a:gridCol w="1908444">
                  <a:extLst>
                    <a:ext uri="{9D8B030D-6E8A-4147-A177-3AD203B41FA5}">
                      <a16:colId xmlns:a16="http://schemas.microsoft.com/office/drawing/2014/main" val="20005"/>
                    </a:ext>
                  </a:extLst>
                </a:gridCol>
              </a:tblGrid>
              <a:tr h="898498">
                <a:tc>
                  <a:txBody>
                    <a:bodyPr/>
                    <a:lstStyle/>
                    <a:p>
                      <a:r>
                        <a:rPr lang="zh-CN" altLang="en-US" sz="2200" dirty="0"/>
                        <a:t>调整前后</a:t>
                      </a:r>
                    </a:p>
                  </a:txBody>
                  <a:tcPr/>
                </a:tc>
                <a:tc>
                  <a:txBody>
                    <a:bodyPr/>
                    <a:lstStyle/>
                    <a:p>
                      <a:r>
                        <a:rPr lang="zh-CN" altLang="en-US" sz="2200" dirty="0"/>
                        <a:t>是否调价</a:t>
                      </a:r>
                    </a:p>
                  </a:txBody>
                  <a:tcPr/>
                </a:tc>
                <a:tc>
                  <a:txBody>
                    <a:bodyPr/>
                    <a:lstStyle/>
                    <a:p>
                      <a:r>
                        <a:rPr lang="zh-CN" altLang="en-US" sz="2200" dirty="0"/>
                        <a:t>销售额</a:t>
                      </a:r>
                    </a:p>
                  </a:txBody>
                  <a:tcPr/>
                </a:tc>
                <a:tc>
                  <a:txBody>
                    <a:bodyPr/>
                    <a:lstStyle/>
                    <a:p>
                      <a:r>
                        <a:rPr lang="zh-CN" altLang="en-US" sz="2200" dirty="0"/>
                        <a:t>销项税额</a:t>
                      </a:r>
                    </a:p>
                  </a:txBody>
                  <a:tcPr/>
                </a:tc>
                <a:tc>
                  <a:txBody>
                    <a:bodyPr/>
                    <a:lstStyle/>
                    <a:p>
                      <a:r>
                        <a:rPr lang="zh-CN" altLang="en-US" sz="2200" dirty="0"/>
                        <a:t>附加税费（进项不变）</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607414">
                <a:tc>
                  <a:txBody>
                    <a:bodyPr/>
                    <a:lstStyle/>
                    <a:p>
                      <a:r>
                        <a:rPr lang="zh-CN" altLang="en-US" sz="2200" b="1" i="0" baseline="0" dirty="0"/>
                        <a:t>调整前</a:t>
                      </a:r>
                    </a:p>
                  </a:txBody>
                  <a:tcPr/>
                </a:tc>
                <a:tc rowSpan="2">
                  <a:txBody>
                    <a:bodyPr/>
                    <a:lstStyle/>
                    <a:p>
                      <a:endParaRPr lang="en-US" altLang="zh-CN" sz="2200" b="1" i="0" baseline="0" dirty="0"/>
                    </a:p>
                    <a:p>
                      <a:endParaRPr lang="en-US" altLang="zh-CN" sz="2200" b="1" i="0" baseline="0" dirty="0"/>
                    </a:p>
                    <a:p>
                      <a:r>
                        <a:rPr lang="zh-CN" altLang="en-US" sz="2200" b="1" i="0" baseline="0" dirty="0"/>
                        <a:t>不调价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01"/>
                  </a:ext>
                </a:extLst>
              </a:tr>
              <a:tr h="607414">
                <a:tc>
                  <a:txBody>
                    <a:bodyPr/>
                    <a:lstStyle/>
                    <a:p>
                      <a:r>
                        <a:rPr lang="zh-CN" altLang="en-US" sz="2200" b="1" i="0" baseline="0" dirty="0"/>
                        <a:t>调整后</a:t>
                      </a:r>
                    </a:p>
                  </a:txBody>
                  <a:tcPr/>
                </a:tc>
                <a:tc vMerge="1">
                  <a:txBody>
                    <a:bodyPr/>
                    <a:lstStyle/>
                    <a:p>
                      <a:endParaRPr lang="zh-CN" altLang="en-US" b="1" i="0" baseline="0" dirty="0"/>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16</a:t>
                      </a:r>
                      <a:endParaRPr lang="zh-CN" altLang="en-US" sz="2200" b="1" i="0" baseline="0" dirty="0"/>
                    </a:p>
                  </a:txBody>
                  <a:tcPr/>
                </a:tc>
                <a:tc>
                  <a:txBody>
                    <a:bodyPr/>
                    <a:lstStyle/>
                    <a:p>
                      <a:r>
                        <a:rPr lang="en-US" altLang="zh-CN" sz="2200" b="1" i="0" baseline="0" dirty="0"/>
                        <a:t>1.92</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-1.92</a:t>
                      </a:r>
                      <a:endParaRPr lang="zh-CN" altLang="en-US" sz="2200" b="1" i="0" baseline="0" dirty="0"/>
                    </a:p>
                  </a:txBody>
                  <a:tcPr/>
                </a:tc>
                <a:extLst>
                  <a:ext uri="{0D108BD9-81ED-4DB2-BD59-A6C34878D82A}">
                    <a16:rowId xmlns:a16="http://schemas.microsoft.com/office/drawing/2014/main" val="1000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-1</a:t>
                      </a:r>
                      <a:endParaRPr lang="zh-CN" altLang="en-US" sz="2200" b="1" i="0" baseline="0" dirty="0"/>
                    </a:p>
                  </a:txBody>
                  <a:tcPr/>
                </a:tc>
                <a:tc>
                  <a:txBody>
                    <a:bodyPr/>
                    <a:lstStyle/>
                    <a:p>
                      <a:r>
                        <a:rPr lang="en-US" altLang="zh-CN" sz="2200" b="1" i="0" baseline="0" dirty="0"/>
                        <a:t>-0.12</a:t>
                      </a:r>
                      <a:endParaRPr lang="zh-CN" altLang="en-US" sz="2200" b="1" i="0" baseline="0" dirty="0"/>
                    </a:p>
                  </a:txBody>
                  <a:tcPr/>
                </a:tc>
                <a:tc>
                  <a:txBody>
                    <a:bodyPr/>
                    <a:lstStyle/>
                    <a:p>
                      <a:r>
                        <a:rPr lang="en-US" altLang="zh-CN" sz="2200" b="1" i="0" baseline="0" dirty="0"/>
                        <a:t>+0.12</a:t>
                      </a:r>
                      <a:endParaRPr lang="zh-CN" altLang="en-US" sz="2200" b="1" i="0" baseline="0" dirty="0"/>
                    </a:p>
                  </a:txBody>
                  <a:tcPr/>
                </a:tc>
                <a:extLst>
                  <a:ext uri="{0D108BD9-81ED-4DB2-BD59-A6C34878D82A}">
                    <a16:rowId xmlns:a16="http://schemas.microsoft.com/office/drawing/2014/main" val="10003"/>
                  </a:ext>
                </a:extLst>
              </a:tr>
              <a:tr h="607414">
                <a:tc>
                  <a:txBody>
                    <a:bodyPr/>
                    <a:lstStyle/>
                    <a:p>
                      <a:r>
                        <a:rPr lang="zh-CN" altLang="en-US" sz="2200" b="1" i="0" baseline="0" dirty="0"/>
                        <a:t>调整前</a:t>
                      </a:r>
                    </a:p>
                  </a:txBody>
                  <a:tcPr/>
                </a:tc>
                <a:tc rowSpan="2">
                  <a:txBody>
                    <a:bodyPr/>
                    <a:lstStyle/>
                    <a:p>
                      <a:endParaRPr lang="en-US" altLang="zh-CN" sz="2200" b="1" i="0" baseline="0" dirty="0"/>
                    </a:p>
                    <a:p>
                      <a:endParaRPr lang="en-US" altLang="zh-CN" sz="2200" b="1" i="0" baseline="0" dirty="0"/>
                    </a:p>
                    <a:p>
                      <a:r>
                        <a:rPr lang="zh-CN" altLang="en-US" sz="2200" b="1" i="0" baseline="0" dirty="0"/>
                        <a:t>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3329143"/>
                  </a:ext>
                </a:extLst>
              </a:tr>
              <a:tr h="628948">
                <a:tc>
                  <a:txBody>
                    <a:bodyPr/>
                    <a:lstStyle/>
                    <a:p>
                      <a:r>
                        <a:rPr lang="zh-CN" altLang="en-US" sz="2200" b="1" i="0" baseline="0" dirty="0"/>
                        <a:t>调整后</a:t>
                      </a:r>
                    </a:p>
                  </a:txBody>
                  <a:tcPr/>
                </a:tc>
                <a:tc vMerge="1">
                  <a:txBody>
                    <a:bodyPr/>
                    <a:lstStyle/>
                    <a:p>
                      <a:endParaRPr lang="zh-CN" altLang="en-US" b="1" i="0" baseline="0" dirty="0"/>
                    </a:p>
                  </a:txBody>
                  <a:tcPr/>
                </a:tc>
                <a:tc>
                  <a:txBody>
                    <a:bodyPr/>
                    <a:lstStyle/>
                    <a:p>
                      <a:r>
                        <a:rPr lang="en-US" altLang="zh-CN" sz="2200" b="1" i="0" baseline="0" dirty="0"/>
                        <a:t>100.862</a:t>
                      </a:r>
                      <a:endParaRPr lang="zh-CN" altLang="en-US" sz="2200" b="1" i="0" baseline="0" dirty="0"/>
                    </a:p>
                  </a:txBody>
                  <a:tcPr/>
                </a:tc>
                <a:tc>
                  <a:txBody>
                    <a:bodyPr/>
                    <a:lstStyle/>
                    <a:p>
                      <a:r>
                        <a:rPr lang="en-US" altLang="zh-CN" sz="2200" b="1" i="0" baseline="0" dirty="0"/>
                        <a:t>16.138</a:t>
                      </a:r>
                      <a:endParaRPr lang="zh-CN" altLang="en-US" sz="2200" b="1" i="0" baseline="0" dirty="0"/>
                    </a:p>
                  </a:txBody>
                  <a:tcPr/>
                </a:tc>
                <a:tc>
                  <a:txBody>
                    <a:bodyPr/>
                    <a:lstStyle/>
                    <a:p>
                      <a:r>
                        <a:rPr lang="en-US" altLang="zh-CN" sz="2200" b="1" i="0" baseline="0" dirty="0"/>
                        <a:t>1.937</a:t>
                      </a:r>
                      <a:endParaRPr lang="zh-CN" altLang="en-US" sz="2200" b="1" i="0" baseline="0" dirty="0"/>
                    </a:p>
                  </a:txBody>
                  <a:tcPr/>
                </a:tc>
                <a:tc>
                  <a:txBody>
                    <a:bodyPr/>
                    <a:lstStyle/>
                    <a:p>
                      <a:r>
                        <a:rPr lang="en-US" altLang="zh-CN" sz="2200" b="1" i="0" baseline="0" dirty="0"/>
                        <a:t>100.862-</a:t>
                      </a:r>
                      <a:r>
                        <a:rPr lang="zh-CN" altLang="en-US" sz="2200" b="1" i="0" baseline="0" dirty="0"/>
                        <a:t>成本</a:t>
                      </a:r>
                      <a:r>
                        <a:rPr lang="en-US" altLang="zh-CN" sz="2200" b="1" i="0" baseline="0" dirty="0"/>
                        <a:t>-1.937</a:t>
                      </a:r>
                      <a:endParaRPr lang="zh-CN" altLang="en-US" sz="2200" b="1" i="0" baseline="0" dirty="0"/>
                    </a:p>
                  </a:txBody>
                  <a:tcPr/>
                </a:tc>
                <a:extLst>
                  <a:ext uri="{0D108BD9-81ED-4DB2-BD59-A6C34878D82A}">
                    <a16:rowId xmlns:a16="http://schemas.microsoft.com/office/drawing/2014/main" val="411842056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-0.103</a:t>
                      </a:r>
                      <a:endParaRPr lang="zh-CN" altLang="en-US" sz="2200" b="1" i="0" baseline="0" dirty="0"/>
                    </a:p>
                  </a:txBody>
                  <a:tcPr/>
                </a:tc>
                <a:tc>
                  <a:txBody>
                    <a:bodyPr/>
                    <a:lstStyle/>
                    <a:p>
                      <a:r>
                        <a:rPr lang="en-US" altLang="zh-CN" sz="2200" b="1" i="0" baseline="0" dirty="0"/>
                        <a:t>+0.965</a:t>
                      </a:r>
                      <a:endParaRPr lang="zh-CN" altLang="en-US" sz="2200" b="1" i="0" baseline="0" dirty="0"/>
                    </a:p>
                  </a:txBody>
                  <a:tcPr/>
                </a:tc>
                <a:extLst>
                  <a:ext uri="{0D108BD9-81ED-4DB2-BD59-A6C34878D82A}">
                    <a16:rowId xmlns:a16="http://schemas.microsoft.com/office/drawing/2014/main" val="1128838686"/>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a:t>
            </a:r>
            <a:r>
              <a:rPr lang="en-US" altLang="zh-CN" dirty="0">
                <a:solidFill>
                  <a:srgbClr val="002060"/>
                </a:solidFill>
              </a:rPr>
              <a:t>2</a:t>
            </a:r>
            <a:r>
              <a:rPr lang="zh-CN" altLang="en-US" dirty="0">
                <a:solidFill>
                  <a:srgbClr val="002060"/>
                </a:solidFill>
              </a:rPr>
              <a:t>）购进方</a:t>
            </a:r>
          </a:p>
        </p:txBody>
      </p:sp>
      <p:graphicFrame>
        <p:nvGraphicFramePr>
          <p:cNvPr id="4" name="表格 3">
            <a:extLst>
              <a:ext uri="{FF2B5EF4-FFF2-40B4-BE49-F238E27FC236}">
                <a16:creationId xmlns:a16="http://schemas.microsoft.com/office/drawing/2014/main" id="{52093FF9-AFA6-4245-A2F8-9D0F5AE6C756}"/>
              </a:ext>
            </a:extLst>
          </p:cNvPr>
          <p:cNvGraphicFramePr>
            <a:graphicFrameLocks noGrp="1"/>
          </p:cNvGraphicFramePr>
          <p:nvPr>
            <p:extLst>
              <p:ext uri="{D42A27DB-BD31-4B8C-83A1-F6EECF244321}">
                <p14:modId xmlns:p14="http://schemas.microsoft.com/office/powerpoint/2010/main" val="3956449666"/>
              </p:ext>
            </p:extLst>
          </p:nvPr>
        </p:nvGraphicFramePr>
        <p:xfrm>
          <a:off x="457200" y="1427480"/>
          <a:ext cx="8147248" cy="4998720"/>
        </p:xfrm>
        <a:graphic>
          <a:graphicData uri="http://schemas.openxmlformats.org/drawingml/2006/table">
            <a:tbl>
              <a:tblPr firstRow="1" bandRow="1">
                <a:tableStyleId>{21E4AEA4-8DFA-4A89-87EB-49C32662AFE0}</a:tableStyleId>
              </a:tblPr>
              <a:tblGrid>
                <a:gridCol w="1090464">
                  <a:extLst>
                    <a:ext uri="{9D8B030D-6E8A-4147-A177-3AD203B41FA5}">
                      <a16:colId xmlns:a16="http://schemas.microsoft.com/office/drawing/2014/main" val="3100535656"/>
                    </a:ext>
                  </a:extLst>
                </a:gridCol>
                <a:gridCol w="1152128">
                  <a:extLst>
                    <a:ext uri="{9D8B030D-6E8A-4147-A177-3AD203B41FA5}">
                      <a16:colId xmlns:a16="http://schemas.microsoft.com/office/drawing/2014/main" val="2718655490"/>
                    </a:ext>
                  </a:extLst>
                </a:gridCol>
                <a:gridCol w="864096">
                  <a:extLst>
                    <a:ext uri="{9D8B030D-6E8A-4147-A177-3AD203B41FA5}">
                      <a16:colId xmlns:a16="http://schemas.microsoft.com/office/drawing/2014/main" val="2212599141"/>
                    </a:ext>
                  </a:extLst>
                </a:gridCol>
                <a:gridCol w="936104">
                  <a:extLst>
                    <a:ext uri="{9D8B030D-6E8A-4147-A177-3AD203B41FA5}">
                      <a16:colId xmlns:a16="http://schemas.microsoft.com/office/drawing/2014/main" val="2537389680"/>
                    </a:ext>
                  </a:extLst>
                </a:gridCol>
                <a:gridCol w="936104">
                  <a:extLst>
                    <a:ext uri="{9D8B030D-6E8A-4147-A177-3AD203B41FA5}">
                      <a16:colId xmlns:a16="http://schemas.microsoft.com/office/drawing/2014/main" val="4114978313"/>
                    </a:ext>
                  </a:extLst>
                </a:gridCol>
                <a:gridCol w="792088">
                  <a:extLst>
                    <a:ext uri="{9D8B030D-6E8A-4147-A177-3AD203B41FA5}">
                      <a16:colId xmlns:a16="http://schemas.microsoft.com/office/drawing/2014/main" val="6413234"/>
                    </a:ext>
                  </a:extLst>
                </a:gridCol>
                <a:gridCol w="2376264">
                  <a:extLst>
                    <a:ext uri="{9D8B030D-6E8A-4147-A177-3AD203B41FA5}">
                      <a16:colId xmlns:a16="http://schemas.microsoft.com/office/drawing/2014/main" val="2463601453"/>
                    </a:ext>
                  </a:extLst>
                </a:gridCol>
              </a:tblGrid>
              <a:tr h="356209">
                <a:tc>
                  <a:txBody>
                    <a:bodyPr/>
                    <a:lstStyle/>
                    <a:p>
                      <a:r>
                        <a:rPr lang="zh-CN" altLang="en-US" sz="2200" dirty="0"/>
                        <a:t>调整前后</a:t>
                      </a:r>
                    </a:p>
                  </a:txBody>
                  <a:tcPr/>
                </a:tc>
                <a:tc>
                  <a:txBody>
                    <a:bodyPr/>
                    <a:lstStyle/>
                    <a:p>
                      <a:r>
                        <a:rPr lang="zh-CN" altLang="en-US" sz="2200" dirty="0"/>
                        <a:t>是否调价（购进）</a:t>
                      </a:r>
                    </a:p>
                  </a:txBody>
                  <a:tcPr/>
                </a:tc>
                <a:tc>
                  <a:txBody>
                    <a:bodyPr/>
                    <a:lstStyle/>
                    <a:p>
                      <a:r>
                        <a:rPr lang="zh-CN" altLang="en-US" sz="2200" dirty="0"/>
                        <a:t>销售额</a:t>
                      </a:r>
                    </a:p>
                  </a:txBody>
                  <a:tcPr/>
                </a:tc>
                <a:tc>
                  <a:txBody>
                    <a:bodyPr/>
                    <a:lstStyle/>
                    <a:p>
                      <a:r>
                        <a:rPr lang="zh-CN" altLang="en-US" sz="2200" dirty="0"/>
                        <a:t>税额</a:t>
                      </a:r>
                    </a:p>
                  </a:txBody>
                  <a:tcPr/>
                </a:tc>
                <a:tc>
                  <a:txBody>
                    <a:bodyPr/>
                    <a:lstStyle/>
                    <a:p>
                      <a:r>
                        <a:rPr lang="zh-CN" altLang="en-US" sz="2200" dirty="0"/>
                        <a:t>附加税费</a:t>
                      </a:r>
                    </a:p>
                  </a:txBody>
                  <a:tcPr/>
                </a:tc>
                <a:tc>
                  <a:txBody>
                    <a:bodyPr/>
                    <a:lstStyle/>
                    <a:p>
                      <a:r>
                        <a:rPr lang="zh-CN" altLang="en-US" sz="2200" dirty="0"/>
                        <a:t>成本</a:t>
                      </a:r>
                    </a:p>
                  </a:txBody>
                  <a:tcPr/>
                </a:tc>
                <a:tc>
                  <a:txBody>
                    <a:bodyPr/>
                    <a:lstStyle/>
                    <a:p>
                      <a:r>
                        <a:rPr lang="zh-CN" altLang="en-US" sz="2200" dirty="0"/>
                        <a:t>利润</a:t>
                      </a:r>
                    </a:p>
                  </a:txBody>
                  <a:tcPr/>
                </a:tc>
                <a:extLst>
                  <a:ext uri="{0D108BD9-81ED-4DB2-BD59-A6C34878D82A}">
                    <a16:rowId xmlns:a16="http://schemas.microsoft.com/office/drawing/2014/main" val="283667159"/>
                  </a:ext>
                </a:extLst>
              </a:tr>
              <a:tr h="356209">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r>
                        <a:rPr lang="zh-CN" altLang="en-US" sz="2200" b="1" i="0" kern="1200" baseline="0" dirty="0">
                          <a:solidFill>
                            <a:schemeClr val="dk1"/>
                          </a:solidFill>
                          <a:latin typeface="+mn-lt"/>
                          <a:ea typeface="+mn-ea"/>
                          <a:cs typeface="+mn-cs"/>
                        </a:rPr>
                        <a:t>不调价</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3.6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0.432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120-117-0.432=2.568</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684349998"/>
                  </a:ext>
                </a:extLst>
              </a:tr>
              <a:tr h="356209">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sz="2200"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3.6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0.432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120-116-0.432=3.568</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721917470"/>
                  </a:ext>
                </a:extLst>
              </a:tr>
              <a:tr h="356209">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sz="2200"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235805065"/>
                  </a:ext>
                </a:extLst>
              </a:tr>
              <a:tr h="356209">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r>
                        <a:rPr lang="zh-CN" altLang="en-US" sz="2200" b="1" i="0" kern="1200" baseline="0" dirty="0">
                          <a:solidFill>
                            <a:schemeClr val="dk1"/>
                          </a:solidFill>
                          <a:latin typeface="+mn-lt"/>
                          <a:ea typeface="+mn-ea"/>
                          <a:cs typeface="+mn-cs"/>
                        </a:rPr>
                        <a:t>调价</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3.6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0.432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120-117-0.432=2.568</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810017355"/>
                  </a:ext>
                </a:extLst>
              </a:tr>
              <a:tr h="213360">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sz="2200"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3.6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0.432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120-117-0.432=2.568</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3569169929"/>
                  </a:ext>
                </a:extLst>
              </a:tr>
              <a:tr h="213360">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sz="2200"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388659438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（四）销售方为一般计税方法适用</a:t>
            </a:r>
            <a:r>
              <a:rPr lang="en-US" altLang="zh-CN" dirty="0">
                <a:solidFill>
                  <a:srgbClr val="002060"/>
                </a:solidFill>
              </a:rPr>
              <a:t>16%</a:t>
            </a:r>
            <a:r>
              <a:rPr lang="zh-CN" altLang="en-US" dirty="0">
                <a:solidFill>
                  <a:srgbClr val="002060"/>
                </a:solidFill>
              </a:rPr>
              <a:t>，购买方为一般计税方法适用</a:t>
            </a:r>
            <a:r>
              <a:rPr lang="en-US" altLang="zh-CN" dirty="0">
                <a:solidFill>
                  <a:srgbClr val="002060"/>
                </a:solidFill>
              </a:rPr>
              <a:t>6%</a:t>
            </a:r>
          </a:p>
          <a:p>
            <a:r>
              <a:rPr lang="en-US" altLang="zh-CN" dirty="0"/>
              <a:t>1.</a:t>
            </a:r>
            <a:r>
              <a:rPr lang="zh-CN" altLang="en-US" dirty="0"/>
              <a:t>影响描述</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1368351002"/>
              </p:ext>
            </p:extLst>
          </p:nvPr>
        </p:nvGraphicFramePr>
        <p:xfrm>
          <a:off x="539552" y="2204864"/>
          <a:ext cx="8136904" cy="4084320"/>
        </p:xfrm>
        <a:graphic>
          <a:graphicData uri="http://schemas.openxmlformats.org/drawingml/2006/table">
            <a:tbl>
              <a:tblPr firstRow="1" bandRow="1">
                <a:tableStyleId>{21E4AEA4-8DFA-4A89-87EB-49C32662AFE0}</a:tableStyleId>
              </a:tblPr>
              <a:tblGrid>
                <a:gridCol w="836504">
                  <a:extLst>
                    <a:ext uri="{9D8B030D-6E8A-4147-A177-3AD203B41FA5}">
                      <a16:colId xmlns:a16="http://schemas.microsoft.com/office/drawing/2014/main" val="20000"/>
                    </a:ext>
                  </a:extLst>
                </a:gridCol>
                <a:gridCol w="760458">
                  <a:extLst>
                    <a:ext uri="{9D8B030D-6E8A-4147-A177-3AD203B41FA5}">
                      <a16:colId xmlns:a16="http://schemas.microsoft.com/office/drawing/2014/main" val="20001"/>
                    </a:ext>
                  </a:extLst>
                </a:gridCol>
                <a:gridCol w="912550">
                  <a:extLst>
                    <a:ext uri="{9D8B030D-6E8A-4147-A177-3AD203B41FA5}">
                      <a16:colId xmlns:a16="http://schemas.microsoft.com/office/drawing/2014/main" val="20002"/>
                    </a:ext>
                  </a:extLst>
                </a:gridCol>
                <a:gridCol w="1558940">
                  <a:extLst>
                    <a:ext uri="{9D8B030D-6E8A-4147-A177-3AD203B41FA5}">
                      <a16:colId xmlns:a16="http://schemas.microsoft.com/office/drawing/2014/main" val="20003"/>
                    </a:ext>
                  </a:extLst>
                </a:gridCol>
                <a:gridCol w="798481">
                  <a:extLst>
                    <a:ext uri="{9D8B030D-6E8A-4147-A177-3AD203B41FA5}">
                      <a16:colId xmlns:a16="http://schemas.microsoft.com/office/drawing/2014/main" val="20004"/>
                    </a:ext>
                  </a:extLst>
                </a:gridCol>
                <a:gridCol w="836504">
                  <a:extLst>
                    <a:ext uri="{9D8B030D-6E8A-4147-A177-3AD203B41FA5}">
                      <a16:colId xmlns:a16="http://schemas.microsoft.com/office/drawing/2014/main" val="20005"/>
                    </a:ext>
                  </a:extLst>
                </a:gridCol>
                <a:gridCol w="912550">
                  <a:extLst>
                    <a:ext uri="{9D8B030D-6E8A-4147-A177-3AD203B41FA5}">
                      <a16:colId xmlns:a16="http://schemas.microsoft.com/office/drawing/2014/main" val="20006"/>
                    </a:ext>
                  </a:extLst>
                </a:gridCol>
                <a:gridCol w="1520917">
                  <a:extLst>
                    <a:ext uri="{9D8B030D-6E8A-4147-A177-3AD203B41FA5}">
                      <a16:colId xmlns:a16="http://schemas.microsoft.com/office/drawing/2014/main" val="20007"/>
                    </a:ext>
                  </a:extLst>
                </a:gridCol>
              </a:tblGrid>
              <a:tr h="0">
                <a:tc gridSpan="4">
                  <a:txBody>
                    <a:bodyPr/>
                    <a:lstStyle/>
                    <a:p>
                      <a:r>
                        <a:rPr lang="zh-CN" altLang="en-US" sz="20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0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591046">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a:t>
                      </a:r>
                    </a:p>
                  </a:txBody>
                  <a:tcPr/>
                </a:tc>
                <a:tc>
                  <a:txBody>
                    <a:bodyPr/>
                    <a:lstStyle/>
                    <a:p>
                      <a:r>
                        <a:rPr lang="zh-CN" altLang="en-US" sz="2000" b="1" i="0" baseline="0" dirty="0"/>
                        <a:t>影响描述</a:t>
                      </a:r>
                    </a:p>
                  </a:txBody>
                  <a:tcPr/>
                </a:tc>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是否调价（销售价）</a:t>
                      </a:r>
                    </a:p>
                  </a:txBody>
                  <a:tcPr/>
                </a:tc>
                <a:tc>
                  <a:txBody>
                    <a:bodyPr/>
                    <a:lstStyle/>
                    <a:p>
                      <a:r>
                        <a:rPr lang="zh-CN" altLang="en-US" sz="2000" b="1" i="0" baseline="0" dirty="0"/>
                        <a:t>影响描述</a:t>
                      </a:r>
                    </a:p>
                  </a:txBody>
                  <a:tcPr/>
                </a:tc>
                <a:extLst>
                  <a:ext uri="{0D108BD9-81ED-4DB2-BD59-A6C34878D82A}">
                    <a16:rowId xmlns:a16="http://schemas.microsoft.com/office/drawing/2014/main" val="10001"/>
                  </a:ext>
                </a:extLst>
              </a:tr>
              <a:tr h="285224">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一般税率</a:t>
                      </a:r>
                      <a:r>
                        <a:rPr lang="en-US" altLang="zh-CN" sz="2000" b="1" i="0" baseline="0" dirty="0"/>
                        <a:t>16%</a:t>
                      </a:r>
                      <a:endParaRPr lang="zh-CN" altLang="en-US" sz="2000" b="1" i="0" baseline="0" dirty="0"/>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p>
                      <a:endParaRPr lang="zh-CN" altLang="en-US" sz="2000" b="1" i="0" baseline="0" dirty="0"/>
                    </a:p>
                  </a:txBody>
                  <a:tcPr/>
                </a:tc>
                <a:tc>
                  <a:txBody>
                    <a:bodyPr/>
                    <a:lstStyle/>
                    <a:p>
                      <a:r>
                        <a:rPr lang="zh-CN" altLang="en-US" sz="2000" b="1" i="0" baseline="0" dirty="0"/>
                        <a:t>销售额不变</a:t>
                      </a:r>
                    </a:p>
                  </a:txBody>
                  <a:tcPr/>
                </a:tc>
                <a:tc rowSpan="6">
                  <a:txBody>
                    <a:bodyPr/>
                    <a:lstStyle/>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r>
                        <a:rPr lang="zh-CN" altLang="en-US" sz="2000" b="1" i="0" baseline="0" dirty="0"/>
                        <a:t>一般税率 </a:t>
                      </a:r>
                      <a:r>
                        <a:rPr lang="en-US" altLang="zh-CN" sz="2000" b="1" i="0" baseline="0" dirty="0"/>
                        <a:t>6%</a:t>
                      </a:r>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txBody>
                  <a:tcPr/>
                </a:tc>
                <a:tc>
                  <a:txBody>
                    <a:bodyPr/>
                    <a:lstStyle/>
                    <a:p>
                      <a:r>
                        <a:rPr lang="zh-CN" altLang="en-US" sz="2000" b="1" i="0" baseline="0" dirty="0"/>
                        <a:t>销售额不变</a:t>
                      </a:r>
                    </a:p>
                  </a:txBody>
                  <a:tcPr/>
                </a:tc>
                <a:extLst>
                  <a:ext uri="{0D108BD9-81ED-4DB2-BD59-A6C34878D82A}">
                    <a16:rowId xmlns:a16="http://schemas.microsoft.com/office/drawing/2014/main" val="10002"/>
                  </a:ext>
                </a:extLst>
              </a:tr>
              <a:tr h="2083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销项减少</a:t>
                      </a:r>
                      <a:endParaRPr lang="en-US" altLang="zh-CN" sz="20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000" b="1" i="0" baseline="0" dirty="0"/>
                        <a:t>销项不变</a:t>
                      </a:r>
                      <a:endParaRPr lang="en-US" altLang="zh-CN" sz="2000" b="1" i="0" baseline="0" dirty="0"/>
                    </a:p>
                  </a:txBody>
                  <a:tcPr/>
                </a:tc>
                <a:extLst>
                  <a:ext uri="{0D108BD9-81ED-4DB2-BD59-A6C34878D82A}">
                    <a16:rowId xmlns:a16="http://schemas.microsoft.com/office/drawing/2014/main" val="10003"/>
                  </a:ext>
                </a:extLst>
              </a:tr>
              <a:tr h="3809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进项减少</a:t>
                      </a:r>
                    </a:p>
                  </a:txBody>
                  <a:tcPr/>
                </a:tc>
                <a:extLst>
                  <a:ext uri="{0D108BD9-81ED-4DB2-BD59-A6C34878D82A}">
                    <a16:rowId xmlns:a16="http://schemas.microsoft.com/office/drawing/2014/main" val="10004"/>
                  </a:ext>
                </a:extLst>
              </a:tr>
              <a:tr h="3200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extLst>
                  <a:ext uri="{0D108BD9-81ED-4DB2-BD59-A6C34878D82A}">
                    <a16:rowId xmlns:a16="http://schemas.microsoft.com/office/drawing/2014/main" val="3245555103"/>
                  </a:ext>
                </a:extLst>
              </a:tr>
              <a:tr h="2680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附加税增加</a:t>
                      </a:r>
                    </a:p>
                  </a:txBody>
                  <a:tcPr/>
                </a:tc>
                <a:extLst>
                  <a:ext uri="{0D108BD9-81ED-4DB2-BD59-A6C34878D82A}">
                    <a16:rowId xmlns:a16="http://schemas.microsoft.com/office/drawing/2014/main" val="10005"/>
                  </a:ext>
                </a:extLst>
              </a:tr>
              <a:tr h="30589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利润减少</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929822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2821709284"/>
              </p:ext>
            </p:extLst>
          </p:nvPr>
        </p:nvGraphicFramePr>
        <p:xfrm>
          <a:off x="261383" y="857232"/>
          <a:ext cx="8568952" cy="5089972"/>
        </p:xfrm>
        <a:graphic>
          <a:graphicData uri="http://schemas.openxmlformats.org/drawingml/2006/table">
            <a:tbl>
              <a:tblPr firstRow="1" bandRow="1">
                <a:tableStyleId>{21E4AEA4-8DFA-4A89-87EB-49C32662AFE0}</a:tableStyleId>
              </a:tblPr>
              <a:tblGrid>
                <a:gridCol w="854233">
                  <a:extLst>
                    <a:ext uri="{9D8B030D-6E8A-4147-A177-3AD203B41FA5}">
                      <a16:colId xmlns:a16="http://schemas.microsoft.com/office/drawing/2014/main" val="20000"/>
                    </a:ext>
                  </a:extLst>
                </a:gridCol>
                <a:gridCol w="792088">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1152128">
                  <a:extLst>
                    <a:ext uri="{9D8B030D-6E8A-4147-A177-3AD203B41FA5}">
                      <a16:colId xmlns:a16="http://schemas.microsoft.com/office/drawing/2014/main" val="20006"/>
                    </a:ext>
                  </a:extLst>
                </a:gridCol>
                <a:gridCol w="1666047">
                  <a:extLst>
                    <a:ext uri="{9D8B030D-6E8A-4147-A177-3AD203B41FA5}">
                      <a16:colId xmlns:a16="http://schemas.microsoft.com/office/drawing/2014/main" val="20007"/>
                    </a:ext>
                  </a:extLst>
                </a:gridCol>
              </a:tblGrid>
              <a:tr h="425333">
                <a:tc gridSpan="4">
                  <a:txBody>
                    <a:bodyPr/>
                    <a:lstStyle/>
                    <a:p>
                      <a:r>
                        <a:rPr lang="zh-CN" altLang="en-US" sz="22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2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776896">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a:t>
                      </a:r>
                    </a:p>
                  </a:txBody>
                  <a:tcPr/>
                </a:tc>
                <a:tc>
                  <a:txBody>
                    <a:bodyPr/>
                    <a:lstStyle/>
                    <a:p>
                      <a:r>
                        <a:rPr lang="zh-CN" altLang="en-US" sz="2200" b="1" i="0" baseline="0" dirty="0"/>
                        <a:t>影响描述</a:t>
                      </a:r>
                    </a:p>
                  </a:txBody>
                  <a:tcPr/>
                </a:tc>
                <a:tc>
                  <a:txBody>
                    <a:bodyPr/>
                    <a:lstStyle/>
                    <a:p>
                      <a:r>
                        <a:rPr lang="zh-CN" altLang="en-US" sz="2200" b="1" i="0" baseline="0" dirty="0"/>
                        <a:t>性质</a:t>
                      </a:r>
                    </a:p>
                  </a:txBody>
                  <a:tcPr/>
                </a:tc>
                <a:tc>
                  <a:txBody>
                    <a:bodyPr/>
                    <a:lstStyle/>
                    <a:p>
                      <a:r>
                        <a:rPr lang="zh-CN" altLang="en-US" sz="2200" b="1" i="0" baseline="0" dirty="0"/>
                        <a:t>计税方法</a:t>
                      </a:r>
                    </a:p>
                  </a:txBody>
                  <a:tcPr/>
                </a:tc>
                <a:tc>
                  <a:txBody>
                    <a:bodyPr/>
                    <a:lstStyle/>
                    <a:p>
                      <a:r>
                        <a:rPr lang="zh-CN" altLang="en-US" sz="2200" b="1" i="0" baseline="0" dirty="0"/>
                        <a:t>是否调价（销售价）</a:t>
                      </a:r>
                    </a:p>
                  </a:txBody>
                  <a:tcPr/>
                </a:tc>
                <a:tc>
                  <a:txBody>
                    <a:bodyPr/>
                    <a:lstStyle/>
                    <a:p>
                      <a:r>
                        <a:rPr lang="zh-CN" altLang="en-US" sz="2200" b="1" i="0" baseline="0" dirty="0"/>
                        <a:t>影响描述</a:t>
                      </a:r>
                    </a:p>
                  </a:txBody>
                  <a:tcPr/>
                </a:tc>
                <a:extLst>
                  <a:ext uri="{0D108BD9-81ED-4DB2-BD59-A6C34878D82A}">
                    <a16:rowId xmlns:a16="http://schemas.microsoft.com/office/drawing/2014/main" val="10001"/>
                  </a:ext>
                </a:extLst>
              </a:tr>
              <a:tr h="327688">
                <a:tc rowSpan="10">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一般</a:t>
                      </a:r>
                    </a:p>
                  </a:txBody>
                  <a:tcPr/>
                </a:tc>
                <a:tc rowSpan="10">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一般税率</a:t>
                      </a:r>
                      <a:r>
                        <a:rPr lang="en-US" altLang="zh-CN" sz="2200" b="1" i="0" baseline="0" dirty="0"/>
                        <a:t>16%</a:t>
                      </a:r>
                      <a:endParaRPr lang="zh-CN" altLang="en-US" sz="2200" b="1" i="0" baseline="0" dirty="0"/>
                    </a:p>
                  </a:txBody>
                  <a:tcPr/>
                </a:tc>
                <a:tc rowSpan="10">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调价</a:t>
                      </a:r>
                    </a:p>
                    <a:p>
                      <a:endParaRPr lang="zh-CN" altLang="en-US" sz="2200" b="1" i="0" baseline="0" dirty="0"/>
                    </a:p>
                  </a:txBody>
                  <a:tcPr/>
                </a:tc>
                <a:tc rowSpan="2">
                  <a:txBody>
                    <a:bodyPr/>
                    <a:lstStyle/>
                    <a:p>
                      <a:r>
                        <a:rPr lang="zh-CN" altLang="en-US" sz="2200" b="1" i="0" baseline="0" dirty="0"/>
                        <a:t>销售额增加</a:t>
                      </a:r>
                    </a:p>
                  </a:txBody>
                  <a:tcPr/>
                </a:tc>
                <a:tc rowSpan="10">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一般</a:t>
                      </a:r>
                    </a:p>
                  </a:txBody>
                  <a:tcPr/>
                </a:tc>
                <a:tc rowSpan="10">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一般税率 </a:t>
                      </a:r>
                      <a:r>
                        <a:rPr lang="en-US" altLang="zh-CN" sz="2200" b="1" i="0" baseline="0" dirty="0"/>
                        <a:t>6%</a:t>
                      </a:r>
                      <a:endParaRPr lang="zh-CN" altLang="en-US" sz="2200" b="1" i="0" baseline="0" dirty="0"/>
                    </a:p>
                  </a:txBody>
                  <a:tcPr/>
                </a:tc>
                <a:tc rowSpan="10">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不调</a:t>
                      </a:r>
                    </a:p>
                  </a:txBody>
                  <a:tcPr/>
                </a:tc>
                <a:tc>
                  <a:txBody>
                    <a:bodyPr/>
                    <a:lstStyle/>
                    <a:p>
                      <a:r>
                        <a:rPr lang="zh-CN" altLang="en-US" sz="2200" b="1" i="0" baseline="0" dirty="0"/>
                        <a:t>销售额不变</a:t>
                      </a:r>
                    </a:p>
                  </a:txBody>
                  <a:tcPr/>
                </a:tc>
                <a:extLst>
                  <a:ext uri="{0D108BD9-81ED-4DB2-BD59-A6C34878D82A}">
                    <a16:rowId xmlns:a16="http://schemas.microsoft.com/office/drawing/2014/main" val="10002"/>
                  </a:ext>
                </a:extLst>
              </a:tr>
              <a:tr h="43431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sz="22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税项不变</a:t>
                      </a:r>
                      <a:endParaRPr lang="zh-CN" altLang="en-US" dirty="0"/>
                    </a:p>
                  </a:txBody>
                  <a:tcPr/>
                </a:tc>
                <a:extLst>
                  <a:ext uri="{0D108BD9-81ED-4DB2-BD59-A6C34878D82A}">
                    <a16:rowId xmlns:a16="http://schemas.microsoft.com/office/drawing/2014/main" val="418879821"/>
                  </a:ext>
                </a:extLst>
              </a:tr>
              <a:tr h="33075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baseline="0" dirty="0"/>
                        <a:t>销项减少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进项减少</a:t>
                      </a:r>
                    </a:p>
                  </a:txBody>
                  <a:tcPr/>
                </a:tc>
                <a:extLst>
                  <a:ext uri="{0D108BD9-81ED-4DB2-BD59-A6C34878D82A}">
                    <a16:rowId xmlns:a16="http://schemas.microsoft.com/office/drawing/2014/main" val="2796581535"/>
                  </a:ext>
                </a:extLst>
              </a:tr>
              <a:tr h="1710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sz="22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baseline="0" dirty="0"/>
                        <a:t>成本增加</a:t>
                      </a:r>
                      <a:endParaRPr lang="zh-CN" altLang="en-US" dirty="0"/>
                    </a:p>
                  </a:txBody>
                  <a:tcPr/>
                </a:tc>
                <a:extLst>
                  <a:ext uri="{0D108BD9-81ED-4DB2-BD59-A6C34878D82A}">
                    <a16:rowId xmlns:a16="http://schemas.microsoft.com/office/drawing/2014/main" val="197981126"/>
                  </a:ext>
                </a:extLst>
              </a:tr>
              <a:tr h="2223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en-US" altLang="zh-CN" sz="2200" b="1" i="0" baseline="0" dirty="0"/>
                    </a:p>
                  </a:txBody>
                  <a:tcPr/>
                </a:tc>
                <a:extLst>
                  <a:ext uri="{0D108BD9-81ED-4DB2-BD59-A6C34878D82A}">
                    <a16:rowId xmlns:a16="http://schemas.microsoft.com/office/drawing/2014/main" val="2678933326"/>
                  </a:ext>
                </a:extLst>
              </a:tr>
              <a:tr h="19739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kern="1200" baseline="0" dirty="0">
                          <a:solidFill>
                            <a:schemeClr val="dk1"/>
                          </a:solidFill>
                          <a:latin typeface="+mn-lt"/>
                          <a:ea typeface="+mn-ea"/>
                          <a:cs typeface="+mn-cs"/>
                        </a:rPr>
                        <a:t>附加税增加</a:t>
                      </a:r>
                    </a:p>
                  </a:txBody>
                  <a:tcPr/>
                </a:tc>
                <a:extLst>
                  <a:ext uri="{0D108BD9-81ED-4DB2-BD59-A6C34878D82A}">
                    <a16:rowId xmlns:a16="http://schemas.microsoft.com/office/drawing/2014/main" val="883645092"/>
                  </a:ext>
                </a:extLst>
              </a:tr>
              <a:tr h="19598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r>
                        <a:rPr lang="zh-CN" altLang="en-US" sz="22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extLst>
                  <a:ext uri="{0D108BD9-81ED-4DB2-BD59-A6C34878D82A}">
                    <a16:rowId xmlns:a16="http://schemas.microsoft.com/office/drawing/2014/main" val="3120813960"/>
                  </a:ext>
                </a:extLst>
              </a:tr>
              <a:tr h="2360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r>
                        <a:rPr lang="zh-CN" altLang="en-US" sz="22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3">
                  <a:txBody>
                    <a:bodyPr/>
                    <a:lstStyle/>
                    <a:p>
                      <a:r>
                        <a:rPr lang="zh-CN" altLang="en-US" sz="2200" b="1" i="0" baseline="0" dirty="0"/>
                        <a:t>利润减少</a:t>
                      </a:r>
                    </a:p>
                  </a:txBody>
                  <a:tcPr/>
                </a:tc>
                <a:extLst>
                  <a:ext uri="{0D108BD9-81ED-4DB2-BD59-A6C34878D82A}">
                    <a16:rowId xmlns:a16="http://schemas.microsoft.com/office/drawing/2014/main" val="3223645989"/>
                  </a:ext>
                </a:extLst>
              </a:tr>
              <a:tr h="4253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r>
                        <a:rPr lang="zh-CN" altLang="en-US" sz="2200" b="1" i="0" baseline="0" dirty="0"/>
                        <a:t>成本不变</a:t>
                      </a:r>
                    </a:p>
                  </a:txBody>
                  <a:tcPr/>
                </a:tc>
                <a:extLst>
                  <a:ext uri="{0D108BD9-81ED-4DB2-BD59-A6C34878D82A}">
                    <a16:rowId xmlns:a16="http://schemas.microsoft.com/office/drawing/2014/main" val="10005"/>
                  </a:ext>
                </a:extLst>
              </a:tr>
              <a:tr h="42349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2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r>
                        <a:rPr lang="zh-CN" altLang="en-US" sz="2200" b="1" i="0" baseline="0" dirty="0"/>
                        <a:t>利润不变</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93150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t>2.</a:t>
            </a:r>
            <a:r>
              <a:rPr lang="zh-CN" altLang="en-US" dirty="0"/>
              <a:t>一般计税方法</a:t>
            </a:r>
            <a:r>
              <a:rPr lang="en-US" altLang="zh-CN" dirty="0"/>
              <a:t>16%</a:t>
            </a:r>
            <a:r>
              <a:rPr lang="zh-CN" altLang="en-US" dirty="0"/>
              <a:t>按</a:t>
            </a:r>
            <a:r>
              <a:rPr lang="en-US" altLang="zh-CN" dirty="0"/>
              <a:t>100</a:t>
            </a:r>
            <a:r>
              <a:rPr lang="zh-CN" altLang="en-US" dirty="0"/>
              <a:t>销售给一般计税法</a:t>
            </a:r>
            <a:r>
              <a:rPr lang="en-US" altLang="zh-CN" dirty="0"/>
              <a:t>6%</a:t>
            </a:r>
            <a:r>
              <a:rPr lang="zh-CN" altLang="en-US" dirty="0"/>
              <a:t>的，再以</a:t>
            </a:r>
            <a:r>
              <a:rPr lang="en-US" altLang="zh-CN" dirty="0"/>
              <a:t>120</a:t>
            </a:r>
            <a:r>
              <a:rPr lang="zh-CN" altLang="en-US" dirty="0"/>
              <a:t>销售</a:t>
            </a:r>
            <a:endParaRPr lang="en-US" altLang="zh-CN" dirty="0"/>
          </a:p>
          <a:p>
            <a:r>
              <a:rPr lang="zh-CN" altLang="en-US" dirty="0"/>
              <a:t>（</a:t>
            </a:r>
            <a:r>
              <a:rPr lang="en-US" altLang="zh-CN" dirty="0"/>
              <a:t>1</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44392126"/>
              </p:ext>
            </p:extLst>
          </p:nvPr>
        </p:nvGraphicFramePr>
        <p:xfrm>
          <a:off x="611560" y="2132856"/>
          <a:ext cx="8115564" cy="4490766"/>
        </p:xfrm>
        <a:graphic>
          <a:graphicData uri="http://schemas.openxmlformats.org/drawingml/2006/table">
            <a:tbl>
              <a:tblPr firstRow="1" bandRow="1">
                <a:tableStyleId>{21E4AEA4-8DFA-4A89-87EB-49C32662AFE0}</a:tableStyleId>
              </a:tblPr>
              <a:tblGrid>
                <a:gridCol w="1117936">
                  <a:extLst>
                    <a:ext uri="{9D8B030D-6E8A-4147-A177-3AD203B41FA5}">
                      <a16:colId xmlns:a16="http://schemas.microsoft.com/office/drawing/2014/main" val="20000"/>
                    </a:ext>
                  </a:extLst>
                </a:gridCol>
                <a:gridCol w="954222">
                  <a:extLst>
                    <a:ext uri="{9D8B030D-6E8A-4147-A177-3AD203B41FA5}">
                      <a16:colId xmlns:a16="http://schemas.microsoft.com/office/drawing/2014/main" val="933771035"/>
                    </a:ext>
                  </a:extLst>
                </a:gridCol>
                <a:gridCol w="138422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670616">
                  <a:extLst>
                    <a:ext uri="{9D8B030D-6E8A-4147-A177-3AD203B41FA5}">
                      <a16:colId xmlns:a16="http://schemas.microsoft.com/office/drawing/2014/main" val="20004"/>
                    </a:ext>
                  </a:extLst>
                </a:gridCol>
                <a:gridCol w="1908444">
                  <a:extLst>
                    <a:ext uri="{9D8B030D-6E8A-4147-A177-3AD203B41FA5}">
                      <a16:colId xmlns:a16="http://schemas.microsoft.com/office/drawing/2014/main" val="20005"/>
                    </a:ext>
                  </a:extLst>
                </a:gridCol>
              </a:tblGrid>
              <a:tr h="898498">
                <a:tc>
                  <a:txBody>
                    <a:bodyPr/>
                    <a:lstStyle/>
                    <a:p>
                      <a:r>
                        <a:rPr lang="zh-CN" altLang="en-US" sz="2200" dirty="0"/>
                        <a:t>调整前后</a:t>
                      </a:r>
                    </a:p>
                  </a:txBody>
                  <a:tcPr/>
                </a:tc>
                <a:tc>
                  <a:txBody>
                    <a:bodyPr/>
                    <a:lstStyle/>
                    <a:p>
                      <a:r>
                        <a:rPr lang="zh-CN" altLang="en-US" sz="2200" dirty="0"/>
                        <a:t>是否调价</a:t>
                      </a:r>
                    </a:p>
                  </a:txBody>
                  <a:tcPr/>
                </a:tc>
                <a:tc>
                  <a:txBody>
                    <a:bodyPr/>
                    <a:lstStyle/>
                    <a:p>
                      <a:r>
                        <a:rPr lang="zh-CN" altLang="en-US" sz="2200" dirty="0"/>
                        <a:t>销售额</a:t>
                      </a:r>
                    </a:p>
                  </a:txBody>
                  <a:tcPr/>
                </a:tc>
                <a:tc>
                  <a:txBody>
                    <a:bodyPr/>
                    <a:lstStyle/>
                    <a:p>
                      <a:r>
                        <a:rPr lang="zh-CN" altLang="en-US" sz="2200" dirty="0"/>
                        <a:t>销项税额</a:t>
                      </a:r>
                    </a:p>
                  </a:txBody>
                  <a:tcPr/>
                </a:tc>
                <a:tc>
                  <a:txBody>
                    <a:bodyPr/>
                    <a:lstStyle/>
                    <a:p>
                      <a:r>
                        <a:rPr lang="zh-CN" altLang="en-US" sz="2200" dirty="0"/>
                        <a:t>附加税费（进项不变）</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607414">
                <a:tc>
                  <a:txBody>
                    <a:bodyPr/>
                    <a:lstStyle/>
                    <a:p>
                      <a:r>
                        <a:rPr lang="zh-CN" altLang="en-US" sz="2200" b="1" i="0" baseline="0" dirty="0"/>
                        <a:t>调整前</a:t>
                      </a:r>
                    </a:p>
                  </a:txBody>
                  <a:tcPr/>
                </a:tc>
                <a:tc rowSpan="2">
                  <a:txBody>
                    <a:bodyPr/>
                    <a:lstStyle/>
                    <a:p>
                      <a:endParaRPr lang="en-US" altLang="zh-CN" sz="2200" b="1" i="0" baseline="0" dirty="0"/>
                    </a:p>
                    <a:p>
                      <a:r>
                        <a:rPr lang="zh-CN" altLang="en-US" sz="2200" b="1" i="0" baseline="0" dirty="0"/>
                        <a:t>不调价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01"/>
                  </a:ext>
                </a:extLst>
              </a:tr>
              <a:tr h="607414">
                <a:tc>
                  <a:txBody>
                    <a:bodyPr/>
                    <a:lstStyle/>
                    <a:p>
                      <a:r>
                        <a:rPr lang="zh-CN" altLang="en-US" sz="2200" b="1" i="0" baseline="0" dirty="0"/>
                        <a:t>调整后</a:t>
                      </a:r>
                    </a:p>
                  </a:txBody>
                  <a:tcPr/>
                </a:tc>
                <a:tc vMerge="1">
                  <a:txBody>
                    <a:bodyPr/>
                    <a:lstStyle/>
                    <a:p>
                      <a:endParaRPr lang="zh-CN" altLang="en-US" b="1" i="0" baseline="0" dirty="0"/>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16</a:t>
                      </a:r>
                      <a:endParaRPr lang="zh-CN" altLang="en-US" sz="2200" b="1" i="0" baseline="0" dirty="0"/>
                    </a:p>
                  </a:txBody>
                  <a:tcPr/>
                </a:tc>
                <a:tc>
                  <a:txBody>
                    <a:bodyPr/>
                    <a:lstStyle/>
                    <a:p>
                      <a:r>
                        <a:rPr lang="en-US" altLang="zh-CN" sz="2200" b="1" i="0" baseline="0" dirty="0"/>
                        <a:t>1.92</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-1.92</a:t>
                      </a:r>
                      <a:endParaRPr lang="zh-CN" altLang="en-US" sz="2200" b="1" i="0" baseline="0" dirty="0"/>
                    </a:p>
                  </a:txBody>
                  <a:tcPr/>
                </a:tc>
                <a:extLst>
                  <a:ext uri="{0D108BD9-81ED-4DB2-BD59-A6C34878D82A}">
                    <a16:rowId xmlns:a16="http://schemas.microsoft.com/office/drawing/2014/main" val="1000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-1</a:t>
                      </a:r>
                      <a:endParaRPr lang="zh-CN" altLang="en-US" sz="2200" b="1" i="0" baseline="0" dirty="0"/>
                    </a:p>
                  </a:txBody>
                  <a:tcPr/>
                </a:tc>
                <a:tc>
                  <a:txBody>
                    <a:bodyPr/>
                    <a:lstStyle/>
                    <a:p>
                      <a:r>
                        <a:rPr lang="en-US" altLang="zh-CN" sz="2200" b="1" i="0" baseline="0" dirty="0"/>
                        <a:t>-0.12</a:t>
                      </a:r>
                      <a:endParaRPr lang="zh-CN" altLang="en-US" sz="2200" b="1" i="0" baseline="0" dirty="0"/>
                    </a:p>
                  </a:txBody>
                  <a:tcPr/>
                </a:tc>
                <a:tc>
                  <a:txBody>
                    <a:bodyPr/>
                    <a:lstStyle/>
                    <a:p>
                      <a:r>
                        <a:rPr lang="en-US" altLang="zh-CN" sz="2200" b="1" i="0" baseline="0" dirty="0"/>
                        <a:t>+0.12</a:t>
                      </a:r>
                      <a:endParaRPr lang="zh-CN" altLang="en-US" sz="2200" b="1" i="0" baseline="0" dirty="0"/>
                    </a:p>
                  </a:txBody>
                  <a:tcPr/>
                </a:tc>
                <a:extLst>
                  <a:ext uri="{0D108BD9-81ED-4DB2-BD59-A6C34878D82A}">
                    <a16:rowId xmlns:a16="http://schemas.microsoft.com/office/drawing/2014/main" val="10003"/>
                  </a:ext>
                </a:extLst>
              </a:tr>
              <a:tr h="607414">
                <a:tc>
                  <a:txBody>
                    <a:bodyPr/>
                    <a:lstStyle/>
                    <a:p>
                      <a:r>
                        <a:rPr lang="zh-CN" altLang="en-US" sz="2200" b="1" i="0" baseline="0" dirty="0"/>
                        <a:t>调整前</a:t>
                      </a:r>
                    </a:p>
                  </a:txBody>
                  <a:tcPr/>
                </a:tc>
                <a:tc rowSpan="2">
                  <a:txBody>
                    <a:bodyPr/>
                    <a:lstStyle/>
                    <a:p>
                      <a:endParaRPr lang="en-US" altLang="zh-CN" sz="2200" b="1" i="0" baseline="0" dirty="0"/>
                    </a:p>
                    <a:p>
                      <a:endParaRPr lang="en-US" altLang="zh-CN" sz="2200" b="1" i="0" baseline="0" dirty="0"/>
                    </a:p>
                    <a:p>
                      <a:r>
                        <a:rPr lang="zh-CN" altLang="en-US" sz="2200" b="1" i="0" baseline="0" dirty="0"/>
                        <a:t>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3329143"/>
                  </a:ext>
                </a:extLst>
              </a:tr>
              <a:tr h="628948">
                <a:tc>
                  <a:txBody>
                    <a:bodyPr/>
                    <a:lstStyle/>
                    <a:p>
                      <a:r>
                        <a:rPr lang="zh-CN" altLang="en-US" sz="2200" b="1" i="0" baseline="0" dirty="0"/>
                        <a:t>调整后</a:t>
                      </a:r>
                    </a:p>
                  </a:txBody>
                  <a:tcPr/>
                </a:tc>
                <a:tc vMerge="1">
                  <a:txBody>
                    <a:bodyPr/>
                    <a:lstStyle/>
                    <a:p>
                      <a:endParaRPr lang="zh-CN" altLang="en-US" b="1" i="0" baseline="0" dirty="0"/>
                    </a:p>
                  </a:txBody>
                  <a:tcPr/>
                </a:tc>
                <a:tc>
                  <a:txBody>
                    <a:bodyPr/>
                    <a:lstStyle/>
                    <a:p>
                      <a:r>
                        <a:rPr lang="en-US" altLang="zh-CN" sz="2200" b="1" i="0" baseline="0" dirty="0"/>
                        <a:t>100.862</a:t>
                      </a:r>
                      <a:endParaRPr lang="zh-CN" altLang="en-US" sz="2200" b="1" i="0" baseline="0" dirty="0"/>
                    </a:p>
                  </a:txBody>
                  <a:tcPr/>
                </a:tc>
                <a:tc>
                  <a:txBody>
                    <a:bodyPr/>
                    <a:lstStyle/>
                    <a:p>
                      <a:r>
                        <a:rPr lang="en-US" altLang="zh-CN" sz="2200" b="1" i="0" baseline="0" dirty="0"/>
                        <a:t>16.138</a:t>
                      </a:r>
                      <a:endParaRPr lang="zh-CN" altLang="en-US" sz="2200" b="1" i="0" baseline="0" dirty="0"/>
                    </a:p>
                  </a:txBody>
                  <a:tcPr/>
                </a:tc>
                <a:tc>
                  <a:txBody>
                    <a:bodyPr/>
                    <a:lstStyle/>
                    <a:p>
                      <a:r>
                        <a:rPr lang="en-US" altLang="zh-CN" sz="2200" b="1" i="0" baseline="0" dirty="0"/>
                        <a:t>1.937</a:t>
                      </a:r>
                      <a:endParaRPr lang="zh-CN" altLang="en-US" sz="2200" b="1" i="0" baseline="0" dirty="0"/>
                    </a:p>
                  </a:txBody>
                  <a:tcPr/>
                </a:tc>
                <a:tc>
                  <a:txBody>
                    <a:bodyPr/>
                    <a:lstStyle/>
                    <a:p>
                      <a:r>
                        <a:rPr lang="en-US" altLang="zh-CN" sz="2200" b="1" i="0" baseline="0" dirty="0"/>
                        <a:t>100.862-</a:t>
                      </a:r>
                      <a:r>
                        <a:rPr lang="zh-CN" altLang="en-US" sz="2200" b="1" i="0" baseline="0" dirty="0"/>
                        <a:t>成本</a:t>
                      </a:r>
                      <a:r>
                        <a:rPr lang="en-US" altLang="zh-CN" sz="2200" b="1" i="0" baseline="0" dirty="0"/>
                        <a:t>-1.937</a:t>
                      </a:r>
                      <a:endParaRPr lang="zh-CN" altLang="en-US" sz="2200" b="1" i="0" baseline="0" dirty="0"/>
                    </a:p>
                  </a:txBody>
                  <a:tcPr/>
                </a:tc>
                <a:extLst>
                  <a:ext uri="{0D108BD9-81ED-4DB2-BD59-A6C34878D82A}">
                    <a16:rowId xmlns:a16="http://schemas.microsoft.com/office/drawing/2014/main" val="411842056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-0.103</a:t>
                      </a:r>
                      <a:endParaRPr lang="zh-CN" altLang="en-US" sz="2200" b="1" i="0" baseline="0" dirty="0"/>
                    </a:p>
                  </a:txBody>
                  <a:tcPr/>
                </a:tc>
                <a:tc>
                  <a:txBody>
                    <a:bodyPr/>
                    <a:lstStyle/>
                    <a:p>
                      <a:r>
                        <a:rPr lang="en-US" altLang="zh-CN" sz="2200" b="1" i="0" baseline="0" dirty="0"/>
                        <a:t>+0.965</a:t>
                      </a:r>
                      <a:endParaRPr lang="zh-CN" altLang="en-US" sz="2200" b="1" i="0" baseline="0" dirty="0"/>
                    </a:p>
                  </a:txBody>
                  <a:tcPr/>
                </a:tc>
                <a:extLst>
                  <a:ext uri="{0D108BD9-81ED-4DB2-BD59-A6C34878D82A}">
                    <a16:rowId xmlns:a16="http://schemas.microsoft.com/office/drawing/2014/main" val="1128838686"/>
                  </a:ext>
                </a:extLst>
              </a:tr>
            </a:tbl>
          </a:graphicData>
        </a:graphic>
      </p:graphicFrame>
    </p:spTree>
    <p:extLst>
      <p:ext uri="{BB962C8B-B14F-4D97-AF65-F5344CB8AC3E}">
        <p14:creationId xmlns:p14="http://schemas.microsoft.com/office/powerpoint/2010/main" val="3905123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）购买方</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502078884"/>
              </p:ext>
            </p:extLst>
          </p:nvPr>
        </p:nvGraphicFramePr>
        <p:xfrm>
          <a:off x="395536" y="1484783"/>
          <a:ext cx="8748464" cy="5373217"/>
        </p:xfrm>
        <a:graphic>
          <a:graphicData uri="http://schemas.openxmlformats.org/drawingml/2006/table">
            <a:tbl>
              <a:tblPr firstRow="1" bandRow="1">
                <a:tableStyleId>{21E4AEA4-8DFA-4A89-87EB-49C32662AFE0}</a:tableStyleId>
              </a:tblPr>
              <a:tblGrid>
                <a:gridCol w="829742">
                  <a:extLst>
                    <a:ext uri="{9D8B030D-6E8A-4147-A177-3AD203B41FA5}">
                      <a16:colId xmlns:a16="http://schemas.microsoft.com/office/drawing/2014/main" val="20000"/>
                    </a:ext>
                  </a:extLst>
                </a:gridCol>
                <a:gridCol w="774143">
                  <a:extLst>
                    <a:ext uri="{9D8B030D-6E8A-4147-A177-3AD203B41FA5}">
                      <a16:colId xmlns:a16="http://schemas.microsoft.com/office/drawing/2014/main" val="20001"/>
                    </a:ext>
                  </a:extLst>
                </a:gridCol>
                <a:gridCol w="947750">
                  <a:extLst>
                    <a:ext uri="{9D8B030D-6E8A-4147-A177-3AD203B41FA5}">
                      <a16:colId xmlns:a16="http://schemas.microsoft.com/office/drawing/2014/main" val="20003"/>
                    </a:ext>
                  </a:extLst>
                </a:gridCol>
                <a:gridCol w="801943">
                  <a:extLst>
                    <a:ext uri="{9D8B030D-6E8A-4147-A177-3AD203B41FA5}">
                      <a16:colId xmlns:a16="http://schemas.microsoft.com/office/drawing/2014/main" val="20004"/>
                    </a:ext>
                  </a:extLst>
                </a:gridCol>
                <a:gridCol w="1166462">
                  <a:extLst>
                    <a:ext uri="{9D8B030D-6E8A-4147-A177-3AD203B41FA5}">
                      <a16:colId xmlns:a16="http://schemas.microsoft.com/office/drawing/2014/main" val="20005"/>
                    </a:ext>
                  </a:extLst>
                </a:gridCol>
                <a:gridCol w="1020654">
                  <a:extLst>
                    <a:ext uri="{9D8B030D-6E8A-4147-A177-3AD203B41FA5}">
                      <a16:colId xmlns:a16="http://schemas.microsoft.com/office/drawing/2014/main" val="20006"/>
                    </a:ext>
                  </a:extLst>
                </a:gridCol>
                <a:gridCol w="1166462">
                  <a:extLst>
                    <a:ext uri="{9D8B030D-6E8A-4147-A177-3AD203B41FA5}">
                      <a16:colId xmlns:a16="http://schemas.microsoft.com/office/drawing/2014/main" val="20007"/>
                    </a:ext>
                  </a:extLst>
                </a:gridCol>
                <a:gridCol w="2041308">
                  <a:extLst>
                    <a:ext uri="{9D8B030D-6E8A-4147-A177-3AD203B41FA5}">
                      <a16:colId xmlns:a16="http://schemas.microsoft.com/office/drawing/2014/main" val="20008"/>
                    </a:ext>
                  </a:extLst>
                </a:gridCol>
              </a:tblGrid>
              <a:tr h="768101">
                <a:tc>
                  <a:txBody>
                    <a:bodyPr/>
                    <a:lstStyle/>
                    <a:p>
                      <a:r>
                        <a:rPr lang="zh-CN" altLang="en-US" sz="2200" dirty="0"/>
                        <a:t>调整前后</a:t>
                      </a:r>
                    </a:p>
                  </a:txBody>
                  <a:tcPr/>
                </a:tc>
                <a:tc>
                  <a:txBody>
                    <a:bodyPr/>
                    <a:lstStyle/>
                    <a:p>
                      <a:r>
                        <a:rPr lang="zh-CN" altLang="en-US" sz="2200" dirty="0"/>
                        <a:t>价格调整</a:t>
                      </a:r>
                    </a:p>
                  </a:txBody>
                  <a:tcPr/>
                </a:tc>
                <a:tc>
                  <a:txBody>
                    <a:bodyPr/>
                    <a:lstStyle/>
                    <a:p>
                      <a:r>
                        <a:rPr lang="zh-CN" altLang="en-US" sz="2200" dirty="0"/>
                        <a:t>销售额</a:t>
                      </a:r>
                    </a:p>
                  </a:txBody>
                  <a:tcPr/>
                </a:tc>
                <a:tc>
                  <a:txBody>
                    <a:bodyPr/>
                    <a:lstStyle/>
                    <a:p>
                      <a:r>
                        <a:rPr lang="zh-CN" altLang="en-US" sz="2200" dirty="0"/>
                        <a:t>销项</a:t>
                      </a:r>
                    </a:p>
                  </a:txBody>
                  <a:tcPr/>
                </a:tc>
                <a:tc>
                  <a:txBody>
                    <a:bodyPr/>
                    <a:lstStyle/>
                    <a:p>
                      <a:r>
                        <a:rPr lang="zh-CN" altLang="en-US" sz="2200" dirty="0"/>
                        <a:t>购进成本</a:t>
                      </a:r>
                    </a:p>
                  </a:txBody>
                  <a:tcPr/>
                </a:tc>
                <a:tc>
                  <a:txBody>
                    <a:bodyPr/>
                    <a:lstStyle/>
                    <a:p>
                      <a:r>
                        <a:rPr lang="zh-CN" altLang="en-US" sz="2200" dirty="0"/>
                        <a:t>进项</a:t>
                      </a:r>
                    </a:p>
                  </a:txBody>
                  <a:tcPr/>
                </a:tc>
                <a:tc>
                  <a:txBody>
                    <a:bodyPr/>
                    <a:lstStyle/>
                    <a:p>
                      <a:r>
                        <a:rPr lang="zh-CN" altLang="en-US" sz="2200" dirty="0"/>
                        <a:t>附加</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773126">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r>
                        <a:rPr lang="zh-CN" altLang="en-US" sz="2200" b="1" i="0" kern="1200" baseline="0" dirty="0">
                          <a:solidFill>
                            <a:schemeClr val="dk1"/>
                          </a:solidFill>
                          <a:latin typeface="+mn-lt"/>
                          <a:ea typeface="+mn-ea"/>
                          <a:cs typeface="+mn-cs"/>
                        </a:rPr>
                        <a:t>不调整</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7.2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-1.176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120-100+1.176</a:t>
                      </a:r>
                    </a:p>
                    <a:p>
                      <a:pPr marL="0" algn="l" defTabSz="914400" rtl="0" eaLnBrk="1" latinLnBrk="0" hangingPunct="1"/>
                      <a:r>
                        <a:rPr lang="en-US" altLang="zh-CN" sz="2200" b="1" i="0" kern="1200" baseline="0" dirty="0">
                          <a:solidFill>
                            <a:schemeClr val="dk1"/>
                          </a:solidFill>
                          <a:latin typeface="+mn-lt"/>
                          <a:ea typeface="+mn-ea"/>
                          <a:cs typeface="+mn-cs"/>
                        </a:rPr>
                        <a:t>=21.176</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76526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7.2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-1.056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120-100+1.056</a:t>
                      </a:r>
                    </a:p>
                    <a:p>
                      <a:pPr marL="0" algn="l" defTabSz="914400" rtl="0" eaLnBrk="1" latinLnBrk="0" hangingPunct="1"/>
                      <a:r>
                        <a:rPr lang="en-US" altLang="zh-CN" sz="2200" b="1" i="0" kern="1200" baseline="0" dirty="0">
                          <a:solidFill>
                            <a:schemeClr val="dk1"/>
                          </a:solidFill>
                          <a:latin typeface="+mn-lt"/>
                          <a:ea typeface="+mn-ea"/>
                          <a:cs typeface="+mn-cs"/>
                        </a:rPr>
                        <a:t>=21.056</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4083453109"/>
                  </a:ext>
                </a:extLst>
              </a:tr>
              <a:tr h="428547">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r h="768101">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endParaRPr lang="en-US" altLang="zh-CN" sz="2200" dirty="0"/>
                    </a:p>
                    <a:p>
                      <a:endParaRPr lang="en-US" altLang="zh-CN" sz="2200" dirty="0"/>
                    </a:p>
                    <a:p>
                      <a:r>
                        <a:rPr lang="zh-CN" altLang="en-US" sz="2200" b="1" i="0" kern="1200" baseline="0" dirty="0">
                          <a:solidFill>
                            <a:schemeClr val="dk1"/>
                          </a:solidFill>
                          <a:latin typeface="+mn-lt"/>
                          <a:ea typeface="+mn-ea"/>
                          <a:cs typeface="+mn-cs"/>
                        </a:rPr>
                        <a:t>调整</a:t>
                      </a:r>
                      <a:endParaRPr lang="zh-CN" altLang="en-US" dirty="0"/>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7.2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-1.176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120-100+1.176</a:t>
                      </a:r>
                    </a:p>
                    <a:p>
                      <a:pPr marL="0" algn="l" defTabSz="914400" rtl="0" eaLnBrk="1" latinLnBrk="0" hangingPunct="1"/>
                      <a:r>
                        <a:rPr lang="en-US" altLang="zh-CN" sz="2200" b="1" i="0" kern="1200" baseline="0" dirty="0">
                          <a:solidFill>
                            <a:schemeClr val="dk1"/>
                          </a:solidFill>
                          <a:latin typeface="+mn-lt"/>
                          <a:ea typeface="+mn-ea"/>
                          <a:cs typeface="+mn-cs"/>
                        </a:rPr>
                        <a:t>=21.176</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4"/>
                  </a:ext>
                </a:extLst>
              </a:tr>
              <a:tr h="1101978">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7.2</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100.862</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16.138</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-1.073</a:t>
                      </a:r>
                      <a:endParaRPr lang="zh-CN" altLang="en-US" sz="2200" b="1" i="0" kern="1200" baseline="0" dirty="0">
                        <a:solidFill>
                          <a:schemeClr val="dk1"/>
                        </a:solidFill>
                        <a:latin typeface="+mn-lt"/>
                        <a:ea typeface="+mn-ea"/>
                        <a:cs typeface="+mn-cs"/>
                      </a:endParaRPr>
                    </a:p>
                  </a:txBody>
                  <a:tcPr/>
                </a:tc>
                <a:tc>
                  <a:txBody>
                    <a:bodyPr/>
                    <a:lstStyle/>
                    <a:p>
                      <a:r>
                        <a:rPr lang="en-US" altLang="zh-CN" sz="2200" b="1" i="0" kern="1200" baseline="0" dirty="0">
                          <a:solidFill>
                            <a:schemeClr val="dk1"/>
                          </a:solidFill>
                          <a:latin typeface="+mn-lt"/>
                          <a:ea typeface="+mn-ea"/>
                          <a:cs typeface="+mn-cs"/>
                        </a:rPr>
                        <a:t>120-100.862+1.073=20.211</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5"/>
                  </a:ext>
                </a:extLst>
              </a:tr>
              <a:tr h="768101">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+0.103</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-0.965</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303709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747E05-1367-432D-B97C-0934DA5BC223}"/>
              </a:ext>
            </a:extLst>
          </p:cNvPr>
          <p:cNvSpPr>
            <a:spLocks noGrp="1"/>
          </p:cNvSpPr>
          <p:nvPr>
            <p:ph type="title"/>
          </p:nvPr>
        </p:nvSpPr>
        <p:spPr/>
        <p:txBody>
          <a:bodyPr/>
          <a:lstStyle/>
          <a:p>
            <a:r>
              <a:rPr lang="zh-CN" altLang="en-US" dirty="0"/>
              <a:t>增值税税率调整的影响分析</a:t>
            </a:r>
          </a:p>
        </p:txBody>
      </p:sp>
      <p:sp>
        <p:nvSpPr>
          <p:cNvPr id="3" name="内容占位符 2">
            <a:extLst>
              <a:ext uri="{FF2B5EF4-FFF2-40B4-BE49-F238E27FC236}">
                <a16:creationId xmlns:a16="http://schemas.microsoft.com/office/drawing/2014/main" id="{10944DE2-246F-4EBD-8604-D45FF972E3A6}"/>
              </a:ext>
            </a:extLst>
          </p:cNvPr>
          <p:cNvSpPr>
            <a:spLocks noGrp="1"/>
          </p:cNvSpPr>
          <p:nvPr>
            <p:ph idx="1"/>
          </p:nvPr>
        </p:nvSpPr>
        <p:spPr/>
        <p:txBody>
          <a:bodyPr/>
          <a:lstStyle/>
          <a:p>
            <a:r>
              <a:rPr lang="zh-CN" altLang="en-US" dirty="0">
                <a:solidFill>
                  <a:srgbClr val="FF0000"/>
                </a:solidFill>
              </a:rPr>
              <a:t>调价的利润平衡点（也即是调整前后的价格平衡点）</a:t>
            </a:r>
            <a:endParaRPr lang="en-US" altLang="zh-CN" dirty="0">
              <a:solidFill>
                <a:srgbClr val="FF0000"/>
              </a:solidFill>
            </a:endParaRPr>
          </a:p>
          <a:p>
            <a:r>
              <a:rPr lang="zh-CN" altLang="en-US" dirty="0"/>
              <a:t>购销双方都是一般计税方法下，因税率调整，导致销售方附加税费减少而增加的利润，也等于购进方附加税费减少而减少的利润，金额 </a:t>
            </a:r>
            <a:r>
              <a:rPr lang="en-US" altLang="zh-CN" dirty="0"/>
              <a:t>=</a:t>
            </a:r>
            <a:r>
              <a:rPr lang="zh-CN" altLang="en-US" dirty="0"/>
              <a:t>不含税价的</a:t>
            </a:r>
            <a:r>
              <a:rPr lang="en-US" altLang="zh-CN" dirty="0">
                <a:solidFill>
                  <a:srgbClr val="FF0000"/>
                </a:solidFill>
              </a:rPr>
              <a:t>0.12%</a:t>
            </a:r>
            <a:r>
              <a:rPr lang="zh-CN" altLang="en-US" dirty="0"/>
              <a:t>（</a:t>
            </a:r>
            <a:r>
              <a:rPr lang="en-US" altLang="zh-CN" dirty="0"/>
              <a:t>1%</a:t>
            </a:r>
            <a:r>
              <a:rPr lang="zh-CN" altLang="zh-CN" dirty="0"/>
              <a:t>×</a:t>
            </a:r>
            <a:r>
              <a:rPr lang="en-US" altLang="zh-CN" dirty="0"/>
              <a:t>12%</a:t>
            </a:r>
            <a:r>
              <a:rPr lang="zh-CN" altLang="en-US" dirty="0"/>
              <a:t>）</a:t>
            </a:r>
            <a:endParaRPr lang="en-US" altLang="zh-CN" dirty="0"/>
          </a:p>
          <a:p>
            <a:endParaRPr lang="zh-CN" altLang="en-US" dirty="0"/>
          </a:p>
        </p:txBody>
      </p:sp>
      <p:graphicFrame>
        <p:nvGraphicFramePr>
          <p:cNvPr id="4" name="表格 3">
            <a:extLst>
              <a:ext uri="{FF2B5EF4-FFF2-40B4-BE49-F238E27FC236}">
                <a16:creationId xmlns:a16="http://schemas.microsoft.com/office/drawing/2014/main" id="{85AE26ED-3332-4780-BA9A-8026256CC235}"/>
              </a:ext>
            </a:extLst>
          </p:cNvPr>
          <p:cNvGraphicFramePr>
            <a:graphicFrameLocks noGrp="1"/>
          </p:cNvGraphicFramePr>
          <p:nvPr>
            <p:extLst>
              <p:ext uri="{D42A27DB-BD31-4B8C-83A1-F6EECF244321}">
                <p14:modId xmlns:p14="http://schemas.microsoft.com/office/powerpoint/2010/main" val="3133155020"/>
              </p:ext>
            </p:extLst>
          </p:nvPr>
        </p:nvGraphicFramePr>
        <p:xfrm>
          <a:off x="755576" y="2636912"/>
          <a:ext cx="8208912" cy="3580380"/>
        </p:xfrm>
        <a:graphic>
          <a:graphicData uri="http://schemas.openxmlformats.org/drawingml/2006/table">
            <a:tbl>
              <a:tblPr firstRow="1" bandRow="1">
                <a:tableStyleId>{21E4AEA4-8DFA-4A89-87EB-49C32662AFE0}</a:tableStyleId>
              </a:tblPr>
              <a:tblGrid>
                <a:gridCol w="983404">
                  <a:extLst>
                    <a:ext uri="{9D8B030D-6E8A-4147-A177-3AD203B41FA5}">
                      <a16:colId xmlns:a16="http://schemas.microsoft.com/office/drawing/2014/main" val="2105906915"/>
                    </a:ext>
                  </a:extLst>
                </a:gridCol>
                <a:gridCol w="1136597">
                  <a:extLst>
                    <a:ext uri="{9D8B030D-6E8A-4147-A177-3AD203B41FA5}">
                      <a16:colId xmlns:a16="http://schemas.microsoft.com/office/drawing/2014/main" val="1454896086"/>
                    </a:ext>
                  </a:extLst>
                </a:gridCol>
                <a:gridCol w="2993240">
                  <a:extLst>
                    <a:ext uri="{9D8B030D-6E8A-4147-A177-3AD203B41FA5}">
                      <a16:colId xmlns:a16="http://schemas.microsoft.com/office/drawing/2014/main" val="814776444"/>
                    </a:ext>
                  </a:extLst>
                </a:gridCol>
                <a:gridCol w="1902024">
                  <a:extLst>
                    <a:ext uri="{9D8B030D-6E8A-4147-A177-3AD203B41FA5}">
                      <a16:colId xmlns:a16="http://schemas.microsoft.com/office/drawing/2014/main" val="2361236170"/>
                    </a:ext>
                  </a:extLst>
                </a:gridCol>
                <a:gridCol w="1193647">
                  <a:extLst>
                    <a:ext uri="{9D8B030D-6E8A-4147-A177-3AD203B41FA5}">
                      <a16:colId xmlns:a16="http://schemas.microsoft.com/office/drawing/2014/main" val="854372056"/>
                    </a:ext>
                  </a:extLst>
                </a:gridCol>
              </a:tblGrid>
              <a:tr h="634579">
                <a:tc>
                  <a:txBody>
                    <a:bodyPr/>
                    <a:lstStyle/>
                    <a:p>
                      <a:r>
                        <a:rPr lang="zh-CN" altLang="en-US" b="1" i="0" baseline="0" dirty="0"/>
                        <a:t>适用税率 </a:t>
                      </a:r>
                    </a:p>
                  </a:txBody>
                  <a:tcPr/>
                </a:tc>
                <a:tc>
                  <a:txBody>
                    <a:bodyPr/>
                    <a:lstStyle/>
                    <a:p>
                      <a:r>
                        <a:rPr lang="zh-CN" altLang="en-US" b="1" i="0" baseline="0" dirty="0"/>
                        <a:t>原价格</a:t>
                      </a:r>
                    </a:p>
                  </a:txBody>
                  <a:tcPr/>
                </a:tc>
                <a:tc>
                  <a:txBody>
                    <a:bodyPr/>
                    <a:lstStyle/>
                    <a:p>
                      <a:r>
                        <a:rPr lang="zh-CN" altLang="en-US" b="1" i="0" baseline="0" dirty="0"/>
                        <a:t>利润平衡点换算</a:t>
                      </a:r>
                    </a:p>
                  </a:txBody>
                  <a:tcPr/>
                </a:tc>
                <a:tc>
                  <a:txBody>
                    <a:bodyPr/>
                    <a:lstStyle/>
                    <a:p>
                      <a:r>
                        <a:rPr lang="zh-CN" altLang="en-US" b="1" i="0" baseline="0" dirty="0"/>
                        <a:t>不含税价</a:t>
                      </a:r>
                    </a:p>
                  </a:txBody>
                  <a:tcPr/>
                </a:tc>
                <a:tc>
                  <a:txBody>
                    <a:bodyPr/>
                    <a:lstStyle/>
                    <a:p>
                      <a:r>
                        <a:rPr lang="zh-CN" altLang="en-US" b="1" i="0" baseline="0" dirty="0"/>
                        <a:t>含税价</a:t>
                      </a:r>
                    </a:p>
                  </a:txBody>
                  <a:tcPr/>
                </a:tc>
                <a:extLst>
                  <a:ext uri="{0D108BD9-81ED-4DB2-BD59-A6C34878D82A}">
                    <a16:rowId xmlns:a16="http://schemas.microsoft.com/office/drawing/2014/main" val="4256564355"/>
                  </a:ext>
                </a:extLst>
              </a:tr>
              <a:tr h="906541">
                <a:tc>
                  <a:txBody>
                    <a:bodyPr/>
                    <a:lstStyle/>
                    <a:p>
                      <a:r>
                        <a:rPr lang="en-US" altLang="zh-CN" b="1" i="0" baseline="0" dirty="0"/>
                        <a:t>17%</a:t>
                      </a:r>
                      <a:r>
                        <a:rPr lang="zh-CN" altLang="en-US" b="1" i="0" baseline="0" dirty="0"/>
                        <a:t>（或</a:t>
                      </a:r>
                      <a:r>
                        <a:rPr lang="en-US" altLang="zh-CN" b="1" i="0" baseline="0" dirty="0"/>
                        <a:t>16%</a:t>
                      </a:r>
                      <a:r>
                        <a:rPr lang="zh-CN" altLang="en-US" b="1" i="0" baseline="0" dirty="0"/>
                        <a:t>）</a:t>
                      </a:r>
                    </a:p>
                  </a:txBody>
                  <a:tcPr/>
                </a:tc>
                <a:tc>
                  <a:txBody>
                    <a:bodyPr/>
                    <a:lstStyle/>
                    <a:p>
                      <a:r>
                        <a:rPr lang="en-US" altLang="zh-CN" b="1" i="0" baseline="0" dirty="0"/>
                        <a:t>100</a:t>
                      </a:r>
                      <a:r>
                        <a:rPr lang="zh-CN" altLang="en-US" b="1" i="0" baseline="0" dirty="0"/>
                        <a:t>（</a:t>
                      </a:r>
                      <a:r>
                        <a:rPr lang="en-US" altLang="zh-CN" b="1" i="0" baseline="0" dirty="0"/>
                        <a:t>117</a:t>
                      </a:r>
                      <a:r>
                        <a:rPr lang="zh-CN" altLang="en-US" b="1" i="0" baseline="0" dirty="0"/>
                        <a:t>）</a:t>
                      </a:r>
                    </a:p>
                  </a:txBody>
                  <a:tcPr/>
                </a:tc>
                <a:tc>
                  <a:txBody>
                    <a:bodyPr/>
                    <a:lstStyle/>
                    <a:p>
                      <a:r>
                        <a:rPr lang="en-US" altLang="zh-CN" b="1" i="0" baseline="0" dirty="0"/>
                        <a:t>100-</a:t>
                      </a:r>
                      <a:r>
                        <a:rPr lang="zh-CN" altLang="en-US" b="1" i="0" baseline="0" dirty="0"/>
                        <a:t>成本</a:t>
                      </a:r>
                      <a:r>
                        <a:rPr lang="en-US" altLang="zh-CN" b="1" i="0" baseline="0" dirty="0"/>
                        <a:t>-100</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17%</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12%</a:t>
                      </a:r>
                    </a:p>
                    <a:p>
                      <a:r>
                        <a:rPr lang="en-US" altLang="zh-CN" sz="1800" b="1" i="0" kern="1200" baseline="0" dirty="0">
                          <a:solidFill>
                            <a:schemeClr val="dk1"/>
                          </a:solidFill>
                          <a:effectLst/>
                          <a:latin typeface="+mn-lt"/>
                          <a:ea typeface="+mn-ea"/>
                          <a:cs typeface="+mn-cs"/>
                        </a:rPr>
                        <a:t>=X-</a:t>
                      </a:r>
                      <a:r>
                        <a:rPr lang="zh-CN" altLang="en-US" sz="1800" b="1" i="0" kern="1200" baseline="0" dirty="0">
                          <a:solidFill>
                            <a:schemeClr val="dk1"/>
                          </a:solidFill>
                          <a:effectLst/>
                          <a:latin typeface="+mn-lt"/>
                          <a:ea typeface="+mn-ea"/>
                          <a:cs typeface="+mn-cs"/>
                        </a:rPr>
                        <a:t>成本</a:t>
                      </a:r>
                      <a:r>
                        <a:rPr lang="en-US" altLang="zh-CN" sz="1800" b="1" i="0" kern="1200" baseline="0" dirty="0">
                          <a:solidFill>
                            <a:schemeClr val="dk1"/>
                          </a:solidFill>
                          <a:effectLst/>
                          <a:latin typeface="+mn-lt"/>
                          <a:ea typeface="+mn-ea"/>
                          <a:cs typeface="+mn-cs"/>
                        </a:rPr>
                        <a:t>-X</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16%</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12%</a:t>
                      </a:r>
                      <a:endParaRPr lang="zh-CN" altLang="en-US" b="1" i="0" baseline="0" dirty="0"/>
                    </a:p>
                  </a:txBody>
                  <a:tcPr/>
                </a:tc>
                <a:tc>
                  <a:txBody>
                    <a:bodyPr/>
                    <a:lstStyle/>
                    <a:p>
                      <a:r>
                        <a:rPr lang="zh-CN" altLang="en-US" b="1" i="0" baseline="0" dirty="0"/>
                        <a:t>（</a:t>
                      </a:r>
                      <a:r>
                        <a:rPr lang="en-US" altLang="zh-CN" b="1" i="0" baseline="0" dirty="0"/>
                        <a:t>100-2.04</a:t>
                      </a:r>
                      <a:r>
                        <a:rPr lang="zh-CN" altLang="en-US" b="1" i="0" baseline="0" dirty="0"/>
                        <a:t>）</a:t>
                      </a:r>
                      <a:r>
                        <a:rPr lang="zh-CN" altLang="zh-CN" sz="1800" b="1" i="0" kern="1200" baseline="0" dirty="0">
                          <a:solidFill>
                            <a:schemeClr val="dk1"/>
                          </a:solidFill>
                          <a:effectLst/>
                          <a:latin typeface="+mn-lt"/>
                          <a:ea typeface="+mn-ea"/>
                          <a:cs typeface="+mn-cs"/>
                        </a:rPr>
                        <a:t>÷</a:t>
                      </a:r>
                      <a:r>
                        <a:rPr lang="zh-CN" altLang="en-US"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1-16%</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12%</a:t>
                      </a:r>
                      <a:r>
                        <a:rPr lang="zh-CN" altLang="en-US"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=99.87765</a:t>
                      </a:r>
                      <a:endParaRPr lang="zh-CN" altLang="en-US" b="1" i="0" baseline="0" dirty="0"/>
                    </a:p>
                  </a:txBody>
                  <a:tcPr/>
                </a:tc>
                <a:tc>
                  <a:txBody>
                    <a:bodyPr/>
                    <a:lstStyle/>
                    <a:p>
                      <a:r>
                        <a:rPr lang="en-US" altLang="zh-CN" b="1" i="0" baseline="0" dirty="0"/>
                        <a:t>99.87765</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1.16</a:t>
                      </a:r>
                    </a:p>
                    <a:p>
                      <a:r>
                        <a:rPr lang="en-US" altLang="zh-CN" sz="1800" b="1" i="0" kern="1200" baseline="0" dirty="0">
                          <a:solidFill>
                            <a:schemeClr val="dk1"/>
                          </a:solidFill>
                          <a:effectLst/>
                          <a:latin typeface="+mn-lt"/>
                          <a:ea typeface="+mn-ea"/>
                          <a:cs typeface="+mn-cs"/>
                        </a:rPr>
                        <a:t>=115.8581</a:t>
                      </a:r>
                      <a:endParaRPr lang="zh-CN" altLang="en-US" b="1" i="0" baseline="0" dirty="0"/>
                    </a:p>
                  </a:txBody>
                  <a:tcPr/>
                </a:tc>
                <a:extLst>
                  <a:ext uri="{0D108BD9-81ED-4DB2-BD59-A6C34878D82A}">
                    <a16:rowId xmlns:a16="http://schemas.microsoft.com/office/drawing/2014/main" val="2972350608"/>
                  </a:ext>
                </a:extLst>
              </a:tr>
              <a:tr h="453270">
                <a:tc gridSpan="2">
                  <a:txBody>
                    <a:bodyPr/>
                    <a:lstStyle/>
                    <a:p>
                      <a:r>
                        <a:rPr lang="zh-CN" altLang="en-US" b="1" i="0" baseline="0" dirty="0"/>
                        <a:t>折算率</a:t>
                      </a:r>
                    </a:p>
                  </a:txBody>
                  <a:tcPr/>
                </a:tc>
                <a:tc hMerge="1">
                  <a:txBody>
                    <a:bodyPr/>
                    <a:lstStyle/>
                    <a:p>
                      <a:endParaRPr lang="zh-CN" altLang="en-US" dirty="0"/>
                    </a:p>
                  </a:txBody>
                  <a:tcPr/>
                </a:tc>
                <a:tc>
                  <a:txBody>
                    <a:bodyPr/>
                    <a:lstStyle/>
                    <a:p>
                      <a:endParaRPr lang="zh-CN" altLang="en-US" b="1" i="0" baseline="0" dirty="0"/>
                    </a:p>
                  </a:txBody>
                  <a:tcPr/>
                </a:tc>
                <a:tc>
                  <a:txBody>
                    <a:bodyPr/>
                    <a:lstStyle/>
                    <a:p>
                      <a:r>
                        <a:rPr lang="zh-CN" altLang="en-US" b="1" i="0" baseline="0" dirty="0"/>
                        <a:t>约为</a:t>
                      </a:r>
                      <a:r>
                        <a:rPr lang="en-US" altLang="zh-CN" b="1" i="0" baseline="0" dirty="0"/>
                        <a:t>99.88%</a:t>
                      </a:r>
                      <a:endParaRPr lang="zh-CN" altLang="en-US" b="1" i="0" baseline="0" dirty="0"/>
                    </a:p>
                  </a:txBody>
                  <a:tcPr/>
                </a:tc>
                <a:tc>
                  <a:txBody>
                    <a:bodyPr/>
                    <a:lstStyle/>
                    <a:p>
                      <a:r>
                        <a:rPr lang="en-US" altLang="zh-CN" b="1" i="0" baseline="0" dirty="0"/>
                        <a:t>99.02%</a:t>
                      </a:r>
                      <a:endParaRPr lang="zh-CN" altLang="en-US" b="1" i="0" baseline="0" dirty="0"/>
                    </a:p>
                  </a:txBody>
                  <a:tcPr/>
                </a:tc>
                <a:extLst>
                  <a:ext uri="{0D108BD9-81ED-4DB2-BD59-A6C34878D82A}">
                    <a16:rowId xmlns:a16="http://schemas.microsoft.com/office/drawing/2014/main" val="3269003063"/>
                  </a:ext>
                </a:extLst>
              </a:tr>
              <a:tr h="1178503">
                <a:tc>
                  <a:txBody>
                    <a:bodyPr/>
                    <a:lstStyle/>
                    <a:p>
                      <a:r>
                        <a:rPr lang="en-US" altLang="zh-CN" b="1" i="0" baseline="0" dirty="0"/>
                        <a:t>11%</a:t>
                      </a:r>
                      <a:r>
                        <a:rPr lang="zh-CN" altLang="en-US" b="1" i="0" baseline="0" dirty="0"/>
                        <a:t>（或</a:t>
                      </a:r>
                      <a:r>
                        <a:rPr lang="en-US" altLang="zh-CN" b="1" i="0" baseline="0" dirty="0"/>
                        <a:t>10%</a:t>
                      </a:r>
                      <a:r>
                        <a:rPr lang="zh-CN" altLang="en-US" b="1" i="0" baseline="0" dirty="0"/>
                        <a:t>）</a:t>
                      </a:r>
                    </a:p>
                  </a:txBody>
                  <a:tcPr/>
                </a:tc>
                <a:tc>
                  <a:txBody>
                    <a:bodyPr/>
                    <a:lstStyle/>
                    <a:p>
                      <a:r>
                        <a:rPr lang="en-US" altLang="zh-CN" b="1" i="0" baseline="0" dirty="0"/>
                        <a:t>100</a:t>
                      </a:r>
                      <a:r>
                        <a:rPr lang="zh-CN" altLang="en-US" b="1" i="0" baseline="0" dirty="0"/>
                        <a:t>（</a:t>
                      </a:r>
                      <a:r>
                        <a:rPr lang="en-US" altLang="zh-CN" b="1" i="0" baseline="0" dirty="0"/>
                        <a:t>111</a:t>
                      </a:r>
                      <a:r>
                        <a:rPr lang="zh-CN" altLang="en-US" b="1" i="0" baseline="0" dirty="0"/>
                        <a:t>）</a:t>
                      </a:r>
                    </a:p>
                  </a:txBody>
                  <a:tcPr/>
                </a:tc>
                <a:tc>
                  <a:txBody>
                    <a:bodyPr/>
                    <a:lstStyle/>
                    <a:p>
                      <a:r>
                        <a:rPr lang="en-US" altLang="zh-CN" b="1" i="0" baseline="0" dirty="0"/>
                        <a:t>100-</a:t>
                      </a:r>
                      <a:r>
                        <a:rPr lang="zh-CN" altLang="en-US" b="1" i="0" baseline="0" dirty="0"/>
                        <a:t>成本</a:t>
                      </a:r>
                      <a:r>
                        <a:rPr lang="en-US" altLang="zh-CN" b="1" i="0" baseline="0" dirty="0"/>
                        <a:t>-100</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11%</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12%</a:t>
                      </a:r>
                    </a:p>
                    <a:p>
                      <a:r>
                        <a:rPr lang="en-US" altLang="zh-CN" sz="1800" b="1" i="0" kern="1200" baseline="0" dirty="0">
                          <a:solidFill>
                            <a:schemeClr val="dk1"/>
                          </a:solidFill>
                          <a:effectLst/>
                          <a:latin typeface="+mn-lt"/>
                          <a:ea typeface="+mn-ea"/>
                          <a:cs typeface="+mn-cs"/>
                        </a:rPr>
                        <a:t>=X-</a:t>
                      </a:r>
                      <a:r>
                        <a:rPr lang="zh-CN" altLang="en-US" sz="1800" b="1" i="0" kern="1200" baseline="0" dirty="0">
                          <a:solidFill>
                            <a:schemeClr val="dk1"/>
                          </a:solidFill>
                          <a:effectLst/>
                          <a:latin typeface="+mn-lt"/>
                          <a:ea typeface="+mn-ea"/>
                          <a:cs typeface="+mn-cs"/>
                        </a:rPr>
                        <a:t>成本</a:t>
                      </a:r>
                      <a:r>
                        <a:rPr lang="en-US" altLang="zh-CN" sz="1800" b="1" i="0" kern="1200" baseline="0" dirty="0">
                          <a:solidFill>
                            <a:schemeClr val="dk1"/>
                          </a:solidFill>
                          <a:effectLst/>
                          <a:latin typeface="+mn-lt"/>
                          <a:ea typeface="+mn-ea"/>
                          <a:cs typeface="+mn-cs"/>
                        </a:rPr>
                        <a:t>-X</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10%</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12%</a:t>
                      </a:r>
                      <a:endParaRPr lang="zh-CN" altLang="en-US" b="1" i="0" baseline="0" dirty="0"/>
                    </a:p>
                    <a:p>
                      <a:endParaRPr lang="zh-CN" altLang="en-US" b="1" i="0" baseline="0" dirty="0"/>
                    </a:p>
                  </a:txBody>
                  <a:tcPr/>
                </a:tc>
                <a:tc>
                  <a:txBody>
                    <a:bodyPr/>
                    <a:lstStyle/>
                    <a:p>
                      <a:r>
                        <a:rPr lang="zh-CN" altLang="en-US" b="1" i="0" baseline="0" dirty="0"/>
                        <a:t>（</a:t>
                      </a:r>
                      <a:r>
                        <a:rPr lang="en-US" altLang="zh-CN" b="1" i="0" baseline="0" dirty="0"/>
                        <a:t>100-1.32</a:t>
                      </a:r>
                      <a:r>
                        <a:rPr lang="zh-CN" altLang="en-US" b="1" i="0" baseline="0" dirty="0"/>
                        <a:t>）</a:t>
                      </a:r>
                      <a:r>
                        <a:rPr lang="zh-CN" altLang="zh-CN" sz="1800" b="1" i="0" kern="1200" baseline="0" dirty="0">
                          <a:solidFill>
                            <a:schemeClr val="dk1"/>
                          </a:solidFill>
                          <a:effectLst/>
                          <a:latin typeface="+mn-lt"/>
                          <a:ea typeface="+mn-ea"/>
                          <a:cs typeface="+mn-cs"/>
                        </a:rPr>
                        <a:t>÷</a:t>
                      </a:r>
                      <a:r>
                        <a:rPr lang="zh-CN" altLang="en-US"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1-10%</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12%</a:t>
                      </a:r>
                      <a:r>
                        <a:rPr lang="zh-CN" altLang="en-US"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=99.87854</a:t>
                      </a:r>
                      <a:endParaRPr lang="zh-CN" altLang="en-US" b="1" i="0" baseline="0" dirty="0"/>
                    </a:p>
                  </a:txBody>
                  <a:tcPr/>
                </a:tc>
                <a:tc>
                  <a:txBody>
                    <a:bodyPr/>
                    <a:lstStyle/>
                    <a:p>
                      <a:r>
                        <a:rPr lang="en-US" altLang="zh-CN" sz="1800" b="1" i="0" kern="1200" baseline="0" dirty="0">
                          <a:solidFill>
                            <a:schemeClr val="dk1"/>
                          </a:solidFill>
                          <a:effectLst/>
                          <a:latin typeface="+mn-lt"/>
                          <a:ea typeface="+mn-ea"/>
                          <a:cs typeface="+mn-cs"/>
                        </a:rPr>
                        <a:t>99.87854</a:t>
                      </a:r>
                      <a:r>
                        <a:rPr lang="zh-CN" altLang="zh-CN" sz="1800" b="1" i="0" kern="1200" baseline="0" dirty="0">
                          <a:solidFill>
                            <a:schemeClr val="dk1"/>
                          </a:solidFill>
                          <a:effectLst/>
                          <a:latin typeface="+mn-lt"/>
                          <a:ea typeface="+mn-ea"/>
                          <a:cs typeface="+mn-cs"/>
                        </a:rPr>
                        <a:t>×</a:t>
                      </a:r>
                      <a:r>
                        <a:rPr lang="en-US" altLang="zh-CN" sz="1800" b="1" i="0" kern="1200" baseline="0" dirty="0">
                          <a:solidFill>
                            <a:schemeClr val="dk1"/>
                          </a:solidFill>
                          <a:effectLst/>
                          <a:latin typeface="+mn-lt"/>
                          <a:ea typeface="+mn-ea"/>
                          <a:cs typeface="+mn-cs"/>
                        </a:rPr>
                        <a:t>1.1</a:t>
                      </a:r>
                    </a:p>
                    <a:p>
                      <a:r>
                        <a:rPr lang="en-US" altLang="zh-CN" sz="1800" b="1" i="0" kern="1200" baseline="0" dirty="0">
                          <a:solidFill>
                            <a:schemeClr val="dk1"/>
                          </a:solidFill>
                          <a:effectLst/>
                          <a:latin typeface="+mn-lt"/>
                          <a:ea typeface="+mn-ea"/>
                          <a:cs typeface="+mn-cs"/>
                        </a:rPr>
                        <a:t>=109.8664</a:t>
                      </a:r>
                      <a:endParaRPr lang="zh-CN" altLang="en-US" b="1" i="0" baseline="0" dirty="0"/>
                    </a:p>
                  </a:txBody>
                  <a:tcPr/>
                </a:tc>
                <a:extLst>
                  <a:ext uri="{0D108BD9-81ED-4DB2-BD59-A6C34878D82A}">
                    <a16:rowId xmlns:a16="http://schemas.microsoft.com/office/drawing/2014/main" val="875099653"/>
                  </a:ext>
                </a:extLst>
              </a:tr>
              <a:tr h="394127">
                <a:tc gridSpan="2">
                  <a:txBody>
                    <a:bodyPr/>
                    <a:lstStyle/>
                    <a:p>
                      <a:r>
                        <a:rPr lang="zh-CN" altLang="en-US" b="1" i="0" baseline="0" dirty="0"/>
                        <a:t>折算率</a:t>
                      </a:r>
                    </a:p>
                  </a:txBody>
                  <a:tcPr/>
                </a:tc>
                <a:tc hMerge="1">
                  <a:txBody>
                    <a:bodyPr/>
                    <a:lstStyle/>
                    <a:p>
                      <a:endParaRPr lang="zh-CN" altLang="en-US" dirty="0"/>
                    </a:p>
                  </a:txBody>
                  <a:tcPr/>
                </a:tc>
                <a:tc>
                  <a:txBody>
                    <a:bodyPr/>
                    <a:lstStyle/>
                    <a:p>
                      <a:endParaRPr lang="zh-CN" altLang="en-US" b="1" i="0" baseline="0"/>
                    </a:p>
                  </a:txBody>
                  <a:tcPr/>
                </a:tc>
                <a:tc>
                  <a:txBody>
                    <a:bodyPr/>
                    <a:lstStyle/>
                    <a:p>
                      <a:r>
                        <a:rPr lang="zh-CN" altLang="en-US" b="1" i="0" baseline="0" dirty="0"/>
                        <a:t>约为</a:t>
                      </a:r>
                      <a:r>
                        <a:rPr lang="en-US" altLang="zh-CN" b="1" i="0" baseline="0" dirty="0"/>
                        <a:t>99.88%</a:t>
                      </a:r>
                      <a:endParaRPr lang="zh-CN" altLang="en-US" b="1" i="0" baseline="0" dirty="0"/>
                    </a:p>
                  </a:txBody>
                  <a:tcPr/>
                </a:tc>
                <a:tc>
                  <a:txBody>
                    <a:bodyPr/>
                    <a:lstStyle/>
                    <a:p>
                      <a:r>
                        <a:rPr lang="en-US" altLang="zh-CN" b="1" i="0" baseline="0" dirty="0"/>
                        <a:t>98.98%</a:t>
                      </a:r>
                      <a:endParaRPr lang="zh-CN" altLang="en-US" b="1" i="0" baseline="0" dirty="0"/>
                    </a:p>
                  </a:txBody>
                  <a:tcPr/>
                </a:tc>
                <a:extLst>
                  <a:ext uri="{0D108BD9-81ED-4DB2-BD59-A6C34878D82A}">
                    <a16:rowId xmlns:a16="http://schemas.microsoft.com/office/drawing/2014/main" val="3099695168"/>
                  </a:ext>
                </a:extLst>
              </a:tr>
            </a:tbl>
          </a:graphicData>
        </a:graphic>
      </p:graphicFrame>
    </p:spTree>
    <p:extLst>
      <p:ext uri="{BB962C8B-B14F-4D97-AF65-F5344CB8AC3E}">
        <p14:creationId xmlns:p14="http://schemas.microsoft.com/office/powerpoint/2010/main" val="1339499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增值税税率调整政策规定</a:t>
            </a:r>
          </a:p>
        </p:txBody>
      </p:sp>
      <p:sp>
        <p:nvSpPr>
          <p:cNvPr id="3" name="内容占位符 2"/>
          <p:cNvSpPr>
            <a:spLocks noGrp="1"/>
          </p:cNvSpPr>
          <p:nvPr>
            <p:ph idx="1"/>
          </p:nvPr>
        </p:nvSpPr>
        <p:spPr/>
        <p:txBody>
          <a:bodyPr/>
          <a:lstStyle/>
          <a:p>
            <a:r>
              <a:rPr lang="zh-CN" altLang="en-US" dirty="0"/>
              <a:t>一</a:t>
            </a:r>
            <a:r>
              <a:rPr lang="en-US" altLang="zh-CN" dirty="0"/>
              <a:t>.</a:t>
            </a:r>
            <a:r>
              <a:rPr lang="zh-CN" altLang="zh-CN" dirty="0"/>
              <a:t>纳税人发生增值税应税销售行为或者进口货物，原适用</a:t>
            </a:r>
            <a:r>
              <a:rPr lang="en-US" altLang="zh-CN" dirty="0"/>
              <a:t>17%</a:t>
            </a:r>
            <a:r>
              <a:rPr lang="zh-CN" altLang="zh-CN" dirty="0"/>
              <a:t>和</a:t>
            </a:r>
            <a:r>
              <a:rPr lang="en-US" altLang="zh-CN" dirty="0"/>
              <a:t>11%</a:t>
            </a:r>
            <a:r>
              <a:rPr lang="zh-CN" altLang="zh-CN" dirty="0"/>
              <a:t>税率的，税率分别调整为</a:t>
            </a:r>
            <a:r>
              <a:rPr lang="en-US" altLang="zh-CN" dirty="0"/>
              <a:t>16%</a:t>
            </a:r>
            <a:r>
              <a:rPr lang="zh-CN" altLang="zh-CN" dirty="0"/>
              <a:t>、</a:t>
            </a:r>
            <a:r>
              <a:rPr lang="en-US" altLang="zh-CN" dirty="0"/>
              <a:t>10%</a:t>
            </a:r>
            <a:r>
              <a:rPr lang="zh-CN" altLang="en-US" dirty="0"/>
              <a:t>（</a:t>
            </a:r>
            <a:r>
              <a:rPr lang="zh-CN" altLang="en-US" dirty="0">
                <a:solidFill>
                  <a:srgbClr val="FF0000"/>
                </a:solidFill>
              </a:rPr>
              <a:t>税率降</a:t>
            </a:r>
            <a:r>
              <a:rPr lang="en-US" altLang="zh-CN" dirty="0">
                <a:solidFill>
                  <a:srgbClr val="FF0000"/>
                </a:solidFill>
              </a:rPr>
              <a:t>1%</a:t>
            </a:r>
            <a:r>
              <a:rPr lang="zh-CN" altLang="en-US" dirty="0"/>
              <a:t>）</a:t>
            </a:r>
            <a:endParaRPr lang="en-US" altLang="zh-CN" dirty="0"/>
          </a:p>
          <a:p>
            <a:r>
              <a:rPr lang="zh-CN" altLang="zh-CN" dirty="0"/>
              <a:t>二</a:t>
            </a:r>
            <a:r>
              <a:rPr lang="en-US" altLang="zh-CN" dirty="0"/>
              <a:t>.</a:t>
            </a:r>
            <a:r>
              <a:rPr lang="zh-CN" altLang="zh-CN" dirty="0"/>
              <a:t>纳税人购进农产品，原适用</a:t>
            </a:r>
            <a:r>
              <a:rPr lang="en-US" altLang="zh-CN" dirty="0"/>
              <a:t>11%</a:t>
            </a:r>
            <a:r>
              <a:rPr lang="zh-CN" altLang="zh-CN" dirty="0"/>
              <a:t>扣除率的，扣除率调整为</a:t>
            </a:r>
            <a:r>
              <a:rPr lang="en-US" altLang="zh-CN" dirty="0"/>
              <a:t>10%</a:t>
            </a:r>
            <a:r>
              <a:rPr lang="zh-CN" altLang="en-US" dirty="0"/>
              <a:t>（</a:t>
            </a:r>
            <a:r>
              <a:rPr lang="zh-CN" altLang="en-US" dirty="0">
                <a:solidFill>
                  <a:srgbClr val="FF0000"/>
                </a:solidFill>
              </a:rPr>
              <a:t>扣除率降</a:t>
            </a:r>
            <a:r>
              <a:rPr lang="en-US" altLang="zh-CN" dirty="0">
                <a:solidFill>
                  <a:srgbClr val="FF0000"/>
                </a:solidFill>
              </a:rPr>
              <a:t>1%</a:t>
            </a:r>
            <a:r>
              <a:rPr lang="zh-CN" altLang="en-US" dirty="0"/>
              <a:t>）</a:t>
            </a:r>
            <a:endParaRPr lang="en-US" altLang="zh-CN" dirty="0"/>
          </a:p>
          <a:p>
            <a:r>
              <a:rPr lang="zh-CN" altLang="zh-CN" dirty="0"/>
              <a:t>三</a:t>
            </a:r>
            <a:r>
              <a:rPr lang="en-US" altLang="zh-CN" dirty="0"/>
              <a:t>.</a:t>
            </a:r>
            <a:r>
              <a:rPr lang="zh-CN" altLang="zh-CN" dirty="0"/>
              <a:t>纳税人购进用于生产销售或委托加工</a:t>
            </a:r>
            <a:r>
              <a:rPr lang="en-US" altLang="zh-CN" dirty="0"/>
              <a:t>16%</a:t>
            </a:r>
            <a:r>
              <a:rPr lang="zh-CN" altLang="zh-CN" dirty="0"/>
              <a:t>税率货物的农产品，按照</a:t>
            </a:r>
            <a:r>
              <a:rPr lang="en-US" altLang="zh-CN" dirty="0"/>
              <a:t>12%</a:t>
            </a:r>
            <a:r>
              <a:rPr lang="zh-CN" altLang="zh-CN" dirty="0"/>
              <a:t>的扣除率计算进项税额</a:t>
            </a:r>
            <a:r>
              <a:rPr lang="zh-CN" altLang="en-US" dirty="0"/>
              <a:t>（</a:t>
            </a:r>
            <a:r>
              <a:rPr lang="zh-CN" altLang="en-US" dirty="0">
                <a:solidFill>
                  <a:srgbClr val="FF0000"/>
                </a:solidFill>
              </a:rPr>
              <a:t>加计抵扣不变</a:t>
            </a:r>
            <a:r>
              <a:rPr lang="zh-CN" altLang="en-US" dirty="0"/>
              <a:t>）</a:t>
            </a:r>
            <a:endParaRPr lang="en-US" altLang="zh-CN" dirty="0"/>
          </a:p>
          <a:p>
            <a:r>
              <a:rPr lang="zh-CN" altLang="zh-CN" dirty="0"/>
              <a:t>四</a:t>
            </a:r>
            <a:r>
              <a:rPr lang="en-US" altLang="zh-CN" dirty="0"/>
              <a:t>.</a:t>
            </a:r>
            <a:r>
              <a:rPr lang="zh-CN" altLang="zh-CN" dirty="0"/>
              <a:t>原适用</a:t>
            </a:r>
            <a:r>
              <a:rPr lang="en-US" altLang="zh-CN" dirty="0"/>
              <a:t>17%</a:t>
            </a:r>
            <a:r>
              <a:rPr lang="zh-CN" altLang="zh-CN" dirty="0"/>
              <a:t>税率且出口退税率为</a:t>
            </a:r>
            <a:r>
              <a:rPr lang="en-US" altLang="zh-CN" dirty="0"/>
              <a:t>17%</a:t>
            </a:r>
            <a:r>
              <a:rPr lang="zh-CN" altLang="zh-CN" dirty="0"/>
              <a:t>的出口货物，出口退税率调整至</a:t>
            </a:r>
            <a:r>
              <a:rPr lang="en-US" altLang="zh-CN" dirty="0"/>
              <a:t>16%</a:t>
            </a:r>
            <a:r>
              <a:rPr lang="zh-CN" altLang="zh-CN" dirty="0"/>
              <a:t>。原适用</a:t>
            </a:r>
            <a:r>
              <a:rPr lang="en-US" altLang="zh-CN" dirty="0"/>
              <a:t>11%</a:t>
            </a:r>
            <a:r>
              <a:rPr lang="zh-CN" altLang="zh-CN" dirty="0"/>
              <a:t>税率且出口退税率为</a:t>
            </a:r>
            <a:r>
              <a:rPr lang="en-US" altLang="zh-CN" dirty="0"/>
              <a:t>11%</a:t>
            </a:r>
            <a:r>
              <a:rPr lang="zh-CN" altLang="zh-CN" dirty="0"/>
              <a:t>的出口货物、跨境应税行为，出口退税率调整至</a:t>
            </a:r>
            <a:r>
              <a:rPr lang="en-US" altLang="zh-CN" dirty="0"/>
              <a:t>10%</a:t>
            </a:r>
            <a:r>
              <a:rPr lang="zh-CN" altLang="en-US" dirty="0"/>
              <a:t>（</a:t>
            </a:r>
            <a:r>
              <a:rPr lang="zh-CN" altLang="en-US" dirty="0">
                <a:solidFill>
                  <a:srgbClr val="FF0000"/>
                </a:solidFill>
              </a:rPr>
              <a:t>出口退税率降</a:t>
            </a:r>
            <a:r>
              <a:rPr lang="en-US" altLang="zh-CN" dirty="0">
                <a:solidFill>
                  <a:srgbClr val="FF0000"/>
                </a:solidFill>
              </a:rPr>
              <a:t>1%</a:t>
            </a:r>
            <a:r>
              <a:rPr lang="zh-CN" altLang="en-US" dirty="0"/>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（五）销售方为一般计税方法适用</a:t>
            </a:r>
            <a:r>
              <a:rPr lang="en-US" altLang="zh-CN" dirty="0">
                <a:solidFill>
                  <a:srgbClr val="002060"/>
                </a:solidFill>
              </a:rPr>
              <a:t>16%</a:t>
            </a:r>
            <a:r>
              <a:rPr lang="zh-CN" altLang="en-US" dirty="0">
                <a:solidFill>
                  <a:srgbClr val="002060"/>
                </a:solidFill>
              </a:rPr>
              <a:t>，购买方为一般计税方法适用</a:t>
            </a:r>
            <a:r>
              <a:rPr lang="en-US" altLang="zh-CN" dirty="0">
                <a:solidFill>
                  <a:srgbClr val="002060"/>
                </a:solidFill>
              </a:rPr>
              <a:t>16%</a:t>
            </a:r>
          </a:p>
          <a:p>
            <a:r>
              <a:rPr lang="en-US" altLang="zh-CN" dirty="0">
                <a:solidFill>
                  <a:srgbClr val="FF0000"/>
                </a:solidFill>
              </a:rPr>
              <a:t>1.</a:t>
            </a:r>
            <a:r>
              <a:rPr lang="zh-CN" altLang="en-US" dirty="0">
                <a:solidFill>
                  <a:srgbClr val="FF0000"/>
                </a:solidFill>
              </a:rPr>
              <a:t>购销双方都不调价</a:t>
            </a:r>
            <a:endParaRPr lang="en-US" altLang="zh-CN" dirty="0">
              <a:solidFill>
                <a:srgbClr val="FF0000"/>
              </a:solidFill>
            </a:endParaRPr>
          </a:p>
          <a:p>
            <a:r>
              <a:rPr lang="zh-CN" altLang="en-US" dirty="0"/>
              <a:t>（</a:t>
            </a:r>
            <a:r>
              <a:rPr lang="en-US" altLang="zh-CN" dirty="0"/>
              <a:t>1</a:t>
            </a:r>
            <a:r>
              <a:rPr lang="zh-CN" altLang="en-US" dirty="0"/>
              <a:t>）影响描述</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917417556"/>
              </p:ext>
            </p:extLst>
          </p:nvPr>
        </p:nvGraphicFramePr>
        <p:xfrm>
          <a:off x="539552" y="2564904"/>
          <a:ext cx="8136904" cy="3779520"/>
        </p:xfrm>
        <a:graphic>
          <a:graphicData uri="http://schemas.openxmlformats.org/drawingml/2006/table">
            <a:tbl>
              <a:tblPr firstRow="1" bandRow="1">
                <a:tableStyleId>{21E4AEA4-8DFA-4A89-87EB-49C32662AFE0}</a:tableStyleId>
              </a:tblPr>
              <a:tblGrid>
                <a:gridCol w="836504">
                  <a:extLst>
                    <a:ext uri="{9D8B030D-6E8A-4147-A177-3AD203B41FA5}">
                      <a16:colId xmlns:a16="http://schemas.microsoft.com/office/drawing/2014/main" val="20000"/>
                    </a:ext>
                  </a:extLst>
                </a:gridCol>
                <a:gridCol w="760458">
                  <a:extLst>
                    <a:ext uri="{9D8B030D-6E8A-4147-A177-3AD203B41FA5}">
                      <a16:colId xmlns:a16="http://schemas.microsoft.com/office/drawing/2014/main" val="20001"/>
                    </a:ext>
                  </a:extLst>
                </a:gridCol>
                <a:gridCol w="912550">
                  <a:extLst>
                    <a:ext uri="{9D8B030D-6E8A-4147-A177-3AD203B41FA5}">
                      <a16:colId xmlns:a16="http://schemas.microsoft.com/office/drawing/2014/main" val="20002"/>
                    </a:ext>
                  </a:extLst>
                </a:gridCol>
                <a:gridCol w="1558940">
                  <a:extLst>
                    <a:ext uri="{9D8B030D-6E8A-4147-A177-3AD203B41FA5}">
                      <a16:colId xmlns:a16="http://schemas.microsoft.com/office/drawing/2014/main" val="20003"/>
                    </a:ext>
                  </a:extLst>
                </a:gridCol>
                <a:gridCol w="684076">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1071371">
                  <a:extLst>
                    <a:ext uri="{9D8B030D-6E8A-4147-A177-3AD203B41FA5}">
                      <a16:colId xmlns:a16="http://schemas.microsoft.com/office/drawing/2014/main" val="20006"/>
                    </a:ext>
                  </a:extLst>
                </a:gridCol>
                <a:gridCol w="1520917">
                  <a:extLst>
                    <a:ext uri="{9D8B030D-6E8A-4147-A177-3AD203B41FA5}">
                      <a16:colId xmlns:a16="http://schemas.microsoft.com/office/drawing/2014/main" val="20007"/>
                    </a:ext>
                  </a:extLst>
                </a:gridCol>
              </a:tblGrid>
              <a:tr h="0">
                <a:tc gridSpan="4">
                  <a:txBody>
                    <a:bodyPr/>
                    <a:lstStyle/>
                    <a:p>
                      <a:r>
                        <a:rPr lang="zh-CN" altLang="en-US" sz="20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0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591046">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a:t>
                      </a:r>
                    </a:p>
                  </a:txBody>
                  <a:tcPr/>
                </a:tc>
                <a:tc>
                  <a:txBody>
                    <a:bodyPr/>
                    <a:lstStyle/>
                    <a:p>
                      <a:r>
                        <a:rPr lang="zh-CN" altLang="en-US" sz="2000" b="1" i="0" baseline="0" dirty="0"/>
                        <a:t>影响描述</a:t>
                      </a:r>
                    </a:p>
                  </a:txBody>
                  <a:tcPr/>
                </a:tc>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是否调价（销售价）</a:t>
                      </a:r>
                    </a:p>
                  </a:txBody>
                  <a:tcPr/>
                </a:tc>
                <a:tc>
                  <a:txBody>
                    <a:bodyPr/>
                    <a:lstStyle/>
                    <a:p>
                      <a:r>
                        <a:rPr lang="zh-CN" altLang="en-US" sz="2000" b="1" i="0" baseline="0" dirty="0"/>
                        <a:t>影响描述</a:t>
                      </a:r>
                    </a:p>
                  </a:txBody>
                  <a:tcPr/>
                </a:tc>
                <a:extLst>
                  <a:ext uri="{0D108BD9-81ED-4DB2-BD59-A6C34878D82A}">
                    <a16:rowId xmlns:a16="http://schemas.microsoft.com/office/drawing/2014/main" val="10001"/>
                  </a:ext>
                </a:extLst>
              </a:tr>
              <a:tr h="285224">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一般税率</a:t>
                      </a:r>
                      <a:r>
                        <a:rPr lang="en-US" altLang="zh-CN" sz="2000" b="1" i="0" baseline="0" dirty="0"/>
                        <a:t>16%</a:t>
                      </a:r>
                      <a:endParaRPr lang="zh-CN" altLang="en-US" sz="2000" b="1" i="0" baseline="0" dirty="0"/>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p>
                      <a:endParaRPr lang="zh-CN" altLang="en-US" sz="2000" b="1" i="0" baseline="0" dirty="0"/>
                    </a:p>
                  </a:txBody>
                  <a:tcPr/>
                </a:tc>
                <a:tc>
                  <a:txBody>
                    <a:bodyPr/>
                    <a:lstStyle/>
                    <a:p>
                      <a:r>
                        <a:rPr lang="zh-CN" altLang="en-US" sz="2000" b="1" i="0" baseline="0" dirty="0"/>
                        <a:t>销售额不变</a:t>
                      </a:r>
                    </a:p>
                  </a:txBody>
                  <a:tcPr/>
                </a:tc>
                <a:tc rowSpan="6">
                  <a:txBody>
                    <a:bodyPr/>
                    <a:lstStyle/>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r>
                        <a:rPr lang="zh-CN" altLang="en-US" sz="2000" b="1" i="0" baseline="0" dirty="0"/>
                        <a:t>一般税率 </a:t>
                      </a:r>
                      <a:r>
                        <a:rPr lang="en-US" altLang="zh-CN" sz="2000" b="1" i="0" baseline="0" dirty="0"/>
                        <a:t>16%</a:t>
                      </a:r>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txBody>
                  <a:tcPr/>
                </a:tc>
                <a:tc>
                  <a:txBody>
                    <a:bodyPr/>
                    <a:lstStyle/>
                    <a:p>
                      <a:r>
                        <a:rPr lang="zh-CN" altLang="en-US" sz="2000" b="1" i="0" baseline="0" dirty="0"/>
                        <a:t>销售额不变</a:t>
                      </a:r>
                    </a:p>
                  </a:txBody>
                  <a:tcPr/>
                </a:tc>
                <a:extLst>
                  <a:ext uri="{0D108BD9-81ED-4DB2-BD59-A6C34878D82A}">
                    <a16:rowId xmlns:a16="http://schemas.microsoft.com/office/drawing/2014/main" val="10002"/>
                  </a:ext>
                </a:extLst>
              </a:tr>
              <a:tr h="2083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销项减少</a:t>
                      </a:r>
                      <a:endParaRPr lang="en-US" altLang="zh-CN" sz="20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000" b="1" i="0" baseline="0" dirty="0"/>
                        <a:t>销项减少</a:t>
                      </a:r>
                      <a:endParaRPr lang="en-US" altLang="zh-CN" sz="2000" b="1" i="0" baseline="0" dirty="0"/>
                    </a:p>
                  </a:txBody>
                  <a:tcPr/>
                </a:tc>
                <a:extLst>
                  <a:ext uri="{0D108BD9-81ED-4DB2-BD59-A6C34878D82A}">
                    <a16:rowId xmlns:a16="http://schemas.microsoft.com/office/drawing/2014/main" val="10003"/>
                  </a:ext>
                </a:extLst>
              </a:tr>
              <a:tr h="3809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进项减少</a:t>
                      </a:r>
                    </a:p>
                  </a:txBody>
                  <a:tcPr/>
                </a:tc>
                <a:extLst>
                  <a:ext uri="{0D108BD9-81ED-4DB2-BD59-A6C34878D82A}">
                    <a16:rowId xmlns:a16="http://schemas.microsoft.com/office/drawing/2014/main" val="10004"/>
                  </a:ext>
                </a:extLst>
              </a:tr>
              <a:tr h="3200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extLst>
                  <a:ext uri="{0D108BD9-81ED-4DB2-BD59-A6C34878D82A}">
                    <a16:rowId xmlns:a16="http://schemas.microsoft.com/office/drawing/2014/main" val="3245555103"/>
                  </a:ext>
                </a:extLst>
              </a:tr>
              <a:tr h="2680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extLst>
                  <a:ext uri="{0D108BD9-81ED-4DB2-BD59-A6C34878D82A}">
                    <a16:rowId xmlns:a16="http://schemas.microsoft.com/office/drawing/2014/main" val="10005"/>
                  </a:ext>
                </a:extLst>
              </a:tr>
              <a:tr h="30589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599909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）一般计税方法</a:t>
            </a:r>
            <a:r>
              <a:rPr lang="en-US" altLang="zh-CN" dirty="0"/>
              <a:t>16%</a:t>
            </a:r>
            <a:r>
              <a:rPr lang="zh-CN" altLang="en-US" dirty="0"/>
              <a:t>按</a:t>
            </a:r>
            <a:r>
              <a:rPr lang="en-US" altLang="zh-CN" dirty="0"/>
              <a:t>100</a:t>
            </a:r>
            <a:r>
              <a:rPr lang="zh-CN" altLang="en-US" dirty="0"/>
              <a:t>（含税</a:t>
            </a:r>
            <a:r>
              <a:rPr lang="en-US" altLang="zh-CN" dirty="0"/>
              <a:t>116</a:t>
            </a:r>
            <a:r>
              <a:rPr lang="zh-CN" altLang="en-US" dirty="0"/>
              <a:t>）销售给一般计税法</a:t>
            </a:r>
            <a:r>
              <a:rPr lang="en-US" altLang="zh-CN" dirty="0"/>
              <a:t>16%</a:t>
            </a:r>
            <a:r>
              <a:rPr lang="zh-CN" altLang="en-US" dirty="0"/>
              <a:t>的，再以</a:t>
            </a:r>
            <a:r>
              <a:rPr lang="en-US" altLang="zh-CN" dirty="0"/>
              <a:t>120</a:t>
            </a:r>
            <a:r>
              <a:rPr lang="zh-CN" altLang="en-US" dirty="0"/>
              <a:t>销售（</a:t>
            </a:r>
            <a:r>
              <a:rPr lang="en-US" altLang="zh-CN" dirty="0"/>
              <a:t>16%</a:t>
            </a:r>
            <a:r>
              <a:rPr lang="zh-CN" altLang="en-US" dirty="0"/>
              <a:t>税率 ，价</a:t>
            </a:r>
            <a:r>
              <a:rPr lang="en-US" altLang="zh-CN" dirty="0"/>
              <a:t>120</a:t>
            </a:r>
            <a:r>
              <a:rPr lang="zh-CN" altLang="en-US" dirty="0"/>
              <a:t>，税</a:t>
            </a:r>
            <a:r>
              <a:rPr lang="en-US" altLang="zh-CN" dirty="0"/>
              <a:t>19.2</a:t>
            </a:r>
            <a:r>
              <a:rPr lang="zh-CN" altLang="en-US" dirty="0"/>
              <a:t>）</a:t>
            </a:r>
            <a:endParaRPr lang="en-US" altLang="zh-CN" dirty="0"/>
          </a:p>
          <a:p>
            <a:r>
              <a:rPr lang="zh-CN" altLang="zh-CN" dirty="0"/>
              <a:t>①</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44392126"/>
              </p:ext>
            </p:extLst>
          </p:nvPr>
        </p:nvGraphicFramePr>
        <p:xfrm>
          <a:off x="539552" y="2348880"/>
          <a:ext cx="8115564" cy="2694632"/>
        </p:xfrm>
        <a:graphic>
          <a:graphicData uri="http://schemas.openxmlformats.org/drawingml/2006/table">
            <a:tbl>
              <a:tblPr firstRow="1" bandRow="1">
                <a:tableStyleId>{21E4AEA4-8DFA-4A89-87EB-49C32662AFE0}</a:tableStyleId>
              </a:tblPr>
              <a:tblGrid>
                <a:gridCol w="1117936">
                  <a:extLst>
                    <a:ext uri="{9D8B030D-6E8A-4147-A177-3AD203B41FA5}">
                      <a16:colId xmlns:a16="http://schemas.microsoft.com/office/drawing/2014/main" val="20000"/>
                    </a:ext>
                  </a:extLst>
                </a:gridCol>
                <a:gridCol w="954222">
                  <a:extLst>
                    <a:ext uri="{9D8B030D-6E8A-4147-A177-3AD203B41FA5}">
                      <a16:colId xmlns:a16="http://schemas.microsoft.com/office/drawing/2014/main" val="933771035"/>
                    </a:ext>
                  </a:extLst>
                </a:gridCol>
                <a:gridCol w="138422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670616">
                  <a:extLst>
                    <a:ext uri="{9D8B030D-6E8A-4147-A177-3AD203B41FA5}">
                      <a16:colId xmlns:a16="http://schemas.microsoft.com/office/drawing/2014/main" val="20004"/>
                    </a:ext>
                  </a:extLst>
                </a:gridCol>
                <a:gridCol w="1908444">
                  <a:extLst>
                    <a:ext uri="{9D8B030D-6E8A-4147-A177-3AD203B41FA5}">
                      <a16:colId xmlns:a16="http://schemas.microsoft.com/office/drawing/2014/main" val="20005"/>
                    </a:ext>
                  </a:extLst>
                </a:gridCol>
              </a:tblGrid>
              <a:tr h="898498">
                <a:tc>
                  <a:txBody>
                    <a:bodyPr/>
                    <a:lstStyle/>
                    <a:p>
                      <a:r>
                        <a:rPr lang="zh-CN" altLang="en-US" sz="2200" dirty="0"/>
                        <a:t>调整前后</a:t>
                      </a:r>
                    </a:p>
                  </a:txBody>
                  <a:tcPr/>
                </a:tc>
                <a:tc>
                  <a:txBody>
                    <a:bodyPr/>
                    <a:lstStyle/>
                    <a:p>
                      <a:r>
                        <a:rPr lang="zh-CN" altLang="en-US" sz="2200" dirty="0"/>
                        <a:t>是否调价</a:t>
                      </a:r>
                    </a:p>
                  </a:txBody>
                  <a:tcPr/>
                </a:tc>
                <a:tc>
                  <a:txBody>
                    <a:bodyPr/>
                    <a:lstStyle/>
                    <a:p>
                      <a:r>
                        <a:rPr lang="zh-CN" altLang="en-US" sz="2200" dirty="0"/>
                        <a:t>销售额</a:t>
                      </a:r>
                    </a:p>
                  </a:txBody>
                  <a:tcPr/>
                </a:tc>
                <a:tc>
                  <a:txBody>
                    <a:bodyPr/>
                    <a:lstStyle/>
                    <a:p>
                      <a:r>
                        <a:rPr lang="zh-CN" altLang="en-US" sz="2200" dirty="0"/>
                        <a:t>销项税额</a:t>
                      </a:r>
                    </a:p>
                  </a:txBody>
                  <a:tcPr/>
                </a:tc>
                <a:tc>
                  <a:txBody>
                    <a:bodyPr/>
                    <a:lstStyle/>
                    <a:p>
                      <a:r>
                        <a:rPr lang="zh-CN" altLang="en-US" sz="2200" dirty="0"/>
                        <a:t>附加税费（进项不变）</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607414">
                <a:tc>
                  <a:txBody>
                    <a:bodyPr/>
                    <a:lstStyle/>
                    <a:p>
                      <a:r>
                        <a:rPr lang="zh-CN" altLang="en-US" sz="2200" b="1" i="0" baseline="0"/>
                        <a:t>调整前</a:t>
                      </a:r>
                      <a:endParaRPr lang="zh-CN" altLang="en-US" sz="2200" b="1" i="0" baseline="0" dirty="0"/>
                    </a:p>
                  </a:txBody>
                  <a:tcPr/>
                </a:tc>
                <a:tc rowSpan="2">
                  <a:txBody>
                    <a:bodyPr/>
                    <a:lstStyle/>
                    <a:p>
                      <a:endParaRPr lang="en-US" altLang="zh-CN" sz="2200" b="1" i="0" baseline="0" dirty="0"/>
                    </a:p>
                    <a:p>
                      <a:r>
                        <a:rPr lang="zh-CN" altLang="en-US" sz="2200" b="1" i="0" baseline="0" dirty="0"/>
                        <a:t>不调价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01"/>
                  </a:ext>
                </a:extLst>
              </a:tr>
              <a:tr h="607414">
                <a:tc>
                  <a:txBody>
                    <a:bodyPr/>
                    <a:lstStyle/>
                    <a:p>
                      <a:r>
                        <a:rPr lang="zh-CN" altLang="en-US" sz="2200" b="1" i="0" baseline="0"/>
                        <a:t>调整后</a:t>
                      </a:r>
                      <a:endParaRPr lang="zh-CN" altLang="en-US" sz="2200" b="1" i="0" baseline="0" dirty="0"/>
                    </a:p>
                  </a:txBody>
                  <a:tcPr/>
                </a:tc>
                <a:tc vMerge="1">
                  <a:txBody>
                    <a:bodyPr/>
                    <a:lstStyle/>
                    <a:p>
                      <a:endParaRPr lang="zh-CN" altLang="en-US" b="1" i="0" baseline="0" dirty="0"/>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16</a:t>
                      </a:r>
                      <a:endParaRPr lang="zh-CN" altLang="en-US" sz="2200" b="1" i="0" baseline="0" dirty="0"/>
                    </a:p>
                  </a:txBody>
                  <a:tcPr/>
                </a:tc>
                <a:tc>
                  <a:txBody>
                    <a:bodyPr/>
                    <a:lstStyle/>
                    <a:p>
                      <a:r>
                        <a:rPr lang="en-US" altLang="zh-CN" sz="2200" b="1" i="0" baseline="0" dirty="0"/>
                        <a:t>1.92</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-1.92</a:t>
                      </a:r>
                      <a:endParaRPr lang="zh-CN" altLang="en-US" sz="2200" b="1" i="0" baseline="0" dirty="0"/>
                    </a:p>
                  </a:txBody>
                  <a:tcPr/>
                </a:tc>
                <a:extLst>
                  <a:ext uri="{0D108BD9-81ED-4DB2-BD59-A6C34878D82A}">
                    <a16:rowId xmlns:a16="http://schemas.microsoft.com/office/drawing/2014/main" val="1000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-1</a:t>
                      </a:r>
                      <a:endParaRPr lang="zh-CN" altLang="en-US" sz="2200" b="1" i="0" baseline="0" dirty="0"/>
                    </a:p>
                  </a:txBody>
                  <a:tcPr/>
                </a:tc>
                <a:tc>
                  <a:txBody>
                    <a:bodyPr/>
                    <a:lstStyle/>
                    <a:p>
                      <a:r>
                        <a:rPr lang="en-US" altLang="zh-CN" sz="2200" b="1" i="0" baseline="0" dirty="0"/>
                        <a:t>-0.12</a:t>
                      </a:r>
                      <a:endParaRPr lang="zh-CN" altLang="en-US" sz="2200" b="1" i="0" baseline="0" dirty="0"/>
                    </a:p>
                  </a:txBody>
                  <a:tcPr/>
                </a:tc>
                <a:tc>
                  <a:txBody>
                    <a:bodyPr/>
                    <a:lstStyle/>
                    <a:p>
                      <a:r>
                        <a:rPr lang="en-US" altLang="zh-CN" sz="2200" b="1" i="0" baseline="0" dirty="0"/>
                        <a:t>+0.12</a:t>
                      </a:r>
                      <a:endParaRPr lang="zh-CN" altLang="en-US" sz="2200" b="1" i="0" baseline="0"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05123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zh-CN" dirty="0"/>
              <a:t> ② </a:t>
            </a:r>
            <a:r>
              <a:rPr lang="zh-CN" altLang="en-US" dirty="0"/>
              <a:t>购买方</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918279481"/>
              </p:ext>
            </p:extLst>
          </p:nvPr>
        </p:nvGraphicFramePr>
        <p:xfrm>
          <a:off x="179512" y="1484784"/>
          <a:ext cx="8748464" cy="3403770"/>
        </p:xfrm>
        <a:graphic>
          <a:graphicData uri="http://schemas.openxmlformats.org/drawingml/2006/table">
            <a:tbl>
              <a:tblPr firstRow="1" bandRow="1">
                <a:tableStyleId>{21E4AEA4-8DFA-4A89-87EB-49C32662AFE0}</a:tableStyleId>
              </a:tblPr>
              <a:tblGrid>
                <a:gridCol w="829742">
                  <a:extLst>
                    <a:ext uri="{9D8B030D-6E8A-4147-A177-3AD203B41FA5}">
                      <a16:colId xmlns:a16="http://schemas.microsoft.com/office/drawing/2014/main" val="20000"/>
                    </a:ext>
                  </a:extLst>
                </a:gridCol>
                <a:gridCol w="774143">
                  <a:extLst>
                    <a:ext uri="{9D8B030D-6E8A-4147-A177-3AD203B41FA5}">
                      <a16:colId xmlns:a16="http://schemas.microsoft.com/office/drawing/2014/main" val="20001"/>
                    </a:ext>
                  </a:extLst>
                </a:gridCol>
                <a:gridCol w="947750">
                  <a:extLst>
                    <a:ext uri="{9D8B030D-6E8A-4147-A177-3AD203B41FA5}">
                      <a16:colId xmlns:a16="http://schemas.microsoft.com/office/drawing/2014/main" val="20003"/>
                    </a:ext>
                  </a:extLst>
                </a:gridCol>
                <a:gridCol w="801943">
                  <a:extLst>
                    <a:ext uri="{9D8B030D-6E8A-4147-A177-3AD203B41FA5}">
                      <a16:colId xmlns:a16="http://schemas.microsoft.com/office/drawing/2014/main" val="20004"/>
                    </a:ext>
                  </a:extLst>
                </a:gridCol>
                <a:gridCol w="1166462">
                  <a:extLst>
                    <a:ext uri="{9D8B030D-6E8A-4147-A177-3AD203B41FA5}">
                      <a16:colId xmlns:a16="http://schemas.microsoft.com/office/drawing/2014/main" val="20005"/>
                    </a:ext>
                  </a:extLst>
                </a:gridCol>
                <a:gridCol w="1020654">
                  <a:extLst>
                    <a:ext uri="{9D8B030D-6E8A-4147-A177-3AD203B41FA5}">
                      <a16:colId xmlns:a16="http://schemas.microsoft.com/office/drawing/2014/main" val="20006"/>
                    </a:ext>
                  </a:extLst>
                </a:gridCol>
                <a:gridCol w="1166462">
                  <a:extLst>
                    <a:ext uri="{9D8B030D-6E8A-4147-A177-3AD203B41FA5}">
                      <a16:colId xmlns:a16="http://schemas.microsoft.com/office/drawing/2014/main" val="20007"/>
                    </a:ext>
                  </a:extLst>
                </a:gridCol>
                <a:gridCol w="2041308">
                  <a:extLst>
                    <a:ext uri="{9D8B030D-6E8A-4147-A177-3AD203B41FA5}">
                      <a16:colId xmlns:a16="http://schemas.microsoft.com/office/drawing/2014/main" val="20008"/>
                    </a:ext>
                  </a:extLst>
                </a:gridCol>
              </a:tblGrid>
              <a:tr h="768101">
                <a:tc>
                  <a:txBody>
                    <a:bodyPr/>
                    <a:lstStyle/>
                    <a:p>
                      <a:r>
                        <a:rPr lang="zh-CN" altLang="en-US" sz="2200" dirty="0"/>
                        <a:t>调整前后</a:t>
                      </a:r>
                    </a:p>
                  </a:txBody>
                  <a:tcPr/>
                </a:tc>
                <a:tc>
                  <a:txBody>
                    <a:bodyPr/>
                    <a:lstStyle/>
                    <a:p>
                      <a:r>
                        <a:rPr lang="zh-CN" altLang="en-US" sz="2200" dirty="0"/>
                        <a:t>价格调整</a:t>
                      </a:r>
                    </a:p>
                  </a:txBody>
                  <a:tcPr/>
                </a:tc>
                <a:tc>
                  <a:txBody>
                    <a:bodyPr/>
                    <a:lstStyle/>
                    <a:p>
                      <a:r>
                        <a:rPr lang="zh-CN" altLang="en-US" sz="2200" dirty="0"/>
                        <a:t>销售额</a:t>
                      </a:r>
                    </a:p>
                  </a:txBody>
                  <a:tcPr/>
                </a:tc>
                <a:tc>
                  <a:txBody>
                    <a:bodyPr/>
                    <a:lstStyle/>
                    <a:p>
                      <a:r>
                        <a:rPr lang="zh-CN" altLang="en-US" sz="2200" dirty="0"/>
                        <a:t>销项</a:t>
                      </a:r>
                    </a:p>
                  </a:txBody>
                  <a:tcPr/>
                </a:tc>
                <a:tc>
                  <a:txBody>
                    <a:bodyPr/>
                    <a:lstStyle/>
                    <a:p>
                      <a:r>
                        <a:rPr lang="zh-CN" altLang="en-US" sz="2200" dirty="0"/>
                        <a:t>购进成本</a:t>
                      </a:r>
                    </a:p>
                  </a:txBody>
                  <a:tcPr/>
                </a:tc>
                <a:tc>
                  <a:txBody>
                    <a:bodyPr/>
                    <a:lstStyle/>
                    <a:p>
                      <a:r>
                        <a:rPr lang="zh-CN" altLang="en-US" sz="2200" dirty="0"/>
                        <a:t>进项</a:t>
                      </a:r>
                    </a:p>
                  </a:txBody>
                  <a:tcPr/>
                </a:tc>
                <a:tc>
                  <a:txBody>
                    <a:bodyPr/>
                    <a:lstStyle/>
                    <a:p>
                      <a:r>
                        <a:rPr lang="zh-CN" altLang="en-US" sz="2200" dirty="0"/>
                        <a:t>附加</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773126">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r>
                        <a:rPr lang="zh-CN" altLang="en-US" sz="2200" b="1" i="0" kern="1200" baseline="0" dirty="0">
                          <a:solidFill>
                            <a:schemeClr val="dk1"/>
                          </a:solidFill>
                          <a:latin typeface="+mn-lt"/>
                          <a:ea typeface="+mn-ea"/>
                          <a:cs typeface="+mn-cs"/>
                        </a:rPr>
                        <a:t>不调整</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0.408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120-100-0.408</a:t>
                      </a:r>
                    </a:p>
                    <a:p>
                      <a:pPr marL="0" algn="l" defTabSz="914400" rtl="0" eaLnBrk="1" latinLnBrk="0" hangingPunct="1"/>
                      <a:r>
                        <a:rPr lang="en-US" altLang="zh-CN" sz="2200" b="1" i="0" kern="1200" baseline="0" dirty="0">
                          <a:solidFill>
                            <a:schemeClr val="dk1"/>
                          </a:solidFill>
                          <a:latin typeface="+mn-lt"/>
                          <a:ea typeface="+mn-ea"/>
                          <a:cs typeface="+mn-cs"/>
                        </a:rPr>
                        <a:t>=19.592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76526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19.2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0.384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120-100-0.384</a:t>
                      </a:r>
                    </a:p>
                    <a:p>
                      <a:pPr marL="0" algn="l" defTabSz="914400" rtl="0" eaLnBrk="1" latinLnBrk="0" hangingPunct="1"/>
                      <a:r>
                        <a:rPr lang="en-US" altLang="zh-CN" sz="2200" b="1" i="0" kern="1200" baseline="0" dirty="0">
                          <a:solidFill>
                            <a:schemeClr val="dk1"/>
                          </a:solidFill>
                          <a:latin typeface="+mn-lt"/>
                          <a:ea typeface="+mn-ea"/>
                          <a:cs typeface="+mn-cs"/>
                        </a:rPr>
                        <a:t>=19.616</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4083453109"/>
                  </a:ext>
                </a:extLst>
              </a:tr>
              <a:tr h="428547">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-0.024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+0.024</a:t>
                      </a:r>
                    </a:p>
                    <a:p>
                      <a:pPr marL="0" algn="l" defTabSz="914400" rtl="0" eaLnBrk="1" latinLnBrk="0" hangingPunct="1"/>
                      <a:r>
                        <a:rPr lang="zh-CN" altLang="en-US" sz="2200" b="1" i="0" kern="1200" baseline="0" dirty="0">
                          <a:solidFill>
                            <a:schemeClr val="dk1"/>
                          </a:solidFill>
                          <a:latin typeface="+mn-lt"/>
                          <a:ea typeface="+mn-ea"/>
                          <a:cs typeface="+mn-cs"/>
                        </a:rPr>
                        <a:t>（</a:t>
                      </a:r>
                      <a:r>
                        <a:rPr lang="en-US" altLang="zh-CN" sz="2200" b="1" i="0" kern="1200" baseline="0" dirty="0">
                          <a:solidFill>
                            <a:schemeClr val="dk1"/>
                          </a:solidFill>
                          <a:latin typeface="+mn-lt"/>
                          <a:ea typeface="+mn-ea"/>
                          <a:cs typeface="+mn-cs"/>
                        </a:rPr>
                        <a:t>120</a:t>
                      </a:r>
                      <a:r>
                        <a:rPr lang="zh-CN" altLang="zh-CN" sz="2200" b="1" i="0" kern="1200" baseline="0" dirty="0">
                          <a:solidFill>
                            <a:schemeClr val="dk1"/>
                          </a:solidFill>
                          <a:latin typeface="+mn-lt"/>
                          <a:ea typeface="+mn-ea"/>
                          <a:cs typeface="+mn-cs"/>
                        </a:rPr>
                        <a:t>×</a:t>
                      </a:r>
                      <a:r>
                        <a:rPr lang="en-US" altLang="zh-CN" sz="2200" b="1" i="0" kern="1200" baseline="0" dirty="0">
                          <a:solidFill>
                            <a:schemeClr val="dk1"/>
                          </a:solidFill>
                          <a:latin typeface="+mn-lt"/>
                          <a:ea typeface="+mn-ea"/>
                          <a:cs typeface="+mn-cs"/>
                        </a:rPr>
                        <a:t>0.12%-0.12</a:t>
                      </a:r>
                      <a:r>
                        <a:rPr lang="zh-CN" altLang="en-US" sz="2200" b="1" i="0" kern="1200" baseline="0" dirty="0">
                          <a:solidFill>
                            <a:schemeClr val="dk1"/>
                          </a:solidFill>
                          <a:latin typeface="+mn-lt"/>
                          <a:ea typeface="+mn-ea"/>
                          <a:cs typeface="+mn-cs"/>
                        </a:rPr>
                        <a:t>）</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303709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solidFill>
                  <a:srgbClr val="FF0000"/>
                </a:solidFill>
              </a:rPr>
              <a:t>2.</a:t>
            </a:r>
            <a:r>
              <a:rPr lang="zh-CN" altLang="en-US" dirty="0">
                <a:solidFill>
                  <a:srgbClr val="FF0000"/>
                </a:solidFill>
              </a:rPr>
              <a:t>销售方调价，购买方不调价</a:t>
            </a:r>
            <a:endParaRPr lang="en-US" altLang="zh-CN" dirty="0">
              <a:solidFill>
                <a:srgbClr val="FF0000"/>
              </a:solidFill>
            </a:endParaRPr>
          </a:p>
          <a:p>
            <a:r>
              <a:rPr lang="zh-CN" altLang="en-US" dirty="0"/>
              <a:t>（</a:t>
            </a:r>
            <a:r>
              <a:rPr lang="en-US" altLang="zh-CN" dirty="0"/>
              <a:t>1</a:t>
            </a:r>
            <a:r>
              <a:rPr lang="zh-CN" altLang="en-US" dirty="0"/>
              <a:t>）影响描述</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917417556"/>
              </p:ext>
            </p:extLst>
          </p:nvPr>
        </p:nvGraphicFramePr>
        <p:xfrm>
          <a:off x="611560" y="1844824"/>
          <a:ext cx="8136904" cy="3779520"/>
        </p:xfrm>
        <a:graphic>
          <a:graphicData uri="http://schemas.openxmlformats.org/drawingml/2006/table">
            <a:tbl>
              <a:tblPr firstRow="1" bandRow="1">
                <a:tableStyleId>{21E4AEA4-8DFA-4A89-87EB-49C32662AFE0}</a:tableStyleId>
              </a:tblPr>
              <a:tblGrid>
                <a:gridCol w="836504">
                  <a:extLst>
                    <a:ext uri="{9D8B030D-6E8A-4147-A177-3AD203B41FA5}">
                      <a16:colId xmlns:a16="http://schemas.microsoft.com/office/drawing/2014/main" val="20000"/>
                    </a:ext>
                  </a:extLst>
                </a:gridCol>
                <a:gridCol w="760458">
                  <a:extLst>
                    <a:ext uri="{9D8B030D-6E8A-4147-A177-3AD203B41FA5}">
                      <a16:colId xmlns:a16="http://schemas.microsoft.com/office/drawing/2014/main" val="20001"/>
                    </a:ext>
                  </a:extLst>
                </a:gridCol>
                <a:gridCol w="912550">
                  <a:extLst>
                    <a:ext uri="{9D8B030D-6E8A-4147-A177-3AD203B41FA5}">
                      <a16:colId xmlns:a16="http://schemas.microsoft.com/office/drawing/2014/main" val="20002"/>
                    </a:ext>
                  </a:extLst>
                </a:gridCol>
                <a:gridCol w="1558940">
                  <a:extLst>
                    <a:ext uri="{9D8B030D-6E8A-4147-A177-3AD203B41FA5}">
                      <a16:colId xmlns:a16="http://schemas.microsoft.com/office/drawing/2014/main" val="20003"/>
                    </a:ext>
                  </a:extLst>
                </a:gridCol>
                <a:gridCol w="684076">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1071371">
                  <a:extLst>
                    <a:ext uri="{9D8B030D-6E8A-4147-A177-3AD203B41FA5}">
                      <a16:colId xmlns:a16="http://schemas.microsoft.com/office/drawing/2014/main" val="20006"/>
                    </a:ext>
                  </a:extLst>
                </a:gridCol>
                <a:gridCol w="1520917">
                  <a:extLst>
                    <a:ext uri="{9D8B030D-6E8A-4147-A177-3AD203B41FA5}">
                      <a16:colId xmlns:a16="http://schemas.microsoft.com/office/drawing/2014/main" val="20007"/>
                    </a:ext>
                  </a:extLst>
                </a:gridCol>
              </a:tblGrid>
              <a:tr h="0">
                <a:tc gridSpan="4">
                  <a:txBody>
                    <a:bodyPr/>
                    <a:lstStyle/>
                    <a:p>
                      <a:r>
                        <a:rPr lang="zh-CN" altLang="en-US" sz="20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0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591046">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a:t>
                      </a:r>
                    </a:p>
                  </a:txBody>
                  <a:tcPr/>
                </a:tc>
                <a:tc>
                  <a:txBody>
                    <a:bodyPr/>
                    <a:lstStyle/>
                    <a:p>
                      <a:r>
                        <a:rPr lang="zh-CN" altLang="en-US" sz="2000" b="1" i="0" baseline="0" dirty="0"/>
                        <a:t>影响描述</a:t>
                      </a:r>
                    </a:p>
                  </a:txBody>
                  <a:tcPr/>
                </a:tc>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是否调价（销售价）</a:t>
                      </a:r>
                    </a:p>
                  </a:txBody>
                  <a:tcPr/>
                </a:tc>
                <a:tc>
                  <a:txBody>
                    <a:bodyPr/>
                    <a:lstStyle/>
                    <a:p>
                      <a:r>
                        <a:rPr lang="zh-CN" altLang="en-US" sz="2000" b="1" i="0" baseline="0" dirty="0"/>
                        <a:t>影响描述</a:t>
                      </a:r>
                    </a:p>
                  </a:txBody>
                  <a:tcPr/>
                </a:tc>
                <a:extLst>
                  <a:ext uri="{0D108BD9-81ED-4DB2-BD59-A6C34878D82A}">
                    <a16:rowId xmlns:a16="http://schemas.microsoft.com/office/drawing/2014/main" val="10001"/>
                  </a:ext>
                </a:extLst>
              </a:tr>
              <a:tr h="285224">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一般税率</a:t>
                      </a:r>
                      <a:r>
                        <a:rPr lang="en-US" altLang="zh-CN" sz="2000" b="1" i="0" baseline="0" dirty="0"/>
                        <a:t>16%</a:t>
                      </a:r>
                      <a:endParaRPr lang="zh-CN" altLang="en-US" sz="2000" b="1" i="0" baseline="0" dirty="0"/>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调价</a:t>
                      </a:r>
                    </a:p>
                  </a:txBody>
                  <a:tcPr/>
                </a:tc>
                <a:tc>
                  <a:txBody>
                    <a:bodyPr/>
                    <a:lstStyle/>
                    <a:p>
                      <a:r>
                        <a:rPr lang="zh-CN" altLang="en-US" sz="2000" b="1" i="0" baseline="0" dirty="0"/>
                        <a:t>销售额增加</a:t>
                      </a:r>
                    </a:p>
                  </a:txBody>
                  <a:tcPr/>
                </a:tc>
                <a:tc rowSpan="6">
                  <a:txBody>
                    <a:bodyPr/>
                    <a:lstStyle/>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r>
                        <a:rPr lang="zh-CN" altLang="en-US" sz="2000" b="1" i="0" baseline="0" dirty="0"/>
                        <a:t>一般税率 </a:t>
                      </a:r>
                      <a:r>
                        <a:rPr lang="en-US" altLang="zh-CN" sz="2000" b="1" i="0" baseline="0" dirty="0"/>
                        <a:t>16%</a:t>
                      </a:r>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txBody>
                  <a:tcPr/>
                </a:tc>
                <a:tc>
                  <a:txBody>
                    <a:bodyPr/>
                    <a:lstStyle/>
                    <a:p>
                      <a:r>
                        <a:rPr lang="zh-CN" altLang="en-US" sz="2000" b="1" i="0" baseline="0" dirty="0"/>
                        <a:t>销售额不变</a:t>
                      </a:r>
                    </a:p>
                  </a:txBody>
                  <a:tcPr/>
                </a:tc>
                <a:extLst>
                  <a:ext uri="{0D108BD9-81ED-4DB2-BD59-A6C34878D82A}">
                    <a16:rowId xmlns:a16="http://schemas.microsoft.com/office/drawing/2014/main" val="10002"/>
                  </a:ext>
                </a:extLst>
              </a:tr>
              <a:tr h="2083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销项减少</a:t>
                      </a:r>
                      <a:endParaRPr lang="en-US" altLang="zh-CN" sz="20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000" b="1" i="0" baseline="0" dirty="0"/>
                        <a:t>销项减少</a:t>
                      </a:r>
                      <a:endParaRPr lang="en-US" altLang="zh-CN" sz="2000" b="1" i="0" baseline="0" dirty="0"/>
                    </a:p>
                  </a:txBody>
                  <a:tcPr/>
                </a:tc>
                <a:extLst>
                  <a:ext uri="{0D108BD9-81ED-4DB2-BD59-A6C34878D82A}">
                    <a16:rowId xmlns:a16="http://schemas.microsoft.com/office/drawing/2014/main" val="10003"/>
                  </a:ext>
                </a:extLst>
              </a:tr>
              <a:tr h="3809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进项减少</a:t>
                      </a:r>
                    </a:p>
                  </a:txBody>
                  <a:tcPr/>
                </a:tc>
                <a:extLst>
                  <a:ext uri="{0D108BD9-81ED-4DB2-BD59-A6C34878D82A}">
                    <a16:rowId xmlns:a16="http://schemas.microsoft.com/office/drawing/2014/main" val="10004"/>
                  </a:ext>
                </a:extLst>
              </a:tr>
              <a:tr h="3200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成本增加</a:t>
                      </a:r>
                    </a:p>
                  </a:txBody>
                  <a:tcPr/>
                </a:tc>
                <a:extLst>
                  <a:ext uri="{0D108BD9-81ED-4DB2-BD59-A6C34878D82A}">
                    <a16:rowId xmlns:a16="http://schemas.microsoft.com/office/drawing/2014/main" val="3245555103"/>
                  </a:ext>
                </a:extLst>
              </a:tr>
              <a:tr h="2680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extLst>
                  <a:ext uri="{0D108BD9-81ED-4DB2-BD59-A6C34878D82A}">
                    <a16:rowId xmlns:a16="http://schemas.microsoft.com/office/drawing/2014/main" val="10005"/>
                  </a:ext>
                </a:extLst>
              </a:tr>
              <a:tr h="30589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利润减少</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59990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）一般计税方法</a:t>
            </a:r>
            <a:r>
              <a:rPr lang="en-US" altLang="zh-CN" dirty="0"/>
              <a:t>16%</a:t>
            </a:r>
            <a:r>
              <a:rPr lang="zh-CN" altLang="en-US" dirty="0"/>
              <a:t>按调整后价</a:t>
            </a:r>
            <a:r>
              <a:rPr lang="en-US" altLang="zh-CN" dirty="0"/>
              <a:t>100.862</a:t>
            </a:r>
            <a:r>
              <a:rPr lang="zh-CN" altLang="en-US" dirty="0"/>
              <a:t>（含税价</a:t>
            </a:r>
            <a:r>
              <a:rPr lang="en-US" altLang="zh-CN" dirty="0"/>
              <a:t>117</a:t>
            </a:r>
            <a:r>
              <a:rPr lang="zh-CN" altLang="en-US" dirty="0"/>
              <a:t>）销售给一般计税法的，再以</a:t>
            </a:r>
            <a:r>
              <a:rPr lang="en-US" altLang="zh-CN" dirty="0"/>
              <a:t>120</a:t>
            </a:r>
            <a:r>
              <a:rPr lang="zh-CN" altLang="en-US" dirty="0"/>
              <a:t>销售（</a:t>
            </a:r>
            <a:r>
              <a:rPr lang="en-US" altLang="zh-CN" dirty="0"/>
              <a:t>16%</a:t>
            </a:r>
            <a:r>
              <a:rPr lang="zh-CN" altLang="en-US" dirty="0"/>
              <a:t>税率 ，价</a:t>
            </a:r>
            <a:r>
              <a:rPr lang="en-US" altLang="zh-CN" dirty="0"/>
              <a:t>120</a:t>
            </a:r>
            <a:r>
              <a:rPr lang="zh-CN" altLang="en-US" dirty="0"/>
              <a:t>，税</a:t>
            </a:r>
            <a:r>
              <a:rPr lang="en-US" altLang="zh-CN" dirty="0"/>
              <a:t>19.2</a:t>
            </a:r>
            <a:r>
              <a:rPr lang="zh-CN" altLang="en-US" dirty="0"/>
              <a:t>）</a:t>
            </a:r>
            <a:endParaRPr lang="en-US" altLang="zh-CN" dirty="0"/>
          </a:p>
          <a:p>
            <a:r>
              <a:rPr lang="zh-CN" altLang="zh-CN" dirty="0"/>
              <a:t>①</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44392126"/>
              </p:ext>
            </p:extLst>
          </p:nvPr>
        </p:nvGraphicFramePr>
        <p:xfrm>
          <a:off x="539552" y="2564904"/>
          <a:ext cx="8115564" cy="2849218"/>
        </p:xfrm>
        <a:graphic>
          <a:graphicData uri="http://schemas.openxmlformats.org/drawingml/2006/table">
            <a:tbl>
              <a:tblPr firstRow="1" bandRow="1">
                <a:tableStyleId>{21E4AEA4-8DFA-4A89-87EB-49C32662AFE0}</a:tableStyleId>
              </a:tblPr>
              <a:tblGrid>
                <a:gridCol w="1117936">
                  <a:extLst>
                    <a:ext uri="{9D8B030D-6E8A-4147-A177-3AD203B41FA5}">
                      <a16:colId xmlns:a16="http://schemas.microsoft.com/office/drawing/2014/main" val="20000"/>
                    </a:ext>
                  </a:extLst>
                </a:gridCol>
                <a:gridCol w="954222">
                  <a:extLst>
                    <a:ext uri="{9D8B030D-6E8A-4147-A177-3AD203B41FA5}">
                      <a16:colId xmlns:a16="http://schemas.microsoft.com/office/drawing/2014/main" val="933771035"/>
                    </a:ext>
                  </a:extLst>
                </a:gridCol>
                <a:gridCol w="138422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670616">
                  <a:extLst>
                    <a:ext uri="{9D8B030D-6E8A-4147-A177-3AD203B41FA5}">
                      <a16:colId xmlns:a16="http://schemas.microsoft.com/office/drawing/2014/main" val="20004"/>
                    </a:ext>
                  </a:extLst>
                </a:gridCol>
                <a:gridCol w="1908444">
                  <a:extLst>
                    <a:ext uri="{9D8B030D-6E8A-4147-A177-3AD203B41FA5}">
                      <a16:colId xmlns:a16="http://schemas.microsoft.com/office/drawing/2014/main" val="20005"/>
                    </a:ext>
                  </a:extLst>
                </a:gridCol>
              </a:tblGrid>
              <a:tr h="898498">
                <a:tc>
                  <a:txBody>
                    <a:bodyPr/>
                    <a:lstStyle/>
                    <a:p>
                      <a:r>
                        <a:rPr lang="zh-CN" altLang="en-US" sz="2200" dirty="0"/>
                        <a:t>调整前后</a:t>
                      </a:r>
                    </a:p>
                  </a:txBody>
                  <a:tcPr/>
                </a:tc>
                <a:tc>
                  <a:txBody>
                    <a:bodyPr/>
                    <a:lstStyle/>
                    <a:p>
                      <a:r>
                        <a:rPr lang="zh-CN" altLang="en-US" sz="2200" dirty="0"/>
                        <a:t>是否调价</a:t>
                      </a:r>
                    </a:p>
                  </a:txBody>
                  <a:tcPr/>
                </a:tc>
                <a:tc>
                  <a:txBody>
                    <a:bodyPr/>
                    <a:lstStyle/>
                    <a:p>
                      <a:r>
                        <a:rPr lang="zh-CN" altLang="en-US" sz="2200" dirty="0"/>
                        <a:t>销售额</a:t>
                      </a:r>
                    </a:p>
                  </a:txBody>
                  <a:tcPr/>
                </a:tc>
                <a:tc>
                  <a:txBody>
                    <a:bodyPr/>
                    <a:lstStyle/>
                    <a:p>
                      <a:r>
                        <a:rPr lang="zh-CN" altLang="en-US" sz="2200" dirty="0"/>
                        <a:t>销项税额</a:t>
                      </a:r>
                    </a:p>
                  </a:txBody>
                  <a:tcPr/>
                </a:tc>
                <a:tc>
                  <a:txBody>
                    <a:bodyPr/>
                    <a:lstStyle/>
                    <a:p>
                      <a:r>
                        <a:rPr lang="zh-CN" altLang="en-US" sz="2200" dirty="0"/>
                        <a:t>附加税费（进项不变）</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607414">
                <a:tc>
                  <a:txBody>
                    <a:bodyPr/>
                    <a:lstStyle/>
                    <a:p>
                      <a:r>
                        <a:rPr lang="zh-CN" altLang="en-US" sz="2200" b="1" i="0" baseline="0"/>
                        <a:t>调整前</a:t>
                      </a:r>
                      <a:endParaRPr lang="zh-CN" altLang="en-US" sz="2200" b="1" i="0" baseline="0" dirty="0"/>
                    </a:p>
                  </a:txBody>
                  <a:tcPr/>
                </a:tc>
                <a:tc rowSpan="2">
                  <a:txBody>
                    <a:bodyPr/>
                    <a:lstStyle/>
                    <a:p>
                      <a:endParaRPr lang="en-US" altLang="zh-CN" sz="2200" b="1" i="0" baseline="0" dirty="0"/>
                    </a:p>
                    <a:p>
                      <a:r>
                        <a:rPr lang="zh-CN" altLang="en-US" sz="2200" b="1" i="0" baseline="0" dirty="0"/>
                        <a:t>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01"/>
                  </a:ext>
                </a:extLst>
              </a:tr>
              <a:tr h="607414">
                <a:tc>
                  <a:txBody>
                    <a:bodyPr/>
                    <a:lstStyle/>
                    <a:p>
                      <a:r>
                        <a:rPr lang="zh-CN" altLang="en-US" sz="2200" b="1" i="0" baseline="0"/>
                        <a:t>调整后</a:t>
                      </a:r>
                      <a:endParaRPr lang="zh-CN" altLang="en-US" sz="2200" b="1" i="0" baseline="0" dirty="0"/>
                    </a:p>
                  </a:txBody>
                  <a:tcPr/>
                </a:tc>
                <a:tc vMerge="1">
                  <a:txBody>
                    <a:bodyPr/>
                    <a:lstStyle/>
                    <a:p>
                      <a:endParaRPr lang="zh-CN" altLang="en-US" b="1" i="0" baseline="0" dirty="0"/>
                    </a:p>
                  </a:txBody>
                  <a:tcPr/>
                </a:tc>
                <a:tc>
                  <a:txBody>
                    <a:bodyPr/>
                    <a:lstStyle/>
                    <a:p>
                      <a:r>
                        <a:rPr lang="en-US" altLang="zh-CN" sz="2200" b="1" i="0" baseline="0" dirty="0"/>
                        <a:t>100.862</a:t>
                      </a:r>
                      <a:endParaRPr lang="zh-CN" altLang="en-US" sz="2200" b="1" i="0" baseline="0" dirty="0"/>
                    </a:p>
                  </a:txBody>
                  <a:tcPr/>
                </a:tc>
                <a:tc>
                  <a:txBody>
                    <a:bodyPr/>
                    <a:lstStyle/>
                    <a:p>
                      <a:r>
                        <a:rPr lang="en-US" altLang="zh-CN" sz="2200" b="1" i="0" baseline="0" dirty="0"/>
                        <a:t>16.138</a:t>
                      </a:r>
                      <a:endParaRPr lang="zh-CN" altLang="en-US" sz="2200" b="1" i="0" baseline="0" dirty="0"/>
                    </a:p>
                  </a:txBody>
                  <a:tcPr/>
                </a:tc>
                <a:tc>
                  <a:txBody>
                    <a:bodyPr/>
                    <a:lstStyle/>
                    <a:p>
                      <a:r>
                        <a:rPr lang="en-US" altLang="zh-CN" sz="2200" b="1" i="0" baseline="0" dirty="0"/>
                        <a:t>1.937</a:t>
                      </a:r>
                      <a:endParaRPr lang="zh-CN" altLang="en-US" sz="2200" b="1" i="0" baseline="0" dirty="0"/>
                    </a:p>
                  </a:txBody>
                  <a:tcPr/>
                </a:tc>
                <a:tc>
                  <a:txBody>
                    <a:bodyPr/>
                    <a:lstStyle/>
                    <a:p>
                      <a:r>
                        <a:rPr lang="en-US" altLang="zh-CN" sz="2200" b="1" i="0" baseline="0" dirty="0"/>
                        <a:t>100.862-</a:t>
                      </a:r>
                      <a:r>
                        <a:rPr lang="zh-CN" altLang="en-US" sz="2200" b="1" i="0" baseline="0" dirty="0"/>
                        <a:t>成本</a:t>
                      </a:r>
                      <a:r>
                        <a:rPr lang="en-US" altLang="zh-CN" sz="2200" b="1" i="0" baseline="0" dirty="0"/>
                        <a:t>-1.937</a:t>
                      </a:r>
                      <a:endParaRPr lang="zh-CN" altLang="en-US" sz="2200" b="1" i="0" baseline="0" dirty="0"/>
                    </a:p>
                  </a:txBody>
                  <a:tcPr/>
                </a:tc>
                <a:extLst>
                  <a:ext uri="{0D108BD9-81ED-4DB2-BD59-A6C34878D82A}">
                    <a16:rowId xmlns:a16="http://schemas.microsoft.com/office/drawing/2014/main" val="1000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-0.103</a:t>
                      </a:r>
                      <a:endParaRPr lang="zh-CN" altLang="en-US" sz="2200" b="1" i="0" baseline="0" dirty="0"/>
                    </a:p>
                  </a:txBody>
                  <a:tcPr/>
                </a:tc>
                <a:tc>
                  <a:txBody>
                    <a:bodyPr/>
                    <a:lstStyle/>
                    <a:p>
                      <a:r>
                        <a:rPr lang="en-US" altLang="zh-CN" sz="2200" b="1" i="0" baseline="0" dirty="0"/>
                        <a:t>+0.965</a:t>
                      </a:r>
                      <a:endParaRPr lang="zh-CN" altLang="en-US" sz="2200" b="1" i="0" baseline="0"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051233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zh-CN" dirty="0"/>
              <a:t> ② </a:t>
            </a:r>
            <a:r>
              <a:rPr lang="zh-CN" altLang="en-US" dirty="0"/>
              <a:t>购买方</a:t>
            </a:r>
            <a:endParaRPr lang="en-US" altLang="zh-CN" dirty="0"/>
          </a:p>
          <a:p>
            <a:r>
              <a:rPr lang="zh-CN" altLang="en-US" dirty="0"/>
              <a:t>（销售方调价）</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753184585"/>
              </p:ext>
            </p:extLst>
          </p:nvPr>
        </p:nvGraphicFramePr>
        <p:xfrm>
          <a:off x="179512" y="1772816"/>
          <a:ext cx="8748464" cy="3060953"/>
        </p:xfrm>
        <a:graphic>
          <a:graphicData uri="http://schemas.openxmlformats.org/drawingml/2006/table">
            <a:tbl>
              <a:tblPr firstRow="1" bandRow="1">
                <a:tableStyleId>{21E4AEA4-8DFA-4A89-87EB-49C32662AFE0}</a:tableStyleId>
              </a:tblPr>
              <a:tblGrid>
                <a:gridCol w="829742">
                  <a:extLst>
                    <a:ext uri="{9D8B030D-6E8A-4147-A177-3AD203B41FA5}">
                      <a16:colId xmlns:a16="http://schemas.microsoft.com/office/drawing/2014/main" val="20000"/>
                    </a:ext>
                  </a:extLst>
                </a:gridCol>
                <a:gridCol w="774143">
                  <a:extLst>
                    <a:ext uri="{9D8B030D-6E8A-4147-A177-3AD203B41FA5}">
                      <a16:colId xmlns:a16="http://schemas.microsoft.com/office/drawing/2014/main" val="20001"/>
                    </a:ext>
                  </a:extLst>
                </a:gridCol>
                <a:gridCol w="947750">
                  <a:extLst>
                    <a:ext uri="{9D8B030D-6E8A-4147-A177-3AD203B41FA5}">
                      <a16:colId xmlns:a16="http://schemas.microsoft.com/office/drawing/2014/main" val="20003"/>
                    </a:ext>
                  </a:extLst>
                </a:gridCol>
                <a:gridCol w="801943">
                  <a:extLst>
                    <a:ext uri="{9D8B030D-6E8A-4147-A177-3AD203B41FA5}">
                      <a16:colId xmlns:a16="http://schemas.microsoft.com/office/drawing/2014/main" val="20004"/>
                    </a:ext>
                  </a:extLst>
                </a:gridCol>
                <a:gridCol w="1166462">
                  <a:extLst>
                    <a:ext uri="{9D8B030D-6E8A-4147-A177-3AD203B41FA5}">
                      <a16:colId xmlns:a16="http://schemas.microsoft.com/office/drawing/2014/main" val="20005"/>
                    </a:ext>
                  </a:extLst>
                </a:gridCol>
                <a:gridCol w="1020654">
                  <a:extLst>
                    <a:ext uri="{9D8B030D-6E8A-4147-A177-3AD203B41FA5}">
                      <a16:colId xmlns:a16="http://schemas.microsoft.com/office/drawing/2014/main" val="20006"/>
                    </a:ext>
                  </a:extLst>
                </a:gridCol>
                <a:gridCol w="1166462">
                  <a:extLst>
                    <a:ext uri="{9D8B030D-6E8A-4147-A177-3AD203B41FA5}">
                      <a16:colId xmlns:a16="http://schemas.microsoft.com/office/drawing/2014/main" val="20007"/>
                    </a:ext>
                  </a:extLst>
                </a:gridCol>
                <a:gridCol w="2041308">
                  <a:extLst>
                    <a:ext uri="{9D8B030D-6E8A-4147-A177-3AD203B41FA5}">
                      <a16:colId xmlns:a16="http://schemas.microsoft.com/office/drawing/2014/main" val="20008"/>
                    </a:ext>
                  </a:extLst>
                </a:gridCol>
              </a:tblGrid>
              <a:tr h="480069">
                <a:tc>
                  <a:txBody>
                    <a:bodyPr/>
                    <a:lstStyle/>
                    <a:p>
                      <a:r>
                        <a:rPr lang="zh-CN" altLang="en-US" sz="2200" dirty="0"/>
                        <a:t>调整前后</a:t>
                      </a:r>
                    </a:p>
                  </a:txBody>
                  <a:tcPr/>
                </a:tc>
                <a:tc>
                  <a:txBody>
                    <a:bodyPr/>
                    <a:lstStyle/>
                    <a:p>
                      <a:r>
                        <a:rPr lang="zh-CN" altLang="en-US" sz="2200" dirty="0"/>
                        <a:t>价格调整</a:t>
                      </a:r>
                    </a:p>
                  </a:txBody>
                  <a:tcPr/>
                </a:tc>
                <a:tc>
                  <a:txBody>
                    <a:bodyPr/>
                    <a:lstStyle/>
                    <a:p>
                      <a:r>
                        <a:rPr lang="zh-CN" altLang="en-US" sz="2200" dirty="0"/>
                        <a:t>销售额</a:t>
                      </a:r>
                    </a:p>
                  </a:txBody>
                  <a:tcPr/>
                </a:tc>
                <a:tc>
                  <a:txBody>
                    <a:bodyPr/>
                    <a:lstStyle/>
                    <a:p>
                      <a:r>
                        <a:rPr lang="zh-CN" altLang="en-US" sz="2200" dirty="0"/>
                        <a:t>销项</a:t>
                      </a:r>
                    </a:p>
                  </a:txBody>
                  <a:tcPr/>
                </a:tc>
                <a:tc>
                  <a:txBody>
                    <a:bodyPr/>
                    <a:lstStyle/>
                    <a:p>
                      <a:r>
                        <a:rPr lang="zh-CN" altLang="en-US" sz="2200" dirty="0"/>
                        <a:t>购进成本</a:t>
                      </a:r>
                    </a:p>
                  </a:txBody>
                  <a:tcPr/>
                </a:tc>
                <a:tc>
                  <a:txBody>
                    <a:bodyPr/>
                    <a:lstStyle/>
                    <a:p>
                      <a:r>
                        <a:rPr lang="zh-CN" altLang="en-US" sz="2200" dirty="0"/>
                        <a:t>进项</a:t>
                      </a:r>
                    </a:p>
                  </a:txBody>
                  <a:tcPr/>
                </a:tc>
                <a:tc>
                  <a:txBody>
                    <a:bodyPr/>
                    <a:lstStyle/>
                    <a:p>
                      <a:r>
                        <a:rPr lang="zh-CN" altLang="en-US" sz="2200" dirty="0"/>
                        <a:t>附加</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773126">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r>
                        <a:rPr lang="zh-CN" altLang="en-US" sz="2200" b="1" i="0" kern="1200" baseline="0" dirty="0">
                          <a:solidFill>
                            <a:schemeClr val="dk1"/>
                          </a:solidFill>
                          <a:latin typeface="+mn-lt"/>
                          <a:ea typeface="+mn-ea"/>
                          <a:cs typeface="+mn-cs"/>
                        </a:rPr>
                        <a:t>不调整</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0.408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120-100-0.408</a:t>
                      </a:r>
                    </a:p>
                    <a:p>
                      <a:pPr marL="0" algn="l" defTabSz="914400" rtl="0" eaLnBrk="1" latinLnBrk="0" hangingPunct="1"/>
                      <a:r>
                        <a:rPr lang="en-US" altLang="zh-CN" sz="2200" b="1" i="0" kern="1200" baseline="0" dirty="0">
                          <a:solidFill>
                            <a:schemeClr val="dk1"/>
                          </a:solidFill>
                          <a:latin typeface="+mn-lt"/>
                          <a:ea typeface="+mn-ea"/>
                          <a:cs typeface="+mn-cs"/>
                        </a:rPr>
                        <a:t>=19.592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76526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pPr marL="0" algn="l" defTabSz="914400" rtl="0" eaLnBrk="1" latinLnBrk="0" hangingPunct="1"/>
                      <a:r>
                        <a:rPr lang="en-US" altLang="zh-CN" sz="2200" b="1" i="0" kern="1200" baseline="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19.2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16.138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0.367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120-100.862-0.367</a:t>
                      </a:r>
                    </a:p>
                    <a:p>
                      <a:pPr marL="0" algn="l" defTabSz="914400" rtl="0" eaLnBrk="1" latinLnBrk="0" hangingPunct="1"/>
                      <a:r>
                        <a:rPr lang="en-US" altLang="zh-CN" sz="2200" b="1" i="0" kern="1200" baseline="0" dirty="0">
                          <a:solidFill>
                            <a:schemeClr val="dk1"/>
                          </a:solidFill>
                          <a:latin typeface="+mn-lt"/>
                          <a:ea typeface="+mn-ea"/>
                          <a:cs typeface="+mn-cs"/>
                        </a:rPr>
                        <a:t>=18.771</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4083453109"/>
                  </a:ext>
                </a:extLst>
              </a:tr>
              <a:tr h="428547">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-0.041</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-0.821</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303709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solidFill>
                  <a:srgbClr val="FF0000"/>
                </a:solidFill>
              </a:rPr>
              <a:t>3.</a:t>
            </a:r>
            <a:r>
              <a:rPr lang="zh-CN" altLang="en-US" dirty="0">
                <a:solidFill>
                  <a:srgbClr val="FF0000"/>
                </a:solidFill>
              </a:rPr>
              <a:t>销售方不调价，购买方调价</a:t>
            </a:r>
            <a:endParaRPr lang="en-US" altLang="zh-CN" dirty="0">
              <a:solidFill>
                <a:srgbClr val="FF0000"/>
              </a:solidFill>
            </a:endParaRPr>
          </a:p>
          <a:p>
            <a:r>
              <a:rPr lang="zh-CN" altLang="en-US" dirty="0"/>
              <a:t>（</a:t>
            </a:r>
            <a:r>
              <a:rPr lang="en-US" altLang="zh-CN" dirty="0"/>
              <a:t>1</a:t>
            </a:r>
            <a:r>
              <a:rPr lang="zh-CN" altLang="en-US" dirty="0"/>
              <a:t>）影响描述</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917417556"/>
              </p:ext>
            </p:extLst>
          </p:nvPr>
        </p:nvGraphicFramePr>
        <p:xfrm>
          <a:off x="467544" y="1988840"/>
          <a:ext cx="8136904" cy="3779520"/>
        </p:xfrm>
        <a:graphic>
          <a:graphicData uri="http://schemas.openxmlformats.org/drawingml/2006/table">
            <a:tbl>
              <a:tblPr firstRow="1" bandRow="1">
                <a:tableStyleId>{21E4AEA4-8DFA-4A89-87EB-49C32662AFE0}</a:tableStyleId>
              </a:tblPr>
              <a:tblGrid>
                <a:gridCol w="836504">
                  <a:extLst>
                    <a:ext uri="{9D8B030D-6E8A-4147-A177-3AD203B41FA5}">
                      <a16:colId xmlns:a16="http://schemas.microsoft.com/office/drawing/2014/main" val="20000"/>
                    </a:ext>
                  </a:extLst>
                </a:gridCol>
                <a:gridCol w="760458">
                  <a:extLst>
                    <a:ext uri="{9D8B030D-6E8A-4147-A177-3AD203B41FA5}">
                      <a16:colId xmlns:a16="http://schemas.microsoft.com/office/drawing/2014/main" val="20001"/>
                    </a:ext>
                  </a:extLst>
                </a:gridCol>
                <a:gridCol w="912550">
                  <a:extLst>
                    <a:ext uri="{9D8B030D-6E8A-4147-A177-3AD203B41FA5}">
                      <a16:colId xmlns:a16="http://schemas.microsoft.com/office/drawing/2014/main" val="20002"/>
                    </a:ext>
                  </a:extLst>
                </a:gridCol>
                <a:gridCol w="1558940">
                  <a:extLst>
                    <a:ext uri="{9D8B030D-6E8A-4147-A177-3AD203B41FA5}">
                      <a16:colId xmlns:a16="http://schemas.microsoft.com/office/drawing/2014/main" val="20003"/>
                    </a:ext>
                  </a:extLst>
                </a:gridCol>
                <a:gridCol w="684076">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1071371">
                  <a:extLst>
                    <a:ext uri="{9D8B030D-6E8A-4147-A177-3AD203B41FA5}">
                      <a16:colId xmlns:a16="http://schemas.microsoft.com/office/drawing/2014/main" val="20006"/>
                    </a:ext>
                  </a:extLst>
                </a:gridCol>
                <a:gridCol w="1520917">
                  <a:extLst>
                    <a:ext uri="{9D8B030D-6E8A-4147-A177-3AD203B41FA5}">
                      <a16:colId xmlns:a16="http://schemas.microsoft.com/office/drawing/2014/main" val="20007"/>
                    </a:ext>
                  </a:extLst>
                </a:gridCol>
              </a:tblGrid>
              <a:tr h="0">
                <a:tc gridSpan="4">
                  <a:txBody>
                    <a:bodyPr/>
                    <a:lstStyle/>
                    <a:p>
                      <a:r>
                        <a:rPr lang="zh-CN" altLang="en-US" sz="20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0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591046">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a:t>
                      </a:r>
                    </a:p>
                  </a:txBody>
                  <a:tcPr/>
                </a:tc>
                <a:tc>
                  <a:txBody>
                    <a:bodyPr/>
                    <a:lstStyle/>
                    <a:p>
                      <a:r>
                        <a:rPr lang="zh-CN" altLang="en-US" sz="2000" b="1" i="0" baseline="0" dirty="0"/>
                        <a:t>影响描述</a:t>
                      </a:r>
                    </a:p>
                  </a:txBody>
                  <a:tcPr/>
                </a:tc>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是否调价（销售价）</a:t>
                      </a:r>
                    </a:p>
                  </a:txBody>
                  <a:tcPr/>
                </a:tc>
                <a:tc>
                  <a:txBody>
                    <a:bodyPr/>
                    <a:lstStyle/>
                    <a:p>
                      <a:r>
                        <a:rPr lang="zh-CN" altLang="en-US" sz="2000" b="1" i="0" baseline="0" dirty="0"/>
                        <a:t>影响描述</a:t>
                      </a:r>
                    </a:p>
                  </a:txBody>
                  <a:tcPr/>
                </a:tc>
                <a:extLst>
                  <a:ext uri="{0D108BD9-81ED-4DB2-BD59-A6C34878D82A}">
                    <a16:rowId xmlns:a16="http://schemas.microsoft.com/office/drawing/2014/main" val="10001"/>
                  </a:ext>
                </a:extLst>
              </a:tr>
              <a:tr h="285224">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一般税率</a:t>
                      </a:r>
                      <a:r>
                        <a:rPr lang="en-US" altLang="zh-CN" sz="2000" b="1" i="0" baseline="0" dirty="0"/>
                        <a:t>16%</a:t>
                      </a:r>
                      <a:endParaRPr lang="zh-CN" altLang="en-US" sz="2000" b="1" i="0" baseline="0" dirty="0"/>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不调</a:t>
                      </a:r>
                    </a:p>
                    <a:p>
                      <a:endParaRPr lang="zh-CN" altLang="en-US" sz="2000" b="1" i="0" baseline="0" dirty="0"/>
                    </a:p>
                  </a:txBody>
                  <a:tcPr/>
                </a:tc>
                <a:tc>
                  <a:txBody>
                    <a:bodyPr/>
                    <a:lstStyle/>
                    <a:p>
                      <a:r>
                        <a:rPr lang="zh-CN" altLang="en-US" sz="2000" b="1" i="0" baseline="0" dirty="0"/>
                        <a:t>销售额不变</a:t>
                      </a:r>
                    </a:p>
                  </a:txBody>
                  <a:tcPr/>
                </a:tc>
                <a:tc rowSpan="6">
                  <a:txBody>
                    <a:bodyPr/>
                    <a:lstStyle/>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r>
                        <a:rPr lang="zh-CN" altLang="en-US" sz="2000" b="1" i="0" baseline="0" dirty="0"/>
                        <a:t>一般税率 </a:t>
                      </a:r>
                      <a:r>
                        <a:rPr lang="en-US" altLang="zh-CN" sz="2000" b="1" i="0" baseline="0" dirty="0"/>
                        <a:t>16%</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调价</a:t>
                      </a:r>
                    </a:p>
                  </a:txBody>
                  <a:tcPr/>
                </a:tc>
                <a:tc>
                  <a:txBody>
                    <a:bodyPr/>
                    <a:lstStyle/>
                    <a:p>
                      <a:r>
                        <a:rPr lang="zh-CN" altLang="en-US" sz="2000" b="1" i="0" baseline="0" dirty="0"/>
                        <a:t>销售额增加</a:t>
                      </a:r>
                    </a:p>
                  </a:txBody>
                  <a:tcPr/>
                </a:tc>
                <a:extLst>
                  <a:ext uri="{0D108BD9-81ED-4DB2-BD59-A6C34878D82A}">
                    <a16:rowId xmlns:a16="http://schemas.microsoft.com/office/drawing/2014/main" val="10002"/>
                  </a:ext>
                </a:extLst>
              </a:tr>
              <a:tr h="2083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销项减少</a:t>
                      </a:r>
                      <a:endParaRPr lang="en-US" altLang="zh-CN" sz="20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000" b="1" i="0" baseline="0" dirty="0"/>
                        <a:t>销项减少</a:t>
                      </a:r>
                      <a:endParaRPr lang="en-US" altLang="zh-CN" sz="2000" b="1" i="0" baseline="0" dirty="0"/>
                    </a:p>
                  </a:txBody>
                  <a:tcPr/>
                </a:tc>
                <a:extLst>
                  <a:ext uri="{0D108BD9-81ED-4DB2-BD59-A6C34878D82A}">
                    <a16:rowId xmlns:a16="http://schemas.microsoft.com/office/drawing/2014/main" val="10003"/>
                  </a:ext>
                </a:extLst>
              </a:tr>
              <a:tr h="3809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extLst>
                  <a:ext uri="{0D108BD9-81ED-4DB2-BD59-A6C34878D82A}">
                    <a16:rowId xmlns:a16="http://schemas.microsoft.com/office/drawing/2014/main" val="10004"/>
                  </a:ext>
                </a:extLst>
              </a:tr>
              <a:tr h="3200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extLst>
                  <a:ext uri="{0D108BD9-81ED-4DB2-BD59-A6C34878D82A}">
                    <a16:rowId xmlns:a16="http://schemas.microsoft.com/office/drawing/2014/main" val="3245555103"/>
                  </a:ext>
                </a:extLst>
              </a:tr>
              <a:tr h="2680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extLst>
                  <a:ext uri="{0D108BD9-81ED-4DB2-BD59-A6C34878D82A}">
                    <a16:rowId xmlns:a16="http://schemas.microsoft.com/office/drawing/2014/main" val="10005"/>
                  </a:ext>
                </a:extLst>
              </a:tr>
              <a:tr h="30589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59990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）一般计税方法</a:t>
            </a:r>
            <a:r>
              <a:rPr lang="en-US" altLang="zh-CN" dirty="0"/>
              <a:t>16%</a:t>
            </a:r>
            <a:r>
              <a:rPr lang="zh-CN" altLang="en-US" dirty="0"/>
              <a:t>按</a:t>
            </a:r>
            <a:r>
              <a:rPr lang="en-US" altLang="zh-CN" dirty="0"/>
              <a:t>100</a:t>
            </a:r>
            <a:r>
              <a:rPr lang="zh-CN" altLang="en-US" dirty="0"/>
              <a:t>（含税</a:t>
            </a:r>
            <a:r>
              <a:rPr lang="en-US" altLang="zh-CN" dirty="0"/>
              <a:t>116</a:t>
            </a:r>
            <a:r>
              <a:rPr lang="zh-CN" altLang="en-US" dirty="0"/>
              <a:t>）销售给一般计税法</a:t>
            </a:r>
            <a:r>
              <a:rPr lang="en-US" altLang="zh-CN" dirty="0"/>
              <a:t>16%</a:t>
            </a:r>
            <a:r>
              <a:rPr lang="zh-CN" altLang="en-US" dirty="0"/>
              <a:t>的，再调价后销售（调整前价</a:t>
            </a:r>
            <a:r>
              <a:rPr lang="en-US" altLang="zh-CN" dirty="0"/>
              <a:t>120</a:t>
            </a:r>
            <a:r>
              <a:rPr lang="zh-CN" altLang="en-US" dirty="0"/>
              <a:t>，税</a:t>
            </a:r>
            <a:r>
              <a:rPr lang="en-US" altLang="zh-CN" dirty="0"/>
              <a:t>20.4</a:t>
            </a:r>
            <a:r>
              <a:rPr lang="zh-CN" altLang="en-US" dirty="0"/>
              <a:t>，合计</a:t>
            </a:r>
            <a:r>
              <a:rPr lang="en-US" altLang="zh-CN" dirty="0"/>
              <a:t>140.4</a:t>
            </a:r>
            <a:r>
              <a:rPr lang="zh-CN" altLang="en-US" dirty="0"/>
              <a:t>。调价为价</a:t>
            </a:r>
            <a:r>
              <a:rPr lang="en-US" altLang="zh-CN" dirty="0"/>
              <a:t>121.034</a:t>
            </a:r>
            <a:r>
              <a:rPr lang="zh-CN" altLang="en-US" dirty="0"/>
              <a:t>，税</a:t>
            </a:r>
            <a:r>
              <a:rPr lang="en-US" altLang="zh-CN" dirty="0"/>
              <a:t>19.366</a:t>
            </a:r>
            <a:r>
              <a:rPr lang="zh-CN" altLang="en-US" dirty="0"/>
              <a:t>，合计</a:t>
            </a:r>
            <a:r>
              <a:rPr lang="en-US" altLang="zh-CN" dirty="0"/>
              <a:t>140.4</a:t>
            </a:r>
            <a:r>
              <a:rPr lang="zh-CN" altLang="en-US" dirty="0"/>
              <a:t>）</a:t>
            </a:r>
            <a:endParaRPr lang="en-US" altLang="zh-CN" dirty="0"/>
          </a:p>
          <a:p>
            <a:r>
              <a:rPr lang="zh-CN" altLang="zh-CN" dirty="0"/>
              <a:t>①</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44392126"/>
              </p:ext>
            </p:extLst>
          </p:nvPr>
        </p:nvGraphicFramePr>
        <p:xfrm>
          <a:off x="539552" y="2636912"/>
          <a:ext cx="8115564" cy="2694632"/>
        </p:xfrm>
        <a:graphic>
          <a:graphicData uri="http://schemas.openxmlformats.org/drawingml/2006/table">
            <a:tbl>
              <a:tblPr firstRow="1" bandRow="1">
                <a:tableStyleId>{21E4AEA4-8DFA-4A89-87EB-49C32662AFE0}</a:tableStyleId>
              </a:tblPr>
              <a:tblGrid>
                <a:gridCol w="1117936">
                  <a:extLst>
                    <a:ext uri="{9D8B030D-6E8A-4147-A177-3AD203B41FA5}">
                      <a16:colId xmlns:a16="http://schemas.microsoft.com/office/drawing/2014/main" val="20000"/>
                    </a:ext>
                  </a:extLst>
                </a:gridCol>
                <a:gridCol w="954222">
                  <a:extLst>
                    <a:ext uri="{9D8B030D-6E8A-4147-A177-3AD203B41FA5}">
                      <a16:colId xmlns:a16="http://schemas.microsoft.com/office/drawing/2014/main" val="933771035"/>
                    </a:ext>
                  </a:extLst>
                </a:gridCol>
                <a:gridCol w="138422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670616">
                  <a:extLst>
                    <a:ext uri="{9D8B030D-6E8A-4147-A177-3AD203B41FA5}">
                      <a16:colId xmlns:a16="http://schemas.microsoft.com/office/drawing/2014/main" val="20004"/>
                    </a:ext>
                  </a:extLst>
                </a:gridCol>
                <a:gridCol w="1908444">
                  <a:extLst>
                    <a:ext uri="{9D8B030D-6E8A-4147-A177-3AD203B41FA5}">
                      <a16:colId xmlns:a16="http://schemas.microsoft.com/office/drawing/2014/main" val="20005"/>
                    </a:ext>
                  </a:extLst>
                </a:gridCol>
              </a:tblGrid>
              <a:tr h="898498">
                <a:tc>
                  <a:txBody>
                    <a:bodyPr/>
                    <a:lstStyle/>
                    <a:p>
                      <a:r>
                        <a:rPr lang="zh-CN" altLang="en-US" sz="2200" dirty="0"/>
                        <a:t>调整前后</a:t>
                      </a:r>
                    </a:p>
                  </a:txBody>
                  <a:tcPr/>
                </a:tc>
                <a:tc>
                  <a:txBody>
                    <a:bodyPr/>
                    <a:lstStyle/>
                    <a:p>
                      <a:r>
                        <a:rPr lang="zh-CN" altLang="en-US" sz="2200" dirty="0"/>
                        <a:t>是否调价</a:t>
                      </a:r>
                    </a:p>
                  </a:txBody>
                  <a:tcPr/>
                </a:tc>
                <a:tc>
                  <a:txBody>
                    <a:bodyPr/>
                    <a:lstStyle/>
                    <a:p>
                      <a:r>
                        <a:rPr lang="zh-CN" altLang="en-US" sz="2200" dirty="0"/>
                        <a:t>销售额</a:t>
                      </a:r>
                    </a:p>
                  </a:txBody>
                  <a:tcPr/>
                </a:tc>
                <a:tc>
                  <a:txBody>
                    <a:bodyPr/>
                    <a:lstStyle/>
                    <a:p>
                      <a:r>
                        <a:rPr lang="zh-CN" altLang="en-US" sz="2200" dirty="0"/>
                        <a:t>销项税额</a:t>
                      </a:r>
                    </a:p>
                  </a:txBody>
                  <a:tcPr/>
                </a:tc>
                <a:tc>
                  <a:txBody>
                    <a:bodyPr/>
                    <a:lstStyle/>
                    <a:p>
                      <a:r>
                        <a:rPr lang="zh-CN" altLang="en-US" sz="2200" dirty="0"/>
                        <a:t>附加税费（进项不变）</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607414">
                <a:tc>
                  <a:txBody>
                    <a:bodyPr/>
                    <a:lstStyle/>
                    <a:p>
                      <a:r>
                        <a:rPr lang="zh-CN" altLang="en-US" sz="2200" b="1" i="0" baseline="0"/>
                        <a:t>调整前</a:t>
                      </a:r>
                      <a:endParaRPr lang="zh-CN" altLang="en-US" sz="2200" b="1" i="0" baseline="0" dirty="0"/>
                    </a:p>
                  </a:txBody>
                  <a:tcPr/>
                </a:tc>
                <a:tc rowSpan="2">
                  <a:txBody>
                    <a:bodyPr/>
                    <a:lstStyle/>
                    <a:p>
                      <a:endParaRPr lang="en-US" altLang="zh-CN" sz="2200" b="1" i="0" baseline="0" dirty="0"/>
                    </a:p>
                    <a:p>
                      <a:r>
                        <a:rPr lang="zh-CN" altLang="en-US" sz="2200" b="1" i="0" baseline="0" dirty="0"/>
                        <a:t>不调价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01"/>
                  </a:ext>
                </a:extLst>
              </a:tr>
              <a:tr h="607414">
                <a:tc>
                  <a:txBody>
                    <a:bodyPr/>
                    <a:lstStyle/>
                    <a:p>
                      <a:r>
                        <a:rPr lang="zh-CN" altLang="en-US" sz="2200" b="1" i="0" baseline="0"/>
                        <a:t>调整后</a:t>
                      </a:r>
                      <a:endParaRPr lang="zh-CN" altLang="en-US" sz="2200" b="1" i="0" baseline="0" dirty="0"/>
                    </a:p>
                  </a:txBody>
                  <a:tcPr/>
                </a:tc>
                <a:tc vMerge="1">
                  <a:txBody>
                    <a:bodyPr/>
                    <a:lstStyle/>
                    <a:p>
                      <a:endParaRPr lang="zh-CN" altLang="en-US" b="1" i="0" baseline="0" dirty="0"/>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16</a:t>
                      </a:r>
                      <a:endParaRPr lang="zh-CN" altLang="en-US" sz="2200" b="1" i="0" baseline="0" dirty="0"/>
                    </a:p>
                  </a:txBody>
                  <a:tcPr/>
                </a:tc>
                <a:tc>
                  <a:txBody>
                    <a:bodyPr/>
                    <a:lstStyle/>
                    <a:p>
                      <a:r>
                        <a:rPr lang="en-US" altLang="zh-CN" sz="2200" b="1" i="0" baseline="0" dirty="0"/>
                        <a:t>1.92</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-1.92</a:t>
                      </a:r>
                      <a:endParaRPr lang="zh-CN" altLang="en-US" sz="2200" b="1" i="0" baseline="0" dirty="0"/>
                    </a:p>
                  </a:txBody>
                  <a:tcPr/>
                </a:tc>
                <a:extLst>
                  <a:ext uri="{0D108BD9-81ED-4DB2-BD59-A6C34878D82A}">
                    <a16:rowId xmlns:a16="http://schemas.microsoft.com/office/drawing/2014/main" val="1000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a:t>
                      </a:r>
                      <a:endParaRPr lang="zh-CN" altLang="en-US" sz="2200" b="1" i="0" baseline="0" dirty="0"/>
                    </a:p>
                  </a:txBody>
                  <a:tcPr/>
                </a:tc>
                <a:tc>
                  <a:txBody>
                    <a:bodyPr/>
                    <a:lstStyle/>
                    <a:p>
                      <a:r>
                        <a:rPr lang="en-US" altLang="zh-CN" sz="2200" b="1" i="0" baseline="0" dirty="0"/>
                        <a:t>-1</a:t>
                      </a:r>
                      <a:endParaRPr lang="zh-CN" altLang="en-US" sz="2200" b="1" i="0" baseline="0" dirty="0"/>
                    </a:p>
                  </a:txBody>
                  <a:tcPr/>
                </a:tc>
                <a:tc>
                  <a:txBody>
                    <a:bodyPr/>
                    <a:lstStyle/>
                    <a:p>
                      <a:r>
                        <a:rPr lang="en-US" altLang="zh-CN" sz="2200" b="1" i="0" baseline="0" dirty="0"/>
                        <a:t>-0.12</a:t>
                      </a:r>
                      <a:endParaRPr lang="zh-CN" altLang="en-US" sz="2200" b="1" i="0" baseline="0" dirty="0"/>
                    </a:p>
                  </a:txBody>
                  <a:tcPr/>
                </a:tc>
                <a:tc>
                  <a:txBody>
                    <a:bodyPr/>
                    <a:lstStyle/>
                    <a:p>
                      <a:r>
                        <a:rPr lang="en-US" altLang="zh-CN" sz="2200" b="1" i="0" baseline="0" dirty="0"/>
                        <a:t>+0.12</a:t>
                      </a:r>
                      <a:endParaRPr lang="zh-CN" altLang="en-US" sz="2200" b="1" i="0" baseline="0"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051233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zh-CN" dirty="0"/>
              <a:t> ② </a:t>
            </a:r>
            <a:r>
              <a:rPr lang="zh-CN" altLang="en-US" dirty="0"/>
              <a:t>购买方</a:t>
            </a:r>
            <a:endParaRPr lang="en-US" altLang="zh-CN" dirty="0"/>
          </a:p>
          <a:p>
            <a:r>
              <a:rPr lang="zh-CN" altLang="en-US" dirty="0"/>
              <a:t>（销售方未调价）</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502078884"/>
              </p:ext>
            </p:extLst>
          </p:nvPr>
        </p:nvGraphicFramePr>
        <p:xfrm>
          <a:off x="179512" y="1772816"/>
          <a:ext cx="8748464" cy="3060953"/>
        </p:xfrm>
        <a:graphic>
          <a:graphicData uri="http://schemas.openxmlformats.org/drawingml/2006/table">
            <a:tbl>
              <a:tblPr firstRow="1" bandRow="1">
                <a:tableStyleId>{21E4AEA4-8DFA-4A89-87EB-49C32662AFE0}</a:tableStyleId>
              </a:tblPr>
              <a:tblGrid>
                <a:gridCol w="829742">
                  <a:extLst>
                    <a:ext uri="{9D8B030D-6E8A-4147-A177-3AD203B41FA5}">
                      <a16:colId xmlns:a16="http://schemas.microsoft.com/office/drawing/2014/main" val="20000"/>
                    </a:ext>
                  </a:extLst>
                </a:gridCol>
                <a:gridCol w="774143">
                  <a:extLst>
                    <a:ext uri="{9D8B030D-6E8A-4147-A177-3AD203B41FA5}">
                      <a16:colId xmlns:a16="http://schemas.microsoft.com/office/drawing/2014/main" val="20001"/>
                    </a:ext>
                  </a:extLst>
                </a:gridCol>
                <a:gridCol w="1132419">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932182">
                  <a:extLst>
                    <a:ext uri="{9D8B030D-6E8A-4147-A177-3AD203B41FA5}">
                      <a16:colId xmlns:a16="http://schemas.microsoft.com/office/drawing/2014/main" val="20006"/>
                    </a:ext>
                  </a:extLst>
                </a:gridCol>
                <a:gridCol w="1166462">
                  <a:extLst>
                    <a:ext uri="{9D8B030D-6E8A-4147-A177-3AD203B41FA5}">
                      <a16:colId xmlns:a16="http://schemas.microsoft.com/office/drawing/2014/main" val="20007"/>
                    </a:ext>
                  </a:extLst>
                </a:gridCol>
                <a:gridCol w="2041308">
                  <a:extLst>
                    <a:ext uri="{9D8B030D-6E8A-4147-A177-3AD203B41FA5}">
                      <a16:colId xmlns:a16="http://schemas.microsoft.com/office/drawing/2014/main" val="20008"/>
                    </a:ext>
                  </a:extLst>
                </a:gridCol>
              </a:tblGrid>
              <a:tr h="480069">
                <a:tc>
                  <a:txBody>
                    <a:bodyPr/>
                    <a:lstStyle/>
                    <a:p>
                      <a:r>
                        <a:rPr lang="zh-CN" altLang="en-US" sz="2200" dirty="0"/>
                        <a:t>调整前后</a:t>
                      </a:r>
                    </a:p>
                  </a:txBody>
                  <a:tcPr/>
                </a:tc>
                <a:tc>
                  <a:txBody>
                    <a:bodyPr/>
                    <a:lstStyle/>
                    <a:p>
                      <a:r>
                        <a:rPr lang="zh-CN" altLang="en-US" sz="2200" dirty="0"/>
                        <a:t>价格调整</a:t>
                      </a:r>
                    </a:p>
                  </a:txBody>
                  <a:tcPr/>
                </a:tc>
                <a:tc>
                  <a:txBody>
                    <a:bodyPr/>
                    <a:lstStyle/>
                    <a:p>
                      <a:r>
                        <a:rPr lang="zh-CN" altLang="en-US" sz="2200" dirty="0"/>
                        <a:t>销售额</a:t>
                      </a:r>
                    </a:p>
                  </a:txBody>
                  <a:tcPr/>
                </a:tc>
                <a:tc>
                  <a:txBody>
                    <a:bodyPr/>
                    <a:lstStyle/>
                    <a:p>
                      <a:r>
                        <a:rPr lang="zh-CN" altLang="en-US" sz="2200" dirty="0"/>
                        <a:t>销项</a:t>
                      </a:r>
                    </a:p>
                  </a:txBody>
                  <a:tcPr/>
                </a:tc>
                <a:tc>
                  <a:txBody>
                    <a:bodyPr/>
                    <a:lstStyle/>
                    <a:p>
                      <a:r>
                        <a:rPr lang="zh-CN" altLang="en-US" sz="2200" dirty="0"/>
                        <a:t>购进成本</a:t>
                      </a:r>
                    </a:p>
                  </a:txBody>
                  <a:tcPr/>
                </a:tc>
                <a:tc>
                  <a:txBody>
                    <a:bodyPr/>
                    <a:lstStyle/>
                    <a:p>
                      <a:r>
                        <a:rPr lang="zh-CN" altLang="en-US" sz="2200" dirty="0"/>
                        <a:t>进项</a:t>
                      </a:r>
                    </a:p>
                  </a:txBody>
                  <a:tcPr/>
                </a:tc>
                <a:tc>
                  <a:txBody>
                    <a:bodyPr/>
                    <a:lstStyle/>
                    <a:p>
                      <a:r>
                        <a:rPr lang="zh-CN" altLang="en-US" sz="2200" dirty="0"/>
                        <a:t>附加</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773126">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r>
                        <a:rPr lang="zh-CN" altLang="en-US" sz="2200" b="1" i="0" kern="1200" baseline="0" dirty="0">
                          <a:solidFill>
                            <a:schemeClr val="dk1"/>
                          </a:solidFill>
                          <a:latin typeface="+mn-lt"/>
                          <a:ea typeface="+mn-ea"/>
                          <a:cs typeface="+mn-cs"/>
                        </a:rPr>
                        <a:t>调价</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0.408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120-100-0.408</a:t>
                      </a:r>
                    </a:p>
                    <a:p>
                      <a:pPr marL="0" algn="l" defTabSz="914400" rtl="0" eaLnBrk="1" latinLnBrk="0" hangingPunct="1"/>
                      <a:r>
                        <a:rPr lang="en-US" altLang="zh-CN" sz="2200" b="1" i="0" kern="1200" baseline="0" dirty="0">
                          <a:solidFill>
                            <a:schemeClr val="dk1"/>
                          </a:solidFill>
                          <a:latin typeface="+mn-lt"/>
                          <a:ea typeface="+mn-ea"/>
                          <a:cs typeface="+mn-cs"/>
                        </a:rPr>
                        <a:t>=19.592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76526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121.034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19.366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121.034-100-0.404</a:t>
                      </a:r>
                    </a:p>
                    <a:p>
                      <a:pPr marL="0" algn="l" defTabSz="914400" rtl="0" eaLnBrk="1" latinLnBrk="0" hangingPunct="1"/>
                      <a:r>
                        <a:rPr lang="en-US" altLang="zh-CN" sz="2200" b="1" i="0" kern="1200" baseline="0" dirty="0">
                          <a:solidFill>
                            <a:schemeClr val="dk1"/>
                          </a:solidFill>
                          <a:latin typeface="+mn-lt"/>
                          <a:ea typeface="+mn-ea"/>
                          <a:cs typeface="+mn-cs"/>
                        </a:rPr>
                        <a:t>=20.63</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4083453109"/>
                  </a:ext>
                </a:extLst>
              </a:tr>
              <a:tr h="428547">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-0.004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+0.738</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303709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solidFill>
                  <a:srgbClr val="FF0000"/>
                </a:solidFill>
              </a:rPr>
              <a:t>4.</a:t>
            </a:r>
            <a:r>
              <a:rPr lang="zh-CN" altLang="en-US" dirty="0">
                <a:solidFill>
                  <a:srgbClr val="FF0000"/>
                </a:solidFill>
              </a:rPr>
              <a:t>购销双方均调价</a:t>
            </a:r>
            <a:endParaRPr lang="en-US" altLang="zh-CN" dirty="0">
              <a:solidFill>
                <a:srgbClr val="FF0000"/>
              </a:solidFill>
            </a:endParaRPr>
          </a:p>
          <a:p>
            <a:r>
              <a:rPr lang="zh-CN" altLang="en-US" dirty="0"/>
              <a:t>（</a:t>
            </a:r>
            <a:r>
              <a:rPr lang="en-US" altLang="zh-CN" dirty="0"/>
              <a:t>1</a:t>
            </a:r>
            <a:r>
              <a:rPr lang="zh-CN" altLang="en-US" dirty="0"/>
              <a:t>）影响描述</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2861898276"/>
              </p:ext>
            </p:extLst>
          </p:nvPr>
        </p:nvGraphicFramePr>
        <p:xfrm>
          <a:off x="467544" y="1988840"/>
          <a:ext cx="8136904" cy="3779520"/>
        </p:xfrm>
        <a:graphic>
          <a:graphicData uri="http://schemas.openxmlformats.org/drawingml/2006/table">
            <a:tbl>
              <a:tblPr firstRow="1" bandRow="1">
                <a:tableStyleId>{21E4AEA4-8DFA-4A89-87EB-49C32662AFE0}</a:tableStyleId>
              </a:tblPr>
              <a:tblGrid>
                <a:gridCol w="836504">
                  <a:extLst>
                    <a:ext uri="{9D8B030D-6E8A-4147-A177-3AD203B41FA5}">
                      <a16:colId xmlns:a16="http://schemas.microsoft.com/office/drawing/2014/main" val="20000"/>
                    </a:ext>
                  </a:extLst>
                </a:gridCol>
                <a:gridCol w="760458">
                  <a:extLst>
                    <a:ext uri="{9D8B030D-6E8A-4147-A177-3AD203B41FA5}">
                      <a16:colId xmlns:a16="http://schemas.microsoft.com/office/drawing/2014/main" val="20001"/>
                    </a:ext>
                  </a:extLst>
                </a:gridCol>
                <a:gridCol w="912550">
                  <a:extLst>
                    <a:ext uri="{9D8B030D-6E8A-4147-A177-3AD203B41FA5}">
                      <a16:colId xmlns:a16="http://schemas.microsoft.com/office/drawing/2014/main" val="20002"/>
                    </a:ext>
                  </a:extLst>
                </a:gridCol>
                <a:gridCol w="1558940">
                  <a:extLst>
                    <a:ext uri="{9D8B030D-6E8A-4147-A177-3AD203B41FA5}">
                      <a16:colId xmlns:a16="http://schemas.microsoft.com/office/drawing/2014/main" val="20003"/>
                    </a:ext>
                  </a:extLst>
                </a:gridCol>
                <a:gridCol w="684076">
                  <a:extLst>
                    <a:ext uri="{9D8B030D-6E8A-4147-A177-3AD203B41FA5}">
                      <a16:colId xmlns:a16="http://schemas.microsoft.com/office/drawing/2014/main" val="20004"/>
                    </a:ext>
                  </a:extLst>
                </a:gridCol>
                <a:gridCol w="792088">
                  <a:extLst>
                    <a:ext uri="{9D8B030D-6E8A-4147-A177-3AD203B41FA5}">
                      <a16:colId xmlns:a16="http://schemas.microsoft.com/office/drawing/2014/main" val="20005"/>
                    </a:ext>
                  </a:extLst>
                </a:gridCol>
                <a:gridCol w="1071371">
                  <a:extLst>
                    <a:ext uri="{9D8B030D-6E8A-4147-A177-3AD203B41FA5}">
                      <a16:colId xmlns:a16="http://schemas.microsoft.com/office/drawing/2014/main" val="20006"/>
                    </a:ext>
                  </a:extLst>
                </a:gridCol>
                <a:gridCol w="1520917">
                  <a:extLst>
                    <a:ext uri="{9D8B030D-6E8A-4147-A177-3AD203B41FA5}">
                      <a16:colId xmlns:a16="http://schemas.microsoft.com/office/drawing/2014/main" val="20007"/>
                    </a:ext>
                  </a:extLst>
                </a:gridCol>
              </a:tblGrid>
              <a:tr h="0">
                <a:tc gridSpan="4">
                  <a:txBody>
                    <a:bodyPr/>
                    <a:lstStyle/>
                    <a:p>
                      <a:r>
                        <a:rPr lang="zh-CN" altLang="en-US" sz="2000" dirty="0"/>
                        <a:t>销售方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r>
                        <a:rPr lang="zh-CN" altLang="en-US" sz="2000" dirty="0"/>
                        <a:t>购买方</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591046">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a:t>
                      </a:r>
                    </a:p>
                  </a:txBody>
                  <a:tcPr/>
                </a:tc>
                <a:tc>
                  <a:txBody>
                    <a:bodyPr/>
                    <a:lstStyle/>
                    <a:p>
                      <a:r>
                        <a:rPr lang="zh-CN" altLang="en-US" sz="2000" b="1" i="0" baseline="0" dirty="0"/>
                        <a:t>影响描述</a:t>
                      </a:r>
                    </a:p>
                  </a:txBody>
                  <a:tcPr/>
                </a:tc>
                <a:tc>
                  <a:txBody>
                    <a:bodyPr/>
                    <a:lstStyle/>
                    <a:p>
                      <a:r>
                        <a:rPr lang="zh-CN" altLang="en-US" sz="2000" b="1" i="0" baseline="0" dirty="0"/>
                        <a:t>性质</a:t>
                      </a:r>
                    </a:p>
                  </a:txBody>
                  <a:tcPr/>
                </a:tc>
                <a:tc>
                  <a:txBody>
                    <a:bodyPr/>
                    <a:lstStyle/>
                    <a:p>
                      <a:r>
                        <a:rPr lang="zh-CN" altLang="en-US" sz="2000" b="1" i="0" baseline="0" dirty="0"/>
                        <a:t>计税方法</a:t>
                      </a:r>
                    </a:p>
                  </a:txBody>
                  <a:tcPr/>
                </a:tc>
                <a:tc>
                  <a:txBody>
                    <a:bodyPr/>
                    <a:lstStyle/>
                    <a:p>
                      <a:r>
                        <a:rPr lang="zh-CN" altLang="en-US" sz="2000" b="1" i="0" baseline="0" dirty="0"/>
                        <a:t>是否调价（销售价）</a:t>
                      </a:r>
                    </a:p>
                  </a:txBody>
                  <a:tcPr/>
                </a:tc>
                <a:tc>
                  <a:txBody>
                    <a:bodyPr/>
                    <a:lstStyle/>
                    <a:p>
                      <a:r>
                        <a:rPr lang="zh-CN" altLang="en-US" sz="2000" b="1" i="0" baseline="0" dirty="0"/>
                        <a:t>影响描述</a:t>
                      </a:r>
                    </a:p>
                  </a:txBody>
                  <a:tcPr/>
                </a:tc>
                <a:extLst>
                  <a:ext uri="{0D108BD9-81ED-4DB2-BD59-A6C34878D82A}">
                    <a16:rowId xmlns:a16="http://schemas.microsoft.com/office/drawing/2014/main" val="10001"/>
                  </a:ext>
                </a:extLst>
              </a:tr>
              <a:tr h="285224">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一般税率</a:t>
                      </a:r>
                      <a:r>
                        <a:rPr lang="en-US" altLang="zh-CN" sz="2000" b="1" i="0" baseline="0" dirty="0"/>
                        <a:t>16%</a:t>
                      </a:r>
                      <a:endParaRPr lang="zh-CN" altLang="en-US" sz="2000" b="1" i="0" baseline="0" dirty="0"/>
                    </a:p>
                  </a:txBody>
                  <a:tcPr/>
                </a:tc>
                <a:tc rowSpan="6">
                  <a:txBody>
                    <a:bodyPr/>
                    <a:lstStyle/>
                    <a:p>
                      <a:endParaRPr lang="en-US" altLang="zh-CN" sz="2000" b="1" i="0" baseline="0" dirty="0"/>
                    </a:p>
                    <a:p>
                      <a:endParaRPr lang="en-US" altLang="zh-CN" sz="2000" b="1" i="0" baseline="0" dirty="0"/>
                    </a:p>
                    <a:p>
                      <a:endParaRPr lang="en-US" altLang="zh-CN" sz="2000" b="1" i="0" baseline="0" dirty="0"/>
                    </a:p>
                    <a:p>
                      <a:endParaRPr lang="en-US" altLang="zh-CN" sz="2000" b="1" i="0" baseline="0" dirty="0"/>
                    </a:p>
                    <a:p>
                      <a:r>
                        <a:rPr lang="zh-CN" altLang="en-US" sz="2000" b="1" i="0" baseline="0" dirty="0"/>
                        <a:t>调价</a:t>
                      </a:r>
                    </a:p>
                    <a:p>
                      <a:endParaRPr lang="zh-CN" altLang="en-US" sz="2000" b="1" i="0" baseline="0" dirty="0"/>
                    </a:p>
                  </a:txBody>
                  <a:tcPr/>
                </a:tc>
                <a:tc>
                  <a:txBody>
                    <a:bodyPr/>
                    <a:lstStyle/>
                    <a:p>
                      <a:r>
                        <a:rPr lang="zh-CN" altLang="en-US" sz="2000" b="1" i="0" baseline="0" dirty="0"/>
                        <a:t>销售额增加</a:t>
                      </a:r>
                    </a:p>
                  </a:txBody>
                  <a:tcPr/>
                </a:tc>
                <a:tc rowSpan="6">
                  <a:txBody>
                    <a:bodyPr/>
                    <a:lstStyle/>
                    <a:p>
                      <a:endParaRPr lang="en-US" altLang="zh-CN" sz="2000" b="1" i="0" baseline="0" dirty="0"/>
                    </a:p>
                    <a:p>
                      <a:endParaRPr lang="en-US" altLang="zh-CN" sz="2000" b="1" i="0" baseline="0" dirty="0"/>
                    </a:p>
                    <a:p>
                      <a:r>
                        <a:rPr lang="zh-CN" altLang="en-US" sz="2000" b="1" i="0" baseline="0" dirty="0"/>
                        <a:t>一般</a:t>
                      </a:r>
                    </a:p>
                  </a:txBody>
                  <a:tcPr/>
                </a:tc>
                <a:tc rowSpan="6">
                  <a:txBody>
                    <a:bodyPr/>
                    <a:lstStyle/>
                    <a:p>
                      <a:endParaRPr lang="en-US" altLang="zh-CN" sz="2000" b="1" i="0" baseline="0" dirty="0"/>
                    </a:p>
                    <a:p>
                      <a:endParaRPr lang="en-US" altLang="zh-CN" sz="2000" b="1" i="0" baseline="0" dirty="0"/>
                    </a:p>
                    <a:p>
                      <a:r>
                        <a:rPr lang="zh-CN" altLang="en-US" sz="2000" b="1" i="0" baseline="0" dirty="0"/>
                        <a:t>一般税率 </a:t>
                      </a:r>
                      <a:r>
                        <a:rPr lang="en-US" altLang="zh-CN" sz="2000" b="1" i="0" baseline="0" dirty="0"/>
                        <a:t>16%</a:t>
                      </a:r>
                    </a:p>
                  </a:txBody>
                  <a:tcPr/>
                </a:tc>
                <a:tc rowSpan="6">
                  <a:txBody>
                    <a:bodyPr/>
                    <a:lstStyle/>
                    <a:p>
                      <a:endParaRPr lang="en-US" altLang="zh-CN" sz="2000" b="1" i="0" baseline="0" dirty="0"/>
                    </a:p>
                    <a:p>
                      <a:endParaRPr lang="en-US" altLang="zh-CN" sz="2000" b="1" i="0" baseline="0" dirty="0"/>
                    </a:p>
                    <a:p>
                      <a:endParaRPr lang="en-US" altLang="zh-CN" sz="2000" b="1" i="0" baseline="0" dirty="0"/>
                    </a:p>
                    <a:p>
                      <a:r>
                        <a:rPr lang="zh-CN" altLang="en-US" sz="2000" b="1" i="0" baseline="0" dirty="0"/>
                        <a:t>调价</a:t>
                      </a:r>
                    </a:p>
                  </a:txBody>
                  <a:tcPr/>
                </a:tc>
                <a:tc>
                  <a:txBody>
                    <a:bodyPr/>
                    <a:lstStyle/>
                    <a:p>
                      <a:r>
                        <a:rPr lang="zh-CN" altLang="en-US" sz="2000" b="1" i="0" baseline="0" dirty="0"/>
                        <a:t>销售额增加</a:t>
                      </a:r>
                    </a:p>
                  </a:txBody>
                  <a:tcPr/>
                </a:tc>
                <a:extLst>
                  <a:ext uri="{0D108BD9-81ED-4DB2-BD59-A6C34878D82A}">
                    <a16:rowId xmlns:a16="http://schemas.microsoft.com/office/drawing/2014/main" val="10002"/>
                  </a:ext>
                </a:extLst>
              </a:tr>
              <a:tr h="2083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销项减少</a:t>
                      </a:r>
                      <a:endParaRPr lang="en-US" altLang="zh-CN" sz="2000" b="1" i="0" baseline="0" dirty="0"/>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dirty="0"/>
                    </a:p>
                  </a:txBody>
                  <a:tcPr/>
                </a:tc>
                <a:tc>
                  <a:txBody>
                    <a:bodyPr/>
                    <a:lstStyle/>
                    <a:p>
                      <a:r>
                        <a:rPr lang="zh-CN" altLang="en-US" sz="2000" b="1" i="0" baseline="0" dirty="0"/>
                        <a:t>销项减少</a:t>
                      </a:r>
                      <a:endParaRPr lang="en-US" altLang="zh-CN" sz="2000" b="1" i="0" baseline="0" dirty="0"/>
                    </a:p>
                  </a:txBody>
                  <a:tcPr/>
                </a:tc>
                <a:extLst>
                  <a:ext uri="{0D108BD9-81ED-4DB2-BD59-A6C34878D82A}">
                    <a16:rowId xmlns:a16="http://schemas.microsoft.com/office/drawing/2014/main" val="10003"/>
                  </a:ext>
                </a:extLst>
              </a:tr>
              <a:tr h="3809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进项不变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a:t>进项减少</a:t>
                      </a:r>
                      <a:endParaRPr lang="zh-CN" altLang="en-US" sz="2000" b="1" i="0" baseline="0" dirty="0"/>
                    </a:p>
                  </a:txBody>
                  <a:tcPr/>
                </a:tc>
                <a:extLst>
                  <a:ext uri="{0D108BD9-81ED-4DB2-BD59-A6C34878D82A}">
                    <a16:rowId xmlns:a16="http://schemas.microsoft.com/office/drawing/2014/main" val="10004"/>
                  </a:ext>
                </a:extLst>
              </a:tr>
              <a:tr h="3200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成本不变</a:t>
                      </a:r>
                    </a:p>
                  </a:txBody>
                  <a:tcPr/>
                </a:tc>
                <a:extLst>
                  <a:ext uri="{0D108BD9-81ED-4DB2-BD59-A6C34878D82A}">
                    <a16:rowId xmlns:a16="http://schemas.microsoft.com/office/drawing/2014/main" val="3245555103"/>
                  </a:ext>
                </a:extLst>
              </a:tr>
              <a:tr h="2680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附加税减少</a:t>
                      </a:r>
                    </a:p>
                  </a:txBody>
                  <a:tcPr/>
                </a:tc>
                <a:extLst>
                  <a:ext uri="{0D108BD9-81ED-4DB2-BD59-A6C34878D82A}">
                    <a16:rowId xmlns:a16="http://schemas.microsoft.com/office/drawing/2014/main" val="10005"/>
                  </a:ext>
                </a:extLst>
              </a:tr>
              <a:tr h="30589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2000" b="1" i="0" baseline="0" dirty="0"/>
                        <a:t>利润增加</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59990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增值税税率调整政策规定</a:t>
            </a:r>
          </a:p>
        </p:txBody>
      </p:sp>
      <p:sp>
        <p:nvSpPr>
          <p:cNvPr id="3" name="内容占位符 2"/>
          <p:cNvSpPr>
            <a:spLocks noGrp="1"/>
          </p:cNvSpPr>
          <p:nvPr>
            <p:ph idx="1"/>
          </p:nvPr>
        </p:nvSpPr>
        <p:spPr/>
        <p:txBody>
          <a:bodyPr>
            <a:normAutofit/>
          </a:bodyPr>
          <a:lstStyle/>
          <a:p>
            <a:pPr latinLnBrk="1"/>
            <a:r>
              <a:rPr lang="zh-CN" altLang="zh-CN" dirty="0"/>
              <a:t>五</a:t>
            </a:r>
            <a:r>
              <a:rPr lang="en-US" altLang="zh-CN" dirty="0"/>
              <a:t>.</a:t>
            </a:r>
            <a:r>
              <a:rPr lang="zh-CN" altLang="zh-CN" dirty="0"/>
              <a:t>外贸企业</a:t>
            </a:r>
            <a:r>
              <a:rPr lang="en-US" altLang="zh-CN" dirty="0">
                <a:solidFill>
                  <a:srgbClr val="FF0000"/>
                </a:solidFill>
              </a:rPr>
              <a:t>2018</a:t>
            </a:r>
            <a:r>
              <a:rPr lang="zh-CN" altLang="zh-CN" dirty="0">
                <a:solidFill>
                  <a:srgbClr val="FF0000"/>
                </a:solidFill>
              </a:rPr>
              <a:t>年</a:t>
            </a:r>
            <a:r>
              <a:rPr lang="en-US" altLang="zh-CN" dirty="0">
                <a:solidFill>
                  <a:srgbClr val="FF0000"/>
                </a:solidFill>
              </a:rPr>
              <a:t>7</a:t>
            </a:r>
            <a:r>
              <a:rPr lang="zh-CN" altLang="zh-CN" dirty="0">
                <a:solidFill>
                  <a:srgbClr val="FF0000"/>
                </a:solidFill>
              </a:rPr>
              <a:t>月</a:t>
            </a:r>
            <a:r>
              <a:rPr lang="en-US" altLang="zh-CN" dirty="0">
                <a:solidFill>
                  <a:srgbClr val="FF0000"/>
                </a:solidFill>
              </a:rPr>
              <a:t>31</a:t>
            </a:r>
            <a:r>
              <a:rPr lang="zh-CN" altLang="zh-CN" dirty="0">
                <a:solidFill>
                  <a:srgbClr val="FF0000"/>
                </a:solidFill>
              </a:rPr>
              <a:t>日前出口</a:t>
            </a:r>
            <a:r>
              <a:rPr lang="zh-CN" altLang="zh-CN" dirty="0"/>
              <a:t>的所涉货物、销售的所涉跨境应税行为，购进时</a:t>
            </a:r>
            <a:r>
              <a:rPr lang="zh-CN" altLang="zh-CN" dirty="0">
                <a:solidFill>
                  <a:srgbClr val="FF0000"/>
                </a:solidFill>
              </a:rPr>
              <a:t>已按调整前税率</a:t>
            </a:r>
            <a:r>
              <a:rPr lang="zh-CN" altLang="zh-CN" dirty="0"/>
              <a:t>征收增值税的，执行调整前的出口退税率；购进时</a:t>
            </a:r>
            <a:r>
              <a:rPr lang="zh-CN" altLang="zh-CN" dirty="0">
                <a:solidFill>
                  <a:srgbClr val="FF0000"/>
                </a:solidFill>
              </a:rPr>
              <a:t>已按调整后税率</a:t>
            </a:r>
            <a:r>
              <a:rPr lang="zh-CN" altLang="zh-CN" dirty="0"/>
              <a:t>征收增值税的，执行调整后的出口退税率。生产企业</a:t>
            </a:r>
            <a:r>
              <a:rPr lang="en-US" altLang="zh-CN" dirty="0">
                <a:solidFill>
                  <a:srgbClr val="FF0000"/>
                </a:solidFill>
              </a:rPr>
              <a:t>2018</a:t>
            </a:r>
            <a:r>
              <a:rPr lang="zh-CN" altLang="zh-CN" dirty="0">
                <a:solidFill>
                  <a:srgbClr val="FF0000"/>
                </a:solidFill>
              </a:rPr>
              <a:t>年</a:t>
            </a:r>
            <a:r>
              <a:rPr lang="en-US" altLang="zh-CN" dirty="0">
                <a:solidFill>
                  <a:srgbClr val="FF0000"/>
                </a:solidFill>
              </a:rPr>
              <a:t>7</a:t>
            </a:r>
            <a:r>
              <a:rPr lang="zh-CN" altLang="zh-CN" dirty="0">
                <a:solidFill>
                  <a:srgbClr val="FF0000"/>
                </a:solidFill>
              </a:rPr>
              <a:t>月</a:t>
            </a:r>
            <a:r>
              <a:rPr lang="en-US" altLang="zh-CN" dirty="0">
                <a:solidFill>
                  <a:srgbClr val="FF0000"/>
                </a:solidFill>
              </a:rPr>
              <a:t>31</a:t>
            </a:r>
            <a:r>
              <a:rPr lang="zh-CN" altLang="zh-CN" dirty="0">
                <a:solidFill>
                  <a:srgbClr val="FF0000"/>
                </a:solidFill>
              </a:rPr>
              <a:t>日前</a:t>
            </a:r>
            <a:r>
              <a:rPr lang="zh-CN" altLang="zh-CN" dirty="0"/>
              <a:t>出口的所涉货物、销售的所涉跨境应税行为，执行调整前的出口退税率</a:t>
            </a:r>
            <a:endParaRPr lang="en-US" altLang="zh-CN" dirty="0"/>
          </a:p>
          <a:p>
            <a:pPr latinLnBrk="1"/>
            <a:r>
              <a:rPr lang="zh-CN" altLang="zh-CN" dirty="0"/>
              <a:t>调整出口货物退税率的执行时间及出口货物的时间，以出口货物报关单上注明的出口日期为准，调整跨境应税行为退税率的执行时间及销售跨境应税行为的时间，以出口发票的开具日期为准</a:t>
            </a:r>
            <a:endParaRPr lang="en-US" altLang="zh-CN" dirty="0"/>
          </a:p>
          <a:p>
            <a:pPr latinLnBrk="1"/>
            <a:r>
              <a:rPr lang="zh-CN" altLang="en-US" dirty="0"/>
              <a:t>（注：截止时间</a:t>
            </a:r>
            <a:r>
              <a:rPr lang="en-US" altLang="zh-CN" dirty="0"/>
              <a:t>2018</a:t>
            </a:r>
            <a:r>
              <a:rPr lang="zh-CN" altLang="zh-CN" dirty="0"/>
              <a:t>年</a:t>
            </a:r>
            <a:r>
              <a:rPr lang="en-US" altLang="zh-CN" dirty="0"/>
              <a:t>7</a:t>
            </a:r>
            <a:r>
              <a:rPr lang="zh-CN" altLang="zh-CN" dirty="0"/>
              <a:t>月</a:t>
            </a:r>
            <a:r>
              <a:rPr lang="en-US" altLang="zh-CN" dirty="0"/>
              <a:t>31</a:t>
            </a:r>
            <a:r>
              <a:rPr lang="zh-CN" altLang="zh-CN" dirty="0"/>
              <a:t>日前</a:t>
            </a:r>
            <a:r>
              <a:rPr lang="zh-CN" altLang="en-US" dirty="0"/>
              <a:t>；生产企业与外贸企业有别；购进时税率有别）</a:t>
            </a:r>
            <a:endParaRPr lang="en-US" altLang="zh-CN" dirty="0"/>
          </a:p>
          <a:p>
            <a:r>
              <a:rPr lang="zh-CN" altLang="zh-CN" dirty="0"/>
              <a:t>自</a:t>
            </a:r>
            <a:r>
              <a:rPr lang="en-US" altLang="zh-CN" dirty="0"/>
              <a:t>2018</a:t>
            </a:r>
            <a:r>
              <a:rPr lang="zh-CN" altLang="zh-CN" dirty="0"/>
              <a:t>年</a:t>
            </a:r>
            <a:r>
              <a:rPr lang="en-US" altLang="zh-CN" dirty="0"/>
              <a:t>5</a:t>
            </a:r>
            <a:r>
              <a:rPr lang="zh-CN" altLang="zh-CN" dirty="0"/>
              <a:t>月</a:t>
            </a:r>
            <a:r>
              <a:rPr lang="en-US" altLang="zh-CN" dirty="0"/>
              <a:t>1</a:t>
            </a:r>
            <a:r>
              <a:rPr lang="zh-CN" altLang="zh-CN" dirty="0"/>
              <a:t>日起执行</a:t>
            </a:r>
            <a:endParaRPr lang="en-US" altLang="zh-CN" dirty="0"/>
          </a:p>
          <a:p>
            <a:r>
              <a:rPr lang="en-US" altLang="zh-CN" dirty="0"/>
              <a:t>                                                   ——</a:t>
            </a:r>
            <a:r>
              <a:rPr lang="zh-CN" altLang="zh-CN" dirty="0"/>
              <a:t>财税</a:t>
            </a:r>
            <a:r>
              <a:rPr lang="en-US" altLang="zh-CN" dirty="0"/>
              <a:t>[2018]32</a:t>
            </a:r>
            <a:r>
              <a:rPr lang="zh-CN" altLang="zh-CN" dirty="0"/>
              <a:t>号</a:t>
            </a:r>
            <a:r>
              <a:rPr lang="en-US" altLang="zh-CN" dirty="0"/>
              <a:t>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）一般计税方法</a:t>
            </a:r>
            <a:r>
              <a:rPr lang="en-US" altLang="zh-CN" dirty="0"/>
              <a:t>16%</a:t>
            </a:r>
            <a:r>
              <a:rPr lang="zh-CN" altLang="en-US" dirty="0"/>
              <a:t>按调整后价</a:t>
            </a:r>
            <a:r>
              <a:rPr lang="en-US" altLang="zh-CN" dirty="0"/>
              <a:t>100.862</a:t>
            </a:r>
            <a:r>
              <a:rPr lang="zh-CN" altLang="en-US" dirty="0"/>
              <a:t>（含税价</a:t>
            </a:r>
            <a:r>
              <a:rPr lang="en-US" altLang="zh-CN" dirty="0"/>
              <a:t>117</a:t>
            </a:r>
            <a:r>
              <a:rPr lang="zh-CN" altLang="en-US" dirty="0"/>
              <a:t>）销售给一般计税法</a:t>
            </a:r>
            <a:r>
              <a:rPr lang="en-US" altLang="zh-CN" dirty="0"/>
              <a:t>16%</a:t>
            </a:r>
            <a:r>
              <a:rPr lang="zh-CN" altLang="en-US" dirty="0"/>
              <a:t>的，再调价后销售（调整前价</a:t>
            </a:r>
            <a:r>
              <a:rPr lang="en-US" altLang="zh-CN" dirty="0"/>
              <a:t>120</a:t>
            </a:r>
            <a:r>
              <a:rPr lang="zh-CN" altLang="en-US" dirty="0"/>
              <a:t>，税</a:t>
            </a:r>
            <a:r>
              <a:rPr lang="en-US" altLang="zh-CN" dirty="0"/>
              <a:t>20.4</a:t>
            </a:r>
            <a:r>
              <a:rPr lang="zh-CN" altLang="en-US" dirty="0"/>
              <a:t>，合计</a:t>
            </a:r>
            <a:r>
              <a:rPr lang="en-US" altLang="zh-CN" dirty="0"/>
              <a:t>140.4</a:t>
            </a:r>
            <a:r>
              <a:rPr lang="zh-CN" altLang="en-US" dirty="0"/>
              <a:t>。调价为价</a:t>
            </a:r>
            <a:r>
              <a:rPr lang="en-US" altLang="zh-CN" dirty="0"/>
              <a:t>121.034</a:t>
            </a:r>
            <a:r>
              <a:rPr lang="zh-CN" altLang="en-US" dirty="0"/>
              <a:t>，税</a:t>
            </a:r>
            <a:r>
              <a:rPr lang="en-US" altLang="zh-CN" dirty="0"/>
              <a:t>19.366</a:t>
            </a:r>
            <a:r>
              <a:rPr lang="zh-CN" altLang="en-US" dirty="0"/>
              <a:t>，合计</a:t>
            </a:r>
            <a:r>
              <a:rPr lang="en-US" altLang="zh-CN" dirty="0"/>
              <a:t>140.4</a:t>
            </a:r>
            <a:r>
              <a:rPr lang="zh-CN" altLang="en-US" dirty="0"/>
              <a:t>）</a:t>
            </a:r>
            <a:endParaRPr lang="en-US" altLang="zh-CN" dirty="0"/>
          </a:p>
          <a:p>
            <a:r>
              <a:rPr lang="zh-CN" altLang="zh-CN" dirty="0"/>
              <a:t>①</a:t>
            </a:r>
            <a:r>
              <a:rPr lang="zh-CN" altLang="en-US" dirty="0"/>
              <a:t>销售方</a:t>
            </a:r>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44392126"/>
              </p:ext>
            </p:extLst>
          </p:nvPr>
        </p:nvGraphicFramePr>
        <p:xfrm>
          <a:off x="539552" y="2564904"/>
          <a:ext cx="8115564" cy="2849218"/>
        </p:xfrm>
        <a:graphic>
          <a:graphicData uri="http://schemas.openxmlformats.org/drawingml/2006/table">
            <a:tbl>
              <a:tblPr firstRow="1" bandRow="1">
                <a:tableStyleId>{21E4AEA4-8DFA-4A89-87EB-49C32662AFE0}</a:tableStyleId>
              </a:tblPr>
              <a:tblGrid>
                <a:gridCol w="1117936">
                  <a:extLst>
                    <a:ext uri="{9D8B030D-6E8A-4147-A177-3AD203B41FA5}">
                      <a16:colId xmlns:a16="http://schemas.microsoft.com/office/drawing/2014/main" val="20000"/>
                    </a:ext>
                  </a:extLst>
                </a:gridCol>
                <a:gridCol w="954222">
                  <a:extLst>
                    <a:ext uri="{9D8B030D-6E8A-4147-A177-3AD203B41FA5}">
                      <a16:colId xmlns:a16="http://schemas.microsoft.com/office/drawing/2014/main" val="933771035"/>
                    </a:ext>
                  </a:extLst>
                </a:gridCol>
                <a:gridCol w="1384226">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670616">
                  <a:extLst>
                    <a:ext uri="{9D8B030D-6E8A-4147-A177-3AD203B41FA5}">
                      <a16:colId xmlns:a16="http://schemas.microsoft.com/office/drawing/2014/main" val="20004"/>
                    </a:ext>
                  </a:extLst>
                </a:gridCol>
                <a:gridCol w="1908444">
                  <a:extLst>
                    <a:ext uri="{9D8B030D-6E8A-4147-A177-3AD203B41FA5}">
                      <a16:colId xmlns:a16="http://schemas.microsoft.com/office/drawing/2014/main" val="20005"/>
                    </a:ext>
                  </a:extLst>
                </a:gridCol>
              </a:tblGrid>
              <a:tr h="898498">
                <a:tc>
                  <a:txBody>
                    <a:bodyPr/>
                    <a:lstStyle/>
                    <a:p>
                      <a:r>
                        <a:rPr lang="zh-CN" altLang="en-US" sz="2200" dirty="0"/>
                        <a:t>调整前后</a:t>
                      </a:r>
                    </a:p>
                  </a:txBody>
                  <a:tcPr/>
                </a:tc>
                <a:tc>
                  <a:txBody>
                    <a:bodyPr/>
                    <a:lstStyle/>
                    <a:p>
                      <a:r>
                        <a:rPr lang="zh-CN" altLang="en-US" sz="2200" dirty="0"/>
                        <a:t>是否调价</a:t>
                      </a:r>
                    </a:p>
                  </a:txBody>
                  <a:tcPr/>
                </a:tc>
                <a:tc>
                  <a:txBody>
                    <a:bodyPr/>
                    <a:lstStyle/>
                    <a:p>
                      <a:r>
                        <a:rPr lang="zh-CN" altLang="en-US" sz="2200" dirty="0"/>
                        <a:t>销售额</a:t>
                      </a:r>
                    </a:p>
                  </a:txBody>
                  <a:tcPr/>
                </a:tc>
                <a:tc>
                  <a:txBody>
                    <a:bodyPr/>
                    <a:lstStyle/>
                    <a:p>
                      <a:r>
                        <a:rPr lang="zh-CN" altLang="en-US" sz="2200" dirty="0"/>
                        <a:t>销项税额</a:t>
                      </a:r>
                    </a:p>
                  </a:txBody>
                  <a:tcPr/>
                </a:tc>
                <a:tc>
                  <a:txBody>
                    <a:bodyPr/>
                    <a:lstStyle/>
                    <a:p>
                      <a:r>
                        <a:rPr lang="zh-CN" altLang="en-US" sz="2200" dirty="0"/>
                        <a:t>附加税费（进项不变）</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607414">
                <a:tc>
                  <a:txBody>
                    <a:bodyPr/>
                    <a:lstStyle/>
                    <a:p>
                      <a:r>
                        <a:rPr lang="zh-CN" altLang="en-US" sz="2200" b="1" i="0" baseline="0"/>
                        <a:t>调整前</a:t>
                      </a:r>
                      <a:endParaRPr lang="zh-CN" altLang="en-US" sz="2200" b="1" i="0" baseline="0" dirty="0"/>
                    </a:p>
                  </a:txBody>
                  <a:tcPr/>
                </a:tc>
                <a:tc rowSpan="2">
                  <a:txBody>
                    <a:bodyPr/>
                    <a:lstStyle/>
                    <a:p>
                      <a:endParaRPr lang="en-US" altLang="zh-CN" sz="2200" b="1" i="0" baseline="0" dirty="0"/>
                    </a:p>
                    <a:p>
                      <a:r>
                        <a:rPr lang="zh-CN" altLang="en-US" sz="2200" b="1" i="0" baseline="0" dirty="0"/>
                        <a:t>调价</a:t>
                      </a:r>
                    </a:p>
                  </a:txBody>
                  <a:tcPr/>
                </a:tc>
                <a:tc>
                  <a:txBody>
                    <a:bodyPr/>
                    <a:lstStyle/>
                    <a:p>
                      <a:r>
                        <a:rPr lang="en-US" altLang="zh-CN" sz="2200" b="1" i="0" baseline="0" dirty="0"/>
                        <a:t>100</a:t>
                      </a:r>
                      <a:endParaRPr lang="zh-CN" altLang="en-US" sz="2200" b="1" i="0" baseline="0" dirty="0"/>
                    </a:p>
                  </a:txBody>
                  <a:tcPr/>
                </a:tc>
                <a:tc>
                  <a:txBody>
                    <a:bodyPr/>
                    <a:lstStyle/>
                    <a:p>
                      <a:r>
                        <a:rPr lang="en-US" altLang="zh-CN" sz="2200" b="1" i="0" baseline="0" dirty="0"/>
                        <a:t>17</a:t>
                      </a:r>
                      <a:endParaRPr lang="zh-CN" altLang="en-US" sz="2200" b="1" i="0" baseline="0" dirty="0"/>
                    </a:p>
                  </a:txBody>
                  <a:tcPr/>
                </a:tc>
                <a:tc>
                  <a:txBody>
                    <a:bodyPr/>
                    <a:lstStyle/>
                    <a:p>
                      <a:r>
                        <a:rPr lang="en-US" altLang="zh-CN" sz="2200" b="1" i="0" baseline="0" dirty="0"/>
                        <a:t>2.04</a:t>
                      </a:r>
                      <a:endParaRPr lang="zh-CN" altLang="en-US" sz="2200" b="1" i="0" baseline="0" dirty="0"/>
                    </a:p>
                  </a:txBody>
                  <a:tcPr/>
                </a:tc>
                <a:tc>
                  <a:txBody>
                    <a:bodyPr/>
                    <a:lstStyle/>
                    <a:p>
                      <a:r>
                        <a:rPr lang="en-US" altLang="zh-CN" sz="2200" b="1" i="0" baseline="0" dirty="0"/>
                        <a:t>100-</a:t>
                      </a:r>
                      <a:r>
                        <a:rPr lang="zh-CN" altLang="en-US" sz="2200" b="1" i="0" baseline="0" dirty="0"/>
                        <a:t>成本</a:t>
                      </a:r>
                      <a:r>
                        <a:rPr lang="en-US" altLang="zh-CN" sz="2200" b="1" i="0" baseline="0" dirty="0"/>
                        <a:t>--2.04</a:t>
                      </a:r>
                      <a:endParaRPr lang="zh-CN" altLang="en-US" sz="2200" b="1" i="0" baseline="0" dirty="0"/>
                    </a:p>
                  </a:txBody>
                  <a:tcPr/>
                </a:tc>
                <a:extLst>
                  <a:ext uri="{0D108BD9-81ED-4DB2-BD59-A6C34878D82A}">
                    <a16:rowId xmlns:a16="http://schemas.microsoft.com/office/drawing/2014/main" val="10001"/>
                  </a:ext>
                </a:extLst>
              </a:tr>
              <a:tr h="607414">
                <a:tc>
                  <a:txBody>
                    <a:bodyPr/>
                    <a:lstStyle/>
                    <a:p>
                      <a:r>
                        <a:rPr lang="zh-CN" altLang="en-US" sz="2200" b="1" i="0" baseline="0"/>
                        <a:t>调整后</a:t>
                      </a:r>
                      <a:endParaRPr lang="zh-CN" altLang="en-US" sz="2200" b="1" i="0" baseline="0" dirty="0"/>
                    </a:p>
                  </a:txBody>
                  <a:tcPr/>
                </a:tc>
                <a:tc vMerge="1">
                  <a:txBody>
                    <a:bodyPr/>
                    <a:lstStyle/>
                    <a:p>
                      <a:endParaRPr lang="zh-CN" altLang="en-US" b="1" i="0" baseline="0" dirty="0"/>
                    </a:p>
                  </a:txBody>
                  <a:tcPr/>
                </a:tc>
                <a:tc>
                  <a:txBody>
                    <a:bodyPr/>
                    <a:lstStyle/>
                    <a:p>
                      <a:r>
                        <a:rPr lang="en-US" altLang="zh-CN" sz="2200" b="1" i="0" baseline="0" dirty="0"/>
                        <a:t>100.862</a:t>
                      </a:r>
                      <a:endParaRPr lang="zh-CN" altLang="en-US" sz="2200" b="1" i="0" baseline="0" dirty="0"/>
                    </a:p>
                  </a:txBody>
                  <a:tcPr/>
                </a:tc>
                <a:tc>
                  <a:txBody>
                    <a:bodyPr/>
                    <a:lstStyle/>
                    <a:p>
                      <a:r>
                        <a:rPr lang="en-US" altLang="zh-CN" sz="2200" b="1" i="0" baseline="0" dirty="0"/>
                        <a:t>16.138</a:t>
                      </a:r>
                      <a:endParaRPr lang="zh-CN" altLang="en-US" sz="2200" b="1" i="0" baseline="0" dirty="0"/>
                    </a:p>
                  </a:txBody>
                  <a:tcPr/>
                </a:tc>
                <a:tc>
                  <a:txBody>
                    <a:bodyPr/>
                    <a:lstStyle/>
                    <a:p>
                      <a:r>
                        <a:rPr lang="en-US" altLang="zh-CN" sz="2200" b="1" i="0" baseline="0" dirty="0"/>
                        <a:t>1.937</a:t>
                      </a:r>
                      <a:endParaRPr lang="zh-CN" altLang="en-US" sz="2200" b="1" i="0" baseline="0" dirty="0"/>
                    </a:p>
                  </a:txBody>
                  <a:tcPr/>
                </a:tc>
                <a:tc>
                  <a:txBody>
                    <a:bodyPr/>
                    <a:lstStyle/>
                    <a:p>
                      <a:r>
                        <a:rPr lang="en-US" altLang="zh-CN" sz="2200" b="1" i="0" baseline="0" dirty="0"/>
                        <a:t>100.862-</a:t>
                      </a:r>
                      <a:r>
                        <a:rPr lang="zh-CN" altLang="en-US" sz="2200" b="1" i="0" baseline="0" dirty="0"/>
                        <a:t>成本</a:t>
                      </a:r>
                      <a:r>
                        <a:rPr lang="en-US" altLang="zh-CN" sz="2200" b="1" i="0" baseline="0" dirty="0"/>
                        <a:t>-1.937</a:t>
                      </a:r>
                      <a:endParaRPr lang="zh-CN" altLang="en-US" sz="2200" b="1" i="0" baseline="0" dirty="0"/>
                    </a:p>
                  </a:txBody>
                  <a:tcPr/>
                </a:tc>
                <a:extLst>
                  <a:ext uri="{0D108BD9-81ED-4DB2-BD59-A6C34878D82A}">
                    <a16:rowId xmlns:a16="http://schemas.microsoft.com/office/drawing/2014/main" val="10002"/>
                  </a:ext>
                </a:extLst>
              </a:tr>
              <a:tr h="359399">
                <a:tc gridSpan="2">
                  <a:txBody>
                    <a:bodyPr/>
                    <a:lstStyle/>
                    <a:p>
                      <a:r>
                        <a:rPr lang="zh-CN" altLang="en-US" sz="2200" b="1" i="0" baseline="0" dirty="0"/>
                        <a:t>差异</a:t>
                      </a:r>
                    </a:p>
                  </a:txBody>
                  <a:tcPr/>
                </a:tc>
                <a:tc hMerge="1">
                  <a:txBody>
                    <a:bodyPr/>
                    <a:lstStyle/>
                    <a:p>
                      <a:endParaRPr lang="zh-CN" altLang="en-US"/>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-0.862</a:t>
                      </a:r>
                      <a:endParaRPr lang="zh-CN" altLang="en-US" sz="2200" b="1" i="0" baseline="0" dirty="0"/>
                    </a:p>
                  </a:txBody>
                  <a:tcPr/>
                </a:tc>
                <a:tc>
                  <a:txBody>
                    <a:bodyPr/>
                    <a:lstStyle/>
                    <a:p>
                      <a:r>
                        <a:rPr lang="en-US" altLang="zh-CN" sz="2200" b="1" i="0" baseline="0" dirty="0"/>
                        <a:t>-0.103</a:t>
                      </a:r>
                      <a:endParaRPr lang="zh-CN" altLang="en-US" sz="2200" b="1" i="0" baseline="0" dirty="0"/>
                    </a:p>
                  </a:txBody>
                  <a:tcPr/>
                </a:tc>
                <a:tc>
                  <a:txBody>
                    <a:bodyPr/>
                    <a:lstStyle/>
                    <a:p>
                      <a:r>
                        <a:rPr lang="en-US" altLang="zh-CN" sz="2200" b="1" i="0" baseline="0" dirty="0"/>
                        <a:t>+0.965</a:t>
                      </a:r>
                      <a:endParaRPr lang="zh-CN" altLang="en-US" sz="2200" b="1" i="0" baseline="0"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051233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zh-CN" dirty="0"/>
              <a:t> ② </a:t>
            </a:r>
            <a:r>
              <a:rPr lang="zh-CN" altLang="en-US" dirty="0"/>
              <a:t>购买方</a:t>
            </a:r>
            <a:endParaRPr lang="en-US" altLang="zh-CN" dirty="0"/>
          </a:p>
          <a:p>
            <a:r>
              <a:rPr lang="zh-CN" altLang="en-US" dirty="0"/>
              <a:t>（销售方调价）</a:t>
            </a:r>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502078884"/>
              </p:ext>
            </p:extLst>
          </p:nvPr>
        </p:nvGraphicFramePr>
        <p:xfrm>
          <a:off x="179512" y="1844824"/>
          <a:ext cx="8748464" cy="3385107"/>
        </p:xfrm>
        <a:graphic>
          <a:graphicData uri="http://schemas.openxmlformats.org/drawingml/2006/table">
            <a:tbl>
              <a:tblPr firstRow="1" bandRow="1">
                <a:tableStyleId>{21E4AEA4-8DFA-4A89-87EB-49C32662AFE0}</a:tableStyleId>
              </a:tblPr>
              <a:tblGrid>
                <a:gridCol w="829742">
                  <a:extLst>
                    <a:ext uri="{9D8B030D-6E8A-4147-A177-3AD203B41FA5}">
                      <a16:colId xmlns:a16="http://schemas.microsoft.com/office/drawing/2014/main" val="20000"/>
                    </a:ext>
                  </a:extLst>
                </a:gridCol>
                <a:gridCol w="774143">
                  <a:extLst>
                    <a:ext uri="{9D8B030D-6E8A-4147-A177-3AD203B41FA5}">
                      <a16:colId xmlns:a16="http://schemas.microsoft.com/office/drawing/2014/main" val="20001"/>
                    </a:ext>
                  </a:extLst>
                </a:gridCol>
                <a:gridCol w="1132419">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gridCol w="1152128">
                  <a:extLst>
                    <a:ext uri="{9D8B030D-6E8A-4147-A177-3AD203B41FA5}">
                      <a16:colId xmlns:a16="http://schemas.microsoft.com/office/drawing/2014/main" val="20005"/>
                    </a:ext>
                  </a:extLst>
                </a:gridCol>
                <a:gridCol w="1008112">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1763688">
                  <a:extLst>
                    <a:ext uri="{9D8B030D-6E8A-4147-A177-3AD203B41FA5}">
                      <a16:colId xmlns:a16="http://schemas.microsoft.com/office/drawing/2014/main" val="20008"/>
                    </a:ext>
                  </a:extLst>
                </a:gridCol>
              </a:tblGrid>
              <a:tr h="480069">
                <a:tc>
                  <a:txBody>
                    <a:bodyPr/>
                    <a:lstStyle/>
                    <a:p>
                      <a:r>
                        <a:rPr lang="zh-CN" altLang="en-US" sz="2200" dirty="0"/>
                        <a:t>调整前后</a:t>
                      </a:r>
                    </a:p>
                  </a:txBody>
                  <a:tcPr/>
                </a:tc>
                <a:tc>
                  <a:txBody>
                    <a:bodyPr/>
                    <a:lstStyle/>
                    <a:p>
                      <a:r>
                        <a:rPr lang="zh-CN" altLang="en-US" sz="2200" dirty="0"/>
                        <a:t>价格调整</a:t>
                      </a:r>
                    </a:p>
                  </a:txBody>
                  <a:tcPr/>
                </a:tc>
                <a:tc>
                  <a:txBody>
                    <a:bodyPr/>
                    <a:lstStyle/>
                    <a:p>
                      <a:r>
                        <a:rPr lang="zh-CN" altLang="en-US" sz="2200" dirty="0"/>
                        <a:t>销售额</a:t>
                      </a:r>
                    </a:p>
                  </a:txBody>
                  <a:tcPr/>
                </a:tc>
                <a:tc>
                  <a:txBody>
                    <a:bodyPr/>
                    <a:lstStyle/>
                    <a:p>
                      <a:r>
                        <a:rPr lang="zh-CN" altLang="en-US" sz="2200" dirty="0"/>
                        <a:t>销项</a:t>
                      </a:r>
                    </a:p>
                  </a:txBody>
                  <a:tcPr/>
                </a:tc>
                <a:tc>
                  <a:txBody>
                    <a:bodyPr/>
                    <a:lstStyle/>
                    <a:p>
                      <a:r>
                        <a:rPr lang="zh-CN" altLang="en-US" sz="2200" dirty="0"/>
                        <a:t>购进成本</a:t>
                      </a:r>
                    </a:p>
                  </a:txBody>
                  <a:tcPr/>
                </a:tc>
                <a:tc>
                  <a:txBody>
                    <a:bodyPr/>
                    <a:lstStyle/>
                    <a:p>
                      <a:r>
                        <a:rPr lang="zh-CN" altLang="en-US" sz="2200" dirty="0"/>
                        <a:t>进项</a:t>
                      </a:r>
                    </a:p>
                  </a:txBody>
                  <a:tcPr/>
                </a:tc>
                <a:tc>
                  <a:txBody>
                    <a:bodyPr/>
                    <a:lstStyle/>
                    <a:p>
                      <a:r>
                        <a:rPr lang="zh-CN" altLang="en-US" sz="2200" dirty="0"/>
                        <a:t>附加</a:t>
                      </a:r>
                    </a:p>
                  </a:txBody>
                  <a:tcPr/>
                </a:tc>
                <a:tc>
                  <a:txBody>
                    <a:bodyPr/>
                    <a:lstStyle/>
                    <a:p>
                      <a:r>
                        <a:rPr lang="zh-CN" altLang="en-US" sz="2200" dirty="0"/>
                        <a:t>利润</a:t>
                      </a:r>
                    </a:p>
                  </a:txBody>
                  <a:tcPr/>
                </a:tc>
                <a:extLst>
                  <a:ext uri="{0D108BD9-81ED-4DB2-BD59-A6C34878D82A}">
                    <a16:rowId xmlns:a16="http://schemas.microsoft.com/office/drawing/2014/main" val="10000"/>
                  </a:ext>
                </a:extLst>
              </a:tr>
              <a:tr h="773126">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调整前</a:t>
                      </a:r>
                    </a:p>
                  </a:txBody>
                  <a:tcPr/>
                </a:tc>
                <a:tc rowSpan="2">
                  <a:txBody>
                    <a:bodyPr/>
                    <a:lstStyle/>
                    <a:p>
                      <a:pPr marL="0" algn="l" defTabSz="914400" rtl="0" eaLnBrk="1" latinLnBrk="0" hangingPunct="1"/>
                      <a:endParaRPr lang="en-US" altLang="zh-CN" sz="2200" b="1" i="0" kern="1200" baseline="0" dirty="0">
                        <a:solidFill>
                          <a:schemeClr val="dk1"/>
                        </a:solidFill>
                        <a:latin typeface="+mn-lt"/>
                        <a:ea typeface="+mn-ea"/>
                        <a:cs typeface="+mn-cs"/>
                      </a:endParaRPr>
                    </a:p>
                    <a:p>
                      <a:pPr marL="0" algn="l" defTabSz="914400" rtl="0" eaLnBrk="1" latinLnBrk="0" hangingPunct="1"/>
                      <a:r>
                        <a:rPr lang="zh-CN" altLang="en-US" sz="2200" b="1" i="0" kern="1200" baseline="0" dirty="0">
                          <a:solidFill>
                            <a:schemeClr val="dk1"/>
                          </a:solidFill>
                          <a:latin typeface="+mn-lt"/>
                          <a:ea typeface="+mn-ea"/>
                          <a:cs typeface="+mn-cs"/>
                        </a:rPr>
                        <a:t>调价</a:t>
                      </a: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20.4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0.408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120-100-0.408</a:t>
                      </a:r>
                    </a:p>
                    <a:p>
                      <a:pPr marL="0" algn="l" defTabSz="914400" rtl="0" eaLnBrk="1" latinLnBrk="0" hangingPunct="1"/>
                      <a:r>
                        <a:rPr lang="en-US" altLang="zh-CN" sz="2200" b="1" i="0" kern="1200" baseline="0" dirty="0">
                          <a:solidFill>
                            <a:schemeClr val="dk1"/>
                          </a:solidFill>
                          <a:latin typeface="+mn-lt"/>
                          <a:ea typeface="+mn-ea"/>
                          <a:cs typeface="+mn-cs"/>
                        </a:rPr>
                        <a:t>=19.592</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765263">
                <a:tc>
                  <a:txBody>
                    <a:bodyPr/>
                    <a:lstStyle/>
                    <a:p>
                      <a:pPr marL="0" algn="l" defTabSz="914400" rtl="0" eaLnBrk="1" latinLnBrk="0" hangingPunct="1"/>
                      <a:r>
                        <a:rPr lang="zh-CN" altLang="en-US" sz="2200" b="1" i="0" kern="1200" baseline="0" dirty="0">
                          <a:solidFill>
                            <a:schemeClr val="dk1"/>
                          </a:solidFill>
                          <a:latin typeface="+mn-lt"/>
                          <a:ea typeface="+mn-ea"/>
                          <a:cs typeface="+mn-cs"/>
                        </a:rPr>
                        <a:t>调整后</a:t>
                      </a:r>
                    </a:p>
                  </a:txBody>
                  <a:tcPr/>
                </a:tc>
                <a:tc v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121.034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19.366</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16.138</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0.387</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121.034-100.862-0.387=19.785</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4083453109"/>
                  </a:ext>
                </a:extLst>
              </a:tr>
              <a:tr h="428547">
                <a:tc gridSpan="2">
                  <a:txBody>
                    <a:bodyPr/>
                    <a:lstStyle/>
                    <a:p>
                      <a:pPr marL="0" algn="l" defTabSz="914400" rtl="0" eaLnBrk="1" latinLnBrk="0" hangingPunct="1"/>
                      <a:r>
                        <a:rPr lang="zh-CN" altLang="en-US" sz="2200" b="1" i="0" kern="1200" baseline="0" dirty="0">
                          <a:solidFill>
                            <a:schemeClr val="dk1"/>
                          </a:solidFill>
                          <a:latin typeface="+mn-lt"/>
                          <a:ea typeface="+mn-ea"/>
                          <a:cs typeface="+mn-cs"/>
                        </a:rPr>
                        <a:t>差异</a:t>
                      </a:r>
                    </a:p>
                  </a:txBody>
                  <a:tcPr/>
                </a:tc>
                <a:tc hMerge="1">
                  <a:txBody>
                    <a:bodyPr/>
                    <a:lstStyle/>
                    <a:p>
                      <a:endParaRPr lang="zh-CN" altLang="en-US"/>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-1.034</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-0.862</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-0.021</a:t>
                      </a:r>
                      <a:endParaRPr lang="zh-CN" altLang="en-US" sz="2200" b="1" i="0" kern="1200" baseline="0" dirty="0">
                        <a:solidFill>
                          <a:schemeClr val="dk1"/>
                        </a:solidFill>
                        <a:latin typeface="+mn-lt"/>
                        <a:ea typeface="+mn-ea"/>
                        <a:cs typeface="+mn-cs"/>
                      </a:endParaRPr>
                    </a:p>
                  </a:txBody>
                  <a:tcPr/>
                </a:tc>
                <a:tc>
                  <a:txBody>
                    <a:bodyPr/>
                    <a:lstStyle/>
                    <a:p>
                      <a:pPr marL="0" algn="l" defTabSz="914400" rtl="0" eaLnBrk="1" latinLnBrk="0" hangingPunct="1"/>
                      <a:r>
                        <a:rPr lang="en-US" altLang="zh-CN" sz="2200" b="1" i="0" kern="1200" baseline="0" dirty="0">
                          <a:solidFill>
                            <a:schemeClr val="dk1"/>
                          </a:solidFill>
                          <a:latin typeface="+mn-lt"/>
                          <a:ea typeface="+mn-ea"/>
                          <a:cs typeface="+mn-cs"/>
                        </a:rPr>
                        <a:t>+0.193</a:t>
                      </a:r>
                      <a:endParaRPr lang="zh-CN" altLang="en-US" sz="2200" b="1" i="0"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303709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normAutofit lnSpcReduction="10000"/>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出口贸易的税率调整影响 </a:t>
            </a:r>
            <a:endParaRPr lang="en-US" altLang="zh-CN" dirty="0">
              <a:solidFill>
                <a:srgbClr val="FF0000"/>
              </a:solidFill>
            </a:endParaRPr>
          </a:p>
          <a:p>
            <a:r>
              <a:rPr lang="zh-CN" altLang="en-US" dirty="0">
                <a:solidFill>
                  <a:srgbClr val="002060"/>
                </a:solidFill>
              </a:rPr>
              <a:t>（一）</a:t>
            </a:r>
            <a:r>
              <a:rPr lang="en-US" altLang="zh-CN" dirty="0">
                <a:solidFill>
                  <a:srgbClr val="002060"/>
                </a:solidFill>
              </a:rPr>
              <a:t>2018</a:t>
            </a:r>
            <a:r>
              <a:rPr lang="zh-CN" altLang="en-US" dirty="0">
                <a:solidFill>
                  <a:srgbClr val="002060"/>
                </a:solidFill>
              </a:rPr>
              <a:t>年</a:t>
            </a:r>
            <a:r>
              <a:rPr lang="en-US" altLang="zh-CN" dirty="0">
                <a:solidFill>
                  <a:srgbClr val="002060"/>
                </a:solidFill>
              </a:rPr>
              <a:t>7</a:t>
            </a:r>
            <a:r>
              <a:rPr lang="zh-CN" altLang="en-US" dirty="0">
                <a:solidFill>
                  <a:srgbClr val="002060"/>
                </a:solidFill>
              </a:rPr>
              <a:t>月</a:t>
            </a:r>
            <a:r>
              <a:rPr lang="en-US" altLang="zh-CN" dirty="0">
                <a:solidFill>
                  <a:srgbClr val="002060"/>
                </a:solidFill>
              </a:rPr>
              <a:t>31</a:t>
            </a:r>
            <a:r>
              <a:rPr lang="zh-CN" altLang="en-US" dirty="0">
                <a:solidFill>
                  <a:srgbClr val="002060"/>
                </a:solidFill>
              </a:rPr>
              <a:t>日前出口</a:t>
            </a:r>
            <a:endParaRPr lang="en-US" altLang="zh-CN" dirty="0">
              <a:solidFill>
                <a:srgbClr val="002060"/>
              </a:solidFill>
            </a:endParaRPr>
          </a:p>
          <a:p>
            <a:r>
              <a:rPr lang="zh-CN" altLang="en-US" dirty="0"/>
              <a:t>出口企业在截止日前报关出口的，退税率与适用税率一致的，只要操作得当，没有影响</a:t>
            </a:r>
            <a:endParaRPr lang="en-US" altLang="zh-CN" dirty="0"/>
          </a:p>
          <a:p>
            <a:r>
              <a:rPr lang="zh-CN" altLang="en-US" dirty="0">
                <a:solidFill>
                  <a:srgbClr val="002060"/>
                </a:solidFill>
              </a:rPr>
              <a:t>（二）</a:t>
            </a:r>
            <a:r>
              <a:rPr lang="en-US" altLang="zh-CN" dirty="0">
                <a:solidFill>
                  <a:srgbClr val="002060"/>
                </a:solidFill>
              </a:rPr>
              <a:t>2018</a:t>
            </a:r>
            <a:r>
              <a:rPr lang="zh-CN" altLang="en-US" dirty="0">
                <a:solidFill>
                  <a:srgbClr val="002060"/>
                </a:solidFill>
              </a:rPr>
              <a:t>年</a:t>
            </a:r>
            <a:r>
              <a:rPr lang="en-US" altLang="zh-CN" dirty="0">
                <a:solidFill>
                  <a:srgbClr val="002060"/>
                </a:solidFill>
              </a:rPr>
              <a:t>8</a:t>
            </a:r>
            <a:r>
              <a:rPr lang="zh-CN" altLang="en-US" dirty="0">
                <a:solidFill>
                  <a:srgbClr val="002060"/>
                </a:solidFill>
              </a:rPr>
              <a:t>月</a:t>
            </a:r>
            <a:r>
              <a:rPr lang="en-US" altLang="zh-CN" dirty="0">
                <a:solidFill>
                  <a:srgbClr val="002060"/>
                </a:solidFill>
              </a:rPr>
              <a:t>1</a:t>
            </a:r>
            <a:r>
              <a:rPr lang="zh-CN" altLang="en-US" dirty="0">
                <a:solidFill>
                  <a:srgbClr val="002060"/>
                </a:solidFill>
              </a:rPr>
              <a:t>日后出口</a:t>
            </a:r>
            <a:endParaRPr lang="en-US" altLang="zh-CN" dirty="0">
              <a:solidFill>
                <a:srgbClr val="002060"/>
              </a:solidFill>
            </a:endParaRPr>
          </a:p>
          <a:p>
            <a:r>
              <a:rPr lang="zh-CN" altLang="en-US" dirty="0"/>
              <a:t>购进货物或劳务服务适用新的税率，退税率与适用税率一致的</a:t>
            </a:r>
            <a:endParaRPr lang="en-US" altLang="zh-CN" dirty="0"/>
          </a:p>
          <a:p>
            <a:r>
              <a:rPr lang="en-US" altLang="zh-CN" dirty="0"/>
              <a:t>1.</a:t>
            </a:r>
            <a:r>
              <a:rPr lang="zh-CN" altLang="en-US" dirty="0"/>
              <a:t>外贸企业</a:t>
            </a:r>
            <a:endParaRPr lang="en-US" altLang="zh-CN" dirty="0"/>
          </a:p>
          <a:p>
            <a:r>
              <a:rPr lang="zh-CN" altLang="en-US" dirty="0"/>
              <a:t>购进时进项减少，退税额也减少，不影响成本和出口部分利润；占用资金也减少，财务费用会降低</a:t>
            </a:r>
            <a:endParaRPr lang="en-US" altLang="zh-CN" dirty="0"/>
          </a:p>
          <a:p>
            <a:r>
              <a:rPr lang="en-US" altLang="zh-CN" dirty="0"/>
              <a:t>2.</a:t>
            </a:r>
            <a:r>
              <a:rPr lang="zh-CN" altLang="en-US" dirty="0"/>
              <a:t>免抵退税企业</a:t>
            </a:r>
            <a:endParaRPr lang="en-US" altLang="zh-CN" dirty="0"/>
          </a:p>
          <a:p>
            <a:r>
              <a:rPr lang="zh-CN" altLang="en-US" dirty="0"/>
              <a:t>购进时进项减少，出口免抵税也减少，通常情况下，不影响成本和出口部分利润；免抵税额因税率调整减少，缴纳的附加税费减少，增加利润</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FF0000"/>
                </a:solidFill>
              </a:rPr>
              <a:t>四</a:t>
            </a:r>
            <a:r>
              <a:rPr lang="en-US" altLang="zh-CN" dirty="0">
                <a:solidFill>
                  <a:srgbClr val="FF0000"/>
                </a:solidFill>
              </a:rPr>
              <a:t>.</a:t>
            </a:r>
            <a:r>
              <a:rPr lang="zh-CN" altLang="en-US" dirty="0">
                <a:solidFill>
                  <a:srgbClr val="FF0000"/>
                </a:solidFill>
              </a:rPr>
              <a:t>农产品的扣除率调整的影响</a:t>
            </a:r>
            <a:endParaRPr lang="en-US" altLang="zh-CN" dirty="0">
              <a:solidFill>
                <a:srgbClr val="FF0000"/>
              </a:solidFill>
            </a:endParaRPr>
          </a:p>
          <a:p>
            <a:r>
              <a:rPr lang="zh-CN" altLang="en-US" dirty="0"/>
              <a:t>农产品采取扣除率计算扣税的纳税人采取一般计税方法，通常情况下销售时也适用调整税率。以</a:t>
            </a:r>
            <a:r>
              <a:rPr lang="en-US" altLang="zh-CN" dirty="0"/>
              <a:t>11%</a:t>
            </a:r>
            <a:r>
              <a:rPr lang="zh-CN" altLang="en-US" dirty="0"/>
              <a:t>减</a:t>
            </a:r>
            <a:r>
              <a:rPr lang="en-US" altLang="zh-CN" dirty="0"/>
              <a:t>10%</a:t>
            </a:r>
            <a:r>
              <a:rPr lang="zh-CN" altLang="en-US" dirty="0"/>
              <a:t>且购销价格不调整为例（适用加计</a:t>
            </a:r>
            <a:r>
              <a:rPr lang="en-US" altLang="zh-CN" dirty="0"/>
              <a:t>2%</a:t>
            </a:r>
            <a:r>
              <a:rPr lang="zh-CN" altLang="en-US" dirty="0"/>
              <a:t>和核定扣税的原理类似）</a:t>
            </a:r>
            <a:endParaRPr lang="en-US" altLang="zh-CN" dirty="0"/>
          </a:p>
          <a:p>
            <a:r>
              <a:rPr lang="zh-CN" altLang="en-US" dirty="0"/>
              <a:t>农产品购进又分为小规模纳税人购进和向农产品生产者购进，税率调整的影响主要在于收购方（不考虑调整购进价）</a:t>
            </a:r>
            <a:endParaRPr lang="en-US" altLang="zh-CN"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（一）影响描述</a:t>
            </a:r>
            <a:endParaRPr lang="en-US" altLang="zh-CN" dirty="0">
              <a:solidFill>
                <a:srgbClr val="002060"/>
              </a:solidFill>
            </a:endParaRPr>
          </a:p>
          <a:p>
            <a:endParaRPr lang="en-US" altLang="zh-CN" dirty="0">
              <a:solidFill>
                <a:srgbClr val="002060"/>
              </a:solidFill>
            </a:endParaRPr>
          </a:p>
          <a:p>
            <a:endParaRPr lang="zh-CN" altLang="en-US" dirty="0">
              <a:solidFill>
                <a:srgbClr val="002060"/>
              </a:solidFill>
            </a:endParaRPr>
          </a:p>
        </p:txBody>
      </p:sp>
      <p:graphicFrame>
        <p:nvGraphicFramePr>
          <p:cNvPr id="5" name="表格 4">
            <a:extLst>
              <a:ext uri="{FF2B5EF4-FFF2-40B4-BE49-F238E27FC236}">
                <a16:creationId xmlns:a16="http://schemas.microsoft.com/office/drawing/2014/main" id="{717C5236-7481-4E81-B71A-EBE6B92D60BB}"/>
              </a:ext>
            </a:extLst>
          </p:cNvPr>
          <p:cNvGraphicFramePr>
            <a:graphicFrameLocks noGrp="1"/>
          </p:cNvGraphicFramePr>
          <p:nvPr>
            <p:extLst>
              <p:ext uri="{D42A27DB-BD31-4B8C-83A1-F6EECF244321}">
                <p14:modId xmlns:p14="http://schemas.microsoft.com/office/powerpoint/2010/main" val="3926146624"/>
              </p:ext>
            </p:extLst>
          </p:nvPr>
        </p:nvGraphicFramePr>
        <p:xfrm>
          <a:off x="467544" y="1340768"/>
          <a:ext cx="8016832" cy="5547360"/>
        </p:xfrm>
        <a:graphic>
          <a:graphicData uri="http://schemas.openxmlformats.org/drawingml/2006/table">
            <a:tbl>
              <a:tblPr firstRow="1" bandRow="1">
                <a:tableStyleId>{21E4AEA4-8DFA-4A89-87EB-49C32662AFE0}</a:tableStyleId>
              </a:tblPr>
              <a:tblGrid>
                <a:gridCol w="1512168">
                  <a:extLst>
                    <a:ext uri="{9D8B030D-6E8A-4147-A177-3AD203B41FA5}">
                      <a16:colId xmlns:a16="http://schemas.microsoft.com/office/drawing/2014/main" val="332903440"/>
                    </a:ext>
                  </a:extLst>
                </a:gridCol>
                <a:gridCol w="1872208">
                  <a:extLst>
                    <a:ext uri="{9D8B030D-6E8A-4147-A177-3AD203B41FA5}">
                      <a16:colId xmlns:a16="http://schemas.microsoft.com/office/drawing/2014/main" val="1448607817"/>
                    </a:ext>
                  </a:extLst>
                </a:gridCol>
                <a:gridCol w="4632456">
                  <a:extLst>
                    <a:ext uri="{9D8B030D-6E8A-4147-A177-3AD203B41FA5}">
                      <a16:colId xmlns:a16="http://schemas.microsoft.com/office/drawing/2014/main" val="3641443563"/>
                    </a:ext>
                  </a:extLst>
                </a:gridCol>
              </a:tblGrid>
              <a:tr h="355801">
                <a:tc>
                  <a:txBody>
                    <a:bodyPr/>
                    <a:lstStyle/>
                    <a:p>
                      <a:r>
                        <a:rPr lang="zh-CN" altLang="en-US" sz="2200" dirty="0"/>
                        <a:t>购进对象</a:t>
                      </a:r>
                    </a:p>
                  </a:txBody>
                  <a:tcPr/>
                </a:tc>
                <a:tc>
                  <a:txBody>
                    <a:bodyPr/>
                    <a:lstStyle/>
                    <a:p>
                      <a:r>
                        <a:rPr lang="zh-CN" altLang="en-US" sz="2200" dirty="0"/>
                        <a:t>是否销售价</a:t>
                      </a:r>
                    </a:p>
                  </a:txBody>
                  <a:tcPr/>
                </a:tc>
                <a:tc>
                  <a:txBody>
                    <a:bodyPr/>
                    <a:lstStyle/>
                    <a:p>
                      <a:r>
                        <a:rPr lang="zh-CN" altLang="en-US" sz="2200" dirty="0"/>
                        <a:t>影响</a:t>
                      </a:r>
                    </a:p>
                  </a:txBody>
                  <a:tcPr/>
                </a:tc>
                <a:extLst>
                  <a:ext uri="{0D108BD9-81ED-4DB2-BD59-A6C34878D82A}">
                    <a16:rowId xmlns:a16="http://schemas.microsoft.com/office/drawing/2014/main" val="2873679827"/>
                  </a:ext>
                </a:extLst>
              </a:tr>
              <a:tr h="355801">
                <a:tc rowSpan="12">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小规模纳税人</a:t>
                      </a:r>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不调价</a:t>
                      </a:r>
                    </a:p>
                  </a:txBody>
                  <a:tcPr/>
                </a:tc>
                <a:tc>
                  <a:txBody>
                    <a:bodyPr/>
                    <a:lstStyle/>
                    <a:p>
                      <a:r>
                        <a:rPr lang="zh-CN" altLang="en-US" sz="2200" b="1" i="0" baseline="0" dirty="0"/>
                        <a:t>销售额不变</a:t>
                      </a:r>
                    </a:p>
                  </a:txBody>
                  <a:tcPr/>
                </a:tc>
                <a:extLst>
                  <a:ext uri="{0D108BD9-81ED-4DB2-BD59-A6C34878D82A}">
                    <a16:rowId xmlns:a16="http://schemas.microsoft.com/office/drawing/2014/main" val="1514694741"/>
                  </a:ext>
                </a:extLst>
              </a:tr>
              <a:tr h="355801">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销项减少</a:t>
                      </a:r>
                    </a:p>
                  </a:txBody>
                  <a:tcPr/>
                </a:tc>
                <a:extLst>
                  <a:ext uri="{0D108BD9-81ED-4DB2-BD59-A6C34878D82A}">
                    <a16:rowId xmlns:a16="http://schemas.microsoft.com/office/drawing/2014/main" val="567602156"/>
                  </a:ext>
                </a:extLst>
              </a:tr>
              <a:tr h="355801">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进项减少</a:t>
                      </a:r>
                    </a:p>
                  </a:txBody>
                  <a:tcPr/>
                </a:tc>
                <a:extLst>
                  <a:ext uri="{0D108BD9-81ED-4DB2-BD59-A6C34878D82A}">
                    <a16:rowId xmlns:a16="http://schemas.microsoft.com/office/drawing/2014/main" val="3004935500"/>
                  </a:ext>
                </a:extLst>
              </a:tr>
              <a:tr h="355801">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成本增加</a:t>
                      </a:r>
                    </a:p>
                  </a:txBody>
                  <a:tcPr/>
                </a:tc>
                <a:extLst>
                  <a:ext uri="{0D108BD9-81ED-4DB2-BD59-A6C34878D82A}">
                    <a16:rowId xmlns:a16="http://schemas.microsoft.com/office/drawing/2014/main" val="1203550712"/>
                  </a:ext>
                </a:extLst>
              </a:tr>
              <a:tr h="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附加税费减少</a:t>
                      </a:r>
                      <a:endParaRPr lang="en-US" altLang="zh-CN" sz="2200" b="1" i="0" baseline="0" dirty="0"/>
                    </a:p>
                  </a:txBody>
                  <a:tcPr/>
                </a:tc>
                <a:extLst>
                  <a:ext uri="{0D108BD9-81ED-4DB2-BD59-A6C34878D82A}">
                    <a16:rowId xmlns:a16="http://schemas.microsoft.com/office/drawing/2014/main" val="1420235196"/>
                  </a:ext>
                </a:extLst>
              </a:tr>
              <a:tr h="341376">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利润减少</a:t>
                      </a:r>
                      <a:endParaRPr lang="en-US" altLang="zh-CN" sz="2200" b="1" i="0" baseline="0" dirty="0"/>
                    </a:p>
                  </a:txBody>
                  <a:tcPr/>
                </a:tc>
                <a:extLst>
                  <a:ext uri="{0D108BD9-81ED-4DB2-BD59-A6C34878D82A}">
                    <a16:rowId xmlns:a16="http://schemas.microsoft.com/office/drawing/2014/main" val="2386801635"/>
                  </a:ext>
                </a:extLst>
              </a:tr>
              <a:tr h="256032">
                <a:tc vMerge="1">
                  <a:txBody>
                    <a:bodyPr/>
                    <a:lstStyle/>
                    <a:p>
                      <a:endParaRPr lang="zh-CN" altLang="en-US" sz="2200" dirty="0"/>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调价</a:t>
                      </a:r>
                    </a:p>
                  </a:txBody>
                  <a:tcPr/>
                </a:tc>
                <a:tc>
                  <a:txBody>
                    <a:bodyPr/>
                    <a:lstStyle/>
                    <a:p>
                      <a:r>
                        <a:rPr lang="zh-CN" altLang="en-US" sz="2200" b="1" i="0" baseline="0" dirty="0"/>
                        <a:t>销售额增加</a:t>
                      </a:r>
                      <a:endParaRPr lang="en-US" altLang="zh-CN" sz="2200" b="1" i="0" baseline="0" dirty="0"/>
                    </a:p>
                  </a:txBody>
                  <a:tcPr/>
                </a:tc>
                <a:extLst>
                  <a:ext uri="{0D108BD9-81ED-4DB2-BD59-A6C34878D82A}">
                    <a16:rowId xmlns:a16="http://schemas.microsoft.com/office/drawing/2014/main" val="2975400210"/>
                  </a:ext>
                </a:extLst>
              </a:tr>
              <a:tr h="170688">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销项减少</a:t>
                      </a:r>
                      <a:endParaRPr lang="en-US" altLang="zh-CN" sz="2200" b="1" i="0" baseline="0" dirty="0"/>
                    </a:p>
                  </a:txBody>
                  <a:tcPr/>
                </a:tc>
                <a:extLst>
                  <a:ext uri="{0D108BD9-81ED-4DB2-BD59-A6C34878D82A}">
                    <a16:rowId xmlns:a16="http://schemas.microsoft.com/office/drawing/2014/main" val="639894976"/>
                  </a:ext>
                </a:extLst>
              </a:tr>
              <a:tr h="14224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进项减少</a:t>
                      </a:r>
                      <a:endParaRPr lang="en-US" altLang="zh-CN" sz="2200" b="1" i="0" baseline="0" dirty="0"/>
                    </a:p>
                  </a:txBody>
                  <a:tcPr/>
                </a:tc>
                <a:extLst>
                  <a:ext uri="{0D108BD9-81ED-4DB2-BD59-A6C34878D82A}">
                    <a16:rowId xmlns:a16="http://schemas.microsoft.com/office/drawing/2014/main" val="3945785430"/>
                  </a:ext>
                </a:extLst>
              </a:tr>
              <a:tr h="28448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成本增加</a:t>
                      </a:r>
                      <a:endParaRPr lang="en-US" altLang="zh-CN" sz="2200" b="1" i="0" baseline="0" dirty="0"/>
                    </a:p>
                  </a:txBody>
                  <a:tcPr/>
                </a:tc>
                <a:extLst>
                  <a:ext uri="{0D108BD9-81ED-4DB2-BD59-A6C34878D82A}">
                    <a16:rowId xmlns:a16="http://schemas.microsoft.com/office/drawing/2014/main" val="2280799695"/>
                  </a:ext>
                </a:extLst>
              </a:tr>
              <a:tr h="21336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附加税费减少</a:t>
                      </a:r>
                      <a:endParaRPr lang="en-US" altLang="zh-CN" sz="2200" b="1" i="0" baseline="0" dirty="0"/>
                    </a:p>
                  </a:txBody>
                  <a:tcPr/>
                </a:tc>
                <a:extLst>
                  <a:ext uri="{0D108BD9-81ED-4DB2-BD59-A6C34878D82A}">
                    <a16:rowId xmlns:a16="http://schemas.microsoft.com/office/drawing/2014/main" val="2868985287"/>
                  </a:ext>
                </a:extLst>
              </a:tr>
              <a:tr h="21336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利润增加</a:t>
                      </a:r>
                      <a:endParaRPr lang="en-US" altLang="zh-CN" sz="2200" b="1" i="0" baseline="0" dirty="0"/>
                    </a:p>
                  </a:txBody>
                  <a:tcPr/>
                </a:tc>
                <a:extLst>
                  <a:ext uri="{0D108BD9-81ED-4DB2-BD59-A6C34878D82A}">
                    <a16:rowId xmlns:a16="http://schemas.microsoft.com/office/drawing/2014/main" val="3494305343"/>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002060"/>
                </a:solidFill>
              </a:rPr>
              <a:t>（一）影响描述</a:t>
            </a:r>
            <a:endParaRPr lang="en-US" altLang="zh-CN" dirty="0">
              <a:solidFill>
                <a:srgbClr val="002060"/>
              </a:solidFill>
            </a:endParaRPr>
          </a:p>
          <a:p>
            <a:endParaRPr lang="en-US" altLang="zh-CN" dirty="0">
              <a:solidFill>
                <a:srgbClr val="002060"/>
              </a:solidFill>
            </a:endParaRPr>
          </a:p>
          <a:p>
            <a:endParaRPr lang="zh-CN" altLang="en-US" dirty="0">
              <a:solidFill>
                <a:srgbClr val="002060"/>
              </a:solidFill>
            </a:endParaRPr>
          </a:p>
        </p:txBody>
      </p:sp>
      <p:graphicFrame>
        <p:nvGraphicFramePr>
          <p:cNvPr id="5" name="表格 4">
            <a:extLst>
              <a:ext uri="{FF2B5EF4-FFF2-40B4-BE49-F238E27FC236}">
                <a16:creationId xmlns:a16="http://schemas.microsoft.com/office/drawing/2014/main" id="{717C5236-7481-4E81-B71A-EBE6B92D60BB}"/>
              </a:ext>
            </a:extLst>
          </p:cNvPr>
          <p:cNvGraphicFramePr>
            <a:graphicFrameLocks noGrp="1"/>
          </p:cNvGraphicFramePr>
          <p:nvPr>
            <p:extLst>
              <p:ext uri="{D42A27DB-BD31-4B8C-83A1-F6EECF244321}">
                <p14:modId xmlns:p14="http://schemas.microsoft.com/office/powerpoint/2010/main" val="2449042236"/>
              </p:ext>
            </p:extLst>
          </p:nvPr>
        </p:nvGraphicFramePr>
        <p:xfrm>
          <a:off x="467544" y="1340768"/>
          <a:ext cx="8016832" cy="5547360"/>
        </p:xfrm>
        <a:graphic>
          <a:graphicData uri="http://schemas.openxmlformats.org/drawingml/2006/table">
            <a:tbl>
              <a:tblPr firstRow="1" bandRow="1">
                <a:tableStyleId>{21E4AEA4-8DFA-4A89-87EB-49C32662AFE0}</a:tableStyleId>
              </a:tblPr>
              <a:tblGrid>
                <a:gridCol w="1512168">
                  <a:extLst>
                    <a:ext uri="{9D8B030D-6E8A-4147-A177-3AD203B41FA5}">
                      <a16:colId xmlns:a16="http://schemas.microsoft.com/office/drawing/2014/main" val="332903440"/>
                    </a:ext>
                  </a:extLst>
                </a:gridCol>
                <a:gridCol w="1872208">
                  <a:extLst>
                    <a:ext uri="{9D8B030D-6E8A-4147-A177-3AD203B41FA5}">
                      <a16:colId xmlns:a16="http://schemas.microsoft.com/office/drawing/2014/main" val="1448607817"/>
                    </a:ext>
                  </a:extLst>
                </a:gridCol>
                <a:gridCol w="4632456">
                  <a:extLst>
                    <a:ext uri="{9D8B030D-6E8A-4147-A177-3AD203B41FA5}">
                      <a16:colId xmlns:a16="http://schemas.microsoft.com/office/drawing/2014/main" val="3641443563"/>
                    </a:ext>
                  </a:extLst>
                </a:gridCol>
              </a:tblGrid>
              <a:tr h="355801">
                <a:tc>
                  <a:txBody>
                    <a:bodyPr/>
                    <a:lstStyle/>
                    <a:p>
                      <a:r>
                        <a:rPr lang="zh-CN" altLang="en-US" sz="2200" b="1" i="0" baseline="0" dirty="0"/>
                        <a:t>购进对象</a:t>
                      </a:r>
                    </a:p>
                  </a:txBody>
                  <a:tcPr/>
                </a:tc>
                <a:tc>
                  <a:txBody>
                    <a:bodyPr/>
                    <a:lstStyle/>
                    <a:p>
                      <a:r>
                        <a:rPr lang="zh-CN" altLang="en-US" sz="2200" b="1" i="0" baseline="0" dirty="0"/>
                        <a:t>是否销售价</a:t>
                      </a:r>
                    </a:p>
                  </a:txBody>
                  <a:tcPr/>
                </a:tc>
                <a:tc>
                  <a:txBody>
                    <a:bodyPr/>
                    <a:lstStyle/>
                    <a:p>
                      <a:r>
                        <a:rPr lang="zh-CN" altLang="en-US" sz="2200" b="1" i="0" baseline="0" dirty="0"/>
                        <a:t>影响</a:t>
                      </a:r>
                    </a:p>
                  </a:txBody>
                  <a:tcPr/>
                </a:tc>
                <a:extLst>
                  <a:ext uri="{0D108BD9-81ED-4DB2-BD59-A6C34878D82A}">
                    <a16:rowId xmlns:a16="http://schemas.microsoft.com/office/drawing/2014/main" val="2873679827"/>
                  </a:ext>
                </a:extLst>
              </a:tr>
              <a:tr h="355801">
                <a:tc rowSpan="12">
                  <a:txBody>
                    <a:bodyPr/>
                    <a:lstStyle/>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endParaRPr lang="en-US" altLang="zh-CN" sz="2200" b="1" i="0" baseline="0" dirty="0"/>
                    </a:p>
                    <a:p>
                      <a:r>
                        <a:rPr lang="zh-CN" altLang="en-US" sz="2200" b="1" i="0" baseline="0" dirty="0"/>
                        <a:t>农产品生产者</a:t>
                      </a:r>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不调价</a:t>
                      </a:r>
                    </a:p>
                  </a:txBody>
                  <a:tcPr/>
                </a:tc>
                <a:tc>
                  <a:txBody>
                    <a:bodyPr/>
                    <a:lstStyle/>
                    <a:p>
                      <a:r>
                        <a:rPr lang="zh-CN" altLang="en-US" sz="2200" b="1" i="0" baseline="0" dirty="0"/>
                        <a:t>销售额不变</a:t>
                      </a:r>
                    </a:p>
                  </a:txBody>
                  <a:tcPr/>
                </a:tc>
                <a:extLst>
                  <a:ext uri="{0D108BD9-81ED-4DB2-BD59-A6C34878D82A}">
                    <a16:rowId xmlns:a16="http://schemas.microsoft.com/office/drawing/2014/main" val="1514694741"/>
                  </a:ext>
                </a:extLst>
              </a:tr>
              <a:tr h="355801">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销项减少</a:t>
                      </a:r>
                    </a:p>
                  </a:txBody>
                  <a:tcPr/>
                </a:tc>
                <a:extLst>
                  <a:ext uri="{0D108BD9-81ED-4DB2-BD59-A6C34878D82A}">
                    <a16:rowId xmlns:a16="http://schemas.microsoft.com/office/drawing/2014/main" val="567602156"/>
                  </a:ext>
                </a:extLst>
              </a:tr>
              <a:tr h="355801">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进项减少</a:t>
                      </a:r>
                    </a:p>
                  </a:txBody>
                  <a:tcPr/>
                </a:tc>
                <a:extLst>
                  <a:ext uri="{0D108BD9-81ED-4DB2-BD59-A6C34878D82A}">
                    <a16:rowId xmlns:a16="http://schemas.microsoft.com/office/drawing/2014/main" val="3004935500"/>
                  </a:ext>
                </a:extLst>
              </a:tr>
              <a:tr h="355801">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成本增加</a:t>
                      </a:r>
                    </a:p>
                  </a:txBody>
                  <a:tcPr/>
                </a:tc>
                <a:extLst>
                  <a:ext uri="{0D108BD9-81ED-4DB2-BD59-A6C34878D82A}">
                    <a16:rowId xmlns:a16="http://schemas.microsoft.com/office/drawing/2014/main" val="1203550712"/>
                  </a:ext>
                </a:extLst>
              </a:tr>
              <a:tr h="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附加税费减少</a:t>
                      </a:r>
                      <a:endParaRPr lang="en-US" altLang="zh-CN" sz="2200" b="1" i="0" baseline="0" dirty="0"/>
                    </a:p>
                  </a:txBody>
                  <a:tcPr/>
                </a:tc>
                <a:extLst>
                  <a:ext uri="{0D108BD9-81ED-4DB2-BD59-A6C34878D82A}">
                    <a16:rowId xmlns:a16="http://schemas.microsoft.com/office/drawing/2014/main" val="1420235196"/>
                  </a:ext>
                </a:extLst>
              </a:tr>
              <a:tr h="341376">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利润减少</a:t>
                      </a:r>
                      <a:endParaRPr lang="en-US" altLang="zh-CN" sz="2200" b="1" i="0" baseline="0" dirty="0"/>
                    </a:p>
                  </a:txBody>
                  <a:tcPr/>
                </a:tc>
                <a:extLst>
                  <a:ext uri="{0D108BD9-81ED-4DB2-BD59-A6C34878D82A}">
                    <a16:rowId xmlns:a16="http://schemas.microsoft.com/office/drawing/2014/main" val="2386801635"/>
                  </a:ext>
                </a:extLst>
              </a:tr>
              <a:tr h="256032">
                <a:tc vMerge="1">
                  <a:txBody>
                    <a:bodyPr/>
                    <a:lstStyle/>
                    <a:p>
                      <a:endParaRPr lang="zh-CN" altLang="en-US" sz="2200" dirty="0"/>
                    </a:p>
                  </a:txBody>
                  <a:tcPr/>
                </a:tc>
                <a:tc rowSpan="6">
                  <a:txBody>
                    <a:bodyPr/>
                    <a:lstStyle/>
                    <a:p>
                      <a:endParaRPr lang="en-US" altLang="zh-CN" sz="2200" b="1" i="0" baseline="0" dirty="0"/>
                    </a:p>
                    <a:p>
                      <a:endParaRPr lang="en-US" altLang="zh-CN" sz="2200" b="1" i="0" baseline="0" dirty="0"/>
                    </a:p>
                    <a:p>
                      <a:endParaRPr lang="en-US" altLang="zh-CN" sz="2200" b="1" i="0" baseline="0" dirty="0"/>
                    </a:p>
                    <a:p>
                      <a:r>
                        <a:rPr lang="zh-CN" altLang="en-US" sz="2200" b="1" i="0" baseline="0" dirty="0"/>
                        <a:t>调价</a:t>
                      </a:r>
                    </a:p>
                  </a:txBody>
                  <a:tcPr/>
                </a:tc>
                <a:tc>
                  <a:txBody>
                    <a:bodyPr/>
                    <a:lstStyle/>
                    <a:p>
                      <a:r>
                        <a:rPr lang="zh-CN" altLang="en-US" sz="2200" b="1" i="0" baseline="0" dirty="0"/>
                        <a:t>销售额增加</a:t>
                      </a:r>
                      <a:endParaRPr lang="en-US" altLang="zh-CN" sz="2200" b="1" i="0" baseline="0" dirty="0"/>
                    </a:p>
                  </a:txBody>
                  <a:tcPr/>
                </a:tc>
                <a:extLst>
                  <a:ext uri="{0D108BD9-81ED-4DB2-BD59-A6C34878D82A}">
                    <a16:rowId xmlns:a16="http://schemas.microsoft.com/office/drawing/2014/main" val="2975400210"/>
                  </a:ext>
                </a:extLst>
              </a:tr>
              <a:tr h="170688">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销项减少</a:t>
                      </a:r>
                      <a:endParaRPr lang="en-US" altLang="zh-CN" sz="2200" b="1" i="0" baseline="0" dirty="0"/>
                    </a:p>
                  </a:txBody>
                  <a:tcPr/>
                </a:tc>
                <a:extLst>
                  <a:ext uri="{0D108BD9-81ED-4DB2-BD59-A6C34878D82A}">
                    <a16:rowId xmlns:a16="http://schemas.microsoft.com/office/drawing/2014/main" val="639894976"/>
                  </a:ext>
                </a:extLst>
              </a:tr>
              <a:tr h="14224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进项减少</a:t>
                      </a:r>
                      <a:endParaRPr lang="en-US" altLang="zh-CN" sz="2200" b="1" i="0" baseline="0" dirty="0"/>
                    </a:p>
                  </a:txBody>
                  <a:tcPr/>
                </a:tc>
                <a:extLst>
                  <a:ext uri="{0D108BD9-81ED-4DB2-BD59-A6C34878D82A}">
                    <a16:rowId xmlns:a16="http://schemas.microsoft.com/office/drawing/2014/main" val="3945785430"/>
                  </a:ext>
                </a:extLst>
              </a:tr>
              <a:tr h="28448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成本增加</a:t>
                      </a:r>
                      <a:endParaRPr lang="en-US" altLang="zh-CN" sz="2200" b="1" i="0" baseline="0" dirty="0"/>
                    </a:p>
                  </a:txBody>
                  <a:tcPr/>
                </a:tc>
                <a:extLst>
                  <a:ext uri="{0D108BD9-81ED-4DB2-BD59-A6C34878D82A}">
                    <a16:rowId xmlns:a16="http://schemas.microsoft.com/office/drawing/2014/main" val="2280799695"/>
                  </a:ext>
                </a:extLst>
              </a:tr>
              <a:tr h="21336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dirty="0"/>
                        <a:t>附加税费减少</a:t>
                      </a:r>
                      <a:endParaRPr lang="en-US" altLang="zh-CN" sz="2200" b="1" i="0" baseline="0" dirty="0"/>
                    </a:p>
                  </a:txBody>
                  <a:tcPr/>
                </a:tc>
                <a:extLst>
                  <a:ext uri="{0D108BD9-81ED-4DB2-BD59-A6C34878D82A}">
                    <a16:rowId xmlns:a16="http://schemas.microsoft.com/office/drawing/2014/main" val="2868985287"/>
                  </a:ext>
                </a:extLst>
              </a:tr>
              <a:tr h="213360">
                <a:tc vMerge="1">
                  <a:txBody>
                    <a:bodyPr/>
                    <a:lstStyle/>
                    <a:p>
                      <a:endParaRPr lang="zh-CN" altLang="en-US" sz="2200" dirty="0"/>
                    </a:p>
                  </a:txBody>
                  <a:tcPr/>
                </a:tc>
                <a:tc vMerge="1">
                  <a:txBody>
                    <a:bodyPr/>
                    <a:lstStyle/>
                    <a:p>
                      <a:endParaRPr lang="zh-CN" altLang="en-US" sz="2200" dirty="0"/>
                    </a:p>
                  </a:txBody>
                  <a:tcPr/>
                </a:tc>
                <a:tc>
                  <a:txBody>
                    <a:bodyPr/>
                    <a:lstStyle/>
                    <a:p>
                      <a:r>
                        <a:rPr lang="zh-CN" altLang="en-US" sz="2200" b="1" i="0" baseline="0"/>
                        <a:t>利润增加</a:t>
                      </a:r>
                      <a:endParaRPr lang="en-US" altLang="zh-CN" sz="2200" b="1" i="0" baseline="0" dirty="0"/>
                    </a:p>
                  </a:txBody>
                  <a:tcPr/>
                </a:tc>
                <a:extLst>
                  <a:ext uri="{0D108BD9-81ED-4DB2-BD59-A6C34878D82A}">
                    <a16:rowId xmlns:a16="http://schemas.microsoft.com/office/drawing/2014/main" val="3494305343"/>
                  </a:ext>
                </a:extLst>
              </a:tr>
            </a:tbl>
          </a:graphicData>
        </a:graphic>
      </p:graphicFrame>
    </p:spTree>
    <p:extLst>
      <p:ext uri="{BB962C8B-B14F-4D97-AF65-F5344CB8AC3E}">
        <p14:creationId xmlns:p14="http://schemas.microsoft.com/office/powerpoint/2010/main" val="40397542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D305D7-9025-4E26-BD36-327EC8544282}"/>
              </a:ext>
            </a:extLst>
          </p:cNvPr>
          <p:cNvSpPr>
            <a:spLocks noGrp="1"/>
          </p:cNvSpPr>
          <p:nvPr>
            <p:ph type="title"/>
          </p:nvPr>
        </p:nvSpPr>
        <p:spPr/>
        <p:txBody>
          <a:bodyPr/>
          <a:lstStyle/>
          <a:p>
            <a:r>
              <a:rPr lang="zh-CN" altLang="en-US" dirty="0"/>
              <a:t>增值税税率调整的影响分析</a:t>
            </a:r>
          </a:p>
        </p:txBody>
      </p:sp>
      <p:sp>
        <p:nvSpPr>
          <p:cNvPr id="3" name="内容占位符 2">
            <a:extLst>
              <a:ext uri="{FF2B5EF4-FFF2-40B4-BE49-F238E27FC236}">
                <a16:creationId xmlns:a16="http://schemas.microsoft.com/office/drawing/2014/main" id="{711868B9-BA85-437C-8F82-C7439A65FFC7}"/>
              </a:ext>
            </a:extLst>
          </p:cNvPr>
          <p:cNvSpPr>
            <a:spLocks noGrp="1"/>
          </p:cNvSpPr>
          <p:nvPr>
            <p:ph idx="1"/>
          </p:nvPr>
        </p:nvSpPr>
        <p:spPr/>
        <p:txBody>
          <a:bodyPr/>
          <a:lstStyle/>
          <a:p>
            <a:r>
              <a:rPr lang="zh-CN" altLang="en-US" dirty="0">
                <a:solidFill>
                  <a:srgbClr val="002060"/>
                </a:solidFill>
              </a:rPr>
              <a:t>（二）向小规模纳税人购进</a:t>
            </a:r>
            <a:endParaRPr lang="en-US" altLang="zh-CN" dirty="0">
              <a:solidFill>
                <a:srgbClr val="002060"/>
              </a:solidFill>
            </a:endParaRPr>
          </a:p>
          <a:p>
            <a:r>
              <a:rPr lang="zh-CN" altLang="en-US" dirty="0"/>
              <a:t>以</a:t>
            </a:r>
            <a:r>
              <a:rPr lang="en-US" altLang="zh-CN" dirty="0"/>
              <a:t>103</a:t>
            </a:r>
            <a:r>
              <a:rPr lang="zh-CN" altLang="en-US" dirty="0"/>
              <a:t>购进，出售税率为</a:t>
            </a:r>
            <a:r>
              <a:rPr lang="en-US" altLang="zh-CN" dirty="0"/>
              <a:t>11%</a:t>
            </a:r>
            <a:r>
              <a:rPr lang="zh-CN" altLang="en-US" dirty="0"/>
              <a:t>，原以含税</a:t>
            </a:r>
            <a:r>
              <a:rPr lang="en-US" altLang="zh-CN" dirty="0"/>
              <a:t>133.2</a:t>
            </a:r>
            <a:r>
              <a:rPr lang="zh-CN" altLang="en-US" dirty="0"/>
              <a:t>（价</a:t>
            </a:r>
            <a:r>
              <a:rPr lang="en-US" altLang="zh-CN" dirty="0"/>
              <a:t>120</a:t>
            </a:r>
            <a:r>
              <a:rPr lang="zh-CN" altLang="en-US" dirty="0"/>
              <a:t>，税</a:t>
            </a:r>
            <a:r>
              <a:rPr lang="en-US" altLang="zh-CN" dirty="0"/>
              <a:t>13.2</a:t>
            </a:r>
            <a:r>
              <a:rPr lang="zh-CN" altLang="en-US" dirty="0"/>
              <a:t>）</a:t>
            </a:r>
            <a:endParaRPr lang="en-US" altLang="zh-CN" dirty="0"/>
          </a:p>
          <a:p>
            <a:endParaRPr lang="zh-CN" altLang="en-US" dirty="0"/>
          </a:p>
        </p:txBody>
      </p:sp>
      <p:graphicFrame>
        <p:nvGraphicFramePr>
          <p:cNvPr id="4" name="表格 3">
            <a:extLst>
              <a:ext uri="{FF2B5EF4-FFF2-40B4-BE49-F238E27FC236}">
                <a16:creationId xmlns:a16="http://schemas.microsoft.com/office/drawing/2014/main" id="{09FCC624-5F59-4E9F-B05A-14864E023FA6}"/>
              </a:ext>
            </a:extLst>
          </p:cNvPr>
          <p:cNvGraphicFramePr>
            <a:graphicFrameLocks noGrp="1"/>
          </p:cNvGraphicFramePr>
          <p:nvPr>
            <p:extLst>
              <p:ext uri="{D42A27DB-BD31-4B8C-83A1-F6EECF244321}">
                <p14:modId xmlns:p14="http://schemas.microsoft.com/office/powerpoint/2010/main" val="1684203606"/>
              </p:ext>
            </p:extLst>
          </p:nvPr>
        </p:nvGraphicFramePr>
        <p:xfrm>
          <a:off x="539552" y="2163336"/>
          <a:ext cx="8136906" cy="4297680"/>
        </p:xfrm>
        <a:graphic>
          <a:graphicData uri="http://schemas.openxmlformats.org/drawingml/2006/table">
            <a:tbl>
              <a:tblPr firstRow="1" bandRow="1">
                <a:tableStyleId>{21E4AEA4-8DFA-4A89-87EB-49C32662AFE0}</a:tableStyleId>
              </a:tblPr>
              <a:tblGrid>
                <a:gridCol w="936104">
                  <a:extLst>
                    <a:ext uri="{9D8B030D-6E8A-4147-A177-3AD203B41FA5}">
                      <a16:colId xmlns:a16="http://schemas.microsoft.com/office/drawing/2014/main" val="159559314"/>
                    </a:ext>
                  </a:extLst>
                </a:gridCol>
                <a:gridCol w="792088">
                  <a:extLst>
                    <a:ext uri="{9D8B030D-6E8A-4147-A177-3AD203B41FA5}">
                      <a16:colId xmlns:a16="http://schemas.microsoft.com/office/drawing/2014/main" val="4090348376"/>
                    </a:ext>
                  </a:extLst>
                </a:gridCol>
                <a:gridCol w="1080120">
                  <a:extLst>
                    <a:ext uri="{9D8B030D-6E8A-4147-A177-3AD203B41FA5}">
                      <a16:colId xmlns:a16="http://schemas.microsoft.com/office/drawing/2014/main" val="1177488085"/>
                    </a:ext>
                  </a:extLst>
                </a:gridCol>
                <a:gridCol w="936104">
                  <a:extLst>
                    <a:ext uri="{9D8B030D-6E8A-4147-A177-3AD203B41FA5}">
                      <a16:colId xmlns:a16="http://schemas.microsoft.com/office/drawing/2014/main" val="3902091561"/>
                    </a:ext>
                  </a:extLst>
                </a:gridCol>
                <a:gridCol w="864096">
                  <a:extLst>
                    <a:ext uri="{9D8B030D-6E8A-4147-A177-3AD203B41FA5}">
                      <a16:colId xmlns:a16="http://schemas.microsoft.com/office/drawing/2014/main" val="1213881681"/>
                    </a:ext>
                  </a:extLst>
                </a:gridCol>
                <a:gridCol w="864096">
                  <a:extLst>
                    <a:ext uri="{9D8B030D-6E8A-4147-A177-3AD203B41FA5}">
                      <a16:colId xmlns:a16="http://schemas.microsoft.com/office/drawing/2014/main" val="3226612626"/>
                    </a:ext>
                  </a:extLst>
                </a:gridCol>
                <a:gridCol w="864096">
                  <a:extLst>
                    <a:ext uri="{9D8B030D-6E8A-4147-A177-3AD203B41FA5}">
                      <a16:colId xmlns:a16="http://schemas.microsoft.com/office/drawing/2014/main" val="3105712535"/>
                    </a:ext>
                  </a:extLst>
                </a:gridCol>
                <a:gridCol w="1800202">
                  <a:extLst>
                    <a:ext uri="{9D8B030D-6E8A-4147-A177-3AD203B41FA5}">
                      <a16:colId xmlns:a16="http://schemas.microsoft.com/office/drawing/2014/main" val="3612932792"/>
                    </a:ext>
                  </a:extLst>
                </a:gridCol>
              </a:tblGrid>
              <a:tr h="408359">
                <a:tc>
                  <a:txBody>
                    <a:bodyPr/>
                    <a:lstStyle/>
                    <a:p>
                      <a:r>
                        <a:rPr lang="zh-CN" altLang="en-US" sz="2000" b="1" i="0" baseline="0" dirty="0"/>
                        <a:t>调整前后</a:t>
                      </a:r>
                    </a:p>
                  </a:txBody>
                  <a:tcPr/>
                </a:tc>
                <a:tc>
                  <a:txBody>
                    <a:bodyPr/>
                    <a:lstStyle/>
                    <a:p>
                      <a:r>
                        <a:rPr lang="zh-CN" altLang="en-US" sz="2000" b="1" i="0" baseline="0" dirty="0"/>
                        <a:t>是否调价</a:t>
                      </a:r>
                      <a:endParaRPr lang="en-US" altLang="zh-CN" sz="2000" b="1" i="0" baseline="0" dirty="0"/>
                    </a:p>
                  </a:txBody>
                  <a:tcPr/>
                </a:tc>
                <a:tc>
                  <a:txBody>
                    <a:bodyPr/>
                    <a:lstStyle/>
                    <a:p>
                      <a:r>
                        <a:rPr lang="zh-CN" altLang="en-US" sz="2000" b="1" i="0" baseline="0" dirty="0"/>
                        <a:t>销售额</a:t>
                      </a:r>
                    </a:p>
                  </a:txBody>
                  <a:tcPr/>
                </a:tc>
                <a:tc>
                  <a:txBody>
                    <a:bodyPr/>
                    <a:lstStyle/>
                    <a:p>
                      <a:r>
                        <a:rPr lang="zh-CN" altLang="en-US" sz="2000" b="1" i="0" baseline="0" dirty="0"/>
                        <a:t>销项</a:t>
                      </a:r>
                    </a:p>
                  </a:txBody>
                  <a:tcPr/>
                </a:tc>
                <a:tc>
                  <a:txBody>
                    <a:bodyPr/>
                    <a:lstStyle/>
                    <a:p>
                      <a:r>
                        <a:rPr lang="zh-CN" altLang="en-US" sz="2000" b="1" i="0" baseline="0" dirty="0"/>
                        <a:t>成本</a:t>
                      </a:r>
                    </a:p>
                  </a:txBody>
                  <a:tcPr/>
                </a:tc>
                <a:tc>
                  <a:txBody>
                    <a:bodyPr/>
                    <a:lstStyle/>
                    <a:p>
                      <a:r>
                        <a:rPr lang="zh-CN" altLang="en-US" sz="2000" b="1" i="0" baseline="0" dirty="0"/>
                        <a:t>进项</a:t>
                      </a:r>
                    </a:p>
                  </a:txBody>
                  <a:tcPr/>
                </a:tc>
                <a:tc>
                  <a:txBody>
                    <a:bodyPr/>
                    <a:lstStyle/>
                    <a:p>
                      <a:r>
                        <a:rPr lang="zh-CN" altLang="en-US" sz="2000" b="1" i="0" baseline="0" dirty="0"/>
                        <a:t>附加税费</a:t>
                      </a:r>
                    </a:p>
                  </a:txBody>
                  <a:tcPr/>
                </a:tc>
                <a:tc>
                  <a:txBody>
                    <a:bodyPr/>
                    <a:lstStyle/>
                    <a:p>
                      <a:r>
                        <a:rPr lang="zh-CN" altLang="en-US" sz="2000" b="1" i="0" baseline="0" dirty="0"/>
                        <a:t>利润</a:t>
                      </a:r>
                    </a:p>
                  </a:txBody>
                  <a:tcPr/>
                </a:tc>
                <a:extLst>
                  <a:ext uri="{0D108BD9-81ED-4DB2-BD59-A6C34878D82A}">
                    <a16:rowId xmlns:a16="http://schemas.microsoft.com/office/drawing/2014/main" val="3549889125"/>
                  </a:ext>
                </a:extLst>
              </a:tr>
              <a:tr h="358839">
                <a:tc>
                  <a:txBody>
                    <a:bodyPr/>
                    <a:lstStyle/>
                    <a:p>
                      <a:r>
                        <a:rPr lang="zh-CN" altLang="en-US" sz="2000" b="1" i="0" baseline="0" dirty="0"/>
                        <a:t>调整前</a:t>
                      </a:r>
                    </a:p>
                  </a:txBody>
                  <a:tcPr/>
                </a:tc>
                <a:tc rowSpan="2">
                  <a:txBody>
                    <a:bodyPr/>
                    <a:lstStyle/>
                    <a:p>
                      <a:r>
                        <a:rPr lang="zh-CN" altLang="en-US" sz="2000" b="1" i="0" baseline="0" dirty="0"/>
                        <a:t>不调价</a:t>
                      </a:r>
                    </a:p>
                  </a:txBody>
                  <a:tcPr/>
                </a:tc>
                <a:tc>
                  <a:txBody>
                    <a:bodyPr/>
                    <a:lstStyle/>
                    <a:p>
                      <a:r>
                        <a:rPr lang="en-US" altLang="zh-CN" sz="2000" b="1" i="0" baseline="0" dirty="0"/>
                        <a:t>120</a:t>
                      </a:r>
                      <a:endParaRPr lang="zh-CN" altLang="en-US" sz="2000" b="1" i="0" baseline="0" dirty="0"/>
                    </a:p>
                  </a:txBody>
                  <a:tcPr/>
                </a:tc>
                <a:tc>
                  <a:txBody>
                    <a:bodyPr/>
                    <a:lstStyle/>
                    <a:p>
                      <a:r>
                        <a:rPr lang="en-US" altLang="zh-CN" sz="2000" b="1" i="0" baseline="0" dirty="0"/>
                        <a:t>13.2</a:t>
                      </a:r>
                      <a:endParaRPr lang="zh-CN" altLang="en-US" sz="2000" b="1" i="0" baseline="0" dirty="0"/>
                    </a:p>
                  </a:txBody>
                  <a:tcPr/>
                </a:tc>
                <a:tc>
                  <a:txBody>
                    <a:bodyPr/>
                    <a:lstStyle/>
                    <a:p>
                      <a:r>
                        <a:rPr lang="en-US" altLang="zh-CN" sz="2000" b="1" i="0" baseline="0" dirty="0"/>
                        <a:t>92</a:t>
                      </a:r>
                      <a:endParaRPr lang="zh-CN" altLang="en-US" sz="2000" b="1" i="0" baseline="0" dirty="0"/>
                    </a:p>
                  </a:txBody>
                  <a:tcPr/>
                </a:tc>
                <a:tc>
                  <a:txBody>
                    <a:bodyPr/>
                    <a:lstStyle/>
                    <a:p>
                      <a:r>
                        <a:rPr lang="en-US" altLang="zh-CN" sz="2000" b="1" i="0" baseline="0" dirty="0"/>
                        <a:t>11</a:t>
                      </a:r>
                      <a:endParaRPr lang="zh-CN" altLang="en-US" sz="2000" b="1" i="0" baseline="0" dirty="0"/>
                    </a:p>
                  </a:txBody>
                  <a:tcPr/>
                </a:tc>
                <a:tc>
                  <a:txBody>
                    <a:bodyPr/>
                    <a:lstStyle/>
                    <a:p>
                      <a:r>
                        <a:rPr lang="en-US" altLang="zh-CN" sz="2000" b="1" i="0" baseline="0" dirty="0"/>
                        <a:t>0.264</a:t>
                      </a:r>
                      <a:endParaRPr lang="zh-CN" altLang="en-US" sz="2000" b="1" i="0" baseline="0" dirty="0"/>
                    </a:p>
                  </a:txBody>
                  <a:tcPr/>
                </a:tc>
                <a:tc>
                  <a:txBody>
                    <a:bodyPr/>
                    <a:lstStyle/>
                    <a:p>
                      <a:r>
                        <a:rPr lang="en-US" altLang="zh-CN" sz="2000" b="1" i="0" baseline="0" dirty="0"/>
                        <a:t>120-92-0.264</a:t>
                      </a:r>
                    </a:p>
                    <a:p>
                      <a:r>
                        <a:rPr lang="en-US" altLang="zh-CN" sz="2000" b="1" i="0" baseline="0" dirty="0"/>
                        <a:t>=27.736</a:t>
                      </a:r>
                      <a:endParaRPr lang="zh-CN" altLang="en-US" sz="2000" b="1" i="0" baseline="0" dirty="0"/>
                    </a:p>
                  </a:txBody>
                  <a:tcPr/>
                </a:tc>
                <a:extLst>
                  <a:ext uri="{0D108BD9-81ED-4DB2-BD59-A6C34878D82A}">
                    <a16:rowId xmlns:a16="http://schemas.microsoft.com/office/drawing/2014/main" val="1890795361"/>
                  </a:ext>
                </a:extLst>
              </a:tr>
              <a:tr h="358839">
                <a:tc>
                  <a:txBody>
                    <a:bodyPr/>
                    <a:lstStyle/>
                    <a:p>
                      <a:r>
                        <a:rPr lang="zh-CN" altLang="en-US" sz="2000" b="1" i="0" baseline="0" dirty="0"/>
                        <a:t>调整后</a:t>
                      </a:r>
                    </a:p>
                  </a:txBody>
                  <a:tcPr/>
                </a:tc>
                <a:tc vMerge="1">
                  <a:txBody>
                    <a:bodyPr/>
                    <a:lstStyle/>
                    <a:p>
                      <a:endParaRPr lang="zh-CN" altLang="en-US" dirty="0"/>
                    </a:p>
                  </a:txBody>
                  <a:tcPr/>
                </a:tc>
                <a:tc>
                  <a:txBody>
                    <a:bodyPr/>
                    <a:lstStyle/>
                    <a:p>
                      <a:r>
                        <a:rPr lang="en-US" altLang="zh-CN" sz="2000" b="1" i="0" baseline="0" dirty="0"/>
                        <a:t>120</a:t>
                      </a:r>
                      <a:endParaRPr lang="zh-CN" altLang="en-US" sz="2000" b="1" i="0" baseline="0" dirty="0"/>
                    </a:p>
                  </a:txBody>
                  <a:tcPr/>
                </a:tc>
                <a:tc>
                  <a:txBody>
                    <a:bodyPr/>
                    <a:lstStyle/>
                    <a:p>
                      <a:r>
                        <a:rPr lang="en-US" altLang="zh-CN" sz="2000" b="1" i="0" baseline="0" dirty="0"/>
                        <a:t>12</a:t>
                      </a:r>
                      <a:endParaRPr lang="zh-CN" altLang="en-US" sz="2000" b="1" i="0" baseline="0" dirty="0"/>
                    </a:p>
                  </a:txBody>
                  <a:tcPr/>
                </a:tc>
                <a:tc>
                  <a:txBody>
                    <a:bodyPr/>
                    <a:lstStyle/>
                    <a:p>
                      <a:r>
                        <a:rPr lang="en-US" altLang="zh-CN" sz="2000" b="1" i="0" baseline="0" dirty="0"/>
                        <a:t>93</a:t>
                      </a:r>
                      <a:endParaRPr lang="zh-CN" altLang="en-US" sz="2000" b="1" i="0" baseline="0" dirty="0"/>
                    </a:p>
                  </a:txBody>
                  <a:tcPr/>
                </a:tc>
                <a:tc>
                  <a:txBody>
                    <a:bodyPr/>
                    <a:lstStyle/>
                    <a:p>
                      <a:r>
                        <a:rPr lang="en-US" altLang="zh-CN" sz="2000" b="1" i="0" baseline="0" dirty="0"/>
                        <a:t>10</a:t>
                      </a:r>
                      <a:endParaRPr lang="zh-CN" altLang="en-US" sz="2000" b="1" i="0" baseline="0" dirty="0"/>
                    </a:p>
                  </a:txBody>
                  <a:tcPr/>
                </a:tc>
                <a:tc>
                  <a:txBody>
                    <a:bodyPr/>
                    <a:lstStyle/>
                    <a:p>
                      <a:r>
                        <a:rPr lang="en-US" altLang="zh-CN" sz="2000" b="1" i="0" baseline="0" dirty="0"/>
                        <a:t>0.24</a:t>
                      </a:r>
                      <a:endParaRPr lang="zh-CN" altLang="en-US" sz="2000" b="1" i="0" baseline="0" dirty="0"/>
                    </a:p>
                  </a:txBody>
                  <a:tcPr/>
                </a:tc>
                <a:tc>
                  <a:txBody>
                    <a:bodyPr/>
                    <a:lstStyle/>
                    <a:p>
                      <a:r>
                        <a:rPr lang="en-US" altLang="zh-CN" sz="2000" b="1" i="0" baseline="0" dirty="0"/>
                        <a:t>120-93-0.24</a:t>
                      </a:r>
                    </a:p>
                    <a:p>
                      <a:r>
                        <a:rPr lang="en-US" altLang="zh-CN" sz="2000" b="1" i="0" baseline="0" dirty="0"/>
                        <a:t>=26.76</a:t>
                      </a:r>
                      <a:endParaRPr lang="zh-CN" altLang="en-US" sz="2000" b="1" i="0" baseline="0" dirty="0"/>
                    </a:p>
                  </a:txBody>
                  <a:tcPr/>
                </a:tc>
                <a:extLst>
                  <a:ext uri="{0D108BD9-81ED-4DB2-BD59-A6C34878D82A}">
                    <a16:rowId xmlns:a16="http://schemas.microsoft.com/office/drawing/2014/main" val="3919940706"/>
                  </a:ext>
                </a:extLst>
              </a:tr>
              <a:tr h="358839">
                <a:tc gridSpan="2">
                  <a:txBody>
                    <a:bodyPr/>
                    <a:lstStyle/>
                    <a:p>
                      <a:r>
                        <a:rPr lang="zh-CN" altLang="en-US" sz="2000" b="1" i="0" baseline="0" dirty="0"/>
                        <a:t>差异 </a:t>
                      </a:r>
                    </a:p>
                  </a:txBody>
                  <a:tcPr/>
                </a:tc>
                <a:tc hMerge="1">
                  <a:txBody>
                    <a:bodyPr/>
                    <a:lstStyle/>
                    <a:p>
                      <a:endParaRPr lang="zh-CN" altLang="en-US" dirty="0"/>
                    </a:p>
                  </a:txBody>
                  <a:tcPr/>
                </a:tc>
                <a:tc>
                  <a:txBody>
                    <a:bodyPr/>
                    <a:lstStyle/>
                    <a:p>
                      <a:r>
                        <a:rPr lang="en-US" altLang="zh-CN" sz="2000" b="1" i="0" baseline="0" dirty="0"/>
                        <a:t>0</a:t>
                      </a:r>
                      <a:endParaRPr lang="zh-CN" altLang="en-US" sz="2000" b="1" i="0" baseline="0" dirty="0"/>
                    </a:p>
                  </a:txBody>
                  <a:tcPr/>
                </a:tc>
                <a:tc>
                  <a:txBody>
                    <a:bodyPr/>
                    <a:lstStyle/>
                    <a:p>
                      <a:r>
                        <a:rPr lang="en-US" altLang="zh-CN" sz="2000" b="1" i="0" baseline="0" dirty="0"/>
                        <a:t>-1.2</a:t>
                      </a:r>
                      <a:endParaRPr lang="zh-CN" altLang="en-US" sz="2000" b="1" i="0" baseline="0" dirty="0"/>
                    </a:p>
                  </a:txBody>
                  <a:tcPr/>
                </a:tc>
                <a:tc>
                  <a:txBody>
                    <a:bodyPr/>
                    <a:lstStyle/>
                    <a:p>
                      <a:r>
                        <a:rPr lang="en-US" altLang="zh-CN" sz="2000" b="1" i="0" baseline="0" dirty="0"/>
                        <a:t>+1</a:t>
                      </a:r>
                      <a:endParaRPr lang="zh-CN" altLang="en-US" sz="2000" b="1" i="0" baseline="0" dirty="0"/>
                    </a:p>
                  </a:txBody>
                  <a:tcPr/>
                </a:tc>
                <a:tc>
                  <a:txBody>
                    <a:bodyPr/>
                    <a:lstStyle/>
                    <a:p>
                      <a:r>
                        <a:rPr lang="en-US" altLang="zh-CN" sz="2000" b="1" i="0" baseline="0" dirty="0"/>
                        <a:t>-1</a:t>
                      </a:r>
                      <a:endParaRPr lang="zh-CN" altLang="en-US" sz="2000" b="1" i="0" baseline="0" dirty="0"/>
                    </a:p>
                  </a:txBody>
                  <a:tcPr/>
                </a:tc>
                <a:tc>
                  <a:txBody>
                    <a:bodyPr/>
                    <a:lstStyle/>
                    <a:p>
                      <a:r>
                        <a:rPr lang="en-US" altLang="zh-CN" sz="2000" b="1" i="0" baseline="0" dirty="0"/>
                        <a:t>-0.024</a:t>
                      </a:r>
                      <a:endParaRPr lang="zh-CN" altLang="en-US" sz="2000" b="1" i="0" baseline="0" dirty="0"/>
                    </a:p>
                  </a:txBody>
                  <a:tcPr/>
                </a:tc>
                <a:tc>
                  <a:txBody>
                    <a:bodyPr/>
                    <a:lstStyle/>
                    <a:p>
                      <a:r>
                        <a:rPr lang="en-US" altLang="zh-CN" sz="2000" b="1" i="0" baseline="0" dirty="0"/>
                        <a:t>-0.976</a:t>
                      </a:r>
                      <a:endParaRPr lang="zh-CN" altLang="en-US" sz="2000" b="1" i="0" baseline="0" dirty="0"/>
                    </a:p>
                  </a:txBody>
                  <a:tcPr/>
                </a:tc>
                <a:extLst>
                  <a:ext uri="{0D108BD9-81ED-4DB2-BD59-A6C34878D82A}">
                    <a16:rowId xmlns:a16="http://schemas.microsoft.com/office/drawing/2014/main" val="547125989"/>
                  </a:ext>
                </a:extLst>
              </a:tr>
              <a:tr h="358839">
                <a:tc>
                  <a:txBody>
                    <a:bodyPr/>
                    <a:lstStyle/>
                    <a:p>
                      <a:r>
                        <a:rPr lang="zh-CN" altLang="en-US" sz="2000" b="1" i="0" baseline="0" dirty="0"/>
                        <a:t>调整前</a:t>
                      </a:r>
                    </a:p>
                  </a:txBody>
                  <a:tcPr/>
                </a:tc>
                <a:tc rowSpan="2">
                  <a:txBody>
                    <a:bodyPr/>
                    <a:lstStyle/>
                    <a:p>
                      <a:r>
                        <a:rPr lang="zh-CN" altLang="en-US" sz="2000" b="1" i="0" baseline="0" dirty="0"/>
                        <a:t>调价</a:t>
                      </a:r>
                    </a:p>
                  </a:txBody>
                  <a:tcPr/>
                </a:tc>
                <a:tc>
                  <a:txBody>
                    <a:bodyPr/>
                    <a:lstStyle/>
                    <a:p>
                      <a:r>
                        <a:rPr lang="en-US" altLang="zh-CN" sz="2000" b="1" i="0" baseline="0" dirty="0"/>
                        <a:t>120</a:t>
                      </a:r>
                      <a:endParaRPr lang="zh-CN" altLang="en-US" sz="2000" b="1" i="0" baseline="0" dirty="0"/>
                    </a:p>
                  </a:txBody>
                  <a:tcPr/>
                </a:tc>
                <a:tc>
                  <a:txBody>
                    <a:bodyPr/>
                    <a:lstStyle/>
                    <a:p>
                      <a:r>
                        <a:rPr lang="en-US" altLang="zh-CN" sz="2000" b="1" i="0" baseline="0" dirty="0"/>
                        <a:t>13.2</a:t>
                      </a:r>
                      <a:endParaRPr lang="zh-CN" altLang="en-US" sz="2000" b="1" i="0" baseline="0" dirty="0"/>
                    </a:p>
                  </a:txBody>
                  <a:tcPr/>
                </a:tc>
                <a:tc>
                  <a:txBody>
                    <a:bodyPr/>
                    <a:lstStyle/>
                    <a:p>
                      <a:r>
                        <a:rPr lang="en-US" altLang="zh-CN" sz="2000" b="1" i="0" baseline="0" dirty="0"/>
                        <a:t>92</a:t>
                      </a:r>
                      <a:endParaRPr lang="zh-CN" altLang="en-US" sz="2000" b="1" i="0" baseline="0" dirty="0"/>
                    </a:p>
                  </a:txBody>
                  <a:tcPr/>
                </a:tc>
                <a:tc>
                  <a:txBody>
                    <a:bodyPr/>
                    <a:lstStyle/>
                    <a:p>
                      <a:r>
                        <a:rPr lang="en-US" altLang="zh-CN" sz="2000" b="1" i="0" baseline="0" dirty="0"/>
                        <a:t>11</a:t>
                      </a:r>
                      <a:endParaRPr lang="zh-CN" altLang="en-US" sz="2000" b="1" i="0" baseline="0" dirty="0"/>
                    </a:p>
                  </a:txBody>
                  <a:tcPr/>
                </a:tc>
                <a:tc>
                  <a:txBody>
                    <a:bodyPr/>
                    <a:lstStyle/>
                    <a:p>
                      <a:r>
                        <a:rPr lang="en-US" altLang="zh-CN" sz="2000" b="1" i="0" baseline="0" dirty="0"/>
                        <a:t>0.264</a:t>
                      </a:r>
                      <a:endParaRPr lang="zh-CN" altLang="en-US" sz="2000" b="1" i="0" baseline="0" dirty="0"/>
                    </a:p>
                  </a:txBody>
                  <a:tcPr/>
                </a:tc>
                <a:tc>
                  <a:txBody>
                    <a:bodyPr/>
                    <a:lstStyle/>
                    <a:p>
                      <a:r>
                        <a:rPr lang="en-US" altLang="zh-CN" sz="2000" b="1" i="0" baseline="0" dirty="0"/>
                        <a:t>120-92-0.264</a:t>
                      </a:r>
                    </a:p>
                    <a:p>
                      <a:r>
                        <a:rPr lang="en-US" altLang="zh-CN" sz="2000" b="1" i="0" baseline="0" dirty="0"/>
                        <a:t>=27.736</a:t>
                      </a:r>
                      <a:endParaRPr lang="zh-CN" altLang="en-US" sz="2000" b="1" i="0" baseline="0" dirty="0"/>
                    </a:p>
                  </a:txBody>
                  <a:tcPr/>
                </a:tc>
                <a:extLst>
                  <a:ext uri="{0D108BD9-81ED-4DB2-BD59-A6C34878D82A}">
                    <a16:rowId xmlns:a16="http://schemas.microsoft.com/office/drawing/2014/main" val="4284238565"/>
                  </a:ext>
                </a:extLst>
              </a:tr>
              <a:tr h="182880">
                <a:tc>
                  <a:txBody>
                    <a:bodyPr/>
                    <a:lstStyle/>
                    <a:p>
                      <a:r>
                        <a:rPr lang="zh-CN" altLang="en-US" sz="2000" b="1" i="0" baseline="0" dirty="0"/>
                        <a:t>调整后</a:t>
                      </a:r>
                    </a:p>
                  </a:txBody>
                  <a:tcPr/>
                </a:tc>
                <a:tc vMerge="1">
                  <a:txBody>
                    <a:bodyPr/>
                    <a:lstStyle/>
                    <a:p>
                      <a:endParaRPr lang="zh-CN" altLang="en-US" dirty="0"/>
                    </a:p>
                  </a:txBody>
                  <a:tcPr/>
                </a:tc>
                <a:tc>
                  <a:txBody>
                    <a:bodyPr/>
                    <a:lstStyle/>
                    <a:p>
                      <a:r>
                        <a:rPr lang="en-US" altLang="zh-CN" sz="2000" b="1" i="0" baseline="0" dirty="0"/>
                        <a:t>121.091</a:t>
                      </a:r>
                      <a:endParaRPr lang="zh-CN" altLang="en-US" sz="2000" b="1" i="0" baseline="0" dirty="0"/>
                    </a:p>
                  </a:txBody>
                  <a:tcPr/>
                </a:tc>
                <a:tc>
                  <a:txBody>
                    <a:bodyPr/>
                    <a:lstStyle/>
                    <a:p>
                      <a:r>
                        <a:rPr lang="en-US" altLang="zh-CN" sz="2000" b="1" i="0" baseline="0" dirty="0"/>
                        <a:t>12.109</a:t>
                      </a:r>
                      <a:endParaRPr lang="zh-CN" altLang="en-US" sz="2000" b="1" i="0" baseline="0" dirty="0"/>
                    </a:p>
                  </a:txBody>
                  <a:tcPr/>
                </a:tc>
                <a:tc>
                  <a:txBody>
                    <a:bodyPr/>
                    <a:lstStyle/>
                    <a:p>
                      <a:r>
                        <a:rPr lang="en-US" altLang="zh-CN" sz="2000" b="1" i="0" baseline="0" dirty="0"/>
                        <a:t>93</a:t>
                      </a:r>
                      <a:endParaRPr lang="zh-CN" altLang="en-US" sz="2000" b="1" i="0" baseline="0" dirty="0"/>
                    </a:p>
                  </a:txBody>
                  <a:tcPr/>
                </a:tc>
                <a:tc>
                  <a:txBody>
                    <a:bodyPr/>
                    <a:lstStyle/>
                    <a:p>
                      <a:r>
                        <a:rPr lang="en-US" altLang="zh-CN" sz="2000" b="1" i="0" baseline="0" dirty="0"/>
                        <a:t>10</a:t>
                      </a:r>
                      <a:endParaRPr lang="zh-CN" altLang="en-US" sz="2000" b="1" i="0" baseline="0" dirty="0"/>
                    </a:p>
                  </a:txBody>
                  <a:tcPr/>
                </a:tc>
                <a:tc>
                  <a:txBody>
                    <a:bodyPr/>
                    <a:lstStyle/>
                    <a:p>
                      <a:r>
                        <a:rPr lang="en-US" altLang="zh-CN" sz="2000" b="1" i="0" baseline="0" dirty="0"/>
                        <a:t>0.253</a:t>
                      </a:r>
                      <a:endParaRPr lang="zh-CN" altLang="en-US" sz="2000" b="1" i="0" baseline="0" dirty="0"/>
                    </a:p>
                  </a:txBody>
                  <a:tcPr/>
                </a:tc>
                <a:tc>
                  <a:txBody>
                    <a:bodyPr/>
                    <a:lstStyle/>
                    <a:p>
                      <a:r>
                        <a:rPr lang="en-US" altLang="zh-CN" sz="2000" b="1" i="0" baseline="0" dirty="0"/>
                        <a:t>121.091-93-0.253=27.838</a:t>
                      </a:r>
                      <a:endParaRPr lang="zh-CN" altLang="en-US" sz="2000" b="1" i="0" baseline="0" dirty="0"/>
                    </a:p>
                  </a:txBody>
                  <a:tcPr/>
                </a:tc>
                <a:extLst>
                  <a:ext uri="{0D108BD9-81ED-4DB2-BD59-A6C34878D82A}">
                    <a16:rowId xmlns:a16="http://schemas.microsoft.com/office/drawing/2014/main" val="3770755264"/>
                  </a:ext>
                </a:extLst>
              </a:tr>
              <a:tr h="182880">
                <a:tc gridSpan="2">
                  <a:txBody>
                    <a:bodyPr/>
                    <a:lstStyle/>
                    <a:p>
                      <a:r>
                        <a:rPr lang="zh-CN" altLang="en-US" sz="2000" b="1" i="0" baseline="0" dirty="0"/>
                        <a:t>差异</a:t>
                      </a:r>
                    </a:p>
                  </a:txBody>
                  <a:tcPr/>
                </a:tc>
                <a:tc hMerge="1">
                  <a:txBody>
                    <a:bodyPr/>
                    <a:lstStyle/>
                    <a:p>
                      <a:endParaRPr lang="zh-CN" altLang="en-US" dirty="0"/>
                    </a:p>
                  </a:txBody>
                  <a:tcPr/>
                </a:tc>
                <a:tc>
                  <a:txBody>
                    <a:bodyPr/>
                    <a:lstStyle/>
                    <a:p>
                      <a:r>
                        <a:rPr lang="en-US" altLang="zh-CN" sz="2000" b="1" i="0" baseline="0" dirty="0"/>
                        <a:t>+1.091</a:t>
                      </a:r>
                      <a:endParaRPr lang="zh-CN" altLang="en-US" sz="2000" b="1" i="0" baseline="0" dirty="0"/>
                    </a:p>
                  </a:txBody>
                  <a:tcPr/>
                </a:tc>
                <a:tc>
                  <a:txBody>
                    <a:bodyPr/>
                    <a:lstStyle/>
                    <a:p>
                      <a:r>
                        <a:rPr lang="en-US" altLang="zh-CN" sz="2000" b="1" i="0" baseline="0" dirty="0"/>
                        <a:t>-1.091</a:t>
                      </a:r>
                      <a:endParaRPr lang="zh-CN" altLang="en-US" sz="2000" b="1" i="0" baseline="0" dirty="0"/>
                    </a:p>
                  </a:txBody>
                  <a:tcPr/>
                </a:tc>
                <a:tc>
                  <a:txBody>
                    <a:bodyPr/>
                    <a:lstStyle/>
                    <a:p>
                      <a:r>
                        <a:rPr lang="en-US" altLang="zh-CN" sz="2000" b="1" i="0" baseline="0" dirty="0"/>
                        <a:t>+1</a:t>
                      </a:r>
                      <a:endParaRPr lang="zh-CN" altLang="en-US" sz="2000" b="1" i="0" baseline="0" dirty="0"/>
                    </a:p>
                  </a:txBody>
                  <a:tcPr/>
                </a:tc>
                <a:tc>
                  <a:txBody>
                    <a:bodyPr/>
                    <a:lstStyle/>
                    <a:p>
                      <a:r>
                        <a:rPr lang="en-US" altLang="zh-CN" sz="2000" b="1" i="0" baseline="0" dirty="0"/>
                        <a:t>-1</a:t>
                      </a:r>
                      <a:endParaRPr lang="zh-CN" altLang="en-US" sz="2000" b="1" i="0" baseline="0" dirty="0"/>
                    </a:p>
                  </a:txBody>
                  <a:tcPr/>
                </a:tc>
                <a:tc>
                  <a:txBody>
                    <a:bodyPr/>
                    <a:lstStyle/>
                    <a:p>
                      <a:r>
                        <a:rPr lang="en-US" altLang="zh-CN" sz="2000" b="1" i="0" baseline="0" dirty="0"/>
                        <a:t>-0.011</a:t>
                      </a:r>
                      <a:endParaRPr lang="zh-CN" altLang="en-US" sz="2000" b="1" i="0" baseline="0" dirty="0"/>
                    </a:p>
                  </a:txBody>
                  <a:tcPr/>
                </a:tc>
                <a:tc>
                  <a:txBody>
                    <a:bodyPr/>
                    <a:lstStyle/>
                    <a:p>
                      <a:r>
                        <a:rPr lang="en-US" altLang="zh-CN" sz="2000" b="1" i="0" baseline="0" dirty="0"/>
                        <a:t>+0.102</a:t>
                      </a:r>
                      <a:endParaRPr lang="zh-CN" altLang="en-US" sz="2000" b="1" i="0" baseline="0" dirty="0"/>
                    </a:p>
                  </a:txBody>
                  <a:tcPr/>
                </a:tc>
                <a:extLst>
                  <a:ext uri="{0D108BD9-81ED-4DB2-BD59-A6C34878D82A}">
                    <a16:rowId xmlns:a16="http://schemas.microsoft.com/office/drawing/2014/main" val="798078808"/>
                  </a:ext>
                </a:extLst>
              </a:tr>
            </a:tbl>
          </a:graphicData>
        </a:graphic>
      </p:graphicFrame>
    </p:spTree>
    <p:extLst>
      <p:ext uri="{BB962C8B-B14F-4D97-AF65-F5344CB8AC3E}">
        <p14:creationId xmlns:p14="http://schemas.microsoft.com/office/powerpoint/2010/main" val="21249794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D305D7-9025-4E26-BD36-327EC8544282}"/>
              </a:ext>
            </a:extLst>
          </p:cNvPr>
          <p:cNvSpPr>
            <a:spLocks noGrp="1"/>
          </p:cNvSpPr>
          <p:nvPr>
            <p:ph type="title"/>
          </p:nvPr>
        </p:nvSpPr>
        <p:spPr/>
        <p:txBody>
          <a:bodyPr/>
          <a:lstStyle/>
          <a:p>
            <a:r>
              <a:rPr lang="zh-CN" altLang="en-US" dirty="0"/>
              <a:t>增值税税率调整的影响分析</a:t>
            </a:r>
          </a:p>
        </p:txBody>
      </p:sp>
      <p:sp>
        <p:nvSpPr>
          <p:cNvPr id="3" name="内容占位符 2">
            <a:extLst>
              <a:ext uri="{FF2B5EF4-FFF2-40B4-BE49-F238E27FC236}">
                <a16:creationId xmlns:a16="http://schemas.microsoft.com/office/drawing/2014/main" id="{711868B9-BA85-437C-8F82-C7439A65FFC7}"/>
              </a:ext>
            </a:extLst>
          </p:cNvPr>
          <p:cNvSpPr>
            <a:spLocks noGrp="1"/>
          </p:cNvSpPr>
          <p:nvPr>
            <p:ph idx="1"/>
          </p:nvPr>
        </p:nvSpPr>
        <p:spPr/>
        <p:txBody>
          <a:bodyPr/>
          <a:lstStyle/>
          <a:p>
            <a:r>
              <a:rPr lang="zh-CN" altLang="en-US" dirty="0">
                <a:solidFill>
                  <a:srgbClr val="002060"/>
                </a:solidFill>
              </a:rPr>
              <a:t>（三）向农产品生产购进</a:t>
            </a:r>
            <a:endParaRPr lang="en-US" altLang="zh-CN" dirty="0">
              <a:solidFill>
                <a:srgbClr val="002060"/>
              </a:solidFill>
            </a:endParaRPr>
          </a:p>
          <a:p>
            <a:r>
              <a:rPr lang="zh-CN" altLang="en-US" dirty="0"/>
              <a:t>以</a:t>
            </a:r>
            <a:r>
              <a:rPr lang="en-US" altLang="zh-CN" dirty="0"/>
              <a:t>103</a:t>
            </a:r>
            <a:r>
              <a:rPr lang="zh-CN" altLang="en-US" dirty="0"/>
              <a:t>购进，出售税率为</a:t>
            </a:r>
            <a:r>
              <a:rPr lang="en-US" altLang="zh-CN" dirty="0"/>
              <a:t>11%</a:t>
            </a:r>
            <a:r>
              <a:rPr lang="zh-CN" altLang="en-US" dirty="0"/>
              <a:t>，原以含税</a:t>
            </a:r>
            <a:r>
              <a:rPr lang="en-US" altLang="zh-CN" dirty="0"/>
              <a:t>133.2</a:t>
            </a:r>
            <a:r>
              <a:rPr lang="zh-CN" altLang="en-US" dirty="0"/>
              <a:t>（价</a:t>
            </a:r>
            <a:r>
              <a:rPr lang="en-US" altLang="zh-CN" dirty="0"/>
              <a:t>120</a:t>
            </a:r>
            <a:r>
              <a:rPr lang="zh-CN" altLang="en-US" dirty="0"/>
              <a:t>，税</a:t>
            </a:r>
            <a:r>
              <a:rPr lang="en-US" altLang="zh-CN" dirty="0"/>
              <a:t>13.2</a:t>
            </a:r>
            <a:r>
              <a:rPr lang="zh-CN" altLang="en-US" dirty="0"/>
              <a:t>）</a:t>
            </a:r>
            <a:endParaRPr lang="en-US" altLang="zh-CN" dirty="0"/>
          </a:p>
          <a:p>
            <a:endParaRPr lang="zh-CN" altLang="en-US" dirty="0"/>
          </a:p>
        </p:txBody>
      </p:sp>
      <p:graphicFrame>
        <p:nvGraphicFramePr>
          <p:cNvPr id="4" name="表格 3">
            <a:extLst>
              <a:ext uri="{FF2B5EF4-FFF2-40B4-BE49-F238E27FC236}">
                <a16:creationId xmlns:a16="http://schemas.microsoft.com/office/drawing/2014/main" id="{09FCC624-5F59-4E9F-B05A-14864E023FA6}"/>
              </a:ext>
            </a:extLst>
          </p:cNvPr>
          <p:cNvGraphicFramePr>
            <a:graphicFrameLocks noGrp="1"/>
          </p:cNvGraphicFramePr>
          <p:nvPr>
            <p:extLst>
              <p:ext uri="{D42A27DB-BD31-4B8C-83A1-F6EECF244321}">
                <p14:modId xmlns:p14="http://schemas.microsoft.com/office/powerpoint/2010/main" val="4054869632"/>
              </p:ext>
            </p:extLst>
          </p:nvPr>
        </p:nvGraphicFramePr>
        <p:xfrm>
          <a:off x="539552" y="2163336"/>
          <a:ext cx="8136906" cy="4297680"/>
        </p:xfrm>
        <a:graphic>
          <a:graphicData uri="http://schemas.openxmlformats.org/drawingml/2006/table">
            <a:tbl>
              <a:tblPr firstRow="1" bandRow="1">
                <a:tableStyleId>{21E4AEA4-8DFA-4A89-87EB-49C32662AFE0}</a:tableStyleId>
              </a:tblPr>
              <a:tblGrid>
                <a:gridCol w="936104">
                  <a:extLst>
                    <a:ext uri="{9D8B030D-6E8A-4147-A177-3AD203B41FA5}">
                      <a16:colId xmlns:a16="http://schemas.microsoft.com/office/drawing/2014/main" val="159559314"/>
                    </a:ext>
                  </a:extLst>
                </a:gridCol>
                <a:gridCol w="720080">
                  <a:extLst>
                    <a:ext uri="{9D8B030D-6E8A-4147-A177-3AD203B41FA5}">
                      <a16:colId xmlns:a16="http://schemas.microsoft.com/office/drawing/2014/main" val="4090348376"/>
                    </a:ext>
                  </a:extLst>
                </a:gridCol>
                <a:gridCol w="1152128">
                  <a:extLst>
                    <a:ext uri="{9D8B030D-6E8A-4147-A177-3AD203B41FA5}">
                      <a16:colId xmlns:a16="http://schemas.microsoft.com/office/drawing/2014/main" val="1177488085"/>
                    </a:ext>
                  </a:extLst>
                </a:gridCol>
                <a:gridCol w="936104">
                  <a:extLst>
                    <a:ext uri="{9D8B030D-6E8A-4147-A177-3AD203B41FA5}">
                      <a16:colId xmlns:a16="http://schemas.microsoft.com/office/drawing/2014/main" val="3902091561"/>
                    </a:ext>
                  </a:extLst>
                </a:gridCol>
                <a:gridCol w="864096">
                  <a:extLst>
                    <a:ext uri="{9D8B030D-6E8A-4147-A177-3AD203B41FA5}">
                      <a16:colId xmlns:a16="http://schemas.microsoft.com/office/drawing/2014/main" val="1213881681"/>
                    </a:ext>
                  </a:extLst>
                </a:gridCol>
                <a:gridCol w="864096">
                  <a:extLst>
                    <a:ext uri="{9D8B030D-6E8A-4147-A177-3AD203B41FA5}">
                      <a16:colId xmlns:a16="http://schemas.microsoft.com/office/drawing/2014/main" val="3226612626"/>
                    </a:ext>
                  </a:extLst>
                </a:gridCol>
                <a:gridCol w="864096">
                  <a:extLst>
                    <a:ext uri="{9D8B030D-6E8A-4147-A177-3AD203B41FA5}">
                      <a16:colId xmlns:a16="http://schemas.microsoft.com/office/drawing/2014/main" val="3105712535"/>
                    </a:ext>
                  </a:extLst>
                </a:gridCol>
                <a:gridCol w="1800202">
                  <a:extLst>
                    <a:ext uri="{9D8B030D-6E8A-4147-A177-3AD203B41FA5}">
                      <a16:colId xmlns:a16="http://schemas.microsoft.com/office/drawing/2014/main" val="3612932792"/>
                    </a:ext>
                  </a:extLst>
                </a:gridCol>
              </a:tblGrid>
              <a:tr h="408359">
                <a:tc>
                  <a:txBody>
                    <a:bodyPr/>
                    <a:lstStyle/>
                    <a:p>
                      <a:r>
                        <a:rPr lang="zh-CN" altLang="en-US" sz="2000" b="1" i="0" baseline="0" dirty="0"/>
                        <a:t>调整前后</a:t>
                      </a:r>
                    </a:p>
                  </a:txBody>
                  <a:tcPr/>
                </a:tc>
                <a:tc>
                  <a:txBody>
                    <a:bodyPr/>
                    <a:lstStyle/>
                    <a:p>
                      <a:r>
                        <a:rPr lang="zh-CN" altLang="en-US" sz="2000" b="1" i="0" baseline="0" dirty="0"/>
                        <a:t>是否调价</a:t>
                      </a:r>
                      <a:endParaRPr lang="en-US" altLang="zh-CN" sz="2000" b="1" i="0" baseline="0" dirty="0"/>
                    </a:p>
                  </a:txBody>
                  <a:tcPr/>
                </a:tc>
                <a:tc>
                  <a:txBody>
                    <a:bodyPr/>
                    <a:lstStyle/>
                    <a:p>
                      <a:r>
                        <a:rPr lang="zh-CN" altLang="en-US" sz="2000" b="1" i="0" baseline="0" dirty="0"/>
                        <a:t>销售额</a:t>
                      </a:r>
                    </a:p>
                  </a:txBody>
                  <a:tcPr/>
                </a:tc>
                <a:tc>
                  <a:txBody>
                    <a:bodyPr/>
                    <a:lstStyle/>
                    <a:p>
                      <a:r>
                        <a:rPr lang="zh-CN" altLang="en-US" sz="2000" b="1" i="0" baseline="0" dirty="0"/>
                        <a:t>销项</a:t>
                      </a:r>
                    </a:p>
                  </a:txBody>
                  <a:tcPr/>
                </a:tc>
                <a:tc>
                  <a:txBody>
                    <a:bodyPr/>
                    <a:lstStyle/>
                    <a:p>
                      <a:r>
                        <a:rPr lang="zh-CN" altLang="en-US" sz="2000" b="1" i="0" baseline="0" dirty="0"/>
                        <a:t>成本</a:t>
                      </a:r>
                    </a:p>
                  </a:txBody>
                  <a:tcPr/>
                </a:tc>
                <a:tc>
                  <a:txBody>
                    <a:bodyPr/>
                    <a:lstStyle/>
                    <a:p>
                      <a:r>
                        <a:rPr lang="zh-CN" altLang="en-US" sz="2000" b="1" i="0" baseline="0" dirty="0"/>
                        <a:t>进项</a:t>
                      </a:r>
                    </a:p>
                  </a:txBody>
                  <a:tcPr/>
                </a:tc>
                <a:tc>
                  <a:txBody>
                    <a:bodyPr/>
                    <a:lstStyle/>
                    <a:p>
                      <a:r>
                        <a:rPr lang="zh-CN" altLang="en-US" sz="2000" b="1" i="0" baseline="0" dirty="0"/>
                        <a:t>附加税费</a:t>
                      </a:r>
                    </a:p>
                  </a:txBody>
                  <a:tcPr/>
                </a:tc>
                <a:tc>
                  <a:txBody>
                    <a:bodyPr/>
                    <a:lstStyle/>
                    <a:p>
                      <a:r>
                        <a:rPr lang="zh-CN" altLang="en-US" sz="2000" b="1" i="0" baseline="0" dirty="0"/>
                        <a:t>利润</a:t>
                      </a:r>
                    </a:p>
                  </a:txBody>
                  <a:tcPr/>
                </a:tc>
                <a:extLst>
                  <a:ext uri="{0D108BD9-81ED-4DB2-BD59-A6C34878D82A}">
                    <a16:rowId xmlns:a16="http://schemas.microsoft.com/office/drawing/2014/main" val="3549889125"/>
                  </a:ext>
                </a:extLst>
              </a:tr>
              <a:tr h="358839">
                <a:tc>
                  <a:txBody>
                    <a:bodyPr/>
                    <a:lstStyle/>
                    <a:p>
                      <a:r>
                        <a:rPr lang="zh-CN" altLang="en-US" sz="2000" b="1" i="0" baseline="0" dirty="0"/>
                        <a:t>调整前</a:t>
                      </a:r>
                    </a:p>
                  </a:txBody>
                  <a:tcPr/>
                </a:tc>
                <a:tc rowSpan="2">
                  <a:txBody>
                    <a:bodyPr/>
                    <a:lstStyle/>
                    <a:p>
                      <a:r>
                        <a:rPr lang="zh-CN" altLang="en-US" sz="2000" b="1" i="0" baseline="0" dirty="0"/>
                        <a:t>不调价</a:t>
                      </a:r>
                    </a:p>
                  </a:txBody>
                  <a:tcPr/>
                </a:tc>
                <a:tc>
                  <a:txBody>
                    <a:bodyPr/>
                    <a:lstStyle/>
                    <a:p>
                      <a:r>
                        <a:rPr lang="en-US" altLang="zh-CN" sz="2000" b="1" i="0" baseline="0" dirty="0"/>
                        <a:t>120</a:t>
                      </a:r>
                      <a:endParaRPr lang="zh-CN" altLang="en-US" sz="2000" b="1" i="0" baseline="0" dirty="0"/>
                    </a:p>
                  </a:txBody>
                  <a:tcPr/>
                </a:tc>
                <a:tc>
                  <a:txBody>
                    <a:bodyPr/>
                    <a:lstStyle/>
                    <a:p>
                      <a:r>
                        <a:rPr lang="en-US" altLang="zh-CN" sz="2000" b="1" i="0" baseline="0" dirty="0"/>
                        <a:t>13.2</a:t>
                      </a:r>
                      <a:endParaRPr lang="zh-CN" altLang="en-US" sz="2000" b="1" i="0" baseline="0" dirty="0"/>
                    </a:p>
                  </a:txBody>
                  <a:tcPr/>
                </a:tc>
                <a:tc>
                  <a:txBody>
                    <a:bodyPr/>
                    <a:lstStyle/>
                    <a:p>
                      <a:r>
                        <a:rPr lang="en-US" altLang="zh-CN" sz="2000" b="1" i="0" baseline="0" dirty="0"/>
                        <a:t>91.67</a:t>
                      </a:r>
                      <a:endParaRPr lang="zh-CN" altLang="en-US" sz="2000" b="1" i="0" baseline="0" dirty="0"/>
                    </a:p>
                  </a:txBody>
                  <a:tcPr/>
                </a:tc>
                <a:tc>
                  <a:txBody>
                    <a:bodyPr/>
                    <a:lstStyle/>
                    <a:p>
                      <a:r>
                        <a:rPr lang="en-US" altLang="zh-CN" sz="2000" b="1" i="0" baseline="0" dirty="0"/>
                        <a:t>11.33</a:t>
                      </a:r>
                      <a:endParaRPr lang="zh-CN" altLang="en-US" sz="2000" b="1" i="0" baseline="0" dirty="0"/>
                    </a:p>
                  </a:txBody>
                  <a:tcPr/>
                </a:tc>
                <a:tc>
                  <a:txBody>
                    <a:bodyPr/>
                    <a:lstStyle/>
                    <a:p>
                      <a:r>
                        <a:rPr lang="en-US" altLang="zh-CN" sz="2000" b="1" i="0" baseline="0" dirty="0"/>
                        <a:t>0.224</a:t>
                      </a:r>
                      <a:endParaRPr lang="zh-CN" altLang="en-US" sz="2000" b="1" i="0" baseline="0" dirty="0"/>
                    </a:p>
                  </a:txBody>
                  <a:tcPr/>
                </a:tc>
                <a:tc>
                  <a:txBody>
                    <a:bodyPr/>
                    <a:lstStyle/>
                    <a:p>
                      <a:r>
                        <a:rPr lang="en-US" altLang="zh-CN" sz="2000" b="1" i="0" baseline="0" dirty="0"/>
                        <a:t>120-91.67-0.224=28.106</a:t>
                      </a:r>
                      <a:endParaRPr lang="zh-CN" altLang="en-US" sz="2000" b="1" i="0" baseline="0" dirty="0"/>
                    </a:p>
                  </a:txBody>
                  <a:tcPr/>
                </a:tc>
                <a:extLst>
                  <a:ext uri="{0D108BD9-81ED-4DB2-BD59-A6C34878D82A}">
                    <a16:rowId xmlns:a16="http://schemas.microsoft.com/office/drawing/2014/main" val="1890795361"/>
                  </a:ext>
                </a:extLst>
              </a:tr>
              <a:tr h="358839">
                <a:tc>
                  <a:txBody>
                    <a:bodyPr/>
                    <a:lstStyle/>
                    <a:p>
                      <a:r>
                        <a:rPr lang="zh-CN" altLang="en-US" sz="2000" b="1" i="0" baseline="0" dirty="0"/>
                        <a:t>调整后</a:t>
                      </a:r>
                    </a:p>
                  </a:txBody>
                  <a:tcPr/>
                </a:tc>
                <a:tc vMerge="1">
                  <a:txBody>
                    <a:bodyPr/>
                    <a:lstStyle/>
                    <a:p>
                      <a:endParaRPr lang="zh-CN" altLang="en-US" dirty="0"/>
                    </a:p>
                  </a:txBody>
                  <a:tcPr/>
                </a:tc>
                <a:tc>
                  <a:txBody>
                    <a:bodyPr/>
                    <a:lstStyle/>
                    <a:p>
                      <a:r>
                        <a:rPr lang="en-US" altLang="zh-CN" sz="2000" b="1" i="0" baseline="0" dirty="0"/>
                        <a:t>120</a:t>
                      </a:r>
                      <a:endParaRPr lang="zh-CN" altLang="en-US" sz="2000" b="1" i="0" baseline="0" dirty="0"/>
                    </a:p>
                  </a:txBody>
                  <a:tcPr/>
                </a:tc>
                <a:tc>
                  <a:txBody>
                    <a:bodyPr/>
                    <a:lstStyle/>
                    <a:p>
                      <a:r>
                        <a:rPr lang="en-US" altLang="zh-CN" sz="2000" b="1" i="0" baseline="0" dirty="0"/>
                        <a:t>12</a:t>
                      </a:r>
                      <a:endParaRPr lang="zh-CN" altLang="en-US" sz="2000" b="1" i="0" baseline="0" dirty="0"/>
                    </a:p>
                  </a:txBody>
                  <a:tcPr/>
                </a:tc>
                <a:tc>
                  <a:txBody>
                    <a:bodyPr/>
                    <a:lstStyle/>
                    <a:p>
                      <a:r>
                        <a:rPr lang="en-US" altLang="zh-CN" sz="2000" b="1" i="0" baseline="0" dirty="0"/>
                        <a:t>92.7</a:t>
                      </a:r>
                      <a:endParaRPr lang="zh-CN" altLang="en-US" sz="2000" b="1" i="0" baseline="0" dirty="0"/>
                    </a:p>
                  </a:txBody>
                  <a:tcPr/>
                </a:tc>
                <a:tc>
                  <a:txBody>
                    <a:bodyPr/>
                    <a:lstStyle/>
                    <a:p>
                      <a:r>
                        <a:rPr lang="en-US" altLang="zh-CN" sz="2000" b="1" i="0" baseline="0" dirty="0"/>
                        <a:t>10.3</a:t>
                      </a:r>
                      <a:endParaRPr lang="zh-CN" altLang="en-US" sz="2000" b="1" i="0" baseline="0" dirty="0"/>
                    </a:p>
                  </a:txBody>
                  <a:tcPr/>
                </a:tc>
                <a:tc>
                  <a:txBody>
                    <a:bodyPr/>
                    <a:lstStyle/>
                    <a:p>
                      <a:r>
                        <a:rPr lang="en-US" altLang="zh-CN" sz="2000" b="1" i="0" baseline="0" dirty="0"/>
                        <a:t>0.204</a:t>
                      </a:r>
                      <a:endParaRPr lang="zh-CN" altLang="en-US" sz="2000" b="1" i="0" baseline="0" dirty="0"/>
                    </a:p>
                  </a:txBody>
                  <a:tcPr/>
                </a:tc>
                <a:tc>
                  <a:txBody>
                    <a:bodyPr/>
                    <a:lstStyle/>
                    <a:p>
                      <a:r>
                        <a:rPr lang="en-US" altLang="zh-CN" sz="2000" b="1" i="0" baseline="0" dirty="0"/>
                        <a:t>120-92.7-0.204</a:t>
                      </a:r>
                    </a:p>
                    <a:p>
                      <a:r>
                        <a:rPr lang="en-US" altLang="zh-CN" sz="2000" b="1" i="0" baseline="0" dirty="0"/>
                        <a:t>=27.096</a:t>
                      </a:r>
                      <a:endParaRPr lang="zh-CN" altLang="en-US" sz="2000" b="1" i="0" baseline="0" dirty="0"/>
                    </a:p>
                  </a:txBody>
                  <a:tcPr/>
                </a:tc>
                <a:extLst>
                  <a:ext uri="{0D108BD9-81ED-4DB2-BD59-A6C34878D82A}">
                    <a16:rowId xmlns:a16="http://schemas.microsoft.com/office/drawing/2014/main" val="3919940706"/>
                  </a:ext>
                </a:extLst>
              </a:tr>
              <a:tr h="358839">
                <a:tc gridSpan="2">
                  <a:txBody>
                    <a:bodyPr/>
                    <a:lstStyle/>
                    <a:p>
                      <a:r>
                        <a:rPr lang="zh-CN" altLang="en-US" sz="2000" b="1" i="0" baseline="0" dirty="0"/>
                        <a:t>差异 </a:t>
                      </a:r>
                    </a:p>
                  </a:txBody>
                  <a:tcPr/>
                </a:tc>
                <a:tc hMerge="1">
                  <a:txBody>
                    <a:bodyPr/>
                    <a:lstStyle/>
                    <a:p>
                      <a:endParaRPr lang="zh-CN" altLang="en-US" dirty="0"/>
                    </a:p>
                  </a:txBody>
                  <a:tcPr/>
                </a:tc>
                <a:tc>
                  <a:txBody>
                    <a:bodyPr/>
                    <a:lstStyle/>
                    <a:p>
                      <a:r>
                        <a:rPr lang="en-US" altLang="zh-CN" sz="2000" b="1" i="0" baseline="0" dirty="0"/>
                        <a:t>0</a:t>
                      </a:r>
                      <a:endParaRPr lang="zh-CN" altLang="en-US" sz="2000" b="1" i="0" baseline="0" dirty="0"/>
                    </a:p>
                  </a:txBody>
                  <a:tcPr/>
                </a:tc>
                <a:tc>
                  <a:txBody>
                    <a:bodyPr/>
                    <a:lstStyle/>
                    <a:p>
                      <a:r>
                        <a:rPr lang="en-US" altLang="zh-CN" sz="2000" b="1" i="0" baseline="0" dirty="0"/>
                        <a:t>-1.2</a:t>
                      </a:r>
                      <a:endParaRPr lang="zh-CN" altLang="en-US" sz="2000" b="1" i="0" baseline="0" dirty="0"/>
                    </a:p>
                  </a:txBody>
                  <a:tcPr/>
                </a:tc>
                <a:tc>
                  <a:txBody>
                    <a:bodyPr/>
                    <a:lstStyle/>
                    <a:p>
                      <a:r>
                        <a:rPr lang="en-US" altLang="zh-CN" sz="2000" b="1" i="0" baseline="0" dirty="0"/>
                        <a:t>+1.03</a:t>
                      </a:r>
                      <a:endParaRPr lang="zh-CN" altLang="en-US" sz="2000" b="1" i="0" baseline="0" dirty="0"/>
                    </a:p>
                  </a:txBody>
                  <a:tcPr/>
                </a:tc>
                <a:tc>
                  <a:txBody>
                    <a:bodyPr/>
                    <a:lstStyle/>
                    <a:p>
                      <a:r>
                        <a:rPr lang="en-US" altLang="zh-CN" sz="2000" b="1" i="0" baseline="0" dirty="0"/>
                        <a:t>-1.03</a:t>
                      </a:r>
                      <a:endParaRPr lang="zh-CN" altLang="en-US" sz="2000" b="1" i="0" baseline="0" dirty="0"/>
                    </a:p>
                  </a:txBody>
                  <a:tcPr/>
                </a:tc>
                <a:tc>
                  <a:txBody>
                    <a:bodyPr/>
                    <a:lstStyle/>
                    <a:p>
                      <a:r>
                        <a:rPr lang="en-US" altLang="zh-CN" sz="2000" b="1" i="0" baseline="0" dirty="0"/>
                        <a:t>-0.02</a:t>
                      </a:r>
                      <a:endParaRPr lang="zh-CN" altLang="en-US" sz="2000" b="1" i="0" baseline="0" dirty="0"/>
                    </a:p>
                  </a:txBody>
                  <a:tcPr/>
                </a:tc>
                <a:tc>
                  <a:txBody>
                    <a:bodyPr/>
                    <a:lstStyle/>
                    <a:p>
                      <a:r>
                        <a:rPr lang="en-US" altLang="zh-CN" sz="2000" b="1" i="0" baseline="0" dirty="0"/>
                        <a:t>-1.01</a:t>
                      </a:r>
                      <a:endParaRPr lang="zh-CN" altLang="en-US" sz="2000" b="1" i="0" baseline="0" dirty="0"/>
                    </a:p>
                  </a:txBody>
                  <a:tcPr/>
                </a:tc>
                <a:extLst>
                  <a:ext uri="{0D108BD9-81ED-4DB2-BD59-A6C34878D82A}">
                    <a16:rowId xmlns:a16="http://schemas.microsoft.com/office/drawing/2014/main" val="547125989"/>
                  </a:ext>
                </a:extLst>
              </a:tr>
              <a:tr h="358839">
                <a:tc>
                  <a:txBody>
                    <a:bodyPr/>
                    <a:lstStyle/>
                    <a:p>
                      <a:r>
                        <a:rPr lang="zh-CN" altLang="en-US" sz="2000" b="1" i="0" baseline="0" dirty="0"/>
                        <a:t>调整前</a:t>
                      </a:r>
                    </a:p>
                  </a:txBody>
                  <a:tcPr/>
                </a:tc>
                <a:tc rowSpan="2">
                  <a:txBody>
                    <a:bodyPr/>
                    <a:lstStyle/>
                    <a:p>
                      <a:r>
                        <a:rPr lang="zh-CN" altLang="en-US" sz="2000" b="1" i="0" baseline="0" dirty="0"/>
                        <a:t>调价</a:t>
                      </a:r>
                    </a:p>
                  </a:txBody>
                  <a:tcPr/>
                </a:tc>
                <a:tc>
                  <a:txBody>
                    <a:bodyPr/>
                    <a:lstStyle/>
                    <a:p>
                      <a:r>
                        <a:rPr lang="en-US" altLang="zh-CN" sz="2000" b="1" i="0" baseline="0" dirty="0"/>
                        <a:t>120</a:t>
                      </a:r>
                      <a:endParaRPr lang="zh-CN" altLang="en-US" sz="2000" b="1" i="0" baseline="0" dirty="0"/>
                    </a:p>
                  </a:txBody>
                  <a:tcPr/>
                </a:tc>
                <a:tc>
                  <a:txBody>
                    <a:bodyPr/>
                    <a:lstStyle/>
                    <a:p>
                      <a:r>
                        <a:rPr lang="en-US" altLang="zh-CN" sz="2000" b="1" i="0" baseline="0" dirty="0"/>
                        <a:t>13.2</a:t>
                      </a:r>
                      <a:endParaRPr lang="zh-CN" altLang="en-US" sz="2000" b="1" i="0" baseline="0" dirty="0"/>
                    </a:p>
                  </a:txBody>
                  <a:tcPr/>
                </a:tc>
                <a:tc>
                  <a:txBody>
                    <a:bodyPr/>
                    <a:lstStyle/>
                    <a:p>
                      <a:r>
                        <a:rPr lang="en-US" altLang="zh-CN" sz="2000" b="1" i="0" baseline="0" dirty="0"/>
                        <a:t>91.67</a:t>
                      </a:r>
                      <a:endParaRPr lang="zh-CN" altLang="en-US" sz="2000" b="1" i="0" baseline="0" dirty="0"/>
                    </a:p>
                  </a:txBody>
                  <a:tcPr/>
                </a:tc>
                <a:tc>
                  <a:txBody>
                    <a:bodyPr/>
                    <a:lstStyle/>
                    <a:p>
                      <a:r>
                        <a:rPr lang="en-US" altLang="zh-CN" sz="2000" b="1" i="0" baseline="0" dirty="0"/>
                        <a:t>11.33</a:t>
                      </a:r>
                      <a:endParaRPr lang="zh-CN" altLang="en-US" sz="2000" b="1" i="0" baseline="0" dirty="0"/>
                    </a:p>
                  </a:txBody>
                  <a:tcPr/>
                </a:tc>
                <a:tc>
                  <a:txBody>
                    <a:bodyPr/>
                    <a:lstStyle/>
                    <a:p>
                      <a:r>
                        <a:rPr lang="en-US" altLang="zh-CN" sz="2000" b="1" i="0" baseline="0" dirty="0"/>
                        <a:t>0.224</a:t>
                      </a:r>
                      <a:endParaRPr lang="zh-CN" altLang="en-US" sz="2000" b="1" i="0" baseline="0" dirty="0"/>
                    </a:p>
                  </a:txBody>
                  <a:tcPr/>
                </a:tc>
                <a:tc>
                  <a:txBody>
                    <a:bodyPr/>
                    <a:lstStyle/>
                    <a:p>
                      <a:r>
                        <a:rPr lang="en-US" altLang="zh-CN" sz="2000" b="1" i="0" baseline="0" dirty="0"/>
                        <a:t>120-91.67-0.224=28.106</a:t>
                      </a:r>
                      <a:endParaRPr lang="zh-CN" altLang="en-US" sz="2000" b="1" i="0" baseline="0" dirty="0"/>
                    </a:p>
                  </a:txBody>
                  <a:tcPr/>
                </a:tc>
                <a:extLst>
                  <a:ext uri="{0D108BD9-81ED-4DB2-BD59-A6C34878D82A}">
                    <a16:rowId xmlns:a16="http://schemas.microsoft.com/office/drawing/2014/main" val="4284238565"/>
                  </a:ext>
                </a:extLst>
              </a:tr>
              <a:tr h="182880">
                <a:tc>
                  <a:txBody>
                    <a:bodyPr/>
                    <a:lstStyle/>
                    <a:p>
                      <a:r>
                        <a:rPr lang="zh-CN" altLang="en-US" sz="2000" b="1" i="0" baseline="0" dirty="0"/>
                        <a:t>调整后</a:t>
                      </a:r>
                    </a:p>
                  </a:txBody>
                  <a:tcPr/>
                </a:tc>
                <a:tc vMerge="1">
                  <a:txBody>
                    <a:bodyPr/>
                    <a:lstStyle/>
                    <a:p>
                      <a:endParaRPr lang="zh-CN" altLang="en-US" dirty="0"/>
                    </a:p>
                  </a:txBody>
                  <a:tcPr/>
                </a:tc>
                <a:tc>
                  <a:txBody>
                    <a:bodyPr/>
                    <a:lstStyle/>
                    <a:p>
                      <a:r>
                        <a:rPr lang="en-US" altLang="zh-CN" sz="2000" b="1" i="0" baseline="0" dirty="0"/>
                        <a:t>121.091</a:t>
                      </a:r>
                      <a:endParaRPr lang="zh-CN" altLang="en-US" sz="2000" b="1" i="0" baseline="0" dirty="0"/>
                    </a:p>
                  </a:txBody>
                  <a:tcPr/>
                </a:tc>
                <a:tc>
                  <a:txBody>
                    <a:bodyPr/>
                    <a:lstStyle/>
                    <a:p>
                      <a:r>
                        <a:rPr lang="en-US" altLang="zh-CN" sz="2000" b="1" i="0" baseline="0" dirty="0"/>
                        <a:t>12.109</a:t>
                      </a:r>
                      <a:endParaRPr lang="zh-CN" altLang="en-US" sz="2000" b="1" i="0" baseline="0" dirty="0"/>
                    </a:p>
                  </a:txBody>
                  <a:tcPr/>
                </a:tc>
                <a:tc>
                  <a:txBody>
                    <a:bodyPr/>
                    <a:lstStyle/>
                    <a:p>
                      <a:r>
                        <a:rPr lang="en-US" altLang="zh-CN" sz="2000" b="1" i="0" baseline="0" dirty="0"/>
                        <a:t>92.7</a:t>
                      </a:r>
                      <a:endParaRPr lang="zh-CN" altLang="en-US" sz="2000" b="1" i="0" baseline="0" dirty="0"/>
                    </a:p>
                  </a:txBody>
                  <a:tcPr/>
                </a:tc>
                <a:tc>
                  <a:txBody>
                    <a:bodyPr/>
                    <a:lstStyle/>
                    <a:p>
                      <a:r>
                        <a:rPr lang="en-US" altLang="zh-CN" sz="2000" b="1" i="0" baseline="0" dirty="0"/>
                        <a:t>10.3</a:t>
                      </a:r>
                      <a:endParaRPr lang="zh-CN" altLang="en-US" sz="2000" b="1" i="0" baseline="0" dirty="0"/>
                    </a:p>
                  </a:txBody>
                  <a:tcPr/>
                </a:tc>
                <a:tc>
                  <a:txBody>
                    <a:bodyPr/>
                    <a:lstStyle/>
                    <a:p>
                      <a:r>
                        <a:rPr lang="en-US" altLang="zh-CN" sz="2000" b="1" i="0" baseline="0" dirty="0"/>
                        <a:t>0.217</a:t>
                      </a:r>
                      <a:endParaRPr lang="zh-CN" altLang="en-US" sz="2000" b="1" i="0" baseline="0" dirty="0"/>
                    </a:p>
                  </a:txBody>
                  <a:tcPr/>
                </a:tc>
                <a:tc>
                  <a:txBody>
                    <a:bodyPr/>
                    <a:lstStyle/>
                    <a:p>
                      <a:r>
                        <a:rPr lang="en-US" altLang="zh-CN" sz="2000" b="1" i="0" baseline="0" dirty="0"/>
                        <a:t>121.091-92.7-0.217=28.174</a:t>
                      </a:r>
                      <a:endParaRPr lang="zh-CN" altLang="en-US" sz="2000" b="1" i="0" baseline="0" dirty="0"/>
                    </a:p>
                  </a:txBody>
                  <a:tcPr/>
                </a:tc>
                <a:extLst>
                  <a:ext uri="{0D108BD9-81ED-4DB2-BD59-A6C34878D82A}">
                    <a16:rowId xmlns:a16="http://schemas.microsoft.com/office/drawing/2014/main" val="3770755264"/>
                  </a:ext>
                </a:extLst>
              </a:tr>
              <a:tr h="182880">
                <a:tc gridSpan="2">
                  <a:txBody>
                    <a:bodyPr/>
                    <a:lstStyle/>
                    <a:p>
                      <a:r>
                        <a:rPr lang="zh-CN" altLang="en-US" sz="2000" b="1" i="0" baseline="0" dirty="0"/>
                        <a:t>差异</a:t>
                      </a:r>
                    </a:p>
                  </a:txBody>
                  <a:tcPr/>
                </a:tc>
                <a:tc hMerge="1">
                  <a:txBody>
                    <a:bodyPr/>
                    <a:lstStyle/>
                    <a:p>
                      <a:endParaRPr lang="zh-CN" altLang="en-US" dirty="0"/>
                    </a:p>
                  </a:txBody>
                  <a:tcPr/>
                </a:tc>
                <a:tc>
                  <a:txBody>
                    <a:bodyPr/>
                    <a:lstStyle/>
                    <a:p>
                      <a:r>
                        <a:rPr lang="en-US" altLang="zh-CN" sz="2000" b="1" i="0" baseline="0" dirty="0"/>
                        <a:t>+1.091</a:t>
                      </a:r>
                      <a:endParaRPr lang="zh-CN" altLang="en-US" sz="2000" b="1" i="0" baseline="0" dirty="0"/>
                    </a:p>
                  </a:txBody>
                  <a:tcPr/>
                </a:tc>
                <a:tc>
                  <a:txBody>
                    <a:bodyPr/>
                    <a:lstStyle/>
                    <a:p>
                      <a:r>
                        <a:rPr lang="en-US" altLang="zh-CN" sz="2000" b="1" i="0" baseline="0" dirty="0"/>
                        <a:t>-1.091</a:t>
                      </a:r>
                      <a:endParaRPr lang="zh-CN" altLang="en-US" sz="2000" b="1" i="0" baseline="0" dirty="0"/>
                    </a:p>
                  </a:txBody>
                  <a:tcPr/>
                </a:tc>
                <a:tc>
                  <a:txBody>
                    <a:bodyPr/>
                    <a:lstStyle/>
                    <a:p>
                      <a:r>
                        <a:rPr lang="en-US" altLang="zh-CN" sz="2000" b="1" i="0" baseline="0" dirty="0"/>
                        <a:t>+1.03</a:t>
                      </a:r>
                      <a:endParaRPr lang="zh-CN" altLang="en-US" sz="2000" b="1" i="0" baseline="0" dirty="0"/>
                    </a:p>
                  </a:txBody>
                  <a:tcPr/>
                </a:tc>
                <a:tc>
                  <a:txBody>
                    <a:bodyPr/>
                    <a:lstStyle/>
                    <a:p>
                      <a:r>
                        <a:rPr lang="en-US" altLang="zh-CN" sz="2000" b="1" i="0" baseline="0" dirty="0"/>
                        <a:t>-1.03</a:t>
                      </a:r>
                      <a:endParaRPr lang="zh-CN" altLang="en-US" sz="2000" b="1" i="0" baseline="0" dirty="0"/>
                    </a:p>
                  </a:txBody>
                  <a:tcPr/>
                </a:tc>
                <a:tc>
                  <a:txBody>
                    <a:bodyPr/>
                    <a:lstStyle/>
                    <a:p>
                      <a:r>
                        <a:rPr lang="en-US" altLang="zh-CN" sz="2000" b="1" i="0" baseline="0" dirty="0"/>
                        <a:t>-0.007</a:t>
                      </a:r>
                      <a:endParaRPr lang="zh-CN" altLang="en-US" sz="2000" b="1" i="0" baseline="0" dirty="0"/>
                    </a:p>
                  </a:txBody>
                  <a:tcPr/>
                </a:tc>
                <a:tc>
                  <a:txBody>
                    <a:bodyPr/>
                    <a:lstStyle/>
                    <a:p>
                      <a:r>
                        <a:rPr lang="en-US" altLang="zh-CN" sz="2000" b="1" i="0" baseline="0" dirty="0"/>
                        <a:t>+0.068</a:t>
                      </a:r>
                      <a:endParaRPr lang="zh-CN" altLang="en-US" sz="2000" b="1" i="0" baseline="0" dirty="0"/>
                    </a:p>
                  </a:txBody>
                  <a:tcPr/>
                </a:tc>
                <a:extLst>
                  <a:ext uri="{0D108BD9-81ED-4DB2-BD59-A6C34878D82A}">
                    <a16:rowId xmlns:a16="http://schemas.microsoft.com/office/drawing/2014/main" val="798078808"/>
                  </a:ext>
                </a:extLst>
              </a:tr>
            </a:tbl>
          </a:graphicData>
        </a:graphic>
      </p:graphicFrame>
    </p:spTree>
    <p:extLst>
      <p:ext uri="{BB962C8B-B14F-4D97-AF65-F5344CB8AC3E}">
        <p14:creationId xmlns:p14="http://schemas.microsoft.com/office/powerpoint/2010/main" val="28399824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normAutofit lnSpcReduction="10000"/>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慎审处理临界时期销售和购进的确认</a:t>
            </a:r>
            <a:endParaRPr lang="en-US" altLang="zh-CN" dirty="0">
              <a:solidFill>
                <a:srgbClr val="FF0000"/>
              </a:solidFill>
            </a:endParaRPr>
          </a:p>
          <a:p>
            <a:r>
              <a:rPr lang="zh-CN" altLang="en-US" dirty="0"/>
              <a:t>临界时期销售和购进的确认，既直接影响购销双方的进、销项、利润等（就整体而言，都采取一般计税法情况下，对利润影响只有</a:t>
            </a:r>
            <a:r>
              <a:rPr lang="en-US" altLang="zh-CN" dirty="0">
                <a:solidFill>
                  <a:srgbClr val="FF0000"/>
                </a:solidFill>
              </a:rPr>
              <a:t>0.12%</a:t>
            </a:r>
            <a:r>
              <a:rPr lang="zh-CN" altLang="en-US" dirty="0">
                <a:solidFill>
                  <a:srgbClr val="FF0000"/>
                </a:solidFill>
              </a:rPr>
              <a:t>差异：</a:t>
            </a:r>
            <a:r>
              <a:rPr lang="zh-CN" altLang="en-US" dirty="0"/>
              <a:t>临界时期的差异和购销双方博弈），也必然是税务稽查和管理的重点</a:t>
            </a:r>
            <a:endParaRPr lang="en-US" altLang="zh-CN" dirty="0"/>
          </a:p>
          <a:p>
            <a:r>
              <a:rPr lang="zh-CN" altLang="en-US" dirty="0">
                <a:solidFill>
                  <a:srgbClr val="002060"/>
                </a:solidFill>
              </a:rPr>
              <a:t>（一）销售方应按税法规定及时确认销售实现</a:t>
            </a:r>
            <a:endParaRPr lang="en-US" altLang="zh-CN" dirty="0">
              <a:solidFill>
                <a:srgbClr val="002060"/>
              </a:solidFill>
            </a:endParaRPr>
          </a:p>
          <a:p>
            <a:r>
              <a:rPr lang="en-US" altLang="zh-CN" dirty="0"/>
              <a:t>1.</a:t>
            </a:r>
            <a:r>
              <a:rPr lang="zh-CN" altLang="en-US" dirty="0"/>
              <a:t>基本规定</a:t>
            </a:r>
            <a:endParaRPr lang="en-US" altLang="zh-CN" dirty="0"/>
          </a:p>
          <a:p>
            <a:r>
              <a:rPr lang="zh-CN" altLang="zh-CN" dirty="0"/>
              <a:t>纳税人发生应税行为并收讫销售款项或者取得索取销售款项</a:t>
            </a:r>
            <a:r>
              <a:rPr lang="zh-CN" altLang="zh-CN" dirty="0">
                <a:solidFill>
                  <a:srgbClr val="FF0000"/>
                </a:solidFill>
              </a:rPr>
              <a:t>凭据</a:t>
            </a:r>
            <a:r>
              <a:rPr lang="zh-CN" altLang="zh-CN" dirty="0"/>
              <a:t>的当天；先开具发票的，为开具发票的当天</a:t>
            </a:r>
          </a:p>
          <a:p>
            <a:r>
              <a:rPr lang="zh-CN" altLang="zh-CN" dirty="0"/>
              <a:t>收讫销售款项，是指纳税人</a:t>
            </a:r>
            <a:r>
              <a:rPr lang="zh-CN" altLang="en-US" dirty="0"/>
              <a:t>销售货物、</a:t>
            </a:r>
            <a:r>
              <a:rPr lang="zh-CN" altLang="zh-CN" dirty="0"/>
              <a:t>销售服务、无形资产、不动产过程中或者完成后收到款项</a:t>
            </a:r>
          </a:p>
          <a:p>
            <a:r>
              <a:rPr lang="zh-CN" altLang="zh-CN" dirty="0">
                <a:solidFill>
                  <a:srgbClr val="FF0000"/>
                </a:solidFill>
              </a:rPr>
              <a:t>取得索取销售款项凭据</a:t>
            </a:r>
            <a:r>
              <a:rPr lang="zh-CN" altLang="zh-CN" dirty="0"/>
              <a:t>的当天，是指书面合同确定的付款日期；未签订书面合同或者书面合同未确定付款日期的，为服务、无形资产转让完成的当天或者不动产权属变更的当天</a:t>
            </a:r>
            <a:endParaRPr lang="en-US" altLang="zh-CN"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normAutofit fontScale="92500" lnSpcReduction="10000"/>
          </a:bodyPr>
          <a:lstStyle/>
          <a:p>
            <a:r>
              <a:rPr lang="en-US" altLang="zh-CN" dirty="0"/>
              <a:t>2.</a:t>
            </a:r>
            <a:r>
              <a:rPr lang="zh-CN" altLang="en-US" dirty="0"/>
              <a:t>具体规定</a:t>
            </a:r>
            <a:endParaRPr lang="en-US" altLang="zh-CN" dirty="0"/>
          </a:p>
          <a:p>
            <a:r>
              <a:rPr lang="zh-CN" altLang="en-US" dirty="0"/>
              <a:t>按结算方式不同而不同</a:t>
            </a:r>
            <a:endParaRPr lang="en-US" altLang="zh-CN" dirty="0"/>
          </a:p>
          <a:p>
            <a:r>
              <a:rPr lang="zh-CN" altLang="en-US" dirty="0"/>
              <a:t>（</a:t>
            </a:r>
            <a:r>
              <a:rPr lang="en-US" altLang="zh-CN" dirty="0"/>
              <a:t>1</a:t>
            </a:r>
            <a:r>
              <a:rPr lang="zh-CN" altLang="en-US" dirty="0"/>
              <a:t>）直接收款方式销售货物：不论货物是否发出，均为收到销售款或取得索取销售款凭据当天 </a:t>
            </a:r>
          </a:p>
          <a:p>
            <a:r>
              <a:rPr lang="zh-CN" altLang="en-US" dirty="0"/>
              <a:t>（</a:t>
            </a:r>
            <a:r>
              <a:rPr lang="en-US" altLang="zh-CN" dirty="0"/>
              <a:t>2</a:t>
            </a:r>
            <a:r>
              <a:rPr lang="zh-CN" altLang="en-US" dirty="0"/>
              <a:t>）采取托收承付和委托银行收款方式销售货物：为发出货物并办妥托收手续的当天</a:t>
            </a:r>
          </a:p>
          <a:p>
            <a:r>
              <a:rPr lang="zh-CN" altLang="en-US" dirty="0"/>
              <a:t>（</a:t>
            </a:r>
            <a:r>
              <a:rPr lang="en-US" altLang="zh-CN" dirty="0"/>
              <a:t>3</a:t>
            </a:r>
            <a:r>
              <a:rPr lang="zh-CN" altLang="en-US" dirty="0"/>
              <a:t>）采取赊销和分期收款方式销售货物，为书面合同约定的收款日期的当天，无书面合同的或者书面合同没有约定收款日期的，为货物发出的当天</a:t>
            </a:r>
            <a:r>
              <a:rPr lang="en-US" altLang="zh-CN" dirty="0"/>
              <a:t>——</a:t>
            </a:r>
            <a:r>
              <a:rPr lang="zh-CN" altLang="en-US" dirty="0">
                <a:solidFill>
                  <a:srgbClr val="FF0000"/>
                </a:solidFill>
              </a:rPr>
              <a:t>先发货后收款</a:t>
            </a:r>
            <a:r>
              <a:rPr lang="zh-CN" altLang="en-US" dirty="0"/>
              <a:t>（必须有合同及其他证据） </a:t>
            </a:r>
          </a:p>
          <a:p>
            <a:r>
              <a:rPr lang="zh-CN" altLang="en-US" dirty="0"/>
              <a:t>（</a:t>
            </a:r>
            <a:r>
              <a:rPr lang="en-US" altLang="zh-CN" dirty="0"/>
              <a:t>4</a:t>
            </a:r>
            <a:r>
              <a:rPr lang="zh-CN" altLang="en-US" dirty="0"/>
              <a:t>）采取预收货款方式销售货物，为货物发出的当天</a:t>
            </a:r>
            <a:r>
              <a:rPr lang="en-US" altLang="zh-CN" dirty="0"/>
              <a:t>——</a:t>
            </a:r>
            <a:r>
              <a:rPr lang="zh-CN" altLang="en-US" dirty="0">
                <a:solidFill>
                  <a:srgbClr val="FF0000"/>
                </a:solidFill>
              </a:rPr>
              <a:t>先收款后发货</a:t>
            </a:r>
            <a:endParaRPr lang="en-US" altLang="zh-CN" dirty="0">
              <a:solidFill>
                <a:srgbClr val="FF0000"/>
              </a:solidFill>
            </a:endParaRPr>
          </a:p>
          <a:p>
            <a:r>
              <a:rPr lang="zh-CN" altLang="en-US" dirty="0"/>
              <a:t>但生产销售生产工期超过</a:t>
            </a:r>
            <a:r>
              <a:rPr lang="en-US" altLang="zh-CN" dirty="0"/>
              <a:t>12</a:t>
            </a:r>
            <a:r>
              <a:rPr lang="zh-CN" altLang="en-US" dirty="0"/>
              <a:t>个月的大型机械设备、船舶、飞机等货物，为收到预收款或者书面合同约定的收款日期的当天</a:t>
            </a:r>
            <a:endParaRPr lang="en-US" altLang="zh-CN" dirty="0"/>
          </a:p>
          <a:p>
            <a:r>
              <a:rPr lang="zh-CN" altLang="en-US" dirty="0"/>
              <a:t>（</a:t>
            </a:r>
            <a:r>
              <a:rPr lang="en-US" altLang="zh-CN" dirty="0"/>
              <a:t>5</a:t>
            </a:r>
            <a:r>
              <a:rPr lang="zh-CN" altLang="en-US" dirty="0"/>
              <a:t>）</a:t>
            </a:r>
            <a:r>
              <a:rPr lang="zh-CN" altLang="zh-CN" dirty="0"/>
              <a:t>纳税人提供租赁服务采取</a:t>
            </a:r>
            <a:r>
              <a:rPr lang="zh-CN" altLang="zh-CN" dirty="0">
                <a:solidFill>
                  <a:srgbClr val="FF0000"/>
                </a:solidFill>
              </a:rPr>
              <a:t>预收款</a:t>
            </a:r>
            <a:r>
              <a:rPr lang="zh-CN" altLang="zh-CN" dirty="0"/>
              <a:t>方式的，其纳税义务发生时间为收到预收款的当天</a:t>
            </a:r>
            <a:r>
              <a:rPr lang="zh-CN" altLang="en-US" dirty="0"/>
              <a:t>（建筑服务自</a:t>
            </a:r>
            <a:r>
              <a:rPr lang="en-US" altLang="zh-CN" dirty="0"/>
              <a:t>2017</a:t>
            </a:r>
            <a:r>
              <a:rPr lang="zh-CN" altLang="en-US" dirty="0"/>
              <a:t>年</a:t>
            </a:r>
            <a:r>
              <a:rPr lang="en-US" altLang="zh-CN" dirty="0"/>
              <a:t>7</a:t>
            </a:r>
            <a:r>
              <a:rPr lang="zh-CN" altLang="en-US" dirty="0"/>
              <a:t>月</a:t>
            </a:r>
            <a:r>
              <a:rPr lang="en-US" altLang="zh-CN" dirty="0"/>
              <a:t>1</a:t>
            </a:r>
            <a:r>
              <a:rPr lang="zh-CN" altLang="en-US" dirty="0"/>
              <a:t>日起预收款不作纳税义务发生）</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增值税税率调整政策规定</a:t>
            </a:r>
          </a:p>
        </p:txBody>
      </p:sp>
      <p:sp>
        <p:nvSpPr>
          <p:cNvPr id="3" name="内容占位符 2"/>
          <p:cNvSpPr>
            <a:spLocks noGrp="1"/>
          </p:cNvSpPr>
          <p:nvPr>
            <p:ph idx="1"/>
          </p:nvPr>
        </p:nvSpPr>
        <p:spPr/>
        <p:txBody>
          <a:bodyPr/>
          <a:lstStyle/>
          <a:p>
            <a:r>
              <a:rPr lang="zh-CN" altLang="en-US" dirty="0"/>
              <a:t>具体执行的政策规定，有待进一步明确：</a:t>
            </a:r>
          </a:p>
          <a:p>
            <a:r>
              <a:rPr lang="en-US" altLang="zh-CN" dirty="0"/>
              <a:t>1.</a:t>
            </a:r>
            <a:r>
              <a:rPr lang="zh-CN" altLang="en-US" dirty="0"/>
              <a:t>调整前业务，因核价、价外费用等，需要在调整后开具发票，能否再开原税率（</a:t>
            </a:r>
            <a:r>
              <a:rPr lang="en-US" altLang="zh-CN" dirty="0"/>
              <a:t>17%</a:t>
            </a:r>
            <a:r>
              <a:rPr lang="zh-CN" altLang="en-US" dirty="0"/>
              <a:t>、</a:t>
            </a:r>
            <a:r>
              <a:rPr lang="en-US" altLang="zh-CN" dirty="0"/>
              <a:t>11%</a:t>
            </a:r>
            <a:r>
              <a:rPr lang="zh-CN" altLang="en-US" dirty="0"/>
              <a:t>）的发票（蓝字发票）</a:t>
            </a:r>
            <a:endParaRPr lang="en-US" altLang="zh-CN" dirty="0"/>
          </a:p>
          <a:p>
            <a:r>
              <a:rPr lang="en-US" altLang="zh-CN" dirty="0"/>
              <a:t>2.</a:t>
            </a:r>
            <a:r>
              <a:rPr lang="zh-CN" altLang="en-US" dirty="0"/>
              <a:t>调整后发生与调整前业务相关业务的退货、中止、折让等，需要开字专用发票，是否需要按原税率开具发票（红字发票）；再开具发票时用什么税率 </a:t>
            </a:r>
            <a:endParaRPr lang="en-US" altLang="zh-CN" dirty="0"/>
          </a:p>
          <a:p>
            <a:r>
              <a:rPr lang="en-US" altLang="zh-CN" dirty="0"/>
              <a:t>3.</a:t>
            </a:r>
            <a:r>
              <a:rPr lang="zh-CN" altLang="en-US" dirty="0"/>
              <a:t>调整前购进货物等发生进项税额转出，若计算确定的，适用什么税率</a:t>
            </a:r>
            <a:endParaRPr lang="en-US" altLang="zh-CN" dirty="0"/>
          </a:p>
          <a:p>
            <a:r>
              <a:rPr lang="en-US" altLang="zh-CN" dirty="0"/>
              <a:t>4.</a:t>
            </a:r>
            <a:r>
              <a:rPr lang="zh-CN" altLang="en-US" dirty="0"/>
              <a:t>跨期工程或应税业务，前后税率是否一定要一致</a:t>
            </a:r>
            <a:endParaRPr lang="en-US" altLang="zh-CN" dirty="0"/>
          </a:p>
          <a:p>
            <a:r>
              <a:rPr lang="zh-CN" altLang="en-US" dirty="0">
                <a:solidFill>
                  <a:srgbClr val="FF0000"/>
                </a:solidFill>
              </a:rPr>
              <a:t>*个人认为</a:t>
            </a:r>
            <a:r>
              <a:rPr lang="zh-CN" altLang="en-US" dirty="0"/>
              <a:t>，除税务稽查或纳税评估外，会统一按新税率</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lstStyle/>
          <a:p>
            <a:r>
              <a:rPr lang="zh-CN" altLang="en-US" dirty="0"/>
              <a:t>（</a:t>
            </a:r>
            <a:r>
              <a:rPr lang="en-US" altLang="zh-CN" dirty="0"/>
              <a:t>6</a:t>
            </a:r>
            <a:r>
              <a:rPr lang="zh-CN" altLang="en-US" dirty="0"/>
              <a:t>）委托其他纳税人代销货物，为收到代销单位的代销清单或者收到全部或者部分货款的当天。未收到代销清单及货款的，为发出代销货物满</a:t>
            </a:r>
            <a:r>
              <a:rPr lang="en-US" altLang="zh-CN" dirty="0"/>
              <a:t>180</a:t>
            </a:r>
            <a:r>
              <a:rPr lang="zh-CN" altLang="en-US" dirty="0"/>
              <a:t>天的当天</a:t>
            </a:r>
            <a:endParaRPr lang="en-US" altLang="zh-CN" dirty="0"/>
          </a:p>
          <a:p>
            <a:r>
              <a:rPr lang="zh-CN" altLang="en-US" dirty="0"/>
              <a:t>（</a:t>
            </a:r>
            <a:r>
              <a:rPr lang="en-US" altLang="zh-CN" dirty="0"/>
              <a:t>7</a:t>
            </a:r>
            <a:r>
              <a:rPr lang="zh-CN" altLang="en-US" dirty="0"/>
              <a:t>）</a:t>
            </a:r>
            <a:r>
              <a:rPr lang="zh-CN" altLang="zh-CN" dirty="0"/>
              <a:t>纳税人从事金融商品转让的，为金融商品所有权转移的当天</a:t>
            </a:r>
            <a:endParaRPr lang="zh-CN" altLang="en-US" dirty="0"/>
          </a:p>
          <a:p>
            <a:r>
              <a:rPr lang="zh-CN" altLang="en-US" dirty="0"/>
              <a:t>（</a:t>
            </a:r>
            <a:r>
              <a:rPr lang="en-US" altLang="zh-CN" dirty="0"/>
              <a:t>8</a:t>
            </a:r>
            <a:r>
              <a:rPr lang="zh-CN" altLang="en-US" dirty="0"/>
              <a:t>）销售应税劳务，为提供劳务同时收讫销售款或者取得索取销售款的凭据的当天  </a:t>
            </a:r>
          </a:p>
          <a:p>
            <a:r>
              <a:rPr lang="zh-CN" altLang="en-US" dirty="0"/>
              <a:t>（</a:t>
            </a:r>
            <a:r>
              <a:rPr lang="en-US" altLang="zh-CN" dirty="0"/>
              <a:t>9</a:t>
            </a:r>
            <a:r>
              <a:rPr lang="zh-CN" altLang="en-US" dirty="0"/>
              <a:t>）纳税人发生视同销售货物行为，为货物移送的当天</a:t>
            </a:r>
            <a:endParaRPr lang="en-US" altLang="zh-CN" dirty="0"/>
          </a:p>
          <a:p>
            <a:r>
              <a:rPr lang="zh-CN" altLang="en-US" dirty="0"/>
              <a:t>（</a:t>
            </a:r>
            <a:r>
              <a:rPr lang="en-US" altLang="zh-CN" dirty="0"/>
              <a:t>10</a:t>
            </a:r>
            <a:r>
              <a:rPr lang="zh-CN" altLang="en-US" dirty="0"/>
              <a:t>）发生视同劳务服务</a:t>
            </a:r>
            <a:r>
              <a:rPr lang="zh-CN" altLang="zh-CN" dirty="0"/>
              <a:t>，其纳税义务发生时</a:t>
            </a:r>
            <a:r>
              <a:rPr lang="zh-CN" altLang="en-US" dirty="0"/>
              <a:t>间为</a:t>
            </a:r>
            <a:r>
              <a:rPr lang="zh-CN" altLang="zh-CN" dirty="0"/>
              <a:t>服务、无形资产转让完成的当天或者不动产权属变更的当天</a:t>
            </a:r>
            <a:endParaRPr lang="en-US" altLang="zh-CN" dirty="0"/>
          </a:p>
          <a:p>
            <a:r>
              <a:rPr lang="zh-CN" altLang="en-US" dirty="0"/>
              <a:t>（</a:t>
            </a:r>
            <a:r>
              <a:rPr lang="en-US" altLang="zh-CN" dirty="0"/>
              <a:t>11</a:t>
            </a:r>
            <a:r>
              <a:rPr lang="zh-CN" altLang="en-US" dirty="0"/>
              <a:t>）</a:t>
            </a:r>
            <a:r>
              <a:rPr lang="zh-CN" altLang="zh-CN" dirty="0"/>
              <a:t>增值税扣缴义务发生时间为纳税人增值税纳税义务发生的当天</a:t>
            </a:r>
            <a:endParaRPr lang="en-US" altLang="zh-CN" dirty="0"/>
          </a:p>
          <a:p>
            <a:r>
              <a:rPr lang="zh-CN" altLang="en-US" dirty="0"/>
              <a:t>（</a:t>
            </a:r>
            <a:r>
              <a:rPr lang="en-US" altLang="zh-CN" dirty="0"/>
              <a:t>12</a:t>
            </a:r>
            <a:r>
              <a:rPr lang="zh-CN" altLang="en-US" dirty="0"/>
              <a:t>）进口货物的，为报关进口当天</a:t>
            </a:r>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lstStyle/>
          <a:p>
            <a:r>
              <a:rPr lang="en-US" altLang="zh-CN" dirty="0"/>
              <a:t>3.</a:t>
            </a:r>
            <a:r>
              <a:rPr lang="zh-CN" altLang="en-US" dirty="0"/>
              <a:t>注意移库、发出用于销售和直接收款方式的操作</a:t>
            </a:r>
            <a:endParaRPr lang="en-US" altLang="zh-CN" dirty="0"/>
          </a:p>
          <a:p>
            <a:r>
              <a:rPr lang="zh-CN" altLang="en-US" dirty="0"/>
              <a:t>（</a:t>
            </a:r>
            <a:r>
              <a:rPr lang="en-US" altLang="zh-CN" dirty="0"/>
              <a:t>1</a:t>
            </a:r>
            <a:r>
              <a:rPr lang="zh-CN" altLang="en-US" dirty="0"/>
              <a:t>）移库：货物存放地点变化，增值税纳税义务未发生</a:t>
            </a:r>
            <a:endParaRPr lang="en-US" altLang="zh-CN" dirty="0"/>
          </a:p>
          <a:p>
            <a:r>
              <a:rPr lang="zh-CN" altLang="en-US" dirty="0"/>
              <a:t>标志：货物所有权、处置权、风险承担等未转移；无索取销售款凭据（提单等）；仓库的所有权或使用权明晰（产权或租赁）；货物管理人员及管理费用的承担等</a:t>
            </a:r>
            <a:endParaRPr lang="en-US" altLang="zh-CN" dirty="0"/>
          </a:p>
          <a:p>
            <a:r>
              <a:rPr lang="zh-CN" altLang="en-US" dirty="0"/>
              <a:t>（</a:t>
            </a:r>
            <a:r>
              <a:rPr lang="en-US" altLang="zh-CN" dirty="0"/>
              <a:t>2</a:t>
            </a:r>
            <a:r>
              <a:rPr lang="zh-CN" altLang="en-US" dirty="0"/>
              <a:t>）发出用于销售：发出时纳税义务发生；另一方再销售按规定，同时进项抵扣</a:t>
            </a:r>
            <a:endParaRPr lang="en-US" altLang="zh-CN" dirty="0"/>
          </a:p>
          <a:p>
            <a:r>
              <a:rPr lang="zh-CN" altLang="en-US" dirty="0"/>
              <a:t>标志：总分或分分机构间、跨县（市）、用于销售（下游分子机构收款、开票）</a:t>
            </a:r>
            <a:endParaRPr lang="en-US" altLang="zh-CN" dirty="0"/>
          </a:p>
          <a:p>
            <a:r>
              <a:rPr lang="zh-CN" altLang="en-US" dirty="0"/>
              <a:t>（</a:t>
            </a:r>
            <a:r>
              <a:rPr lang="en-US" altLang="zh-CN" dirty="0"/>
              <a:t>3</a:t>
            </a:r>
            <a:r>
              <a:rPr lang="zh-CN" altLang="en-US" dirty="0"/>
              <a:t>）直接收款：收到销售款或取得索取销售款凭据时纳税义务发生</a:t>
            </a:r>
            <a:endParaRPr lang="en-US" altLang="zh-CN" dirty="0"/>
          </a:p>
          <a:p>
            <a:r>
              <a:rPr lang="zh-CN" altLang="en-US" dirty="0"/>
              <a:t>不符合移库、赊销、分期收款、预收款规定情形的，即为直接收款</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lstStyle/>
          <a:p>
            <a:r>
              <a:rPr lang="zh-CN" altLang="en-US" dirty="0">
                <a:solidFill>
                  <a:srgbClr val="002060"/>
                </a:solidFill>
              </a:rPr>
              <a:t>（二）购进方应对已发生的购进业务及时结算入账</a:t>
            </a:r>
            <a:endParaRPr lang="en-US" altLang="zh-CN" dirty="0">
              <a:solidFill>
                <a:srgbClr val="002060"/>
              </a:solidFill>
            </a:endParaRPr>
          </a:p>
          <a:p>
            <a:r>
              <a:rPr lang="zh-CN" altLang="en-US" dirty="0"/>
              <a:t>对于采取一般计税方法的购进方而言，既要考虑调整前购进货物等进项税额增加等有利因素，也应顾及价税合计金额增大的现金流因素。</a:t>
            </a:r>
            <a:r>
              <a:rPr lang="en-US" altLang="zh-CN" dirty="0"/>
              <a:t>【</a:t>
            </a:r>
            <a:r>
              <a:rPr lang="zh-CN" altLang="en-US" dirty="0"/>
              <a:t>必须重复强调的是，调整后购进的，整体的税收负担减少</a:t>
            </a:r>
            <a:r>
              <a:rPr lang="en-US" altLang="zh-CN" dirty="0"/>
              <a:t>0.12%】</a:t>
            </a:r>
          </a:p>
          <a:p>
            <a:r>
              <a:rPr lang="zh-CN" altLang="en-US" dirty="0"/>
              <a:t>应按销售方纳税义务发生时间作购进处理是较公允的选择</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及时按规定开具或取得发票</a:t>
            </a:r>
            <a:endParaRPr lang="en-US" altLang="zh-CN" dirty="0">
              <a:solidFill>
                <a:srgbClr val="FF0000"/>
              </a:solidFill>
            </a:endParaRPr>
          </a:p>
          <a:p>
            <a:r>
              <a:rPr lang="en-US" altLang="zh-CN" dirty="0"/>
              <a:t>1.</a:t>
            </a:r>
            <a:r>
              <a:rPr lang="zh-CN" altLang="en-US" dirty="0"/>
              <a:t>按纳税义务发生时间，及时开具相应的发票</a:t>
            </a:r>
            <a:endParaRPr lang="en-US" altLang="zh-CN" dirty="0"/>
          </a:p>
          <a:p>
            <a:r>
              <a:rPr lang="zh-CN" altLang="en-US" dirty="0"/>
              <a:t>分期收款、预收款等，应分期开具发票</a:t>
            </a:r>
            <a:endParaRPr lang="en-US" altLang="zh-CN" dirty="0"/>
          </a:p>
          <a:p>
            <a:r>
              <a:rPr lang="en-US" altLang="zh-CN" dirty="0"/>
              <a:t>2.</a:t>
            </a:r>
            <a:r>
              <a:rPr lang="zh-CN" altLang="en-US" dirty="0"/>
              <a:t>对未确认销售，未开具发票的，在临界时期应开具发票</a:t>
            </a:r>
            <a:endParaRPr lang="en-US" altLang="zh-CN" dirty="0"/>
          </a:p>
          <a:p>
            <a:r>
              <a:rPr lang="en-US" altLang="zh-CN" dirty="0"/>
              <a:t>5</a:t>
            </a:r>
            <a:r>
              <a:rPr lang="zh-CN" altLang="en-US" dirty="0"/>
              <a:t>月</a:t>
            </a:r>
            <a:r>
              <a:rPr lang="en-US" altLang="zh-CN" dirty="0"/>
              <a:t>1</a:t>
            </a:r>
            <a:r>
              <a:rPr lang="zh-CN" altLang="en-US" dirty="0"/>
              <a:t>日以后能否再开具</a:t>
            </a:r>
            <a:r>
              <a:rPr lang="en-US" altLang="zh-CN" dirty="0"/>
              <a:t>17%</a:t>
            </a:r>
            <a:r>
              <a:rPr lang="zh-CN" altLang="en-US" dirty="0"/>
              <a:t>或</a:t>
            </a:r>
            <a:r>
              <a:rPr lang="en-US" altLang="zh-CN" dirty="0"/>
              <a:t>11%</a:t>
            </a:r>
            <a:r>
              <a:rPr lang="zh-CN" altLang="en-US" dirty="0"/>
              <a:t>税率发票存疑。若不能开具，不可能再有</a:t>
            </a:r>
            <a:r>
              <a:rPr lang="en-US" altLang="zh-CN" dirty="0"/>
              <a:t>100</a:t>
            </a:r>
            <a:r>
              <a:rPr lang="zh-CN" altLang="en-US" dirty="0"/>
              <a:t>与</a:t>
            </a:r>
            <a:r>
              <a:rPr lang="en-US" altLang="zh-CN" dirty="0"/>
              <a:t>17</a:t>
            </a:r>
            <a:r>
              <a:rPr lang="zh-CN" altLang="en-US" dirty="0"/>
              <a:t>或</a:t>
            </a:r>
            <a:r>
              <a:rPr lang="en-US" altLang="zh-CN" dirty="0"/>
              <a:t>13</a:t>
            </a:r>
            <a:r>
              <a:rPr lang="zh-CN" altLang="en-US" dirty="0"/>
              <a:t>的税率对应关系发票，再开具必然造成不必要的损失</a:t>
            </a:r>
            <a:endParaRPr lang="en-US" altLang="zh-CN" dirty="0"/>
          </a:p>
          <a:p>
            <a:r>
              <a:rPr lang="en-US" altLang="zh-CN" dirty="0"/>
              <a:t>3.</a:t>
            </a:r>
            <a:r>
              <a:rPr lang="zh-CN" altLang="en-US" dirty="0"/>
              <a:t>税率调整，不影响进项税额抵扣时间（开具后</a:t>
            </a:r>
            <a:r>
              <a:rPr lang="en-US" altLang="zh-CN" dirty="0"/>
              <a:t>360</a:t>
            </a:r>
            <a:r>
              <a:rPr lang="zh-CN" altLang="en-US" dirty="0"/>
              <a:t>日内认证）</a:t>
            </a:r>
            <a:endParaRPr lang="en-US" altLang="zh-CN" dirty="0"/>
          </a:p>
          <a:p>
            <a:r>
              <a:rPr lang="en-US" altLang="zh-CN" dirty="0"/>
              <a:t>4.</a:t>
            </a:r>
            <a:r>
              <a:rPr lang="zh-CN" altLang="en-US" dirty="0"/>
              <a:t>税率调整后再开具调整前的发票（包括红字等）</a:t>
            </a:r>
            <a:endParaRPr lang="en-US" altLang="zh-CN" dirty="0"/>
          </a:p>
          <a:p>
            <a:r>
              <a:rPr lang="zh-CN" altLang="en-US" dirty="0"/>
              <a:t>（</a:t>
            </a:r>
            <a:r>
              <a:rPr lang="en-US" altLang="zh-CN" dirty="0"/>
              <a:t>1</a:t>
            </a:r>
            <a:r>
              <a:rPr lang="zh-CN" altLang="en-US" dirty="0"/>
              <a:t>）能开原税率</a:t>
            </a:r>
            <a:endParaRPr lang="en-US" altLang="zh-CN" dirty="0"/>
          </a:p>
          <a:p>
            <a:r>
              <a:rPr lang="zh-CN" altLang="en-US" dirty="0"/>
              <a:t>（</a:t>
            </a:r>
            <a:r>
              <a:rPr lang="en-US" altLang="zh-CN" dirty="0"/>
              <a:t>2</a:t>
            </a:r>
            <a:r>
              <a:rPr lang="zh-CN" altLang="en-US" dirty="0"/>
              <a:t>）不能开原税率：在购销双方就</a:t>
            </a:r>
            <a:r>
              <a:rPr lang="en-US" altLang="zh-CN" dirty="0"/>
              <a:t>0.12%</a:t>
            </a:r>
            <a:r>
              <a:rPr lang="zh-CN" altLang="en-US" dirty="0"/>
              <a:t>的损失进行磋商</a:t>
            </a:r>
            <a:endParaRPr lang="en-US" altLang="zh-CN"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跨期购销业务，视不同购销情况进行处理</a:t>
            </a:r>
            <a:endParaRPr lang="en-US" altLang="zh-CN" dirty="0">
              <a:solidFill>
                <a:srgbClr val="FF0000"/>
              </a:solidFill>
            </a:endParaRPr>
          </a:p>
          <a:p>
            <a:r>
              <a:rPr lang="zh-CN" altLang="en-US" dirty="0"/>
              <a:t>必须树立</a:t>
            </a:r>
            <a:r>
              <a:rPr lang="zh-CN" altLang="en-US" dirty="0">
                <a:solidFill>
                  <a:srgbClr val="FF0000"/>
                </a:solidFill>
              </a:rPr>
              <a:t>价税联动</a:t>
            </a:r>
            <a:r>
              <a:rPr lang="zh-CN" altLang="en-US" dirty="0"/>
              <a:t>的观念，视不同购销情况，作相应价格处理</a:t>
            </a:r>
            <a:endParaRPr lang="en-US" altLang="zh-CN" dirty="0"/>
          </a:p>
          <a:p>
            <a:endParaRPr lang="zh-CN" altLang="en-US" dirty="0"/>
          </a:p>
        </p:txBody>
      </p:sp>
      <p:graphicFrame>
        <p:nvGraphicFramePr>
          <p:cNvPr id="4" name="表格 3">
            <a:extLst>
              <a:ext uri="{FF2B5EF4-FFF2-40B4-BE49-F238E27FC236}">
                <a16:creationId xmlns:a16="http://schemas.microsoft.com/office/drawing/2014/main" id="{EC1175C4-804D-4151-9CE8-B1A7D6F8C06E}"/>
              </a:ext>
            </a:extLst>
          </p:cNvPr>
          <p:cNvGraphicFramePr>
            <a:graphicFrameLocks noGrp="1"/>
          </p:cNvGraphicFramePr>
          <p:nvPr>
            <p:extLst>
              <p:ext uri="{D42A27DB-BD31-4B8C-83A1-F6EECF244321}">
                <p14:modId xmlns:p14="http://schemas.microsoft.com/office/powerpoint/2010/main" val="1733145655"/>
              </p:ext>
            </p:extLst>
          </p:nvPr>
        </p:nvGraphicFramePr>
        <p:xfrm>
          <a:off x="457200" y="2111714"/>
          <a:ext cx="8136904" cy="4328160"/>
        </p:xfrm>
        <a:graphic>
          <a:graphicData uri="http://schemas.openxmlformats.org/drawingml/2006/table">
            <a:tbl>
              <a:tblPr firstRow="1" bandRow="1">
                <a:tableStyleId>{21E4AEA4-8DFA-4A89-87EB-49C32662AFE0}</a:tableStyleId>
              </a:tblPr>
              <a:tblGrid>
                <a:gridCol w="1162472">
                  <a:extLst>
                    <a:ext uri="{9D8B030D-6E8A-4147-A177-3AD203B41FA5}">
                      <a16:colId xmlns:a16="http://schemas.microsoft.com/office/drawing/2014/main" val="1854213539"/>
                    </a:ext>
                  </a:extLst>
                </a:gridCol>
                <a:gridCol w="1224136">
                  <a:extLst>
                    <a:ext uri="{9D8B030D-6E8A-4147-A177-3AD203B41FA5}">
                      <a16:colId xmlns:a16="http://schemas.microsoft.com/office/drawing/2014/main" val="2355501865"/>
                    </a:ext>
                  </a:extLst>
                </a:gridCol>
                <a:gridCol w="3384376">
                  <a:extLst>
                    <a:ext uri="{9D8B030D-6E8A-4147-A177-3AD203B41FA5}">
                      <a16:colId xmlns:a16="http://schemas.microsoft.com/office/drawing/2014/main" val="1971218169"/>
                    </a:ext>
                  </a:extLst>
                </a:gridCol>
                <a:gridCol w="2365920">
                  <a:extLst>
                    <a:ext uri="{9D8B030D-6E8A-4147-A177-3AD203B41FA5}">
                      <a16:colId xmlns:a16="http://schemas.microsoft.com/office/drawing/2014/main" val="1922629740"/>
                    </a:ext>
                  </a:extLst>
                </a:gridCol>
              </a:tblGrid>
              <a:tr h="356438">
                <a:tc rowSpan="2">
                  <a:txBody>
                    <a:bodyPr/>
                    <a:lstStyle/>
                    <a:p>
                      <a:r>
                        <a:rPr lang="zh-CN" altLang="en-US" dirty="0"/>
                        <a:t>购进对象</a:t>
                      </a:r>
                    </a:p>
                  </a:txBody>
                  <a:tcPr/>
                </a:tc>
                <a:tc rowSpan="2">
                  <a:txBody>
                    <a:bodyPr/>
                    <a:lstStyle/>
                    <a:p>
                      <a:r>
                        <a:rPr lang="zh-CN" altLang="en-US" dirty="0"/>
                        <a:t>定价方式</a:t>
                      </a:r>
                    </a:p>
                  </a:txBody>
                  <a:tcPr/>
                </a:tc>
                <a:tc gridSpan="2">
                  <a:txBody>
                    <a:bodyPr/>
                    <a:lstStyle/>
                    <a:p>
                      <a:r>
                        <a:rPr lang="zh-CN" altLang="en-US" dirty="0"/>
                        <a:t>处理建议</a:t>
                      </a:r>
                    </a:p>
                  </a:txBody>
                  <a:tcPr/>
                </a:tc>
                <a:tc hMerge="1">
                  <a:txBody>
                    <a:bodyPr/>
                    <a:lstStyle/>
                    <a:p>
                      <a:endParaRPr lang="zh-CN" altLang="en-US" dirty="0"/>
                    </a:p>
                  </a:txBody>
                  <a:tcPr/>
                </a:tc>
                <a:extLst>
                  <a:ext uri="{0D108BD9-81ED-4DB2-BD59-A6C34878D82A}">
                    <a16:rowId xmlns:a16="http://schemas.microsoft.com/office/drawing/2014/main" val="3782426770"/>
                  </a:ext>
                </a:extLst>
              </a:tr>
              <a:tr h="356438">
                <a:tc vMerge="1">
                  <a:txBody>
                    <a:bodyPr/>
                    <a:lstStyle/>
                    <a:p>
                      <a:endParaRPr lang="zh-CN" altLang="en-US" dirty="0"/>
                    </a:p>
                  </a:txBody>
                  <a:tcPr/>
                </a:tc>
                <a:tc vMerge="1">
                  <a:txBody>
                    <a:bodyPr/>
                    <a:lstStyle/>
                    <a:p>
                      <a:endParaRPr lang="zh-CN" altLang="en-US" dirty="0"/>
                    </a:p>
                  </a:txBody>
                  <a:tcPr/>
                </a:tc>
                <a:tc>
                  <a:txBody>
                    <a:bodyPr/>
                    <a:lstStyle/>
                    <a:p>
                      <a:r>
                        <a:rPr lang="zh-CN" altLang="en-US" sz="2000" b="1" i="0" kern="1200" baseline="0" dirty="0">
                          <a:solidFill>
                            <a:schemeClr val="tx1"/>
                          </a:solidFill>
                          <a:latin typeface="+mn-lt"/>
                          <a:ea typeface="华文中宋" pitchFamily="2" charset="-122"/>
                          <a:cs typeface="+mn-cs"/>
                        </a:rPr>
                        <a:t>销售方</a:t>
                      </a:r>
                    </a:p>
                  </a:txBody>
                  <a:tcPr/>
                </a:tc>
                <a:tc>
                  <a:txBody>
                    <a:bodyPr/>
                    <a:lstStyle/>
                    <a:p>
                      <a:r>
                        <a:rPr lang="zh-CN" altLang="en-US" sz="2000" b="1" i="0" kern="1200" baseline="0" dirty="0">
                          <a:solidFill>
                            <a:schemeClr val="tx1"/>
                          </a:solidFill>
                          <a:latin typeface="+mn-lt"/>
                          <a:ea typeface="华文中宋" pitchFamily="2" charset="-122"/>
                          <a:cs typeface="+mn-cs"/>
                        </a:rPr>
                        <a:t>购进方</a:t>
                      </a:r>
                    </a:p>
                  </a:txBody>
                  <a:tcPr/>
                </a:tc>
                <a:extLst>
                  <a:ext uri="{0D108BD9-81ED-4DB2-BD59-A6C34878D82A}">
                    <a16:rowId xmlns:a16="http://schemas.microsoft.com/office/drawing/2014/main" val="3749735485"/>
                  </a:ext>
                </a:extLst>
              </a:tr>
              <a:tr h="356438">
                <a:tc rowSpan="2">
                  <a:txBody>
                    <a:bodyPr/>
                    <a:lstStyle/>
                    <a:p>
                      <a:r>
                        <a:rPr lang="zh-CN" altLang="en-US" sz="1800" b="1" i="0" kern="1200" baseline="0" dirty="0">
                          <a:solidFill>
                            <a:schemeClr val="tx1"/>
                          </a:solidFill>
                          <a:latin typeface="+mn-lt"/>
                          <a:ea typeface="华文中宋" pitchFamily="2" charset="-122"/>
                          <a:cs typeface="+mn-cs"/>
                        </a:rPr>
                        <a:t>简易计税法的纳税人</a:t>
                      </a:r>
                    </a:p>
                  </a:txBody>
                  <a:tcPr/>
                </a:tc>
                <a:tc>
                  <a:txBody>
                    <a:bodyPr/>
                    <a:lstStyle/>
                    <a:p>
                      <a:r>
                        <a:rPr lang="zh-CN" altLang="en-US" sz="1800" b="1" i="0" kern="1200" baseline="0" dirty="0">
                          <a:solidFill>
                            <a:schemeClr val="tx1"/>
                          </a:solidFill>
                          <a:latin typeface="+mn-lt"/>
                          <a:ea typeface="华文中宋" pitchFamily="2" charset="-122"/>
                          <a:cs typeface="+mn-cs"/>
                        </a:rPr>
                        <a:t>不含税定价</a:t>
                      </a:r>
                    </a:p>
                  </a:txBody>
                  <a:tcPr/>
                </a:tc>
                <a:tc rowSpan="2">
                  <a:txBody>
                    <a:bodyPr/>
                    <a:lstStyle/>
                    <a:p>
                      <a:r>
                        <a:rPr lang="zh-CN" altLang="en-US" sz="1800" b="1" i="0" kern="1200" baseline="0" dirty="0">
                          <a:solidFill>
                            <a:schemeClr val="tx1"/>
                          </a:solidFill>
                          <a:latin typeface="+mn-lt"/>
                          <a:ea typeface="华文中宋" pitchFamily="2" charset="-122"/>
                          <a:cs typeface="+mn-cs"/>
                        </a:rPr>
                        <a:t>价格调整：本方获取税率调整收益；购货方未损失</a:t>
                      </a:r>
                      <a:endParaRPr lang="en-US" altLang="zh-CN" sz="1800" b="1" i="0" kern="1200" baseline="0" dirty="0">
                        <a:solidFill>
                          <a:schemeClr val="tx1"/>
                        </a:solidFill>
                        <a:latin typeface="+mn-lt"/>
                        <a:ea typeface="华文中宋" pitchFamily="2" charset="-122"/>
                        <a:cs typeface="+mn-cs"/>
                      </a:endParaRPr>
                    </a:p>
                    <a:p>
                      <a:r>
                        <a:rPr lang="zh-CN" altLang="en-US" sz="1800" b="1" i="0" kern="1200" baseline="0" dirty="0">
                          <a:solidFill>
                            <a:schemeClr val="tx1"/>
                          </a:solidFill>
                          <a:latin typeface="+mn-lt"/>
                          <a:ea typeface="华文中宋" pitchFamily="2" charset="-122"/>
                          <a:cs typeface="+mn-cs"/>
                        </a:rPr>
                        <a:t>价格不调整：本方获取税率调整部分收益；购货方价格降低获取收益</a:t>
                      </a:r>
                    </a:p>
                  </a:txBody>
                  <a:tcPr/>
                </a:tc>
                <a:tc rowSpan="2">
                  <a:txBody>
                    <a:bodyPr/>
                    <a:lstStyle/>
                    <a:p>
                      <a:r>
                        <a:rPr lang="zh-CN" altLang="en-US" sz="1800" b="1" i="0" kern="1200" baseline="0" dirty="0">
                          <a:solidFill>
                            <a:schemeClr val="tx1"/>
                          </a:solidFill>
                          <a:latin typeface="+mn-lt"/>
                          <a:ea typeface="华文中宋" pitchFamily="2" charset="-122"/>
                          <a:cs typeface="+mn-cs"/>
                        </a:rPr>
                        <a:t>争取价格不调整</a:t>
                      </a:r>
                      <a:endParaRPr lang="en-US" altLang="zh-CN" sz="1800" b="1" i="0" kern="1200" baseline="0" dirty="0">
                        <a:solidFill>
                          <a:schemeClr val="tx1"/>
                        </a:solidFill>
                        <a:latin typeface="+mn-lt"/>
                        <a:ea typeface="华文中宋" pitchFamily="2" charset="-122"/>
                        <a:cs typeface="+mn-cs"/>
                      </a:endParaRPr>
                    </a:p>
                    <a:p>
                      <a:r>
                        <a:rPr lang="zh-CN" altLang="en-US" sz="1800" b="1" i="0" kern="1200" baseline="0" dirty="0">
                          <a:solidFill>
                            <a:schemeClr val="tx1"/>
                          </a:solidFill>
                          <a:latin typeface="+mn-lt"/>
                          <a:ea typeface="华文中宋" pitchFamily="2" charset="-122"/>
                          <a:cs typeface="+mn-cs"/>
                        </a:rPr>
                        <a:t>销售若价格调整，仅享受其中</a:t>
                      </a:r>
                      <a:r>
                        <a:rPr lang="zh-CN" altLang="en-US" sz="1800" b="1" i="0" kern="1200" baseline="0" dirty="0">
                          <a:solidFill>
                            <a:srgbClr val="FF0000"/>
                          </a:solidFill>
                          <a:latin typeface="+mn-lt"/>
                          <a:ea typeface="华文中宋" pitchFamily="2" charset="-122"/>
                          <a:cs typeface="+mn-cs"/>
                        </a:rPr>
                        <a:t>少量</a:t>
                      </a:r>
                      <a:r>
                        <a:rPr lang="zh-CN" altLang="en-US" sz="1800" b="1" i="0" kern="1200" baseline="0" dirty="0">
                          <a:solidFill>
                            <a:schemeClr val="tx1"/>
                          </a:solidFill>
                          <a:latin typeface="+mn-lt"/>
                          <a:ea typeface="华文中宋" pitchFamily="2" charset="-122"/>
                          <a:cs typeface="+mn-cs"/>
                        </a:rPr>
                        <a:t>改革红利</a:t>
                      </a:r>
                    </a:p>
                  </a:txBody>
                  <a:tcPr/>
                </a:tc>
                <a:extLst>
                  <a:ext uri="{0D108BD9-81ED-4DB2-BD59-A6C34878D82A}">
                    <a16:rowId xmlns:a16="http://schemas.microsoft.com/office/drawing/2014/main" val="1381885313"/>
                  </a:ext>
                </a:extLst>
              </a:tr>
              <a:tr h="356438">
                <a:tc vMerge="1">
                  <a:txBody>
                    <a:bodyPr/>
                    <a:lstStyle/>
                    <a:p>
                      <a:endParaRPr lang="zh-CN" altLang="en-US" dirty="0"/>
                    </a:p>
                  </a:txBody>
                  <a:tcPr/>
                </a:tc>
                <a:tc>
                  <a:txBody>
                    <a:bodyPr/>
                    <a:lstStyle/>
                    <a:p>
                      <a:r>
                        <a:rPr lang="zh-CN" altLang="en-US" sz="1800" b="1" i="0" kern="1200" baseline="0" dirty="0">
                          <a:solidFill>
                            <a:schemeClr val="tx1"/>
                          </a:solidFill>
                          <a:latin typeface="+mn-lt"/>
                          <a:ea typeface="华文中宋" pitchFamily="2" charset="-122"/>
                          <a:cs typeface="+mn-cs"/>
                        </a:rPr>
                        <a:t>含税定价</a:t>
                      </a:r>
                    </a:p>
                  </a:txBody>
                  <a:tcPr/>
                </a:tc>
                <a:tc vMerge="1">
                  <a:txBody>
                    <a:bodyPr/>
                    <a:lstStyle/>
                    <a:p>
                      <a:endParaRPr lang="zh-CN" altLang="en-US" sz="2400" b="1" i="0" kern="1200" baseline="0" dirty="0">
                        <a:solidFill>
                          <a:schemeClr val="tx1"/>
                        </a:solidFill>
                        <a:latin typeface="+mn-lt"/>
                        <a:ea typeface="华文中宋" pitchFamily="2" charset="-122"/>
                        <a:cs typeface="+mn-cs"/>
                      </a:endParaRPr>
                    </a:p>
                  </a:txBody>
                  <a:tcPr/>
                </a:tc>
                <a:tc vMerge="1">
                  <a:txBody>
                    <a:bodyPr/>
                    <a:lstStyle/>
                    <a:p>
                      <a:endParaRPr lang="zh-CN" altLang="en-US" sz="2400" b="1" i="0" kern="1200" baseline="0" dirty="0">
                        <a:solidFill>
                          <a:schemeClr val="tx1"/>
                        </a:solidFill>
                        <a:latin typeface="+mn-lt"/>
                        <a:ea typeface="华文中宋" pitchFamily="2" charset="-122"/>
                        <a:cs typeface="+mn-cs"/>
                      </a:endParaRPr>
                    </a:p>
                  </a:txBody>
                  <a:tcPr/>
                </a:tc>
                <a:extLst>
                  <a:ext uri="{0D108BD9-81ED-4DB2-BD59-A6C34878D82A}">
                    <a16:rowId xmlns:a16="http://schemas.microsoft.com/office/drawing/2014/main" val="3538901391"/>
                  </a:ext>
                </a:extLst>
              </a:tr>
              <a:tr h="0">
                <a:tc rowSpan="2">
                  <a:txBody>
                    <a:bodyPr/>
                    <a:lstStyle/>
                    <a:p>
                      <a:r>
                        <a:rPr lang="zh-CN" altLang="en-US" sz="1800" b="1" i="0" kern="1200" baseline="0" dirty="0">
                          <a:solidFill>
                            <a:schemeClr val="tx1"/>
                          </a:solidFill>
                          <a:latin typeface="+mn-lt"/>
                          <a:ea typeface="华文中宋" pitchFamily="2" charset="-122"/>
                          <a:cs typeface="+mn-cs"/>
                        </a:rPr>
                        <a:t>一般计税法的纳税人</a:t>
                      </a:r>
                    </a:p>
                  </a:txBody>
                  <a:tcPr/>
                </a:tc>
                <a:tc>
                  <a:txBody>
                    <a:bodyPr/>
                    <a:lstStyle/>
                    <a:p>
                      <a:r>
                        <a:rPr lang="zh-CN" altLang="en-US" sz="1800" b="1" i="0" kern="1200" baseline="0" dirty="0">
                          <a:solidFill>
                            <a:schemeClr val="tx1"/>
                          </a:solidFill>
                          <a:latin typeface="+mn-lt"/>
                          <a:ea typeface="华文中宋" pitchFamily="2" charset="-122"/>
                          <a:cs typeface="+mn-cs"/>
                        </a:rPr>
                        <a:t>不含税定价</a:t>
                      </a:r>
                    </a:p>
                  </a:txBody>
                  <a:tcPr/>
                </a:tc>
                <a:tc>
                  <a:txBody>
                    <a:bodyPr/>
                    <a:lstStyle/>
                    <a:p>
                      <a:r>
                        <a:rPr lang="zh-CN" altLang="en-US" sz="1800" b="1" i="0" kern="1200" baseline="0" dirty="0">
                          <a:solidFill>
                            <a:schemeClr val="tx1"/>
                          </a:solidFill>
                          <a:latin typeface="+mn-lt"/>
                          <a:ea typeface="华文中宋" pitchFamily="2" charset="-122"/>
                          <a:cs typeface="+mn-cs"/>
                        </a:rPr>
                        <a:t>保持不含税定价，本方获取税率调整部分收益；购买方成本不变，但损失附加税费损失</a:t>
                      </a:r>
                    </a:p>
                  </a:txBody>
                  <a:tcPr/>
                </a:tc>
                <a:tc>
                  <a:txBody>
                    <a:bodyPr/>
                    <a:lstStyle/>
                    <a:p>
                      <a:r>
                        <a:rPr lang="zh-CN" altLang="en-US" sz="1800" b="1" i="0" kern="1200" baseline="0" dirty="0">
                          <a:solidFill>
                            <a:schemeClr val="tx1"/>
                          </a:solidFill>
                          <a:latin typeface="+mn-lt"/>
                          <a:ea typeface="华文中宋" pitchFamily="2" charset="-122"/>
                          <a:cs typeface="+mn-cs"/>
                        </a:rPr>
                        <a:t>争取略低于不含税价格，以弥补附加税费的损失</a:t>
                      </a:r>
                    </a:p>
                  </a:txBody>
                  <a:tcPr/>
                </a:tc>
                <a:extLst>
                  <a:ext uri="{0D108BD9-81ED-4DB2-BD59-A6C34878D82A}">
                    <a16:rowId xmlns:a16="http://schemas.microsoft.com/office/drawing/2014/main" val="3957724411"/>
                  </a:ext>
                </a:extLst>
              </a:tr>
              <a:tr h="391886">
                <a:tc vMerge="1">
                  <a:txBody>
                    <a:bodyPr/>
                    <a:lstStyle/>
                    <a:p>
                      <a:endParaRPr lang="zh-CN" altLang="en-US" dirty="0"/>
                    </a:p>
                  </a:txBody>
                  <a:tcPr/>
                </a:tc>
                <a:tc>
                  <a:txBody>
                    <a:bodyPr/>
                    <a:lstStyle/>
                    <a:p>
                      <a:r>
                        <a:rPr lang="zh-CN" altLang="en-US" sz="1800" b="1" i="0" kern="1200" baseline="0" dirty="0">
                          <a:solidFill>
                            <a:schemeClr val="tx1"/>
                          </a:solidFill>
                          <a:latin typeface="+mn-lt"/>
                          <a:ea typeface="华文中宋" pitchFamily="2" charset="-122"/>
                          <a:cs typeface="+mn-cs"/>
                        </a:rPr>
                        <a:t>含税定价</a:t>
                      </a:r>
                    </a:p>
                  </a:txBody>
                  <a:tcPr/>
                </a:tc>
                <a:tc>
                  <a:txBody>
                    <a:bodyPr/>
                    <a:lstStyle/>
                    <a:p>
                      <a:r>
                        <a:rPr lang="zh-CN" altLang="en-US" sz="1800" b="1" i="0" kern="1200" baseline="0" dirty="0">
                          <a:solidFill>
                            <a:schemeClr val="tx1"/>
                          </a:solidFill>
                          <a:latin typeface="+mn-lt"/>
                          <a:ea typeface="华文中宋" pitchFamily="2" charset="-122"/>
                          <a:cs typeface="+mn-cs"/>
                        </a:rPr>
                        <a:t>以不含税价一致调整，同上</a:t>
                      </a:r>
                      <a:endParaRPr lang="en-US" altLang="zh-CN" sz="1800" b="1" i="0" kern="1200" baseline="0" dirty="0">
                        <a:solidFill>
                          <a:schemeClr val="tx1"/>
                        </a:solidFill>
                        <a:latin typeface="+mn-lt"/>
                        <a:ea typeface="华文中宋" pitchFamily="2" charset="-122"/>
                        <a:cs typeface="+mn-cs"/>
                      </a:endParaRPr>
                    </a:p>
                    <a:p>
                      <a:r>
                        <a:rPr lang="zh-CN" altLang="en-US" sz="1800" b="1" i="0" kern="1200" baseline="0" dirty="0">
                          <a:solidFill>
                            <a:schemeClr val="tx1"/>
                          </a:solidFill>
                          <a:latin typeface="+mn-lt"/>
                          <a:ea typeface="华文中宋" pitchFamily="2" charset="-122"/>
                          <a:cs typeface="+mn-cs"/>
                        </a:rPr>
                        <a:t>价格调整为不含税价之上，本方获取税率及价差收益；购买方成本提高，且附加税费损失</a:t>
                      </a:r>
                    </a:p>
                  </a:txBody>
                  <a:tcPr/>
                </a:tc>
                <a:tc>
                  <a:txBody>
                    <a:bodyPr/>
                    <a:lstStyle/>
                    <a:p>
                      <a:r>
                        <a:rPr lang="zh-CN" altLang="en-US" sz="1800" b="1" i="0" kern="1200" baseline="0" dirty="0">
                          <a:solidFill>
                            <a:schemeClr val="tx1"/>
                          </a:solidFill>
                          <a:latin typeface="+mn-lt"/>
                          <a:ea typeface="华文中宋" pitchFamily="2" charset="-122"/>
                          <a:cs typeface="+mn-cs"/>
                        </a:rPr>
                        <a:t>争取略低于不含税价格，以弥补附加税费的损失</a:t>
                      </a:r>
                    </a:p>
                  </a:txBody>
                  <a:tcPr/>
                </a:tc>
                <a:extLst>
                  <a:ext uri="{0D108BD9-81ED-4DB2-BD59-A6C34878D82A}">
                    <a16:rowId xmlns:a16="http://schemas.microsoft.com/office/drawing/2014/main" val="1350882071"/>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应对增值税税率调整的建议</a:t>
            </a:r>
          </a:p>
        </p:txBody>
      </p:sp>
      <p:sp>
        <p:nvSpPr>
          <p:cNvPr id="3" name="内容占位符 2"/>
          <p:cNvSpPr>
            <a:spLocks noGrp="1"/>
          </p:cNvSpPr>
          <p:nvPr>
            <p:ph idx="1"/>
          </p:nvPr>
        </p:nvSpPr>
        <p:spPr/>
        <p:txBody>
          <a:bodyPr/>
          <a:lstStyle/>
          <a:p>
            <a:r>
              <a:rPr lang="zh-CN" altLang="en-US" dirty="0">
                <a:solidFill>
                  <a:srgbClr val="FF0000"/>
                </a:solidFill>
              </a:rPr>
              <a:t>四</a:t>
            </a:r>
            <a:r>
              <a:rPr lang="en-US" altLang="zh-CN" dirty="0">
                <a:solidFill>
                  <a:srgbClr val="FF0000"/>
                </a:solidFill>
              </a:rPr>
              <a:t>.</a:t>
            </a:r>
            <a:r>
              <a:rPr lang="zh-CN" altLang="en-US" dirty="0">
                <a:solidFill>
                  <a:srgbClr val="FF0000"/>
                </a:solidFill>
              </a:rPr>
              <a:t>进一步规范合同的税收条款</a:t>
            </a:r>
            <a:endParaRPr lang="en-US" altLang="zh-CN" dirty="0">
              <a:solidFill>
                <a:srgbClr val="FF0000"/>
              </a:solidFill>
            </a:endParaRPr>
          </a:p>
          <a:p>
            <a:r>
              <a:rPr lang="en-US" altLang="zh-CN" dirty="0"/>
              <a:t>1.</a:t>
            </a:r>
            <a:r>
              <a:rPr lang="zh-CN" altLang="en-US" dirty="0"/>
              <a:t>“因国家政策调整等不可抗力”而修改合同愈发显得重要</a:t>
            </a:r>
            <a:endParaRPr lang="en-US" altLang="zh-CN" dirty="0"/>
          </a:p>
          <a:p>
            <a:r>
              <a:rPr lang="en-US" altLang="zh-CN" dirty="0"/>
              <a:t>2.</a:t>
            </a:r>
            <a:r>
              <a:rPr lang="zh-CN" altLang="en-US" dirty="0"/>
              <a:t>明确并准确表述销售业务的结算方式、付款时间及索取货款凭据种类等，以免不必要的税收纠纷</a:t>
            </a:r>
            <a:endParaRPr lang="en-US" altLang="zh-CN" dirty="0"/>
          </a:p>
          <a:p>
            <a:r>
              <a:rPr lang="en-US" altLang="zh-CN" dirty="0"/>
              <a:t>3.</a:t>
            </a:r>
            <a:r>
              <a:rPr lang="zh-CN" altLang="en-US" dirty="0"/>
              <a:t>销售货物行为，重视特权、风险等决定纳税义务发生时间的条款</a:t>
            </a:r>
            <a:endParaRPr lang="en-US" altLang="zh-CN" dirty="0"/>
          </a:p>
          <a:p>
            <a:r>
              <a:rPr lang="en-US" altLang="zh-CN" dirty="0"/>
              <a:t>4.</a:t>
            </a:r>
            <a:r>
              <a:rPr lang="zh-CN" altLang="en-US" dirty="0"/>
              <a:t>尽可能采取不含税价定价模式</a:t>
            </a:r>
            <a:endParaRPr lang="en-US" altLang="zh-CN" dirty="0"/>
          </a:p>
          <a:p>
            <a:r>
              <a:rPr lang="en-US" altLang="zh-CN" dirty="0"/>
              <a:t>5.</a:t>
            </a:r>
            <a:r>
              <a:rPr lang="zh-CN" altLang="en-US" dirty="0"/>
              <a:t>合同载明提供发票种类及税率</a:t>
            </a:r>
            <a:endParaRPr lang="en-US" altLang="zh-CN" dirty="0"/>
          </a:p>
          <a:p>
            <a:r>
              <a:rPr lang="zh-CN" altLang="en-US" dirty="0">
                <a:solidFill>
                  <a:srgbClr val="FF0000"/>
                </a:solidFill>
              </a:rPr>
              <a:t>五</a:t>
            </a:r>
            <a:r>
              <a:rPr lang="en-US" altLang="zh-CN" dirty="0">
                <a:solidFill>
                  <a:srgbClr val="FF0000"/>
                </a:solidFill>
              </a:rPr>
              <a:t>.</a:t>
            </a:r>
            <a:r>
              <a:rPr lang="zh-CN" altLang="en-US" dirty="0">
                <a:solidFill>
                  <a:srgbClr val="FF0000"/>
                </a:solidFill>
              </a:rPr>
              <a:t>尽可能将进项税额转出发生于调整后</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统一增值税小规模纳税人标准</a:t>
            </a:r>
            <a:endParaRPr lang="zh-CN" altLang="en-US" dirty="0"/>
          </a:p>
        </p:txBody>
      </p:sp>
      <p:sp>
        <p:nvSpPr>
          <p:cNvPr id="3" name="内容占位符 2"/>
          <p:cNvSpPr>
            <a:spLocks noGrp="1"/>
          </p:cNvSpPr>
          <p:nvPr>
            <p:ph idx="1"/>
          </p:nvPr>
        </p:nvSpPr>
        <p:spPr/>
        <p:txBody>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政策规定</a:t>
            </a:r>
            <a:endParaRPr lang="en-US" altLang="zh-CN" dirty="0">
              <a:solidFill>
                <a:srgbClr val="FF0000"/>
              </a:solidFill>
            </a:endParaRPr>
          </a:p>
          <a:p>
            <a:r>
              <a:rPr lang="en-US" altLang="zh-CN" dirty="0"/>
              <a:t>1.</a:t>
            </a:r>
            <a:r>
              <a:rPr lang="zh-CN" altLang="en-US" dirty="0"/>
              <a:t>增值税小规模纳税人标准为年应征增值税销售额</a:t>
            </a:r>
            <a:r>
              <a:rPr lang="en-US" altLang="zh-CN" dirty="0"/>
              <a:t>500</a:t>
            </a:r>
            <a:r>
              <a:rPr lang="zh-CN" altLang="en-US" dirty="0"/>
              <a:t>万元及以下</a:t>
            </a:r>
            <a:endParaRPr lang="en-US" altLang="zh-CN" dirty="0"/>
          </a:p>
          <a:p>
            <a:r>
              <a:rPr lang="en-US" altLang="zh-CN" dirty="0"/>
              <a:t>2.</a:t>
            </a:r>
            <a:r>
              <a:rPr lang="zh-CN" altLang="en-US" dirty="0"/>
              <a:t> 按照</a:t>
            </a:r>
            <a:r>
              <a:rPr lang="en-US" altLang="zh-CN" dirty="0"/>
              <a:t>《</a:t>
            </a:r>
            <a:r>
              <a:rPr lang="zh-CN" altLang="en-US" dirty="0"/>
              <a:t>中华人民共和国增值税暂行条例实施细则</a:t>
            </a:r>
            <a:r>
              <a:rPr lang="en-US" altLang="zh-CN" dirty="0"/>
              <a:t>》</a:t>
            </a:r>
            <a:r>
              <a:rPr lang="zh-CN" altLang="en-US" dirty="0"/>
              <a:t>第二十八条规定已登记为增值税一般纳税人的单位和个人，在</a:t>
            </a:r>
            <a:r>
              <a:rPr lang="en-US" altLang="zh-CN" dirty="0"/>
              <a:t>2018</a:t>
            </a:r>
            <a:r>
              <a:rPr lang="zh-CN" altLang="en-US" dirty="0"/>
              <a:t>年</a:t>
            </a:r>
            <a:r>
              <a:rPr lang="en-US" altLang="zh-CN" dirty="0"/>
              <a:t>12</a:t>
            </a:r>
            <a:r>
              <a:rPr lang="zh-CN" altLang="en-US" dirty="0"/>
              <a:t>月</a:t>
            </a:r>
            <a:r>
              <a:rPr lang="en-US" altLang="zh-CN" dirty="0"/>
              <a:t>31</a:t>
            </a:r>
            <a:r>
              <a:rPr lang="zh-CN" altLang="en-US" dirty="0"/>
              <a:t>日前，可转登记为小规模纳税人，其未抵扣的进项税额作转出处理</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统一增值税小规模纳税人标准</a:t>
            </a:r>
            <a:endParaRPr lang="zh-CN" altLang="en-US" dirty="0"/>
          </a:p>
        </p:txBody>
      </p:sp>
      <p:sp>
        <p:nvSpPr>
          <p:cNvPr id="3" name="内容占位符 2"/>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关注问题</a:t>
            </a:r>
            <a:endParaRPr lang="en-US" altLang="zh-CN" dirty="0">
              <a:solidFill>
                <a:srgbClr val="FF0000"/>
              </a:solidFill>
            </a:endParaRPr>
          </a:p>
          <a:p>
            <a:r>
              <a:rPr lang="en-US" altLang="zh-CN" dirty="0"/>
              <a:t>1.</a:t>
            </a:r>
            <a:r>
              <a:rPr lang="zh-CN" altLang="en-US" dirty="0"/>
              <a:t>转回小规模纳税人范围</a:t>
            </a:r>
            <a:endParaRPr lang="en-US" altLang="zh-CN" dirty="0"/>
          </a:p>
          <a:p>
            <a:r>
              <a:rPr lang="zh-CN" altLang="en-US" dirty="0"/>
              <a:t>原标准认定的一般纳税人，不包括</a:t>
            </a:r>
            <a:endParaRPr lang="en-US" altLang="zh-CN" dirty="0"/>
          </a:p>
          <a:p>
            <a:r>
              <a:rPr lang="zh-CN" altLang="en-US" dirty="0"/>
              <a:t>（</a:t>
            </a:r>
            <a:r>
              <a:rPr lang="en-US" altLang="zh-CN" dirty="0"/>
              <a:t>1</a:t>
            </a:r>
            <a:r>
              <a:rPr lang="zh-CN" altLang="en-US" dirty="0"/>
              <a:t>）超过</a:t>
            </a:r>
            <a:r>
              <a:rPr lang="en-US" altLang="zh-CN" dirty="0"/>
              <a:t>500</a:t>
            </a:r>
            <a:r>
              <a:rPr lang="zh-CN" altLang="en-US" dirty="0"/>
              <a:t>万元认定的一般纳税人</a:t>
            </a:r>
            <a:endParaRPr lang="en-US" altLang="zh-CN" dirty="0"/>
          </a:p>
          <a:p>
            <a:r>
              <a:rPr lang="zh-CN" altLang="en-US" dirty="0"/>
              <a:t>（</a:t>
            </a:r>
            <a:r>
              <a:rPr lang="en-US" altLang="zh-CN" dirty="0"/>
              <a:t>2</a:t>
            </a:r>
            <a:r>
              <a:rPr lang="zh-CN" altLang="en-US" dirty="0"/>
              <a:t>）申请认定的一般纳税人</a:t>
            </a:r>
            <a:endParaRPr lang="en-US" altLang="zh-CN" dirty="0"/>
          </a:p>
          <a:p>
            <a:r>
              <a:rPr lang="en-US" altLang="zh-CN" dirty="0"/>
              <a:t>2.</a:t>
            </a:r>
            <a:r>
              <a:rPr lang="zh-CN" altLang="en-US" dirty="0"/>
              <a:t>转回一般纳税人应考虑未抵扣完的进项税额</a:t>
            </a:r>
            <a:endParaRPr lang="en-US" altLang="zh-CN" dirty="0"/>
          </a:p>
          <a:p>
            <a:r>
              <a:rPr lang="en-US" altLang="zh-CN" dirty="0"/>
              <a:t>3.</a:t>
            </a:r>
            <a:r>
              <a:rPr lang="zh-CN" altLang="en-US"/>
              <a:t>转回一般纳税人应考虑销售价格的调整</a:t>
            </a:r>
            <a:endParaRPr lang="en-US" altLang="zh-CN" dirty="0"/>
          </a:p>
          <a:p>
            <a:endParaRPr lang="en-US" altLang="zh-CN" dirty="0">
              <a:solidFill>
                <a:srgbClr val="FF0000"/>
              </a:solidFill>
            </a:endParaRPr>
          </a:p>
          <a:p>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1493659" y="1600647"/>
            <a:ext cx="6113767" cy="4400104"/>
          </a:xfrm>
          <a:prstGeom prst="rect">
            <a:avLst/>
          </a:prstGeom>
          <a:noFill/>
          <a:ln w="9525">
            <a:noFill/>
            <a:miter lim="800000"/>
            <a:headEnd/>
            <a:tailEnd/>
          </a:ln>
        </p:spPr>
      </p:pic>
      <p:sp>
        <p:nvSpPr>
          <p:cNvPr id="3" name="矩形 2"/>
          <p:cNvSpPr/>
          <p:nvPr/>
        </p:nvSpPr>
        <p:spPr>
          <a:xfrm>
            <a:off x="2627784" y="3807042"/>
            <a:ext cx="4482498" cy="151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02060"/>
                </a:solidFill>
              </a:rPr>
              <a:t>宁波中瑞税务师事务所</a:t>
            </a:r>
            <a:endParaRPr lang="en-US" altLang="zh-CN" b="1">
              <a:solidFill>
                <a:srgbClr val="002060"/>
              </a:solidFill>
            </a:endParaRPr>
          </a:p>
          <a:p>
            <a:r>
              <a:rPr lang="zh-CN" altLang="en-US" b="1">
                <a:solidFill>
                  <a:srgbClr val="002060"/>
                </a:solidFill>
              </a:rPr>
              <a:t>李</a:t>
            </a:r>
            <a:r>
              <a:rPr lang="zh-CN" altLang="en-US" b="1" dirty="0">
                <a:solidFill>
                  <a:srgbClr val="002060"/>
                </a:solidFill>
              </a:rPr>
              <a:t>忠尔（</a:t>
            </a:r>
            <a:r>
              <a:rPr lang="en-US" altLang="zh-CN" b="1" dirty="0">
                <a:solidFill>
                  <a:srgbClr val="002060"/>
                </a:solidFill>
              </a:rPr>
              <a:t>13306678805</a:t>
            </a:r>
            <a:r>
              <a:rPr lang="zh-CN" altLang="en-US" b="1" dirty="0">
                <a:solidFill>
                  <a:srgbClr val="002060"/>
                </a:solidFill>
              </a:rPr>
              <a:t>）</a:t>
            </a:r>
            <a:endParaRPr lang="en-US" altLang="zh-CN" b="1" dirty="0">
              <a:solidFill>
                <a:srgbClr val="002060"/>
              </a:solidFill>
            </a:endParaRPr>
          </a:p>
        </p:txBody>
      </p:sp>
    </p:spTree>
    <p:extLst>
      <p:ext uri="{BB962C8B-B14F-4D97-AF65-F5344CB8AC3E}">
        <p14:creationId xmlns:p14="http://schemas.microsoft.com/office/powerpoint/2010/main" val="18290713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税率调整影响综述</a:t>
            </a:r>
            <a:endParaRPr lang="en-US" altLang="zh-CN" dirty="0">
              <a:solidFill>
                <a:srgbClr val="FF0000"/>
              </a:solidFill>
            </a:endParaRPr>
          </a:p>
          <a:p>
            <a:r>
              <a:rPr lang="zh-CN" altLang="en-US" dirty="0"/>
              <a:t>购销双方因纳税人性质和计税方法的差异，税率调整会产生各种不同影响。此外，农产品收购因其特殊的计税方法，又产生特殊的影响</a:t>
            </a:r>
            <a:endParaRPr lang="en-US" altLang="zh-CN" dirty="0"/>
          </a:p>
          <a:p>
            <a:r>
              <a:rPr lang="zh-CN" altLang="en-US" dirty="0">
                <a:solidFill>
                  <a:srgbClr val="002060"/>
                </a:solidFill>
              </a:rPr>
              <a:t>（一）受税率调整影响的交易类型</a:t>
            </a:r>
            <a:endParaRPr lang="en-US" altLang="zh-CN" dirty="0">
              <a:solidFill>
                <a:srgbClr val="002060"/>
              </a:solidFill>
            </a:endParaRPr>
          </a:p>
          <a:p>
            <a:r>
              <a:rPr lang="en-US" altLang="zh-CN" dirty="0"/>
              <a:t>1.</a:t>
            </a:r>
            <a:r>
              <a:rPr lang="zh-CN" altLang="en-US" dirty="0"/>
              <a:t>交易类型</a:t>
            </a:r>
            <a:endParaRPr lang="en-US" altLang="zh-CN" dirty="0">
              <a:solidFill>
                <a:srgbClr val="002060"/>
              </a:solidFill>
            </a:endParaRPr>
          </a:p>
          <a:p>
            <a:r>
              <a:rPr lang="zh-CN" altLang="en-US" dirty="0"/>
              <a:t>共有十六种：</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4264580049"/>
              </p:ext>
            </p:extLst>
          </p:nvPr>
        </p:nvGraphicFramePr>
        <p:xfrm>
          <a:off x="395536" y="3861048"/>
          <a:ext cx="8064896" cy="2904162"/>
        </p:xfrm>
        <a:graphic>
          <a:graphicData uri="http://schemas.openxmlformats.org/drawingml/2006/table">
            <a:tbl>
              <a:tblPr firstRow="1" bandRow="1">
                <a:tableStyleId>{21E4AEA4-8DFA-4A89-87EB-49C32662AFE0}</a:tableStyleId>
              </a:tblPr>
              <a:tblGrid>
                <a:gridCol w="504056">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504056">
                  <a:extLst>
                    <a:ext uri="{9D8B030D-6E8A-4147-A177-3AD203B41FA5}">
                      <a16:colId xmlns:a16="http://schemas.microsoft.com/office/drawing/2014/main" val="20004"/>
                    </a:ext>
                  </a:extLst>
                </a:gridCol>
                <a:gridCol w="1008112">
                  <a:extLst>
                    <a:ext uri="{9D8B030D-6E8A-4147-A177-3AD203B41FA5}">
                      <a16:colId xmlns:a16="http://schemas.microsoft.com/office/drawing/2014/main" val="20005"/>
                    </a:ext>
                  </a:extLst>
                </a:gridCol>
                <a:gridCol w="1152128">
                  <a:extLst>
                    <a:ext uri="{9D8B030D-6E8A-4147-A177-3AD203B41FA5}">
                      <a16:colId xmlns:a16="http://schemas.microsoft.com/office/drawing/2014/main" val="20006"/>
                    </a:ext>
                  </a:extLst>
                </a:gridCol>
                <a:gridCol w="1440160">
                  <a:extLst>
                    <a:ext uri="{9D8B030D-6E8A-4147-A177-3AD203B41FA5}">
                      <a16:colId xmlns:a16="http://schemas.microsoft.com/office/drawing/2014/main" val="20007"/>
                    </a:ext>
                  </a:extLst>
                </a:gridCol>
              </a:tblGrid>
              <a:tr h="424056">
                <a:tc>
                  <a:txBody>
                    <a:bodyPr/>
                    <a:lstStyle/>
                    <a:p>
                      <a:endParaRPr lang="zh-CN" altLang="en-US" dirty="0"/>
                    </a:p>
                  </a:txBody>
                  <a:tcPr/>
                </a:tc>
                <a:tc>
                  <a:txBody>
                    <a:bodyPr/>
                    <a:lstStyle/>
                    <a:p>
                      <a:r>
                        <a:rPr lang="zh-CN" altLang="en-US" dirty="0"/>
                        <a:t>性质</a:t>
                      </a:r>
                    </a:p>
                  </a:txBody>
                  <a:tcPr/>
                </a:tc>
                <a:tc>
                  <a:txBody>
                    <a:bodyPr/>
                    <a:lstStyle/>
                    <a:p>
                      <a:r>
                        <a:rPr lang="zh-CN" altLang="en-US" dirty="0"/>
                        <a:t>计税方法</a:t>
                      </a:r>
                    </a:p>
                  </a:txBody>
                  <a:tcPr/>
                </a:tc>
                <a:tc>
                  <a:txBody>
                    <a:bodyPr/>
                    <a:lstStyle/>
                    <a:p>
                      <a:r>
                        <a:rPr lang="zh-CN" altLang="en-US" dirty="0"/>
                        <a:t>适用税率或征收率</a:t>
                      </a:r>
                    </a:p>
                  </a:txBody>
                  <a:tcPr/>
                </a:tc>
                <a:tc>
                  <a:txBody>
                    <a:bodyPr/>
                    <a:lstStyle/>
                    <a:p>
                      <a:endParaRPr lang="zh-CN" altLang="en-US" dirty="0"/>
                    </a:p>
                  </a:txBody>
                  <a:tcPr/>
                </a:tc>
                <a:tc>
                  <a:txBody>
                    <a:bodyPr/>
                    <a:lstStyle/>
                    <a:p>
                      <a:r>
                        <a:rPr lang="zh-CN" altLang="en-US" dirty="0"/>
                        <a:t>性质</a:t>
                      </a:r>
                    </a:p>
                  </a:txBody>
                  <a:tcPr/>
                </a:tc>
                <a:tc>
                  <a:txBody>
                    <a:bodyPr/>
                    <a:lstStyle/>
                    <a:p>
                      <a:r>
                        <a:rPr lang="zh-CN" altLang="en-US" dirty="0"/>
                        <a:t>计税方法</a:t>
                      </a:r>
                    </a:p>
                  </a:txBody>
                  <a:tcPr/>
                </a:tc>
                <a:tc>
                  <a:txBody>
                    <a:bodyPr/>
                    <a:lstStyle/>
                    <a:p>
                      <a:r>
                        <a:rPr lang="zh-CN" altLang="en-US" dirty="0"/>
                        <a:t>适用税率或征收率</a:t>
                      </a:r>
                    </a:p>
                  </a:txBody>
                  <a:tcPr/>
                </a:tc>
                <a:extLst>
                  <a:ext uri="{0D108BD9-81ED-4DB2-BD59-A6C34878D82A}">
                    <a16:rowId xmlns:a16="http://schemas.microsoft.com/office/drawing/2014/main" val="10000"/>
                  </a:ext>
                </a:extLst>
              </a:tr>
              <a:tr h="380003">
                <a:tc rowSpan="4">
                  <a:txBody>
                    <a:bodyPr/>
                    <a:lstStyle/>
                    <a:p>
                      <a:r>
                        <a:rPr lang="zh-CN" altLang="en-US" sz="2000" b="1" i="0" kern="1200" baseline="0" dirty="0">
                          <a:solidFill>
                            <a:schemeClr val="tx1"/>
                          </a:solidFill>
                          <a:latin typeface="+mn-lt"/>
                          <a:ea typeface="华文中宋" pitchFamily="2" charset="-122"/>
                          <a:cs typeface="+mn-cs"/>
                        </a:rPr>
                        <a:t>销售方</a:t>
                      </a:r>
                    </a:p>
                  </a:txBody>
                  <a:tcPr/>
                </a:tc>
                <a:tc>
                  <a:txBody>
                    <a:bodyPr/>
                    <a:lstStyle/>
                    <a:p>
                      <a:r>
                        <a:rPr lang="zh-CN" altLang="en-US" sz="2000" b="1" i="0" kern="1200" baseline="0" dirty="0">
                          <a:solidFill>
                            <a:schemeClr val="tx1"/>
                          </a:solidFill>
                          <a:latin typeface="+mn-lt"/>
                          <a:ea typeface="华文中宋" pitchFamily="2" charset="-122"/>
                          <a:cs typeface="+mn-cs"/>
                        </a:rPr>
                        <a:t>小规模纳税人</a:t>
                      </a:r>
                    </a:p>
                  </a:txBody>
                  <a:tcPr/>
                </a:tc>
                <a:tc>
                  <a:txBody>
                    <a:bodyPr/>
                    <a:lstStyle/>
                    <a:p>
                      <a:r>
                        <a:rPr lang="zh-CN" altLang="en-US" sz="2000" b="1" i="0" kern="1200" baseline="0" dirty="0">
                          <a:solidFill>
                            <a:schemeClr val="tx1"/>
                          </a:solidFill>
                          <a:latin typeface="+mn-lt"/>
                          <a:ea typeface="华文中宋" pitchFamily="2" charset="-122"/>
                          <a:cs typeface="+mn-cs"/>
                        </a:rPr>
                        <a:t>简易</a:t>
                      </a:r>
                    </a:p>
                  </a:txBody>
                  <a:tcPr/>
                </a:tc>
                <a:tc>
                  <a:txBody>
                    <a:bodyPr/>
                    <a:lstStyle/>
                    <a:p>
                      <a:r>
                        <a:rPr lang="en-US" altLang="zh-CN" sz="2000" b="1" i="0" kern="1200" baseline="0" dirty="0">
                          <a:solidFill>
                            <a:schemeClr val="tx1"/>
                          </a:solidFill>
                          <a:latin typeface="+mn-lt"/>
                          <a:ea typeface="华文中宋" pitchFamily="2" charset="-122"/>
                          <a:cs typeface="+mn-cs"/>
                        </a:rPr>
                        <a:t>3%</a:t>
                      </a:r>
                      <a:r>
                        <a:rPr lang="zh-CN" altLang="en-US" sz="2000" b="1" i="0" kern="1200" baseline="0" dirty="0">
                          <a:solidFill>
                            <a:schemeClr val="tx1"/>
                          </a:solidFill>
                          <a:latin typeface="+mn-lt"/>
                          <a:ea typeface="华文中宋" pitchFamily="2" charset="-122"/>
                          <a:cs typeface="+mn-cs"/>
                        </a:rPr>
                        <a:t>或</a:t>
                      </a:r>
                      <a:r>
                        <a:rPr lang="en-US" altLang="zh-CN" sz="2000" b="1" i="0" kern="1200" baseline="0" dirty="0">
                          <a:solidFill>
                            <a:schemeClr val="tx1"/>
                          </a:solidFill>
                          <a:latin typeface="+mn-lt"/>
                          <a:ea typeface="华文中宋" pitchFamily="2" charset="-122"/>
                          <a:cs typeface="+mn-cs"/>
                        </a:rPr>
                        <a:t>5%</a:t>
                      </a:r>
                      <a:endParaRPr lang="zh-CN" altLang="en-US" sz="2000" b="1" i="0" kern="1200" baseline="0" dirty="0">
                        <a:solidFill>
                          <a:schemeClr val="tx1"/>
                        </a:solidFill>
                        <a:latin typeface="+mn-lt"/>
                        <a:ea typeface="华文中宋" pitchFamily="2" charset="-122"/>
                        <a:cs typeface="+mn-cs"/>
                      </a:endParaRPr>
                    </a:p>
                  </a:txBody>
                  <a:tcPr/>
                </a:tc>
                <a:tc rowSpan="4">
                  <a:txBody>
                    <a:bodyPr/>
                    <a:lstStyle/>
                    <a:p>
                      <a:r>
                        <a:rPr lang="zh-CN" altLang="en-US" sz="2000" b="1" i="0" kern="1200" baseline="0" dirty="0">
                          <a:solidFill>
                            <a:schemeClr val="tx1"/>
                          </a:solidFill>
                          <a:latin typeface="+mn-lt"/>
                          <a:ea typeface="华文中宋" pitchFamily="2" charset="-122"/>
                          <a:cs typeface="+mn-cs"/>
                        </a:rPr>
                        <a:t>购买方</a:t>
                      </a:r>
                    </a:p>
                  </a:txBody>
                  <a:tcPr/>
                </a:tc>
                <a:tc>
                  <a:txBody>
                    <a:bodyPr/>
                    <a:lstStyle/>
                    <a:p>
                      <a:r>
                        <a:rPr lang="zh-CN" altLang="en-US" sz="2000" b="1" i="0" kern="1200" baseline="0" dirty="0">
                          <a:solidFill>
                            <a:schemeClr val="tx1"/>
                          </a:solidFill>
                          <a:latin typeface="+mn-lt"/>
                          <a:ea typeface="华文中宋" pitchFamily="2" charset="-122"/>
                          <a:cs typeface="+mn-cs"/>
                        </a:rPr>
                        <a:t>小规模纳税人</a:t>
                      </a:r>
                    </a:p>
                  </a:txBody>
                  <a:tcPr/>
                </a:tc>
                <a:tc>
                  <a:txBody>
                    <a:bodyPr/>
                    <a:lstStyle/>
                    <a:p>
                      <a:r>
                        <a:rPr lang="zh-CN" altLang="en-US" sz="2000" b="1" i="0" kern="1200" baseline="0" dirty="0">
                          <a:solidFill>
                            <a:schemeClr val="tx1"/>
                          </a:solidFill>
                          <a:latin typeface="+mn-lt"/>
                          <a:ea typeface="华文中宋" pitchFamily="2" charset="-122"/>
                          <a:cs typeface="+mn-cs"/>
                        </a:rPr>
                        <a:t>简易</a:t>
                      </a:r>
                    </a:p>
                  </a:txBody>
                  <a:tcPr/>
                </a:tc>
                <a:tc>
                  <a:txBody>
                    <a:bodyPr/>
                    <a:lstStyle/>
                    <a:p>
                      <a:r>
                        <a:rPr lang="en-US" altLang="zh-CN" sz="2000" b="1" i="0" kern="1200" baseline="0" dirty="0">
                          <a:solidFill>
                            <a:schemeClr val="tx1"/>
                          </a:solidFill>
                          <a:latin typeface="+mn-lt"/>
                          <a:ea typeface="华文中宋" pitchFamily="2" charset="-122"/>
                          <a:cs typeface="+mn-cs"/>
                        </a:rPr>
                        <a:t>3%</a:t>
                      </a:r>
                      <a:r>
                        <a:rPr lang="zh-CN" altLang="en-US" sz="2000" b="1" i="0" kern="1200" baseline="0" dirty="0">
                          <a:solidFill>
                            <a:schemeClr val="tx1"/>
                          </a:solidFill>
                          <a:latin typeface="+mn-lt"/>
                          <a:ea typeface="华文中宋" pitchFamily="2" charset="-122"/>
                          <a:cs typeface="+mn-cs"/>
                        </a:rPr>
                        <a:t>或</a:t>
                      </a:r>
                      <a:r>
                        <a:rPr lang="en-US" altLang="zh-CN" sz="2000" b="1" i="0" kern="1200" baseline="0" dirty="0">
                          <a:solidFill>
                            <a:schemeClr val="tx1"/>
                          </a:solidFill>
                          <a:latin typeface="+mn-lt"/>
                          <a:ea typeface="华文中宋" pitchFamily="2" charset="-122"/>
                          <a:cs typeface="+mn-cs"/>
                        </a:rPr>
                        <a:t>5%</a:t>
                      </a:r>
                      <a:endParaRPr lang="zh-CN" altLang="en-US" sz="2000" b="1" i="0" kern="1200" baseline="0" dirty="0">
                        <a:solidFill>
                          <a:schemeClr val="tx1"/>
                        </a:solidFill>
                        <a:latin typeface="+mn-lt"/>
                        <a:ea typeface="华文中宋" pitchFamily="2" charset="-122"/>
                        <a:cs typeface="+mn-cs"/>
                      </a:endParaRPr>
                    </a:p>
                  </a:txBody>
                  <a:tcPr/>
                </a:tc>
                <a:extLst>
                  <a:ext uri="{0D108BD9-81ED-4DB2-BD59-A6C34878D82A}">
                    <a16:rowId xmlns:a16="http://schemas.microsoft.com/office/drawing/2014/main" val="10001"/>
                  </a:ext>
                </a:extLst>
              </a:tr>
              <a:tr h="385281">
                <a:tc vMerge="1">
                  <a:txBody>
                    <a:bodyPr/>
                    <a:lstStyle/>
                    <a:p>
                      <a:endParaRPr lang="zh-CN" altLang="en-US" dirty="0"/>
                    </a:p>
                  </a:txBody>
                  <a:tcPr/>
                </a:tc>
                <a:tc rowSpan="3">
                  <a:txBody>
                    <a:bodyPr/>
                    <a:lstStyle/>
                    <a:p>
                      <a:r>
                        <a:rPr lang="zh-CN" altLang="en-US" sz="2000" b="1" i="0" kern="1200" baseline="0" dirty="0">
                          <a:solidFill>
                            <a:schemeClr val="tx1"/>
                          </a:solidFill>
                          <a:latin typeface="+mn-lt"/>
                          <a:ea typeface="华文中宋" pitchFamily="2" charset="-122"/>
                          <a:cs typeface="+mn-cs"/>
                        </a:rPr>
                        <a:t>一般纳税人</a:t>
                      </a:r>
                    </a:p>
                  </a:txBody>
                  <a:tcPr/>
                </a:tc>
                <a:tc>
                  <a:txBody>
                    <a:bodyPr/>
                    <a:lstStyle/>
                    <a:p>
                      <a:r>
                        <a:rPr lang="zh-CN" altLang="en-US" sz="2000" b="1" i="0" kern="1200" baseline="0" dirty="0">
                          <a:solidFill>
                            <a:schemeClr val="tx1"/>
                          </a:solidFill>
                          <a:latin typeface="+mn-lt"/>
                          <a:ea typeface="华文中宋" pitchFamily="2" charset="-122"/>
                          <a:cs typeface="+mn-cs"/>
                        </a:rPr>
                        <a:t>简易</a:t>
                      </a:r>
                    </a:p>
                  </a:txBody>
                  <a:tcPr/>
                </a:tc>
                <a:tc>
                  <a:txBody>
                    <a:bodyPr/>
                    <a:lstStyle/>
                    <a:p>
                      <a:r>
                        <a:rPr lang="en-US" altLang="zh-CN" sz="2000" b="1" i="0" kern="1200" baseline="0" dirty="0">
                          <a:solidFill>
                            <a:schemeClr val="tx1"/>
                          </a:solidFill>
                          <a:latin typeface="+mn-lt"/>
                          <a:ea typeface="华文中宋" pitchFamily="2" charset="-122"/>
                          <a:cs typeface="+mn-cs"/>
                        </a:rPr>
                        <a:t>3%</a:t>
                      </a:r>
                      <a:r>
                        <a:rPr lang="zh-CN" altLang="en-US" sz="2000" b="1" i="0" kern="1200" baseline="0" dirty="0">
                          <a:solidFill>
                            <a:schemeClr val="tx1"/>
                          </a:solidFill>
                          <a:latin typeface="+mn-lt"/>
                          <a:ea typeface="华文中宋" pitchFamily="2" charset="-122"/>
                          <a:cs typeface="+mn-cs"/>
                        </a:rPr>
                        <a:t>或</a:t>
                      </a:r>
                      <a:r>
                        <a:rPr lang="en-US" altLang="zh-CN" sz="2000" b="1" i="0" kern="1200" baseline="0" dirty="0">
                          <a:solidFill>
                            <a:schemeClr val="tx1"/>
                          </a:solidFill>
                          <a:latin typeface="+mn-lt"/>
                          <a:ea typeface="华文中宋" pitchFamily="2" charset="-122"/>
                          <a:cs typeface="+mn-cs"/>
                        </a:rPr>
                        <a:t>5%</a:t>
                      </a:r>
                      <a:endParaRPr lang="zh-CN" altLang="en-US" sz="2000" b="1" i="0" kern="1200" baseline="0" dirty="0">
                        <a:solidFill>
                          <a:schemeClr val="tx1"/>
                        </a:solidFill>
                        <a:latin typeface="+mn-lt"/>
                        <a:ea typeface="华文中宋" pitchFamily="2" charset="-122"/>
                        <a:cs typeface="+mn-cs"/>
                      </a:endParaRPr>
                    </a:p>
                  </a:txBody>
                  <a:tcPr/>
                </a:tc>
                <a:tc vMerge="1">
                  <a:txBody>
                    <a:bodyPr/>
                    <a:lstStyle/>
                    <a:p>
                      <a:endParaRPr lang="zh-CN" altLang="en-US" dirty="0"/>
                    </a:p>
                  </a:txBody>
                  <a:tcPr/>
                </a:tc>
                <a:tc rowSpan="3">
                  <a:txBody>
                    <a:bodyPr/>
                    <a:lstStyle/>
                    <a:p>
                      <a:r>
                        <a:rPr lang="zh-CN" altLang="en-US" sz="2000" b="1" i="0" kern="1200" baseline="0" dirty="0">
                          <a:solidFill>
                            <a:schemeClr val="tx1"/>
                          </a:solidFill>
                          <a:latin typeface="+mn-lt"/>
                          <a:ea typeface="华文中宋" pitchFamily="2" charset="-122"/>
                          <a:cs typeface="+mn-cs"/>
                        </a:rPr>
                        <a:t>一般纳税人</a:t>
                      </a:r>
                    </a:p>
                  </a:txBody>
                  <a:tcPr/>
                </a:tc>
                <a:tc>
                  <a:txBody>
                    <a:bodyPr/>
                    <a:lstStyle/>
                    <a:p>
                      <a:r>
                        <a:rPr lang="zh-CN" altLang="en-US" sz="2000" b="1" i="0" kern="1200" baseline="0" dirty="0">
                          <a:solidFill>
                            <a:schemeClr val="tx1"/>
                          </a:solidFill>
                          <a:latin typeface="+mn-lt"/>
                          <a:ea typeface="华文中宋" pitchFamily="2" charset="-122"/>
                          <a:cs typeface="+mn-cs"/>
                        </a:rPr>
                        <a:t>简易</a:t>
                      </a:r>
                    </a:p>
                  </a:txBody>
                  <a:tcPr/>
                </a:tc>
                <a:tc>
                  <a:txBody>
                    <a:bodyPr/>
                    <a:lstStyle/>
                    <a:p>
                      <a:r>
                        <a:rPr lang="en-US" altLang="zh-CN" sz="2000" b="1" i="0" kern="1200" baseline="0" dirty="0">
                          <a:solidFill>
                            <a:schemeClr val="tx1"/>
                          </a:solidFill>
                          <a:latin typeface="+mn-lt"/>
                          <a:ea typeface="华文中宋" pitchFamily="2" charset="-122"/>
                          <a:cs typeface="+mn-cs"/>
                        </a:rPr>
                        <a:t>3%</a:t>
                      </a:r>
                      <a:r>
                        <a:rPr lang="zh-CN" altLang="en-US" sz="2000" b="1" i="0" kern="1200" baseline="0" dirty="0">
                          <a:solidFill>
                            <a:schemeClr val="tx1"/>
                          </a:solidFill>
                          <a:latin typeface="+mn-lt"/>
                          <a:ea typeface="华文中宋" pitchFamily="2" charset="-122"/>
                          <a:cs typeface="+mn-cs"/>
                        </a:rPr>
                        <a:t>或</a:t>
                      </a:r>
                      <a:r>
                        <a:rPr lang="en-US" altLang="zh-CN" sz="2000" b="1" i="0" kern="1200" baseline="0" dirty="0">
                          <a:solidFill>
                            <a:schemeClr val="tx1"/>
                          </a:solidFill>
                          <a:latin typeface="+mn-lt"/>
                          <a:ea typeface="华文中宋" pitchFamily="2" charset="-122"/>
                          <a:cs typeface="+mn-cs"/>
                        </a:rPr>
                        <a:t>5%</a:t>
                      </a:r>
                      <a:endParaRPr lang="zh-CN" altLang="en-US" sz="2000" b="1" i="0" kern="1200" baseline="0" dirty="0">
                        <a:solidFill>
                          <a:schemeClr val="tx1"/>
                        </a:solidFill>
                        <a:latin typeface="+mn-lt"/>
                        <a:ea typeface="华文中宋" pitchFamily="2" charset="-122"/>
                        <a:cs typeface="+mn-cs"/>
                      </a:endParaRPr>
                    </a:p>
                  </a:txBody>
                  <a:tcPr/>
                </a:tc>
                <a:extLst>
                  <a:ext uri="{0D108BD9-81ED-4DB2-BD59-A6C34878D82A}">
                    <a16:rowId xmlns:a16="http://schemas.microsoft.com/office/drawing/2014/main" val="10002"/>
                  </a:ext>
                </a:extLst>
              </a:tr>
              <a:tr h="385281">
                <a:tc vMerge="1">
                  <a:txBody>
                    <a:bodyPr/>
                    <a:lstStyle/>
                    <a:p>
                      <a:endParaRPr lang="zh-CN" altLang="en-US" dirty="0"/>
                    </a:p>
                  </a:txBody>
                  <a:tcPr/>
                </a:tc>
                <a:tc vMerge="1">
                  <a:txBody>
                    <a:bodyPr/>
                    <a:lstStyle/>
                    <a:p>
                      <a:endParaRPr lang="zh-CN" altLang="en-US" dirty="0"/>
                    </a:p>
                  </a:txBody>
                  <a:tcPr/>
                </a:tc>
                <a:tc rowSpan="2">
                  <a:txBody>
                    <a:bodyPr/>
                    <a:lstStyle/>
                    <a:p>
                      <a:r>
                        <a:rPr lang="zh-CN" altLang="en-US" sz="2000" b="1" i="0" kern="1200" baseline="0" dirty="0">
                          <a:solidFill>
                            <a:schemeClr val="tx1"/>
                          </a:solidFill>
                          <a:latin typeface="+mn-lt"/>
                          <a:ea typeface="华文中宋" pitchFamily="2" charset="-122"/>
                          <a:cs typeface="+mn-cs"/>
                        </a:rPr>
                        <a:t>一般</a:t>
                      </a:r>
                    </a:p>
                  </a:txBody>
                  <a:tcPr/>
                </a:tc>
                <a:tc>
                  <a:txBody>
                    <a:bodyPr/>
                    <a:lstStyle/>
                    <a:p>
                      <a:r>
                        <a:rPr lang="en-US" altLang="zh-CN" sz="2000" b="1" i="0" kern="1200" baseline="0" dirty="0">
                          <a:solidFill>
                            <a:schemeClr val="tx1"/>
                          </a:solidFill>
                          <a:latin typeface="+mn-lt"/>
                          <a:ea typeface="华文中宋" pitchFamily="2" charset="-122"/>
                          <a:cs typeface="+mn-cs"/>
                        </a:rPr>
                        <a:t>6%</a:t>
                      </a:r>
                      <a:endParaRPr lang="zh-CN" altLang="en-US" sz="2000" b="1" i="0" kern="1200" baseline="0" dirty="0">
                        <a:solidFill>
                          <a:schemeClr val="tx1"/>
                        </a:solidFill>
                        <a:latin typeface="+mn-lt"/>
                        <a:ea typeface="华文中宋" pitchFamily="2" charset="-122"/>
                        <a:cs typeface="+mn-cs"/>
                      </a:endParaRPr>
                    </a:p>
                  </a:txBody>
                  <a:tcPr/>
                </a:tc>
                <a:tc vMerge="1">
                  <a:txBody>
                    <a:bodyPr/>
                    <a:lstStyle/>
                    <a:p>
                      <a:endParaRPr lang="zh-CN" altLang="en-US" dirty="0"/>
                    </a:p>
                  </a:txBody>
                  <a:tcPr/>
                </a:tc>
                <a:tc vMerge="1">
                  <a:txBody>
                    <a:bodyPr/>
                    <a:lstStyle/>
                    <a:p>
                      <a:endParaRPr lang="zh-CN" altLang="en-US" dirty="0"/>
                    </a:p>
                  </a:txBody>
                  <a:tcPr/>
                </a:tc>
                <a:tc rowSpan="2">
                  <a:txBody>
                    <a:bodyPr/>
                    <a:lstStyle/>
                    <a:p>
                      <a:r>
                        <a:rPr lang="zh-CN" altLang="en-US" sz="2000" b="1" i="0" kern="1200" baseline="0" dirty="0">
                          <a:solidFill>
                            <a:schemeClr val="tx1"/>
                          </a:solidFill>
                          <a:latin typeface="+mn-lt"/>
                          <a:ea typeface="华文中宋" pitchFamily="2" charset="-122"/>
                          <a:cs typeface="+mn-cs"/>
                        </a:rPr>
                        <a:t>一般</a:t>
                      </a:r>
                    </a:p>
                  </a:txBody>
                  <a:tcPr/>
                </a:tc>
                <a:tc>
                  <a:txBody>
                    <a:bodyPr/>
                    <a:lstStyle/>
                    <a:p>
                      <a:r>
                        <a:rPr lang="en-US" altLang="zh-CN" sz="2000" b="1" i="0" kern="1200" baseline="0" dirty="0">
                          <a:solidFill>
                            <a:schemeClr val="tx1"/>
                          </a:solidFill>
                          <a:latin typeface="+mn-lt"/>
                          <a:ea typeface="华文中宋" pitchFamily="2" charset="-122"/>
                          <a:cs typeface="+mn-cs"/>
                        </a:rPr>
                        <a:t>6%</a:t>
                      </a:r>
                      <a:endParaRPr lang="zh-CN" altLang="en-US" sz="2000" b="1" i="0" kern="1200" baseline="0" dirty="0">
                        <a:solidFill>
                          <a:schemeClr val="tx1"/>
                        </a:solidFill>
                        <a:latin typeface="+mn-lt"/>
                        <a:ea typeface="华文中宋" pitchFamily="2" charset="-122"/>
                        <a:cs typeface="+mn-cs"/>
                      </a:endParaRPr>
                    </a:p>
                  </a:txBody>
                  <a:tcPr/>
                </a:tc>
                <a:extLst>
                  <a:ext uri="{0D108BD9-81ED-4DB2-BD59-A6C34878D82A}">
                    <a16:rowId xmlns:a16="http://schemas.microsoft.com/office/drawing/2014/main" val="10003"/>
                  </a:ext>
                </a:extLst>
              </a:tr>
              <a:tr h="770562">
                <a:tc vMerge="1">
                  <a:txBody>
                    <a:bodyPr/>
                    <a:lstStyle/>
                    <a:p>
                      <a:endParaRPr lang="zh-CN" altLang="en-US" dirty="0"/>
                    </a:p>
                  </a:txBody>
                  <a:tcPr/>
                </a:tc>
                <a:tc vMerge="1">
                  <a:txBody>
                    <a:bodyPr/>
                    <a:lstStyle/>
                    <a:p>
                      <a:endParaRPr lang="zh-CN" altLang="en-US" dirty="0"/>
                    </a:p>
                  </a:txBody>
                  <a:tcPr/>
                </a:tc>
                <a:tc vMerge="1">
                  <a:txBody>
                    <a:bodyPr/>
                    <a:lstStyle/>
                    <a:p>
                      <a:endParaRPr lang="zh-CN" altLang="en-US" dirty="0"/>
                    </a:p>
                  </a:txBody>
                  <a:tcPr/>
                </a:tc>
                <a:tc>
                  <a:txBody>
                    <a:bodyPr/>
                    <a:lstStyle/>
                    <a:p>
                      <a:r>
                        <a:rPr lang="en-US" altLang="zh-CN" sz="2000" b="1" i="0" kern="1200" baseline="0" dirty="0">
                          <a:solidFill>
                            <a:schemeClr val="tx1"/>
                          </a:solidFill>
                          <a:latin typeface="+mn-lt"/>
                          <a:ea typeface="华文中宋" pitchFamily="2" charset="-122"/>
                          <a:cs typeface="+mn-cs"/>
                        </a:rPr>
                        <a:t>16%</a:t>
                      </a:r>
                      <a:r>
                        <a:rPr lang="zh-CN" altLang="en-US" sz="2000" b="1" i="0" kern="1200" baseline="0" dirty="0">
                          <a:solidFill>
                            <a:schemeClr val="tx1"/>
                          </a:solidFill>
                          <a:latin typeface="+mn-lt"/>
                          <a:ea typeface="华文中宋" pitchFamily="2" charset="-122"/>
                          <a:cs typeface="+mn-cs"/>
                        </a:rPr>
                        <a:t>或</a:t>
                      </a:r>
                      <a:r>
                        <a:rPr lang="en-US" altLang="zh-CN" sz="2000" b="1" i="0" kern="1200" baseline="0" dirty="0">
                          <a:solidFill>
                            <a:schemeClr val="tx1"/>
                          </a:solidFill>
                          <a:latin typeface="+mn-lt"/>
                          <a:ea typeface="华文中宋" pitchFamily="2" charset="-122"/>
                          <a:cs typeface="+mn-cs"/>
                        </a:rPr>
                        <a:t>10%</a:t>
                      </a:r>
                      <a:endParaRPr lang="zh-CN" altLang="en-US" sz="2000" b="1" i="0" kern="1200" baseline="0" dirty="0">
                        <a:solidFill>
                          <a:schemeClr val="tx1"/>
                        </a:solidFill>
                        <a:latin typeface="+mn-lt"/>
                        <a:ea typeface="华文中宋" pitchFamily="2" charset="-122"/>
                        <a:cs typeface="+mn-cs"/>
                      </a:endParaRPr>
                    </a:p>
                  </a:txBody>
                  <a:tcPr/>
                </a:tc>
                <a:tc vMerge="1">
                  <a:txBody>
                    <a:bodyPr/>
                    <a:lstStyle/>
                    <a:p>
                      <a:endParaRPr lang="zh-CN" altLang="en-US" dirty="0"/>
                    </a:p>
                  </a:txBody>
                  <a:tcPr/>
                </a:tc>
                <a:tc vMerge="1">
                  <a:txBody>
                    <a:bodyPr/>
                    <a:lstStyle/>
                    <a:p>
                      <a:endParaRPr lang="zh-CN" altLang="en-US" dirty="0"/>
                    </a:p>
                  </a:txBody>
                  <a:tcPr/>
                </a:tc>
                <a:tc vMerge="1">
                  <a:txBody>
                    <a:bodyPr/>
                    <a:lstStyle/>
                    <a:p>
                      <a:endParaRPr lang="zh-CN" altLang="en-US" dirty="0"/>
                    </a:p>
                  </a:txBody>
                  <a:tcPr/>
                </a:tc>
                <a:tc>
                  <a:txBody>
                    <a:bodyPr/>
                    <a:lstStyle/>
                    <a:p>
                      <a:r>
                        <a:rPr lang="en-US" altLang="zh-CN" sz="2000" b="1" i="0" kern="1200" baseline="0" dirty="0">
                          <a:solidFill>
                            <a:schemeClr val="tx1"/>
                          </a:solidFill>
                          <a:latin typeface="+mn-lt"/>
                          <a:ea typeface="华文中宋" pitchFamily="2" charset="-122"/>
                          <a:cs typeface="+mn-cs"/>
                        </a:rPr>
                        <a:t>16%</a:t>
                      </a:r>
                      <a:r>
                        <a:rPr lang="zh-CN" altLang="en-US" sz="2000" b="1" i="0" kern="1200" baseline="0" dirty="0">
                          <a:solidFill>
                            <a:schemeClr val="tx1"/>
                          </a:solidFill>
                          <a:latin typeface="+mn-lt"/>
                          <a:ea typeface="华文中宋" pitchFamily="2" charset="-122"/>
                          <a:cs typeface="+mn-cs"/>
                        </a:rPr>
                        <a:t>或</a:t>
                      </a:r>
                      <a:r>
                        <a:rPr lang="en-US" altLang="zh-CN" sz="2000" b="1" i="0" kern="1200" baseline="0" dirty="0">
                          <a:solidFill>
                            <a:schemeClr val="tx1"/>
                          </a:solidFill>
                          <a:latin typeface="+mn-lt"/>
                          <a:ea typeface="华文中宋" pitchFamily="2" charset="-122"/>
                          <a:cs typeface="+mn-cs"/>
                        </a:rPr>
                        <a:t>10%</a:t>
                      </a:r>
                      <a:endParaRPr lang="zh-CN" altLang="en-US" sz="2000" b="1" i="0" kern="1200" baseline="0" dirty="0">
                        <a:solidFill>
                          <a:schemeClr val="tx1"/>
                        </a:solidFill>
                        <a:latin typeface="+mn-lt"/>
                        <a:ea typeface="华文中宋" pitchFamily="2" charset="-122"/>
                        <a:cs typeface="+mn-cs"/>
                      </a:endParaRP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normAutofit/>
          </a:bodyPr>
          <a:lstStyle/>
          <a:p>
            <a:r>
              <a:rPr lang="zh-CN" altLang="en-US" dirty="0"/>
              <a:t>总体而言，在上述十六种交易组合中，增值税税率调整相关的交易类型，都会产生影响。影响涉及：进（销）项、成本和现金流等方面。不同交易有的是有利影响，也有的是无利影响</a:t>
            </a:r>
            <a:endParaRPr lang="en-US" altLang="zh-CN" dirty="0"/>
          </a:p>
          <a:p>
            <a:r>
              <a:rPr lang="en-US" altLang="zh-CN" dirty="0"/>
              <a:t>2.</a:t>
            </a:r>
            <a:r>
              <a:rPr lang="zh-CN" altLang="en-US" dirty="0"/>
              <a:t>税率调整不产生影响的交易类型</a:t>
            </a:r>
            <a:endParaRPr lang="en-US" altLang="zh-CN" dirty="0"/>
          </a:p>
          <a:p>
            <a:r>
              <a:rPr lang="zh-CN" altLang="en-US" dirty="0"/>
              <a:t>交易双方都是简易计税方法或一般计税方法适用</a:t>
            </a:r>
            <a:r>
              <a:rPr lang="en-US" altLang="zh-CN" dirty="0"/>
              <a:t>6%</a:t>
            </a:r>
            <a:r>
              <a:rPr lang="zh-CN" altLang="en-US" dirty="0"/>
              <a:t>税率时，税率调整不产生影响，共有九种情形，包括：</a:t>
            </a:r>
            <a:endParaRPr lang="en-US" altLang="zh-CN" dirty="0"/>
          </a:p>
          <a:p>
            <a:r>
              <a:rPr lang="zh-CN" altLang="en-US" dirty="0"/>
              <a:t>（</a:t>
            </a:r>
            <a:r>
              <a:rPr lang="en-US" altLang="zh-CN" dirty="0"/>
              <a:t>1</a:t>
            </a:r>
            <a:r>
              <a:rPr lang="zh-CN" altLang="en-US" dirty="0"/>
              <a:t>）销售方为小规模纳税人的三种情形（购买方为小规模纳税人、购买方为一般纳税人的简易、一般计税方法且</a:t>
            </a:r>
            <a:r>
              <a:rPr lang="en-US" altLang="zh-CN" dirty="0"/>
              <a:t>6%</a:t>
            </a:r>
            <a:r>
              <a:rPr lang="zh-CN" altLang="en-US" dirty="0"/>
              <a:t>，下同）</a:t>
            </a:r>
            <a:endParaRPr lang="en-US" altLang="zh-CN" dirty="0"/>
          </a:p>
          <a:p>
            <a:r>
              <a:rPr lang="zh-CN" altLang="en-US" dirty="0"/>
              <a:t>（</a:t>
            </a:r>
            <a:r>
              <a:rPr lang="en-US" altLang="zh-CN" dirty="0"/>
              <a:t>2</a:t>
            </a:r>
            <a:r>
              <a:rPr lang="zh-CN" altLang="en-US" dirty="0"/>
              <a:t>）销售方为适用简易计税方法的一般纳税人的三种情形</a:t>
            </a:r>
            <a:endParaRPr lang="en-US" altLang="zh-CN" dirty="0"/>
          </a:p>
          <a:p>
            <a:r>
              <a:rPr lang="zh-CN" altLang="en-US" dirty="0"/>
              <a:t>（</a:t>
            </a:r>
            <a:r>
              <a:rPr lang="en-US" altLang="zh-CN" dirty="0"/>
              <a:t>3</a:t>
            </a:r>
            <a:r>
              <a:rPr lang="zh-CN" altLang="en-US" dirty="0"/>
              <a:t>）销售方为适用一般计税方法且按</a:t>
            </a:r>
            <a:r>
              <a:rPr lang="en-US" altLang="zh-CN" dirty="0"/>
              <a:t>6%</a:t>
            </a:r>
            <a:r>
              <a:rPr lang="zh-CN" altLang="en-US" dirty="0"/>
              <a:t>税率的三种情形</a:t>
            </a:r>
            <a:endParaRPr lang="en-US" altLang="zh-C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lstStyle/>
          <a:p>
            <a:r>
              <a:rPr lang="en-US" altLang="zh-CN" dirty="0"/>
              <a:t>3.</a:t>
            </a:r>
            <a:r>
              <a:rPr lang="zh-CN" altLang="en-US" dirty="0"/>
              <a:t>税率调整产生影响的交易类型</a:t>
            </a:r>
            <a:endParaRPr lang="en-US" altLang="zh-CN" dirty="0"/>
          </a:p>
          <a:p>
            <a:r>
              <a:rPr lang="zh-CN" altLang="en-US" dirty="0"/>
              <a:t>购销双方涉及其中一方税率 调整的交易，都会产生影响，这类交易共有七种</a:t>
            </a:r>
            <a:endParaRPr lang="en-US" altLang="zh-CN" dirty="0"/>
          </a:p>
          <a:p>
            <a:r>
              <a:rPr lang="zh-CN" altLang="en-US" dirty="0"/>
              <a:t>（</a:t>
            </a:r>
            <a:r>
              <a:rPr lang="en-US" altLang="zh-CN" dirty="0"/>
              <a:t>1</a:t>
            </a:r>
            <a:r>
              <a:rPr lang="zh-CN" altLang="en-US" dirty="0"/>
              <a:t>）销售方采取简易计税方法（两种），购买方涉及税率调整</a:t>
            </a:r>
            <a:endParaRPr lang="en-US" altLang="zh-CN" dirty="0"/>
          </a:p>
          <a:p>
            <a:r>
              <a:rPr lang="zh-CN" altLang="en-US" dirty="0"/>
              <a:t>（</a:t>
            </a:r>
            <a:r>
              <a:rPr lang="en-US" altLang="zh-CN" dirty="0"/>
              <a:t>2</a:t>
            </a:r>
            <a:r>
              <a:rPr lang="zh-CN" altLang="en-US" dirty="0"/>
              <a:t>）销售方采取一般计税方法适用税率</a:t>
            </a:r>
            <a:r>
              <a:rPr lang="en-US" altLang="zh-CN" dirty="0"/>
              <a:t>6%</a:t>
            </a:r>
            <a:r>
              <a:rPr lang="zh-CN" altLang="en-US" dirty="0"/>
              <a:t>，购买方涉及税率调整</a:t>
            </a:r>
            <a:endParaRPr lang="en-US" altLang="zh-CN" dirty="0"/>
          </a:p>
          <a:p>
            <a:r>
              <a:rPr lang="zh-CN" altLang="en-US" dirty="0"/>
              <a:t>（</a:t>
            </a:r>
            <a:r>
              <a:rPr lang="en-US" altLang="zh-CN" dirty="0"/>
              <a:t>3</a:t>
            </a:r>
            <a:r>
              <a:rPr lang="zh-CN" altLang="en-US" dirty="0"/>
              <a:t>）销售方采取一般计税方法适用调整税率，购买方各种情形（四种）</a:t>
            </a:r>
            <a:endParaRPr lang="en-US"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增值税税率调整的影响分析</a:t>
            </a:r>
          </a:p>
        </p:txBody>
      </p:sp>
      <p:sp>
        <p:nvSpPr>
          <p:cNvPr id="3" name="内容占位符 2"/>
          <p:cNvSpPr>
            <a:spLocks noGrp="1"/>
          </p:cNvSpPr>
          <p:nvPr>
            <p:ph idx="1"/>
          </p:nvPr>
        </p:nvSpPr>
        <p:spPr/>
        <p:txBody>
          <a:bodyPr>
            <a:normAutofit/>
          </a:bodyPr>
          <a:lstStyle/>
          <a:p>
            <a:r>
              <a:rPr lang="zh-CN" altLang="en-US" dirty="0">
                <a:solidFill>
                  <a:srgbClr val="002060"/>
                </a:solidFill>
              </a:rPr>
              <a:t>（二）税率调整对价格的影响</a:t>
            </a:r>
            <a:endParaRPr lang="en-US" altLang="zh-CN" dirty="0">
              <a:solidFill>
                <a:srgbClr val="002060"/>
              </a:solidFill>
            </a:endParaRPr>
          </a:p>
          <a:p>
            <a:r>
              <a:rPr lang="zh-CN" altLang="en-US" dirty="0"/>
              <a:t>对采取一般计税法适用调整税率的销售方和采取一般计税方法的购买方（不管是否适用调整税率）而言，税率调整必然引</a:t>
            </a:r>
            <a:r>
              <a:rPr lang="zh-CN" altLang="en-US" dirty="0">
                <a:solidFill>
                  <a:srgbClr val="FF0000"/>
                </a:solidFill>
              </a:rPr>
              <a:t>起价税关系的重筑</a:t>
            </a:r>
            <a:endParaRPr lang="en-US" altLang="zh-CN" dirty="0">
              <a:solidFill>
                <a:srgbClr val="FF0000"/>
              </a:solidFill>
            </a:endParaRPr>
          </a:p>
          <a:p>
            <a:r>
              <a:rPr lang="zh-CN" altLang="en-US" dirty="0">
                <a:solidFill>
                  <a:srgbClr val="FF0000"/>
                </a:solidFill>
              </a:rPr>
              <a:t>注：不存在</a:t>
            </a:r>
            <a:r>
              <a:rPr lang="zh-CN" altLang="en-US" dirty="0"/>
              <a:t>单一的税额变化或价格变化</a:t>
            </a:r>
            <a:endParaRPr lang="en-US" altLang="zh-CN" dirty="0"/>
          </a:p>
          <a:p>
            <a:r>
              <a:rPr lang="en-US" altLang="zh-CN" dirty="0"/>
              <a:t>1.</a:t>
            </a:r>
            <a:r>
              <a:rPr lang="zh-CN" altLang="en-US" dirty="0"/>
              <a:t>不含税价格不因税率调整而变化（以下称之为</a:t>
            </a:r>
            <a:r>
              <a:rPr lang="zh-CN" altLang="en-US" dirty="0">
                <a:solidFill>
                  <a:srgbClr val="FF0000"/>
                </a:solidFill>
              </a:rPr>
              <a:t>不调价</a:t>
            </a:r>
            <a:r>
              <a:rPr lang="zh-CN" altLang="en-US" dirty="0"/>
              <a:t>），销售额（或购进成本）不变，而对应的销项税额（或进项税额）必然变化（减少）</a:t>
            </a:r>
            <a:endParaRPr lang="en-US" altLang="zh-CN" dirty="0"/>
          </a:p>
          <a:p>
            <a:r>
              <a:rPr lang="en-US" altLang="zh-CN" dirty="0"/>
              <a:t>2.</a:t>
            </a:r>
            <a:r>
              <a:rPr lang="zh-CN" altLang="en-US" dirty="0"/>
              <a:t>含税价格不因税率调整而变化（以下称之为</a:t>
            </a:r>
            <a:r>
              <a:rPr lang="zh-CN" altLang="en-US" dirty="0">
                <a:solidFill>
                  <a:srgbClr val="FF0000"/>
                </a:solidFill>
              </a:rPr>
              <a:t>调价</a:t>
            </a:r>
            <a:r>
              <a:rPr lang="zh-CN" altLang="en-US" dirty="0"/>
              <a:t>，除特殊情况下，不因税率调整而含税价反而提高），销售额和税额都将发生变化，其中销售额（或购进成本）增加，而对应的销项税额（或进项税额）也变化（仍减少）</a:t>
            </a:r>
            <a:endParaRPr lang="en-US" altLang="zh-CN" dirty="0"/>
          </a:p>
          <a:p>
            <a:endParaRPr lang="en-US" altLang="zh-CN"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1955</TotalTime>
  <Words>5652</Words>
  <Application>Microsoft Office PowerPoint</Application>
  <PresentationFormat>全屏显示(4:3)</PresentationFormat>
  <Paragraphs>1627</Paragraphs>
  <Slides>58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58</vt:i4>
      </vt:variant>
    </vt:vector>
  </HeadingPairs>
  <TitlesOfParts>
    <vt:vector size="64" baseType="lpstr">
      <vt:lpstr>华文新魏</vt:lpstr>
      <vt:lpstr>华文中宋</vt:lpstr>
      <vt:lpstr>宋体</vt:lpstr>
      <vt:lpstr>Arial</vt:lpstr>
      <vt:lpstr>Calibri</vt:lpstr>
      <vt:lpstr>Office 主题</vt:lpstr>
      <vt:lpstr>增值税税率调整影响及应对策略</vt:lpstr>
      <vt:lpstr>内容</vt:lpstr>
      <vt:lpstr>增值税税率调整政策规定</vt:lpstr>
      <vt:lpstr>增值税税率调整政策规定</vt:lpstr>
      <vt:lpstr>增值税税率调整政策规定</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增值税税率调整的影响分析</vt:lpstr>
      <vt:lpstr>应对增值税税率调整的建议</vt:lpstr>
      <vt:lpstr>应对增值税税率调整的建议</vt:lpstr>
      <vt:lpstr>应对增值税税率调整的建议</vt:lpstr>
      <vt:lpstr>应对增值税税率调整的建议</vt:lpstr>
      <vt:lpstr>应对增值税税率调整的建议</vt:lpstr>
      <vt:lpstr>应对增值税税率调整的建议</vt:lpstr>
      <vt:lpstr>应对增值税税率调整的建议</vt:lpstr>
      <vt:lpstr>应对增值税税率调整的建议</vt:lpstr>
      <vt:lpstr>统一增值税小规模纳税人标准</vt:lpstr>
      <vt:lpstr>统一增值税小规模纳税人标准</vt:lpstr>
      <vt:lpstr>PowerPoint 演示文稿</vt:lpstr>
    </vt:vector>
  </TitlesOfParts>
  <Company>http://sdwm.org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SDWM</dc:creator>
  <cp:lastModifiedBy>李忠尔</cp:lastModifiedBy>
  <cp:revision>96</cp:revision>
  <dcterms:created xsi:type="dcterms:W3CDTF">2016-04-04T07:16:18Z</dcterms:created>
  <dcterms:modified xsi:type="dcterms:W3CDTF">2018-04-20T02:26:34Z</dcterms:modified>
</cp:coreProperties>
</file>