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0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108"/>
  </p:notesMasterIdLst>
  <p:sldIdLst>
    <p:sldId id="256" r:id="rId2"/>
    <p:sldId id="257" r:id="rId3"/>
    <p:sldId id="261" r:id="rId4"/>
    <p:sldId id="366" r:id="rId5"/>
    <p:sldId id="409" r:id="rId6"/>
    <p:sldId id="262" r:id="rId7"/>
    <p:sldId id="263" r:id="rId8"/>
    <p:sldId id="289" r:id="rId9"/>
    <p:sldId id="410" r:id="rId10"/>
    <p:sldId id="264" r:id="rId11"/>
    <p:sldId id="265" r:id="rId12"/>
    <p:sldId id="266" r:id="rId13"/>
    <p:sldId id="267" r:id="rId14"/>
    <p:sldId id="368" r:id="rId15"/>
    <p:sldId id="369" r:id="rId16"/>
    <p:sldId id="370" r:id="rId17"/>
    <p:sldId id="371" r:id="rId18"/>
    <p:sldId id="372" r:id="rId19"/>
    <p:sldId id="268" r:id="rId20"/>
    <p:sldId id="269" r:id="rId21"/>
    <p:sldId id="290" r:id="rId22"/>
    <p:sldId id="291" r:id="rId23"/>
    <p:sldId id="292" r:id="rId24"/>
    <p:sldId id="270" r:id="rId25"/>
    <p:sldId id="271" r:id="rId26"/>
    <p:sldId id="274" r:id="rId27"/>
    <p:sldId id="275" r:id="rId28"/>
    <p:sldId id="276" r:id="rId29"/>
    <p:sldId id="293" r:id="rId30"/>
    <p:sldId id="294" r:id="rId31"/>
    <p:sldId id="295" r:id="rId32"/>
    <p:sldId id="296" r:id="rId33"/>
    <p:sldId id="297" r:id="rId34"/>
    <p:sldId id="298" r:id="rId35"/>
    <p:sldId id="299" r:id="rId36"/>
    <p:sldId id="300" r:id="rId37"/>
    <p:sldId id="301" r:id="rId38"/>
    <p:sldId id="414" r:id="rId39"/>
    <p:sldId id="415" r:id="rId40"/>
    <p:sldId id="303" r:id="rId41"/>
    <p:sldId id="304" r:id="rId42"/>
    <p:sldId id="306" r:id="rId43"/>
    <p:sldId id="277" r:id="rId44"/>
    <p:sldId id="411" r:id="rId45"/>
    <p:sldId id="309" r:id="rId46"/>
    <p:sldId id="278" r:id="rId47"/>
    <p:sldId id="279" r:id="rId48"/>
    <p:sldId id="280" r:id="rId49"/>
    <p:sldId id="281" r:id="rId50"/>
    <p:sldId id="282" r:id="rId51"/>
    <p:sldId id="283" r:id="rId52"/>
    <p:sldId id="284" r:id="rId53"/>
    <p:sldId id="412" r:id="rId54"/>
    <p:sldId id="285" r:id="rId55"/>
    <p:sldId id="310" r:id="rId56"/>
    <p:sldId id="311" r:id="rId57"/>
    <p:sldId id="324" r:id="rId58"/>
    <p:sldId id="313" r:id="rId59"/>
    <p:sldId id="314" r:id="rId60"/>
    <p:sldId id="325" r:id="rId61"/>
    <p:sldId id="315" r:id="rId62"/>
    <p:sldId id="316" r:id="rId63"/>
    <p:sldId id="326" r:id="rId64"/>
    <p:sldId id="327" r:id="rId65"/>
    <p:sldId id="323" r:id="rId66"/>
    <p:sldId id="328" r:id="rId67"/>
    <p:sldId id="330" r:id="rId68"/>
    <p:sldId id="406" r:id="rId69"/>
    <p:sldId id="345" r:id="rId70"/>
    <p:sldId id="346" r:id="rId71"/>
    <p:sldId id="373" r:id="rId72"/>
    <p:sldId id="374" r:id="rId73"/>
    <p:sldId id="375" r:id="rId74"/>
    <p:sldId id="376" r:id="rId75"/>
    <p:sldId id="377" r:id="rId76"/>
    <p:sldId id="378" r:id="rId77"/>
    <p:sldId id="379" r:id="rId78"/>
    <p:sldId id="348" r:id="rId79"/>
    <p:sldId id="349" r:id="rId80"/>
    <p:sldId id="350" r:id="rId81"/>
    <p:sldId id="386" r:id="rId82"/>
    <p:sldId id="388" r:id="rId83"/>
    <p:sldId id="389" r:id="rId84"/>
    <p:sldId id="390" r:id="rId85"/>
    <p:sldId id="391" r:id="rId86"/>
    <p:sldId id="407" r:id="rId87"/>
    <p:sldId id="387" r:id="rId88"/>
    <p:sldId id="380" r:id="rId89"/>
    <p:sldId id="392" r:id="rId90"/>
    <p:sldId id="393" r:id="rId91"/>
    <p:sldId id="394" r:id="rId92"/>
    <p:sldId id="395" r:id="rId93"/>
    <p:sldId id="396" r:id="rId94"/>
    <p:sldId id="398" r:id="rId95"/>
    <p:sldId id="399" r:id="rId96"/>
    <p:sldId id="400" r:id="rId97"/>
    <p:sldId id="401" r:id="rId98"/>
    <p:sldId id="402" r:id="rId99"/>
    <p:sldId id="403" r:id="rId100"/>
    <p:sldId id="383" r:id="rId101"/>
    <p:sldId id="384" r:id="rId102"/>
    <p:sldId id="408" r:id="rId103"/>
    <p:sldId id="364" r:id="rId104"/>
    <p:sldId id="404" r:id="rId105"/>
    <p:sldId id="405" r:id="rId106"/>
    <p:sldId id="365" r:id="rId10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slide" Target="slides/slide106.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presProps" Target="pres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8DFE31E-EAD7-446F-AB4D-22394E61C953}" type="datetimeFigureOut">
              <a:rPr lang="zh-CN" altLang="en-US" smtClean="0"/>
              <a:pPr/>
              <a:t>2019/7/18</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5969FBE-A274-4E20-8E5E-52DFF15AEF53}"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5969FBE-A274-4E20-8E5E-52DFF15AEF53}" type="slidenum">
              <a:rPr lang="zh-CN" altLang="en-US" smtClean="0"/>
              <a:pPr/>
              <a:t>62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85969FBE-A274-4E20-8E5E-52DFF15AEF53}" type="slidenum">
              <a:rPr lang="zh-CN" altLang="en-US" smtClean="0"/>
              <a:pPr/>
              <a:t>70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7" name="矩形 6"/>
          <p:cNvSpPr/>
          <p:nvPr/>
        </p:nvSpPr>
        <p:spPr>
          <a:xfrm>
            <a:off x="685800" y="3196686"/>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ctrTitle"/>
          </p:nvPr>
        </p:nvSpPr>
        <p:spPr>
          <a:xfrm>
            <a:off x="685800" y="1676401"/>
            <a:ext cx="7772400" cy="1538286"/>
          </a:xfrm>
        </p:spPr>
        <p:txBody>
          <a:bodyPr anchor="b"/>
          <a:lstStyle/>
          <a:p>
            <a:r>
              <a:rPr kumimoji="0" lang="zh-CN" altLang="en-US"/>
              <a:t>单击此处编辑母版标题样式</a:t>
            </a:r>
            <a:endParaRPr kumimoji="0" lang="en-US"/>
          </a:p>
        </p:txBody>
      </p:sp>
      <p:sp>
        <p:nvSpPr>
          <p:cNvPr id="3" name="副标题 2"/>
          <p:cNvSpPr>
            <a:spLocks noGrp="1"/>
          </p:cNvSpPr>
          <p:nvPr>
            <p:ph type="subTitle" idx="1"/>
          </p:nvPr>
        </p:nvSpPr>
        <p:spPr>
          <a:xfrm>
            <a:off x="1371600" y="3214686"/>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0" lang="zh-CN" altLang="en-US"/>
              <a:t>单击此处编辑母版副标题样式</a:t>
            </a:r>
            <a:endParaRPr kumimoji="0" lang="en-US"/>
          </a:p>
        </p:txBody>
      </p:sp>
      <p:sp>
        <p:nvSpPr>
          <p:cNvPr id="4" name="日期占位符 3"/>
          <p:cNvSpPr>
            <a:spLocks noGrp="1"/>
          </p:cNvSpPr>
          <p:nvPr>
            <p:ph type="dt" sz="half" idx="10"/>
          </p:nvPr>
        </p:nvSpPr>
        <p:spPr/>
        <p:txBody>
          <a:bodyPr/>
          <a:lstStyle/>
          <a:p>
            <a:fld id="{3AE0FA34-7962-40ED-BDE4-5E5258628AC9}" type="datetimeFigureOut">
              <a:rPr lang="zh-CN" altLang="en-US" smtClean="0"/>
              <a:pPr/>
              <a:t>2019/7/18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36CD40-4755-45D7-B946-46B1D3263E2F}"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3AE0FA34-7962-40ED-BDE4-5E5258628AC9}" type="datetimeFigureOut">
              <a:rPr lang="zh-CN" altLang="en-US" smtClean="0"/>
              <a:pPr/>
              <a:t>2019/7/18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36CD40-4755-45D7-B946-46B1D3263E2F}" type="slidenum">
              <a:rPr lang="zh-CN" altLang="en-US" smtClean="0"/>
              <a:pPr/>
              <a:t>‹#›</a:t>
            </a:fld>
            <a:endParaRPr lang="zh-CN" altLang="en-US"/>
          </a:p>
        </p:txBody>
      </p:sp>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7215206" y="274638"/>
            <a:ext cx="1471594" cy="6011882"/>
          </a:xfrm>
        </p:spPr>
        <p:txBody>
          <a:bodyPr vert="eaVert"/>
          <a:lstStyle/>
          <a:p>
            <a:r>
              <a:rPr kumimoji="0" lang="zh-CN" altLang="en-US"/>
              <a:t>单击此处编辑母版标题样式</a:t>
            </a:r>
            <a:endParaRPr kumimoji="0" lang="en-US"/>
          </a:p>
        </p:txBody>
      </p:sp>
      <p:sp>
        <p:nvSpPr>
          <p:cNvPr id="3" name="竖排文字占位符 2"/>
          <p:cNvSpPr>
            <a:spLocks noGrp="1"/>
          </p:cNvSpPr>
          <p:nvPr>
            <p:ph type="body" orient="vert" idx="1"/>
          </p:nvPr>
        </p:nvSpPr>
        <p:spPr>
          <a:xfrm>
            <a:off x="457200" y="274638"/>
            <a:ext cx="6686568" cy="6011882"/>
          </a:xfrm>
        </p:spPr>
        <p:txBody>
          <a:bodyPr vert="eaVert"/>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3AE0FA34-7962-40ED-BDE4-5E5258628AC9}" type="datetimeFigureOut">
              <a:rPr lang="zh-CN" altLang="en-US" smtClean="0"/>
              <a:pPr/>
              <a:t>2019/7/18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36CD40-4755-45D7-B946-46B1D3263E2F}"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7" name="矩形 6"/>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428596" y="285728"/>
            <a:ext cx="8072494" cy="571504"/>
          </a:xfrm>
        </p:spPr>
        <p:txBody>
          <a:bodyPr>
            <a:normAutofit/>
          </a:bodyPr>
          <a:lstStyle>
            <a:lvl1pPr>
              <a:defRPr sz="2800" b="1" i="0" baseline="0">
                <a:solidFill>
                  <a:srgbClr val="0070C0"/>
                </a:solidFill>
              </a:defRPr>
            </a:lvl1pPr>
          </a:lstStyle>
          <a:p>
            <a:r>
              <a:rPr kumimoji="0" lang="zh-CN" altLang="en-US" dirty="0"/>
              <a:t>单击此处编辑母版标题样式</a:t>
            </a:r>
            <a:endParaRPr kumimoji="0" lang="en-US" dirty="0"/>
          </a:p>
        </p:txBody>
      </p:sp>
      <p:sp>
        <p:nvSpPr>
          <p:cNvPr id="3" name="内容占位符 2"/>
          <p:cNvSpPr>
            <a:spLocks noGrp="1"/>
          </p:cNvSpPr>
          <p:nvPr>
            <p:ph idx="1"/>
          </p:nvPr>
        </p:nvSpPr>
        <p:spPr>
          <a:xfrm>
            <a:off x="357158" y="1142984"/>
            <a:ext cx="8358246" cy="5357850"/>
          </a:xfrm>
        </p:spPr>
        <p:txBody>
          <a:bodyPr>
            <a:normAutofit/>
          </a:bodyPr>
          <a:lstStyle>
            <a:lvl1pPr>
              <a:defRPr sz="2400" b="1" i="0" baseline="0">
                <a:solidFill>
                  <a:schemeClr val="tx1"/>
                </a:solidFill>
                <a:ea typeface="华文新魏" pitchFamily="2" charset="-122"/>
              </a:defRPr>
            </a:lvl1pPr>
            <a:lvl2pPr>
              <a:defRPr sz="2400" b="1" i="0" baseline="0">
                <a:solidFill>
                  <a:srgbClr val="0070C0"/>
                </a:solidFill>
                <a:ea typeface="华文新魏" pitchFamily="2" charset="-122"/>
              </a:defRPr>
            </a:lvl2pPr>
            <a:lvl3pPr>
              <a:defRPr sz="2400" b="1" i="0" baseline="0">
                <a:ea typeface="华文新魏" pitchFamily="2" charset="-122"/>
              </a:defRPr>
            </a:lvl3pPr>
            <a:lvl4pPr>
              <a:defRPr sz="2400" b="1" i="0" baseline="0">
                <a:ea typeface="华文新魏" pitchFamily="2" charset="-122"/>
              </a:defRPr>
            </a:lvl4pPr>
            <a:lvl5pPr>
              <a:defRPr sz="2400" b="1" i="0" baseline="0">
                <a:ea typeface="华文新魏" pitchFamily="2" charset="-122"/>
              </a:defRPr>
            </a:lvl5pPr>
          </a:lstStyle>
          <a:p>
            <a:pPr lvl="0" eaLnBrk="1" latinLnBrk="0" hangingPunct="1"/>
            <a:r>
              <a:rPr lang="zh-CN" altLang="en-US" dirty="0"/>
              <a:t>单击此处编辑母版文本样式</a:t>
            </a:r>
          </a:p>
          <a:p>
            <a:pPr lvl="1" eaLnBrk="1" latinLnBrk="0" hangingPunct="1"/>
            <a:r>
              <a:rPr lang="zh-CN" altLang="en-US" dirty="0"/>
              <a:t>第二级</a:t>
            </a:r>
          </a:p>
          <a:p>
            <a:pPr lvl="2" eaLnBrk="1" latinLnBrk="0" hangingPunct="1"/>
            <a:r>
              <a:rPr lang="zh-CN" altLang="en-US" dirty="0"/>
              <a:t>第三级</a:t>
            </a:r>
          </a:p>
          <a:p>
            <a:pPr lvl="3" eaLnBrk="1" latinLnBrk="0" hangingPunct="1"/>
            <a:r>
              <a:rPr lang="zh-CN" altLang="en-US" dirty="0"/>
              <a:t>第四级</a:t>
            </a:r>
          </a:p>
          <a:p>
            <a:pPr lvl="4" eaLnBrk="1" latinLnBrk="0" hangingPunct="1"/>
            <a:r>
              <a:rPr lang="zh-CN" altLang="en-US" dirty="0"/>
              <a:t>第五级</a:t>
            </a:r>
            <a:endParaRPr kumimoji="0" lang="en-US" dirty="0"/>
          </a:p>
        </p:txBody>
      </p:sp>
      <p:sp>
        <p:nvSpPr>
          <p:cNvPr id="4" name="日期占位符 3"/>
          <p:cNvSpPr>
            <a:spLocks noGrp="1"/>
          </p:cNvSpPr>
          <p:nvPr>
            <p:ph type="dt" sz="half" idx="10"/>
          </p:nvPr>
        </p:nvSpPr>
        <p:spPr>
          <a:xfrm>
            <a:off x="73152" y="6400800"/>
            <a:ext cx="3200400" cy="283800"/>
          </a:xfrm>
        </p:spPr>
        <p:txBody>
          <a:bodyPr/>
          <a:lstStyle/>
          <a:p>
            <a:fld id="{3AE0FA34-7962-40ED-BDE4-5E5258628AC9}" type="datetimeFigureOut">
              <a:rPr lang="zh-CN" altLang="en-US" smtClean="0"/>
              <a:pPr/>
              <a:t>2019/7/18</a:t>
            </a:fld>
            <a:endParaRPr lang="zh-CN" altLang="en-US"/>
          </a:p>
        </p:txBody>
      </p:sp>
      <p:sp>
        <p:nvSpPr>
          <p:cNvPr id="5" name="页脚占位符 4"/>
          <p:cNvSpPr>
            <a:spLocks noGrp="1"/>
          </p:cNvSpPr>
          <p:nvPr>
            <p:ph type="ftr" sz="quarter" idx="11"/>
          </p:nvPr>
        </p:nvSpPr>
        <p:spPr>
          <a:xfrm>
            <a:off x="5330952" y="6400800"/>
            <a:ext cx="3733800" cy="283800"/>
          </a:xfrm>
        </p:spPr>
        <p:txBody>
          <a:bodyPr/>
          <a:lstStyle/>
          <a:p>
            <a:endParaRPr lang="zh-CN" altLang="en-US"/>
          </a:p>
        </p:txBody>
      </p:sp>
      <p:sp>
        <p:nvSpPr>
          <p:cNvPr id="6" name="灯片编号占位符 5"/>
          <p:cNvSpPr>
            <a:spLocks noGrp="1"/>
          </p:cNvSpPr>
          <p:nvPr>
            <p:ph type="sldNum" sz="quarter" idx="12"/>
          </p:nvPr>
        </p:nvSpPr>
        <p:spPr/>
        <p:txBody>
          <a:bodyPr/>
          <a:lstStyle/>
          <a:p>
            <a:fld id="{B936CD40-4755-45D7-B946-46B1D3263E2F}"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7" name="矩形 6"/>
          <p:cNvSpPr/>
          <p:nvPr/>
        </p:nvSpPr>
        <p:spPr>
          <a:xfrm>
            <a:off x="685800" y="3143248"/>
            <a:ext cx="77724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722313" y="3143248"/>
            <a:ext cx="7772400" cy="1362075"/>
          </a:xfrm>
        </p:spPr>
        <p:txBody>
          <a:bodyPr anchor="t"/>
          <a:lstStyle>
            <a:lvl1pPr algn="ctr">
              <a:defRPr sz="4000" b="0" cap="all"/>
            </a:lvl1pPr>
          </a:lstStyle>
          <a:p>
            <a:r>
              <a:rPr kumimoji="0" lang="zh-CN" altLang="en-US"/>
              <a:t>单击此处编辑母版标题样式</a:t>
            </a:r>
            <a:endParaRPr kumimoji="0" lang="en-US"/>
          </a:p>
        </p:txBody>
      </p:sp>
      <p:sp>
        <p:nvSpPr>
          <p:cNvPr id="3" name="文本占位符 2"/>
          <p:cNvSpPr>
            <a:spLocks noGrp="1"/>
          </p:cNvSpPr>
          <p:nvPr>
            <p:ph type="body" idx="1"/>
          </p:nvPr>
        </p:nvSpPr>
        <p:spPr>
          <a:xfrm>
            <a:off x="722313" y="1643061"/>
            <a:ext cx="77724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日期占位符 3"/>
          <p:cNvSpPr>
            <a:spLocks noGrp="1"/>
          </p:cNvSpPr>
          <p:nvPr>
            <p:ph type="dt" sz="half" idx="10"/>
          </p:nvPr>
        </p:nvSpPr>
        <p:spPr/>
        <p:txBody>
          <a:bodyPr/>
          <a:lstStyle/>
          <a:p>
            <a:fld id="{3AE0FA34-7962-40ED-BDE4-5E5258628AC9}" type="datetimeFigureOut">
              <a:rPr lang="zh-CN" altLang="en-US" smtClean="0"/>
              <a:pPr/>
              <a:t>2019/7/18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36CD40-4755-45D7-B946-46B1D3263E2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矩形 7"/>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5" name="日期占位符 4"/>
          <p:cNvSpPr>
            <a:spLocks noGrp="1"/>
          </p:cNvSpPr>
          <p:nvPr>
            <p:ph type="dt" sz="half" idx="10"/>
          </p:nvPr>
        </p:nvSpPr>
        <p:spPr/>
        <p:txBody>
          <a:bodyPr/>
          <a:lstStyle/>
          <a:p>
            <a:fld id="{3AE0FA34-7962-40ED-BDE4-5E5258628AC9}" type="datetimeFigureOut">
              <a:rPr lang="zh-CN" altLang="en-US" smtClean="0"/>
              <a:pPr/>
              <a:t>2019/7/18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36CD40-4755-45D7-B946-46B1D3263E2F}"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矩形 9"/>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lvl1pPr>
              <a:defRPr/>
            </a:lvl1pPr>
          </a:lstStyle>
          <a:p>
            <a:r>
              <a:rPr kumimoji="0" lang="zh-CN" altLang="en-US"/>
              <a:t>单击此处编辑母版标题样式</a:t>
            </a:r>
            <a:endParaRPr kumimoji="0"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eaLnBrk="1" latinLnBrk="0" hangingPunct="1"/>
            <a:r>
              <a:rPr kumimoji="0"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7" name="日期占位符 6"/>
          <p:cNvSpPr>
            <a:spLocks noGrp="1"/>
          </p:cNvSpPr>
          <p:nvPr>
            <p:ph type="dt" sz="half" idx="10"/>
          </p:nvPr>
        </p:nvSpPr>
        <p:spPr/>
        <p:txBody>
          <a:bodyPr/>
          <a:lstStyle/>
          <a:p>
            <a:fld id="{3AE0FA34-7962-40ED-BDE4-5E5258628AC9}" type="datetimeFigureOut">
              <a:rPr lang="zh-CN" altLang="en-US" smtClean="0"/>
              <a:pPr/>
              <a:t>2019/7/18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936CD40-4755-45D7-B946-46B1D3263E2F}"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6" name="矩形 5"/>
          <p:cNvSpPr/>
          <p:nvPr/>
        </p:nvSpPr>
        <p:spPr>
          <a:xfrm>
            <a:off x="457200" y="1410736"/>
            <a:ext cx="82296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p:txBody>
          <a:bodyPr/>
          <a:lstStyle/>
          <a:p>
            <a:r>
              <a:rPr kumimoji="0" lang="zh-CN" altLang="en-US"/>
              <a:t>单击此处编辑母版标题样式</a:t>
            </a:r>
            <a:endParaRPr kumimoji="0" lang="en-US"/>
          </a:p>
        </p:txBody>
      </p:sp>
      <p:sp>
        <p:nvSpPr>
          <p:cNvPr id="3" name="日期占位符 2"/>
          <p:cNvSpPr>
            <a:spLocks noGrp="1"/>
          </p:cNvSpPr>
          <p:nvPr>
            <p:ph type="dt" sz="half" idx="10"/>
          </p:nvPr>
        </p:nvSpPr>
        <p:spPr/>
        <p:txBody>
          <a:bodyPr/>
          <a:lstStyle/>
          <a:p>
            <a:fld id="{3AE0FA34-7962-40ED-BDE4-5E5258628AC9}" type="datetimeFigureOut">
              <a:rPr lang="zh-CN" altLang="en-US" smtClean="0"/>
              <a:pPr/>
              <a:t>2019/7/18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936CD40-4755-45D7-B946-46B1D3263E2F}"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AE0FA34-7962-40ED-BDE4-5E5258628AC9}" type="datetimeFigureOut">
              <a:rPr lang="zh-CN" altLang="en-US" smtClean="0"/>
              <a:pPr/>
              <a:t>2019/7/18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936CD40-4755-45D7-B946-46B1D3263E2F}"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8" name="矩形 7"/>
          <p:cNvSpPr/>
          <p:nvPr/>
        </p:nvSpPr>
        <p:spPr>
          <a:xfrm>
            <a:off x="2786050" y="1053546"/>
            <a:ext cx="5904000" cy="18000"/>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 1"/>
          <p:cNvSpPr>
            <a:spLocks noGrp="1"/>
          </p:cNvSpPr>
          <p:nvPr>
            <p:ph type="title"/>
          </p:nvPr>
        </p:nvSpPr>
        <p:spPr>
          <a:xfrm>
            <a:off x="2786050" y="228600"/>
            <a:ext cx="5900752" cy="842946"/>
          </a:xfrm>
        </p:spPr>
        <p:txBody>
          <a:bodyPr anchor="b"/>
          <a:lstStyle>
            <a:lvl1pPr algn="ctr">
              <a:defRPr sz="2800" b="0"/>
            </a:lvl1pPr>
          </a:lstStyle>
          <a:p>
            <a:r>
              <a:rPr kumimoji="0" lang="zh-CN" altLang="en-US"/>
              <a:t>单击此处编辑母版标题样式</a:t>
            </a:r>
            <a:endParaRPr kumimoji="0" lang="en-US"/>
          </a:p>
        </p:txBody>
      </p:sp>
      <p:sp>
        <p:nvSpPr>
          <p:cNvPr id="3" name="内容占位符 2"/>
          <p:cNvSpPr>
            <a:spLocks noGrp="1"/>
          </p:cNvSpPr>
          <p:nvPr>
            <p:ph idx="1"/>
          </p:nvPr>
        </p:nvSpPr>
        <p:spPr>
          <a:xfrm>
            <a:off x="2786050" y="1142984"/>
            <a:ext cx="5900750"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4" name="文本占位符 3"/>
          <p:cNvSpPr>
            <a:spLocks noGrp="1"/>
          </p:cNvSpPr>
          <p:nvPr>
            <p:ph type="body" sz="half" idx="2"/>
          </p:nvPr>
        </p:nvSpPr>
        <p:spPr>
          <a:xfrm>
            <a:off x="457205" y="1142984"/>
            <a:ext cx="2257408"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5" name="日期占位符 4"/>
          <p:cNvSpPr>
            <a:spLocks noGrp="1"/>
          </p:cNvSpPr>
          <p:nvPr>
            <p:ph type="dt" sz="half" idx="10"/>
          </p:nvPr>
        </p:nvSpPr>
        <p:spPr/>
        <p:txBody>
          <a:bodyPr/>
          <a:lstStyle/>
          <a:p>
            <a:fld id="{3AE0FA34-7962-40ED-BDE4-5E5258628AC9}" type="datetimeFigureOut">
              <a:rPr lang="zh-CN" altLang="en-US" smtClean="0"/>
              <a:pPr/>
              <a:t>2019/7/18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36CD40-4755-45D7-B946-46B1D3263E2F}"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3400" y="304800"/>
            <a:ext cx="6400800" cy="685800"/>
          </a:xfrm>
        </p:spPr>
        <p:txBody>
          <a:bodyPr anchor="ctr"/>
          <a:lstStyle>
            <a:lvl1pPr algn="l">
              <a:defRPr sz="2400" b="0"/>
            </a:lvl1pPr>
          </a:lstStyle>
          <a:p>
            <a:r>
              <a:rPr kumimoji="0" lang="zh-CN" altLang="en-US"/>
              <a:t>单击此处编辑母版标题样式</a:t>
            </a:r>
            <a:endParaRPr kumimoji="0" lang="en-US"/>
          </a:p>
        </p:txBody>
      </p:sp>
      <p:sp>
        <p:nvSpPr>
          <p:cNvPr id="3" name="图片占位符 2"/>
          <p:cNvSpPr>
            <a:spLocks noGrp="1"/>
          </p:cNvSpPr>
          <p:nvPr>
            <p:ph type="pic" idx="1"/>
          </p:nvPr>
        </p:nvSpPr>
        <p:spPr>
          <a:xfrm>
            <a:off x="701552" y="1143000"/>
            <a:ext cx="7223248"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kumimoji="0" lang="zh-CN" altLang="en-US"/>
              <a:t>单击图标添加图片</a:t>
            </a:r>
            <a:endParaRPr kumimoji="0" lang="en-US"/>
          </a:p>
        </p:txBody>
      </p:sp>
      <p:sp>
        <p:nvSpPr>
          <p:cNvPr id="4" name="文本占位符 3"/>
          <p:cNvSpPr>
            <a:spLocks noGrp="1"/>
          </p:cNvSpPr>
          <p:nvPr>
            <p:ph type="body" sz="half" idx="2"/>
          </p:nvPr>
        </p:nvSpPr>
        <p:spPr>
          <a:xfrm>
            <a:off x="2362200" y="5410200"/>
            <a:ext cx="5657888"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eaLnBrk="1" latinLnBrk="0" hangingPunct="1"/>
            <a:r>
              <a:rPr lang="zh-CN" altLang="en-US"/>
              <a:t>单击此处编辑母版文本样式</a:t>
            </a:r>
          </a:p>
          <a:p>
            <a:pPr lvl="1" eaLnBrk="1" latinLnBrk="0" hangingPunct="1"/>
            <a:r>
              <a:rPr lang="zh-CN" altLang="en-US"/>
              <a:t>第二级</a:t>
            </a:r>
          </a:p>
          <a:p>
            <a:pPr lvl="2" eaLnBrk="1" latinLnBrk="0" hangingPunct="1"/>
            <a:r>
              <a:rPr lang="zh-CN" altLang="en-US"/>
              <a:t>第三级</a:t>
            </a:r>
          </a:p>
          <a:p>
            <a:pPr lvl="3" eaLnBrk="1" latinLnBrk="0" hangingPunct="1"/>
            <a:r>
              <a:rPr lang="zh-CN" altLang="en-US"/>
              <a:t>第四级</a:t>
            </a:r>
          </a:p>
          <a:p>
            <a:pPr lvl="4" eaLnBrk="1" latinLnBrk="0" hangingPunct="1"/>
            <a:r>
              <a:rPr lang="zh-CN" altLang="en-US"/>
              <a:t>第五级</a:t>
            </a:r>
            <a:endParaRPr kumimoji="0" lang="en-US"/>
          </a:p>
        </p:txBody>
      </p:sp>
      <p:sp>
        <p:nvSpPr>
          <p:cNvPr id="5" name="日期占位符 4"/>
          <p:cNvSpPr>
            <a:spLocks noGrp="1"/>
          </p:cNvSpPr>
          <p:nvPr>
            <p:ph type="dt" sz="half" idx="10"/>
          </p:nvPr>
        </p:nvSpPr>
        <p:spPr/>
        <p:txBody>
          <a:bodyPr/>
          <a:lstStyle/>
          <a:p>
            <a:fld id="{3AE0FA34-7962-40ED-BDE4-5E5258628AC9}" type="datetimeFigureOut">
              <a:rPr lang="zh-CN" altLang="en-US" smtClean="0"/>
              <a:pPr/>
              <a:t>2019/7/18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36CD40-4755-45D7-B946-46B1D3263E2F}" type="slidenum">
              <a:rPr lang="zh-CN" altLang="en-US" smtClean="0"/>
              <a:pPr/>
              <a:t>‹#›</a:t>
            </a:fld>
            <a:endParaRPr lang="zh-CN" altLang="en-US"/>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000"/>
            <a:ext cx="9144000" cy="180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
        <p:nvSpPr>
          <p:cNvPr id="2" name="标题占位符 1"/>
          <p:cNvSpPr>
            <a:spLocks noGrp="1"/>
          </p:cNvSpPr>
          <p:nvPr>
            <p:ph type="title"/>
          </p:nvPr>
        </p:nvSpPr>
        <p:spPr>
          <a:xfrm>
            <a:off x="457200" y="274638"/>
            <a:ext cx="7972452" cy="654032"/>
          </a:xfrm>
          <a:prstGeom prst="rect">
            <a:avLst/>
          </a:prstGeom>
        </p:spPr>
        <p:txBody>
          <a:bodyPr vert="horz" rtlCol="0" anchor="ctr">
            <a:normAutofit/>
          </a:bodyPr>
          <a:lstStyle/>
          <a:p>
            <a:r>
              <a:rPr kumimoji="0" lang="zh-CN" altLang="en-US" dirty="0"/>
              <a:t>单击此处编辑母版标题样式</a:t>
            </a:r>
            <a:endParaRPr kumimoji="0" lang="en-US" dirty="0"/>
          </a:p>
        </p:txBody>
      </p:sp>
      <p:sp>
        <p:nvSpPr>
          <p:cNvPr id="3" name="文本占位符 2"/>
          <p:cNvSpPr>
            <a:spLocks noGrp="1"/>
          </p:cNvSpPr>
          <p:nvPr>
            <p:ph type="body" idx="1"/>
          </p:nvPr>
        </p:nvSpPr>
        <p:spPr>
          <a:xfrm>
            <a:off x="428596" y="1142984"/>
            <a:ext cx="8501122" cy="5500726"/>
          </a:xfrm>
          <a:prstGeom prst="rect">
            <a:avLst/>
          </a:prstGeom>
        </p:spPr>
        <p:txBody>
          <a:bodyPr vert="horz" rtlCol="0">
            <a:normAutofit/>
          </a:bodyPr>
          <a:lstStyle/>
          <a:p>
            <a:pPr lvl="0" eaLnBrk="1" latinLnBrk="0" hangingPunct="1"/>
            <a:r>
              <a:rPr kumimoji="0" lang="zh-CN" altLang="en-US" dirty="0"/>
              <a:t>单击此处编辑母版文本样式</a:t>
            </a:r>
          </a:p>
          <a:p>
            <a:pPr lvl="1" eaLnBrk="1" latinLnBrk="0" hangingPunct="1"/>
            <a:r>
              <a:rPr kumimoji="0" lang="zh-CN" altLang="en-US" dirty="0"/>
              <a:t>第二级</a:t>
            </a:r>
          </a:p>
          <a:p>
            <a:pPr lvl="2" eaLnBrk="1" latinLnBrk="0" hangingPunct="1"/>
            <a:r>
              <a:rPr kumimoji="0" lang="zh-CN" altLang="en-US" dirty="0"/>
              <a:t>第三级</a:t>
            </a:r>
          </a:p>
          <a:p>
            <a:pPr lvl="3" eaLnBrk="1" latinLnBrk="0" hangingPunct="1"/>
            <a:r>
              <a:rPr kumimoji="0" lang="zh-CN" altLang="en-US" dirty="0"/>
              <a:t>第四级</a:t>
            </a:r>
          </a:p>
          <a:p>
            <a:pPr lvl="4" eaLnBrk="1" latinLnBrk="0" hangingPunct="1"/>
            <a:r>
              <a:rPr kumimoji="0" lang="zh-CN" altLang="en-US" dirty="0"/>
              <a:t>第五级</a:t>
            </a:r>
            <a:endParaRPr kumimoji="0" lang="en-US" dirty="0"/>
          </a:p>
        </p:txBody>
      </p:sp>
      <p:sp>
        <p:nvSpPr>
          <p:cNvPr id="4" name="日期占位符 3"/>
          <p:cNvSpPr>
            <a:spLocks noGrp="1"/>
          </p:cNvSpPr>
          <p:nvPr>
            <p:ph type="dt" sz="half" idx="2"/>
          </p:nvPr>
        </p:nvSpPr>
        <p:spPr>
          <a:xfrm>
            <a:off x="76200" y="6400800"/>
            <a:ext cx="3200400" cy="283800"/>
          </a:xfrm>
          <a:prstGeom prst="rect">
            <a:avLst/>
          </a:prstGeom>
        </p:spPr>
        <p:txBody>
          <a:bodyPr vert="horz" rtlCol="0" anchor="b"/>
          <a:lstStyle>
            <a:lvl1pPr algn="l" eaLnBrk="1" latinLnBrk="0" hangingPunct="1">
              <a:defRPr kumimoji="0" sz="1100">
                <a:solidFill>
                  <a:schemeClr val="tx2">
                    <a:lumMod val="75000"/>
                    <a:lumOff val="25000"/>
                  </a:schemeClr>
                </a:solidFill>
              </a:defRPr>
            </a:lvl1pPr>
          </a:lstStyle>
          <a:p>
            <a:fld id="{3AE0FA34-7962-40ED-BDE4-5E5258628AC9}" type="datetimeFigureOut">
              <a:rPr lang="zh-CN" altLang="en-US" smtClean="0"/>
              <a:pPr/>
              <a:t>2019/7/18</a:t>
            </a:fld>
            <a:endParaRPr lang="zh-CN" altLang="en-US"/>
          </a:p>
        </p:txBody>
      </p:sp>
      <p:sp>
        <p:nvSpPr>
          <p:cNvPr id="5" name="页脚占位符 4"/>
          <p:cNvSpPr>
            <a:spLocks noGrp="1"/>
          </p:cNvSpPr>
          <p:nvPr>
            <p:ph type="ftr" sz="quarter" idx="3"/>
          </p:nvPr>
        </p:nvSpPr>
        <p:spPr>
          <a:xfrm>
            <a:off x="5334000" y="6400800"/>
            <a:ext cx="3733800" cy="283800"/>
          </a:xfrm>
          <a:prstGeom prst="rect">
            <a:avLst/>
          </a:prstGeom>
        </p:spPr>
        <p:txBody>
          <a:bodyPr vert="horz" rtlCol="0" anchor="ctr"/>
          <a:lstStyle>
            <a:lvl1pPr algn="r" eaLnBrk="1" latinLnBrk="0" hangingPunct="1">
              <a:defRPr kumimoji="0" sz="1100">
                <a:solidFill>
                  <a:schemeClr val="tx2">
                    <a:lumMod val="75000"/>
                    <a:lumOff val="25000"/>
                  </a:schemeClr>
                </a:solidFill>
              </a:defRPr>
            </a:lvl1pPr>
          </a:lstStyle>
          <a:p>
            <a:endParaRPr lang="zh-CN" altLang="en-US"/>
          </a:p>
        </p:txBody>
      </p:sp>
      <p:sp>
        <p:nvSpPr>
          <p:cNvPr id="6" name="灯片编号占位符 5"/>
          <p:cNvSpPr>
            <a:spLocks noGrp="1"/>
          </p:cNvSpPr>
          <p:nvPr>
            <p:ph type="sldNum" sz="quarter" idx="4"/>
          </p:nvPr>
        </p:nvSpPr>
        <p:spPr>
          <a:xfrm>
            <a:off x="4114800" y="6400800"/>
            <a:ext cx="914400" cy="283464"/>
          </a:xfrm>
          <a:prstGeom prst="rect">
            <a:avLst/>
          </a:prstGeom>
          <a:noFill/>
        </p:spPr>
        <p:txBody>
          <a:bodyPr vert="horz" lIns="45720" rIns="45720" rtlCol="0" anchor="ctr"/>
          <a:lstStyle>
            <a:lvl1pPr algn="ctr" eaLnBrk="1" latinLnBrk="0" hangingPunct="1">
              <a:defRPr kumimoji="0" sz="1100" b="0">
                <a:solidFill>
                  <a:schemeClr val="tx2">
                    <a:lumMod val="75000"/>
                    <a:lumOff val="25000"/>
                  </a:schemeClr>
                </a:solidFill>
              </a:defRPr>
            </a:lvl1pPr>
          </a:lstStyle>
          <a:p>
            <a:fld id="{B936CD40-4755-45D7-B946-46B1D3263E2F}" type="slidenum">
              <a:rPr lang="zh-CN" altLang="en-US" smtClean="0"/>
              <a:pPr/>
              <a:t>‹#›</a:t>
            </a:fld>
            <a:endParaRPr lang="zh-CN" altLang="en-US"/>
          </a:p>
        </p:txBody>
      </p:sp>
      <p:sp>
        <p:nvSpPr>
          <p:cNvPr id="8" name="矩形 7"/>
          <p:cNvSpPr/>
          <p:nvPr/>
        </p:nvSpPr>
        <p:spPr>
          <a:xfrm>
            <a:off x="0" y="0"/>
            <a:ext cx="9144000" cy="10800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1" latinLnBrk="0" hangingPunct="1">
        <a:spcBef>
          <a:spcPct val="0"/>
        </a:spcBef>
        <a:buNone/>
        <a:defRPr kumimoji="0" sz="2800" b="1" i="0" kern="1200" baseline="0">
          <a:solidFill>
            <a:schemeClr val="tx2"/>
          </a:solidFill>
          <a:latin typeface="+mj-lt"/>
          <a:ea typeface="+mj-ea"/>
          <a:cs typeface="+mj-cs"/>
        </a:defRPr>
      </a:lvl1pPr>
      <a:lvl2pPr eaLnBrk="1" latinLnBrk="0" hangingPunct="1">
        <a:defRPr kumimoji="0">
          <a:solidFill>
            <a:schemeClr val="tx2"/>
          </a:solidFill>
        </a:defRPr>
      </a:lvl2pPr>
      <a:lvl3pPr eaLnBrk="1" latinLnBrk="0" hangingPunct="1">
        <a:defRPr kumimoji="0">
          <a:solidFill>
            <a:schemeClr val="tx2"/>
          </a:solidFill>
        </a:defRPr>
      </a:lvl3pPr>
      <a:lvl4pPr eaLnBrk="1" latinLnBrk="0" hangingPunct="1">
        <a:defRPr kumimoji="0">
          <a:solidFill>
            <a:schemeClr val="tx2"/>
          </a:solidFill>
        </a:defRPr>
      </a:lvl4pPr>
      <a:lvl5pPr eaLnBrk="1" latinLnBrk="0" hangingPunct="1">
        <a:defRPr kumimoji="0">
          <a:solidFill>
            <a:schemeClr val="tx2"/>
          </a:solidFill>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eaLnBrk="1" latinLnBrk="0" hangingPunct="1">
        <a:spcBef>
          <a:spcPct val="20000"/>
        </a:spcBef>
        <a:buClr>
          <a:schemeClr val="tx2"/>
        </a:buClr>
        <a:buSzPct val="50000"/>
        <a:buFont typeface="Wingdings 2"/>
        <a:buChar char="ß"/>
        <a:defRPr kumimoji="0" sz="2400" b="1" i="0" kern="1200" baseline="0">
          <a:solidFill>
            <a:schemeClr val="tx1"/>
          </a:solidFill>
          <a:latin typeface="+mn-lt"/>
          <a:ea typeface="宋体" pitchFamily="2" charset="-122"/>
          <a:cs typeface="+mn-cs"/>
        </a:defRPr>
      </a:lvl1pPr>
      <a:lvl2pPr marL="742950" indent="-285750" algn="l" rtl="0" eaLnBrk="1" latinLnBrk="0" hangingPunct="1">
        <a:spcBef>
          <a:spcPct val="20000"/>
        </a:spcBef>
        <a:buClr>
          <a:schemeClr val="tx2"/>
        </a:buClr>
        <a:buSzPct val="50000"/>
        <a:buFont typeface="Wingdings 2"/>
        <a:buChar char="Þ"/>
        <a:defRPr kumimoji="0" sz="2400" b="1" i="0" kern="1200" baseline="0">
          <a:solidFill>
            <a:schemeClr val="tx1"/>
          </a:solidFill>
          <a:latin typeface="+mn-lt"/>
          <a:ea typeface="宋体" pitchFamily="2" charset="-122"/>
          <a:cs typeface="+mn-cs"/>
        </a:defRPr>
      </a:lvl2pPr>
      <a:lvl3pPr marL="1143000" indent="-228600" algn="l" rtl="0" eaLnBrk="1" latinLnBrk="0" hangingPunct="1">
        <a:spcBef>
          <a:spcPct val="20000"/>
        </a:spcBef>
        <a:buClr>
          <a:schemeClr val="tx2"/>
        </a:buClr>
        <a:buSzPct val="50000"/>
        <a:buFont typeface="Wingdings 2"/>
        <a:buChar char=""/>
        <a:defRPr kumimoji="0" sz="2400" b="1" i="0" kern="1200" baseline="0">
          <a:solidFill>
            <a:schemeClr val="tx1"/>
          </a:solidFill>
          <a:latin typeface="+mn-lt"/>
          <a:ea typeface="宋体" pitchFamily="2" charset="-122"/>
          <a:cs typeface="+mn-cs"/>
        </a:defRPr>
      </a:lvl3pPr>
      <a:lvl4pPr marL="1600200" indent="-228600" algn="l" rtl="0" eaLnBrk="1" latinLnBrk="0" hangingPunct="1">
        <a:spcBef>
          <a:spcPct val="20000"/>
        </a:spcBef>
        <a:buClr>
          <a:schemeClr val="tx2"/>
        </a:buClr>
        <a:buSzPct val="50000"/>
        <a:buFont typeface="Wingdings 2"/>
        <a:buChar char=""/>
        <a:defRPr kumimoji="0" sz="2400" b="1" i="0" kern="1200" baseline="0">
          <a:solidFill>
            <a:schemeClr val="tx1"/>
          </a:solidFill>
          <a:latin typeface="+mn-lt"/>
          <a:ea typeface="宋体" pitchFamily="2" charset="-122"/>
          <a:cs typeface="+mn-cs"/>
        </a:defRPr>
      </a:lvl4pPr>
      <a:lvl5pPr marL="2057400" indent="-228600" algn="l" rtl="0" eaLnBrk="1" latinLnBrk="0" hangingPunct="1">
        <a:spcBef>
          <a:spcPct val="20000"/>
        </a:spcBef>
        <a:buClr>
          <a:schemeClr val="tx2"/>
        </a:buClr>
        <a:buSzPct val="50000"/>
        <a:buFont typeface="Wingdings 2"/>
        <a:buChar char=""/>
        <a:defRPr kumimoji="0" sz="2400" b="1" i="0" kern="1200" baseline="0">
          <a:solidFill>
            <a:schemeClr val="tx1"/>
          </a:solidFill>
          <a:latin typeface="+mn-lt"/>
          <a:ea typeface="宋体" pitchFamily="2" charset="-122"/>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36866;&#29992;&#21152;&#35745;&#25269;&#20943;&#25919;&#31574;&#30340;&#22768;&#26126;%5b1%5d.doc"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hyperlink" Target="&#12298;&#22686;&#20540;&#31246;&#32435;&#31246;&#30003;&#25253;&#34920;&#65288;&#19968;&#33324;&#32435;&#31246;&#20154;&#36866;&#29992;&#65289;&#12299;&#21450;&#20854;&#38468;&#21015;&#36164;&#26009;(1).xls" TargetMode="Externa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785786" y="1071546"/>
            <a:ext cx="7772400" cy="1538286"/>
          </a:xfrm>
        </p:spPr>
        <p:txBody>
          <a:bodyPr>
            <a:normAutofit/>
          </a:bodyPr>
          <a:lstStyle/>
          <a:p>
            <a:r>
              <a:rPr lang="zh-CN" altLang="en-US" sz="4400" dirty="0">
                <a:solidFill>
                  <a:srgbClr val="FF0000"/>
                </a:solidFill>
              </a:rPr>
              <a:t>近期税收</a:t>
            </a:r>
            <a:r>
              <a:rPr lang="zh-CN" altLang="en-US" sz="4400" dirty="0" smtClean="0">
                <a:solidFill>
                  <a:srgbClr val="FF0000"/>
                </a:solidFill>
              </a:rPr>
              <a:t>政策</a:t>
            </a:r>
            <a:endParaRPr lang="zh-CN" altLang="en-US" sz="4400" dirty="0">
              <a:solidFill>
                <a:srgbClr val="FF0000"/>
              </a:solidFill>
            </a:endParaRPr>
          </a:p>
        </p:txBody>
      </p:sp>
      <p:sp>
        <p:nvSpPr>
          <p:cNvPr id="3" name="副标题 2"/>
          <p:cNvSpPr>
            <a:spLocks noGrp="1"/>
          </p:cNvSpPr>
          <p:nvPr>
            <p:ph type="subTitle" idx="1"/>
          </p:nvPr>
        </p:nvSpPr>
        <p:spPr/>
        <p:txBody>
          <a:bodyPr>
            <a:normAutofit/>
          </a:bodyPr>
          <a:lstStyle/>
          <a:p>
            <a:endParaRPr lang="en-US" altLang="zh-CN" dirty="0">
              <a:solidFill>
                <a:srgbClr val="0070C0"/>
              </a:solidFill>
            </a:endParaRPr>
          </a:p>
          <a:p>
            <a:r>
              <a:rPr lang="zh-CN" altLang="en-US" sz="3200" dirty="0" smtClean="0">
                <a:solidFill>
                  <a:srgbClr val="002060"/>
                </a:solidFill>
              </a:rPr>
              <a:t>顾问企业辅导（</a:t>
            </a:r>
            <a:r>
              <a:rPr lang="en-US" altLang="zh-CN" sz="3200" dirty="0" smtClean="0">
                <a:solidFill>
                  <a:srgbClr val="002060"/>
                </a:solidFill>
              </a:rPr>
              <a:t>2019.7.18</a:t>
            </a:r>
            <a:r>
              <a:rPr lang="zh-CN" altLang="en-US" sz="3200" dirty="0" smtClean="0">
                <a:solidFill>
                  <a:srgbClr val="002060"/>
                </a:solidFill>
              </a:rPr>
              <a:t>）</a:t>
            </a:r>
            <a:endParaRPr lang="en-US" altLang="zh-CN" sz="3200" dirty="0">
              <a:solidFill>
                <a:srgbClr val="002060"/>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r>
              <a:rPr lang="zh-CN" altLang="en-US" dirty="0" smtClean="0">
                <a:solidFill>
                  <a:srgbClr val="0070C0"/>
                </a:solidFill>
              </a:rPr>
              <a:t>（四）</a:t>
            </a:r>
            <a:r>
              <a:rPr lang="zh-CN" altLang="en-US" dirty="0">
                <a:solidFill>
                  <a:srgbClr val="0070C0"/>
                </a:solidFill>
              </a:rPr>
              <a:t>调整前后的业务处理</a:t>
            </a:r>
            <a:endParaRPr lang="en-US" altLang="zh-CN" dirty="0">
              <a:solidFill>
                <a:srgbClr val="0070C0"/>
              </a:solidFill>
            </a:endParaRPr>
          </a:p>
          <a:p>
            <a:r>
              <a:rPr lang="en-US" altLang="zh-CN" dirty="0">
                <a:solidFill>
                  <a:srgbClr val="0070C0"/>
                </a:solidFill>
              </a:rPr>
              <a:t>1.</a:t>
            </a:r>
            <a:r>
              <a:rPr lang="zh-CN" altLang="en-US" dirty="0">
                <a:solidFill>
                  <a:srgbClr val="0070C0"/>
                </a:solidFill>
              </a:rPr>
              <a:t>新旧税率的适用</a:t>
            </a:r>
            <a:endParaRPr lang="en-US" altLang="zh-CN" dirty="0">
              <a:solidFill>
                <a:srgbClr val="0070C0"/>
              </a:solidFill>
            </a:endParaRPr>
          </a:p>
          <a:p>
            <a:r>
              <a:rPr lang="zh-CN" altLang="en-US" dirty="0">
                <a:solidFill>
                  <a:srgbClr val="FF0000"/>
                </a:solidFill>
              </a:rPr>
              <a:t>基本原则 ：</a:t>
            </a:r>
            <a:r>
              <a:rPr lang="zh-CN" altLang="en-US" dirty="0"/>
              <a:t>依照纳税义务发生时间</a:t>
            </a:r>
            <a:endParaRPr lang="en-US" altLang="zh-CN" dirty="0"/>
          </a:p>
          <a:p>
            <a:r>
              <a:rPr lang="zh-CN" altLang="en-US" dirty="0"/>
              <a:t>（</a:t>
            </a:r>
            <a:r>
              <a:rPr lang="en-US" altLang="zh-CN" dirty="0"/>
              <a:t>1</a:t>
            </a:r>
            <a:r>
              <a:rPr lang="zh-CN" altLang="en-US" dirty="0"/>
              <a:t>）补开发票，按原税率</a:t>
            </a:r>
            <a:endParaRPr lang="en-US" altLang="zh-CN" dirty="0"/>
          </a:p>
          <a:p>
            <a:r>
              <a:rPr lang="zh-CN" altLang="en-US" dirty="0"/>
              <a:t>在增值税税率调整前未开具增值税发票的增值税应税销售行为，需要补开增值税发票的，应当按照</a:t>
            </a:r>
            <a:r>
              <a:rPr lang="zh-CN" altLang="en-US" dirty="0">
                <a:solidFill>
                  <a:srgbClr val="FF0000"/>
                </a:solidFill>
              </a:rPr>
              <a:t>原适用税率</a:t>
            </a:r>
            <a:r>
              <a:rPr lang="zh-CN" altLang="en-US" dirty="0"/>
              <a:t>补开</a:t>
            </a:r>
            <a:endParaRPr lang="en-US" altLang="zh-CN" dirty="0"/>
          </a:p>
          <a:p>
            <a:r>
              <a:rPr lang="zh-CN" altLang="en-US" dirty="0">
                <a:solidFill>
                  <a:srgbClr val="FF0000"/>
                </a:solidFill>
              </a:rPr>
              <a:t>注：</a:t>
            </a:r>
            <a:r>
              <a:rPr lang="zh-CN" altLang="en-US" dirty="0"/>
              <a:t>先未开票申报，开具发票后冲减</a:t>
            </a:r>
            <a:r>
              <a:rPr lang="en-US" altLang="zh-CN" dirty="0"/>
              <a:t>——</a:t>
            </a:r>
            <a:r>
              <a:rPr lang="zh-CN" altLang="en-US" dirty="0"/>
              <a:t>金额、税额一致</a:t>
            </a:r>
            <a:endParaRPr lang="en-US" altLang="zh-CN" dirty="0"/>
          </a:p>
          <a:p>
            <a:r>
              <a:rPr lang="en-US" altLang="zh-CN" dirty="0"/>
              <a:t>         </a:t>
            </a:r>
            <a:r>
              <a:rPr lang="zh-CN" altLang="en-US" dirty="0"/>
              <a:t>事后补开发票（自行、评估或稽查等）</a:t>
            </a:r>
            <a:r>
              <a:rPr lang="en-US" altLang="zh-CN" dirty="0"/>
              <a:t>——</a:t>
            </a:r>
            <a:r>
              <a:rPr lang="zh-CN" altLang="en-US" dirty="0"/>
              <a:t>存在滞纳金风险</a:t>
            </a:r>
            <a:endParaRPr lang="en-US" altLang="zh-CN" dirty="0"/>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个人所得税方面</a:t>
            </a:r>
            <a:endParaRPr lang="zh-CN" altLang="en-US" dirty="0"/>
          </a:p>
        </p:txBody>
      </p:sp>
      <p:sp>
        <p:nvSpPr>
          <p:cNvPr id="3" name="内容占位符 2"/>
          <p:cNvSpPr>
            <a:spLocks noGrp="1"/>
          </p:cNvSpPr>
          <p:nvPr>
            <p:ph idx="1"/>
          </p:nvPr>
        </p:nvSpPr>
        <p:spPr/>
        <p:txBody>
          <a:bodyPr>
            <a:normAutofit/>
          </a:bodyPr>
          <a:lstStyle/>
          <a:p>
            <a:r>
              <a:rPr lang="zh-CN" altLang="en-US" dirty="0" smtClean="0">
                <a:solidFill>
                  <a:srgbClr val="FF0000"/>
                </a:solidFill>
              </a:rPr>
              <a:t>创新企业境内发行存托凭证（创新企业</a:t>
            </a:r>
            <a:r>
              <a:rPr lang="en-US" dirty="0" smtClean="0">
                <a:solidFill>
                  <a:srgbClr val="FF0000"/>
                </a:solidFill>
              </a:rPr>
              <a:t>CDR</a:t>
            </a:r>
            <a:r>
              <a:rPr lang="zh-CN" altLang="en-US" dirty="0" smtClean="0">
                <a:solidFill>
                  <a:srgbClr val="FF0000"/>
                </a:solidFill>
              </a:rPr>
              <a:t>）</a:t>
            </a:r>
            <a:r>
              <a:rPr lang="zh-CN" altLang="en-US" dirty="0" smtClean="0">
                <a:solidFill>
                  <a:srgbClr val="0070C0"/>
                </a:solidFill>
              </a:rPr>
              <a:t>（财政部 税务总局 证监会公告</a:t>
            </a:r>
            <a:r>
              <a:rPr lang="en-US" dirty="0" smtClean="0">
                <a:solidFill>
                  <a:srgbClr val="0070C0"/>
                </a:solidFill>
              </a:rPr>
              <a:t>2019</a:t>
            </a:r>
            <a:r>
              <a:rPr lang="zh-CN" altLang="en-US" dirty="0" smtClean="0">
                <a:solidFill>
                  <a:srgbClr val="0070C0"/>
                </a:solidFill>
              </a:rPr>
              <a:t>年第</a:t>
            </a:r>
            <a:r>
              <a:rPr lang="en-US" dirty="0" smtClean="0">
                <a:solidFill>
                  <a:srgbClr val="0070C0"/>
                </a:solidFill>
              </a:rPr>
              <a:t>52</a:t>
            </a:r>
            <a:r>
              <a:rPr lang="zh-CN" altLang="en-US" dirty="0" smtClean="0">
                <a:solidFill>
                  <a:srgbClr val="0070C0"/>
                </a:solidFill>
              </a:rPr>
              <a:t>号）</a:t>
            </a:r>
            <a:endParaRPr lang="en-US" altLang="zh-CN" dirty="0" smtClean="0">
              <a:solidFill>
                <a:srgbClr val="0070C0"/>
              </a:solidFill>
            </a:endParaRPr>
          </a:p>
          <a:p>
            <a:r>
              <a:rPr lang="zh-CN" altLang="en-US" dirty="0" smtClean="0"/>
              <a:t>　</a:t>
            </a:r>
            <a:r>
              <a:rPr lang="en-US" dirty="0" smtClean="0"/>
              <a:t>1.</a:t>
            </a:r>
            <a:r>
              <a:rPr lang="zh-CN" altLang="en-US" dirty="0" smtClean="0"/>
              <a:t>自试点开始之日起，对个人投资者转让创新企业</a:t>
            </a:r>
            <a:r>
              <a:rPr lang="en-US" dirty="0" smtClean="0"/>
              <a:t>CDR</a:t>
            </a:r>
            <a:r>
              <a:rPr lang="zh-CN" altLang="en-US" dirty="0" smtClean="0"/>
              <a:t>取得的差价所得，三年（</a:t>
            </a:r>
            <a:r>
              <a:rPr lang="en-US" dirty="0" smtClean="0"/>
              <a:t>36</a:t>
            </a:r>
            <a:r>
              <a:rPr lang="zh-CN" altLang="en-US" dirty="0" smtClean="0"/>
              <a:t>个月）内暂免征收个人所得税。</a:t>
            </a:r>
            <a:r>
              <a:rPr lang="en-US" dirty="0" smtClean="0"/>
              <a:t/>
            </a:r>
            <a:br>
              <a:rPr lang="en-US" dirty="0" smtClean="0"/>
            </a:br>
            <a:r>
              <a:rPr lang="zh-CN" altLang="en-US" dirty="0" smtClean="0"/>
              <a:t>　　</a:t>
            </a:r>
            <a:r>
              <a:rPr lang="en-US" dirty="0" smtClean="0"/>
              <a:t>2.</a:t>
            </a:r>
            <a:r>
              <a:rPr lang="zh-CN" altLang="en-US" dirty="0" smtClean="0"/>
              <a:t>自试点开始之日起，对个人投资者持有创新企业</a:t>
            </a:r>
            <a:r>
              <a:rPr lang="en-US" dirty="0" smtClean="0"/>
              <a:t>CDR</a:t>
            </a:r>
            <a:r>
              <a:rPr lang="zh-CN" altLang="en-US" dirty="0" smtClean="0"/>
              <a:t>取得的股息红利所得，三年内实施股息红利差别化个人所得税政策</a:t>
            </a:r>
            <a:endParaRPr lang="en-US" altLang="zh-CN" dirty="0" smtClean="0"/>
          </a:p>
          <a:p>
            <a:r>
              <a:rPr lang="zh-CN" altLang="en-US" dirty="0" smtClean="0"/>
              <a:t>由创新企业在其境内的存托机构代扣代缴税款，并向存托机构所在地税务机关办理全员全额明细申报。对于个人投资者取得的股息红利在境外已缴纳的税款，可按照个人所得税法以及双边税收协定（安排）的相关规定予以抵免</a:t>
            </a:r>
            <a:r>
              <a:rPr lang="en-US" dirty="0" smtClean="0"/>
              <a:t/>
            </a:r>
            <a:br>
              <a:rPr lang="en-US" dirty="0" smtClean="0"/>
            </a:br>
            <a:endParaRPr lang="zh-CN" altLang="en-US" dirty="0"/>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个人所得税方面</a:t>
            </a:r>
            <a:endParaRPr lang="zh-CN" altLang="en-US" dirty="0"/>
          </a:p>
        </p:txBody>
      </p:sp>
      <p:sp>
        <p:nvSpPr>
          <p:cNvPr id="3" name="内容占位符 2"/>
          <p:cNvSpPr>
            <a:spLocks noGrp="1"/>
          </p:cNvSpPr>
          <p:nvPr>
            <p:ph idx="1"/>
          </p:nvPr>
        </p:nvSpPr>
        <p:spPr/>
        <p:txBody>
          <a:bodyPr/>
          <a:lstStyle/>
          <a:p>
            <a:pPr lvl="0"/>
            <a:r>
              <a:rPr lang="zh-CN" altLang="en-US" dirty="0" smtClean="0">
                <a:solidFill>
                  <a:srgbClr val="FF0000"/>
                </a:solidFill>
              </a:rPr>
              <a:t>铁路债券利息收入</a:t>
            </a:r>
            <a:r>
              <a:rPr lang="zh-CN" altLang="en-US" dirty="0" smtClean="0">
                <a:solidFill>
                  <a:srgbClr val="0070C0"/>
                </a:solidFill>
              </a:rPr>
              <a:t>（财政部 税务总局公告</a:t>
            </a:r>
            <a:r>
              <a:rPr lang="en-US" dirty="0" smtClean="0">
                <a:solidFill>
                  <a:srgbClr val="0070C0"/>
                </a:solidFill>
              </a:rPr>
              <a:t>2019</a:t>
            </a:r>
            <a:r>
              <a:rPr lang="zh-CN" altLang="en-US" dirty="0" smtClean="0">
                <a:solidFill>
                  <a:srgbClr val="0070C0"/>
                </a:solidFill>
              </a:rPr>
              <a:t>年第</a:t>
            </a:r>
            <a:r>
              <a:rPr lang="en-US" dirty="0" smtClean="0">
                <a:solidFill>
                  <a:srgbClr val="0070C0"/>
                </a:solidFill>
              </a:rPr>
              <a:t>57</a:t>
            </a:r>
            <a:r>
              <a:rPr lang="zh-CN" altLang="en-US" dirty="0" smtClean="0">
                <a:solidFill>
                  <a:srgbClr val="0070C0"/>
                </a:solidFill>
              </a:rPr>
              <a:t>号）</a:t>
            </a:r>
          </a:p>
          <a:p>
            <a:r>
              <a:rPr lang="zh-CN" altLang="en-US" dirty="0" smtClean="0"/>
              <a:t>对个人投资者持有</a:t>
            </a:r>
            <a:r>
              <a:rPr lang="en-US" dirty="0" smtClean="0"/>
              <a:t>2019-2023</a:t>
            </a:r>
            <a:r>
              <a:rPr lang="zh-CN" altLang="en-US" dirty="0" smtClean="0"/>
              <a:t>年发行的铁路债券取得的利息收入，减按</a:t>
            </a:r>
            <a:r>
              <a:rPr lang="en-US" dirty="0" smtClean="0"/>
              <a:t>50%</a:t>
            </a:r>
            <a:r>
              <a:rPr lang="zh-CN" altLang="en-US" dirty="0" smtClean="0"/>
              <a:t>计入应纳税所得额计算征收个人所得税。税款由兑付机构在向个人投资者兑付利息时代扣代缴</a:t>
            </a:r>
            <a:endParaRPr lang="zh-CN" altLang="en-US" dirty="0"/>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个人所得税方面</a:t>
            </a:r>
            <a:endParaRPr lang="zh-CN" altLang="en-US" dirty="0"/>
          </a:p>
        </p:txBody>
      </p:sp>
      <p:sp>
        <p:nvSpPr>
          <p:cNvPr id="3" name="内容占位符 2"/>
          <p:cNvSpPr>
            <a:spLocks noGrp="1"/>
          </p:cNvSpPr>
          <p:nvPr>
            <p:ph idx="1"/>
          </p:nvPr>
        </p:nvSpPr>
        <p:spPr/>
        <p:txBody>
          <a:bodyPr/>
          <a:lstStyle/>
          <a:p>
            <a:r>
              <a:rPr lang="zh-CN" altLang="en-US" dirty="0" smtClean="0">
                <a:solidFill>
                  <a:srgbClr val="FF0000"/>
                </a:solidFill>
              </a:rPr>
              <a:t>税务机关为个人代开发票带征个税</a:t>
            </a:r>
            <a:r>
              <a:rPr lang="zh-CN" altLang="en-US" dirty="0" smtClean="0">
                <a:solidFill>
                  <a:srgbClr val="0070C0"/>
                </a:solidFill>
              </a:rPr>
              <a:t>（甬税函</a:t>
            </a:r>
            <a:r>
              <a:rPr lang="en-US" altLang="zh-CN" dirty="0" smtClean="0">
                <a:solidFill>
                  <a:srgbClr val="0070C0"/>
                </a:solidFill>
              </a:rPr>
              <a:t>〔</a:t>
            </a:r>
            <a:r>
              <a:rPr lang="en-US" dirty="0" smtClean="0">
                <a:solidFill>
                  <a:srgbClr val="0070C0"/>
                </a:solidFill>
              </a:rPr>
              <a:t>2019</a:t>
            </a:r>
            <a:r>
              <a:rPr lang="en-US" altLang="zh-CN" dirty="0" smtClean="0">
                <a:solidFill>
                  <a:srgbClr val="0070C0"/>
                </a:solidFill>
              </a:rPr>
              <a:t>〕</a:t>
            </a:r>
            <a:r>
              <a:rPr lang="en-US" dirty="0" smtClean="0">
                <a:solidFill>
                  <a:srgbClr val="0070C0"/>
                </a:solidFill>
              </a:rPr>
              <a:t>5</a:t>
            </a:r>
            <a:r>
              <a:rPr lang="zh-CN" altLang="en-US" dirty="0" smtClean="0">
                <a:solidFill>
                  <a:srgbClr val="0070C0"/>
                </a:solidFill>
              </a:rPr>
              <a:t>号）</a:t>
            </a:r>
            <a:endParaRPr lang="en-US" altLang="zh-CN" dirty="0" smtClean="0">
              <a:solidFill>
                <a:srgbClr val="0070C0"/>
              </a:solidFill>
            </a:endParaRPr>
          </a:p>
          <a:p>
            <a:r>
              <a:rPr lang="en-US" altLang="zh-CN" dirty="0" smtClean="0"/>
              <a:t>1.</a:t>
            </a:r>
            <a:r>
              <a:rPr lang="zh-CN" altLang="en-US" dirty="0" smtClean="0"/>
              <a:t>从</a:t>
            </a:r>
            <a:r>
              <a:rPr lang="en-US" altLang="en-US" dirty="0" smtClean="0"/>
              <a:t>2019</a:t>
            </a:r>
            <a:r>
              <a:rPr lang="zh-CN" altLang="en-US" dirty="0" smtClean="0"/>
              <a:t>年度起门征开票个人所得税征收项目保留生产经营所得项目、不动产租赁所得项目、异地施工建筑项目和不动产转让所得项目等</a:t>
            </a:r>
            <a:r>
              <a:rPr lang="zh-CN" altLang="en-US" dirty="0" smtClean="0">
                <a:solidFill>
                  <a:srgbClr val="FF0000"/>
                </a:solidFill>
              </a:rPr>
              <a:t>四个项目</a:t>
            </a:r>
            <a:r>
              <a:rPr lang="zh-CN" altLang="en-US" dirty="0" smtClean="0"/>
              <a:t>，其它门征开票项目涉及个人所得税的，均不再带征个人所得税，改由扣缴义务人实行</a:t>
            </a:r>
            <a:r>
              <a:rPr lang="zh-CN" altLang="en-US" dirty="0" smtClean="0">
                <a:solidFill>
                  <a:srgbClr val="FF0000"/>
                </a:solidFill>
              </a:rPr>
              <a:t>全员全额扣缴</a:t>
            </a:r>
            <a:r>
              <a:rPr lang="zh-CN" altLang="en-US" dirty="0" smtClean="0"/>
              <a:t>申报</a:t>
            </a:r>
          </a:p>
          <a:p>
            <a:r>
              <a:rPr lang="en-US" dirty="0" smtClean="0"/>
              <a:t> 2.</a:t>
            </a:r>
            <a:r>
              <a:rPr lang="zh-CN" altLang="en-US" dirty="0" smtClean="0"/>
              <a:t>生产经营所得项目带征率参照宁波市核定征收个体工商户生产经营所得带征率执行；不动产租赁所得项目暂使用综合征收率；异地施工建筑项目和不动产转让所得项目仍按原规定带征</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其他税费方面</a:t>
            </a:r>
          </a:p>
        </p:txBody>
      </p:sp>
      <p:sp>
        <p:nvSpPr>
          <p:cNvPr id="3" name="内容占位符 2"/>
          <p:cNvSpPr>
            <a:spLocks noGrp="1"/>
          </p:cNvSpPr>
          <p:nvPr>
            <p:ph idx="1"/>
          </p:nvPr>
        </p:nvSpPr>
        <p:spPr/>
        <p:txBody>
          <a:bodyPr>
            <a:normAutofit lnSpcReduction="10000"/>
          </a:bodyPr>
          <a:lstStyle/>
          <a:p>
            <a:r>
              <a:rPr lang="zh-CN" altLang="en-US" dirty="0" smtClean="0">
                <a:solidFill>
                  <a:srgbClr val="FF0000"/>
                </a:solidFill>
              </a:rPr>
              <a:t>地方税费的减免</a:t>
            </a:r>
            <a:r>
              <a:rPr lang="zh-CN" altLang="en-US" dirty="0" smtClean="0">
                <a:solidFill>
                  <a:srgbClr val="0070C0"/>
                </a:solidFill>
              </a:rPr>
              <a:t>（</a:t>
            </a:r>
            <a:r>
              <a:rPr lang="zh-CN" altLang="zh-CN" dirty="0" smtClean="0">
                <a:solidFill>
                  <a:srgbClr val="0070C0"/>
                </a:solidFill>
              </a:rPr>
              <a:t>财税〔</a:t>
            </a:r>
            <a:r>
              <a:rPr lang="en-US" altLang="zh-CN" dirty="0" smtClean="0">
                <a:solidFill>
                  <a:srgbClr val="0070C0"/>
                </a:solidFill>
              </a:rPr>
              <a:t>2019</a:t>
            </a:r>
            <a:r>
              <a:rPr lang="zh-CN" altLang="zh-CN" dirty="0" smtClean="0">
                <a:solidFill>
                  <a:srgbClr val="0070C0"/>
                </a:solidFill>
              </a:rPr>
              <a:t>〕</a:t>
            </a:r>
            <a:r>
              <a:rPr lang="en-US" altLang="zh-CN" dirty="0" smtClean="0">
                <a:solidFill>
                  <a:srgbClr val="0070C0"/>
                </a:solidFill>
              </a:rPr>
              <a:t>13</a:t>
            </a:r>
            <a:r>
              <a:rPr lang="zh-CN" altLang="zh-CN" dirty="0" smtClean="0">
                <a:solidFill>
                  <a:srgbClr val="0070C0"/>
                </a:solidFill>
              </a:rPr>
              <a:t>号</a:t>
            </a:r>
            <a:r>
              <a:rPr lang="zh-CN" altLang="en-US" dirty="0" smtClean="0">
                <a:solidFill>
                  <a:srgbClr val="0070C0"/>
                </a:solidFill>
              </a:rPr>
              <a:t>）</a:t>
            </a:r>
            <a:endParaRPr lang="en-US" altLang="zh-CN" dirty="0" smtClean="0">
              <a:solidFill>
                <a:srgbClr val="FF0000"/>
              </a:solidFill>
            </a:endParaRPr>
          </a:p>
          <a:p>
            <a:r>
              <a:rPr lang="zh-CN" altLang="en-US" dirty="0" smtClean="0"/>
              <a:t>由省、自治区、直辖市人民政府根据本地区实际情况，以及宏观调控需要确定，对增值税小规模纳税人可以在</a:t>
            </a:r>
            <a:r>
              <a:rPr lang="en-US" dirty="0" smtClean="0"/>
              <a:t>50%</a:t>
            </a:r>
            <a:r>
              <a:rPr lang="zh-CN" altLang="en-US" dirty="0" smtClean="0"/>
              <a:t>的税额幅度内减征资源税、城市维护建设税、房产税、城镇土地使用税、印花税（不含证券交易印花税）、耕地占用税和教育费附加、地方教育附加</a:t>
            </a:r>
            <a:endParaRPr lang="en-US" altLang="zh-CN" dirty="0" smtClean="0"/>
          </a:p>
          <a:p>
            <a:r>
              <a:rPr lang="zh-CN" altLang="en-US" dirty="0" smtClean="0"/>
              <a:t>增值税小规模纳税人已依法享受资源税、城市维护建设税、房产税、城镇土地使用税、印花税、耕地占用税、教育费附加、地方教育附加其他优惠政策的，可叠加享受上述规定的优惠政策</a:t>
            </a:r>
            <a:endParaRPr lang="en-US" altLang="zh-CN" dirty="0" smtClean="0"/>
          </a:p>
          <a:p>
            <a:r>
              <a:rPr lang="zh-CN" altLang="en-US" dirty="0" smtClean="0">
                <a:solidFill>
                  <a:srgbClr val="0070C0"/>
                </a:solidFill>
              </a:rPr>
              <a:t>甬财政发</a:t>
            </a:r>
            <a:r>
              <a:rPr lang="zh-CN" altLang="zh-CN" dirty="0" smtClean="0">
                <a:solidFill>
                  <a:srgbClr val="0070C0"/>
                </a:solidFill>
              </a:rPr>
              <a:t>〔</a:t>
            </a:r>
            <a:r>
              <a:rPr lang="en-US" altLang="zh-CN" dirty="0" smtClean="0">
                <a:solidFill>
                  <a:srgbClr val="0070C0"/>
                </a:solidFill>
              </a:rPr>
              <a:t>2019</a:t>
            </a:r>
            <a:r>
              <a:rPr lang="zh-CN" altLang="zh-CN" dirty="0" smtClean="0">
                <a:solidFill>
                  <a:srgbClr val="0070C0"/>
                </a:solidFill>
              </a:rPr>
              <a:t>〕</a:t>
            </a:r>
            <a:r>
              <a:rPr lang="en-US" altLang="zh-CN" dirty="0" smtClean="0">
                <a:solidFill>
                  <a:srgbClr val="0070C0"/>
                </a:solidFill>
              </a:rPr>
              <a:t>51</a:t>
            </a:r>
            <a:r>
              <a:rPr lang="zh-CN" altLang="zh-CN" dirty="0" smtClean="0">
                <a:solidFill>
                  <a:srgbClr val="0070C0"/>
                </a:solidFill>
              </a:rPr>
              <a:t>号</a:t>
            </a:r>
            <a:endParaRPr lang="en-US" altLang="zh-CN" dirty="0" smtClean="0">
              <a:solidFill>
                <a:srgbClr val="0070C0"/>
              </a:solidFill>
            </a:endParaRPr>
          </a:p>
          <a:p>
            <a:r>
              <a:rPr lang="zh-CN" altLang="en-US" dirty="0" smtClean="0"/>
              <a:t>对增值税小规模纳税人，</a:t>
            </a:r>
            <a:r>
              <a:rPr lang="zh-CN" altLang="en-US" dirty="0" smtClean="0">
                <a:solidFill>
                  <a:srgbClr val="FF0000"/>
                </a:solidFill>
              </a:rPr>
              <a:t>按照</a:t>
            </a:r>
            <a:r>
              <a:rPr lang="en-US" altLang="zh-CN" dirty="0" smtClean="0">
                <a:solidFill>
                  <a:srgbClr val="FF0000"/>
                </a:solidFill>
              </a:rPr>
              <a:t>50%</a:t>
            </a:r>
            <a:r>
              <a:rPr lang="zh-CN" altLang="en-US" dirty="0" smtClean="0">
                <a:solidFill>
                  <a:srgbClr val="FF0000"/>
                </a:solidFill>
              </a:rPr>
              <a:t>幅度</a:t>
            </a:r>
            <a:r>
              <a:rPr lang="zh-CN" altLang="en-US" dirty="0" smtClean="0"/>
              <a:t>减征资源税、城市维护建设税、房产税、城镇土地使用税、印花税（不含证券交易印花税）、耕地占用税和教育费附加、地方教育附加</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其他税费方面</a:t>
            </a:r>
            <a:endParaRPr lang="zh-CN" altLang="en-US" dirty="0"/>
          </a:p>
        </p:txBody>
      </p:sp>
      <p:sp>
        <p:nvSpPr>
          <p:cNvPr id="3" name="内容占位符 2"/>
          <p:cNvSpPr>
            <a:spLocks noGrp="1"/>
          </p:cNvSpPr>
          <p:nvPr>
            <p:ph idx="1"/>
          </p:nvPr>
        </p:nvSpPr>
        <p:spPr/>
        <p:txBody>
          <a:bodyPr>
            <a:normAutofit/>
          </a:bodyPr>
          <a:lstStyle/>
          <a:p>
            <a:r>
              <a:rPr lang="zh-CN" altLang="en-US" dirty="0" smtClean="0">
                <a:solidFill>
                  <a:srgbClr val="FF0000"/>
                </a:solidFill>
              </a:rPr>
              <a:t>社区家庭服务业税费优惠</a:t>
            </a:r>
            <a:r>
              <a:rPr lang="zh-CN" altLang="en-US" dirty="0" smtClean="0">
                <a:solidFill>
                  <a:srgbClr val="0070C0"/>
                </a:solidFill>
              </a:rPr>
              <a:t>（财政部 税务总局 发展改革委 民政部 商务部 卫生健康委公告</a:t>
            </a:r>
            <a:r>
              <a:rPr lang="en-US" dirty="0" smtClean="0">
                <a:solidFill>
                  <a:srgbClr val="0070C0"/>
                </a:solidFill>
              </a:rPr>
              <a:t>2019</a:t>
            </a:r>
            <a:r>
              <a:rPr lang="zh-CN" altLang="en-US" dirty="0" smtClean="0">
                <a:solidFill>
                  <a:srgbClr val="0070C0"/>
                </a:solidFill>
              </a:rPr>
              <a:t>年第</a:t>
            </a:r>
            <a:r>
              <a:rPr lang="en-US" dirty="0" smtClean="0">
                <a:solidFill>
                  <a:srgbClr val="0070C0"/>
                </a:solidFill>
              </a:rPr>
              <a:t>76</a:t>
            </a:r>
            <a:r>
              <a:rPr lang="zh-CN" altLang="en-US" dirty="0" smtClean="0">
                <a:solidFill>
                  <a:srgbClr val="0070C0"/>
                </a:solidFill>
              </a:rPr>
              <a:t>号）</a:t>
            </a:r>
            <a:endParaRPr lang="en-US" altLang="zh-CN" dirty="0" smtClean="0">
              <a:solidFill>
                <a:srgbClr val="0070C0"/>
              </a:solidFill>
            </a:endParaRPr>
          </a:p>
          <a:p>
            <a:r>
              <a:rPr lang="en-US" altLang="zh-CN" dirty="0" smtClean="0"/>
              <a:t>1.</a:t>
            </a:r>
            <a:r>
              <a:rPr lang="zh-CN" altLang="en-US" dirty="0" smtClean="0"/>
              <a:t>承受房屋、土地用于提供社区养老、托育、家政服务的，免征契税</a:t>
            </a:r>
            <a:endParaRPr lang="en-US" dirty="0" smtClean="0"/>
          </a:p>
          <a:p>
            <a:r>
              <a:rPr lang="en-US" altLang="zh-CN" dirty="0" smtClean="0"/>
              <a:t>2.</a:t>
            </a:r>
            <a:r>
              <a:rPr lang="zh-CN" altLang="en-US" dirty="0" smtClean="0"/>
              <a:t>用于提供社区养老、托育、家政服务的房产、土地，免征不动产登记费、耕地开垦费、土地复垦费、土地闲置费；用于提供社区养老、托育、家政服务的建设项目，免征城市基础设施配套费；确因地质条件等原因无法修建防空地下室的，免征防空地下室易地建设费</a:t>
            </a:r>
            <a:endParaRPr lang="en-US" altLang="zh-CN" dirty="0" smtClean="0"/>
          </a:p>
          <a:p>
            <a:r>
              <a:rPr lang="en-US" altLang="zh-CN" dirty="0" smtClean="0"/>
              <a:t>3.</a:t>
            </a:r>
            <a:r>
              <a:rPr lang="zh-CN" altLang="en-US" dirty="0" smtClean="0"/>
              <a:t>为社区提供养老、托育、家政等服务的机构自有或其通过承租、无偿使用等方式取得并用于提供社区养老、托育、家政服务的房产、土地，免征房产税、城镇土地使用税。</a:t>
            </a:r>
            <a:r>
              <a:rPr lang="en-US" dirty="0" smtClean="0"/>
              <a:t/>
            </a:r>
            <a:br>
              <a:rPr lang="en-US" dirty="0" smtClean="0"/>
            </a:br>
            <a:endParaRPr lang="zh-CN" altLang="en-US" dirty="0">
              <a:solidFill>
                <a:srgbClr val="0070C0"/>
              </a:solidFill>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其他税费方面</a:t>
            </a:r>
            <a:endParaRPr lang="zh-CN" altLang="en-US" dirty="0"/>
          </a:p>
        </p:txBody>
      </p:sp>
      <p:sp>
        <p:nvSpPr>
          <p:cNvPr id="3" name="内容占位符 2"/>
          <p:cNvSpPr>
            <a:spLocks noGrp="1"/>
          </p:cNvSpPr>
          <p:nvPr>
            <p:ph idx="1"/>
          </p:nvPr>
        </p:nvSpPr>
        <p:spPr/>
        <p:txBody>
          <a:bodyPr/>
          <a:lstStyle/>
          <a:p>
            <a:pPr lvl="0"/>
            <a:r>
              <a:rPr lang="zh-CN" altLang="en-US" dirty="0" smtClean="0">
                <a:solidFill>
                  <a:srgbClr val="FF0000"/>
                </a:solidFill>
              </a:rPr>
              <a:t>农村饮水安全工程税收优惠</a:t>
            </a:r>
            <a:r>
              <a:rPr lang="zh-CN" altLang="en-US" dirty="0" smtClean="0">
                <a:solidFill>
                  <a:srgbClr val="0070C0"/>
                </a:solidFill>
              </a:rPr>
              <a:t>（财政部 税务总局公告</a:t>
            </a:r>
            <a:r>
              <a:rPr lang="en-US" dirty="0" smtClean="0">
                <a:solidFill>
                  <a:srgbClr val="0070C0"/>
                </a:solidFill>
              </a:rPr>
              <a:t>2019</a:t>
            </a:r>
            <a:r>
              <a:rPr lang="zh-CN" altLang="en-US" dirty="0" smtClean="0">
                <a:solidFill>
                  <a:srgbClr val="0070C0"/>
                </a:solidFill>
              </a:rPr>
              <a:t>年第</a:t>
            </a:r>
            <a:r>
              <a:rPr lang="en-US" dirty="0" smtClean="0">
                <a:solidFill>
                  <a:srgbClr val="0070C0"/>
                </a:solidFill>
              </a:rPr>
              <a:t>67</a:t>
            </a:r>
            <a:r>
              <a:rPr lang="zh-CN" altLang="en-US" dirty="0" smtClean="0">
                <a:solidFill>
                  <a:srgbClr val="0070C0"/>
                </a:solidFill>
              </a:rPr>
              <a:t>号）</a:t>
            </a:r>
            <a:endParaRPr lang="en-US" altLang="zh-CN" dirty="0" smtClean="0">
              <a:solidFill>
                <a:srgbClr val="0070C0"/>
              </a:solidFill>
            </a:endParaRPr>
          </a:p>
          <a:p>
            <a:r>
              <a:rPr lang="en-US" altLang="zh-CN" dirty="0" smtClean="0"/>
              <a:t>1.</a:t>
            </a:r>
            <a:r>
              <a:rPr lang="zh-CN" altLang="en-US" dirty="0" smtClean="0"/>
              <a:t>对饮水工程运营管理单位为建设饮水工程而承受土地使用权，免征契税</a:t>
            </a:r>
          </a:p>
          <a:p>
            <a:r>
              <a:rPr lang="en-US" altLang="zh-CN" dirty="0" smtClean="0"/>
              <a:t>2.</a:t>
            </a:r>
            <a:r>
              <a:rPr lang="zh-CN" altLang="en-US" dirty="0" smtClean="0"/>
              <a:t>对饮水工程运营管理单位为建设饮水工程取得土地使用权而签订的产权转移书据，以及与施工单位签订的建设工程承包合同，免征印花税</a:t>
            </a:r>
          </a:p>
          <a:p>
            <a:r>
              <a:rPr lang="en-US" altLang="zh-CN" dirty="0" smtClean="0"/>
              <a:t>3.</a:t>
            </a:r>
            <a:r>
              <a:rPr lang="zh-CN" altLang="en-US" dirty="0" smtClean="0"/>
              <a:t>对饮水工程运营管理单位自用的生产、办公用房产、土地，免征房产税、城镇土地使用税</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226" name="图片 7" descr="图片1副本.png"/>
          <p:cNvPicPr>
            <a:picLocks noChangeAspect="1"/>
          </p:cNvPicPr>
          <p:nvPr/>
        </p:nvPicPr>
        <p:blipFill>
          <a:blip r:embed="rId2" cstate="print"/>
          <a:srcRect/>
          <a:stretch>
            <a:fillRect/>
          </a:stretch>
        </p:blipFill>
        <p:spPr bwMode="auto">
          <a:xfrm>
            <a:off x="1493659" y="991197"/>
            <a:ext cx="6113767" cy="5866805"/>
          </a:xfrm>
          <a:prstGeom prst="rect">
            <a:avLst/>
          </a:prstGeom>
          <a:noFill/>
          <a:ln w="9525">
            <a:noFill/>
            <a:miter lim="800000"/>
            <a:headEnd/>
            <a:tailEnd/>
          </a:ln>
        </p:spPr>
      </p:pic>
      <p:sp>
        <p:nvSpPr>
          <p:cNvPr id="3" name="矩形 2"/>
          <p:cNvSpPr/>
          <p:nvPr/>
        </p:nvSpPr>
        <p:spPr>
          <a:xfrm>
            <a:off x="2627784" y="3933056"/>
            <a:ext cx="4482498" cy="201622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rgbClr val="002060"/>
                </a:solidFill>
              </a:rPr>
              <a:t>宁波中瑞税务师事务所</a:t>
            </a:r>
            <a:endParaRPr lang="en-US" altLang="zh-CN" sz="2400" b="1">
              <a:solidFill>
                <a:srgbClr val="002060"/>
              </a:solidFill>
            </a:endParaRPr>
          </a:p>
          <a:p>
            <a:r>
              <a:rPr lang="zh-CN" altLang="en-US" sz="2400" b="1">
                <a:solidFill>
                  <a:srgbClr val="002060"/>
                </a:solidFill>
              </a:rPr>
              <a:t>李</a:t>
            </a:r>
            <a:r>
              <a:rPr lang="zh-CN" altLang="en-US" sz="2400" b="1" dirty="0">
                <a:solidFill>
                  <a:srgbClr val="002060"/>
                </a:solidFill>
              </a:rPr>
              <a:t>忠尔（</a:t>
            </a:r>
            <a:r>
              <a:rPr lang="en-US" altLang="zh-CN" sz="2400" b="1" dirty="0">
                <a:solidFill>
                  <a:srgbClr val="002060"/>
                </a:solidFill>
              </a:rPr>
              <a:t>13306678805</a:t>
            </a:r>
            <a:r>
              <a:rPr lang="zh-CN" altLang="en-US" sz="2400" b="1" dirty="0">
                <a:solidFill>
                  <a:srgbClr val="002060"/>
                </a:solidFill>
              </a:rPr>
              <a:t>）</a:t>
            </a:r>
            <a:endParaRPr lang="en-US" altLang="zh-CN" sz="2400" b="1" dirty="0">
              <a:solidFill>
                <a:srgbClr val="002060"/>
              </a:solidFill>
            </a:endParaRPr>
          </a:p>
        </p:txBody>
      </p:sp>
    </p:spTree>
    <p:extLst>
      <p:ext uri="{BB962C8B-B14F-4D97-AF65-F5344CB8AC3E}">
        <p14:creationId xmlns:p14="http://schemas.microsoft.com/office/powerpoint/2010/main" xmlns="" val="1829071314"/>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r>
              <a:rPr lang="zh-CN" altLang="en-US" dirty="0"/>
              <a:t>（</a:t>
            </a:r>
            <a:r>
              <a:rPr lang="en-US" altLang="zh-CN" dirty="0"/>
              <a:t>2</a:t>
            </a:r>
            <a:r>
              <a:rPr lang="zh-CN" altLang="en-US" dirty="0"/>
              <a:t>）红字发票</a:t>
            </a:r>
            <a:endParaRPr lang="en-US" altLang="zh-CN" dirty="0"/>
          </a:p>
          <a:p>
            <a:r>
              <a:rPr lang="zh-CN" altLang="en-US" dirty="0"/>
              <a:t>①在增值税税率调整前已按原</a:t>
            </a:r>
            <a:r>
              <a:rPr lang="en-US" dirty="0"/>
              <a:t>16%</a:t>
            </a:r>
            <a:r>
              <a:rPr lang="zh-CN" altLang="en-US" dirty="0"/>
              <a:t>、</a:t>
            </a:r>
            <a:r>
              <a:rPr lang="en-US" dirty="0"/>
              <a:t>10%</a:t>
            </a:r>
            <a:r>
              <a:rPr lang="zh-CN" altLang="en-US" dirty="0"/>
              <a:t>适用税率开具的增值税发票，发生销售折让、中止或者退回等情形需要开具红字发票的，按照原适用税率开具红字发票</a:t>
            </a:r>
            <a:endParaRPr lang="en-US" altLang="zh-CN" dirty="0"/>
          </a:p>
          <a:p>
            <a:r>
              <a:rPr lang="zh-CN" altLang="en-US" dirty="0"/>
              <a:t>②开票有误需要重新开具的，先按照原适用税率开具红字发票后，再重新开具正确的蓝字发票</a:t>
            </a:r>
            <a:endParaRPr lang="en-US" altLang="zh-CN" dirty="0"/>
          </a:p>
          <a:p>
            <a:r>
              <a:rPr lang="zh-CN" altLang="en-US" dirty="0">
                <a:solidFill>
                  <a:srgbClr val="FF0000"/>
                </a:solidFill>
              </a:rPr>
              <a:t>注：</a:t>
            </a:r>
            <a:r>
              <a:rPr lang="zh-CN" altLang="en-US" dirty="0"/>
              <a:t>红字专票、普票开具方法不同</a:t>
            </a:r>
          </a:p>
          <a:p>
            <a:r>
              <a:rPr lang="en-US" altLang="zh-CN" dirty="0">
                <a:solidFill>
                  <a:srgbClr val="FF0000"/>
                </a:solidFill>
              </a:rPr>
              <a:t>★</a:t>
            </a:r>
            <a:r>
              <a:rPr lang="en-US" altLang="zh-CN" dirty="0"/>
              <a:t>③</a:t>
            </a:r>
            <a:r>
              <a:rPr lang="zh-CN" altLang="en-US" dirty="0"/>
              <a:t>事后确认的价外费用</a:t>
            </a:r>
            <a:endParaRPr lang="en-US" altLang="zh-CN" dirty="0"/>
          </a:p>
          <a:p>
            <a:r>
              <a:rPr lang="en-US" altLang="zh-CN" dirty="0" smtClean="0">
                <a:solidFill>
                  <a:srgbClr val="FF0000"/>
                </a:solidFill>
              </a:rPr>
              <a:t>★ </a:t>
            </a:r>
            <a:r>
              <a:rPr lang="en-US" altLang="zh-CN" dirty="0"/>
              <a:t>④</a:t>
            </a:r>
            <a:r>
              <a:rPr lang="zh-CN" altLang="en-US" dirty="0"/>
              <a:t>按原适用税率定价或收款</a:t>
            </a:r>
            <a:endParaRPr lang="en-US" altLang="zh-CN" dirty="0"/>
          </a:p>
          <a:p>
            <a:r>
              <a:rPr lang="zh-CN" altLang="en-US" dirty="0">
                <a:solidFill>
                  <a:srgbClr val="FF0000"/>
                </a:solidFill>
              </a:rPr>
              <a:t>原则上</a:t>
            </a:r>
            <a:r>
              <a:rPr lang="zh-CN" altLang="en-US" dirty="0"/>
              <a:t>按原适用税率开具发票并申报纳税；双方认可因税率调整而</a:t>
            </a:r>
            <a:r>
              <a:rPr lang="zh-CN" altLang="en-US" dirty="0">
                <a:solidFill>
                  <a:srgbClr val="FF0000"/>
                </a:solidFill>
              </a:rPr>
              <a:t>提价除外</a:t>
            </a:r>
          </a:p>
          <a:p>
            <a:endParaRPr lang="zh-CN" altLang="en-US"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r>
              <a:rPr lang="en-US" altLang="zh-CN" dirty="0"/>
              <a:t>2.</a:t>
            </a:r>
            <a:r>
              <a:rPr lang="zh-CN" altLang="en-US" dirty="0"/>
              <a:t>开票系统</a:t>
            </a:r>
            <a:endParaRPr lang="en-US" altLang="zh-CN" dirty="0"/>
          </a:p>
          <a:p>
            <a:r>
              <a:rPr lang="zh-CN" altLang="en-US" dirty="0"/>
              <a:t>（</a:t>
            </a:r>
            <a:r>
              <a:rPr lang="en-US" altLang="zh-CN" dirty="0"/>
              <a:t>1</a:t>
            </a:r>
            <a:r>
              <a:rPr lang="zh-CN" altLang="en-US" dirty="0"/>
              <a:t>）税收编码</a:t>
            </a:r>
            <a:endParaRPr lang="en-US" altLang="zh-CN" dirty="0"/>
          </a:p>
          <a:p>
            <a:r>
              <a:rPr lang="zh-CN" altLang="en-US" dirty="0"/>
              <a:t>税务总局在增值税发票税控开票软件中更新了</a:t>
            </a:r>
            <a:r>
              <a:rPr lang="en-US" altLang="zh-CN" dirty="0"/>
              <a:t>《</a:t>
            </a:r>
            <a:r>
              <a:rPr lang="zh-CN" altLang="en-US" dirty="0"/>
              <a:t>商品和服务税收分类编码表</a:t>
            </a:r>
            <a:r>
              <a:rPr lang="en-US" altLang="zh-CN" dirty="0"/>
              <a:t>》</a:t>
            </a:r>
            <a:r>
              <a:rPr lang="zh-CN" altLang="en-US" dirty="0"/>
              <a:t>，纳税人应当按照更新后的</a:t>
            </a:r>
            <a:r>
              <a:rPr lang="en-US" altLang="zh-CN" dirty="0"/>
              <a:t>《</a:t>
            </a:r>
            <a:r>
              <a:rPr lang="zh-CN" altLang="en-US" dirty="0"/>
              <a:t>商品和服务税收分类编码表</a:t>
            </a:r>
            <a:r>
              <a:rPr lang="en-US" altLang="zh-CN" dirty="0"/>
              <a:t>》</a:t>
            </a:r>
            <a:r>
              <a:rPr lang="zh-CN" altLang="en-US" dirty="0"/>
              <a:t>开具增值税发票</a:t>
            </a:r>
            <a:endParaRPr lang="en-US" altLang="zh-CN" dirty="0"/>
          </a:p>
          <a:p>
            <a:r>
              <a:rPr lang="zh-CN" altLang="en-US" dirty="0"/>
              <a:t>纳税人应当及时完成增值税发票税控开票软件升级和自身业务系统调整</a:t>
            </a:r>
            <a:endParaRPr lang="en-US" altLang="zh-CN" dirty="0"/>
          </a:p>
          <a:p>
            <a:r>
              <a:rPr lang="zh-CN" altLang="en-US" dirty="0"/>
              <a:t>（</a:t>
            </a:r>
            <a:r>
              <a:rPr lang="en-US" altLang="zh-CN" dirty="0"/>
              <a:t>2</a:t>
            </a:r>
            <a:r>
              <a:rPr lang="zh-CN" altLang="en-US" dirty="0"/>
              <a:t>）税率选用</a:t>
            </a:r>
            <a:endParaRPr lang="en-US" altLang="zh-CN" dirty="0"/>
          </a:p>
          <a:p>
            <a:r>
              <a:rPr lang="zh-CN" altLang="en-US" dirty="0"/>
              <a:t>增值税发票税控开票软件税率栏次</a:t>
            </a:r>
            <a:r>
              <a:rPr lang="zh-CN" altLang="en-US" dirty="0">
                <a:solidFill>
                  <a:srgbClr val="FF0000"/>
                </a:solidFill>
              </a:rPr>
              <a:t>默认</a:t>
            </a:r>
            <a:r>
              <a:rPr lang="zh-CN" altLang="en-US" dirty="0"/>
              <a:t>显示调整后税率，纳税人发生需要开具原适用税率情形的，可以</a:t>
            </a:r>
            <a:r>
              <a:rPr lang="zh-CN" altLang="en-US" dirty="0">
                <a:solidFill>
                  <a:srgbClr val="FF0000"/>
                </a:solidFill>
              </a:rPr>
              <a:t>手工选择</a:t>
            </a:r>
            <a:r>
              <a:rPr lang="zh-CN" altLang="en-US" dirty="0"/>
              <a:t>原适用税率开具增值税发票</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normAutofit fontScale="92500"/>
          </a:bodyPr>
          <a:lstStyle/>
          <a:p>
            <a:r>
              <a:rPr lang="en-US" altLang="zh-CN" dirty="0"/>
              <a:t>3.</a:t>
            </a:r>
            <a:r>
              <a:rPr lang="zh-CN" altLang="en-US" dirty="0"/>
              <a:t>纳税申报</a:t>
            </a:r>
            <a:endParaRPr lang="en-US" altLang="zh-CN" dirty="0"/>
          </a:p>
          <a:p>
            <a:r>
              <a:rPr lang="zh-CN" altLang="en-US" dirty="0"/>
              <a:t>（</a:t>
            </a:r>
            <a:r>
              <a:rPr lang="en-US" altLang="zh-CN" dirty="0"/>
              <a:t>1</a:t>
            </a:r>
            <a:r>
              <a:rPr lang="zh-CN" altLang="en-US" dirty="0"/>
              <a:t>）申报表附列资料表式内容</a:t>
            </a:r>
            <a:endParaRPr lang="en-US" altLang="zh-CN" dirty="0"/>
          </a:p>
          <a:p>
            <a:r>
              <a:rPr lang="zh-CN" altLang="en-US" dirty="0"/>
              <a:t>销售情况明细表，全部用新税率设计（不再保留原有</a:t>
            </a:r>
            <a:r>
              <a:rPr lang="en-US" altLang="zh-CN" dirty="0"/>
              <a:t>17%</a:t>
            </a:r>
            <a:r>
              <a:rPr lang="zh-CN" altLang="en-US" dirty="0"/>
              <a:t>、</a:t>
            </a:r>
            <a:r>
              <a:rPr lang="en-US" altLang="zh-CN" dirty="0"/>
              <a:t>16%</a:t>
            </a:r>
            <a:r>
              <a:rPr lang="zh-CN" altLang="en-US" dirty="0"/>
              <a:t>、</a:t>
            </a:r>
            <a:r>
              <a:rPr lang="en-US" altLang="zh-CN" dirty="0"/>
              <a:t>13%</a:t>
            </a:r>
            <a:r>
              <a:rPr lang="zh-CN" altLang="en-US" dirty="0"/>
              <a:t>、</a:t>
            </a:r>
            <a:r>
              <a:rPr lang="en-US" altLang="zh-CN" dirty="0"/>
              <a:t>11%</a:t>
            </a:r>
            <a:r>
              <a:rPr lang="zh-CN" altLang="en-US" dirty="0"/>
              <a:t>和</a:t>
            </a:r>
            <a:r>
              <a:rPr lang="en-US" altLang="zh-CN" dirty="0"/>
              <a:t>10 %</a:t>
            </a:r>
            <a:r>
              <a:rPr lang="zh-CN" altLang="en-US" dirty="0"/>
              <a:t>税率栏）</a:t>
            </a:r>
            <a:endParaRPr lang="en-US" altLang="zh-CN" dirty="0"/>
          </a:p>
          <a:p>
            <a:r>
              <a:rPr lang="zh-CN" altLang="en-US" dirty="0"/>
              <a:t>原</a:t>
            </a:r>
            <a:r>
              <a:rPr lang="en-US" altLang="zh-CN" dirty="0"/>
              <a:t>《</a:t>
            </a:r>
            <a:r>
              <a:rPr lang="zh-CN" altLang="en-US" dirty="0"/>
              <a:t>增值税纳税申报表附列资料（一）</a:t>
            </a:r>
            <a:r>
              <a:rPr lang="en-US" altLang="zh-CN" dirty="0"/>
              <a:t>》</a:t>
            </a:r>
            <a:r>
              <a:rPr lang="zh-CN" altLang="en-US" dirty="0"/>
              <a:t>中的第</a:t>
            </a:r>
            <a:r>
              <a:rPr lang="en-US" dirty="0"/>
              <a:t>1</a:t>
            </a:r>
            <a:r>
              <a:rPr lang="zh-CN" altLang="en-US" dirty="0"/>
              <a:t>栏、第</a:t>
            </a:r>
            <a:r>
              <a:rPr lang="en-US" dirty="0"/>
              <a:t>2</a:t>
            </a:r>
            <a:r>
              <a:rPr lang="zh-CN" altLang="en-US" dirty="0"/>
              <a:t>栏项目名称分别调整为“</a:t>
            </a:r>
            <a:r>
              <a:rPr lang="en-US" dirty="0"/>
              <a:t>13%</a:t>
            </a:r>
            <a:r>
              <a:rPr lang="zh-CN" altLang="en-US" dirty="0"/>
              <a:t>税率的货物及加工修理修配劳务”和“</a:t>
            </a:r>
            <a:r>
              <a:rPr lang="en-US" dirty="0"/>
              <a:t>13%</a:t>
            </a:r>
            <a:r>
              <a:rPr lang="zh-CN" altLang="en-US" dirty="0"/>
              <a:t>税率的服务、不动产和无形资产”；删除第</a:t>
            </a:r>
            <a:r>
              <a:rPr lang="en-US" dirty="0"/>
              <a:t>3</a:t>
            </a:r>
            <a:r>
              <a:rPr lang="zh-CN" altLang="en-US" dirty="0"/>
              <a:t>栏“</a:t>
            </a:r>
            <a:r>
              <a:rPr lang="en-US" dirty="0"/>
              <a:t>13%</a:t>
            </a:r>
            <a:r>
              <a:rPr lang="zh-CN" altLang="en-US" dirty="0"/>
              <a:t>税率”；第</a:t>
            </a:r>
            <a:r>
              <a:rPr lang="en-US" dirty="0"/>
              <a:t>4a</a:t>
            </a:r>
            <a:r>
              <a:rPr lang="zh-CN" altLang="en-US" dirty="0"/>
              <a:t>栏、第</a:t>
            </a:r>
            <a:r>
              <a:rPr lang="en-US" dirty="0"/>
              <a:t>4b</a:t>
            </a:r>
            <a:r>
              <a:rPr lang="zh-CN" altLang="en-US" dirty="0"/>
              <a:t>栏序号分别调整为第</a:t>
            </a:r>
            <a:r>
              <a:rPr lang="en-US" dirty="0"/>
              <a:t>3</a:t>
            </a:r>
            <a:r>
              <a:rPr lang="zh-CN" altLang="en-US" dirty="0"/>
              <a:t>栏、第</a:t>
            </a:r>
            <a:r>
              <a:rPr lang="en-US" dirty="0"/>
              <a:t>4</a:t>
            </a:r>
            <a:r>
              <a:rPr lang="zh-CN" altLang="en-US" dirty="0"/>
              <a:t>栏，项目名称分别调整为“</a:t>
            </a:r>
            <a:r>
              <a:rPr lang="en-US" dirty="0"/>
              <a:t>9%</a:t>
            </a:r>
            <a:r>
              <a:rPr lang="zh-CN" altLang="en-US" dirty="0"/>
              <a:t>税率的货物及加工修理修配劳务”和“</a:t>
            </a:r>
            <a:r>
              <a:rPr lang="en-US" dirty="0"/>
              <a:t>9%</a:t>
            </a:r>
            <a:r>
              <a:rPr lang="zh-CN" altLang="en-US" dirty="0"/>
              <a:t>税率的服务、不动产和无形资产”</a:t>
            </a:r>
            <a:endParaRPr lang="en-US" altLang="zh-CN" dirty="0"/>
          </a:p>
          <a:p>
            <a:r>
              <a:rPr lang="zh-CN" altLang="en-US" dirty="0"/>
              <a:t>（</a:t>
            </a:r>
            <a:r>
              <a:rPr lang="en-US" altLang="zh-CN" dirty="0"/>
              <a:t>2</a:t>
            </a:r>
            <a:r>
              <a:rPr lang="zh-CN" altLang="en-US" dirty="0"/>
              <a:t>）适用原税率销售业务的填报</a:t>
            </a:r>
            <a:endParaRPr lang="en-US" altLang="zh-CN" dirty="0"/>
          </a:p>
          <a:p>
            <a:r>
              <a:rPr lang="zh-CN" altLang="en-US" dirty="0"/>
              <a:t>纳税人申报适用原增值税税率应税项目时，按照申报表调整前后的对应关系，分别</a:t>
            </a:r>
            <a:r>
              <a:rPr lang="zh-CN" altLang="en-US" dirty="0">
                <a:solidFill>
                  <a:srgbClr val="FF0000"/>
                </a:solidFill>
              </a:rPr>
              <a:t>填写相关栏次</a:t>
            </a:r>
            <a:endParaRPr lang="en-US" altLang="zh-CN" dirty="0">
              <a:solidFill>
                <a:srgbClr val="FF0000"/>
              </a:solidFill>
            </a:endParaRPr>
          </a:p>
          <a:p>
            <a:r>
              <a:rPr lang="zh-CN" altLang="en-US" dirty="0"/>
              <a:t>注：按应税项目不按比例，会出现销售额与销项税额无勾稽关系 </a:t>
            </a:r>
            <a:endParaRPr lang="en-US" altLang="zh-CN"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增值税方面</a:t>
            </a:r>
            <a:endParaRPr lang="zh-CN" altLang="en-US" dirty="0"/>
          </a:p>
        </p:txBody>
      </p:sp>
      <p:sp>
        <p:nvSpPr>
          <p:cNvPr id="3" name="内容占位符 2"/>
          <p:cNvSpPr>
            <a:spLocks noGrp="1"/>
          </p:cNvSpPr>
          <p:nvPr>
            <p:ph idx="1"/>
          </p:nvPr>
        </p:nvSpPr>
        <p:spPr>
          <a:xfrm>
            <a:off x="571472" y="857232"/>
            <a:ext cx="8358246" cy="5357850"/>
          </a:xfrm>
        </p:spPr>
        <p:txBody>
          <a:bodyPr/>
          <a:lstStyle/>
          <a:p>
            <a:r>
              <a:rPr lang="zh-CN" altLang="en-US" dirty="0" smtClean="0">
                <a:solidFill>
                  <a:srgbClr val="0070C0"/>
                </a:solidFill>
              </a:rPr>
              <a:t>（五）税率调整对利润的影响分析</a:t>
            </a:r>
          </a:p>
          <a:p>
            <a:r>
              <a:rPr lang="en-US" altLang="zh-CN" dirty="0" smtClean="0"/>
              <a:t>1.</a:t>
            </a:r>
            <a:r>
              <a:rPr lang="zh-CN" altLang="en-US" dirty="0" smtClean="0"/>
              <a:t>收入确定上</a:t>
            </a:r>
            <a:r>
              <a:rPr lang="zh-CN" altLang="en-US" dirty="0" smtClean="0">
                <a:solidFill>
                  <a:srgbClr val="FF0000"/>
                </a:solidFill>
              </a:rPr>
              <a:t>收款≠价格</a:t>
            </a:r>
            <a:endParaRPr lang="en-US" altLang="zh-CN" dirty="0" smtClean="0">
              <a:solidFill>
                <a:srgbClr val="FF0000"/>
              </a:solidFill>
            </a:endParaRPr>
          </a:p>
          <a:p>
            <a:r>
              <a:rPr lang="zh-CN" altLang="en-US" dirty="0" smtClean="0"/>
              <a:t>所有收款</a:t>
            </a:r>
            <a:r>
              <a:rPr lang="zh-CN" altLang="en-US" dirty="0" smtClean="0">
                <a:solidFill>
                  <a:srgbClr val="FF0000"/>
                </a:solidFill>
              </a:rPr>
              <a:t>必须分解</a:t>
            </a:r>
            <a:r>
              <a:rPr lang="zh-CN" altLang="en-US" dirty="0" smtClean="0"/>
              <a:t>为价格（收入）与税额</a:t>
            </a:r>
            <a:endParaRPr lang="en-US" altLang="zh-CN" dirty="0" smtClean="0"/>
          </a:p>
          <a:p>
            <a:r>
              <a:rPr lang="zh-CN" altLang="en-US" dirty="0" smtClean="0"/>
              <a:t>分解因计税方法和税率或征收率不同而不同，同样的收款反应在财务的收入不同</a:t>
            </a:r>
            <a:endParaRPr lang="en-US" altLang="zh-CN" dirty="0" smtClean="0"/>
          </a:p>
          <a:p>
            <a:r>
              <a:rPr lang="zh-CN" altLang="en-US" dirty="0" smtClean="0"/>
              <a:t>分解的基本方法：收入</a:t>
            </a:r>
            <a:r>
              <a:rPr lang="en-US" altLang="zh-CN" dirty="0" smtClean="0"/>
              <a:t>=</a:t>
            </a:r>
            <a:r>
              <a:rPr lang="zh-CN" altLang="en-US" dirty="0" smtClean="0"/>
              <a:t>收款</a:t>
            </a:r>
            <a:r>
              <a:rPr lang="en-US" altLang="zh-CN" dirty="0" smtClean="0"/>
              <a:t>÷</a:t>
            </a:r>
            <a:r>
              <a:rPr lang="zh-CN" altLang="en-US" dirty="0" smtClean="0"/>
              <a:t>（</a:t>
            </a:r>
            <a:r>
              <a:rPr lang="en-US" altLang="zh-CN" dirty="0" smtClean="0"/>
              <a:t>1+</a:t>
            </a:r>
            <a:r>
              <a:rPr lang="zh-CN" altLang="en-US" dirty="0" smtClean="0"/>
              <a:t>税率或征收率）</a:t>
            </a:r>
            <a:endParaRPr lang="en-US" altLang="zh-CN" dirty="0" smtClean="0"/>
          </a:p>
          <a:p>
            <a:endParaRPr lang="en-US" altLang="zh-CN" dirty="0" smtClean="0"/>
          </a:p>
          <a:p>
            <a:endParaRPr lang="zh-CN" altLang="en-US" dirty="0" smtClean="0"/>
          </a:p>
        </p:txBody>
      </p:sp>
      <p:graphicFrame>
        <p:nvGraphicFramePr>
          <p:cNvPr id="4" name="表格 3"/>
          <p:cNvGraphicFramePr>
            <a:graphicFrameLocks noGrp="1"/>
          </p:cNvGraphicFramePr>
          <p:nvPr/>
        </p:nvGraphicFramePr>
        <p:xfrm>
          <a:off x="714348" y="3571876"/>
          <a:ext cx="7786740" cy="3108960"/>
        </p:xfrm>
        <a:graphic>
          <a:graphicData uri="http://schemas.openxmlformats.org/drawingml/2006/table">
            <a:tbl>
              <a:tblPr firstRow="1" bandRow="1">
                <a:tableStyleId>{7DF18680-E054-41AD-8BC1-D1AEF772440D}</a:tableStyleId>
              </a:tblPr>
              <a:tblGrid>
                <a:gridCol w="1557348"/>
                <a:gridCol w="1228734"/>
                <a:gridCol w="1428760"/>
                <a:gridCol w="1714512"/>
                <a:gridCol w="1857386"/>
              </a:tblGrid>
              <a:tr h="608646">
                <a:tc>
                  <a:txBody>
                    <a:bodyPr/>
                    <a:lstStyle/>
                    <a:p>
                      <a:r>
                        <a:rPr kumimoji="0" lang="zh-CN" altLang="en-US" sz="2400" b="1" i="0" kern="1200" baseline="0" dirty="0" smtClean="0">
                          <a:solidFill>
                            <a:schemeClr val="tx1"/>
                          </a:solidFill>
                          <a:latin typeface="+mn-lt"/>
                          <a:ea typeface="华文新魏" pitchFamily="2" charset="-122"/>
                          <a:cs typeface="+mn-cs"/>
                        </a:rPr>
                        <a:t>计税方法</a:t>
                      </a:r>
                    </a:p>
                  </a:txBody>
                  <a:tcPr/>
                </a:tc>
                <a:tc>
                  <a:txBody>
                    <a:bodyPr/>
                    <a:lstStyle/>
                    <a:p>
                      <a:r>
                        <a:rPr kumimoji="0" lang="zh-CN" altLang="en-US" sz="2400" b="1" i="0" kern="1200" baseline="0" dirty="0" smtClean="0">
                          <a:solidFill>
                            <a:schemeClr val="tx1"/>
                          </a:solidFill>
                          <a:latin typeface="+mn-lt"/>
                          <a:ea typeface="华文新魏" pitchFamily="2" charset="-122"/>
                          <a:cs typeface="+mn-cs"/>
                        </a:rPr>
                        <a:t>税率或征收率</a:t>
                      </a:r>
                    </a:p>
                  </a:txBody>
                  <a:tcPr/>
                </a:tc>
                <a:tc>
                  <a:txBody>
                    <a:bodyPr/>
                    <a:lstStyle/>
                    <a:p>
                      <a:r>
                        <a:rPr kumimoji="0" lang="zh-CN" altLang="en-US" sz="2400" b="1" i="0" kern="1200" baseline="0" dirty="0" smtClean="0">
                          <a:solidFill>
                            <a:schemeClr val="tx1"/>
                          </a:solidFill>
                          <a:latin typeface="+mn-lt"/>
                          <a:ea typeface="华文新魏" pitchFamily="2" charset="-122"/>
                          <a:cs typeface="+mn-cs"/>
                        </a:rPr>
                        <a:t>收款</a:t>
                      </a:r>
                    </a:p>
                  </a:txBody>
                  <a:tcPr/>
                </a:tc>
                <a:tc>
                  <a:txBody>
                    <a:bodyPr/>
                    <a:lstStyle/>
                    <a:p>
                      <a:r>
                        <a:rPr kumimoji="0" lang="zh-CN" altLang="en-US" sz="2400" b="1" i="0" kern="1200" baseline="0" dirty="0" smtClean="0">
                          <a:solidFill>
                            <a:schemeClr val="tx1"/>
                          </a:solidFill>
                          <a:latin typeface="+mn-lt"/>
                          <a:ea typeface="华文新魏" pitchFamily="2" charset="-122"/>
                          <a:cs typeface="+mn-cs"/>
                        </a:rPr>
                        <a:t>收入</a:t>
                      </a:r>
                    </a:p>
                  </a:txBody>
                  <a:tcPr/>
                </a:tc>
                <a:tc>
                  <a:txBody>
                    <a:bodyPr/>
                    <a:lstStyle/>
                    <a:p>
                      <a:r>
                        <a:rPr kumimoji="0" lang="zh-CN" altLang="en-US" sz="2400" b="1" i="0" kern="1200" baseline="0" dirty="0" smtClean="0">
                          <a:solidFill>
                            <a:schemeClr val="tx1"/>
                          </a:solidFill>
                          <a:latin typeface="+mn-lt"/>
                          <a:ea typeface="华文新魏" pitchFamily="2" charset="-122"/>
                          <a:cs typeface="+mn-cs"/>
                        </a:rPr>
                        <a:t>销项税额或税额</a:t>
                      </a:r>
                    </a:p>
                  </a:txBody>
                  <a:tcPr/>
                </a:tc>
              </a:tr>
              <a:tr h="248610">
                <a:tc rowSpan="3">
                  <a:txBody>
                    <a:bodyPr/>
                    <a:lstStyle/>
                    <a:p>
                      <a:r>
                        <a:rPr kumimoji="0" lang="zh-CN" altLang="en-US" sz="2400" b="1" i="0" kern="1200" baseline="0" dirty="0" smtClean="0">
                          <a:solidFill>
                            <a:schemeClr val="tx1"/>
                          </a:solidFill>
                          <a:latin typeface="+mn-lt"/>
                          <a:ea typeface="华文新魏" pitchFamily="2" charset="-122"/>
                          <a:cs typeface="+mn-cs"/>
                        </a:rPr>
                        <a:t>一般计税法</a:t>
                      </a:r>
                    </a:p>
                  </a:txBody>
                  <a:tcPr/>
                </a:tc>
                <a:tc>
                  <a:txBody>
                    <a:bodyPr/>
                    <a:lstStyle/>
                    <a:p>
                      <a:r>
                        <a:rPr kumimoji="0" lang="en-US" altLang="zh-CN" sz="2400" b="1" i="0" kern="1200" baseline="0" dirty="0" smtClean="0">
                          <a:solidFill>
                            <a:schemeClr val="tx1"/>
                          </a:solidFill>
                          <a:latin typeface="+mn-lt"/>
                          <a:ea typeface="华文新魏" pitchFamily="2" charset="-122"/>
                          <a:cs typeface="+mn-cs"/>
                        </a:rPr>
                        <a:t>13%</a:t>
                      </a:r>
                      <a:endParaRPr kumimoji="0" lang="zh-CN" altLang="en-US" sz="2400" b="1" i="0" kern="1200" baseline="0" dirty="0" smtClean="0">
                        <a:solidFill>
                          <a:schemeClr val="tx1"/>
                        </a:solidFill>
                        <a:latin typeface="+mn-lt"/>
                        <a:ea typeface="华文新魏" pitchFamily="2" charset="-122"/>
                        <a:cs typeface="+mn-cs"/>
                      </a:endParaRPr>
                    </a:p>
                  </a:txBody>
                  <a:tcPr/>
                </a:tc>
                <a:tc>
                  <a:txBody>
                    <a:bodyPr/>
                    <a:lstStyle/>
                    <a:p>
                      <a:r>
                        <a:rPr kumimoji="0" lang="en-US" altLang="zh-CN" sz="2400" b="1" i="0" kern="1200" baseline="0" dirty="0" smtClean="0">
                          <a:solidFill>
                            <a:schemeClr val="tx1"/>
                          </a:solidFill>
                          <a:latin typeface="+mn-lt"/>
                          <a:ea typeface="华文新魏" pitchFamily="2" charset="-122"/>
                          <a:cs typeface="+mn-cs"/>
                        </a:rPr>
                        <a:t>100</a:t>
                      </a:r>
                      <a:endParaRPr kumimoji="0" lang="zh-CN" altLang="en-US" sz="2400" b="1" i="0" kern="1200" baseline="0" dirty="0" smtClean="0">
                        <a:solidFill>
                          <a:schemeClr val="tx1"/>
                        </a:solidFill>
                        <a:latin typeface="+mn-lt"/>
                        <a:ea typeface="华文新魏" pitchFamily="2" charset="-122"/>
                        <a:cs typeface="+mn-cs"/>
                      </a:endParaRPr>
                    </a:p>
                  </a:txBody>
                  <a:tcPr/>
                </a:tc>
                <a:tc>
                  <a:txBody>
                    <a:bodyPr/>
                    <a:lstStyle/>
                    <a:p>
                      <a:r>
                        <a:rPr kumimoji="0" lang="en-US" altLang="zh-CN" sz="2400" b="1" i="0" kern="1200" baseline="0" dirty="0" smtClean="0">
                          <a:solidFill>
                            <a:srgbClr val="FF0000"/>
                          </a:solidFill>
                          <a:latin typeface="+mn-lt"/>
                          <a:ea typeface="华文新魏" pitchFamily="2" charset="-122"/>
                          <a:cs typeface="+mn-cs"/>
                        </a:rPr>
                        <a:t>88.50</a:t>
                      </a:r>
                      <a:endParaRPr kumimoji="0" lang="zh-CN" altLang="en-US" sz="2400" b="1" i="0" kern="1200" baseline="0" dirty="0" smtClean="0">
                        <a:solidFill>
                          <a:srgbClr val="FF0000"/>
                        </a:solidFill>
                        <a:latin typeface="+mn-lt"/>
                        <a:ea typeface="华文新魏" pitchFamily="2" charset="-122"/>
                        <a:cs typeface="+mn-cs"/>
                      </a:endParaRPr>
                    </a:p>
                  </a:txBody>
                  <a:tcPr/>
                </a:tc>
                <a:tc>
                  <a:txBody>
                    <a:bodyPr/>
                    <a:lstStyle/>
                    <a:p>
                      <a:r>
                        <a:rPr kumimoji="0" lang="en-US" altLang="zh-CN" sz="2400" b="1" i="0" kern="1200" baseline="0" dirty="0" smtClean="0">
                          <a:solidFill>
                            <a:schemeClr val="tx1"/>
                          </a:solidFill>
                          <a:latin typeface="+mn-lt"/>
                          <a:ea typeface="华文新魏" pitchFamily="2" charset="-122"/>
                          <a:cs typeface="+mn-cs"/>
                        </a:rPr>
                        <a:t>11.50</a:t>
                      </a:r>
                      <a:endParaRPr kumimoji="0" lang="zh-CN" altLang="en-US" sz="2400" b="1" i="0" kern="1200" baseline="0" dirty="0" smtClean="0">
                        <a:solidFill>
                          <a:schemeClr val="tx1"/>
                        </a:solidFill>
                        <a:latin typeface="+mn-lt"/>
                        <a:ea typeface="华文新魏" pitchFamily="2" charset="-122"/>
                        <a:cs typeface="+mn-cs"/>
                      </a:endParaRPr>
                    </a:p>
                  </a:txBody>
                  <a:tcPr/>
                </a:tc>
              </a:tr>
              <a:tr h="291476">
                <a:tc vMerge="1">
                  <a:txBody>
                    <a:bodyPr/>
                    <a:lstStyle/>
                    <a:p>
                      <a:endParaRPr kumimoji="0" lang="zh-CN" altLang="en-US" sz="2400" b="1" i="0" kern="1200" baseline="0" dirty="0" smtClean="0">
                        <a:solidFill>
                          <a:schemeClr val="tx1"/>
                        </a:solidFill>
                        <a:latin typeface="+mn-lt"/>
                        <a:ea typeface="华文新魏" pitchFamily="2" charset="-122"/>
                        <a:cs typeface="+mn-cs"/>
                      </a:endParaRPr>
                    </a:p>
                  </a:txBody>
                  <a:tcPr/>
                </a:tc>
                <a:tc>
                  <a:txBody>
                    <a:bodyPr/>
                    <a:lstStyle/>
                    <a:p>
                      <a:r>
                        <a:rPr kumimoji="0" lang="en-US" altLang="zh-CN" sz="2400" b="1" i="0" kern="1200" baseline="0" dirty="0" smtClean="0">
                          <a:solidFill>
                            <a:schemeClr val="tx1"/>
                          </a:solidFill>
                          <a:latin typeface="+mn-lt"/>
                          <a:ea typeface="华文新魏" pitchFamily="2" charset="-122"/>
                          <a:cs typeface="+mn-cs"/>
                        </a:rPr>
                        <a:t>9%</a:t>
                      </a:r>
                      <a:endParaRPr kumimoji="0" lang="zh-CN" altLang="en-US" sz="2400" b="1" i="0" kern="1200" baseline="0" dirty="0" smtClean="0">
                        <a:solidFill>
                          <a:schemeClr val="tx1"/>
                        </a:solidFill>
                        <a:latin typeface="+mn-lt"/>
                        <a:ea typeface="华文新魏" pitchFamily="2" charset="-122"/>
                        <a:cs typeface="+mn-cs"/>
                      </a:endParaRPr>
                    </a:p>
                  </a:txBody>
                  <a:tcPr/>
                </a:tc>
                <a:tc>
                  <a:txBody>
                    <a:bodyPr/>
                    <a:lstStyle/>
                    <a:p>
                      <a:r>
                        <a:rPr kumimoji="0" lang="en-US" altLang="zh-CN" sz="2400" b="1" i="0" kern="1200" baseline="0" dirty="0" smtClean="0">
                          <a:solidFill>
                            <a:schemeClr val="tx1"/>
                          </a:solidFill>
                          <a:latin typeface="+mn-lt"/>
                          <a:ea typeface="华文新魏" pitchFamily="2" charset="-122"/>
                          <a:cs typeface="+mn-cs"/>
                        </a:rPr>
                        <a:t>100</a:t>
                      </a:r>
                      <a:endParaRPr kumimoji="0" lang="zh-CN" altLang="en-US" sz="2400" b="1" i="0" kern="1200" baseline="0" dirty="0" smtClean="0">
                        <a:solidFill>
                          <a:schemeClr val="tx1"/>
                        </a:solidFill>
                        <a:latin typeface="+mn-lt"/>
                        <a:ea typeface="华文新魏" pitchFamily="2" charset="-122"/>
                        <a:cs typeface="+mn-cs"/>
                      </a:endParaRPr>
                    </a:p>
                  </a:txBody>
                  <a:tcPr/>
                </a:tc>
                <a:tc>
                  <a:txBody>
                    <a:bodyPr/>
                    <a:lstStyle/>
                    <a:p>
                      <a:r>
                        <a:rPr kumimoji="0" lang="en-US" altLang="zh-CN" sz="2400" b="1" i="0" kern="1200" baseline="0" dirty="0" smtClean="0">
                          <a:solidFill>
                            <a:srgbClr val="FF0000"/>
                          </a:solidFill>
                          <a:latin typeface="+mn-lt"/>
                          <a:ea typeface="华文新魏" pitchFamily="2" charset="-122"/>
                          <a:cs typeface="+mn-cs"/>
                        </a:rPr>
                        <a:t>91.74</a:t>
                      </a:r>
                      <a:endParaRPr kumimoji="0" lang="zh-CN" altLang="en-US" sz="2400" b="1" i="0" kern="1200" baseline="0" dirty="0" smtClean="0">
                        <a:solidFill>
                          <a:srgbClr val="FF0000"/>
                        </a:solidFill>
                        <a:latin typeface="+mn-lt"/>
                        <a:ea typeface="华文新魏" pitchFamily="2" charset="-122"/>
                        <a:cs typeface="+mn-cs"/>
                      </a:endParaRPr>
                    </a:p>
                  </a:txBody>
                  <a:tcPr/>
                </a:tc>
                <a:tc>
                  <a:txBody>
                    <a:bodyPr/>
                    <a:lstStyle/>
                    <a:p>
                      <a:r>
                        <a:rPr kumimoji="0" lang="en-US" altLang="zh-CN" sz="2400" b="1" i="0" kern="1200" baseline="0" dirty="0" smtClean="0">
                          <a:solidFill>
                            <a:schemeClr val="tx1"/>
                          </a:solidFill>
                          <a:latin typeface="+mn-lt"/>
                          <a:ea typeface="华文新魏" pitchFamily="2" charset="-122"/>
                          <a:cs typeface="+mn-cs"/>
                        </a:rPr>
                        <a:t>8.26</a:t>
                      </a:r>
                      <a:endParaRPr kumimoji="0" lang="zh-CN" altLang="en-US" sz="2400" b="1" i="0" kern="1200" baseline="0" dirty="0" smtClean="0">
                        <a:solidFill>
                          <a:schemeClr val="tx1"/>
                        </a:solidFill>
                        <a:latin typeface="+mn-lt"/>
                        <a:ea typeface="华文新魏" pitchFamily="2" charset="-122"/>
                        <a:cs typeface="+mn-cs"/>
                      </a:endParaRPr>
                    </a:p>
                  </a:txBody>
                  <a:tcPr/>
                </a:tc>
              </a:tr>
              <a:tr h="191466">
                <a:tc vMerge="1">
                  <a:txBody>
                    <a:bodyPr/>
                    <a:lstStyle/>
                    <a:p>
                      <a:endParaRPr kumimoji="0" lang="zh-CN" altLang="en-US" sz="2400" b="1" i="0" kern="1200" baseline="0" dirty="0" smtClean="0">
                        <a:solidFill>
                          <a:schemeClr val="tx1"/>
                        </a:solidFill>
                        <a:latin typeface="+mn-lt"/>
                        <a:ea typeface="华文新魏" pitchFamily="2" charset="-122"/>
                        <a:cs typeface="+mn-cs"/>
                      </a:endParaRPr>
                    </a:p>
                  </a:txBody>
                  <a:tcPr/>
                </a:tc>
                <a:tc>
                  <a:txBody>
                    <a:bodyPr/>
                    <a:lstStyle/>
                    <a:p>
                      <a:r>
                        <a:rPr kumimoji="0" lang="en-US" altLang="zh-CN" sz="2400" b="1" i="0" kern="1200" baseline="0" dirty="0" smtClean="0">
                          <a:solidFill>
                            <a:schemeClr val="tx1"/>
                          </a:solidFill>
                          <a:latin typeface="+mn-lt"/>
                          <a:ea typeface="华文新魏" pitchFamily="2" charset="-122"/>
                          <a:cs typeface="+mn-cs"/>
                        </a:rPr>
                        <a:t>6%</a:t>
                      </a:r>
                      <a:endParaRPr kumimoji="0" lang="zh-CN" altLang="en-US" sz="2400" b="1" i="0" kern="1200" baseline="0" dirty="0" smtClean="0">
                        <a:solidFill>
                          <a:schemeClr val="tx1"/>
                        </a:solidFill>
                        <a:latin typeface="+mn-lt"/>
                        <a:ea typeface="华文新魏" pitchFamily="2" charset="-122"/>
                        <a:cs typeface="+mn-cs"/>
                      </a:endParaRPr>
                    </a:p>
                  </a:txBody>
                  <a:tcPr/>
                </a:tc>
                <a:tc>
                  <a:txBody>
                    <a:bodyPr/>
                    <a:lstStyle/>
                    <a:p>
                      <a:r>
                        <a:rPr kumimoji="0" lang="en-US" altLang="zh-CN" sz="2400" b="1" i="0" kern="1200" baseline="0" dirty="0" smtClean="0">
                          <a:solidFill>
                            <a:schemeClr val="tx1"/>
                          </a:solidFill>
                          <a:latin typeface="+mn-lt"/>
                          <a:ea typeface="华文新魏" pitchFamily="2" charset="-122"/>
                          <a:cs typeface="+mn-cs"/>
                        </a:rPr>
                        <a:t>100</a:t>
                      </a:r>
                      <a:endParaRPr kumimoji="0" lang="zh-CN" altLang="en-US" sz="2400" b="1" i="0" kern="1200" baseline="0" dirty="0" smtClean="0">
                        <a:solidFill>
                          <a:schemeClr val="tx1"/>
                        </a:solidFill>
                        <a:latin typeface="+mn-lt"/>
                        <a:ea typeface="华文新魏" pitchFamily="2" charset="-122"/>
                        <a:cs typeface="+mn-cs"/>
                      </a:endParaRPr>
                    </a:p>
                  </a:txBody>
                  <a:tcPr/>
                </a:tc>
                <a:tc>
                  <a:txBody>
                    <a:bodyPr/>
                    <a:lstStyle/>
                    <a:p>
                      <a:r>
                        <a:rPr kumimoji="0" lang="en-US" altLang="zh-CN" sz="2400" b="1" i="0" kern="1200" baseline="0" dirty="0" smtClean="0">
                          <a:solidFill>
                            <a:srgbClr val="FF0000"/>
                          </a:solidFill>
                          <a:latin typeface="+mn-lt"/>
                          <a:ea typeface="华文新魏" pitchFamily="2" charset="-122"/>
                          <a:cs typeface="+mn-cs"/>
                        </a:rPr>
                        <a:t>94.34</a:t>
                      </a:r>
                      <a:endParaRPr kumimoji="0" lang="zh-CN" altLang="en-US" sz="2400" b="1" i="0" kern="1200" baseline="0" dirty="0" smtClean="0">
                        <a:solidFill>
                          <a:srgbClr val="FF0000"/>
                        </a:solidFill>
                        <a:latin typeface="+mn-lt"/>
                        <a:ea typeface="华文新魏" pitchFamily="2" charset="-122"/>
                        <a:cs typeface="+mn-cs"/>
                      </a:endParaRPr>
                    </a:p>
                  </a:txBody>
                  <a:tcPr/>
                </a:tc>
                <a:tc>
                  <a:txBody>
                    <a:bodyPr/>
                    <a:lstStyle/>
                    <a:p>
                      <a:r>
                        <a:rPr kumimoji="0" lang="en-US" altLang="zh-CN" sz="2400" b="1" i="0" kern="1200" baseline="0" dirty="0" smtClean="0">
                          <a:solidFill>
                            <a:schemeClr val="tx1"/>
                          </a:solidFill>
                          <a:latin typeface="+mn-lt"/>
                          <a:ea typeface="华文新魏" pitchFamily="2" charset="-122"/>
                          <a:cs typeface="+mn-cs"/>
                        </a:rPr>
                        <a:t>5.66</a:t>
                      </a:r>
                      <a:endParaRPr kumimoji="0" lang="zh-CN" altLang="en-US" sz="2400" b="1" i="0" kern="1200" baseline="0" dirty="0" smtClean="0">
                        <a:solidFill>
                          <a:schemeClr val="tx1"/>
                        </a:solidFill>
                        <a:latin typeface="+mn-lt"/>
                        <a:ea typeface="华文新魏" pitchFamily="2" charset="-122"/>
                        <a:cs typeface="+mn-cs"/>
                      </a:endParaRPr>
                    </a:p>
                  </a:txBody>
                  <a:tcPr/>
                </a:tc>
              </a:tr>
              <a:tr h="234332">
                <a:tc rowSpan="2">
                  <a:txBody>
                    <a:bodyPr/>
                    <a:lstStyle/>
                    <a:p>
                      <a:r>
                        <a:rPr kumimoji="0" lang="zh-CN" altLang="en-US" sz="2400" b="1" i="0" kern="1200" baseline="0" dirty="0" smtClean="0">
                          <a:solidFill>
                            <a:schemeClr val="tx1"/>
                          </a:solidFill>
                          <a:latin typeface="+mn-lt"/>
                          <a:ea typeface="华文新魏" pitchFamily="2" charset="-122"/>
                          <a:cs typeface="+mn-cs"/>
                        </a:rPr>
                        <a:t>简易计税法</a:t>
                      </a:r>
                    </a:p>
                  </a:txBody>
                  <a:tcPr/>
                </a:tc>
                <a:tc>
                  <a:txBody>
                    <a:bodyPr/>
                    <a:lstStyle/>
                    <a:p>
                      <a:r>
                        <a:rPr kumimoji="0" lang="en-US" altLang="zh-CN" sz="2400" b="1" i="0" kern="1200" baseline="0" dirty="0" smtClean="0">
                          <a:solidFill>
                            <a:schemeClr val="tx1"/>
                          </a:solidFill>
                          <a:latin typeface="+mn-lt"/>
                          <a:ea typeface="华文新魏" pitchFamily="2" charset="-122"/>
                          <a:cs typeface="+mn-cs"/>
                        </a:rPr>
                        <a:t>5%</a:t>
                      </a:r>
                      <a:endParaRPr kumimoji="0" lang="zh-CN" altLang="en-US" sz="2400" b="1" i="0" kern="1200" baseline="0" dirty="0" smtClean="0">
                        <a:solidFill>
                          <a:schemeClr val="tx1"/>
                        </a:solidFill>
                        <a:latin typeface="+mn-lt"/>
                        <a:ea typeface="华文新魏" pitchFamily="2" charset="-122"/>
                        <a:cs typeface="+mn-cs"/>
                      </a:endParaRPr>
                    </a:p>
                  </a:txBody>
                  <a:tcPr/>
                </a:tc>
                <a:tc>
                  <a:txBody>
                    <a:bodyPr/>
                    <a:lstStyle/>
                    <a:p>
                      <a:r>
                        <a:rPr kumimoji="0" lang="en-US" altLang="zh-CN" sz="2400" b="1" i="0" kern="1200" baseline="0" dirty="0" smtClean="0">
                          <a:solidFill>
                            <a:schemeClr val="tx1"/>
                          </a:solidFill>
                          <a:latin typeface="+mn-lt"/>
                          <a:ea typeface="华文新魏" pitchFamily="2" charset="-122"/>
                          <a:cs typeface="+mn-cs"/>
                        </a:rPr>
                        <a:t>100</a:t>
                      </a:r>
                      <a:endParaRPr kumimoji="0" lang="zh-CN" altLang="en-US" sz="2400" b="1" i="0" kern="1200" baseline="0" dirty="0" smtClean="0">
                        <a:solidFill>
                          <a:schemeClr val="tx1"/>
                        </a:solidFill>
                        <a:latin typeface="+mn-lt"/>
                        <a:ea typeface="华文新魏" pitchFamily="2" charset="-122"/>
                        <a:cs typeface="+mn-cs"/>
                      </a:endParaRPr>
                    </a:p>
                  </a:txBody>
                  <a:tcPr/>
                </a:tc>
                <a:tc>
                  <a:txBody>
                    <a:bodyPr/>
                    <a:lstStyle/>
                    <a:p>
                      <a:r>
                        <a:rPr kumimoji="0" lang="en-US" altLang="zh-CN" sz="2400" b="1" i="0" kern="1200" baseline="0" dirty="0" smtClean="0">
                          <a:solidFill>
                            <a:srgbClr val="FF0000"/>
                          </a:solidFill>
                          <a:latin typeface="+mn-lt"/>
                          <a:ea typeface="华文新魏" pitchFamily="2" charset="-122"/>
                          <a:cs typeface="+mn-cs"/>
                        </a:rPr>
                        <a:t>95.24</a:t>
                      </a:r>
                      <a:endParaRPr kumimoji="0" lang="zh-CN" altLang="en-US" sz="2400" b="1" i="0" kern="1200" baseline="0" dirty="0" smtClean="0">
                        <a:solidFill>
                          <a:srgbClr val="FF0000"/>
                        </a:solidFill>
                        <a:latin typeface="+mn-lt"/>
                        <a:ea typeface="华文新魏" pitchFamily="2" charset="-122"/>
                        <a:cs typeface="+mn-cs"/>
                      </a:endParaRPr>
                    </a:p>
                  </a:txBody>
                  <a:tcPr/>
                </a:tc>
                <a:tc>
                  <a:txBody>
                    <a:bodyPr/>
                    <a:lstStyle/>
                    <a:p>
                      <a:r>
                        <a:rPr kumimoji="0" lang="en-US" altLang="zh-CN" sz="2400" b="1" i="0" kern="1200" baseline="0" dirty="0" smtClean="0">
                          <a:solidFill>
                            <a:schemeClr val="tx1"/>
                          </a:solidFill>
                          <a:latin typeface="+mn-lt"/>
                          <a:ea typeface="华文新魏" pitchFamily="2" charset="-122"/>
                          <a:cs typeface="+mn-cs"/>
                        </a:rPr>
                        <a:t>4.76</a:t>
                      </a:r>
                      <a:endParaRPr kumimoji="0" lang="zh-CN" altLang="en-US" sz="2400" b="1" i="0" kern="1200" baseline="0" dirty="0" smtClean="0">
                        <a:solidFill>
                          <a:schemeClr val="tx1"/>
                        </a:solidFill>
                        <a:latin typeface="+mn-lt"/>
                        <a:ea typeface="华文新魏" pitchFamily="2" charset="-122"/>
                        <a:cs typeface="+mn-cs"/>
                      </a:endParaRPr>
                    </a:p>
                  </a:txBody>
                  <a:tcPr/>
                </a:tc>
              </a:tr>
              <a:tr h="205760">
                <a:tc vMerge="1">
                  <a:txBody>
                    <a:bodyPr/>
                    <a:lstStyle/>
                    <a:p>
                      <a:endParaRPr kumimoji="0" lang="zh-CN" altLang="en-US" sz="2400" b="1" i="0" kern="1200" baseline="0" dirty="0" smtClean="0">
                        <a:solidFill>
                          <a:schemeClr val="tx1"/>
                        </a:solidFill>
                        <a:latin typeface="+mn-lt"/>
                        <a:ea typeface="华文新魏" pitchFamily="2" charset="-122"/>
                        <a:cs typeface="+mn-cs"/>
                      </a:endParaRPr>
                    </a:p>
                  </a:txBody>
                  <a:tcPr/>
                </a:tc>
                <a:tc>
                  <a:txBody>
                    <a:bodyPr/>
                    <a:lstStyle/>
                    <a:p>
                      <a:r>
                        <a:rPr kumimoji="0" lang="en-US" altLang="zh-CN" sz="2400" b="1" i="0" kern="1200" baseline="0" dirty="0" smtClean="0">
                          <a:solidFill>
                            <a:schemeClr val="tx1"/>
                          </a:solidFill>
                          <a:latin typeface="+mn-lt"/>
                          <a:ea typeface="华文新魏" pitchFamily="2" charset="-122"/>
                          <a:cs typeface="+mn-cs"/>
                        </a:rPr>
                        <a:t>3%</a:t>
                      </a:r>
                      <a:endParaRPr kumimoji="0" lang="zh-CN" altLang="en-US" sz="2400" b="1" i="0" kern="1200" baseline="0" dirty="0" smtClean="0">
                        <a:solidFill>
                          <a:schemeClr val="tx1"/>
                        </a:solidFill>
                        <a:latin typeface="+mn-lt"/>
                        <a:ea typeface="华文新魏" pitchFamily="2" charset="-122"/>
                        <a:cs typeface="+mn-cs"/>
                      </a:endParaRPr>
                    </a:p>
                  </a:txBody>
                  <a:tcPr/>
                </a:tc>
                <a:tc>
                  <a:txBody>
                    <a:bodyPr/>
                    <a:lstStyle/>
                    <a:p>
                      <a:r>
                        <a:rPr kumimoji="0" lang="en-US" altLang="zh-CN" sz="2400" b="1" i="0" kern="1200" baseline="0" dirty="0" smtClean="0">
                          <a:solidFill>
                            <a:schemeClr val="tx1"/>
                          </a:solidFill>
                          <a:latin typeface="+mn-lt"/>
                          <a:ea typeface="华文新魏" pitchFamily="2" charset="-122"/>
                          <a:cs typeface="+mn-cs"/>
                        </a:rPr>
                        <a:t>100</a:t>
                      </a:r>
                      <a:endParaRPr kumimoji="0" lang="zh-CN" altLang="en-US" sz="2400" b="1" i="0" kern="1200" baseline="0" dirty="0" smtClean="0">
                        <a:solidFill>
                          <a:schemeClr val="tx1"/>
                        </a:solidFill>
                        <a:latin typeface="+mn-lt"/>
                        <a:ea typeface="华文新魏" pitchFamily="2" charset="-122"/>
                        <a:cs typeface="+mn-cs"/>
                      </a:endParaRPr>
                    </a:p>
                  </a:txBody>
                  <a:tcPr/>
                </a:tc>
                <a:tc>
                  <a:txBody>
                    <a:bodyPr/>
                    <a:lstStyle/>
                    <a:p>
                      <a:r>
                        <a:rPr kumimoji="0" lang="en-US" altLang="zh-CN" sz="2400" b="1" i="0" kern="1200" baseline="0" dirty="0" smtClean="0">
                          <a:solidFill>
                            <a:srgbClr val="FF0000"/>
                          </a:solidFill>
                          <a:latin typeface="+mn-lt"/>
                          <a:ea typeface="华文新魏" pitchFamily="2" charset="-122"/>
                          <a:cs typeface="+mn-cs"/>
                        </a:rPr>
                        <a:t>97.09</a:t>
                      </a:r>
                      <a:endParaRPr kumimoji="0" lang="zh-CN" altLang="en-US" sz="2400" b="1" i="0" kern="1200" baseline="0" dirty="0" smtClean="0">
                        <a:solidFill>
                          <a:srgbClr val="FF0000"/>
                        </a:solidFill>
                        <a:latin typeface="+mn-lt"/>
                        <a:ea typeface="华文新魏" pitchFamily="2" charset="-122"/>
                        <a:cs typeface="+mn-cs"/>
                      </a:endParaRPr>
                    </a:p>
                  </a:txBody>
                  <a:tcPr/>
                </a:tc>
                <a:tc>
                  <a:txBody>
                    <a:bodyPr/>
                    <a:lstStyle/>
                    <a:p>
                      <a:r>
                        <a:rPr kumimoji="0" lang="en-US" altLang="zh-CN" sz="2400" b="1" i="0" kern="1200" baseline="0" dirty="0" smtClean="0">
                          <a:solidFill>
                            <a:schemeClr val="tx1"/>
                          </a:solidFill>
                          <a:latin typeface="+mn-lt"/>
                          <a:ea typeface="华文新魏" pitchFamily="2" charset="-122"/>
                          <a:cs typeface="+mn-cs"/>
                        </a:rPr>
                        <a:t>2.91</a:t>
                      </a:r>
                      <a:endParaRPr kumimoji="0" lang="zh-CN" altLang="en-US" sz="2400" b="1" i="0" kern="1200" baseline="0" dirty="0" smtClean="0">
                        <a:solidFill>
                          <a:schemeClr val="tx1"/>
                        </a:solidFill>
                        <a:latin typeface="+mn-lt"/>
                        <a:ea typeface="华文新魏" pitchFamily="2" charset="-122"/>
                        <a:cs typeface="+mn-cs"/>
                      </a:endParaRPr>
                    </a:p>
                  </a:txBody>
                  <a:tcPr/>
                </a:tc>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r>
              <a:rPr lang="en-US" altLang="zh-CN" dirty="0" smtClean="0"/>
              <a:t>2.</a:t>
            </a:r>
            <a:r>
              <a:rPr lang="zh-CN" altLang="en-US" dirty="0" smtClean="0"/>
              <a:t>成本费用上付款</a:t>
            </a:r>
            <a:r>
              <a:rPr lang="zh-CN" altLang="en-US" dirty="0" smtClean="0">
                <a:solidFill>
                  <a:srgbClr val="FF0000"/>
                </a:solidFill>
              </a:rPr>
              <a:t>不一定等于</a:t>
            </a:r>
            <a:r>
              <a:rPr lang="zh-CN" altLang="en-US" dirty="0" smtClean="0"/>
              <a:t>成本或费用</a:t>
            </a:r>
            <a:endParaRPr lang="en-US" altLang="zh-CN" dirty="0" smtClean="0"/>
          </a:p>
          <a:p>
            <a:r>
              <a:rPr lang="zh-CN" altLang="en-US" dirty="0" smtClean="0"/>
              <a:t>付款是否等于成本费用，与计税方法有关</a:t>
            </a:r>
            <a:endParaRPr lang="en-US" altLang="zh-CN" dirty="0" smtClean="0"/>
          </a:p>
          <a:p>
            <a:r>
              <a:rPr lang="zh-CN" altLang="en-US" dirty="0" smtClean="0"/>
              <a:t>（</a:t>
            </a:r>
            <a:r>
              <a:rPr lang="en-US" altLang="zh-CN" dirty="0" smtClean="0"/>
              <a:t>1</a:t>
            </a:r>
            <a:r>
              <a:rPr lang="zh-CN" altLang="en-US" dirty="0" smtClean="0"/>
              <a:t>）（收入）简易计税法</a:t>
            </a:r>
            <a:endParaRPr lang="en-US" altLang="zh-CN" dirty="0" smtClean="0"/>
          </a:p>
          <a:p>
            <a:r>
              <a:rPr lang="zh-CN" altLang="en-US" dirty="0" smtClean="0"/>
              <a:t>购进货物、劳务或服务等的进项税额不允许抵扣</a:t>
            </a:r>
            <a:endParaRPr lang="en-US" altLang="zh-CN" dirty="0" smtClean="0"/>
          </a:p>
          <a:p>
            <a:r>
              <a:rPr lang="zh-CN" altLang="en-US" dirty="0" smtClean="0">
                <a:solidFill>
                  <a:srgbClr val="FF0000"/>
                </a:solidFill>
              </a:rPr>
              <a:t>付款</a:t>
            </a:r>
            <a:r>
              <a:rPr lang="en-US" altLang="zh-CN" dirty="0" smtClean="0">
                <a:solidFill>
                  <a:srgbClr val="FF0000"/>
                </a:solidFill>
              </a:rPr>
              <a:t>=</a:t>
            </a:r>
            <a:r>
              <a:rPr lang="zh-CN" altLang="en-US" dirty="0" smtClean="0">
                <a:solidFill>
                  <a:srgbClr val="FF0000"/>
                </a:solidFill>
              </a:rPr>
              <a:t>成本或费用</a:t>
            </a:r>
            <a:endParaRPr lang="en-US" altLang="zh-CN" dirty="0" smtClean="0">
              <a:solidFill>
                <a:srgbClr val="FF0000"/>
              </a:solidFill>
            </a:endParaRPr>
          </a:p>
          <a:p>
            <a:r>
              <a:rPr lang="zh-CN" altLang="en-US" dirty="0" smtClean="0"/>
              <a:t>（</a:t>
            </a:r>
            <a:r>
              <a:rPr lang="en-US" altLang="zh-CN" dirty="0" smtClean="0"/>
              <a:t>2</a:t>
            </a:r>
            <a:r>
              <a:rPr lang="zh-CN" altLang="en-US" dirty="0" smtClean="0"/>
              <a:t>）（收入）一般计税法</a:t>
            </a:r>
            <a:endParaRPr lang="en-US" altLang="zh-CN" dirty="0" smtClean="0"/>
          </a:p>
          <a:p>
            <a:r>
              <a:rPr lang="zh-CN" altLang="en-US" dirty="0" smtClean="0"/>
              <a:t>购进货物、劳务或服务等的进项税额允许抵扣</a:t>
            </a:r>
            <a:endParaRPr lang="en-US" altLang="zh-CN" dirty="0" smtClean="0"/>
          </a:p>
          <a:p>
            <a:r>
              <a:rPr lang="zh-CN" altLang="en-US" dirty="0" smtClean="0"/>
              <a:t>成本或费用</a:t>
            </a:r>
            <a:r>
              <a:rPr lang="en-US" altLang="zh-CN" dirty="0" smtClean="0"/>
              <a:t>=</a:t>
            </a:r>
            <a:r>
              <a:rPr lang="zh-CN" altLang="en-US" dirty="0" smtClean="0"/>
              <a:t>付款</a:t>
            </a:r>
            <a:r>
              <a:rPr lang="en-US" altLang="zh-CN" dirty="0" smtClean="0"/>
              <a:t>-</a:t>
            </a:r>
            <a:r>
              <a:rPr lang="zh-CN" altLang="en-US" dirty="0" smtClean="0"/>
              <a:t>抵扣的进项税额</a:t>
            </a:r>
            <a:endParaRPr lang="en-US" altLang="zh-CN" dirty="0" smtClean="0"/>
          </a:p>
          <a:p>
            <a:r>
              <a:rPr lang="zh-CN" altLang="en-US" dirty="0" smtClean="0"/>
              <a:t>①进项税额允许抵扣</a:t>
            </a:r>
            <a:endParaRPr lang="en-US" altLang="zh-CN" dirty="0" smtClean="0"/>
          </a:p>
          <a:p>
            <a:r>
              <a:rPr lang="zh-CN" altLang="en-US" dirty="0" smtClean="0">
                <a:solidFill>
                  <a:srgbClr val="FF0000"/>
                </a:solidFill>
              </a:rPr>
              <a:t>成本或费用≠付款</a:t>
            </a:r>
            <a:r>
              <a:rPr lang="en-US" altLang="zh-CN" dirty="0" smtClean="0"/>
              <a:t>=</a:t>
            </a:r>
            <a:r>
              <a:rPr lang="zh-CN" altLang="en-US" dirty="0" smtClean="0"/>
              <a:t>付款</a:t>
            </a:r>
            <a:r>
              <a:rPr lang="en-US" altLang="zh-CN" dirty="0" smtClean="0"/>
              <a:t>-</a:t>
            </a:r>
            <a:r>
              <a:rPr lang="zh-CN" altLang="en-US" dirty="0" smtClean="0"/>
              <a:t>抵扣的进项税额</a:t>
            </a:r>
            <a:endParaRPr lang="en-US" altLang="zh-CN" dirty="0" smtClean="0"/>
          </a:p>
          <a:p>
            <a:r>
              <a:rPr lang="zh-CN" altLang="en-US" dirty="0" smtClean="0"/>
              <a:t>②进项税额不允许抵扣（不符合规定条件）</a:t>
            </a:r>
            <a:endParaRPr lang="en-US" altLang="zh-CN" dirty="0" smtClean="0"/>
          </a:p>
          <a:p>
            <a:r>
              <a:rPr lang="zh-CN" altLang="en-US" dirty="0" smtClean="0">
                <a:solidFill>
                  <a:srgbClr val="FF0000"/>
                </a:solidFill>
              </a:rPr>
              <a:t>付款</a:t>
            </a:r>
            <a:r>
              <a:rPr lang="en-US" altLang="zh-CN" dirty="0" smtClean="0">
                <a:solidFill>
                  <a:srgbClr val="FF0000"/>
                </a:solidFill>
              </a:rPr>
              <a:t>=</a:t>
            </a:r>
            <a:r>
              <a:rPr lang="zh-CN" altLang="en-US" dirty="0" smtClean="0">
                <a:solidFill>
                  <a:srgbClr val="FF0000"/>
                </a:solidFill>
              </a:rPr>
              <a:t>成本或费用</a:t>
            </a:r>
            <a:r>
              <a:rPr lang="zh-CN" altLang="en-US" dirty="0" smtClean="0"/>
              <a:t>（未抵扣的进项税额转化为成本或费用）</a:t>
            </a:r>
            <a:endParaRPr lang="en-US" altLang="zh-CN" dirty="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normAutofit/>
          </a:bodyPr>
          <a:lstStyle/>
          <a:p>
            <a:r>
              <a:rPr lang="en-US" altLang="zh-CN" dirty="0" smtClean="0"/>
              <a:t>3.</a:t>
            </a:r>
            <a:r>
              <a:rPr lang="zh-CN" altLang="en-US" dirty="0" smtClean="0"/>
              <a:t>税率调整对利润的影响</a:t>
            </a:r>
            <a:endParaRPr lang="en-US" altLang="zh-CN" dirty="0" smtClean="0"/>
          </a:p>
          <a:p>
            <a:r>
              <a:rPr lang="zh-CN" altLang="en-US" dirty="0" smtClean="0"/>
              <a:t>不调整收款额即是</a:t>
            </a:r>
            <a:r>
              <a:rPr lang="zh-CN" altLang="en-US" dirty="0" smtClean="0">
                <a:solidFill>
                  <a:srgbClr val="FF0000"/>
                </a:solidFill>
              </a:rPr>
              <a:t>提价</a:t>
            </a:r>
            <a:r>
              <a:rPr lang="zh-CN" altLang="en-US" dirty="0" smtClean="0"/>
              <a:t>；价格不娈即</a:t>
            </a:r>
            <a:r>
              <a:rPr lang="zh-CN" altLang="en-US" dirty="0" smtClean="0">
                <a:solidFill>
                  <a:srgbClr val="FF0000"/>
                </a:solidFill>
              </a:rPr>
              <a:t>调减</a:t>
            </a:r>
            <a:r>
              <a:rPr lang="zh-CN" altLang="en-US" dirty="0" smtClean="0"/>
              <a:t>收款额</a:t>
            </a:r>
            <a:endParaRPr lang="en-US" altLang="zh-CN" dirty="0" smtClean="0"/>
          </a:p>
          <a:p>
            <a:r>
              <a:rPr lang="zh-CN" altLang="en-US" dirty="0" smtClean="0"/>
              <a:t>（</a:t>
            </a:r>
            <a:r>
              <a:rPr lang="en-US" altLang="zh-CN" dirty="0" smtClean="0"/>
              <a:t>1</a:t>
            </a:r>
            <a:r>
              <a:rPr lang="zh-CN" altLang="en-US" dirty="0" smtClean="0"/>
              <a:t>）销售</a:t>
            </a:r>
            <a:endParaRPr lang="en-US" altLang="zh-CN" dirty="0" smtClean="0"/>
          </a:p>
          <a:p>
            <a:r>
              <a:rPr lang="zh-CN" altLang="en-US" dirty="0" smtClean="0"/>
              <a:t>①一般计税方法</a:t>
            </a:r>
            <a:endParaRPr lang="en-US" altLang="zh-CN" dirty="0" smtClean="0"/>
          </a:p>
          <a:p>
            <a:r>
              <a:rPr lang="en-US" altLang="zh-CN" dirty="0" smtClean="0"/>
              <a:t>A.</a:t>
            </a:r>
            <a:r>
              <a:rPr lang="zh-CN" altLang="en-US" dirty="0" smtClean="0"/>
              <a:t>不含税价不变的情况下，不影响收入，但会使销项税额（应纳税额）减少，进而会减少销售税金及附加，使利润</a:t>
            </a:r>
            <a:r>
              <a:rPr lang="zh-CN" altLang="en-US" dirty="0" smtClean="0">
                <a:solidFill>
                  <a:srgbClr val="FF0000"/>
                </a:solidFill>
              </a:rPr>
              <a:t>少量</a:t>
            </a:r>
            <a:r>
              <a:rPr lang="zh-CN" altLang="en-US" dirty="0" smtClean="0"/>
              <a:t>增加（约税率差</a:t>
            </a:r>
            <a:r>
              <a:rPr lang="en-US" altLang="zh-CN" dirty="0" smtClean="0"/>
              <a:t>×12%</a:t>
            </a:r>
            <a:r>
              <a:rPr lang="zh-CN" altLang="en-US" dirty="0" smtClean="0"/>
              <a:t>）</a:t>
            </a:r>
            <a:endParaRPr lang="en-US" altLang="zh-CN" dirty="0" smtClean="0"/>
          </a:p>
          <a:p>
            <a:r>
              <a:rPr lang="en-US" altLang="zh-CN" dirty="0" smtClean="0"/>
              <a:t>B.</a:t>
            </a:r>
            <a:r>
              <a:rPr lang="zh-CN" altLang="en-US" dirty="0" smtClean="0"/>
              <a:t>含税价不变情况下，</a:t>
            </a:r>
            <a:r>
              <a:rPr lang="zh-CN" altLang="en-US" dirty="0" smtClean="0">
                <a:solidFill>
                  <a:srgbClr val="FF0000"/>
                </a:solidFill>
              </a:rPr>
              <a:t>相当于提价</a:t>
            </a:r>
            <a:r>
              <a:rPr lang="zh-CN" altLang="en-US" dirty="0" smtClean="0"/>
              <a:t>，增加了收入，少量减少销项税额（应纳税额），进而会减少销售税金及附加，使利润</a:t>
            </a:r>
            <a:r>
              <a:rPr lang="zh-CN" altLang="en-US" dirty="0" smtClean="0">
                <a:solidFill>
                  <a:srgbClr val="FF0000"/>
                </a:solidFill>
              </a:rPr>
              <a:t>超过税率差</a:t>
            </a:r>
            <a:r>
              <a:rPr lang="zh-CN" altLang="en-US" dirty="0" smtClean="0"/>
              <a:t>的增加</a:t>
            </a:r>
            <a:endParaRPr lang="en-US" altLang="zh-CN" dirty="0" smtClean="0"/>
          </a:p>
          <a:p>
            <a:r>
              <a:rPr lang="en-US" altLang="zh-CN" dirty="0" smtClean="0">
                <a:solidFill>
                  <a:srgbClr val="FF0000"/>
                </a:solidFill>
              </a:rPr>
              <a:t>★</a:t>
            </a:r>
            <a:r>
              <a:rPr lang="zh-CN" altLang="en-US" dirty="0" smtClean="0"/>
              <a:t>若免征增值税业务，不含税价不变，减少免征的增值税，减少的金额，即是减少的利润额</a:t>
            </a:r>
          </a:p>
          <a:p>
            <a:endParaRPr lang="zh-CN" alt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r>
              <a:rPr lang="zh-CN" altLang="en-US" dirty="0" smtClean="0"/>
              <a:t>②简易计税方法</a:t>
            </a:r>
            <a:endParaRPr lang="en-US" altLang="zh-CN" dirty="0" smtClean="0"/>
          </a:p>
          <a:p>
            <a:r>
              <a:rPr lang="zh-CN" altLang="en-US" dirty="0" smtClean="0"/>
              <a:t>税率调整并不调整征收率，应不因税率调整而调整价格（无论是否含税）</a:t>
            </a:r>
            <a:endParaRPr lang="en-US" altLang="zh-CN" dirty="0" smtClean="0"/>
          </a:p>
          <a:p>
            <a:r>
              <a:rPr lang="zh-CN" altLang="en-US" dirty="0" smtClean="0"/>
              <a:t>反应在财务上，收入和增值税额均未发生变化</a:t>
            </a:r>
            <a:endParaRPr lang="zh-CN" alt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a:xfrm>
            <a:off x="285720" y="928670"/>
            <a:ext cx="8501122" cy="5500726"/>
          </a:xfrm>
        </p:spPr>
        <p:txBody>
          <a:bodyPr>
            <a:normAutofit fontScale="92500" lnSpcReduction="10000"/>
          </a:bodyPr>
          <a:lstStyle/>
          <a:p>
            <a:r>
              <a:rPr lang="zh-CN" altLang="en-US" dirty="0" smtClean="0"/>
              <a:t>（</a:t>
            </a:r>
            <a:r>
              <a:rPr lang="en-US" altLang="zh-CN" dirty="0" smtClean="0"/>
              <a:t>2</a:t>
            </a:r>
            <a:r>
              <a:rPr lang="zh-CN" altLang="en-US" dirty="0" smtClean="0"/>
              <a:t>）采购</a:t>
            </a:r>
            <a:endParaRPr lang="en-US" altLang="zh-CN" dirty="0" smtClean="0"/>
          </a:p>
          <a:p>
            <a:r>
              <a:rPr lang="zh-CN" altLang="en-US" dirty="0" smtClean="0"/>
              <a:t>①一般计税方法</a:t>
            </a:r>
            <a:endParaRPr lang="en-US" altLang="zh-CN" dirty="0" smtClean="0"/>
          </a:p>
          <a:p>
            <a:r>
              <a:rPr lang="en-US" altLang="zh-CN" dirty="0" smtClean="0"/>
              <a:t>A.</a:t>
            </a:r>
            <a:r>
              <a:rPr lang="zh-CN" altLang="en-US" dirty="0" smtClean="0"/>
              <a:t>不含税价不变的情况下，不影响成本，但会使进项税额减少（应纳税额增加） ，进而会增加销售税金及附加，使利润</a:t>
            </a:r>
            <a:r>
              <a:rPr lang="zh-CN" altLang="en-US" dirty="0" smtClean="0">
                <a:solidFill>
                  <a:srgbClr val="FF0000"/>
                </a:solidFill>
              </a:rPr>
              <a:t>少量</a:t>
            </a:r>
            <a:r>
              <a:rPr lang="zh-CN" altLang="en-US" dirty="0" smtClean="0"/>
              <a:t>减少（约税率差</a:t>
            </a:r>
            <a:r>
              <a:rPr lang="en-US" altLang="zh-CN" dirty="0" smtClean="0"/>
              <a:t>×12%</a:t>
            </a:r>
            <a:r>
              <a:rPr lang="zh-CN" altLang="en-US" dirty="0" smtClean="0"/>
              <a:t>）</a:t>
            </a:r>
            <a:endParaRPr lang="en-US" altLang="zh-CN" dirty="0" smtClean="0"/>
          </a:p>
          <a:p>
            <a:r>
              <a:rPr lang="en-US" altLang="zh-CN" dirty="0" smtClean="0"/>
              <a:t>B.</a:t>
            </a:r>
            <a:r>
              <a:rPr lang="zh-CN" altLang="en-US" dirty="0" smtClean="0"/>
              <a:t>含税价不变情况下，相当于提价，增加了成本，少量增减少进项税额（增加应纳税额），进而会少量增加销售税金及附加，使利润</a:t>
            </a:r>
            <a:r>
              <a:rPr lang="zh-CN" altLang="en-US" dirty="0" smtClean="0">
                <a:solidFill>
                  <a:srgbClr val="FF0000"/>
                </a:solidFill>
              </a:rPr>
              <a:t>超过税率差</a:t>
            </a:r>
            <a:r>
              <a:rPr lang="zh-CN" altLang="en-US" dirty="0" smtClean="0"/>
              <a:t>的减少</a:t>
            </a:r>
          </a:p>
          <a:p>
            <a:r>
              <a:rPr lang="zh-CN" altLang="en-US" dirty="0" smtClean="0"/>
              <a:t>②简易计税方法</a:t>
            </a:r>
            <a:endParaRPr lang="en-US" altLang="zh-CN" dirty="0" smtClean="0"/>
          </a:p>
          <a:p>
            <a:r>
              <a:rPr lang="zh-CN" altLang="en-US" dirty="0" smtClean="0"/>
              <a:t>所有进项税额不能抵扣的购买方：包括采取简易计税方法的、免征增值税的和机关学校团体或个人</a:t>
            </a:r>
            <a:endParaRPr lang="en-US" altLang="zh-CN" dirty="0" smtClean="0"/>
          </a:p>
          <a:p>
            <a:r>
              <a:rPr lang="zh-CN" altLang="en-US" dirty="0" smtClean="0"/>
              <a:t>反应在财务上的成本为价税合计金额</a:t>
            </a:r>
            <a:endParaRPr lang="en-US" altLang="zh-CN" dirty="0" smtClean="0"/>
          </a:p>
          <a:p>
            <a:r>
              <a:rPr lang="en-US" altLang="zh-CN" dirty="0" smtClean="0"/>
              <a:t>A.</a:t>
            </a:r>
            <a:r>
              <a:rPr lang="zh-CN" altLang="en-US" dirty="0" smtClean="0"/>
              <a:t> 不含税价不变，购买方购进的会因税率降低而使成本费用减少</a:t>
            </a:r>
            <a:r>
              <a:rPr lang="en-US" altLang="zh-CN" dirty="0" smtClean="0"/>
              <a:t>,</a:t>
            </a:r>
            <a:r>
              <a:rPr lang="zh-CN" altLang="en-US" dirty="0" smtClean="0"/>
              <a:t>进而使利润增加</a:t>
            </a:r>
            <a:endParaRPr lang="en-US" altLang="zh-CN" dirty="0" smtClean="0"/>
          </a:p>
          <a:p>
            <a:r>
              <a:rPr lang="en-US" altLang="zh-CN" dirty="0" smtClean="0"/>
              <a:t>B.</a:t>
            </a:r>
            <a:r>
              <a:rPr lang="zh-CN" altLang="en-US" dirty="0" smtClean="0"/>
              <a:t>含税价不变，相当于提价，但购买方的成本费用不变</a:t>
            </a:r>
            <a:r>
              <a:rPr lang="en-US" altLang="zh-CN" dirty="0" smtClean="0"/>
              <a:t>,</a:t>
            </a:r>
            <a:r>
              <a:rPr lang="zh-CN" altLang="en-US" dirty="0" smtClean="0"/>
              <a:t>对利润</a:t>
            </a:r>
            <a:r>
              <a:rPr lang="zh-CN" altLang="en-US" dirty="0" smtClean="0">
                <a:solidFill>
                  <a:srgbClr val="FF0000"/>
                </a:solidFill>
              </a:rPr>
              <a:t>不产生影响</a:t>
            </a:r>
            <a:endParaRPr lang="en-US" altLang="zh-CN" dirty="0" smtClean="0">
              <a:solidFill>
                <a:srgbClr val="FF000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normAutofit fontScale="92500"/>
          </a:bodyPr>
          <a:lstStyle/>
          <a:p>
            <a:r>
              <a:rPr lang="zh-CN" altLang="en-US" dirty="0">
                <a:solidFill>
                  <a:srgbClr val="FF0000"/>
                </a:solidFill>
              </a:rPr>
              <a:t>相关延伸</a:t>
            </a:r>
            <a:endParaRPr lang="en-US" altLang="zh-CN" dirty="0">
              <a:solidFill>
                <a:srgbClr val="FF0000"/>
              </a:solidFill>
            </a:endParaRPr>
          </a:p>
          <a:p>
            <a:r>
              <a:rPr lang="zh-CN" altLang="en-US" dirty="0"/>
              <a:t>自</a:t>
            </a:r>
            <a:r>
              <a:rPr lang="en-US" altLang="zh-CN" dirty="0"/>
              <a:t>2017</a:t>
            </a:r>
            <a:r>
              <a:rPr lang="zh-CN" altLang="en-US" dirty="0"/>
              <a:t>年</a:t>
            </a:r>
            <a:r>
              <a:rPr lang="en-US" altLang="zh-CN" dirty="0"/>
              <a:t>7</a:t>
            </a:r>
            <a:r>
              <a:rPr lang="zh-CN" altLang="en-US" dirty="0"/>
              <a:t>月至今，增值税税率经过三次调整，分别为</a:t>
            </a:r>
            <a:endParaRPr lang="en-US" altLang="zh-CN" dirty="0"/>
          </a:p>
          <a:p>
            <a:r>
              <a:rPr lang="zh-CN" altLang="en-US" dirty="0">
                <a:solidFill>
                  <a:srgbClr val="0070C0"/>
                </a:solidFill>
              </a:rPr>
              <a:t>（一）原</a:t>
            </a:r>
            <a:r>
              <a:rPr lang="en-US" altLang="zh-CN" dirty="0">
                <a:solidFill>
                  <a:srgbClr val="0070C0"/>
                </a:solidFill>
              </a:rPr>
              <a:t>13</a:t>
            </a:r>
            <a:r>
              <a:rPr lang="zh-CN" altLang="en-US" dirty="0">
                <a:solidFill>
                  <a:srgbClr val="0070C0"/>
                </a:solidFill>
              </a:rPr>
              <a:t>税率降为</a:t>
            </a:r>
            <a:r>
              <a:rPr lang="en-US" altLang="zh-CN" dirty="0">
                <a:solidFill>
                  <a:srgbClr val="0070C0"/>
                </a:solidFill>
              </a:rPr>
              <a:t>11%</a:t>
            </a:r>
            <a:r>
              <a:rPr lang="zh-CN" altLang="en-US" dirty="0">
                <a:solidFill>
                  <a:srgbClr val="0070C0"/>
                </a:solidFill>
              </a:rPr>
              <a:t>（</a:t>
            </a:r>
            <a:r>
              <a:rPr lang="en-US" altLang="zh-CN" dirty="0">
                <a:solidFill>
                  <a:srgbClr val="0070C0"/>
                </a:solidFill>
              </a:rPr>
              <a:t>2017</a:t>
            </a:r>
            <a:r>
              <a:rPr lang="zh-CN" altLang="en-US" dirty="0">
                <a:solidFill>
                  <a:srgbClr val="0070C0"/>
                </a:solidFill>
              </a:rPr>
              <a:t>年</a:t>
            </a:r>
            <a:r>
              <a:rPr lang="en-US" altLang="zh-CN" dirty="0">
                <a:solidFill>
                  <a:srgbClr val="0070C0"/>
                </a:solidFill>
              </a:rPr>
              <a:t>7</a:t>
            </a:r>
            <a:r>
              <a:rPr lang="zh-CN" altLang="en-US" dirty="0">
                <a:solidFill>
                  <a:srgbClr val="0070C0"/>
                </a:solidFill>
              </a:rPr>
              <a:t>月</a:t>
            </a:r>
            <a:r>
              <a:rPr lang="en-US" altLang="zh-CN" dirty="0">
                <a:solidFill>
                  <a:srgbClr val="0070C0"/>
                </a:solidFill>
              </a:rPr>
              <a:t>1</a:t>
            </a:r>
            <a:r>
              <a:rPr lang="zh-CN" altLang="en-US" dirty="0">
                <a:solidFill>
                  <a:srgbClr val="0070C0"/>
                </a:solidFill>
              </a:rPr>
              <a:t>日起）（</a:t>
            </a:r>
            <a:r>
              <a:rPr lang="en-US" altLang="zh-CN" dirty="0">
                <a:solidFill>
                  <a:srgbClr val="0070C0"/>
                </a:solidFill>
              </a:rPr>
              <a:t> </a:t>
            </a:r>
            <a:r>
              <a:rPr lang="zh-CN" altLang="zh-CN" dirty="0">
                <a:solidFill>
                  <a:srgbClr val="0070C0"/>
                </a:solidFill>
              </a:rPr>
              <a:t>财税〔</a:t>
            </a:r>
            <a:r>
              <a:rPr lang="en-US" altLang="zh-CN" dirty="0">
                <a:solidFill>
                  <a:srgbClr val="0070C0"/>
                </a:solidFill>
              </a:rPr>
              <a:t>2017</a:t>
            </a:r>
            <a:r>
              <a:rPr lang="zh-CN" altLang="zh-CN" dirty="0">
                <a:solidFill>
                  <a:srgbClr val="0070C0"/>
                </a:solidFill>
              </a:rPr>
              <a:t>〕</a:t>
            </a:r>
            <a:r>
              <a:rPr lang="en-US" altLang="zh-CN" dirty="0">
                <a:solidFill>
                  <a:srgbClr val="0070C0"/>
                </a:solidFill>
              </a:rPr>
              <a:t>37</a:t>
            </a:r>
            <a:r>
              <a:rPr lang="zh-CN" altLang="zh-CN" dirty="0">
                <a:solidFill>
                  <a:srgbClr val="0070C0"/>
                </a:solidFill>
              </a:rPr>
              <a:t>号</a:t>
            </a:r>
            <a:r>
              <a:rPr lang="zh-CN" altLang="en-US" dirty="0">
                <a:solidFill>
                  <a:srgbClr val="0070C0"/>
                </a:solidFill>
              </a:rPr>
              <a:t>）</a:t>
            </a:r>
            <a:endParaRPr lang="en-US" altLang="zh-CN" dirty="0">
              <a:solidFill>
                <a:srgbClr val="0070C0"/>
              </a:solidFill>
            </a:endParaRPr>
          </a:p>
          <a:p>
            <a:r>
              <a:rPr lang="en-US" altLang="zh-CN" dirty="0"/>
              <a:t>1.</a:t>
            </a:r>
            <a:r>
              <a:rPr lang="zh-CN" altLang="en-US" dirty="0"/>
              <a:t>农产品等五类货物税率调低</a:t>
            </a:r>
            <a:endParaRPr lang="en-US" altLang="zh-CN" dirty="0"/>
          </a:p>
          <a:p>
            <a:r>
              <a:rPr lang="en-US" altLang="zh-CN" dirty="0"/>
              <a:t>2.</a:t>
            </a:r>
            <a:r>
              <a:rPr lang="zh-CN" altLang="en-US" dirty="0"/>
              <a:t>改变购进农产品的计算抵扣凭证、依据和扣除率</a:t>
            </a:r>
            <a:endParaRPr lang="en-US" altLang="zh-CN" dirty="0"/>
          </a:p>
          <a:p>
            <a:r>
              <a:rPr lang="zh-CN" altLang="en-US" dirty="0"/>
              <a:t>（</a:t>
            </a:r>
            <a:r>
              <a:rPr lang="en-US" altLang="zh-CN" dirty="0"/>
              <a:t>1</a:t>
            </a:r>
            <a:r>
              <a:rPr lang="zh-CN" altLang="en-US" dirty="0"/>
              <a:t>）向农业生产购进：抵扣凭证为增值税</a:t>
            </a:r>
            <a:r>
              <a:rPr lang="zh-CN" altLang="en-US" dirty="0">
                <a:solidFill>
                  <a:srgbClr val="FF0000"/>
                </a:solidFill>
              </a:rPr>
              <a:t>普通发票</a:t>
            </a:r>
            <a:r>
              <a:rPr lang="zh-CN" altLang="en-US" dirty="0"/>
              <a:t>（自行开具或收购发票）；依据为</a:t>
            </a:r>
            <a:r>
              <a:rPr lang="zh-CN" altLang="en-US" dirty="0">
                <a:solidFill>
                  <a:srgbClr val="FF0000"/>
                </a:solidFill>
              </a:rPr>
              <a:t>买价</a:t>
            </a:r>
            <a:r>
              <a:rPr lang="zh-CN" altLang="en-US" dirty="0"/>
              <a:t>；扣除率（初始扣除率）为</a:t>
            </a:r>
            <a:r>
              <a:rPr lang="en-US" altLang="zh-CN" dirty="0">
                <a:solidFill>
                  <a:srgbClr val="FF0000"/>
                </a:solidFill>
              </a:rPr>
              <a:t>11%</a:t>
            </a:r>
          </a:p>
          <a:p>
            <a:r>
              <a:rPr lang="zh-CN" altLang="en-US" dirty="0"/>
              <a:t>（</a:t>
            </a:r>
            <a:r>
              <a:rPr lang="en-US" altLang="zh-CN" dirty="0"/>
              <a:t>2</a:t>
            </a:r>
            <a:r>
              <a:rPr lang="zh-CN" altLang="en-US" dirty="0"/>
              <a:t>）向小规模纳税人购进：抵扣凭证为增值税</a:t>
            </a:r>
            <a:r>
              <a:rPr lang="zh-CN" altLang="en-US" dirty="0">
                <a:solidFill>
                  <a:srgbClr val="FF0000"/>
                </a:solidFill>
              </a:rPr>
              <a:t>专用发票</a:t>
            </a:r>
            <a:r>
              <a:rPr lang="zh-CN" altLang="en-US" dirty="0"/>
              <a:t>（自行开具或税务机关代开发票）；依据为</a:t>
            </a:r>
            <a:r>
              <a:rPr lang="zh-CN" altLang="en-US" dirty="0">
                <a:solidFill>
                  <a:srgbClr val="FF0000"/>
                </a:solidFill>
              </a:rPr>
              <a:t>金额</a:t>
            </a:r>
            <a:r>
              <a:rPr lang="zh-CN" altLang="en-US" dirty="0"/>
              <a:t>；扣除率（初始扣除率）为</a:t>
            </a:r>
            <a:r>
              <a:rPr lang="en-US" altLang="zh-CN" dirty="0">
                <a:solidFill>
                  <a:srgbClr val="FF0000"/>
                </a:solidFill>
              </a:rPr>
              <a:t>11%</a:t>
            </a:r>
          </a:p>
          <a:p>
            <a:r>
              <a:rPr lang="en-US" altLang="zh-CN" dirty="0"/>
              <a:t>3.</a:t>
            </a:r>
            <a:r>
              <a:rPr lang="zh-CN" altLang="en-US" dirty="0"/>
              <a:t>农产品生产或委托加工适用基本税率（</a:t>
            </a:r>
            <a:r>
              <a:rPr lang="en-US" altLang="zh-CN" dirty="0"/>
              <a:t>17%</a:t>
            </a:r>
            <a:r>
              <a:rPr lang="zh-CN" altLang="en-US" dirty="0"/>
              <a:t>）货物，加计抵扣</a:t>
            </a:r>
            <a:r>
              <a:rPr lang="en-US" altLang="zh-CN" dirty="0"/>
              <a:t>2%</a:t>
            </a:r>
          </a:p>
          <a:p>
            <a:r>
              <a:rPr lang="en-US" altLang="zh-CN" dirty="0"/>
              <a:t>4.</a:t>
            </a:r>
            <a:r>
              <a:rPr lang="zh-CN" altLang="en-US" dirty="0"/>
              <a:t>出口退税率作相应调整</a:t>
            </a:r>
            <a:endParaRPr lang="en-US" altLang="zh-CN"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r>
              <a:rPr lang="zh-CN" altLang="en-US" dirty="0">
                <a:solidFill>
                  <a:srgbClr val="FF0000"/>
                </a:solidFill>
              </a:rPr>
              <a:t>集团内部利息增值税</a:t>
            </a:r>
            <a:r>
              <a:rPr lang="zh-CN" altLang="en-US" dirty="0">
                <a:solidFill>
                  <a:srgbClr val="0070C0"/>
                </a:solidFill>
              </a:rPr>
              <a:t>（</a:t>
            </a:r>
            <a:r>
              <a:rPr lang="zh-CN" altLang="zh-CN" dirty="0">
                <a:solidFill>
                  <a:srgbClr val="0070C0"/>
                </a:solidFill>
              </a:rPr>
              <a:t>财税〔</a:t>
            </a:r>
            <a:r>
              <a:rPr lang="en-US" altLang="zh-CN" dirty="0">
                <a:solidFill>
                  <a:srgbClr val="0070C0"/>
                </a:solidFill>
              </a:rPr>
              <a:t>2019</a:t>
            </a:r>
            <a:r>
              <a:rPr lang="zh-CN" altLang="zh-CN" dirty="0">
                <a:solidFill>
                  <a:srgbClr val="0070C0"/>
                </a:solidFill>
              </a:rPr>
              <a:t>〕</a:t>
            </a:r>
            <a:r>
              <a:rPr lang="en-US" altLang="zh-CN" dirty="0">
                <a:solidFill>
                  <a:srgbClr val="0070C0"/>
                </a:solidFill>
              </a:rPr>
              <a:t>20</a:t>
            </a:r>
            <a:r>
              <a:rPr lang="zh-CN" altLang="zh-CN" dirty="0">
                <a:solidFill>
                  <a:srgbClr val="0070C0"/>
                </a:solidFill>
              </a:rPr>
              <a:t>号</a:t>
            </a:r>
            <a:r>
              <a:rPr lang="zh-CN" altLang="en-US" dirty="0">
                <a:solidFill>
                  <a:srgbClr val="0070C0"/>
                </a:solidFill>
              </a:rPr>
              <a:t>）</a:t>
            </a:r>
            <a:endParaRPr lang="en-US" altLang="zh-CN" dirty="0">
              <a:solidFill>
                <a:srgbClr val="0070C0"/>
              </a:solidFill>
            </a:endParaRPr>
          </a:p>
          <a:p>
            <a:r>
              <a:rPr lang="zh-CN" altLang="zh-CN" dirty="0"/>
              <a:t>自</a:t>
            </a:r>
            <a:r>
              <a:rPr lang="en-US" altLang="zh-CN" dirty="0"/>
              <a:t>2019</a:t>
            </a:r>
            <a:r>
              <a:rPr lang="zh-CN" altLang="zh-CN" dirty="0"/>
              <a:t>年</a:t>
            </a:r>
            <a:r>
              <a:rPr lang="en-US" altLang="zh-CN" dirty="0"/>
              <a:t>2</a:t>
            </a:r>
            <a:r>
              <a:rPr lang="zh-CN" altLang="zh-CN" dirty="0"/>
              <a:t>月</a:t>
            </a:r>
            <a:r>
              <a:rPr lang="en-US" altLang="zh-CN" dirty="0"/>
              <a:t>1</a:t>
            </a:r>
            <a:r>
              <a:rPr lang="zh-CN" altLang="zh-CN" dirty="0"/>
              <a:t>日至</a:t>
            </a:r>
            <a:r>
              <a:rPr lang="en-US" altLang="zh-CN" dirty="0"/>
              <a:t>2020</a:t>
            </a:r>
            <a:r>
              <a:rPr lang="zh-CN" altLang="zh-CN" dirty="0"/>
              <a:t>年</a:t>
            </a:r>
            <a:r>
              <a:rPr lang="en-US" altLang="zh-CN" dirty="0"/>
              <a:t>12</a:t>
            </a:r>
            <a:r>
              <a:rPr lang="zh-CN" altLang="zh-CN" dirty="0"/>
              <a:t>月</a:t>
            </a:r>
            <a:r>
              <a:rPr lang="en-US" altLang="zh-CN" dirty="0"/>
              <a:t>31</a:t>
            </a:r>
            <a:r>
              <a:rPr lang="zh-CN" altLang="zh-CN" dirty="0"/>
              <a:t>日，对企业集团内单位（含企业集团）之间的资金</a:t>
            </a:r>
            <a:r>
              <a:rPr lang="zh-CN" altLang="zh-CN" dirty="0">
                <a:solidFill>
                  <a:srgbClr val="FF0000"/>
                </a:solidFill>
              </a:rPr>
              <a:t>无偿</a:t>
            </a:r>
            <a:r>
              <a:rPr lang="zh-CN" altLang="zh-CN" dirty="0"/>
              <a:t>借贷行为，免征增值税</a:t>
            </a:r>
            <a:endParaRPr lang="en-US" altLang="zh-CN" dirty="0"/>
          </a:p>
          <a:p>
            <a:r>
              <a:rPr lang="zh-CN" altLang="zh-CN" dirty="0"/>
              <a:t>自发布之日起执行。此前已发生未处理的事项，按本规定执行</a:t>
            </a:r>
            <a:endParaRPr lang="en-US" altLang="zh-CN" dirty="0"/>
          </a:p>
          <a:p>
            <a:r>
              <a:rPr lang="zh-CN" altLang="en-US" dirty="0">
                <a:solidFill>
                  <a:srgbClr val="FF0000"/>
                </a:solidFill>
              </a:rPr>
              <a:t>注：</a:t>
            </a:r>
            <a:endParaRPr lang="en-US" altLang="zh-CN" dirty="0">
              <a:solidFill>
                <a:srgbClr val="FF0000"/>
              </a:solidFill>
            </a:endParaRPr>
          </a:p>
          <a:p>
            <a:r>
              <a:rPr lang="en-US" altLang="zh-CN" dirty="0"/>
              <a:t>1.</a:t>
            </a:r>
            <a:r>
              <a:rPr lang="zh-CN" altLang="en-US" dirty="0"/>
              <a:t>免税：限于通知规定的期间、限于集团内部，否则视同销售</a:t>
            </a:r>
            <a:endParaRPr lang="en-US" altLang="zh-CN" dirty="0"/>
          </a:p>
          <a:p>
            <a:r>
              <a:rPr lang="en-US" altLang="zh-CN" dirty="0"/>
              <a:t>2.</a:t>
            </a:r>
            <a:r>
              <a:rPr lang="zh-CN" altLang="en-US" dirty="0"/>
              <a:t>若收取的，按规定缴纳增值税</a:t>
            </a:r>
            <a:endParaRPr lang="en-US" altLang="zh-CN"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r>
              <a:rPr lang="zh-CN" altLang="en-US" dirty="0">
                <a:solidFill>
                  <a:srgbClr val="0070C0"/>
                </a:solidFill>
              </a:rPr>
              <a:t>（二）调低</a:t>
            </a:r>
            <a:r>
              <a:rPr lang="en-US" altLang="zh-CN" dirty="0">
                <a:solidFill>
                  <a:srgbClr val="0070C0"/>
                </a:solidFill>
              </a:rPr>
              <a:t>10%</a:t>
            </a:r>
            <a:r>
              <a:rPr lang="zh-CN" altLang="en-US" dirty="0">
                <a:solidFill>
                  <a:srgbClr val="0070C0"/>
                </a:solidFill>
              </a:rPr>
              <a:t>（</a:t>
            </a:r>
            <a:r>
              <a:rPr lang="en-US" altLang="zh-CN" dirty="0">
                <a:solidFill>
                  <a:srgbClr val="0070C0"/>
                </a:solidFill>
              </a:rPr>
              <a:t>2018</a:t>
            </a:r>
            <a:r>
              <a:rPr lang="zh-CN" altLang="en-US" dirty="0">
                <a:solidFill>
                  <a:srgbClr val="0070C0"/>
                </a:solidFill>
              </a:rPr>
              <a:t>年</a:t>
            </a:r>
            <a:r>
              <a:rPr lang="en-US" altLang="zh-CN" dirty="0">
                <a:solidFill>
                  <a:srgbClr val="0070C0"/>
                </a:solidFill>
              </a:rPr>
              <a:t>5</a:t>
            </a:r>
            <a:r>
              <a:rPr lang="zh-CN" altLang="en-US" dirty="0">
                <a:solidFill>
                  <a:srgbClr val="0070C0"/>
                </a:solidFill>
              </a:rPr>
              <a:t>月</a:t>
            </a:r>
            <a:r>
              <a:rPr lang="en-US" altLang="zh-CN" dirty="0">
                <a:solidFill>
                  <a:srgbClr val="0070C0"/>
                </a:solidFill>
              </a:rPr>
              <a:t>1</a:t>
            </a:r>
            <a:r>
              <a:rPr lang="zh-CN" altLang="en-US" dirty="0">
                <a:solidFill>
                  <a:srgbClr val="0070C0"/>
                </a:solidFill>
              </a:rPr>
              <a:t>日起）（</a:t>
            </a:r>
            <a:r>
              <a:rPr lang="zh-CN" altLang="zh-CN" dirty="0">
                <a:solidFill>
                  <a:srgbClr val="0070C0"/>
                </a:solidFill>
              </a:rPr>
              <a:t>财税</a:t>
            </a:r>
            <a:r>
              <a:rPr lang="en-US" altLang="zh-CN" dirty="0">
                <a:solidFill>
                  <a:srgbClr val="0070C0"/>
                </a:solidFill>
              </a:rPr>
              <a:t>[2018]32</a:t>
            </a:r>
            <a:r>
              <a:rPr lang="zh-CN" altLang="zh-CN" dirty="0">
                <a:solidFill>
                  <a:srgbClr val="0070C0"/>
                </a:solidFill>
              </a:rPr>
              <a:t>号</a:t>
            </a:r>
            <a:r>
              <a:rPr lang="en-US" altLang="zh-CN" dirty="0">
                <a:solidFill>
                  <a:srgbClr val="0070C0"/>
                </a:solidFill>
              </a:rPr>
              <a:t> </a:t>
            </a:r>
            <a:r>
              <a:rPr lang="zh-CN" altLang="en-US" dirty="0">
                <a:solidFill>
                  <a:srgbClr val="0070C0"/>
                </a:solidFill>
              </a:rPr>
              <a:t>）</a:t>
            </a:r>
            <a:endParaRPr lang="en-US" altLang="zh-CN" dirty="0">
              <a:solidFill>
                <a:srgbClr val="0070C0"/>
              </a:solidFill>
            </a:endParaRPr>
          </a:p>
          <a:p>
            <a:r>
              <a:rPr lang="en-US" altLang="zh-CN" dirty="0"/>
              <a:t>1.</a:t>
            </a:r>
            <a:r>
              <a:rPr lang="zh-CN" altLang="zh-CN" dirty="0"/>
              <a:t>原适用</a:t>
            </a:r>
            <a:r>
              <a:rPr lang="en-US" altLang="zh-CN" dirty="0"/>
              <a:t>17%</a:t>
            </a:r>
            <a:r>
              <a:rPr lang="zh-CN" altLang="zh-CN" dirty="0"/>
              <a:t>和</a:t>
            </a:r>
            <a:r>
              <a:rPr lang="en-US" altLang="zh-CN" dirty="0"/>
              <a:t>11%</a:t>
            </a:r>
            <a:r>
              <a:rPr lang="zh-CN" altLang="zh-CN" dirty="0"/>
              <a:t>税率的，税率分别调整为</a:t>
            </a:r>
            <a:r>
              <a:rPr lang="en-US" altLang="zh-CN" dirty="0"/>
              <a:t>16%</a:t>
            </a:r>
            <a:r>
              <a:rPr lang="zh-CN" altLang="zh-CN" dirty="0"/>
              <a:t>、</a:t>
            </a:r>
            <a:r>
              <a:rPr lang="en-US" altLang="zh-CN" dirty="0"/>
              <a:t>10%</a:t>
            </a:r>
            <a:r>
              <a:rPr lang="zh-CN" altLang="en-US" dirty="0"/>
              <a:t>（</a:t>
            </a:r>
            <a:r>
              <a:rPr lang="zh-CN" altLang="en-US" dirty="0">
                <a:solidFill>
                  <a:srgbClr val="FF0000"/>
                </a:solidFill>
              </a:rPr>
              <a:t>税率降</a:t>
            </a:r>
            <a:r>
              <a:rPr lang="en-US" altLang="zh-CN" dirty="0">
                <a:solidFill>
                  <a:srgbClr val="FF0000"/>
                </a:solidFill>
              </a:rPr>
              <a:t>1%</a:t>
            </a:r>
            <a:r>
              <a:rPr lang="zh-CN" altLang="en-US" dirty="0"/>
              <a:t>）</a:t>
            </a:r>
            <a:endParaRPr lang="en-US" altLang="zh-CN" dirty="0"/>
          </a:p>
          <a:p>
            <a:r>
              <a:rPr lang="en-US" altLang="zh-CN" dirty="0"/>
              <a:t>2.</a:t>
            </a:r>
            <a:r>
              <a:rPr lang="zh-CN" altLang="en-US" dirty="0"/>
              <a:t>农产品计算抵扣率改为</a:t>
            </a:r>
            <a:r>
              <a:rPr lang="en-US" altLang="zh-CN" dirty="0"/>
              <a:t>10%</a:t>
            </a:r>
            <a:r>
              <a:rPr lang="zh-CN" altLang="en-US" dirty="0"/>
              <a:t>，加计抵扣仍</a:t>
            </a:r>
            <a:r>
              <a:rPr lang="en-US" altLang="zh-CN" dirty="0"/>
              <a:t>2%</a:t>
            </a:r>
            <a:endParaRPr lang="zh-CN" altLang="en-US"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graphicFrame>
        <p:nvGraphicFramePr>
          <p:cNvPr id="4" name="表格 3"/>
          <p:cNvGraphicFramePr>
            <a:graphicFrameLocks noGrp="1"/>
          </p:cNvGraphicFramePr>
          <p:nvPr/>
        </p:nvGraphicFramePr>
        <p:xfrm>
          <a:off x="500034" y="1000108"/>
          <a:ext cx="8286810" cy="5120640"/>
        </p:xfrm>
        <a:graphic>
          <a:graphicData uri="http://schemas.openxmlformats.org/drawingml/2006/table">
            <a:tbl>
              <a:tblPr firstRow="1" bandRow="1">
                <a:tableStyleId>{93296810-A885-4BE3-A3E7-6D5BEEA58F35}</a:tableStyleId>
              </a:tblPr>
              <a:tblGrid>
                <a:gridCol w="785818">
                  <a:extLst>
                    <a:ext uri="{9D8B030D-6E8A-4147-A177-3AD203B41FA5}">
                      <a16:colId xmlns:a16="http://schemas.microsoft.com/office/drawing/2014/main" xmlns="" val="20000"/>
                    </a:ext>
                  </a:extLst>
                </a:gridCol>
                <a:gridCol w="857256">
                  <a:extLst>
                    <a:ext uri="{9D8B030D-6E8A-4147-A177-3AD203B41FA5}">
                      <a16:colId xmlns:a16="http://schemas.microsoft.com/office/drawing/2014/main" xmlns="" val="20001"/>
                    </a:ext>
                  </a:extLst>
                </a:gridCol>
                <a:gridCol w="1908416">
                  <a:extLst>
                    <a:ext uri="{9D8B030D-6E8A-4147-A177-3AD203B41FA5}">
                      <a16:colId xmlns:a16="http://schemas.microsoft.com/office/drawing/2014/main" xmlns="" val="20002"/>
                    </a:ext>
                  </a:extLst>
                </a:gridCol>
                <a:gridCol w="877666">
                  <a:extLst>
                    <a:ext uri="{9D8B030D-6E8A-4147-A177-3AD203B41FA5}">
                      <a16:colId xmlns:a16="http://schemas.microsoft.com/office/drawing/2014/main" xmlns="" val="20003"/>
                    </a:ext>
                  </a:extLst>
                </a:gridCol>
                <a:gridCol w="1285884">
                  <a:extLst>
                    <a:ext uri="{9D8B030D-6E8A-4147-A177-3AD203B41FA5}">
                      <a16:colId xmlns:a16="http://schemas.microsoft.com/office/drawing/2014/main" xmlns="" val="20004"/>
                    </a:ext>
                  </a:extLst>
                </a:gridCol>
                <a:gridCol w="1285884">
                  <a:extLst>
                    <a:ext uri="{9D8B030D-6E8A-4147-A177-3AD203B41FA5}">
                      <a16:colId xmlns:a16="http://schemas.microsoft.com/office/drawing/2014/main" xmlns="" val="20005"/>
                    </a:ext>
                  </a:extLst>
                </a:gridCol>
                <a:gridCol w="1285886">
                  <a:extLst>
                    <a:ext uri="{9D8B030D-6E8A-4147-A177-3AD203B41FA5}">
                      <a16:colId xmlns:a16="http://schemas.microsoft.com/office/drawing/2014/main" xmlns="" val="20006"/>
                    </a:ext>
                  </a:extLst>
                </a:gridCol>
              </a:tblGrid>
              <a:tr h="382746">
                <a:tc gridSpan="3">
                  <a:txBody>
                    <a:bodyPr/>
                    <a:lstStyle/>
                    <a:p>
                      <a:pPr algn="ctr"/>
                      <a:r>
                        <a:rPr lang="zh-CN" altLang="en-US" sz="2000" b="1" i="0" baseline="0" dirty="0"/>
                        <a:t>应税项目</a:t>
                      </a:r>
                      <a:endParaRPr lang="zh-CN" altLang="en-US" sz="2000" b="1" i="0" baseline="0" dirty="0">
                        <a:solidFill>
                          <a:schemeClr val="tx1"/>
                        </a:solidFill>
                      </a:endParaRPr>
                    </a:p>
                  </a:txBody>
                  <a:tcPr/>
                </a:tc>
                <a:tc hMerge="1">
                  <a:txBody>
                    <a:bodyPr/>
                    <a:lstStyle/>
                    <a:p>
                      <a:endParaRPr lang="zh-CN" altLang="en-US" dirty="0"/>
                    </a:p>
                  </a:txBody>
                  <a:tcPr>
                    <a:lnB w="12700" cap="flat" cmpd="sng" algn="ctr">
                      <a:solidFill>
                        <a:schemeClr val="tx1"/>
                      </a:solidFill>
                      <a:prstDash val="solid"/>
                      <a:round/>
                      <a:headEnd type="none" w="med" len="med"/>
                      <a:tailEnd type="none" w="med" len="med"/>
                    </a:lnB>
                  </a:tcPr>
                </a:tc>
                <a:tc hMerge="1">
                  <a:txBody>
                    <a:bodyPr/>
                    <a:lstStyle/>
                    <a:p>
                      <a:endParaRPr lang="zh-CN" altLang="en-US"/>
                    </a:p>
                  </a:txBody>
                  <a:tcPr/>
                </a:tc>
                <a:tc gridSpan="4">
                  <a:txBody>
                    <a:bodyPr/>
                    <a:lstStyle/>
                    <a:p>
                      <a:pPr algn="ctr"/>
                      <a:r>
                        <a:rPr lang="zh-CN" altLang="en-US" sz="2000" b="1" i="0" baseline="0" dirty="0"/>
                        <a:t>增值税税率</a:t>
                      </a:r>
                      <a:endParaRPr lang="en-US" altLang="zh-CN" sz="2000" b="1" i="0" baseline="0" dirty="0">
                        <a:solidFill>
                          <a:srgbClr val="FF0000"/>
                        </a:solidFill>
                      </a:endParaRPr>
                    </a:p>
                  </a:txBody>
                  <a:tcPr/>
                </a:tc>
                <a:tc hMerge="1">
                  <a:txBody>
                    <a:bodyPr/>
                    <a:lstStyle/>
                    <a:p>
                      <a:endParaRPr lang="zh-CN" altLang="en-US" dirty="0"/>
                    </a:p>
                  </a:txBody>
                  <a:tcPr>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dirty="0"/>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603892">
                <a:tc>
                  <a:txBody>
                    <a:bodyPr/>
                    <a:lstStyle/>
                    <a:p>
                      <a:pPr marL="0" algn="l" rtl="0" eaLnBrk="1" latinLnBrk="0" hangingPunct="1"/>
                      <a:r>
                        <a:rPr kumimoji="0" lang="zh-CN" altLang="en-US" sz="2000" b="1" i="0" kern="1200" baseline="0" dirty="0">
                          <a:solidFill>
                            <a:schemeClr val="dk1"/>
                          </a:solidFill>
                          <a:latin typeface="+mn-lt"/>
                          <a:ea typeface="+mn-ea"/>
                          <a:cs typeface="+mn-cs"/>
                        </a:rPr>
                        <a:t>大类</a:t>
                      </a:r>
                    </a:p>
                  </a:txBody>
                  <a:tcPr/>
                </a:tc>
                <a:tc>
                  <a:txBody>
                    <a:bodyPr/>
                    <a:lstStyle/>
                    <a:p>
                      <a:pPr marL="0" algn="l" rtl="0" eaLnBrk="1" latinLnBrk="0" hangingPunct="1"/>
                      <a:r>
                        <a:rPr kumimoji="0" lang="zh-CN" altLang="en-US" sz="2000" b="1" i="0" kern="1200" baseline="0" dirty="0">
                          <a:solidFill>
                            <a:schemeClr val="dk1"/>
                          </a:solidFill>
                          <a:latin typeface="+mn-lt"/>
                          <a:ea typeface="+mn-ea"/>
                          <a:cs typeface="+mn-cs"/>
                        </a:rPr>
                        <a:t>中类</a:t>
                      </a:r>
                    </a:p>
                  </a:txBody>
                  <a:tcPr/>
                </a:tc>
                <a:tc>
                  <a:txBody>
                    <a:bodyPr/>
                    <a:lstStyle/>
                    <a:p>
                      <a:pPr marL="0" algn="l" rtl="0" eaLnBrk="1" latinLnBrk="0" hangingPunct="1"/>
                      <a:r>
                        <a:rPr kumimoji="0" lang="zh-CN" altLang="en-US" sz="2000" b="1" i="0" kern="1200" baseline="0" dirty="0">
                          <a:solidFill>
                            <a:schemeClr val="dk1"/>
                          </a:solidFill>
                          <a:latin typeface="+mn-lt"/>
                          <a:ea typeface="+mn-ea"/>
                          <a:cs typeface="+mn-cs"/>
                        </a:rPr>
                        <a:t>具体</a:t>
                      </a:r>
                    </a:p>
                  </a:txBody>
                  <a:tcPr/>
                </a:tc>
                <a:tc>
                  <a:txBody>
                    <a:bodyPr/>
                    <a:lstStyle/>
                    <a:p>
                      <a:r>
                        <a:rPr lang="en-US" altLang="zh-CN" sz="1800" b="1" i="0" baseline="0" dirty="0"/>
                        <a:t>2017.7.1</a:t>
                      </a:r>
                      <a:r>
                        <a:rPr lang="zh-CN" altLang="en-US" sz="1800" b="1" i="0" baseline="0" dirty="0"/>
                        <a:t>前</a:t>
                      </a:r>
                    </a:p>
                  </a:txBody>
                  <a:tcPr/>
                </a:tc>
                <a:tc>
                  <a:txBody>
                    <a:bodyPr/>
                    <a:lstStyle/>
                    <a:p>
                      <a:r>
                        <a:rPr lang="en-US" altLang="zh-CN" sz="1800" b="1" i="0" baseline="0" dirty="0"/>
                        <a:t>2017.7.-2018.4.30</a:t>
                      </a:r>
                      <a:endParaRPr lang="zh-CN" altLang="en-US" sz="1800" b="1" i="0" baseline="0" dirty="0"/>
                    </a:p>
                  </a:txBody>
                  <a:tcPr/>
                </a:tc>
                <a:tc>
                  <a:txBody>
                    <a:bodyPr/>
                    <a:lstStyle/>
                    <a:p>
                      <a:r>
                        <a:rPr lang="en-US" altLang="zh-CN" sz="1800" b="1" i="0" baseline="0" dirty="0"/>
                        <a:t>2018.5.1-2019.3.31</a:t>
                      </a:r>
                      <a:endParaRPr lang="zh-CN" altLang="en-US" sz="1800" b="1" i="0" baseline="0" dirty="0"/>
                    </a:p>
                  </a:txBody>
                  <a:tcPr/>
                </a:tc>
                <a:tc>
                  <a:txBody>
                    <a:bodyPr/>
                    <a:lstStyle/>
                    <a:p>
                      <a:r>
                        <a:rPr lang="en-US" altLang="zh-CN" sz="1800" b="1" i="0" baseline="0" dirty="0"/>
                        <a:t>2019.4.1</a:t>
                      </a:r>
                      <a:r>
                        <a:rPr lang="zh-CN" altLang="en-US" sz="1800" b="1" i="0" baseline="0" dirty="0"/>
                        <a:t>起</a:t>
                      </a:r>
                    </a:p>
                  </a:txBody>
                  <a:tcPr/>
                </a:tc>
                <a:extLst>
                  <a:ext uri="{0D108BD9-81ED-4DB2-BD59-A6C34878D82A}">
                    <a16:rowId xmlns:a16="http://schemas.microsoft.com/office/drawing/2014/main" xmlns="" val="10001"/>
                  </a:ext>
                </a:extLst>
              </a:tr>
              <a:tr h="382746">
                <a:tc rowSpan="2">
                  <a:txBody>
                    <a:bodyPr/>
                    <a:lstStyle/>
                    <a:p>
                      <a:r>
                        <a:rPr kumimoji="0" lang="zh-CN" altLang="en-US" sz="2000" b="1" i="0" kern="1200" baseline="0" dirty="0">
                          <a:solidFill>
                            <a:schemeClr val="dk1"/>
                          </a:solidFill>
                          <a:latin typeface="+mn-lt"/>
                          <a:ea typeface="+mn-ea"/>
                          <a:cs typeface="+mn-cs"/>
                        </a:rPr>
                        <a:t>销售货物</a:t>
                      </a:r>
                    </a:p>
                  </a:txBody>
                  <a:tcPr/>
                </a:tc>
                <a:tc gridSpan="2">
                  <a:txBody>
                    <a:bodyPr/>
                    <a:lstStyle/>
                    <a:p>
                      <a:r>
                        <a:rPr kumimoji="0" lang="zh-CN" altLang="en-US" sz="2000" b="1" i="0" kern="1200" baseline="0" dirty="0">
                          <a:solidFill>
                            <a:schemeClr val="dk1"/>
                          </a:solidFill>
                          <a:latin typeface="+mn-lt"/>
                          <a:ea typeface="+mn-ea"/>
                          <a:cs typeface="+mn-cs"/>
                        </a:rPr>
                        <a:t>一般</a:t>
                      </a:r>
                    </a:p>
                  </a:txBody>
                  <a:tcPr/>
                </a:tc>
                <a:tc hMerge="1">
                  <a:txBody>
                    <a:bodyPr/>
                    <a:lstStyle/>
                    <a:p>
                      <a:endParaRPr lang="zh-CN" altLang="en-US"/>
                    </a:p>
                  </a:txBody>
                  <a:tcPr/>
                </a:tc>
                <a:tc>
                  <a:txBody>
                    <a:bodyPr/>
                    <a:lstStyle/>
                    <a:p>
                      <a:r>
                        <a:rPr kumimoji="0" lang="en-US" altLang="zh-CN" sz="2000" b="1" i="0" kern="1200" baseline="0" dirty="0">
                          <a:solidFill>
                            <a:schemeClr val="dk1"/>
                          </a:solidFill>
                          <a:latin typeface="+mn-lt"/>
                          <a:ea typeface="+mn-ea"/>
                          <a:cs typeface="+mn-cs"/>
                        </a:rPr>
                        <a:t>17%</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17%</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rgbClr val="FF0000"/>
                          </a:solidFill>
                          <a:latin typeface="+mn-lt"/>
                          <a:ea typeface="+mn-ea"/>
                          <a:cs typeface="+mn-cs"/>
                        </a:rPr>
                        <a:t>16%</a:t>
                      </a:r>
                      <a:endParaRPr kumimoji="0" lang="zh-CN" altLang="en-US" sz="2000" b="1" i="0" kern="1200" baseline="0" dirty="0">
                        <a:solidFill>
                          <a:srgbClr val="FF0000"/>
                        </a:solidFill>
                        <a:latin typeface="+mn-lt"/>
                        <a:ea typeface="+mn-ea"/>
                        <a:cs typeface="+mn-cs"/>
                      </a:endParaRPr>
                    </a:p>
                  </a:txBody>
                  <a:tcPr/>
                </a:tc>
                <a:tc>
                  <a:txBody>
                    <a:bodyPr/>
                    <a:lstStyle/>
                    <a:p>
                      <a:r>
                        <a:rPr kumimoji="0" lang="en-US" altLang="zh-CN" sz="2000" b="1" i="0" kern="1200" baseline="0" dirty="0">
                          <a:solidFill>
                            <a:srgbClr val="FF0000"/>
                          </a:solidFill>
                          <a:latin typeface="+mn-lt"/>
                          <a:ea typeface="+mn-ea"/>
                          <a:cs typeface="+mn-cs"/>
                        </a:rPr>
                        <a:t>13%</a:t>
                      </a:r>
                      <a:endParaRPr kumimoji="0" lang="zh-CN" altLang="en-US" sz="2000" b="1" i="0" kern="1200" baseline="0" dirty="0">
                        <a:solidFill>
                          <a:srgbClr val="FF0000"/>
                        </a:solidFill>
                        <a:latin typeface="+mn-lt"/>
                        <a:ea typeface="+mn-ea"/>
                        <a:cs typeface="+mn-cs"/>
                      </a:endParaRPr>
                    </a:p>
                  </a:txBody>
                  <a:tcPr/>
                </a:tc>
                <a:extLst>
                  <a:ext uri="{0D108BD9-81ED-4DB2-BD59-A6C34878D82A}">
                    <a16:rowId xmlns:a16="http://schemas.microsoft.com/office/drawing/2014/main" xmlns="" val="10002"/>
                  </a:ext>
                </a:extLst>
              </a:tr>
              <a:tr h="382746">
                <a:tc vMerge="1">
                  <a:txBody>
                    <a:bodyPr/>
                    <a:lstStyle/>
                    <a:p>
                      <a:endParaRPr lang="zh-CN" altLang="en-US" dirty="0"/>
                    </a:p>
                  </a:txBody>
                  <a:tcPr/>
                </a:tc>
                <a:tc gridSpan="2">
                  <a:txBody>
                    <a:bodyPr/>
                    <a:lstStyle/>
                    <a:p>
                      <a:r>
                        <a:rPr kumimoji="0" lang="zh-CN" altLang="en-US" sz="2000" b="1" i="0" kern="1200" baseline="0" dirty="0">
                          <a:solidFill>
                            <a:schemeClr val="dk1"/>
                          </a:solidFill>
                          <a:latin typeface="+mn-lt"/>
                          <a:ea typeface="+mn-ea"/>
                          <a:cs typeface="+mn-cs"/>
                        </a:rPr>
                        <a:t>特殊：农、公用和图书等</a:t>
                      </a:r>
                    </a:p>
                  </a:txBody>
                  <a:tcPr/>
                </a:tc>
                <a:tc hMerge="1">
                  <a:txBody>
                    <a:bodyPr/>
                    <a:lstStyle/>
                    <a:p>
                      <a:endParaRPr lang="zh-CN" altLang="en-US"/>
                    </a:p>
                  </a:txBody>
                  <a:tcPr/>
                </a:tc>
                <a:tc>
                  <a:txBody>
                    <a:bodyPr/>
                    <a:lstStyle/>
                    <a:p>
                      <a:r>
                        <a:rPr kumimoji="0" lang="en-US" altLang="zh-CN" sz="2000" b="1" i="0" kern="1200" baseline="0" dirty="0">
                          <a:solidFill>
                            <a:schemeClr val="dk1"/>
                          </a:solidFill>
                          <a:latin typeface="+mn-lt"/>
                          <a:ea typeface="+mn-ea"/>
                          <a:cs typeface="+mn-cs"/>
                        </a:rPr>
                        <a:t>13%</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rgbClr val="FF0000"/>
                          </a:solidFill>
                          <a:latin typeface="+mn-lt"/>
                          <a:ea typeface="+mn-ea"/>
                          <a:cs typeface="+mn-cs"/>
                        </a:rPr>
                        <a:t>11%</a:t>
                      </a:r>
                      <a:endParaRPr kumimoji="0" lang="zh-CN" altLang="en-US" sz="2000" b="1" i="0" kern="1200" baseline="0" dirty="0">
                        <a:solidFill>
                          <a:srgbClr val="FF0000"/>
                        </a:solidFill>
                        <a:latin typeface="+mn-lt"/>
                        <a:ea typeface="+mn-ea"/>
                        <a:cs typeface="+mn-cs"/>
                      </a:endParaRPr>
                    </a:p>
                  </a:txBody>
                  <a:tcPr/>
                </a:tc>
                <a:tc>
                  <a:txBody>
                    <a:bodyPr/>
                    <a:lstStyle/>
                    <a:p>
                      <a:r>
                        <a:rPr kumimoji="0" lang="en-US" altLang="zh-CN" sz="2000" b="1" i="0" kern="1200" baseline="0" dirty="0">
                          <a:solidFill>
                            <a:srgbClr val="FF0000"/>
                          </a:solidFill>
                          <a:latin typeface="+mn-lt"/>
                          <a:ea typeface="+mn-ea"/>
                          <a:cs typeface="+mn-cs"/>
                        </a:rPr>
                        <a:t>10%</a:t>
                      </a:r>
                      <a:endParaRPr kumimoji="0" lang="zh-CN" altLang="en-US" sz="2000" b="1" i="0" kern="1200" baseline="0" dirty="0">
                        <a:solidFill>
                          <a:srgbClr val="FF0000"/>
                        </a:solidFill>
                        <a:latin typeface="+mn-lt"/>
                        <a:ea typeface="+mn-ea"/>
                        <a:cs typeface="+mn-cs"/>
                      </a:endParaRPr>
                    </a:p>
                  </a:txBody>
                  <a:tcPr/>
                </a:tc>
                <a:tc>
                  <a:txBody>
                    <a:bodyPr/>
                    <a:lstStyle/>
                    <a:p>
                      <a:r>
                        <a:rPr kumimoji="0" lang="en-US" altLang="zh-CN" sz="2000" b="1" i="0" kern="1200" baseline="0" dirty="0">
                          <a:solidFill>
                            <a:srgbClr val="FF0000"/>
                          </a:solidFill>
                          <a:latin typeface="+mn-lt"/>
                          <a:ea typeface="+mn-ea"/>
                          <a:cs typeface="+mn-cs"/>
                        </a:rPr>
                        <a:t>9%</a:t>
                      </a:r>
                      <a:endParaRPr kumimoji="0" lang="zh-CN" altLang="en-US" sz="2000" b="1" i="0" kern="1200" baseline="0" dirty="0">
                        <a:solidFill>
                          <a:srgbClr val="FF0000"/>
                        </a:solidFill>
                        <a:latin typeface="+mn-lt"/>
                        <a:ea typeface="+mn-ea"/>
                        <a:cs typeface="+mn-cs"/>
                      </a:endParaRPr>
                    </a:p>
                  </a:txBody>
                  <a:tcPr/>
                </a:tc>
                <a:extLst>
                  <a:ext uri="{0D108BD9-81ED-4DB2-BD59-A6C34878D82A}">
                    <a16:rowId xmlns:a16="http://schemas.microsoft.com/office/drawing/2014/main" xmlns="" val="10003"/>
                  </a:ext>
                </a:extLst>
              </a:tr>
              <a:tr h="382746">
                <a:tc gridSpan="3">
                  <a:txBody>
                    <a:bodyPr/>
                    <a:lstStyle/>
                    <a:p>
                      <a:r>
                        <a:rPr kumimoji="0" lang="zh-CN" altLang="en-US" sz="2000" b="1" i="0" kern="1200" baseline="0" dirty="0">
                          <a:solidFill>
                            <a:schemeClr val="dk1"/>
                          </a:solidFill>
                          <a:latin typeface="+mn-lt"/>
                          <a:ea typeface="+mn-ea"/>
                          <a:cs typeface="+mn-cs"/>
                        </a:rPr>
                        <a:t>应税劳务 ：加工修理 修配</a:t>
                      </a:r>
                    </a:p>
                  </a:txBody>
                  <a:tcPr/>
                </a:tc>
                <a:tc hMerge="1">
                  <a:txBody>
                    <a:bodyPr/>
                    <a:lstStyle/>
                    <a:p>
                      <a:endParaRPr lang="zh-CN" altLang="en-US" sz="2000" b="1" i="0" baseline="0" dirty="0"/>
                    </a:p>
                  </a:txBody>
                  <a:tcPr/>
                </a:tc>
                <a:tc hMerge="1">
                  <a:txBody>
                    <a:bodyPr/>
                    <a:lstStyle/>
                    <a:p>
                      <a:endParaRPr lang="zh-CN" altLang="en-US"/>
                    </a:p>
                  </a:txBody>
                  <a:tcPr/>
                </a:tc>
                <a:tc>
                  <a:txBody>
                    <a:bodyPr/>
                    <a:lstStyle/>
                    <a:p>
                      <a:r>
                        <a:rPr lang="en-US" altLang="zh-CN" sz="2000" b="1" i="0" baseline="0" dirty="0"/>
                        <a:t>17%</a:t>
                      </a:r>
                      <a:endParaRPr lang="zh-CN" altLang="en-US" sz="2000" b="1" i="0" baseline="0" dirty="0"/>
                    </a:p>
                  </a:txBody>
                  <a:tcPr/>
                </a:tc>
                <a:tc>
                  <a:txBody>
                    <a:bodyPr/>
                    <a:lstStyle/>
                    <a:p>
                      <a:r>
                        <a:rPr lang="en-US" altLang="zh-CN" sz="2000" b="1" i="0" baseline="0" dirty="0"/>
                        <a:t>17%</a:t>
                      </a:r>
                      <a:endParaRPr lang="zh-CN" altLang="en-US" sz="2000" b="1" i="0" baseline="0" dirty="0"/>
                    </a:p>
                  </a:txBody>
                  <a:tcPr/>
                </a:tc>
                <a:tc>
                  <a:txBody>
                    <a:bodyPr/>
                    <a:lstStyle/>
                    <a:p>
                      <a:r>
                        <a:rPr lang="en-US" altLang="zh-CN" sz="2000" b="1" i="0" baseline="0" dirty="0">
                          <a:solidFill>
                            <a:srgbClr val="FF0000"/>
                          </a:solidFill>
                        </a:rPr>
                        <a:t>16%</a:t>
                      </a:r>
                      <a:endParaRPr lang="zh-CN" altLang="en-US" sz="2000" b="1" i="0" baseline="0" dirty="0">
                        <a:solidFill>
                          <a:srgbClr val="FF0000"/>
                        </a:solidFill>
                      </a:endParaRPr>
                    </a:p>
                  </a:txBody>
                  <a:tcPr/>
                </a:tc>
                <a:tc>
                  <a:txBody>
                    <a:bodyPr/>
                    <a:lstStyle/>
                    <a:p>
                      <a:r>
                        <a:rPr lang="en-US" altLang="zh-CN" sz="2000" b="1" i="0" baseline="0" dirty="0">
                          <a:solidFill>
                            <a:srgbClr val="FF0000"/>
                          </a:solidFill>
                        </a:rPr>
                        <a:t>13%</a:t>
                      </a:r>
                      <a:endParaRPr lang="zh-CN" altLang="en-US" sz="2000" b="1" i="0" baseline="0" dirty="0">
                        <a:solidFill>
                          <a:srgbClr val="FF0000"/>
                        </a:solidFill>
                      </a:endParaRPr>
                    </a:p>
                  </a:txBody>
                  <a:tcPr/>
                </a:tc>
                <a:extLst>
                  <a:ext uri="{0D108BD9-81ED-4DB2-BD59-A6C34878D82A}">
                    <a16:rowId xmlns:a16="http://schemas.microsoft.com/office/drawing/2014/main" xmlns="" val="10004"/>
                  </a:ext>
                </a:extLst>
              </a:tr>
              <a:tr h="382746">
                <a:tc rowSpan="5">
                  <a:txBody>
                    <a:bodyPr/>
                    <a:lstStyle/>
                    <a:p>
                      <a:r>
                        <a:rPr kumimoji="0" lang="zh-CN" altLang="en-US" sz="2000" b="1" i="0" kern="1200" baseline="0" dirty="0">
                          <a:solidFill>
                            <a:schemeClr val="dk1"/>
                          </a:solidFill>
                          <a:latin typeface="+mn-lt"/>
                          <a:ea typeface="+mn-ea"/>
                          <a:cs typeface="+mn-cs"/>
                        </a:rPr>
                        <a:t>销售服务</a:t>
                      </a:r>
                    </a:p>
                  </a:txBody>
                  <a:tcPr/>
                </a:tc>
                <a:tc>
                  <a:txBody>
                    <a:bodyPr/>
                    <a:lstStyle/>
                    <a:p>
                      <a:r>
                        <a:rPr lang="zh-CN" altLang="en-US" sz="2000" b="1" i="0" baseline="0" dirty="0"/>
                        <a:t>交通运输</a:t>
                      </a:r>
                    </a:p>
                  </a:txBody>
                  <a:tcPr/>
                </a:tc>
                <a:tc>
                  <a:txBody>
                    <a:bodyPr/>
                    <a:lstStyle/>
                    <a:p>
                      <a:r>
                        <a:rPr kumimoji="0" lang="zh-CN" altLang="en-US" sz="2000" b="1" i="0" kern="1200" baseline="0" dirty="0">
                          <a:solidFill>
                            <a:schemeClr val="dk1"/>
                          </a:solidFill>
                          <a:latin typeface="+mn-lt"/>
                          <a:ea typeface="+mn-ea"/>
                          <a:cs typeface="+mn-cs"/>
                        </a:rPr>
                        <a:t>陆、水、空、管等运输服务</a:t>
                      </a:r>
                    </a:p>
                  </a:txBody>
                  <a:tcPr/>
                </a:tc>
                <a:tc>
                  <a:txBody>
                    <a:bodyPr/>
                    <a:lstStyle/>
                    <a:p>
                      <a:r>
                        <a:rPr lang="en-US" altLang="zh-CN" sz="2000" b="1" i="0" baseline="0" dirty="0"/>
                        <a:t>11%</a:t>
                      </a:r>
                      <a:endParaRPr lang="zh-CN" altLang="en-US" sz="2000" b="1" i="0" baseline="0" dirty="0"/>
                    </a:p>
                  </a:txBody>
                  <a:tcPr/>
                </a:tc>
                <a:tc>
                  <a:txBody>
                    <a:bodyPr/>
                    <a:lstStyle/>
                    <a:p>
                      <a:r>
                        <a:rPr lang="en-US" altLang="zh-CN" sz="2000" b="1" i="0" baseline="0" dirty="0"/>
                        <a:t>11%</a:t>
                      </a:r>
                      <a:endParaRPr lang="zh-CN" altLang="en-US" sz="2000" b="1" i="0" baseline="0" dirty="0"/>
                    </a:p>
                  </a:txBody>
                  <a:tcPr/>
                </a:tc>
                <a:tc>
                  <a:txBody>
                    <a:bodyPr/>
                    <a:lstStyle/>
                    <a:p>
                      <a:r>
                        <a:rPr lang="en-US" altLang="zh-CN" sz="2000" b="1" i="0" baseline="0" dirty="0">
                          <a:solidFill>
                            <a:srgbClr val="FF0000"/>
                          </a:solidFill>
                        </a:rPr>
                        <a:t>10%</a:t>
                      </a:r>
                      <a:endParaRPr lang="zh-CN" altLang="en-US" sz="2000" b="1" i="0" baseline="0" dirty="0">
                        <a:solidFill>
                          <a:srgbClr val="FF0000"/>
                        </a:solidFill>
                      </a:endParaRPr>
                    </a:p>
                  </a:txBody>
                  <a:tcPr/>
                </a:tc>
                <a:tc>
                  <a:txBody>
                    <a:bodyPr/>
                    <a:lstStyle/>
                    <a:p>
                      <a:r>
                        <a:rPr lang="en-US" altLang="zh-CN" sz="2000" b="1" i="0" baseline="0" dirty="0">
                          <a:solidFill>
                            <a:srgbClr val="FF0000"/>
                          </a:solidFill>
                        </a:rPr>
                        <a:t>9%</a:t>
                      </a:r>
                      <a:endParaRPr lang="zh-CN" altLang="en-US" sz="2000" b="1" i="0" baseline="0" dirty="0">
                        <a:solidFill>
                          <a:srgbClr val="FF0000"/>
                        </a:solidFill>
                      </a:endParaRPr>
                    </a:p>
                  </a:txBody>
                  <a:tcPr/>
                </a:tc>
                <a:extLst>
                  <a:ext uri="{0D108BD9-81ED-4DB2-BD59-A6C34878D82A}">
                    <a16:rowId xmlns:a16="http://schemas.microsoft.com/office/drawing/2014/main" xmlns="" val="10005"/>
                  </a:ext>
                </a:extLst>
              </a:tr>
              <a:tr h="382746">
                <a:tc vMerge="1">
                  <a:txBody>
                    <a:bodyPr/>
                    <a:lstStyle/>
                    <a:p>
                      <a:endParaRPr lang="zh-CN" altLang="en-US" dirty="0"/>
                    </a:p>
                  </a:txBody>
                  <a:tcPr/>
                </a:tc>
                <a:tc>
                  <a:txBody>
                    <a:bodyPr/>
                    <a:lstStyle/>
                    <a:p>
                      <a:r>
                        <a:rPr lang="zh-CN" altLang="en-US" sz="2000" b="1" i="0" baseline="0" dirty="0"/>
                        <a:t>邮政</a:t>
                      </a:r>
                    </a:p>
                  </a:txBody>
                  <a:tcPr/>
                </a:tc>
                <a:tc>
                  <a:txBody>
                    <a:bodyPr/>
                    <a:lstStyle/>
                    <a:p>
                      <a:r>
                        <a:rPr kumimoji="0" lang="zh-CN" altLang="en-US" sz="2000" b="1" i="0" kern="1200" baseline="0" dirty="0">
                          <a:solidFill>
                            <a:schemeClr val="dk1"/>
                          </a:solidFill>
                          <a:latin typeface="+mn-lt"/>
                          <a:ea typeface="+mn-ea"/>
                          <a:cs typeface="+mn-cs"/>
                        </a:rPr>
                        <a:t>各类邮政服务</a:t>
                      </a:r>
                    </a:p>
                  </a:txBody>
                  <a:tcPr/>
                </a:tc>
                <a:tc>
                  <a:txBody>
                    <a:bodyPr/>
                    <a:lstStyle/>
                    <a:p>
                      <a:r>
                        <a:rPr lang="en-US" altLang="zh-CN" sz="2000" b="1" i="0" baseline="0" dirty="0"/>
                        <a:t>11%</a:t>
                      </a:r>
                      <a:endParaRPr lang="zh-CN" altLang="en-US" sz="2000" b="1" i="0" baseline="0" dirty="0"/>
                    </a:p>
                  </a:txBody>
                  <a:tcPr/>
                </a:tc>
                <a:tc>
                  <a:txBody>
                    <a:bodyPr/>
                    <a:lstStyle/>
                    <a:p>
                      <a:r>
                        <a:rPr lang="en-US" altLang="zh-CN" sz="2000" b="1" i="0" baseline="0" dirty="0"/>
                        <a:t>11%</a:t>
                      </a:r>
                      <a:endParaRPr lang="zh-CN" altLang="en-US" sz="2000" b="1" i="0" baseline="0" dirty="0"/>
                    </a:p>
                  </a:txBody>
                  <a:tcPr/>
                </a:tc>
                <a:tc>
                  <a:txBody>
                    <a:bodyPr/>
                    <a:lstStyle/>
                    <a:p>
                      <a:r>
                        <a:rPr lang="en-US" altLang="zh-CN" sz="2000" b="1" i="0" baseline="0" dirty="0">
                          <a:solidFill>
                            <a:srgbClr val="FF0000"/>
                          </a:solidFill>
                        </a:rPr>
                        <a:t>10%</a:t>
                      </a:r>
                      <a:endParaRPr lang="zh-CN" altLang="en-US" sz="2000" b="1" i="0" baseline="0" dirty="0">
                        <a:solidFill>
                          <a:srgbClr val="FF0000"/>
                        </a:solidFill>
                      </a:endParaRPr>
                    </a:p>
                  </a:txBody>
                  <a:tcPr/>
                </a:tc>
                <a:tc>
                  <a:txBody>
                    <a:bodyPr/>
                    <a:lstStyle/>
                    <a:p>
                      <a:r>
                        <a:rPr lang="en-US" altLang="zh-CN" sz="2000" b="1" i="0" baseline="0" dirty="0">
                          <a:solidFill>
                            <a:srgbClr val="FF0000"/>
                          </a:solidFill>
                        </a:rPr>
                        <a:t>9%</a:t>
                      </a:r>
                      <a:endParaRPr lang="zh-CN" altLang="en-US" sz="2000" b="1" i="0" baseline="0" dirty="0">
                        <a:solidFill>
                          <a:srgbClr val="FF0000"/>
                        </a:solidFill>
                      </a:endParaRPr>
                    </a:p>
                  </a:txBody>
                  <a:tcPr/>
                </a:tc>
                <a:extLst>
                  <a:ext uri="{0D108BD9-81ED-4DB2-BD59-A6C34878D82A}">
                    <a16:rowId xmlns:a16="http://schemas.microsoft.com/office/drawing/2014/main" xmlns="" val="10006"/>
                  </a:ext>
                </a:extLst>
              </a:tr>
              <a:tr h="382746">
                <a:tc vMerge="1">
                  <a:txBody>
                    <a:bodyPr/>
                    <a:lstStyle/>
                    <a:p>
                      <a:endParaRPr lang="zh-CN" altLang="en-US" dirty="0"/>
                    </a:p>
                  </a:txBody>
                  <a:tcPr/>
                </a:tc>
                <a:tc rowSpan="2">
                  <a:txBody>
                    <a:bodyPr/>
                    <a:lstStyle/>
                    <a:p>
                      <a:r>
                        <a:rPr kumimoji="0" lang="zh-CN" altLang="en-US" sz="2000" b="1" i="0" kern="1200" baseline="0" dirty="0">
                          <a:solidFill>
                            <a:schemeClr val="dk1"/>
                          </a:solidFill>
                          <a:latin typeface="+mn-lt"/>
                          <a:ea typeface="+mn-ea"/>
                          <a:cs typeface="+mn-cs"/>
                        </a:rPr>
                        <a:t>电信</a:t>
                      </a:r>
                    </a:p>
                  </a:txBody>
                  <a:tcPr/>
                </a:tc>
                <a:tc>
                  <a:txBody>
                    <a:bodyPr/>
                    <a:lstStyle/>
                    <a:p>
                      <a:r>
                        <a:rPr kumimoji="0" lang="zh-CN" altLang="en-US" sz="2000" b="1" i="0" kern="1200" baseline="0" dirty="0">
                          <a:solidFill>
                            <a:schemeClr val="dk1"/>
                          </a:solidFill>
                          <a:latin typeface="+mn-lt"/>
                          <a:ea typeface="+mn-ea"/>
                          <a:cs typeface="+mn-cs"/>
                        </a:rPr>
                        <a:t>基础电信服务</a:t>
                      </a:r>
                    </a:p>
                  </a:txBody>
                  <a:tcPr/>
                </a:tc>
                <a:tc>
                  <a:txBody>
                    <a:bodyPr/>
                    <a:lstStyle/>
                    <a:p>
                      <a:r>
                        <a:rPr kumimoji="0" lang="en-US" altLang="zh-CN" sz="2000" b="1" i="0" kern="1200" baseline="0" dirty="0">
                          <a:solidFill>
                            <a:schemeClr val="dk1"/>
                          </a:solidFill>
                          <a:latin typeface="+mn-lt"/>
                          <a:ea typeface="+mn-ea"/>
                          <a:cs typeface="+mn-cs"/>
                        </a:rPr>
                        <a:t>11%</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11%</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rgbClr val="FF0000"/>
                          </a:solidFill>
                          <a:latin typeface="+mn-lt"/>
                          <a:ea typeface="+mn-ea"/>
                          <a:cs typeface="+mn-cs"/>
                        </a:rPr>
                        <a:t>10%</a:t>
                      </a:r>
                      <a:endParaRPr kumimoji="0" lang="zh-CN" altLang="en-US" sz="2000" b="1" i="0" kern="1200" baseline="0" dirty="0">
                        <a:solidFill>
                          <a:srgbClr val="FF0000"/>
                        </a:solidFill>
                        <a:latin typeface="+mn-lt"/>
                        <a:ea typeface="+mn-ea"/>
                        <a:cs typeface="+mn-cs"/>
                      </a:endParaRPr>
                    </a:p>
                  </a:txBody>
                  <a:tcPr/>
                </a:tc>
                <a:tc>
                  <a:txBody>
                    <a:bodyPr/>
                    <a:lstStyle/>
                    <a:p>
                      <a:r>
                        <a:rPr kumimoji="0" lang="en-US" altLang="zh-CN" sz="2000" b="1" i="0" kern="1200" baseline="0" dirty="0">
                          <a:solidFill>
                            <a:srgbClr val="FF0000"/>
                          </a:solidFill>
                          <a:latin typeface="+mn-lt"/>
                          <a:ea typeface="+mn-ea"/>
                          <a:cs typeface="+mn-cs"/>
                        </a:rPr>
                        <a:t>9%</a:t>
                      </a:r>
                      <a:endParaRPr kumimoji="0" lang="zh-CN" altLang="en-US" sz="2000" b="1" i="0" kern="1200" baseline="0" dirty="0">
                        <a:solidFill>
                          <a:srgbClr val="FF0000"/>
                        </a:solidFill>
                        <a:latin typeface="+mn-lt"/>
                        <a:ea typeface="+mn-ea"/>
                        <a:cs typeface="+mn-cs"/>
                      </a:endParaRPr>
                    </a:p>
                  </a:txBody>
                  <a:tcPr/>
                </a:tc>
                <a:extLst>
                  <a:ext uri="{0D108BD9-81ED-4DB2-BD59-A6C34878D82A}">
                    <a16:rowId xmlns:a16="http://schemas.microsoft.com/office/drawing/2014/main" xmlns="" val="10007"/>
                  </a:ext>
                </a:extLst>
              </a:tr>
              <a:tr h="382746">
                <a:tc vMerge="1">
                  <a:txBody>
                    <a:bodyPr/>
                    <a:lstStyle/>
                    <a:p>
                      <a:endParaRPr lang="zh-CN" altLang="en-US" dirty="0"/>
                    </a:p>
                  </a:txBody>
                  <a:tcPr/>
                </a:tc>
                <a:tc vMerge="1">
                  <a:txBody>
                    <a:bodyPr/>
                    <a:lstStyle/>
                    <a:p>
                      <a:endParaRPr lang="zh-CN" altLang="en-US" sz="2000" b="1" i="0" baseline="0" dirty="0"/>
                    </a:p>
                  </a:txBody>
                  <a:tcPr/>
                </a:tc>
                <a:tc>
                  <a:txBody>
                    <a:bodyPr/>
                    <a:lstStyle/>
                    <a:p>
                      <a:r>
                        <a:rPr kumimoji="0" lang="zh-CN" altLang="en-US" sz="2000" b="1" i="0" kern="1200" baseline="0" dirty="0">
                          <a:solidFill>
                            <a:schemeClr val="dk1"/>
                          </a:solidFill>
                          <a:latin typeface="+mn-lt"/>
                          <a:ea typeface="+mn-ea"/>
                          <a:cs typeface="+mn-cs"/>
                        </a:rPr>
                        <a:t>增值电信服务</a:t>
                      </a:r>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extLst>
                  <a:ext uri="{0D108BD9-81ED-4DB2-BD59-A6C34878D82A}">
                    <a16:rowId xmlns:a16="http://schemas.microsoft.com/office/drawing/2014/main" xmlns="" val="10008"/>
                  </a:ext>
                </a:extLst>
              </a:tr>
              <a:tr h="382746">
                <a:tc vMerge="1">
                  <a:txBody>
                    <a:bodyPr/>
                    <a:lstStyle/>
                    <a:p>
                      <a:endParaRPr kumimoji="0" lang="zh-CN" altLang="en-US" sz="2000" b="1" i="0" kern="1200" baseline="0" dirty="0">
                        <a:solidFill>
                          <a:schemeClr val="dk1"/>
                        </a:solidFill>
                        <a:latin typeface="+mn-lt"/>
                        <a:ea typeface="+mn-ea"/>
                        <a:cs typeface="+mn-cs"/>
                      </a:endParaRPr>
                    </a:p>
                  </a:txBody>
                  <a:tcPr/>
                </a:tc>
                <a:tc>
                  <a:txBody>
                    <a:bodyPr/>
                    <a:lstStyle/>
                    <a:p>
                      <a:r>
                        <a:rPr kumimoji="0" lang="zh-CN" altLang="en-US" sz="2000" b="1" i="0" kern="1200" baseline="0" dirty="0">
                          <a:solidFill>
                            <a:schemeClr val="dk1"/>
                          </a:solidFill>
                          <a:latin typeface="+mn-lt"/>
                          <a:ea typeface="+mn-ea"/>
                          <a:cs typeface="+mn-cs"/>
                        </a:rPr>
                        <a:t>建筑</a:t>
                      </a:r>
                    </a:p>
                  </a:txBody>
                  <a:tcPr/>
                </a:tc>
                <a:tc>
                  <a:txBody>
                    <a:bodyPr/>
                    <a:lstStyle/>
                    <a:p>
                      <a:r>
                        <a:rPr kumimoji="0" lang="zh-CN" altLang="en-US" sz="2000" b="1" i="0" kern="1200" baseline="0" dirty="0">
                          <a:solidFill>
                            <a:schemeClr val="dk1"/>
                          </a:solidFill>
                          <a:latin typeface="+mn-lt"/>
                          <a:ea typeface="+mn-ea"/>
                          <a:cs typeface="+mn-cs"/>
                        </a:rPr>
                        <a:t>工程、安装 、修缮、装饰等</a:t>
                      </a:r>
                    </a:p>
                  </a:txBody>
                  <a:tcPr/>
                </a:tc>
                <a:tc>
                  <a:txBody>
                    <a:bodyPr/>
                    <a:lstStyle/>
                    <a:p>
                      <a:r>
                        <a:rPr kumimoji="0" lang="en-US" altLang="zh-CN" sz="2000" b="1" i="0" kern="1200" baseline="0" dirty="0">
                          <a:solidFill>
                            <a:schemeClr val="dk1"/>
                          </a:solidFill>
                          <a:latin typeface="+mn-lt"/>
                          <a:ea typeface="+mn-ea"/>
                          <a:cs typeface="+mn-cs"/>
                        </a:rPr>
                        <a:t>11%</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11%</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10%</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9%</a:t>
                      </a:r>
                      <a:endParaRPr kumimoji="0" lang="zh-CN" altLang="en-US" sz="2000" b="1" i="0" kern="1200" baseline="0" dirty="0">
                        <a:solidFill>
                          <a:schemeClr val="dk1"/>
                        </a:solidFill>
                        <a:latin typeface="+mn-lt"/>
                        <a:ea typeface="+mn-ea"/>
                        <a:cs typeface="+mn-cs"/>
                      </a:endParaRPr>
                    </a:p>
                  </a:txBody>
                  <a:tcPr/>
                </a:tc>
                <a:extLst>
                  <a:ext uri="{0D108BD9-81ED-4DB2-BD59-A6C34878D82A}">
                    <a16:rowId xmlns:a16="http://schemas.microsoft.com/office/drawing/2014/main" xmlns="" val="10009"/>
                  </a:ext>
                </a:extLst>
              </a:tr>
            </a:tbl>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graphicFrame>
        <p:nvGraphicFramePr>
          <p:cNvPr id="4" name="表格 3"/>
          <p:cNvGraphicFramePr>
            <a:graphicFrameLocks noGrp="1"/>
          </p:cNvGraphicFramePr>
          <p:nvPr/>
        </p:nvGraphicFramePr>
        <p:xfrm>
          <a:off x="500034" y="1000108"/>
          <a:ext cx="8286810" cy="5303520"/>
        </p:xfrm>
        <a:graphic>
          <a:graphicData uri="http://schemas.openxmlformats.org/drawingml/2006/table">
            <a:tbl>
              <a:tblPr firstRow="1" bandRow="1">
                <a:tableStyleId>{93296810-A885-4BE3-A3E7-6D5BEEA58F35}</a:tableStyleId>
              </a:tblPr>
              <a:tblGrid>
                <a:gridCol w="785818">
                  <a:extLst>
                    <a:ext uri="{9D8B030D-6E8A-4147-A177-3AD203B41FA5}">
                      <a16:colId xmlns:a16="http://schemas.microsoft.com/office/drawing/2014/main" xmlns="" val="20000"/>
                    </a:ext>
                  </a:extLst>
                </a:gridCol>
                <a:gridCol w="857256">
                  <a:extLst>
                    <a:ext uri="{9D8B030D-6E8A-4147-A177-3AD203B41FA5}">
                      <a16:colId xmlns:a16="http://schemas.microsoft.com/office/drawing/2014/main" xmlns="" val="20001"/>
                    </a:ext>
                  </a:extLst>
                </a:gridCol>
                <a:gridCol w="785818">
                  <a:extLst>
                    <a:ext uri="{9D8B030D-6E8A-4147-A177-3AD203B41FA5}">
                      <a16:colId xmlns:a16="http://schemas.microsoft.com/office/drawing/2014/main" xmlns="" val="20002"/>
                    </a:ext>
                  </a:extLst>
                </a:gridCol>
                <a:gridCol w="1122598">
                  <a:extLst>
                    <a:ext uri="{9D8B030D-6E8A-4147-A177-3AD203B41FA5}">
                      <a16:colId xmlns:a16="http://schemas.microsoft.com/office/drawing/2014/main" xmlns="" val="20003"/>
                    </a:ext>
                  </a:extLst>
                </a:gridCol>
                <a:gridCol w="877666">
                  <a:extLst>
                    <a:ext uri="{9D8B030D-6E8A-4147-A177-3AD203B41FA5}">
                      <a16:colId xmlns:a16="http://schemas.microsoft.com/office/drawing/2014/main" xmlns="" val="20004"/>
                    </a:ext>
                  </a:extLst>
                </a:gridCol>
                <a:gridCol w="1285884">
                  <a:extLst>
                    <a:ext uri="{9D8B030D-6E8A-4147-A177-3AD203B41FA5}">
                      <a16:colId xmlns:a16="http://schemas.microsoft.com/office/drawing/2014/main" xmlns="" val="20005"/>
                    </a:ext>
                  </a:extLst>
                </a:gridCol>
                <a:gridCol w="1285884">
                  <a:extLst>
                    <a:ext uri="{9D8B030D-6E8A-4147-A177-3AD203B41FA5}">
                      <a16:colId xmlns:a16="http://schemas.microsoft.com/office/drawing/2014/main" xmlns="" val="20006"/>
                    </a:ext>
                  </a:extLst>
                </a:gridCol>
                <a:gridCol w="1285886">
                  <a:extLst>
                    <a:ext uri="{9D8B030D-6E8A-4147-A177-3AD203B41FA5}">
                      <a16:colId xmlns:a16="http://schemas.microsoft.com/office/drawing/2014/main" xmlns="" val="20007"/>
                    </a:ext>
                  </a:extLst>
                </a:gridCol>
              </a:tblGrid>
              <a:tr h="382746">
                <a:tc gridSpan="4">
                  <a:txBody>
                    <a:bodyPr/>
                    <a:lstStyle/>
                    <a:p>
                      <a:pPr algn="ctr"/>
                      <a:r>
                        <a:rPr lang="zh-CN" altLang="en-US" sz="2000" b="1" i="0" baseline="0" dirty="0"/>
                        <a:t>应税项目</a:t>
                      </a:r>
                      <a:endParaRPr lang="zh-CN" altLang="en-US" sz="2000" b="1" i="0" baseline="0" dirty="0">
                        <a:solidFill>
                          <a:schemeClr val="tx1"/>
                        </a:solidFill>
                      </a:endParaRPr>
                    </a:p>
                  </a:txBody>
                  <a:tcPr/>
                </a:tc>
                <a:tc hMerge="1">
                  <a:txBody>
                    <a:bodyPr/>
                    <a:lstStyle/>
                    <a:p>
                      <a:endParaRPr lang="zh-CN" altLang="en-US" dirty="0"/>
                    </a:p>
                  </a:txBody>
                  <a:tcPr>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a:p>
                  </a:txBody>
                  <a:tcPr/>
                </a:tc>
                <a:tc gridSpan="4">
                  <a:txBody>
                    <a:bodyPr/>
                    <a:lstStyle/>
                    <a:p>
                      <a:pPr algn="ctr"/>
                      <a:r>
                        <a:rPr lang="zh-CN" altLang="en-US" sz="2000" b="1" i="0" baseline="0" dirty="0"/>
                        <a:t>增值税税率</a:t>
                      </a:r>
                      <a:endParaRPr lang="en-US" altLang="zh-CN" sz="2000" b="1" i="0" baseline="0" dirty="0">
                        <a:solidFill>
                          <a:srgbClr val="FF0000"/>
                        </a:solidFill>
                      </a:endParaRPr>
                    </a:p>
                  </a:txBody>
                  <a:tcPr/>
                </a:tc>
                <a:tc hMerge="1">
                  <a:txBody>
                    <a:bodyPr/>
                    <a:lstStyle/>
                    <a:p>
                      <a:endParaRPr lang="zh-CN" altLang="en-US" dirty="0"/>
                    </a:p>
                  </a:txBody>
                  <a:tcPr>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dirty="0"/>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603892">
                <a:tc>
                  <a:txBody>
                    <a:bodyPr/>
                    <a:lstStyle/>
                    <a:p>
                      <a:pPr marL="0" algn="l" rtl="0" eaLnBrk="1" latinLnBrk="0" hangingPunct="1"/>
                      <a:r>
                        <a:rPr kumimoji="0" lang="zh-CN" altLang="en-US" sz="2000" b="1" i="0" kern="1200" baseline="0" dirty="0">
                          <a:solidFill>
                            <a:schemeClr val="dk1"/>
                          </a:solidFill>
                          <a:latin typeface="+mn-lt"/>
                          <a:ea typeface="+mn-ea"/>
                          <a:cs typeface="+mn-cs"/>
                        </a:rPr>
                        <a:t>大类</a:t>
                      </a:r>
                    </a:p>
                  </a:txBody>
                  <a:tcPr/>
                </a:tc>
                <a:tc>
                  <a:txBody>
                    <a:bodyPr/>
                    <a:lstStyle/>
                    <a:p>
                      <a:pPr marL="0" algn="l" rtl="0" eaLnBrk="1" latinLnBrk="0" hangingPunct="1"/>
                      <a:r>
                        <a:rPr kumimoji="0" lang="zh-CN" altLang="en-US" sz="2000" b="1" i="0" kern="1200" baseline="0" dirty="0">
                          <a:solidFill>
                            <a:schemeClr val="dk1"/>
                          </a:solidFill>
                          <a:latin typeface="+mn-lt"/>
                          <a:ea typeface="+mn-ea"/>
                          <a:cs typeface="+mn-cs"/>
                        </a:rPr>
                        <a:t>中类</a:t>
                      </a:r>
                    </a:p>
                  </a:txBody>
                  <a:tcPr/>
                </a:tc>
                <a:tc gridSpan="2">
                  <a:txBody>
                    <a:bodyPr/>
                    <a:lstStyle/>
                    <a:p>
                      <a:pPr marL="0" algn="l" rtl="0" eaLnBrk="1" latinLnBrk="0" hangingPunct="1"/>
                      <a:r>
                        <a:rPr kumimoji="0" lang="zh-CN" altLang="en-US" sz="2000" b="1" i="0" kern="1200" baseline="0" dirty="0">
                          <a:solidFill>
                            <a:schemeClr val="dk1"/>
                          </a:solidFill>
                          <a:latin typeface="+mn-lt"/>
                          <a:ea typeface="+mn-ea"/>
                          <a:cs typeface="+mn-cs"/>
                        </a:rPr>
                        <a:t>具体</a:t>
                      </a:r>
                    </a:p>
                  </a:txBody>
                  <a:tcPr/>
                </a:tc>
                <a:tc hMerge="1">
                  <a:txBody>
                    <a:bodyPr/>
                    <a:lstStyle/>
                    <a:p>
                      <a:endParaRPr lang="zh-CN" altLang="en-US"/>
                    </a:p>
                  </a:txBody>
                  <a:tcPr/>
                </a:tc>
                <a:tc>
                  <a:txBody>
                    <a:bodyPr/>
                    <a:lstStyle/>
                    <a:p>
                      <a:r>
                        <a:rPr lang="en-US" altLang="zh-CN" sz="1800" b="1" i="0" baseline="0" dirty="0"/>
                        <a:t>2017.7.1</a:t>
                      </a:r>
                      <a:r>
                        <a:rPr lang="zh-CN" altLang="en-US" sz="1800" b="1" i="0" baseline="0" dirty="0"/>
                        <a:t>前</a:t>
                      </a:r>
                    </a:p>
                  </a:txBody>
                  <a:tcPr/>
                </a:tc>
                <a:tc>
                  <a:txBody>
                    <a:bodyPr/>
                    <a:lstStyle/>
                    <a:p>
                      <a:r>
                        <a:rPr lang="en-US" altLang="zh-CN" sz="1800" b="1" i="0" baseline="0" dirty="0"/>
                        <a:t>2017.7.-2018.4.30</a:t>
                      </a:r>
                      <a:endParaRPr lang="zh-CN" altLang="en-US" sz="1800" b="1" i="0" baseline="0" dirty="0"/>
                    </a:p>
                  </a:txBody>
                  <a:tcPr/>
                </a:tc>
                <a:tc>
                  <a:txBody>
                    <a:bodyPr/>
                    <a:lstStyle/>
                    <a:p>
                      <a:r>
                        <a:rPr lang="en-US" altLang="zh-CN" sz="1800" b="1" i="0" baseline="0" dirty="0"/>
                        <a:t>2018.5.1-2019.3.31</a:t>
                      </a:r>
                      <a:endParaRPr lang="zh-CN" altLang="en-US" sz="1800" b="1" i="0" baseline="0" dirty="0"/>
                    </a:p>
                  </a:txBody>
                  <a:tcPr/>
                </a:tc>
                <a:tc>
                  <a:txBody>
                    <a:bodyPr/>
                    <a:lstStyle/>
                    <a:p>
                      <a:r>
                        <a:rPr lang="en-US" altLang="zh-CN" sz="1800" b="1" i="0" baseline="0" dirty="0"/>
                        <a:t>2019.4.1</a:t>
                      </a:r>
                      <a:r>
                        <a:rPr lang="zh-CN" altLang="en-US" sz="1800" b="1" i="0" baseline="0" dirty="0"/>
                        <a:t>起</a:t>
                      </a:r>
                    </a:p>
                  </a:txBody>
                  <a:tcPr/>
                </a:tc>
                <a:extLst>
                  <a:ext uri="{0D108BD9-81ED-4DB2-BD59-A6C34878D82A}">
                    <a16:rowId xmlns:a16="http://schemas.microsoft.com/office/drawing/2014/main" xmlns="" val="10001"/>
                  </a:ext>
                </a:extLst>
              </a:tr>
              <a:tr h="382746">
                <a:tc rowSpan="10">
                  <a:txBody>
                    <a:bodyPr/>
                    <a:lstStyle/>
                    <a:p>
                      <a:r>
                        <a:rPr kumimoji="0" lang="zh-CN" altLang="en-US" sz="2000" b="1" i="0" kern="1200" baseline="0" dirty="0">
                          <a:solidFill>
                            <a:schemeClr val="dk1"/>
                          </a:solidFill>
                          <a:latin typeface="+mn-lt"/>
                          <a:ea typeface="+mn-ea"/>
                          <a:cs typeface="+mn-cs"/>
                        </a:rPr>
                        <a:t>销售服务</a:t>
                      </a:r>
                    </a:p>
                  </a:txBody>
                  <a:tcPr/>
                </a:tc>
                <a:tc>
                  <a:txBody>
                    <a:bodyPr/>
                    <a:lstStyle/>
                    <a:p>
                      <a:r>
                        <a:rPr lang="zh-CN" altLang="en-US" sz="2000" b="1" i="0" baseline="0" dirty="0"/>
                        <a:t>金融</a:t>
                      </a:r>
                    </a:p>
                  </a:txBody>
                  <a:tcPr/>
                </a:tc>
                <a:tc gridSpan="2">
                  <a:txBody>
                    <a:bodyPr/>
                    <a:lstStyle/>
                    <a:p>
                      <a:r>
                        <a:rPr kumimoji="0" lang="zh-CN" altLang="en-US" sz="2000" b="1" i="0" kern="1200" baseline="0" dirty="0">
                          <a:solidFill>
                            <a:schemeClr val="dk1"/>
                          </a:solidFill>
                          <a:latin typeface="+mn-lt"/>
                          <a:ea typeface="+mn-ea"/>
                          <a:cs typeface="+mn-cs"/>
                        </a:rPr>
                        <a:t>贷款、保险、金融商品等</a:t>
                      </a:r>
                    </a:p>
                  </a:txBody>
                  <a:tcPr/>
                </a:tc>
                <a:tc hMerge="1">
                  <a:txBody>
                    <a:bodyPr/>
                    <a:lstStyle/>
                    <a:p>
                      <a:endParaRPr lang="zh-CN" altLang="en-US"/>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extLst>
                  <a:ext uri="{0D108BD9-81ED-4DB2-BD59-A6C34878D82A}">
                    <a16:rowId xmlns:a16="http://schemas.microsoft.com/office/drawing/2014/main" xmlns="" val="10002"/>
                  </a:ext>
                </a:extLst>
              </a:tr>
              <a:tr h="382746">
                <a:tc vMerge="1">
                  <a:txBody>
                    <a:bodyPr/>
                    <a:lstStyle/>
                    <a:p>
                      <a:endParaRPr lang="zh-CN" altLang="en-US" dirty="0"/>
                    </a:p>
                  </a:txBody>
                  <a:tcPr/>
                </a:tc>
                <a:tc rowSpan="9">
                  <a:txBody>
                    <a:bodyPr/>
                    <a:lstStyle/>
                    <a:p>
                      <a:r>
                        <a:rPr lang="zh-CN" altLang="en-US" sz="2000" b="1" i="0" baseline="0" dirty="0"/>
                        <a:t>现代服务</a:t>
                      </a:r>
                    </a:p>
                  </a:txBody>
                  <a:tcPr/>
                </a:tc>
                <a:tc gridSpan="2">
                  <a:txBody>
                    <a:bodyPr/>
                    <a:lstStyle/>
                    <a:p>
                      <a:r>
                        <a:rPr kumimoji="0" lang="zh-CN" altLang="en-US" sz="2000" b="1" i="0" kern="1200" baseline="0" dirty="0">
                          <a:solidFill>
                            <a:schemeClr val="dk1"/>
                          </a:solidFill>
                          <a:latin typeface="+mn-lt"/>
                          <a:ea typeface="+mn-ea"/>
                          <a:cs typeface="+mn-cs"/>
                        </a:rPr>
                        <a:t>研发和技术</a:t>
                      </a:r>
                    </a:p>
                  </a:txBody>
                  <a:tcPr/>
                </a:tc>
                <a:tc hMerge="1">
                  <a:txBody>
                    <a:bodyPr/>
                    <a:lstStyle/>
                    <a:p>
                      <a:endParaRPr lang="zh-CN" altLang="en-US"/>
                    </a:p>
                  </a:txBody>
                  <a:tcPr/>
                </a:tc>
                <a:tc>
                  <a:txBody>
                    <a:bodyPr/>
                    <a:lstStyle/>
                    <a:p>
                      <a:r>
                        <a:rPr lang="en-US" altLang="zh-CN" sz="2000" b="1" i="0" baseline="0" dirty="0"/>
                        <a:t>6%</a:t>
                      </a:r>
                      <a:endParaRPr lang="zh-CN" altLang="en-US" sz="2000" b="1" i="0" baseline="0" dirty="0"/>
                    </a:p>
                  </a:txBody>
                  <a:tcPr/>
                </a:tc>
                <a:tc>
                  <a:txBody>
                    <a:bodyPr/>
                    <a:lstStyle/>
                    <a:p>
                      <a:r>
                        <a:rPr lang="en-US" altLang="zh-CN" sz="2000" b="1" i="0" baseline="0" dirty="0"/>
                        <a:t>6%</a:t>
                      </a:r>
                      <a:endParaRPr lang="zh-CN" altLang="en-US" sz="2000" b="1" i="0" baseline="0" dirty="0"/>
                    </a:p>
                  </a:txBody>
                  <a:tcPr/>
                </a:tc>
                <a:tc>
                  <a:txBody>
                    <a:bodyPr/>
                    <a:lstStyle/>
                    <a:p>
                      <a:pPr marL="0" algn="l" rtl="0" eaLnBrk="1" latinLnBrk="0" hangingPunct="1"/>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pPr marL="0" algn="l" rtl="0" eaLnBrk="1" latinLnBrk="0" hangingPunct="1"/>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extLst>
                  <a:ext uri="{0D108BD9-81ED-4DB2-BD59-A6C34878D82A}">
                    <a16:rowId xmlns:a16="http://schemas.microsoft.com/office/drawing/2014/main" xmlns="" val="10003"/>
                  </a:ext>
                </a:extLst>
              </a:tr>
              <a:tr h="382746">
                <a:tc vMerge="1">
                  <a:txBody>
                    <a:bodyPr/>
                    <a:lstStyle/>
                    <a:p>
                      <a:endParaRPr lang="zh-CN" altLang="en-US" dirty="0"/>
                    </a:p>
                  </a:txBody>
                  <a:tcPr/>
                </a:tc>
                <a:tc vMerge="1">
                  <a:txBody>
                    <a:bodyPr/>
                    <a:lstStyle/>
                    <a:p>
                      <a:endParaRPr kumimoji="0" lang="zh-CN" altLang="en-US" sz="2000" b="1" i="0" kern="1200" baseline="0" dirty="0">
                        <a:solidFill>
                          <a:schemeClr val="dk1"/>
                        </a:solidFill>
                        <a:latin typeface="+mn-lt"/>
                        <a:ea typeface="+mn-ea"/>
                        <a:cs typeface="+mn-cs"/>
                      </a:endParaRPr>
                    </a:p>
                  </a:txBody>
                  <a:tcPr/>
                </a:tc>
                <a:tc gridSpan="2">
                  <a:txBody>
                    <a:bodyPr/>
                    <a:lstStyle/>
                    <a:p>
                      <a:r>
                        <a:rPr kumimoji="0" lang="zh-CN" altLang="en-US" sz="2000" b="1" i="0" kern="1200" baseline="0" dirty="0">
                          <a:solidFill>
                            <a:schemeClr val="dk1"/>
                          </a:solidFill>
                          <a:latin typeface="+mn-lt"/>
                          <a:ea typeface="+mn-ea"/>
                          <a:cs typeface="+mn-cs"/>
                        </a:rPr>
                        <a:t>信息技术</a:t>
                      </a:r>
                    </a:p>
                  </a:txBody>
                  <a:tcPr/>
                </a:tc>
                <a:tc hMerge="1">
                  <a:txBody>
                    <a:bodyPr/>
                    <a:lstStyle/>
                    <a:p>
                      <a:endParaRPr lang="zh-CN" altLang="en-US"/>
                    </a:p>
                  </a:txBody>
                  <a:tcPr/>
                </a:tc>
                <a:tc>
                  <a:txBody>
                    <a:bodyPr/>
                    <a:lstStyle/>
                    <a:p>
                      <a:r>
                        <a:rPr lang="en-US" altLang="zh-CN" sz="2000" b="1" i="0" baseline="0" dirty="0"/>
                        <a:t>6%</a:t>
                      </a:r>
                      <a:endParaRPr lang="zh-CN" altLang="en-US" sz="2000" b="1" i="0" baseline="0" dirty="0"/>
                    </a:p>
                  </a:txBody>
                  <a:tcPr/>
                </a:tc>
                <a:tc>
                  <a:txBody>
                    <a:bodyPr/>
                    <a:lstStyle/>
                    <a:p>
                      <a:r>
                        <a:rPr lang="en-US" altLang="zh-CN" sz="2000" b="1" i="0" baseline="0" dirty="0"/>
                        <a:t>6%</a:t>
                      </a:r>
                      <a:endParaRPr lang="zh-CN" altLang="en-US" sz="2000" b="1" i="0" baseline="0" dirty="0"/>
                    </a:p>
                  </a:txBody>
                  <a:tcPr/>
                </a:tc>
                <a:tc>
                  <a:txBody>
                    <a:bodyPr/>
                    <a:lstStyle/>
                    <a:p>
                      <a:pPr marL="0" algn="l" rtl="0" eaLnBrk="1" latinLnBrk="0" hangingPunct="1"/>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pPr marL="0" algn="l" rtl="0" eaLnBrk="1" latinLnBrk="0" hangingPunct="1"/>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extLst>
                  <a:ext uri="{0D108BD9-81ED-4DB2-BD59-A6C34878D82A}">
                    <a16:rowId xmlns:a16="http://schemas.microsoft.com/office/drawing/2014/main" xmlns="" val="10004"/>
                  </a:ext>
                </a:extLst>
              </a:tr>
              <a:tr h="382746">
                <a:tc vMerge="1">
                  <a:txBody>
                    <a:bodyPr/>
                    <a:lstStyle/>
                    <a:p>
                      <a:endParaRPr lang="zh-CN" altLang="en-US" dirty="0"/>
                    </a:p>
                  </a:txBody>
                  <a:tcPr/>
                </a:tc>
                <a:tc vMerge="1">
                  <a:txBody>
                    <a:bodyPr/>
                    <a:lstStyle/>
                    <a:p>
                      <a:endParaRPr lang="zh-CN" altLang="en-US" sz="2000" b="1" i="0" baseline="0" dirty="0"/>
                    </a:p>
                  </a:txBody>
                  <a:tcPr/>
                </a:tc>
                <a:tc gridSpan="2">
                  <a:txBody>
                    <a:bodyPr/>
                    <a:lstStyle/>
                    <a:p>
                      <a:r>
                        <a:rPr kumimoji="0" lang="zh-CN" altLang="en-US" sz="2000" b="1" i="0" kern="1200" baseline="0" dirty="0">
                          <a:solidFill>
                            <a:schemeClr val="dk1"/>
                          </a:solidFill>
                          <a:latin typeface="+mn-lt"/>
                          <a:ea typeface="+mn-ea"/>
                          <a:cs typeface="+mn-cs"/>
                        </a:rPr>
                        <a:t>文化创意</a:t>
                      </a:r>
                    </a:p>
                  </a:txBody>
                  <a:tcPr/>
                </a:tc>
                <a:tc hMerge="1">
                  <a:txBody>
                    <a:bodyPr/>
                    <a:lstStyle/>
                    <a:p>
                      <a:endParaRPr lang="zh-CN" altLang="en-US"/>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extLst>
                  <a:ext uri="{0D108BD9-81ED-4DB2-BD59-A6C34878D82A}">
                    <a16:rowId xmlns:a16="http://schemas.microsoft.com/office/drawing/2014/main" xmlns="" val="10005"/>
                  </a:ext>
                </a:extLst>
              </a:tr>
              <a:tr h="382746">
                <a:tc vMerge="1">
                  <a:txBody>
                    <a:bodyPr/>
                    <a:lstStyle/>
                    <a:p>
                      <a:endParaRPr kumimoji="0" lang="zh-CN" altLang="en-US" sz="2000" b="1" i="0" kern="1200" baseline="0" dirty="0">
                        <a:solidFill>
                          <a:schemeClr val="dk1"/>
                        </a:solidFill>
                        <a:latin typeface="+mn-lt"/>
                        <a:ea typeface="+mn-ea"/>
                        <a:cs typeface="+mn-cs"/>
                      </a:endParaRPr>
                    </a:p>
                  </a:txBody>
                  <a:tcPr/>
                </a:tc>
                <a:tc vMerge="1">
                  <a:txBody>
                    <a:bodyPr/>
                    <a:lstStyle/>
                    <a:p>
                      <a:endParaRPr kumimoji="0" lang="zh-CN" altLang="en-US" sz="2000" b="1" i="0" kern="1200" baseline="0" dirty="0">
                        <a:solidFill>
                          <a:schemeClr val="dk1"/>
                        </a:solidFill>
                        <a:latin typeface="+mn-lt"/>
                        <a:ea typeface="+mn-ea"/>
                        <a:cs typeface="+mn-cs"/>
                      </a:endParaRPr>
                    </a:p>
                  </a:txBody>
                  <a:tcPr/>
                </a:tc>
                <a:tc gridSpan="2">
                  <a:txBody>
                    <a:bodyPr/>
                    <a:lstStyle/>
                    <a:p>
                      <a:r>
                        <a:rPr kumimoji="0" lang="zh-CN" altLang="en-US" sz="2000" b="1" i="0" kern="1200" baseline="0" dirty="0">
                          <a:solidFill>
                            <a:schemeClr val="dk1"/>
                          </a:solidFill>
                          <a:latin typeface="+mn-lt"/>
                          <a:ea typeface="+mn-ea"/>
                          <a:cs typeface="+mn-cs"/>
                        </a:rPr>
                        <a:t>物流辅助</a:t>
                      </a:r>
                    </a:p>
                  </a:txBody>
                  <a:tcPr/>
                </a:tc>
                <a:tc hMerge="1">
                  <a:txBody>
                    <a:bodyPr/>
                    <a:lstStyle/>
                    <a:p>
                      <a:endParaRPr lang="zh-CN" altLang="en-US"/>
                    </a:p>
                  </a:txBody>
                  <a:tcPr/>
                </a:tc>
                <a:tc>
                  <a:txBody>
                    <a:bodyPr/>
                    <a:lstStyle/>
                    <a:p>
                      <a:r>
                        <a:rPr lang="en-US" altLang="zh-CN" sz="2000" b="1" i="0" baseline="0" dirty="0"/>
                        <a:t>6%</a:t>
                      </a:r>
                      <a:endParaRPr lang="zh-CN" altLang="en-US" sz="2000" b="1" i="0" baseline="0" dirty="0"/>
                    </a:p>
                  </a:txBody>
                  <a:tcPr/>
                </a:tc>
                <a:tc>
                  <a:txBody>
                    <a:bodyPr/>
                    <a:lstStyle/>
                    <a:p>
                      <a:r>
                        <a:rPr lang="en-US" altLang="zh-CN" sz="2000" b="1" i="0" baseline="0" dirty="0"/>
                        <a:t>6%</a:t>
                      </a:r>
                      <a:endParaRPr lang="zh-CN" altLang="en-US" sz="2000" b="1" i="0" baseline="0" dirty="0"/>
                    </a:p>
                  </a:txBody>
                  <a:tcPr/>
                </a:tc>
                <a:tc>
                  <a:txBody>
                    <a:bodyPr/>
                    <a:lstStyle/>
                    <a:p>
                      <a:pPr marL="0" algn="l" rtl="0" eaLnBrk="1" latinLnBrk="0" hangingPunct="1"/>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pPr marL="0" algn="l" rtl="0" eaLnBrk="1" latinLnBrk="0" hangingPunct="1"/>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extLst>
                  <a:ext uri="{0D108BD9-81ED-4DB2-BD59-A6C34878D82A}">
                    <a16:rowId xmlns:a16="http://schemas.microsoft.com/office/drawing/2014/main" xmlns="" val="10006"/>
                  </a:ext>
                </a:extLst>
              </a:tr>
              <a:tr h="382746">
                <a:tc vMerge="1">
                  <a:txBody>
                    <a:bodyPr/>
                    <a:lstStyle/>
                    <a:p>
                      <a:endParaRPr kumimoji="0" lang="zh-CN" altLang="en-US" sz="2000" b="1" i="0" kern="1200" baseline="0" dirty="0">
                        <a:solidFill>
                          <a:schemeClr val="dk1"/>
                        </a:solidFill>
                        <a:latin typeface="+mn-lt"/>
                        <a:ea typeface="+mn-ea"/>
                        <a:cs typeface="+mn-cs"/>
                      </a:endParaRPr>
                    </a:p>
                  </a:txBody>
                  <a:tcPr/>
                </a:tc>
                <a:tc vMerge="1">
                  <a:txBody>
                    <a:bodyPr/>
                    <a:lstStyle/>
                    <a:p>
                      <a:endParaRPr lang="zh-CN" altLang="en-US" sz="2000" b="1" i="0" baseline="0" dirty="0"/>
                    </a:p>
                  </a:txBody>
                  <a:tcPr/>
                </a:tc>
                <a:tc rowSpan="2">
                  <a:txBody>
                    <a:bodyPr/>
                    <a:lstStyle/>
                    <a:p>
                      <a:r>
                        <a:rPr kumimoji="0" lang="zh-CN" altLang="en-US" sz="2000" b="1" i="0" kern="1200" baseline="0" dirty="0">
                          <a:solidFill>
                            <a:schemeClr val="dk1"/>
                          </a:solidFill>
                          <a:latin typeface="+mn-lt"/>
                          <a:ea typeface="+mn-ea"/>
                          <a:cs typeface="+mn-cs"/>
                        </a:rPr>
                        <a:t>租赁</a:t>
                      </a:r>
                    </a:p>
                  </a:txBody>
                  <a:tcPr/>
                </a:tc>
                <a:tc>
                  <a:txBody>
                    <a:bodyPr/>
                    <a:lstStyle/>
                    <a:p>
                      <a:r>
                        <a:rPr kumimoji="0" lang="zh-CN" altLang="en-US" sz="2000" b="1" i="0" kern="1200" baseline="0" dirty="0">
                          <a:solidFill>
                            <a:schemeClr val="dk1"/>
                          </a:solidFill>
                          <a:latin typeface="+mn-lt"/>
                          <a:ea typeface="+mn-ea"/>
                          <a:cs typeface="+mn-cs"/>
                        </a:rPr>
                        <a:t>动产</a:t>
                      </a:r>
                    </a:p>
                  </a:txBody>
                  <a:tcPr/>
                </a:tc>
                <a:tc>
                  <a:txBody>
                    <a:bodyPr/>
                    <a:lstStyle/>
                    <a:p>
                      <a:r>
                        <a:rPr lang="en-US" altLang="zh-CN" sz="2000" b="1" i="0" baseline="0" dirty="0"/>
                        <a:t>17%</a:t>
                      </a:r>
                      <a:endParaRPr lang="zh-CN" altLang="en-US" sz="2000" b="1" i="0" baseline="0" dirty="0"/>
                    </a:p>
                  </a:txBody>
                  <a:tcPr/>
                </a:tc>
                <a:tc>
                  <a:txBody>
                    <a:bodyPr/>
                    <a:lstStyle/>
                    <a:p>
                      <a:r>
                        <a:rPr lang="en-US" altLang="zh-CN" sz="2000" b="1" i="0" baseline="0" dirty="0"/>
                        <a:t>17%</a:t>
                      </a:r>
                      <a:endParaRPr lang="zh-CN" altLang="en-US" sz="2000" b="1" i="0" baseline="0" dirty="0"/>
                    </a:p>
                  </a:txBody>
                  <a:tcPr/>
                </a:tc>
                <a:tc>
                  <a:txBody>
                    <a:bodyPr/>
                    <a:lstStyle/>
                    <a:p>
                      <a:pPr marL="0" algn="l" rtl="0" eaLnBrk="1" latinLnBrk="0" hangingPunct="1"/>
                      <a:r>
                        <a:rPr kumimoji="0" lang="en-US" altLang="zh-CN" sz="2000" b="1" i="0" kern="1200" baseline="0" dirty="0">
                          <a:solidFill>
                            <a:srgbClr val="FF0000"/>
                          </a:solidFill>
                          <a:latin typeface="+mn-lt"/>
                          <a:ea typeface="+mn-ea"/>
                          <a:cs typeface="+mn-cs"/>
                        </a:rPr>
                        <a:t>16%</a:t>
                      </a:r>
                      <a:endParaRPr kumimoji="0" lang="zh-CN" altLang="en-US" sz="2000" b="1" i="0" kern="1200" baseline="0" dirty="0">
                        <a:solidFill>
                          <a:srgbClr val="FF0000"/>
                        </a:solidFill>
                        <a:latin typeface="+mn-lt"/>
                        <a:ea typeface="+mn-ea"/>
                        <a:cs typeface="+mn-cs"/>
                      </a:endParaRPr>
                    </a:p>
                  </a:txBody>
                  <a:tcPr/>
                </a:tc>
                <a:tc>
                  <a:txBody>
                    <a:bodyPr/>
                    <a:lstStyle/>
                    <a:p>
                      <a:pPr marL="0" algn="l" rtl="0" eaLnBrk="1" latinLnBrk="0" hangingPunct="1"/>
                      <a:r>
                        <a:rPr kumimoji="0" lang="en-US" altLang="zh-CN" sz="2000" b="1" i="0" kern="1200" baseline="0" dirty="0">
                          <a:solidFill>
                            <a:srgbClr val="FF0000"/>
                          </a:solidFill>
                          <a:latin typeface="+mn-lt"/>
                          <a:ea typeface="+mn-ea"/>
                          <a:cs typeface="+mn-cs"/>
                        </a:rPr>
                        <a:t>13%</a:t>
                      </a:r>
                      <a:endParaRPr kumimoji="0" lang="zh-CN" altLang="en-US" sz="2000" b="1" i="0" kern="1200" baseline="0" dirty="0">
                        <a:solidFill>
                          <a:srgbClr val="FF0000"/>
                        </a:solidFill>
                        <a:latin typeface="+mn-lt"/>
                        <a:ea typeface="+mn-ea"/>
                        <a:cs typeface="+mn-cs"/>
                      </a:endParaRPr>
                    </a:p>
                  </a:txBody>
                  <a:tcPr/>
                </a:tc>
                <a:extLst>
                  <a:ext uri="{0D108BD9-81ED-4DB2-BD59-A6C34878D82A}">
                    <a16:rowId xmlns:a16="http://schemas.microsoft.com/office/drawing/2014/main" xmlns="" val="10007"/>
                  </a:ext>
                </a:extLst>
              </a:tr>
              <a:tr h="382746">
                <a:tc vMerge="1">
                  <a:txBody>
                    <a:bodyPr/>
                    <a:lstStyle/>
                    <a:p>
                      <a:endParaRPr kumimoji="0" lang="zh-CN" altLang="en-US" sz="2000" b="1" i="0" kern="1200" baseline="0" dirty="0">
                        <a:solidFill>
                          <a:schemeClr val="dk1"/>
                        </a:solidFill>
                        <a:latin typeface="+mn-lt"/>
                        <a:ea typeface="+mn-ea"/>
                        <a:cs typeface="+mn-cs"/>
                      </a:endParaRPr>
                    </a:p>
                  </a:txBody>
                  <a:tcPr/>
                </a:tc>
                <a:tc vMerge="1">
                  <a:txBody>
                    <a:bodyPr/>
                    <a:lstStyle/>
                    <a:p>
                      <a:endParaRPr lang="zh-CN" altLang="en-US" sz="2000" b="1" i="0" baseline="0" dirty="0"/>
                    </a:p>
                  </a:txBody>
                  <a:tcPr/>
                </a:tc>
                <a:tc vMerge="1">
                  <a:txBody>
                    <a:bodyPr/>
                    <a:lstStyle/>
                    <a:p>
                      <a:endParaRPr kumimoji="0" lang="zh-CN" altLang="en-US" sz="2000" b="1" i="0" kern="1200" baseline="0" dirty="0">
                        <a:solidFill>
                          <a:schemeClr val="dk1"/>
                        </a:solidFill>
                        <a:latin typeface="+mn-lt"/>
                        <a:ea typeface="+mn-ea"/>
                        <a:cs typeface="+mn-cs"/>
                      </a:endParaRPr>
                    </a:p>
                  </a:txBody>
                  <a:tcPr/>
                </a:tc>
                <a:tc>
                  <a:txBody>
                    <a:bodyPr/>
                    <a:lstStyle/>
                    <a:p>
                      <a:r>
                        <a:rPr kumimoji="0" lang="zh-CN" altLang="en-US" sz="2000" b="1" i="0" kern="1200" baseline="0" dirty="0">
                          <a:solidFill>
                            <a:schemeClr val="dk1"/>
                          </a:solidFill>
                          <a:latin typeface="+mn-lt"/>
                          <a:ea typeface="+mn-ea"/>
                          <a:cs typeface="+mn-cs"/>
                        </a:rPr>
                        <a:t>不动产</a:t>
                      </a:r>
                    </a:p>
                  </a:txBody>
                  <a:tcPr/>
                </a:tc>
                <a:tc>
                  <a:txBody>
                    <a:bodyPr/>
                    <a:lstStyle/>
                    <a:p>
                      <a:r>
                        <a:rPr lang="en-US" altLang="zh-CN" sz="2000" b="1" i="0" baseline="0" dirty="0"/>
                        <a:t>11%</a:t>
                      </a:r>
                      <a:endParaRPr lang="zh-CN" altLang="en-US" sz="2000" b="1" i="0" baseline="0" dirty="0"/>
                    </a:p>
                  </a:txBody>
                  <a:tcPr/>
                </a:tc>
                <a:tc>
                  <a:txBody>
                    <a:bodyPr/>
                    <a:lstStyle/>
                    <a:p>
                      <a:r>
                        <a:rPr lang="en-US" altLang="zh-CN" sz="2000" b="1" i="0" baseline="0" dirty="0"/>
                        <a:t>11%</a:t>
                      </a:r>
                      <a:endParaRPr lang="zh-CN" altLang="en-US" sz="2000" b="1" i="0" baseline="0" dirty="0"/>
                    </a:p>
                  </a:txBody>
                  <a:tcPr/>
                </a:tc>
                <a:tc>
                  <a:txBody>
                    <a:bodyPr/>
                    <a:lstStyle/>
                    <a:p>
                      <a:pPr marL="0" algn="l" rtl="0" eaLnBrk="1" latinLnBrk="0" hangingPunct="1"/>
                      <a:r>
                        <a:rPr kumimoji="0" lang="en-US" altLang="zh-CN" sz="2000" b="1" i="0" kern="1200" baseline="0" dirty="0">
                          <a:solidFill>
                            <a:srgbClr val="FF0000"/>
                          </a:solidFill>
                          <a:latin typeface="+mn-lt"/>
                          <a:ea typeface="+mn-ea"/>
                          <a:cs typeface="+mn-cs"/>
                        </a:rPr>
                        <a:t>10%</a:t>
                      </a:r>
                      <a:endParaRPr kumimoji="0" lang="zh-CN" altLang="en-US" sz="2000" b="1" i="0" kern="1200" baseline="0" dirty="0">
                        <a:solidFill>
                          <a:srgbClr val="FF0000"/>
                        </a:solidFill>
                        <a:latin typeface="+mn-lt"/>
                        <a:ea typeface="+mn-ea"/>
                        <a:cs typeface="+mn-cs"/>
                      </a:endParaRPr>
                    </a:p>
                  </a:txBody>
                  <a:tcPr/>
                </a:tc>
                <a:tc>
                  <a:txBody>
                    <a:bodyPr/>
                    <a:lstStyle/>
                    <a:p>
                      <a:pPr marL="0" algn="l" rtl="0" eaLnBrk="1" latinLnBrk="0" hangingPunct="1"/>
                      <a:r>
                        <a:rPr kumimoji="0" lang="en-US" altLang="zh-CN" sz="2000" b="1" i="0" kern="1200" baseline="0" dirty="0">
                          <a:solidFill>
                            <a:srgbClr val="FF0000"/>
                          </a:solidFill>
                          <a:latin typeface="+mn-lt"/>
                          <a:ea typeface="+mn-ea"/>
                          <a:cs typeface="+mn-cs"/>
                        </a:rPr>
                        <a:t>9%</a:t>
                      </a:r>
                      <a:endParaRPr kumimoji="0" lang="zh-CN" altLang="en-US" sz="2000" b="1" i="0" kern="1200" baseline="0" dirty="0">
                        <a:solidFill>
                          <a:srgbClr val="FF0000"/>
                        </a:solidFill>
                        <a:latin typeface="+mn-lt"/>
                        <a:ea typeface="+mn-ea"/>
                        <a:cs typeface="+mn-cs"/>
                      </a:endParaRPr>
                    </a:p>
                  </a:txBody>
                  <a:tcPr/>
                </a:tc>
                <a:extLst>
                  <a:ext uri="{0D108BD9-81ED-4DB2-BD59-A6C34878D82A}">
                    <a16:rowId xmlns:a16="http://schemas.microsoft.com/office/drawing/2014/main" xmlns="" val="10008"/>
                  </a:ext>
                </a:extLst>
              </a:tr>
              <a:tr h="382746">
                <a:tc vMerge="1">
                  <a:txBody>
                    <a:bodyPr/>
                    <a:lstStyle/>
                    <a:p>
                      <a:endParaRPr kumimoji="0" lang="zh-CN" altLang="en-US" sz="2000" b="1" i="0" kern="1200" baseline="0" dirty="0">
                        <a:solidFill>
                          <a:schemeClr val="dk1"/>
                        </a:solidFill>
                        <a:latin typeface="+mn-lt"/>
                        <a:ea typeface="+mn-ea"/>
                        <a:cs typeface="+mn-cs"/>
                      </a:endParaRPr>
                    </a:p>
                  </a:txBody>
                  <a:tcPr/>
                </a:tc>
                <a:tc vMerge="1">
                  <a:txBody>
                    <a:bodyPr/>
                    <a:lstStyle/>
                    <a:p>
                      <a:endParaRPr lang="zh-CN" altLang="en-US" sz="2000" b="1" i="0" baseline="0" dirty="0"/>
                    </a:p>
                  </a:txBody>
                  <a:tcPr/>
                </a:tc>
                <a:tc gridSpan="2">
                  <a:txBody>
                    <a:bodyPr/>
                    <a:lstStyle/>
                    <a:p>
                      <a:r>
                        <a:rPr kumimoji="0" lang="zh-CN" altLang="en-US" sz="2000" b="1" i="0" kern="1200" baseline="0" dirty="0">
                          <a:solidFill>
                            <a:schemeClr val="dk1"/>
                          </a:solidFill>
                          <a:latin typeface="+mn-lt"/>
                          <a:ea typeface="+mn-ea"/>
                          <a:cs typeface="+mn-cs"/>
                        </a:rPr>
                        <a:t>鉴证咨询</a:t>
                      </a:r>
                    </a:p>
                  </a:txBody>
                  <a:tcPr/>
                </a:tc>
                <a:tc hMerge="1">
                  <a:txBody>
                    <a:bodyPr/>
                    <a:lstStyle/>
                    <a:p>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extLst>
                  <a:ext uri="{0D108BD9-81ED-4DB2-BD59-A6C34878D82A}">
                    <a16:rowId xmlns:a16="http://schemas.microsoft.com/office/drawing/2014/main" xmlns="" val="10009"/>
                  </a:ext>
                </a:extLst>
              </a:tr>
              <a:tr h="382746">
                <a:tc vMerge="1">
                  <a:txBody>
                    <a:bodyPr/>
                    <a:lstStyle/>
                    <a:p>
                      <a:endParaRPr kumimoji="0" lang="zh-CN" altLang="en-US" sz="2000" b="1" i="0" kern="1200" baseline="0" dirty="0">
                        <a:solidFill>
                          <a:schemeClr val="dk1"/>
                        </a:solidFill>
                        <a:latin typeface="+mn-lt"/>
                        <a:ea typeface="+mn-ea"/>
                        <a:cs typeface="+mn-cs"/>
                      </a:endParaRPr>
                    </a:p>
                  </a:txBody>
                  <a:tcPr/>
                </a:tc>
                <a:tc vMerge="1">
                  <a:txBody>
                    <a:bodyPr/>
                    <a:lstStyle/>
                    <a:p>
                      <a:endParaRPr lang="zh-CN" altLang="en-US" sz="2000" b="1" i="0" baseline="0" dirty="0"/>
                    </a:p>
                  </a:txBody>
                  <a:tcPr/>
                </a:tc>
                <a:tc gridSpan="2">
                  <a:txBody>
                    <a:bodyPr/>
                    <a:lstStyle/>
                    <a:p>
                      <a:r>
                        <a:rPr kumimoji="0" lang="zh-CN" altLang="en-US" sz="2000" b="1" i="0" kern="1200" baseline="0" dirty="0">
                          <a:solidFill>
                            <a:schemeClr val="dk1"/>
                          </a:solidFill>
                          <a:latin typeface="+mn-lt"/>
                          <a:ea typeface="+mn-ea"/>
                          <a:cs typeface="+mn-cs"/>
                        </a:rPr>
                        <a:t>商务辅助</a:t>
                      </a:r>
                    </a:p>
                  </a:txBody>
                  <a:tcPr/>
                </a:tc>
                <a:tc hMerge="1">
                  <a:txBody>
                    <a:bodyPr/>
                    <a:lstStyle/>
                    <a:p>
                      <a:endParaRPr lang="zh-CN" altLang="en-US"/>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extLst>
                  <a:ext uri="{0D108BD9-81ED-4DB2-BD59-A6C34878D82A}">
                    <a16:rowId xmlns:a16="http://schemas.microsoft.com/office/drawing/2014/main" xmlns="" val="10010"/>
                  </a:ext>
                </a:extLst>
              </a:tr>
              <a:tr h="382746">
                <a:tc vMerge="1">
                  <a:txBody>
                    <a:bodyPr/>
                    <a:lstStyle/>
                    <a:p>
                      <a:endParaRPr kumimoji="0" lang="zh-CN" altLang="en-US" sz="2000" b="1" i="0" kern="1200" baseline="0" dirty="0">
                        <a:solidFill>
                          <a:schemeClr val="dk1"/>
                        </a:solidFill>
                        <a:latin typeface="+mn-lt"/>
                        <a:ea typeface="+mn-ea"/>
                        <a:cs typeface="+mn-cs"/>
                      </a:endParaRPr>
                    </a:p>
                  </a:txBody>
                  <a:tcPr/>
                </a:tc>
                <a:tc vMerge="1">
                  <a:txBody>
                    <a:bodyPr/>
                    <a:lstStyle/>
                    <a:p>
                      <a:endParaRPr lang="zh-CN" altLang="en-US" sz="2000" b="1" i="0" baseline="0" dirty="0"/>
                    </a:p>
                  </a:txBody>
                  <a:tcPr/>
                </a:tc>
                <a:tc gridSpan="2">
                  <a:txBody>
                    <a:bodyPr/>
                    <a:lstStyle/>
                    <a:p>
                      <a:r>
                        <a:rPr kumimoji="0" lang="zh-CN" altLang="en-US" sz="2000" b="1" i="0" kern="1200" baseline="0" dirty="0">
                          <a:solidFill>
                            <a:schemeClr val="dk1"/>
                          </a:solidFill>
                          <a:latin typeface="+mn-lt"/>
                          <a:ea typeface="+mn-ea"/>
                          <a:cs typeface="+mn-cs"/>
                        </a:rPr>
                        <a:t>其他现代服务</a:t>
                      </a:r>
                    </a:p>
                  </a:txBody>
                  <a:tcPr/>
                </a:tc>
                <a:tc hMerge="1">
                  <a:txBody>
                    <a:bodyPr/>
                    <a:lstStyle/>
                    <a:p>
                      <a:endParaRPr lang="zh-CN" altLang="en-US"/>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extLst>
                  <a:ext uri="{0D108BD9-81ED-4DB2-BD59-A6C34878D82A}">
                    <a16:rowId xmlns:a16="http://schemas.microsoft.com/office/drawing/2014/main" xmlns="" val="10011"/>
                  </a:ext>
                </a:extLst>
              </a:tr>
            </a:tbl>
          </a:graphicData>
        </a:graphic>
      </p:graphicFrame>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graphicFrame>
        <p:nvGraphicFramePr>
          <p:cNvPr id="4" name="表格 3"/>
          <p:cNvGraphicFramePr>
            <a:graphicFrameLocks noGrp="1"/>
          </p:cNvGraphicFramePr>
          <p:nvPr/>
        </p:nvGraphicFramePr>
        <p:xfrm>
          <a:off x="500034" y="1000108"/>
          <a:ext cx="8286810" cy="4617744"/>
        </p:xfrm>
        <a:graphic>
          <a:graphicData uri="http://schemas.openxmlformats.org/drawingml/2006/table">
            <a:tbl>
              <a:tblPr firstRow="1" bandRow="1">
                <a:tableStyleId>{93296810-A885-4BE3-A3E7-6D5BEEA58F35}</a:tableStyleId>
              </a:tblPr>
              <a:tblGrid>
                <a:gridCol w="785818">
                  <a:extLst>
                    <a:ext uri="{9D8B030D-6E8A-4147-A177-3AD203B41FA5}">
                      <a16:colId xmlns:a16="http://schemas.microsoft.com/office/drawing/2014/main" xmlns="" val="20000"/>
                    </a:ext>
                  </a:extLst>
                </a:gridCol>
                <a:gridCol w="857256">
                  <a:extLst>
                    <a:ext uri="{9D8B030D-6E8A-4147-A177-3AD203B41FA5}">
                      <a16:colId xmlns:a16="http://schemas.microsoft.com/office/drawing/2014/main" xmlns="" val="20001"/>
                    </a:ext>
                  </a:extLst>
                </a:gridCol>
                <a:gridCol w="1908416">
                  <a:extLst>
                    <a:ext uri="{9D8B030D-6E8A-4147-A177-3AD203B41FA5}">
                      <a16:colId xmlns:a16="http://schemas.microsoft.com/office/drawing/2014/main" xmlns="" val="20002"/>
                    </a:ext>
                  </a:extLst>
                </a:gridCol>
                <a:gridCol w="877666">
                  <a:extLst>
                    <a:ext uri="{9D8B030D-6E8A-4147-A177-3AD203B41FA5}">
                      <a16:colId xmlns:a16="http://schemas.microsoft.com/office/drawing/2014/main" xmlns="" val="20003"/>
                    </a:ext>
                  </a:extLst>
                </a:gridCol>
                <a:gridCol w="1285884">
                  <a:extLst>
                    <a:ext uri="{9D8B030D-6E8A-4147-A177-3AD203B41FA5}">
                      <a16:colId xmlns:a16="http://schemas.microsoft.com/office/drawing/2014/main" xmlns="" val="20004"/>
                    </a:ext>
                  </a:extLst>
                </a:gridCol>
                <a:gridCol w="1285884">
                  <a:extLst>
                    <a:ext uri="{9D8B030D-6E8A-4147-A177-3AD203B41FA5}">
                      <a16:colId xmlns:a16="http://schemas.microsoft.com/office/drawing/2014/main" xmlns="" val="20005"/>
                    </a:ext>
                  </a:extLst>
                </a:gridCol>
                <a:gridCol w="1285886">
                  <a:extLst>
                    <a:ext uri="{9D8B030D-6E8A-4147-A177-3AD203B41FA5}">
                      <a16:colId xmlns:a16="http://schemas.microsoft.com/office/drawing/2014/main" xmlns="" val="20006"/>
                    </a:ext>
                  </a:extLst>
                </a:gridCol>
              </a:tblGrid>
              <a:tr h="382746">
                <a:tc gridSpan="3">
                  <a:txBody>
                    <a:bodyPr/>
                    <a:lstStyle/>
                    <a:p>
                      <a:pPr algn="ctr"/>
                      <a:r>
                        <a:rPr lang="zh-CN" altLang="en-US" sz="2000" b="1" i="0" baseline="0" dirty="0"/>
                        <a:t>应税项目</a:t>
                      </a:r>
                      <a:endParaRPr lang="zh-CN" altLang="en-US" sz="2000" b="1" i="0" baseline="0" dirty="0">
                        <a:solidFill>
                          <a:schemeClr val="tx1"/>
                        </a:solidFill>
                      </a:endParaRPr>
                    </a:p>
                  </a:txBody>
                  <a:tcPr/>
                </a:tc>
                <a:tc hMerge="1">
                  <a:txBody>
                    <a:bodyPr/>
                    <a:lstStyle/>
                    <a:p>
                      <a:endParaRPr lang="zh-CN" altLang="en-US" dirty="0"/>
                    </a:p>
                  </a:txBody>
                  <a:tcPr>
                    <a:lnB w="12700" cap="flat" cmpd="sng" algn="ctr">
                      <a:solidFill>
                        <a:schemeClr val="tx1"/>
                      </a:solidFill>
                      <a:prstDash val="solid"/>
                      <a:round/>
                      <a:headEnd type="none" w="med" len="med"/>
                      <a:tailEnd type="none" w="med" len="med"/>
                    </a:lnB>
                  </a:tcPr>
                </a:tc>
                <a:tc hMerge="1">
                  <a:txBody>
                    <a:bodyPr/>
                    <a:lstStyle/>
                    <a:p>
                      <a:endParaRPr lang="zh-CN" altLang="en-US"/>
                    </a:p>
                  </a:txBody>
                  <a:tcPr/>
                </a:tc>
                <a:tc gridSpan="4">
                  <a:txBody>
                    <a:bodyPr/>
                    <a:lstStyle/>
                    <a:p>
                      <a:pPr algn="ctr"/>
                      <a:r>
                        <a:rPr lang="zh-CN" altLang="en-US" sz="2000" b="1" i="0" baseline="0" dirty="0"/>
                        <a:t>增值税税率</a:t>
                      </a:r>
                      <a:endParaRPr lang="en-US" altLang="zh-CN" sz="2000" b="1" i="0" baseline="0" dirty="0">
                        <a:solidFill>
                          <a:srgbClr val="FF0000"/>
                        </a:solidFill>
                      </a:endParaRPr>
                    </a:p>
                  </a:txBody>
                  <a:tcPr/>
                </a:tc>
                <a:tc hMerge="1">
                  <a:txBody>
                    <a:bodyPr/>
                    <a:lstStyle/>
                    <a:p>
                      <a:endParaRPr lang="zh-CN" altLang="en-US" dirty="0"/>
                    </a:p>
                  </a:txBody>
                  <a:tcPr>
                    <a:lnB w="12700" cap="flat" cmpd="sng" algn="ctr">
                      <a:solidFill>
                        <a:schemeClr val="tx1"/>
                      </a:solidFill>
                      <a:prstDash val="solid"/>
                      <a:round/>
                      <a:headEnd type="none" w="med" len="med"/>
                      <a:tailEnd type="none" w="med" len="med"/>
                    </a:lnB>
                  </a:tcPr>
                </a:tc>
                <a:tc hMerge="1">
                  <a:txBody>
                    <a:bodyPr/>
                    <a:lstStyle/>
                    <a:p>
                      <a:endParaRPr lang="zh-CN" altLang="en-US"/>
                    </a:p>
                  </a:txBody>
                  <a:tcPr/>
                </a:tc>
                <a:tc hMerge="1">
                  <a:txBody>
                    <a:bodyPr/>
                    <a:lstStyle/>
                    <a:p>
                      <a:endParaRPr lang="zh-CN" altLang="en-US" dirty="0"/>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xmlns="" val="10000"/>
                  </a:ext>
                </a:extLst>
              </a:tr>
              <a:tr h="603892">
                <a:tc>
                  <a:txBody>
                    <a:bodyPr/>
                    <a:lstStyle/>
                    <a:p>
                      <a:pPr marL="0" algn="l" rtl="0" eaLnBrk="1" latinLnBrk="0" hangingPunct="1"/>
                      <a:r>
                        <a:rPr kumimoji="0" lang="zh-CN" altLang="en-US" sz="2000" b="1" i="0" kern="1200" baseline="0" dirty="0">
                          <a:solidFill>
                            <a:schemeClr val="dk1"/>
                          </a:solidFill>
                          <a:latin typeface="+mn-lt"/>
                          <a:ea typeface="+mn-ea"/>
                          <a:cs typeface="+mn-cs"/>
                        </a:rPr>
                        <a:t>大类</a:t>
                      </a:r>
                    </a:p>
                  </a:txBody>
                  <a:tcPr/>
                </a:tc>
                <a:tc>
                  <a:txBody>
                    <a:bodyPr/>
                    <a:lstStyle/>
                    <a:p>
                      <a:pPr marL="0" algn="l" rtl="0" eaLnBrk="1" latinLnBrk="0" hangingPunct="1"/>
                      <a:r>
                        <a:rPr kumimoji="0" lang="zh-CN" altLang="en-US" sz="2000" b="1" i="0" kern="1200" baseline="0" dirty="0">
                          <a:solidFill>
                            <a:schemeClr val="dk1"/>
                          </a:solidFill>
                          <a:latin typeface="+mn-lt"/>
                          <a:ea typeface="+mn-ea"/>
                          <a:cs typeface="+mn-cs"/>
                        </a:rPr>
                        <a:t>中类</a:t>
                      </a:r>
                    </a:p>
                  </a:txBody>
                  <a:tcPr/>
                </a:tc>
                <a:tc>
                  <a:txBody>
                    <a:bodyPr/>
                    <a:lstStyle/>
                    <a:p>
                      <a:pPr marL="0" algn="l" rtl="0" eaLnBrk="1" latinLnBrk="0" hangingPunct="1"/>
                      <a:r>
                        <a:rPr kumimoji="0" lang="zh-CN" altLang="en-US" sz="2000" b="1" i="0" kern="1200" baseline="0" dirty="0">
                          <a:solidFill>
                            <a:schemeClr val="dk1"/>
                          </a:solidFill>
                          <a:latin typeface="+mn-lt"/>
                          <a:ea typeface="+mn-ea"/>
                          <a:cs typeface="+mn-cs"/>
                        </a:rPr>
                        <a:t>具体</a:t>
                      </a:r>
                    </a:p>
                  </a:txBody>
                  <a:tcPr/>
                </a:tc>
                <a:tc>
                  <a:txBody>
                    <a:bodyPr/>
                    <a:lstStyle/>
                    <a:p>
                      <a:r>
                        <a:rPr lang="en-US" altLang="zh-CN" sz="1800" b="1" i="0" baseline="0" dirty="0"/>
                        <a:t>2017.7.1</a:t>
                      </a:r>
                      <a:r>
                        <a:rPr lang="zh-CN" altLang="en-US" sz="1800" b="1" i="0" baseline="0" dirty="0"/>
                        <a:t>前</a:t>
                      </a:r>
                    </a:p>
                  </a:txBody>
                  <a:tcPr/>
                </a:tc>
                <a:tc>
                  <a:txBody>
                    <a:bodyPr/>
                    <a:lstStyle/>
                    <a:p>
                      <a:r>
                        <a:rPr lang="en-US" altLang="zh-CN" sz="1800" b="1" i="0" baseline="0" dirty="0"/>
                        <a:t>2017.7.-2018.4.30</a:t>
                      </a:r>
                      <a:endParaRPr lang="zh-CN" altLang="en-US" sz="1800" b="1" i="0" baseline="0" dirty="0"/>
                    </a:p>
                  </a:txBody>
                  <a:tcPr/>
                </a:tc>
                <a:tc>
                  <a:txBody>
                    <a:bodyPr/>
                    <a:lstStyle/>
                    <a:p>
                      <a:r>
                        <a:rPr lang="en-US" altLang="zh-CN" sz="1800" b="1" i="0" baseline="0" dirty="0"/>
                        <a:t>2018.5.1-2019.3.31</a:t>
                      </a:r>
                      <a:endParaRPr lang="zh-CN" altLang="en-US" sz="1800" b="1" i="0" baseline="0" dirty="0"/>
                    </a:p>
                  </a:txBody>
                  <a:tcPr/>
                </a:tc>
                <a:tc>
                  <a:txBody>
                    <a:bodyPr/>
                    <a:lstStyle/>
                    <a:p>
                      <a:r>
                        <a:rPr lang="en-US" altLang="zh-CN" sz="1800" b="1" i="0" baseline="0" dirty="0"/>
                        <a:t>2019.4.1</a:t>
                      </a:r>
                      <a:r>
                        <a:rPr lang="zh-CN" altLang="en-US" sz="1800" b="1" i="0" baseline="0" dirty="0"/>
                        <a:t>起</a:t>
                      </a:r>
                    </a:p>
                  </a:txBody>
                  <a:tcPr/>
                </a:tc>
                <a:extLst>
                  <a:ext uri="{0D108BD9-81ED-4DB2-BD59-A6C34878D82A}">
                    <a16:rowId xmlns:a16="http://schemas.microsoft.com/office/drawing/2014/main" xmlns="" val="10001"/>
                  </a:ext>
                </a:extLst>
              </a:tr>
              <a:tr h="392440">
                <a:tc rowSpan="6">
                  <a:txBody>
                    <a:bodyPr/>
                    <a:lstStyle/>
                    <a:p>
                      <a:r>
                        <a:rPr kumimoji="0" lang="zh-CN" altLang="en-US" sz="2000" b="1" i="0" kern="1200" baseline="0" dirty="0">
                          <a:solidFill>
                            <a:schemeClr val="dk1"/>
                          </a:solidFill>
                          <a:latin typeface="+mn-lt"/>
                          <a:ea typeface="+mn-ea"/>
                          <a:cs typeface="+mn-cs"/>
                        </a:rPr>
                        <a:t>销售服务</a:t>
                      </a:r>
                    </a:p>
                  </a:txBody>
                  <a:tcPr/>
                </a:tc>
                <a:tc rowSpan="6">
                  <a:txBody>
                    <a:bodyPr/>
                    <a:lstStyle/>
                    <a:p>
                      <a:r>
                        <a:rPr lang="zh-CN" altLang="en-US" sz="2000" b="1" i="0" baseline="0" dirty="0"/>
                        <a:t>生活服务</a:t>
                      </a:r>
                    </a:p>
                  </a:txBody>
                  <a:tcPr/>
                </a:tc>
                <a:tc>
                  <a:txBody>
                    <a:bodyPr/>
                    <a:lstStyle/>
                    <a:p>
                      <a:r>
                        <a:rPr kumimoji="0" lang="zh-CN" altLang="en-US" sz="2000" b="1" i="0" kern="1200" baseline="0" dirty="0">
                          <a:solidFill>
                            <a:schemeClr val="dk1"/>
                          </a:solidFill>
                          <a:latin typeface="+mn-lt"/>
                          <a:ea typeface="+mn-ea"/>
                          <a:cs typeface="+mn-cs"/>
                        </a:rPr>
                        <a:t>文化体育</a:t>
                      </a:r>
                    </a:p>
                  </a:txBody>
                  <a:tcPr/>
                </a:tc>
                <a:tc>
                  <a:txBody>
                    <a:bodyPr/>
                    <a:lstStyle/>
                    <a:p>
                      <a:r>
                        <a:rPr lang="en-US" altLang="zh-CN" sz="2000" b="1" i="0" baseline="0" dirty="0"/>
                        <a:t>6%</a:t>
                      </a:r>
                      <a:endParaRPr lang="zh-CN" altLang="en-US" sz="2000" b="1" i="0" baseline="0" dirty="0"/>
                    </a:p>
                  </a:txBody>
                  <a:tcPr/>
                </a:tc>
                <a:tc>
                  <a:txBody>
                    <a:bodyPr/>
                    <a:lstStyle/>
                    <a:p>
                      <a:r>
                        <a:rPr lang="en-US" altLang="zh-CN" sz="2000" b="1" i="0" baseline="0" dirty="0"/>
                        <a:t>6%</a:t>
                      </a:r>
                      <a:endParaRPr lang="zh-CN" altLang="en-US" sz="2000" b="1" i="0" baseline="0" dirty="0"/>
                    </a:p>
                  </a:txBody>
                  <a:tcPr/>
                </a:tc>
                <a:tc>
                  <a:txBody>
                    <a:bodyPr/>
                    <a:lstStyle/>
                    <a:p>
                      <a:pPr marL="0" algn="l" rtl="0" eaLnBrk="1" latinLnBrk="0" hangingPunct="1"/>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pPr marL="0" algn="l" rtl="0" eaLnBrk="1" latinLnBrk="0" hangingPunct="1"/>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extLst>
                  <a:ext uri="{0D108BD9-81ED-4DB2-BD59-A6C34878D82A}">
                    <a16:rowId xmlns:a16="http://schemas.microsoft.com/office/drawing/2014/main" xmlns="" val="10002"/>
                  </a:ext>
                </a:extLst>
              </a:tr>
              <a:tr h="382746">
                <a:tc vMerge="1">
                  <a:txBody>
                    <a:bodyPr/>
                    <a:lstStyle/>
                    <a:p>
                      <a:endParaRPr lang="zh-CN" altLang="en-US" dirty="0"/>
                    </a:p>
                  </a:txBody>
                  <a:tcPr/>
                </a:tc>
                <a:tc vMerge="1">
                  <a:txBody>
                    <a:bodyPr/>
                    <a:lstStyle/>
                    <a:p>
                      <a:endParaRPr kumimoji="0" lang="zh-CN" altLang="en-US" sz="2000" b="1" i="0" kern="1200" baseline="0" dirty="0">
                        <a:solidFill>
                          <a:schemeClr val="dk1"/>
                        </a:solidFill>
                        <a:latin typeface="+mn-lt"/>
                        <a:ea typeface="+mn-ea"/>
                        <a:cs typeface="+mn-cs"/>
                      </a:endParaRPr>
                    </a:p>
                  </a:txBody>
                  <a:tcPr/>
                </a:tc>
                <a:tc>
                  <a:txBody>
                    <a:bodyPr/>
                    <a:lstStyle/>
                    <a:p>
                      <a:r>
                        <a:rPr kumimoji="0" lang="zh-CN" altLang="en-US" sz="2000" b="1" i="0" kern="1200" baseline="0" dirty="0">
                          <a:solidFill>
                            <a:schemeClr val="dk1"/>
                          </a:solidFill>
                          <a:latin typeface="+mn-lt"/>
                          <a:ea typeface="+mn-ea"/>
                          <a:cs typeface="+mn-cs"/>
                        </a:rPr>
                        <a:t>教育医疗</a:t>
                      </a:r>
                    </a:p>
                  </a:txBody>
                  <a:tcPr/>
                </a:tc>
                <a:tc>
                  <a:txBody>
                    <a:bodyPr/>
                    <a:lstStyle/>
                    <a:p>
                      <a:r>
                        <a:rPr lang="en-US" altLang="zh-CN" sz="2000" b="1" i="0" baseline="0" dirty="0"/>
                        <a:t>6%</a:t>
                      </a:r>
                      <a:endParaRPr lang="zh-CN" altLang="en-US" sz="2000" b="1" i="0" baseline="0" dirty="0"/>
                    </a:p>
                  </a:txBody>
                  <a:tcPr/>
                </a:tc>
                <a:tc>
                  <a:txBody>
                    <a:bodyPr/>
                    <a:lstStyle/>
                    <a:p>
                      <a:r>
                        <a:rPr lang="en-US" altLang="zh-CN" sz="2000" b="1" i="0" baseline="0" dirty="0"/>
                        <a:t>6%</a:t>
                      </a:r>
                      <a:endParaRPr lang="zh-CN" altLang="en-US" sz="2000" b="1" i="0" baseline="0" dirty="0"/>
                    </a:p>
                  </a:txBody>
                  <a:tcPr/>
                </a:tc>
                <a:tc>
                  <a:txBody>
                    <a:bodyPr/>
                    <a:lstStyle/>
                    <a:p>
                      <a:pPr marL="0" algn="l" rtl="0" eaLnBrk="1" latinLnBrk="0" hangingPunct="1"/>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pPr marL="0" algn="l" rtl="0" eaLnBrk="1" latinLnBrk="0" hangingPunct="1"/>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extLst>
                  <a:ext uri="{0D108BD9-81ED-4DB2-BD59-A6C34878D82A}">
                    <a16:rowId xmlns:a16="http://schemas.microsoft.com/office/drawing/2014/main" xmlns="" val="10003"/>
                  </a:ext>
                </a:extLst>
              </a:tr>
              <a:tr h="396240">
                <a:tc vMerge="1">
                  <a:txBody>
                    <a:bodyPr/>
                    <a:lstStyle/>
                    <a:p>
                      <a:endParaRPr lang="zh-CN" altLang="en-US" dirty="0"/>
                    </a:p>
                  </a:txBody>
                  <a:tcPr/>
                </a:tc>
                <a:tc vMerge="1">
                  <a:txBody>
                    <a:bodyPr/>
                    <a:lstStyle/>
                    <a:p>
                      <a:endParaRPr lang="zh-CN" altLang="en-US" sz="2000" b="1" i="0" baseline="0" dirty="0"/>
                    </a:p>
                  </a:txBody>
                  <a:tcPr/>
                </a:tc>
                <a:tc>
                  <a:txBody>
                    <a:bodyPr/>
                    <a:lstStyle/>
                    <a:p>
                      <a:r>
                        <a:rPr kumimoji="0" lang="zh-CN" altLang="en-US" sz="2000" b="1" i="0" kern="1200" baseline="0" dirty="0">
                          <a:solidFill>
                            <a:schemeClr val="dk1"/>
                          </a:solidFill>
                          <a:latin typeface="+mn-lt"/>
                          <a:ea typeface="+mn-ea"/>
                          <a:cs typeface="+mn-cs"/>
                        </a:rPr>
                        <a:t>旅游娱乐</a:t>
                      </a:r>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extLst>
                  <a:ext uri="{0D108BD9-81ED-4DB2-BD59-A6C34878D82A}">
                    <a16:rowId xmlns:a16="http://schemas.microsoft.com/office/drawing/2014/main" xmlns="" val="10004"/>
                  </a:ext>
                </a:extLst>
              </a:tr>
              <a:tr h="382746">
                <a:tc vMerge="1">
                  <a:txBody>
                    <a:bodyPr/>
                    <a:lstStyle/>
                    <a:p>
                      <a:endParaRPr kumimoji="0" lang="zh-CN" altLang="en-US" sz="2000" b="1" i="0" kern="1200" baseline="0" dirty="0">
                        <a:solidFill>
                          <a:schemeClr val="dk1"/>
                        </a:solidFill>
                        <a:latin typeface="+mn-lt"/>
                        <a:ea typeface="+mn-ea"/>
                        <a:cs typeface="+mn-cs"/>
                      </a:endParaRPr>
                    </a:p>
                  </a:txBody>
                  <a:tcPr/>
                </a:tc>
                <a:tc vMerge="1">
                  <a:txBody>
                    <a:bodyPr/>
                    <a:lstStyle/>
                    <a:p>
                      <a:endParaRPr kumimoji="0" lang="zh-CN" altLang="en-US" sz="2000" b="1" i="0" kern="1200" baseline="0" dirty="0">
                        <a:solidFill>
                          <a:schemeClr val="dk1"/>
                        </a:solidFill>
                        <a:latin typeface="+mn-lt"/>
                        <a:ea typeface="+mn-ea"/>
                        <a:cs typeface="+mn-cs"/>
                      </a:endParaRPr>
                    </a:p>
                  </a:txBody>
                  <a:tcPr/>
                </a:tc>
                <a:tc>
                  <a:txBody>
                    <a:bodyPr/>
                    <a:lstStyle/>
                    <a:p>
                      <a:r>
                        <a:rPr kumimoji="0" lang="zh-CN" altLang="en-US" sz="2000" b="1" i="0" kern="1200" baseline="0" dirty="0">
                          <a:solidFill>
                            <a:schemeClr val="dk1"/>
                          </a:solidFill>
                          <a:latin typeface="+mn-lt"/>
                          <a:ea typeface="+mn-ea"/>
                          <a:cs typeface="+mn-cs"/>
                        </a:rPr>
                        <a:t>餐饮住宿</a:t>
                      </a:r>
                    </a:p>
                  </a:txBody>
                  <a:tcPr/>
                </a:tc>
                <a:tc>
                  <a:txBody>
                    <a:bodyPr/>
                    <a:lstStyle/>
                    <a:p>
                      <a:r>
                        <a:rPr lang="en-US" altLang="zh-CN" sz="2000" b="1" i="0" baseline="0" dirty="0"/>
                        <a:t>6%</a:t>
                      </a:r>
                      <a:endParaRPr lang="zh-CN" altLang="en-US" sz="2000" b="1" i="0" baseline="0" dirty="0"/>
                    </a:p>
                  </a:txBody>
                  <a:tcPr/>
                </a:tc>
                <a:tc>
                  <a:txBody>
                    <a:bodyPr/>
                    <a:lstStyle/>
                    <a:p>
                      <a:r>
                        <a:rPr lang="en-US" altLang="zh-CN" sz="2000" b="1" i="0" baseline="0" dirty="0"/>
                        <a:t>6%</a:t>
                      </a:r>
                      <a:endParaRPr lang="zh-CN" altLang="en-US" sz="2000" b="1" i="0" baseline="0" dirty="0"/>
                    </a:p>
                  </a:txBody>
                  <a:tcPr/>
                </a:tc>
                <a:tc>
                  <a:txBody>
                    <a:bodyPr/>
                    <a:lstStyle/>
                    <a:p>
                      <a:pPr marL="0" algn="l" rtl="0" eaLnBrk="1" latinLnBrk="0" hangingPunct="1"/>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pPr marL="0" algn="l" rtl="0" eaLnBrk="1" latinLnBrk="0" hangingPunct="1"/>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extLst>
                  <a:ext uri="{0D108BD9-81ED-4DB2-BD59-A6C34878D82A}">
                    <a16:rowId xmlns:a16="http://schemas.microsoft.com/office/drawing/2014/main" xmlns="" val="10005"/>
                  </a:ext>
                </a:extLst>
              </a:tr>
              <a:tr h="379116">
                <a:tc vMerge="1">
                  <a:txBody>
                    <a:bodyPr/>
                    <a:lstStyle/>
                    <a:p>
                      <a:endParaRPr kumimoji="0" lang="zh-CN" altLang="en-US" sz="2000" b="1" i="0" kern="1200" baseline="0" dirty="0">
                        <a:solidFill>
                          <a:schemeClr val="dk1"/>
                        </a:solidFill>
                        <a:latin typeface="+mn-lt"/>
                        <a:ea typeface="+mn-ea"/>
                        <a:cs typeface="+mn-cs"/>
                      </a:endParaRPr>
                    </a:p>
                  </a:txBody>
                  <a:tcPr/>
                </a:tc>
                <a:tc vMerge="1">
                  <a:txBody>
                    <a:bodyPr/>
                    <a:lstStyle/>
                    <a:p>
                      <a:endParaRPr lang="zh-CN" altLang="en-US" sz="2000" b="1" i="0" baseline="0" dirty="0"/>
                    </a:p>
                  </a:txBody>
                  <a:tcPr/>
                </a:tc>
                <a:tc>
                  <a:txBody>
                    <a:bodyPr/>
                    <a:lstStyle/>
                    <a:p>
                      <a:pPr marL="0" algn="l" rtl="0" eaLnBrk="1" latinLnBrk="0" hangingPunct="1"/>
                      <a:r>
                        <a:rPr kumimoji="0" lang="zh-CN" altLang="en-US" sz="2000" b="1" i="0" kern="1200" baseline="0" dirty="0">
                          <a:solidFill>
                            <a:schemeClr val="dk1"/>
                          </a:solidFill>
                          <a:latin typeface="+mn-lt"/>
                          <a:ea typeface="+mn-ea"/>
                          <a:cs typeface="+mn-cs"/>
                        </a:rPr>
                        <a:t>居民日常服务</a:t>
                      </a:r>
                    </a:p>
                  </a:txBody>
                  <a:tcPr/>
                </a:tc>
                <a:tc>
                  <a:txBody>
                    <a:bodyPr/>
                    <a:lstStyle/>
                    <a:p>
                      <a:r>
                        <a:rPr lang="en-US" altLang="zh-CN" sz="2000" b="1" i="0" baseline="0" dirty="0"/>
                        <a:t>6%</a:t>
                      </a:r>
                      <a:endParaRPr lang="zh-CN" altLang="en-US" sz="2000" b="1" i="0" baseline="0" dirty="0"/>
                    </a:p>
                  </a:txBody>
                  <a:tcPr/>
                </a:tc>
                <a:tc>
                  <a:txBody>
                    <a:bodyPr/>
                    <a:lstStyle/>
                    <a:p>
                      <a:r>
                        <a:rPr lang="en-US" altLang="zh-CN" sz="2000" b="1" i="0" baseline="0" dirty="0"/>
                        <a:t>6%</a:t>
                      </a:r>
                      <a:endParaRPr lang="zh-CN" altLang="en-US" sz="2000" b="1" i="0" baseline="0" dirty="0"/>
                    </a:p>
                  </a:txBody>
                  <a:tcPr/>
                </a:tc>
                <a:tc>
                  <a:txBody>
                    <a:bodyPr/>
                    <a:lstStyle/>
                    <a:p>
                      <a:pPr marL="0" algn="l" rtl="0" eaLnBrk="1" latinLnBrk="0" hangingPunct="1"/>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pPr marL="0" algn="l" rtl="0" eaLnBrk="1" latinLnBrk="0" hangingPunct="1"/>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extLst>
                  <a:ext uri="{0D108BD9-81ED-4DB2-BD59-A6C34878D82A}">
                    <a16:rowId xmlns:a16="http://schemas.microsoft.com/office/drawing/2014/main" xmlns="" val="10006"/>
                  </a:ext>
                </a:extLst>
              </a:tr>
              <a:tr h="411504">
                <a:tc vMerge="1">
                  <a:txBody>
                    <a:bodyPr/>
                    <a:lstStyle/>
                    <a:p>
                      <a:endParaRPr kumimoji="0" lang="zh-CN" altLang="en-US" sz="2000" b="1" i="0" kern="1200" baseline="0" dirty="0">
                        <a:solidFill>
                          <a:schemeClr val="dk1"/>
                        </a:solidFill>
                        <a:latin typeface="+mn-lt"/>
                        <a:ea typeface="+mn-ea"/>
                        <a:cs typeface="+mn-cs"/>
                      </a:endParaRPr>
                    </a:p>
                  </a:txBody>
                  <a:tcPr/>
                </a:tc>
                <a:tc vMerge="1">
                  <a:txBody>
                    <a:bodyPr/>
                    <a:lstStyle/>
                    <a:p>
                      <a:endParaRPr lang="zh-CN" altLang="en-US" sz="2000" b="1" i="0" baseline="0" dirty="0"/>
                    </a:p>
                  </a:txBody>
                  <a:tcPr/>
                </a:tc>
                <a:tc>
                  <a:txBody>
                    <a:bodyPr/>
                    <a:lstStyle/>
                    <a:p>
                      <a:r>
                        <a:rPr kumimoji="0" lang="zh-CN" altLang="en-US" sz="2000" b="1" i="0" kern="1200" baseline="0" dirty="0">
                          <a:solidFill>
                            <a:schemeClr val="dk1"/>
                          </a:solidFill>
                          <a:latin typeface="+mn-lt"/>
                          <a:ea typeface="+mn-ea"/>
                          <a:cs typeface="+mn-cs"/>
                        </a:rPr>
                        <a:t>其他生活服务</a:t>
                      </a:r>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extLst>
                  <a:ext uri="{0D108BD9-81ED-4DB2-BD59-A6C34878D82A}">
                    <a16:rowId xmlns:a16="http://schemas.microsoft.com/office/drawing/2014/main" xmlns="" val="10007"/>
                  </a:ext>
                </a:extLst>
              </a:tr>
              <a:tr h="382746">
                <a:tc rowSpan="2" gridSpan="2">
                  <a:txBody>
                    <a:bodyPr/>
                    <a:lstStyle/>
                    <a:p>
                      <a:r>
                        <a:rPr lang="zh-CN" altLang="en-US" sz="2000" b="1" i="0" baseline="0" dirty="0"/>
                        <a:t>销售无形资产</a:t>
                      </a:r>
                    </a:p>
                  </a:txBody>
                  <a:tcPr/>
                </a:tc>
                <a:tc rowSpan="2" hMerge="1">
                  <a:txBody>
                    <a:bodyPr/>
                    <a:lstStyle/>
                    <a:p>
                      <a:endParaRPr lang="zh-CN" altLang="en-US" sz="2000" b="1" i="0" baseline="0" dirty="0"/>
                    </a:p>
                  </a:txBody>
                  <a:tcPr/>
                </a:tc>
                <a:tc>
                  <a:txBody>
                    <a:bodyPr/>
                    <a:lstStyle/>
                    <a:p>
                      <a:r>
                        <a:rPr kumimoji="0" lang="zh-CN" altLang="en-US" sz="2000" b="1" i="0" kern="1200" baseline="0" dirty="0">
                          <a:solidFill>
                            <a:schemeClr val="dk1"/>
                          </a:solidFill>
                          <a:latin typeface="+mn-lt"/>
                          <a:ea typeface="+mn-ea"/>
                          <a:cs typeface="+mn-cs"/>
                        </a:rPr>
                        <a:t>土地使用权</a:t>
                      </a:r>
                    </a:p>
                  </a:txBody>
                  <a:tcPr/>
                </a:tc>
                <a:tc>
                  <a:txBody>
                    <a:bodyPr/>
                    <a:lstStyle/>
                    <a:p>
                      <a:r>
                        <a:rPr kumimoji="0" lang="en-US" altLang="zh-CN" sz="2000" b="1" i="0" kern="1200" baseline="0" dirty="0">
                          <a:solidFill>
                            <a:schemeClr val="dk1"/>
                          </a:solidFill>
                          <a:latin typeface="+mn-lt"/>
                          <a:ea typeface="+mn-ea"/>
                          <a:cs typeface="+mn-cs"/>
                        </a:rPr>
                        <a:t>11%</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11%</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rgbClr val="FF0000"/>
                          </a:solidFill>
                          <a:latin typeface="+mn-lt"/>
                          <a:ea typeface="+mn-ea"/>
                          <a:cs typeface="+mn-cs"/>
                        </a:rPr>
                        <a:t>10%</a:t>
                      </a:r>
                      <a:endParaRPr kumimoji="0" lang="zh-CN" altLang="en-US" sz="2000" b="1" i="0" kern="1200" baseline="0" dirty="0">
                        <a:solidFill>
                          <a:srgbClr val="FF0000"/>
                        </a:solidFill>
                        <a:latin typeface="+mn-lt"/>
                        <a:ea typeface="+mn-ea"/>
                        <a:cs typeface="+mn-cs"/>
                      </a:endParaRPr>
                    </a:p>
                  </a:txBody>
                  <a:tcPr/>
                </a:tc>
                <a:tc>
                  <a:txBody>
                    <a:bodyPr/>
                    <a:lstStyle/>
                    <a:p>
                      <a:r>
                        <a:rPr kumimoji="0" lang="en-US" altLang="zh-CN" sz="2000" b="1" i="0" kern="1200" baseline="0" dirty="0">
                          <a:solidFill>
                            <a:srgbClr val="FF0000"/>
                          </a:solidFill>
                          <a:latin typeface="+mn-lt"/>
                          <a:ea typeface="+mn-ea"/>
                          <a:cs typeface="+mn-cs"/>
                        </a:rPr>
                        <a:t>9%</a:t>
                      </a:r>
                      <a:endParaRPr kumimoji="0" lang="zh-CN" altLang="en-US" sz="2000" b="1" i="0" kern="1200" baseline="0" dirty="0">
                        <a:solidFill>
                          <a:srgbClr val="FF0000"/>
                        </a:solidFill>
                        <a:latin typeface="+mn-lt"/>
                        <a:ea typeface="+mn-ea"/>
                        <a:cs typeface="+mn-cs"/>
                      </a:endParaRPr>
                    </a:p>
                  </a:txBody>
                  <a:tcPr/>
                </a:tc>
                <a:extLst>
                  <a:ext uri="{0D108BD9-81ED-4DB2-BD59-A6C34878D82A}">
                    <a16:rowId xmlns:a16="http://schemas.microsoft.com/office/drawing/2014/main" xmlns="" val="10008"/>
                  </a:ext>
                </a:extLst>
              </a:tr>
              <a:tr h="382746">
                <a:tc gridSpan="2" vMerge="1">
                  <a:txBody>
                    <a:bodyPr/>
                    <a:lstStyle/>
                    <a:p>
                      <a:endParaRPr kumimoji="0" lang="zh-CN" altLang="en-US" sz="2000" b="1" i="0" kern="1200" baseline="0" dirty="0">
                        <a:solidFill>
                          <a:schemeClr val="dk1"/>
                        </a:solidFill>
                        <a:latin typeface="+mn-lt"/>
                        <a:ea typeface="+mn-ea"/>
                        <a:cs typeface="+mn-cs"/>
                      </a:endParaRPr>
                    </a:p>
                  </a:txBody>
                  <a:tcPr/>
                </a:tc>
                <a:tc hMerge="1" vMerge="1">
                  <a:txBody>
                    <a:bodyPr/>
                    <a:lstStyle/>
                    <a:p>
                      <a:endParaRPr lang="zh-CN" altLang="en-US" sz="2000" b="1" i="0" baseline="0" dirty="0"/>
                    </a:p>
                  </a:txBody>
                  <a:tcPr/>
                </a:tc>
                <a:tc>
                  <a:txBody>
                    <a:bodyPr/>
                    <a:lstStyle/>
                    <a:p>
                      <a:r>
                        <a:rPr kumimoji="0" lang="zh-CN" altLang="en-US" sz="2000" b="1" i="0" kern="1200" baseline="0" dirty="0">
                          <a:solidFill>
                            <a:schemeClr val="dk1"/>
                          </a:solidFill>
                          <a:latin typeface="+mn-lt"/>
                          <a:ea typeface="+mn-ea"/>
                          <a:cs typeface="+mn-cs"/>
                        </a:rPr>
                        <a:t>其他无形资产</a:t>
                      </a:r>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6%</a:t>
                      </a:r>
                      <a:endParaRPr kumimoji="0" lang="zh-CN" altLang="en-US" sz="2000" b="1" i="0" kern="1200" baseline="0" dirty="0">
                        <a:solidFill>
                          <a:schemeClr val="dk1"/>
                        </a:solidFill>
                        <a:latin typeface="+mn-lt"/>
                        <a:ea typeface="+mn-ea"/>
                        <a:cs typeface="+mn-cs"/>
                      </a:endParaRPr>
                    </a:p>
                  </a:txBody>
                  <a:tcPr/>
                </a:tc>
                <a:extLst>
                  <a:ext uri="{0D108BD9-81ED-4DB2-BD59-A6C34878D82A}">
                    <a16:rowId xmlns:a16="http://schemas.microsoft.com/office/drawing/2014/main" xmlns="" val="10009"/>
                  </a:ext>
                </a:extLst>
              </a:tr>
              <a:tr h="382746">
                <a:tc gridSpan="2">
                  <a:txBody>
                    <a:bodyPr/>
                    <a:lstStyle/>
                    <a:p>
                      <a:r>
                        <a:rPr kumimoji="0" lang="zh-CN" altLang="en-US" sz="2000" b="1" i="0" kern="1200" baseline="0" dirty="0">
                          <a:solidFill>
                            <a:schemeClr val="dk1"/>
                          </a:solidFill>
                          <a:latin typeface="+mn-lt"/>
                          <a:ea typeface="+mn-ea"/>
                          <a:cs typeface="+mn-cs"/>
                        </a:rPr>
                        <a:t>销售不动产</a:t>
                      </a:r>
                    </a:p>
                  </a:txBody>
                  <a:tcPr/>
                </a:tc>
                <a:tc hMerge="1">
                  <a:txBody>
                    <a:bodyPr/>
                    <a:lstStyle/>
                    <a:p>
                      <a:endParaRPr lang="zh-CN" altLang="en-US" sz="2000" b="1" i="0" baseline="0" dirty="0"/>
                    </a:p>
                  </a:txBody>
                  <a:tcPr/>
                </a:tc>
                <a:tc>
                  <a:txBody>
                    <a:bodyPr/>
                    <a:lstStyle/>
                    <a:p>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11%</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chemeClr val="dk1"/>
                          </a:solidFill>
                          <a:latin typeface="+mn-lt"/>
                          <a:ea typeface="+mn-ea"/>
                          <a:cs typeface="+mn-cs"/>
                        </a:rPr>
                        <a:t>11·%</a:t>
                      </a:r>
                      <a:endParaRPr kumimoji="0" lang="zh-CN" altLang="en-US" sz="2000" b="1" i="0" kern="1200" baseline="0" dirty="0">
                        <a:solidFill>
                          <a:schemeClr val="dk1"/>
                        </a:solidFill>
                        <a:latin typeface="+mn-lt"/>
                        <a:ea typeface="+mn-ea"/>
                        <a:cs typeface="+mn-cs"/>
                      </a:endParaRPr>
                    </a:p>
                  </a:txBody>
                  <a:tcPr/>
                </a:tc>
                <a:tc>
                  <a:txBody>
                    <a:bodyPr/>
                    <a:lstStyle/>
                    <a:p>
                      <a:r>
                        <a:rPr kumimoji="0" lang="en-US" altLang="zh-CN" sz="2000" b="1" i="0" kern="1200" baseline="0" dirty="0">
                          <a:solidFill>
                            <a:srgbClr val="FF0000"/>
                          </a:solidFill>
                          <a:latin typeface="+mn-lt"/>
                          <a:ea typeface="+mn-ea"/>
                          <a:cs typeface="+mn-cs"/>
                        </a:rPr>
                        <a:t>10%</a:t>
                      </a:r>
                      <a:endParaRPr kumimoji="0" lang="zh-CN" altLang="en-US" sz="2000" b="1" i="0" kern="1200" baseline="0" dirty="0">
                        <a:solidFill>
                          <a:srgbClr val="FF0000"/>
                        </a:solidFill>
                        <a:latin typeface="+mn-lt"/>
                        <a:ea typeface="+mn-ea"/>
                        <a:cs typeface="+mn-cs"/>
                      </a:endParaRPr>
                    </a:p>
                  </a:txBody>
                  <a:tcPr/>
                </a:tc>
                <a:tc>
                  <a:txBody>
                    <a:bodyPr/>
                    <a:lstStyle/>
                    <a:p>
                      <a:r>
                        <a:rPr kumimoji="0" lang="en-US" altLang="zh-CN" sz="2000" b="1" i="0" kern="1200" baseline="0" dirty="0">
                          <a:solidFill>
                            <a:srgbClr val="FF0000"/>
                          </a:solidFill>
                          <a:latin typeface="+mn-lt"/>
                          <a:ea typeface="+mn-ea"/>
                          <a:cs typeface="+mn-cs"/>
                        </a:rPr>
                        <a:t>9%</a:t>
                      </a:r>
                      <a:endParaRPr kumimoji="0" lang="zh-CN" altLang="en-US" sz="2000" b="1" i="0" kern="1200" baseline="0" dirty="0">
                        <a:solidFill>
                          <a:srgbClr val="FF0000"/>
                        </a:solidFill>
                        <a:latin typeface="+mn-lt"/>
                        <a:ea typeface="+mn-ea"/>
                        <a:cs typeface="+mn-cs"/>
                      </a:endParaRPr>
                    </a:p>
                  </a:txBody>
                  <a:tcPr/>
                </a:tc>
                <a:extLst>
                  <a:ext uri="{0D108BD9-81ED-4DB2-BD59-A6C34878D82A}">
                    <a16:rowId xmlns:a16="http://schemas.microsoft.com/office/drawing/2014/main" xmlns="" val="10010"/>
                  </a:ext>
                </a:extLst>
              </a:tr>
            </a:tbl>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normAutofit/>
          </a:bodyPr>
          <a:lstStyle/>
          <a:p>
            <a:r>
              <a:rPr lang="zh-CN" altLang="en-US" dirty="0" smtClean="0">
                <a:solidFill>
                  <a:srgbClr val="FF0000"/>
                </a:solidFill>
              </a:rPr>
              <a:t>不动产</a:t>
            </a:r>
            <a:r>
              <a:rPr lang="zh-CN" altLang="en-US" dirty="0">
                <a:solidFill>
                  <a:srgbClr val="FF0000"/>
                </a:solidFill>
              </a:rPr>
              <a:t>进项税额抵扣的</a:t>
            </a:r>
            <a:r>
              <a:rPr lang="zh-CN" altLang="en-US" dirty="0" smtClean="0">
                <a:solidFill>
                  <a:srgbClr val="FF0000"/>
                </a:solidFill>
              </a:rPr>
              <a:t>调整</a:t>
            </a:r>
            <a:endParaRPr lang="en-US" altLang="zh-CN" dirty="0" smtClean="0">
              <a:solidFill>
                <a:srgbClr val="FF0000"/>
              </a:solidFill>
            </a:endParaRPr>
          </a:p>
          <a:p>
            <a:r>
              <a:rPr lang="zh-CN" altLang="en-US" dirty="0" smtClean="0">
                <a:solidFill>
                  <a:srgbClr val="0070C0"/>
                </a:solidFill>
              </a:rPr>
              <a:t>（</a:t>
            </a:r>
            <a:r>
              <a:rPr lang="zh-CN" altLang="zh-CN" dirty="0">
                <a:solidFill>
                  <a:srgbClr val="0070C0"/>
                </a:solidFill>
              </a:rPr>
              <a:t>财政部 税务总局 海关总署公告</a:t>
            </a:r>
            <a:r>
              <a:rPr lang="en-US" altLang="zh-CN" dirty="0">
                <a:solidFill>
                  <a:srgbClr val="0070C0"/>
                </a:solidFill>
              </a:rPr>
              <a:t>2019</a:t>
            </a:r>
            <a:r>
              <a:rPr lang="zh-CN" altLang="zh-CN" dirty="0">
                <a:solidFill>
                  <a:srgbClr val="0070C0"/>
                </a:solidFill>
              </a:rPr>
              <a:t>年第</a:t>
            </a:r>
            <a:r>
              <a:rPr lang="en-US" altLang="zh-CN" dirty="0">
                <a:solidFill>
                  <a:srgbClr val="0070C0"/>
                </a:solidFill>
              </a:rPr>
              <a:t>39</a:t>
            </a:r>
            <a:r>
              <a:rPr lang="zh-CN" altLang="zh-CN" dirty="0">
                <a:solidFill>
                  <a:srgbClr val="0070C0"/>
                </a:solidFill>
              </a:rPr>
              <a:t>号</a:t>
            </a:r>
            <a:r>
              <a:rPr lang="zh-CN" altLang="en-US" dirty="0">
                <a:solidFill>
                  <a:srgbClr val="0070C0"/>
                </a:solidFill>
              </a:rPr>
              <a:t>、</a:t>
            </a:r>
            <a:r>
              <a:rPr lang="zh-CN" altLang="zh-CN" dirty="0">
                <a:solidFill>
                  <a:srgbClr val="0070C0"/>
                </a:solidFill>
              </a:rPr>
              <a:t>国家税务总局公告</a:t>
            </a:r>
            <a:r>
              <a:rPr lang="en-US" altLang="zh-CN" dirty="0">
                <a:solidFill>
                  <a:srgbClr val="0070C0"/>
                </a:solidFill>
              </a:rPr>
              <a:t>2019</a:t>
            </a:r>
            <a:r>
              <a:rPr lang="zh-CN" altLang="zh-CN" dirty="0">
                <a:solidFill>
                  <a:srgbClr val="0070C0"/>
                </a:solidFill>
              </a:rPr>
              <a:t>年第</a:t>
            </a:r>
            <a:r>
              <a:rPr lang="en-US" altLang="zh-CN" dirty="0">
                <a:solidFill>
                  <a:srgbClr val="0070C0"/>
                </a:solidFill>
              </a:rPr>
              <a:t>14</a:t>
            </a:r>
            <a:r>
              <a:rPr lang="zh-CN" altLang="zh-CN" dirty="0">
                <a:solidFill>
                  <a:srgbClr val="0070C0"/>
                </a:solidFill>
              </a:rPr>
              <a:t>号</a:t>
            </a:r>
            <a:r>
              <a:rPr lang="zh-CN" altLang="en-US" dirty="0">
                <a:solidFill>
                  <a:srgbClr val="0070C0"/>
                </a:solidFill>
              </a:rPr>
              <a:t>、</a:t>
            </a:r>
            <a:r>
              <a:rPr lang="zh-CN" altLang="zh-CN" dirty="0">
                <a:solidFill>
                  <a:srgbClr val="0070C0"/>
                </a:solidFill>
              </a:rPr>
              <a:t>国家税务总局公告</a:t>
            </a:r>
            <a:r>
              <a:rPr lang="en-US" altLang="zh-CN" dirty="0">
                <a:solidFill>
                  <a:srgbClr val="0070C0"/>
                </a:solidFill>
              </a:rPr>
              <a:t>2019</a:t>
            </a:r>
            <a:r>
              <a:rPr lang="zh-CN" altLang="zh-CN" dirty="0">
                <a:solidFill>
                  <a:srgbClr val="0070C0"/>
                </a:solidFill>
              </a:rPr>
              <a:t>年第</a:t>
            </a:r>
            <a:r>
              <a:rPr lang="en-US" altLang="zh-CN" dirty="0">
                <a:solidFill>
                  <a:srgbClr val="0070C0"/>
                </a:solidFill>
              </a:rPr>
              <a:t>15</a:t>
            </a:r>
            <a:r>
              <a:rPr lang="zh-CN" altLang="zh-CN" dirty="0">
                <a:solidFill>
                  <a:srgbClr val="0070C0"/>
                </a:solidFill>
              </a:rPr>
              <a:t>号</a:t>
            </a:r>
            <a:r>
              <a:rPr lang="zh-CN" altLang="en-US" dirty="0">
                <a:solidFill>
                  <a:srgbClr val="0070C0"/>
                </a:solidFill>
              </a:rPr>
              <a:t>）</a:t>
            </a:r>
            <a:endParaRPr lang="en-US" altLang="zh-CN" dirty="0">
              <a:solidFill>
                <a:srgbClr val="FF0000"/>
              </a:solidFill>
            </a:endParaRPr>
          </a:p>
          <a:p>
            <a:r>
              <a:rPr lang="zh-CN" altLang="en-US" dirty="0">
                <a:solidFill>
                  <a:srgbClr val="0070C0"/>
                </a:solidFill>
              </a:rPr>
              <a:t>（一）不动产的进项税额抵扣方法</a:t>
            </a:r>
            <a:endParaRPr lang="en-US" altLang="zh-CN" dirty="0">
              <a:solidFill>
                <a:srgbClr val="0070C0"/>
              </a:solidFill>
            </a:endParaRPr>
          </a:p>
          <a:p>
            <a:r>
              <a:rPr lang="zh-CN" altLang="en-US" dirty="0"/>
              <a:t>纳税人取得不动产或者不动产在建工程的进项税额</a:t>
            </a:r>
            <a:r>
              <a:rPr lang="zh-CN" altLang="en-US" dirty="0">
                <a:solidFill>
                  <a:srgbClr val="FF0000"/>
                </a:solidFill>
              </a:rPr>
              <a:t>不再分</a:t>
            </a:r>
            <a:r>
              <a:rPr lang="en-US" dirty="0"/>
              <a:t>2</a:t>
            </a:r>
            <a:r>
              <a:rPr lang="zh-CN" altLang="en-US" dirty="0"/>
              <a:t>年抵扣</a:t>
            </a:r>
            <a:endParaRPr lang="en-US" altLang="zh-CN" dirty="0"/>
          </a:p>
          <a:p>
            <a:r>
              <a:rPr lang="zh-CN" altLang="en-US" dirty="0"/>
              <a:t>此前按照分</a:t>
            </a:r>
            <a:r>
              <a:rPr lang="en-US" altLang="zh-CN" dirty="0"/>
              <a:t>2</a:t>
            </a:r>
            <a:r>
              <a:rPr lang="zh-CN" altLang="en-US" dirty="0"/>
              <a:t>年抵扣规定尚未抵扣完毕的待抵扣进项税额，可自</a:t>
            </a:r>
            <a:r>
              <a:rPr lang="en-US" dirty="0">
                <a:solidFill>
                  <a:srgbClr val="FF0000"/>
                </a:solidFill>
              </a:rPr>
              <a:t>2019</a:t>
            </a:r>
            <a:r>
              <a:rPr lang="zh-CN" altLang="en-US" dirty="0">
                <a:solidFill>
                  <a:srgbClr val="FF0000"/>
                </a:solidFill>
              </a:rPr>
              <a:t>年</a:t>
            </a:r>
            <a:r>
              <a:rPr lang="en-US" dirty="0">
                <a:solidFill>
                  <a:srgbClr val="FF0000"/>
                </a:solidFill>
              </a:rPr>
              <a:t>4</a:t>
            </a:r>
            <a:r>
              <a:rPr lang="zh-CN" altLang="en-US" dirty="0">
                <a:solidFill>
                  <a:srgbClr val="FF0000"/>
                </a:solidFill>
              </a:rPr>
              <a:t>月</a:t>
            </a:r>
            <a:r>
              <a:rPr lang="zh-CN" altLang="en-US" dirty="0"/>
              <a:t>税款所属期起从销项税额中抵扣</a:t>
            </a:r>
            <a:endParaRPr lang="en-US" altLang="zh-CN" dirty="0"/>
          </a:p>
          <a:p>
            <a:r>
              <a:rPr lang="zh-CN" altLang="en-US" dirty="0">
                <a:solidFill>
                  <a:srgbClr val="FF0000"/>
                </a:solidFill>
              </a:rPr>
              <a:t>注：</a:t>
            </a:r>
            <a:r>
              <a:rPr lang="zh-CN" altLang="en-US" dirty="0"/>
              <a:t>尚未抵扣的进项税额时间可以选择在</a:t>
            </a:r>
            <a:r>
              <a:rPr lang="en-US" altLang="zh-CN" dirty="0"/>
              <a:t>2019</a:t>
            </a:r>
            <a:r>
              <a:rPr lang="zh-CN" altLang="en-US" dirty="0"/>
              <a:t>年</a:t>
            </a:r>
            <a:r>
              <a:rPr lang="en-US" altLang="zh-CN" dirty="0"/>
              <a:t>4</a:t>
            </a:r>
            <a:r>
              <a:rPr lang="zh-CN" altLang="en-US" dirty="0"/>
              <a:t>月份，也可以选择在以后其他月份，但一旦选择应</a:t>
            </a:r>
            <a:r>
              <a:rPr lang="zh-CN" altLang="en-US" dirty="0">
                <a:solidFill>
                  <a:srgbClr val="FF0000"/>
                </a:solidFill>
              </a:rPr>
              <a:t>一次性</a:t>
            </a:r>
            <a:r>
              <a:rPr lang="zh-CN" altLang="en-US" dirty="0"/>
              <a:t>抵扣</a:t>
            </a:r>
            <a:endParaRPr lang="en-US" altLang="zh-CN"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r>
              <a:rPr lang="zh-CN" altLang="en-US" dirty="0">
                <a:solidFill>
                  <a:srgbClr val="0070C0"/>
                </a:solidFill>
              </a:rPr>
              <a:t>（二）不动产进项税额转出</a:t>
            </a:r>
            <a:endParaRPr lang="en-US" altLang="zh-CN" dirty="0">
              <a:solidFill>
                <a:srgbClr val="0070C0"/>
              </a:solidFill>
            </a:endParaRPr>
          </a:p>
          <a:p>
            <a:r>
              <a:rPr lang="zh-CN" altLang="en-US" dirty="0"/>
              <a:t>已抵扣进项税额的不动产，发生非正常损失，或者改变用途，专用于简易计税方法计税项目、免征增值税项目、集体福利或者个人消费的，按照下列公式计算不得抵扣的进项税额，并从当期进项税额中扣减：</a:t>
            </a:r>
            <a:endParaRPr lang="en-US" altLang="zh-CN" dirty="0"/>
          </a:p>
          <a:p>
            <a:r>
              <a:rPr lang="zh-CN" altLang="en-US" dirty="0"/>
              <a:t>不得抵扣的进项税额＝已抵扣进项税额</a:t>
            </a:r>
            <a:r>
              <a:rPr lang="en-US" altLang="zh-CN" dirty="0"/>
              <a:t>×</a:t>
            </a:r>
            <a:r>
              <a:rPr lang="zh-CN" altLang="en-US" dirty="0"/>
              <a:t>不动产净值率</a:t>
            </a:r>
            <a:endParaRPr lang="en-US" altLang="zh-CN" dirty="0"/>
          </a:p>
          <a:p>
            <a:r>
              <a:rPr lang="zh-CN" altLang="en-US" dirty="0"/>
              <a:t>不动产净值率＝（不动产净值</a:t>
            </a:r>
            <a:r>
              <a:rPr lang="en-US" altLang="zh-CN" dirty="0"/>
              <a:t>÷</a:t>
            </a:r>
            <a:r>
              <a:rPr lang="zh-CN" altLang="en-US" dirty="0"/>
              <a:t>不动产原值）</a:t>
            </a:r>
            <a:r>
              <a:rPr lang="en-US" altLang="zh-CN" dirty="0"/>
              <a:t>×</a:t>
            </a:r>
            <a:r>
              <a:rPr lang="en-US" dirty="0"/>
              <a:t>100%</a:t>
            </a:r>
            <a:endParaRPr lang="zh-CN" altLang="en-US" dirty="0"/>
          </a:p>
          <a:p>
            <a:r>
              <a:rPr lang="zh-CN" altLang="en-US" dirty="0">
                <a:solidFill>
                  <a:srgbClr val="0070C0"/>
                </a:solidFill>
              </a:rPr>
              <a:t>（三）不动产进项税额转回</a:t>
            </a:r>
            <a:endParaRPr lang="en-US" altLang="zh-CN" dirty="0">
              <a:solidFill>
                <a:srgbClr val="0070C0"/>
              </a:solidFill>
            </a:endParaRPr>
          </a:p>
          <a:p>
            <a:r>
              <a:rPr lang="zh-CN" altLang="en-US" dirty="0"/>
              <a:t>按照规定不得抵扣进项税额的不动产，发生用途改变，用于允许抵扣进项税额项目的，按照下列公式在改变用途的次月计算可抵扣进项税额</a:t>
            </a:r>
            <a:endParaRPr lang="en-US" altLang="zh-CN" dirty="0"/>
          </a:p>
          <a:p>
            <a:r>
              <a:rPr lang="zh-CN" altLang="en-US" dirty="0"/>
              <a:t>抵扣进项税额＝增值税扣税凭证注明或计算的进项税额</a:t>
            </a:r>
            <a:r>
              <a:rPr lang="en-US" altLang="zh-CN" dirty="0"/>
              <a:t>×</a:t>
            </a:r>
            <a:r>
              <a:rPr lang="zh-CN" altLang="en-US" dirty="0"/>
              <a:t>不动产净值率　</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a:xfrm>
            <a:off x="357158" y="1000108"/>
            <a:ext cx="8501122" cy="5500726"/>
          </a:xfrm>
        </p:spPr>
        <p:txBody>
          <a:bodyPr>
            <a:normAutofit fontScale="92500" lnSpcReduction="10000"/>
          </a:bodyPr>
          <a:lstStyle/>
          <a:p>
            <a:r>
              <a:rPr lang="zh-CN" altLang="en-US" dirty="0" smtClean="0">
                <a:solidFill>
                  <a:srgbClr val="FF0000"/>
                </a:solidFill>
              </a:rPr>
              <a:t>旅客运输</a:t>
            </a:r>
            <a:r>
              <a:rPr lang="zh-CN" altLang="en-US" dirty="0">
                <a:solidFill>
                  <a:srgbClr val="FF0000"/>
                </a:solidFill>
              </a:rPr>
              <a:t>服务的进项税额抵</a:t>
            </a:r>
            <a:r>
              <a:rPr lang="zh-CN" altLang="en-US" dirty="0" smtClean="0">
                <a:solidFill>
                  <a:srgbClr val="FF0000"/>
                </a:solidFill>
              </a:rPr>
              <a:t>扣</a:t>
            </a:r>
            <a:endParaRPr lang="en-US" altLang="zh-CN" dirty="0" smtClean="0">
              <a:solidFill>
                <a:srgbClr val="FF0000"/>
              </a:solidFill>
            </a:endParaRPr>
          </a:p>
          <a:p>
            <a:r>
              <a:rPr lang="zh-CN" altLang="en-US" dirty="0" smtClean="0">
                <a:solidFill>
                  <a:srgbClr val="0070C0"/>
                </a:solidFill>
              </a:rPr>
              <a:t>（</a:t>
            </a:r>
            <a:r>
              <a:rPr lang="zh-CN" altLang="zh-CN" dirty="0">
                <a:solidFill>
                  <a:srgbClr val="0070C0"/>
                </a:solidFill>
              </a:rPr>
              <a:t>财政部 税务总局 海关总署公告</a:t>
            </a:r>
            <a:r>
              <a:rPr lang="en-US" altLang="zh-CN" dirty="0">
                <a:solidFill>
                  <a:srgbClr val="0070C0"/>
                </a:solidFill>
              </a:rPr>
              <a:t>2019</a:t>
            </a:r>
            <a:r>
              <a:rPr lang="zh-CN" altLang="zh-CN" dirty="0">
                <a:solidFill>
                  <a:srgbClr val="0070C0"/>
                </a:solidFill>
              </a:rPr>
              <a:t>年第</a:t>
            </a:r>
            <a:r>
              <a:rPr lang="en-US" altLang="zh-CN" dirty="0">
                <a:solidFill>
                  <a:srgbClr val="0070C0"/>
                </a:solidFill>
              </a:rPr>
              <a:t>39</a:t>
            </a:r>
            <a:r>
              <a:rPr lang="zh-CN" altLang="zh-CN" dirty="0">
                <a:solidFill>
                  <a:srgbClr val="0070C0"/>
                </a:solidFill>
              </a:rPr>
              <a:t>号</a:t>
            </a:r>
            <a:r>
              <a:rPr lang="zh-CN" altLang="en-US" dirty="0">
                <a:solidFill>
                  <a:srgbClr val="0070C0"/>
                </a:solidFill>
              </a:rPr>
              <a:t>、</a:t>
            </a:r>
            <a:r>
              <a:rPr lang="zh-CN" altLang="zh-CN" dirty="0">
                <a:solidFill>
                  <a:srgbClr val="0070C0"/>
                </a:solidFill>
              </a:rPr>
              <a:t>国家税务总局公告</a:t>
            </a:r>
            <a:r>
              <a:rPr lang="en-US" altLang="zh-CN" dirty="0">
                <a:solidFill>
                  <a:srgbClr val="0070C0"/>
                </a:solidFill>
              </a:rPr>
              <a:t>2019</a:t>
            </a:r>
            <a:r>
              <a:rPr lang="zh-CN" altLang="zh-CN" dirty="0">
                <a:solidFill>
                  <a:srgbClr val="0070C0"/>
                </a:solidFill>
              </a:rPr>
              <a:t>年第</a:t>
            </a:r>
            <a:r>
              <a:rPr lang="en-US" altLang="zh-CN" dirty="0">
                <a:solidFill>
                  <a:srgbClr val="0070C0"/>
                </a:solidFill>
              </a:rPr>
              <a:t>15</a:t>
            </a:r>
            <a:r>
              <a:rPr lang="zh-CN" altLang="zh-CN" dirty="0">
                <a:solidFill>
                  <a:srgbClr val="0070C0"/>
                </a:solidFill>
              </a:rPr>
              <a:t>号</a:t>
            </a:r>
            <a:r>
              <a:rPr lang="zh-CN" altLang="en-US" dirty="0">
                <a:solidFill>
                  <a:srgbClr val="0070C0"/>
                </a:solidFill>
              </a:rPr>
              <a:t>）</a:t>
            </a:r>
            <a:endParaRPr lang="en-US" altLang="zh-CN" dirty="0">
              <a:solidFill>
                <a:srgbClr val="FF0000"/>
              </a:solidFill>
            </a:endParaRPr>
          </a:p>
          <a:p>
            <a:r>
              <a:rPr lang="zh-CN" altLang="en-US" dirty="0">
                <a:solidFill>
                  <a:srgbClr val="0070C0"/>
                </a:solidFill>
              </a:rPr>
              <a:t>（一）可抵扣的旅客运输服务的进项税额</a:t>
            </a:r>
            <a:endParaRPr lang="en-US" altLang="zh-CN" dirty="0">
              <a:solidFill>
                <a:srgbClr val="0070C0"/>
              </a:solidFill>
            </a:endParaRPr>
          </a:p>
          <a:p>
            <a:r>
              <a:rPr lang="zh-CN" altLang="en-US" dirty="0"/>
              <a:t>纳税人购进国内旅客运输服务，其进项税额允许从销项税额中抵扣</a:t>
            </a:r>
            <a:endParaRPr lang="en-US" altLang="zh-CN" dirty="0"/>
          </a:p>
          <a:p>
            <a:r>
              <a:rPr lang="en-US" altLang="zh-CN" dirty="0"/>
              <a:t>1.</a:t>
            </a:r>
            <a:r>
              <a:rPr lang="zh-CN" altLang="en-US" dirty="0"/>
              <a:t>境内的旅客运输服务，不包括国际旅客运输服务（免税或境外不征税）</a:t>
            </a:r>
            <a:endParaRPr lang="en-US" altLang="zh-CN" dirty="0"/>
          </a:p>
          <a:p>
            <a:r>
              <a:rPr lang="en-US" altLang="zh-CN" dirty="0"/>
              <a:t>2.</a:t>
            </a:r>
            <a:r>
              <a:rPr lang="zh-CN" altLang="en-US" dirty="0"/>
              <a:t>人员，与本单位建立了合法用工关系的</a:t>
            </a:r>
            <a:r>
              <a:rPr lang="zh-CN" altLang="en-US" dirty="0">
                <a:solidFill>
                  <a:srgbClr val="FF0000"/>
                </a:solidFill>
              </a:rPr>
              <a:t>雇员</a:t>
            </a:r>
            <a:r>
              <a:rPr lang="zh-CN" altLang="en-US" dirty="0"/>
              <a:t>；外单位的人员不属于可抵扣范围（强调：注明旅客身份信息，名字或证件号）</a:t>
            </a:r>
            <a:endParaRPr lang="en-US" altLang="zh-CN" dirty="0"/>
          </a:p>
          <a:p>
            <a:r>
              <a:rPr lang="en-US" altLang="zh-CN" dirty="0"/>
              <a:t>3.</a:t>
            </a:r>
            <a:r>
              <a:rPr lang="zh-CN" altLang="en-US" dirty="0"/>
              <a:t>与销项税额相关的旅客运输服务，用于简易计税、免税、职工福利或个人消费的旅客运输服务的进项税额，不属于抵扣范围</a:t>
            </a:r>
            <a:endParaRPr lang="en-US" altLang="zh-CN" dirty="0"/>
          </a:p>
          <a:p>
            <a:r>
              <a:rPr lang="en-US" altLang="zh-CN" dirty="0"/>
              <a:t>4.</a:t>
            </a:r>
            <a:r>
              <a:rPr lang="zh-CN" altLang="en-US" dirty="0"/>
              <a:t>规定的抵扣凭证，包括增值税专用发票、增值税电子普通发票、航空运输电子客票行程单、铁路车票、公路、水路等其他客票。</a:t>
            </a:r>
            <a:endParaRPr lang="en-US" altLang="zh-CN" dirty="0"/>
          </a:p>
          <a:p>
            <a:r>
              <a:rPr lang="zh-CN" altLang="en-US" dirty="0"/>
              <a:t>不包括增值税普通发票、出租车发票、手撕发票、地铁定额发票、公交车发票和</a:t>
            </a:r>
            <a:r>
              <a:rPr lang="en-US" altLang="zh-CN" dirty="0"/>
              <a:t>2019</a:t>
            </a:r>
            <a:r>
              <a:rPr lang="zh-CN" altLang="en-US" dirty="0"/>
              <a:t>年</a:t>
            </a:r>
            <a:r>
              <a:rPr lang="en-US" altLang="zh-CN" dirty="0"/>
              <a:t>4</a:t>
            </a:r>
            <a:r>
              <a:rPr lang="zh-CN" altLang="en-US" dirty="0"/>
              <a:t>月</a:t>
            </a:r>
            <a:r>
              <a:rPr lang="en-US" altLang="zh-CN" dirty="0"/>
              <a:t>1</a:t>
            </a:r>
            <a:r>
              <a:rPr lang="zh-CN" altLang="en-US" dirty="0"/>
              <a:t>日前的各类旅客运输发票</a:t>
            </a:r>
            <a:r>
              <a:rPr lang="zh-CN" altLang="en-US" dirty="0" smtClean="0"/>
              <a:t>等</a:t>
            </a:r>
            <a:endParaRPr lang="zh-CN" alt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a:solidFill>
                  <a:srgbClr val="0070C0"/>
                </a:solidFill>
              </a:rPr>
              <a:t>（二）旅客运输服务可抵扣的进项税额确定</a:t>
            </a:r>
            <a:endParaRPr lang="en-US" altLang="zh-CN" dirty="0">
              <a:solidFill>
                <a:srgbClr val="0070C0"/>
              </a:solidFill>
            </a:endParaRPr>
          </a:p>
          <a:p>
            <a:r>
              <a:rPr lang="en-US" dirty="0"/>
              <a:t>1.</a:t>
            </a:r>
            <a:r>
              <a:rPr lang="zh-CN" altLang="en-US" dirty="0"/>
              <a:t>取得增值税电子普通发票（增值税专用发票）的，为发票上</a:t>
            </a:r>
            <a:r>
              <a:rPr lang="zh-CN" altLang="en-US" dirty="0">
                <a:solidFill>
                  <a:srgbClr val="FF0000"/>
                </a:solidFill>
              </a:rPr>
              <a:t>注明的税额</a:t>
            </a:r>
            <a:endParaRPr lang="en-US" altLang="zh-CN" dirty="0">
              <a:solidFill>
                <a:srgbClr val="FF0000"/>
              </a:solidFill>
            </a:endParaRPr>
          </a:p>
          <a:p>
            <a:r>
              <a:rPr lang="en-US" dirty="0"/>
              <a:t>2.</a:t>
            </a:r>
            <a:r>
              <a:rPr lang="zh-CN" altLang="en-US" dirty="0"/>
              <a:t>取得注明旅客身份信息的航空运输电子客票行程单的，为按照下列公式计算进项税额：</a:t>
            </a:r>
          </a:p>
          <a:p>
            <a:r>
              <a:rPr lang="zh-CN" altLang="en-US" dirty="0"/>
              <a:t>航空旅客运输进项税额</a:t>
            </a:r>
            <a:r>
              <a:rPr lang="en-US" dirty="0"/>
              <a:t>=</a:t>
            </a:r>
            <a:r>
              <a:rPr lang="zh-CN" altLang="en-US" dirty="0"/>
              <a:t>（票价</a:t>
            </a:r>
            <a:r>
              <a:rPr lang="en-US" dirty="0"/>
              <a:t>+</a:t>
            </a:r>
            <a:r>
              <a:rPr lang="zh-CN" altLang="en-US" dirty="0"/>
              <a:t>燃油附加费）</a:t>
            </a:r>
            <a:r>
              <a:rPr lang="en-US" altLang="zh-CN" dirty="0"/>
              <a:t>÷</a:t>
            </a:r>
            <a:r>
              <a:rPr lang="zh-CN" altLang="en-US" dirty="0"/>
              <a:t>（</a:t>
            </a:r>
            <a:r>
              <a:rPr lang="en-US" dirty="0"/>
              <a:t>1+9%</a:t>
            </a:r>
            <a:r>
              <a:rPr lang="zh-CN" altLang="en-US" dirty="0"/>
              <a:t>）</a:t>
            </a:r>
            <a:r>
              <a:rPr lang="en-US" altLang="zh-CN" dirty="0">
                <a:solidFill>
                  <a:srgbClr val="FF0000"/>
                </a:solidFill>
              </a:rPr>
              <a:t>×</a:t>
            </a:r>
            <a:r>
              <a:rPr lang="en-US" dirty="0">
                <a:solidFill>
                  <a:srgbClr val="FF0000"/>
                </a:solidFill>
              </a:rPr>
              <a:t>9%</a:t>
            </a:r>
          </a:p>
          <a:p>
            <a:r>
              <a:rPr lang="en-US" dirty="0"/>
              <a:t>3.</a:t>
            </a:r>
            <a:r>
              <a:rPr lang="zh-CN" altLang="en-US" dirty="0"/>
              <a:t>取得注明旅客身份信息的铁路车票的，为按照下列公式计算的进项税额：</a:t>
            </a:r>
          </a:p>
          <a:p>
            <a:r>
              <a:rPr lang="zh-CN" altLang="en-US" dirty="0"/>
              <a:t>铁路旅客运输进项税额</a:t>
            </a:r>
            <a:r>
              <a:rPr lang="en-US" dirty="0"/>
              <a:t>=</a:t>
            </a:r>
            <a:r>
              <a:rPr lang="zh-CN" altLang="en-US" dirty="0"/>
              <a:t>票面金额</a:t>
            </a:r>
            <a:r>
              <a:rPr lang="en-US" altLang="zh-CN" dirty="0"/>
              <a:t>÷</a:t>
            </a:r>
            <a:r>
              <a:rPr lang="zh-CN" altLang="en-US" dirty="0"/>
              <a:t>（</a:t>
            </a:r>
            <a:r>
              <a:rPr lang="en-US" dirty="0"/>
              <a:t>1+9%</a:t>
            </a:r>
            <a:r>
              <a:rPr lang="zh-CN" altLang="en-US" dirty="0"/>
              <a:t>）</a:t>
            </a:r>
            <a:r>
              <a:rPr lang="en-US" altLang="zh-CN" dirty="0">
                <a:solidFill>
                  <a:srgbClr val="FF0000"/>
                </a:solidFill>
              </a:rPr>
              <a:t>×</a:t>
            </a:r>
            <a:r>
              <a:rPr lang="en-US" dirty="0">
                <a:solidFill>
                  <a:srgbClr val="FF0000"/>
                </a:solidFill>
              </a:rPr>
              <a:t>9%</a:t>
            </a:r>
          </a:p>
          <a:p>
            <a:r>
              <a:rPr lang="en-US" dirty="0"/>
              <a:t>4.</a:t>
            </a:r>
            <a:r>
              <a:rPr lang="zh-CN" altLang="en-US" dirty="0"/>
              <a:t>取得注明旅客身份信息的公路、水路等其他客票的，按照下列公式计算进项税额：</a:t>
            </a:r>
          </a:p>
          <a:p>
            <a:r>
              <a:rPr lang="zh-CN" altLang="en-US" dirty="0"/>
              <a:t>公路、水路等其他旅客运输进项税额</a:t>
            </a:r>
            <a:r>
              <a:rPr lang="en-US" dirty="0"/>
              <a:t>=</a:t>
            </a:r>
            <a:r>
              <a:rPr lang="zh-CN" altLang="en-US" dirty="0"/>
              <a:t>票面金额</a:t>
            </a:r>
            <a:r>
              <a:rPr lang="en-US" altLang="zh-CN" dirty="0"/>
              <a:t>÷</a:t>
            </a:r>
            <a:r>
              <a:rPr lang="zh-CN" altLang="en-US" dirty="0"/>
              <a:t>（</a:t>
            </a:r>
            <a:r>
              <a:rPr lang="en-US" dirty="0"/>
              <a:t>1+3%</a:t>
            </a:r>
            <a:r>
              <a:rPr lang="zh-CN" altLang="en-US" dirty="0"/>
              <a:t>）</a:t>
            </a:r>
            <a:r>
              <a:rPr lang="en-US" altLang="zh-CN" dirty="0">
                <a:solidFill>
                  <a:srgbClr val="FF0000"/>
                </a:solidFill>
              </a:rPr>
              <a:t>×</a:t>
            </a:r>
            <a:r>
              <a:rPr lang="en-US" dirty="0">
                <a:solidFill>
                  <a:srgbClr val="FF0000"/>
                </a:solidFill>
              </a:rPr>
              <a:t>3%</a:t>
            </a:r>
            <a:endParaRPr lang="zh-CN" altLang="en-US" dirty="0">
              <a:solidFill>
                <a:srgbClr val="FF0000"/>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r>
              <a:rPr lang="zh-CN" altLang="en-US" dirty="0" smtClean="0">
                <a:solidFill>
                  <a:srgbClr val="FF0000"/>
                </a:solidFill>
              </a:rPr>
              <a:t>扩大免</a:t>
            </a:r>
            <a:r>
              <a:rPr lang="zh-CN" altLang="en-US" dirty="0">
                <a:solidFill>
                  <a:srgbClr val="FF0000"/>
                </a:solidFill>
              </a:rPr>
              <a:t>扫描认证进项税额</a:t>
            </a:r>
            <a:r>
              <a:rPr lang="zh-CN" altLang="en-US" dirty="0">
                <a:solidFill>
                  <a:srgbClr val="0070C0"/>
                </a:solidFill>
              </a:rPr>
              <a:t>（</a:t>
            </a:r>
            <a:r>
              <a:rPr lang="zh-CN" altLang="zh-CN" dirty="0">
                <a:solidFill>
                  <a:srgbClr val="0070C0"/>
                </a:solidFill>
              </a:rPr>
              <a:t>国家税务总局公告</a:t>
            </a:r>
            <a:r>
              <a:rPr lang="en-US" altLang="zh-CN" dirty="0">
                <a:solidFill>
                  <a:srgbClr val="0070C0"/>
                </a:solidFill>
              </a:rPr>
              <a:t>2019</a:t>
            </a:r>
            <a:r>
              <a:rPr lang="zh-CN" altLang="zh-CN" dirty="0">
                <a:solidFill>
                  <a:srgbClr val="0070C0"/>
                </a:solidFill>
              </a:rPr>
              <a:t>年第</a:t>
            </a:r>
            <a:r>
              <a:rPr lang="en-US" altLang="zh-CN" dirty="0">
                <a:solidFill>
                  <a:srgbClr val="0070C0"/>
                </a:solidFill>
              </a:rPr>
              <a:t>8</a:t>
            </a:r>
            <a:r>
              <a:rPr lang="zh-CN" altLang="zh-CN" dirty="0">
                <a:solidFill>
                  <a:srgbClr val="0070C0"/>
                </a:solidFill>
              </a:rPr>
              <a:t>号</a:t>
            </a:r>
            <a:r>
              <a:rPr lang="zh-CN" altLang="en-US" dirty="0">
                <a:solidFill>
                  <a:srgbClr val="0070C0"/>
                </a:solidFill>
              </a:rPr>
              <a:t>）</a:t>
            </a:r>
            <a:endParaRPr lang="en-US" altLang="zh-CN" dirty="0">
              <a:solidFill>
                <a:srgbClr val="0070C0"/>
              </a:solidFill>
            </a:endParaRPr>
          </a:p>
          <a:p>
            <a:r>
              <a:rPr lang="zh-CN" altLang="zh-CN" dirty="0"/>
              <a:t>自</a:t>
            </a:r>
            <a:r>
              <a:rPr lang="en-US" altLang="zh-CN" dirty="0"/>
              <a:t>2019</a:t>
            </a:r>
            <a:r>
              <a:rPr lang="zh-CN" altLang="zh-CN" dirty="0"/>
              <a:t>年</a:t>
            </a:r>
            <a:r>
              <a:rPr lang="en-US" altLang="zh-CN" dirty="0"/>
              <a:t>3</a:t>
            </a:r>
            <a:r>
              <a:rPr lang="zh-CN" altLang="zh-CN" dirty="0"/>
              <a:t>月</a:t>
            </a:r>
            <a:r>
              <a:rPr lang="en-US" altLang="zh-CN" dirty="0"/>
              <a:t>1</a:t>
            </a:r>
            <a:r>
              <a:rPr lang="zh-CN" altLang="zh-CN" dirty="0"/>
              <a:t>日起</a:t>
            </a:r>
            <a:endParaRPr lang="en-US" altLang="zh-CN" dirty="0"/>
          </a:p>
          <a:p>
            <a:r>
              <a:rPr lang="zh-CN" altLang="zh-CN" dirty="0"/>
              <a:t>将取消增值税发票认证的纳税人范围扩大至全部一般纳税人。一般纳税人取得增值税发票（包括增值税专用发票、机动车销售统一发票、收费公路通行费增值税电子普通发票，）后，可以自愿使用增值税发票选择确认平台查询、选择用于申报抵扣、出口退税或者代办退税的增值税发票信息</a:t>
            </a:r>
          </a:p>
          <a:p>
            <a:r>
              <a:rPr lang="zh-CN" altLang="zh-CN" dirty="0"/>
              <a:t>增值税发票选择确认平台的登录地址由国家税务总局各省、自治区、直辖市和计划单列市税务局确定并公布</a:t>
            </a:r>
          </a:p>
          <a:p>
            <a:endParaRPr lang="zh-CN" alt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r>
              <a:rPr lang="zh-CN" altLang="en-US" dirty="0" smtClean="0">
                <a:solidFill>
                  <a:srgbClr val="FF0000"/>
                </a:solidFill>
              </a:rPr>
              <a:t>加</a:t>
            </a:r>
            <a:r>
              <a:rPr lang="zh-CN" altLang="en-US" dirty="0">
                <a:solidFill>
                  <a:srgbClr val="FF0000"/>
                </a:solidFill>
              </a:rPr>
              <a:t>计抵减</a:t>
            </a:r>
            <a:r>
              <a:rPr lang="zh-CN" altLang="en-US" dirty="0" smtClean="0">
                <a:solidFill>
                  <a:srgbClr val="FF0000"/>
                </a:solidFill>
              </a:rPr>
              <a:t>政策</a:t>
            </a:r>
            <a:endParaRPr lang="en-US" altLang="zh-CN" dirty="0" smtClean="0">
              <a:solidFill>
                <a:srgbClr val="FF0000"/>
              </a:solidFill>
            </a:endParaRPr>
          </a:p>
          <a:p>
            <a:r>
              <a:rPr lang="zh-CN" altLang="en-US" dirty="0" smtClean="0">
                <a:solidFill>
                  <a:srgbClr val="0070C0"/>
                </a:solidFill>
              </a:rPr>
              <a:t>（</a:t>
            </a:r>
            <a:r>
              <a:rPr lang="zh-CN" altLang="zh-CN" dirty="0">
                <a:solidFill>
                  <a:srgbClr val="0070C0"/>
                </a:solidFill>
              </a:rPr>
              <a:t>财政部 税务总局 海关总署公告</a:t>
            </a:r>
            <a:r>
              <a:rPr lang="en-US" altLang="zh-CN" dirty="0">
                <a:solidFill>
                  <a:srgbClr val="0070C0"/>
                </a:solidFill>
              </a:rPr>
              <a:t>2019</a:t>
            </a:r>
            <a:r>
              <a:rPr lang="zh-CN" altLang="zh-CN" dirty="0">
                <a:solidFill>
                  <a:srgbClr val="0070C0"/>
                </a:solidFill>
              </a:rPr>
              <a:t>年第</a:t>
            </a:r>
            <a:r>
              <a:rPr lang="en-US" altLang="zh-CN" dirty="0">
                <a:solidFill>
                  <a:srgbClr val="0070C0"/>
                </a:solidFill>
              </a:rPr>
              <a:t>39</a:t>
            </a:r>
            <a:r>
              <a:rPr lang="zh-CN" altLang="zh-CN" dirty="0">
                <a:solidFill>
                  <a:srgbClr val="0070C0"/>
                </a:solidFill>
              </a:rPr>
              <a:t>号</a:t>
            </a:r>
            <a:r>
              <a:rPr lang="zh-CN" altLang="en-US" dirty="0">
                <a:solidFill>
                  <a:srgbClr val="0070C0"/>
                </a:solidFill>
              </a:rPr>
              <a:t>、</a:t>
            </a:r>
            <a:r>
              <a:rPr lang="zh-CN" altLang="zh-CN" dirty="0">
                <a:solidFill>
                  <a:srgbClr val="0070C0"/>
                </a:solidFill>
              </a:rPr>
              <a:t>国家税务总局公告</a:t>
            </a:r>
            <a:r>
              <a:rPr lang="en-US" altLang="zh-CN" dirty="0">
                <a:solidFill>
                  <a:srgbClr val="0070C0"/>
                </a:solidFill>
              </a:rPr>
              <a:t>2019</a:t>
            </a:r>
            <a:r>
              <a:rPr lang="zh-CN" altLang="zh-CN" dirty="0">
                <a:solidFill>
                  <a:srgbClr val="0070C0"/>
                </a:solidFill>
              </a:rPr>
              <a:t>年第</a:t>
            </a:r>
            <a:r>
              <a:rPr lang="en-US" altLang="zh-CN" dirty="0">
                <a:solidFill>
                  <a:srgbClr val="0070C0"/>
                </a:solidFill>
              </a:rPr>
              <a:t>14</a:t>
            </a:r>
            <a:r>
              <a:rPr lang="zh-CN" altLang="zh-CN" dirty="0">
                <a:solidFill>
                  <a:srgbClr val="0070C0"/>
                </a:solidFill>
              </a:rPr>
              <a:t>号</a:t>
            </a:r>
            <a:r>
              <a:rPr lang="zh-CN" altLang="en-US" dirty="0">
                <a:solidFill>
                  <a:srgbClr val="0070C0"/>
                </a:solidFill>
              </a:rPr>
              <a:t>、</a:t>
            </a:r>
            <a:r>
              <a:rPr lang="zh-CN" altLang="zh-CN" dirty="0">
                <a:solidFill>
                  <a:srgbClr val="0070C0"/>
                </a:solidFill>
              </a:rPr>
              <a:t>国家税务总局公告</a:t>
            </a:r>
            <a:r>
              <a:rPr lang="en-US" altLang="zh-CN" dirty="0">
                <a:solidFill>
                  <a:srgbClr val="0070C0"/>
                </a:solidFill>
              </a:rPr>
              <a:t>2019</a:t>
            </a:r>
            <a:r>
              <a:rPr lang="zh-CN" altLang="zh-CN" dirty="0">
                <a:solidFill>
                  <a:srgbClr val="0070C0"/>
                </a:solidFill>
              </a:rPr>
              <a:t>年第</a:t>
            </a:r>
            <a:r>
              <a:rPr lang="en-US" altLang="zh-CN" dirty="0">
                <a:solidFill>
                  <a:srgbClr val="0070C0"/>
                </a:solidFill>
              </a:rPr>
              <a:t>15</a:t>
            </a:r>
            <a:r>
              <a:rPr lang="zh-CN" altLang="zh-CN" dirty="0">
                <a:solidFill>
                  <a:srgbClr val="0070C0"/>
                </a:solidFill>
              </a:rPr>
              <a:t>号</a:t>
            </a:r>
            <a:r>
              <a:rPr lang="zh-CN" altLang="en-US" dirty="0">
                <a:solidFill>
                  <a:srgbClr val="0070C0"/>
                </a:solidFill>
              </a:rPr>
              <a:t>）</a:t>
            </a:r>
            <a:endParaRPr lang="en-US" altLang="zh-CN" dirty="0">
              <a:solidFill>
                <a:srgbClr val="FF0000"/>
              </a:solidFill>
            </a:endParaRPr>
          </a:p>
          <a:p>
            <a:r>
              <a:rPr lang="zh-CN" altLang="en-US" dirty="0"/>
              <a:t>自</a:t>
            </a:r>
            <a:r>
              <a:rPr lang="en-US" dirty="0"/>
              <a:t>2019</a:t>
            </a:r>
            <a:r>
              <a:rPr lang="zh-CN" altLang="en-US" dirty="0"/>
              <a:t>年</a:t>
            </a:r>
            <a:r>
              <a:rPr lang="en-US" dirty="0"/>
              <a:t>4</a:t>
            </a:r>
            <a:r>
              <a:rPr lang="zh-CN" altLang="en-US" dirty="0"/>
              <a:t>月</a:t>
            </a:r>
            <a:r>
              <a:rPr lang="en-US" dirty="0"/>
              <a:t>1</a:t>
            </a:r>
            <a:r>
              <a:rPr lang="zh-CN" altLang="en-US" dirty="0"/>
              <a:t>日至</a:t>
            </a:r>
            <a:r>
              <a:rPr lang="en-US" dirty="0"/>
              <a:t>2021</a:t>
            </a:r>
            <a:r>
              <a:rPr lang="zh-CN" altLang="en-US" dirty="0"/>
              <a:t>年</a:t>
            </a:r>
            <a:r>
              <a:rPr lang="en-US" dirty="0"/>
              <a:t>12</a:t>
            </a:r>
            <a:r>
              <a:rPr lang="zh-CN" altLang="en-US" dirty="0"/>
              <a:t>月</a:t>
            </a:r>
            <a:r>
              <a:rPr lang="en-US" dirty="0"/>
              <a:t>31</a:t>
            </a:r>
            <a:r>
              <a:rPr lang="zh-CN" altLang="en-US" dirty="0"/>
              <a:t>日，允许生产、生活性服务业纳税人按照当期可抵扣进项税额加计</a:t>
            </a:r>
            <a:r>
              <a:rPr lang="en-US" dirty="0"/>
              <a:t>10%</a:t>
            </a:r>
            <a:r>
              <a:rPr lang="zh-CN" altLang="en-US" dirty="0"/>
              <a:t>，抵减应纳税额</a:t>
            </a:r>
            <a:r>
              <a:rPr lang="en-US" altLang="zh-CN" dirty="0"/>
              <a:t>——</a:t>
            </a:r>
            <a:r>
              <a:rPr lang="zh-CN" altLang="en-US" dirty="0"/>
              <a:t>加计抵减政策</a:t>
            </a:r>
            <a:endParaRPr lang="en-US" altLang="zh-CN" dirty="0"/>
          </a:p>
          <a:p>
            <a:r>
              <a:rPr lang="zh-CN" altLang="en-US" dirty="0">
                <a:solidFill>
                  <a:srgbClr val="0070C0"/>
                </a:solidFill>
              </a:rPr>
              <a:t>（一）适用加计抵减政策的纳税人</a:t>
            </a:r>
            <a:endParaRPr lang="en-US" altLang="zh-CN" dirty="0">
              <a:solidFill>
                <a:srgbClr val="0070C0"/>
              </a:solidFill>
            </a:endParaRPr>
          </a:p>
          <a:p>
            <a:r>
              <a:rPr lang="zh-CN" altLang="en-US" dirty="0"/>
              <a:t>生产、生活性服务业纳税人，是指提供邮政服务、电信服务、现代服务、生活服务取得的销售额占全部销售额的比重超过</a:t>
            </a:r>
            <a:r>
              <a:rPr lang="en-US" dirty="0"/>
              <a:t>50%</a:t>
            </a:r>
            <a:r>
              <a:rPr lang="zh-CN" altLang="en-US" dirty="0"/>
              <a:t>的纳税人（四项服务</a:t>
            </a:r>
            <a:r>
              <a:rPr lang="zh-CN" altLang="en-US" dirty="0">
                <a:solidFill>
                  <a:srgbClr val="FF0000"/>
                </a:solidFill>
              </a:rPr>
              <a:t>为主业</a:t>
            </a:r>
            <a:r>
              <a:rPr lang="zh-CN" altLang="en-US" dirty="0"/>
              <a:t>）</a:t>
            </a:r>
            <a:endParaRPr lang="en-US" altLang="zh-CN" dirty="0"/>
          </a:p>
          <a:p>
            <a:r>
              <a:rPr lang="zh-CN" altLang="en-US" dirty="0"/>
              <a:t>适用</a:t>
            </a:r>
            <a:r>
              <a:rPr lang="en-US" altLang="zh-CN" dirty="0"/>
              <a:t>6%</a:t>
            </a:r>
            <a:r>
              <a:rPr lang="zh-CN" altLang="en-US" dirty="0"/>
              <a:t>税率的，除</a:t>
            </a:r>
            <a:r>
              <a:rPr lang="zh-CN" altLang="en-US" dirty="0">
                <a:solidFill>
                  <a:srgbClr val="FF0000"/>
                </a:solidFill>
              </a:rPr>
              <a:t>金融服务和销售其他无形资产</a:t>
            </a:r>
            <a:r>
              <a:rPr lang="zh-CN" altLang="en-US" dirty="0"/>
              <a:t>外</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r>
              <a:rPr lang="zh-CN" altLang="en-US" dirty="0" smtClean="0">
                <a:solidFill>
                  <a:srgbClr val="FF0000"/>
                </a:solidFill>
              </a:rPr>
              <a:t>无偿</a:t>
            </a:r>
            <a:r>
              <a:rPr lang="zh-CN" altLang="en-US" dirty="0">
                <a:solidFill>
                  <a:srgbClr val="FF0000"/>
                </a:solidFill>
              </a:rPr>
              <a:t>提供（未收取或支付</a:t>
            </a:r>
            <a:r>
              <a:rPr lang="zh-CN" altLang="en-US" dirty="0" smtClean="0">
                <a:solidFill>
                  <a:srgbClr val="FF0000"/>
                </a:solidFill>
              </a:rPr>
              <a:t>）企业所得税处理</a:t>
            </a:r>
            <a:endParaRPr lang="en-US" altLang="zh-CN" dirty="0">
              <a:solidFill>
                <a:srgbClr val="FF0000"/>
              </a:solidFill>
            </a:endParaRPr>
          </a:p>
          <a:p>
            <a:r>
              <a:rPr lang="en-US" altLang="zh-CN" dirty="0" smtClean="0"/>
              <a:t>1.</a:t>
            </a:r>
            <a:r>
              <a:rPr lang="zh-CN" altLang="en-US" dirty="0" smtClean="0"/>
              <a:t>分别</a:t>
            </a:r>
            <a:r>
              <a:rPr lang="zh-CN" altLang="en-US" dirty="0"/>
              <a:t>按独立往来原则调整收入和支出</a:t>
            </a:r>
            <a:endParaRPr lang="en-US" altLang="zh-CN" dirty="0"/>
          </a:p>
          <a:p>
            <a:r>
              <a:rPr lang="en-US" altLang="zh-CN" dirty="0" smtClean="0"/>
              <a:t>2.</a:t>
            </a:r>
            <a:r>
              <a:rPr lang="zh-CN" altLang="en-US" dirty="0" smtClean="0"/>
              <a:t>仅</a:t>
            </a:r>
            <a:r>
              <a:rPr lang="zh-CN" altLang="en-US" dirty="0"/>
              <a:t>就提供方作与收入无关支出，不得税前扣除</a:t>
            </a:r>
            <a:endParaRPr lang="en-US" altLang="zh-CN" dirty="0"/>
          </a:p>
          <a:p>
            <a:r>
              <a:rPr lang="en-US" altLang="zh-CN" dirty="0" smtClean="0"/>
              <a:t>3.</a:t>
            </a:r>
            <a:r>
              <a:rPr lang="zh-CN" altLang="en-US" dirty="0" smtClean="0"/>
              <a:t>关联</a:t>
            </a:r>
            <a:r>
              <a:rPr lang="zh-CN" altLang="en-US" dirty="0"/>
              <a:t>方税负一致的，免予调整</a:t>
            </a:r>
            <a:endParaRPr lang="en-US" altLang="zh-CN" dirty="0"/>
          </a:p>
          <a:p>
            <a:r>
              <a:rPr lang="zh-CN" altLang="en-US" dirty="0"/>
              <a:t>税负一致，不等于税率一致；税率一致但税负不一致情况：</a:t>
            </a:r>
            <a:endParaRPr lang="en-US" altLang="zh-CN" dirty="0"/>
          </a:p>
          <a:p>
            <a:r>
              <a:rPr lang="zh-CN" altLang="en-US" dirty="0"/>
              <a:t>其中一方</a:t>
            </a:r>
            <a:endParaRPr lang="en-US" altLang="zh-CN" dirty="0"/>
          </a:p>
          <a:p>
            <a:r>
              <a:rPr lang="zh-CN" altLang="en-US" dirty="0" smtClean="0"/>
              <a:t>（</a:t>
            </a:r>
            <a:r>
              <a:rPr lang="en-US" altLang="zh-CN" dirty="0" smtClean="0"/>
              <a:t>1</a:t>
            </a:r>
            <a:r>
              <a:rPr lang="zh-CN" altLang="en-US" dirty="0" smtClean="0"/>
              <a:t>）享受</a:t>
            </a:r>
            <a:r>
              <a:rPr lang="zh-CN" altLang="en-US" dirty="0"/>
              <a:t>定期减免税政策</a:t>
            </a:r>
            <a:endParaRPr lang="en-US" altLang="zh-CN" dirty="0"/>
          </a:p>
          <a:p>
            <a:r>
              <a:rPr lang="zh-CN" altLang="en-US" dirty="0" smtClean="0"/>
              <a:t>（</a:t>
            </a:r>
            <a:r>
              <a:rPr lang="en-US" altLang="zh-CN" dirty="0" smtClean="0"/>
              <a:t>2</a:t>
            </a:r>
            <a:r>
              <a:rPr lang="zh-CN" altLang="en-US" dirty="0" smtClean="0"/>
              <a:t>）享受</a:t>
            </a:r>
            <a:r>
              <a:rPr lang="zh-CN" altLang="en-US" dirty="0"/>
              <a:t>减税率优惠政策</a:t>
            </a:r>
            <a:endParaRPr lang="en-US" altLang="zh-CN" dirty="0"/>
          </a:p>
          <a:p>
            <a:r>
              <a:rPr lang="zh-CN" altLang="en-US" dirty="0" smtClean="0"/>
              <a:t>（</a:t>
            </a:r>
            <a:r>
              <a:rPr lang="en-US" altLang="zh-CN" dirty="0" smtClean="0"/>
              <a:t>3</a:t>
            </a:r>
            <a:r>
              <a:rPr lang="zh-CN" altLang="en-US" dirty="0" smtClean="0"/>
              <a:t>）发生</a:t>
            </a:r>
            <a:r>
              <a:rPr lang="zh-CN" altLang="en-US" dirty="0"/>
              <a:t>经营亏损且期限不一致</a:t>
            </a:r>
            <a:endParaRPr lang="en-US" altLang="zh-CN" dirty="0"/>
          </a:p>
          <a:p>
            <a:r>
              <a:rPr lang="zh-CN" altLang="en-US" dirty="0" smtClean="0"/>
              <a:t>（</a:t>
            </a:r>
            <a:r>
              <a:rPr lang="en-US" altLang="zh-CN" dirty="0" smtClean="0"/>
              <a:t>4</a:t>
            </a:r>
            <a:r>
              <a:rPr lang="zh-CN" altLang="en-US" dirty="0" smtClean="0"/>
              <a:t>）采取</a:t>
            </a:r>
            <a:r>
              <a:rPr lang="zh-CN" altLang="en-US" dirty="0"/>
              <a:t>核定征收方式</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r>
              <a:rPr lang="en-US" altLang="zh-CN" dirty="0"/>
              <a:t>1.</a:t>
            </a:r>
            <a:r>
              <a:rPr lang="zh-CN" altLang="en-US" dirty="0"/>
              <a:t>确定主业的销售额口径</a:t>
            </a:r>
            <a:endParaRPr lang="en-US" altLang="zh-CN" dirty="0"/>
          </a:p>
          <a:p>
            <a:r>
              <a:rPr lang="zh-CN" altLang="en-US" dirty="0"/>
              <a:t>（</a:t>
            </a:r>
            <a:r>
              <a:rPr lang="en-US" altLang="zh-CN" dirty="0"/>
              <a:t>1</a:t>
            </a:r>
            <a:r>
              <a:rPr lang="zh-CN" altLang="en-US" dirty="0"/>
              <a:t>）种类：包括正常销售额、免税销售额和出口销售额；申报销售额、稽查查补销售额和纳税评估销售额；一般计税法的销售额和简易计税的销售额（</a:t>
            </a:r>
            <a:r>
              <a:rPr lang="zh-CN" altLang="en-US" dirty="0">
                <a:solidFill>
                  <a:srgbClr val="FF0000"/>
                </a:solidFill>
              </a:rPr>
              <a:t>未明确</a:t>
            </a:r>
            <a:r>
              <a:rPr lang="zh-CN" altLang="en-US" dirty="0"/>
              <a:t>剔除偶然发生的销售不动产）</a:t>
            </a:r>
            <a:endParaRPr lang="en-US" altLang="zh-CN" dirty="0"/>
          </a:p>
          <a:p>
            <a:r>
              <a:rPr lang="zh-CN" altLang="en-US" dirty="0"/>
              <a:t>（</a:t>
            </a:r>
            <a:r>
              <a:rPr lang="en-US" altLang="zh-CN" dirty="0"/>
              <a:t>2</a:t>
            </a:r>
            <a:r>
              <a:rPr lang="zh-CN" altLang="en-US" dirty="0"/>
              <a:t>）按照规定可以享受差额计税政策，以差额后的销售额</a:t>
            </a:r>
            <a:endParaRPr lang="en-US" altLang="zh-CN"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r>
              <a:rPr lang="en-US" altLang="zh-CN" dirty="0"/>
              <a:t>2.</a:t>
            </a:r>
            <a:r>
              <a:rPr lang="zh-CN" altLang="en-US" dirty="0"/>
              <a:t>适用加计抵减政策的确定</a:t>
            </a:r>
            <a:endParaRPr lang="en-US" altLang="zh-CN" dirty="0"/>
          </a:p>
          <a:p>
            <a:r>
              <a:rPr lang="zh-CN" altLang="en-US" dirty="0"/>
              <a:t>（</a:t>
            </a:r>
            <a:r>
              <a:rPr lang="en-US" altLang="zh-CN" dirty="0"/>
              <a:t>1</a:t>
            </a:r>
            <a:r>
              <a:rPr lang="zh-CN" altLang="en-US" dirty="0"/>
              <a:t>）一年一定</a:t>
            </a:r>
            <a:endParaRPr lang="en-US" altLang="zh-CN" dirty="0"/>
          </a:p>
          <a:p>
            <a:r>
              <a:rPr lang="zh-CN" altLang="en-US" dirty="0"/>
              <a:t>纳税人确定适用加计抵减政策后，当年内不再调整，以后年度是否适用，根据上年度销售额计算确定</a:t>
            </a:r>
            <a:endParaRPr lang="en-US" altLang="zh-CN" dirty="0"/>
          </a:p>
          <a:p>
            <a:r>
              <a:rPr lang="zh-CN" altLang="en-US" dirty="0"/>
              <a:t>（</a:t>
            </a:r>
            <a:r>
              <a:rPr lang="en-US" altLang="zh-CN" dirty="0"/>
              <a:t>2</a:t>
            </a:r>
            <a:r>
              <a:rPr lang="zh-CN" altLang="en-US" dirty="0"/>
              <a:t>）确认适用手续</a:t>
            </a:r>
            <a:endParaRPr lang="en-US" altLang="zh-CN" dirty="0"/>
          </a:p>
          <a:p>
            <a:r>
              <a:rPr lang="zh-CN" altLang="en-US" dirty="0"/>
              <a:t>适用加计抵减政策的生产、生活性服务业纳税人，应在年度</a:t>
            </a:r>
            <a:r>
              <a:rPr lang="zh-CN" altLang="en-US" dirty="0">
                <a:solidFill>
                  <a:srgbClr val="FF0000"/>
                </a:solidFill>
              </a:rPr>
              <a:t>首次确认适用</a:t>
            </a:r>
            <a:r>
              <a:rPr lang="zh-CN" altLang="en-US" dirty="0"/>
              <a:t>加计抵减政策时，通过电子税务局（或前往办税服务厅）提交</a:t>
            </a:r>
            <a:r>
              <a:rPr lang="en-US" altLang="zh-CN" dirty="0">
                <a:hlinkClick r:id="rId2" action="ppaction://hlinkfile"/>
              </a:rPr>
              <a:t>《</a:t>
            </a:r>
            <a:r>
              <a:rPr lang="zh-CN" altLang="en-US" dirty="0">
                <a:hlinkClick r:id="rId2" action="ppaction://hlinkfile"/>
              </a:rPr>
              <a:t>适用加计抵减政策的声明</a:t>
            </a:r>
            <a:r>
              <a:rPr lang="en-US" altLang="zh-CN" dirty="0">
                <a:hlinkClick r:id="rId2" action="ppaction://hlinkfile"/>
              </a:rPr>
              <a:t>》</a:t>
            </a:r>
            <a:r>
              <a:rPr lang="zh-CN" altLang="en-US" dirty="0"/>
              <a:t>。适用加计抵减政策的纳税人，同时兼营邮政服务、电信服务、现代服务、生活服务的，应按照四项服务中收入占比最高的业务在</a:t>
            </a:r>
            <a:r>
              <a:rPr lang="en-US" altLang="zh-CN" dirty="0"/>
              <a:t>《</a:t>
            </a:r>
            <a:r>
              <a:rPr lang="zh-CN" altLang="en-US" dirty="0"/>
              <a:t>适用加计抵减政策的声明</a:t>
            </a:r>
            <a:r>
              <a:rPr lang="en-US" altLang="zh-CN" dirty="0"/>
              <a:t>》</a:t>
            </a:r>
            <a:r>
              <a:rPr lang="zh-CN" altLang="en-US" dirty="0"/>
              <a:t>中勾选确定所属行业</a:t>
            </a:r>
            <a:r>
              <a:rPr lang="en-US" dirty="0"/>
              <a:t/>
            </a:r>
            <a:br>
              <a:rPr lang="en-US" dirty="0"/>
            </a:br>
            <a:endParaRPr lang="zh-CN" altLang="en-US"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r>
              <a:rPr lang="zh-CN" altLang="en-US" dirty="0"/>
              <a:t>（</a:t>
            </a:r>
            <a:r>
              <a:rPr lang="en-US" altLang="zh-CN" dirty="0"/>
              <a:t>3</a:t>
            </a:r>
            <a:r>
              <a:rPr lang="zh-CN" altLang="en-US" dirty="0"/>
              <a:t>）新、老企业不同确定方法</a:t>
            </a:r>
            <a:endParaRPr lang="en-US" altLang="zh-CN" dirty="0"/>
          </a:p>
          <a:p>
            <a:r>
              <a:rPr lang="en-US" dirty="0"/>
              <a:t>①2019</a:t>
            </a:r>
            <a:r>
              <a:rPr lang="zh-CN" altLang="en-US" dirty="0"/>
              <a:t>年</a:t>
            </a:r>
            <a:r>
              <a:rPr lang="en-US" dirty="0"/>
              <a:t>3</a:t>
            </a:r>
            <a:r>
              <a:rPr lang="zh-CN" altLang="en-US" dirty="0"/>
              <a:t>月</a:t>
            </a:r>
            <a:r>
              <a:rPr lang="en-US" dirty="0"/>
              <a:t>31</a:t>
            </a:r>
            <a:r>
              <a:rPr lang="zh-CN" altLang="en-US" dirty="0"/>
              <a:t>日前设立的纳税人，自</a:t>
            </a:r>
            <a:r>
              <a:rPr lang="en-US" dirty="0"/>
              <a:t>2018</a:t>
            </a:r>
            <a:r>
              <a:rPr lang="zh-CN" altLang="en-US" dirty="0"/>
              <a:t>年</a:t>
            </a:r>
            <a:r>
              <a:rPr lang="en-US" dirty="0"/>
              <a:t>4</a:t>
            </a:r>
            <a:r>
              <a:rPr lang="zh-CN" altLang="en-US" dirty="0"/>
              <a:t>月至</a:t>
            </a:r>
            <a:r>
              <a:rPr lang="en-US" dirty="0"/>
              <a:t>2019</a:t>
            </a:r>
            <a:r>
              <a:rPr lang="zh-CN" altLang="en-US" dirty="0"/>
              <a:t>年</a:t>
            </a:r>
            <a:r>
              <a:rPr lang="en-US" dirty="0"/>
              <a:t>3</a:t>
            </a:r>
            <a:r>
              <a:rPr lang="zh-CN" altLang="en-US" dirty="0"/>
              <a:t>月期间的销售额</a:t>
            </a:r>
            <a:r>
              <a:rPr lang="en-US" dirty="0"/>
              <a:t>(</a:t>
            </a:r>
            <a:r>
              <a:rPr lang="zh-CN" altLang="en-US" dirty="0"/>
              <a:t>经营期不满</a:t>
            </a:r>
            <a:r>
              <a:rPr lang="en-US" dirty="0"/>
              <a:t>12</a:t>
            </a:r>
            <a:r>
              <a:rPr lang="zh-CN" altLang="en-US" dirty="0"/>
              <a:t>个月的，按照实际经营期的销售额</a:t>
            </a:r>
            <a:r>
              <a:rPr lang="en-US" dirty="0"/>
              <a:t>)</a:t>
            </a:r>
            <a:r>
              <a:rPr lang="zh-CN" altLang="en-US" dirty="0"/>
              <a:t>符合规定条件的，</a:t>
            </a:r>
            <a:r>
              <a:rPr lang="zh-CN" altLang="en-US" dirty="0">
                <a:solidFill>
                  <a:srgbClr val="FF0000"/>
                </a:solidFill>
              </a:rPr>
              <a:t>自</a:t>
            </a:r>
            <a:r>
              <a:rPr lang="en-US" dirty="0">
                <a:solidFill>
                  <a:srgbClr val="FF0000"/>
                </a:solidFill>
              </a:rPr>
              <a:t>2019</a:t>
            </a:r>
            <a:r>
              <a:rPr lang="zh-CN" altLang="en-US" dirty="0">
                <a:solidFill>
                  <a:srgbClr val="FF0000"/>
                </a:solidFill>
              </a:rPr>
              <a:t>年</a:t>
            </a:r>
            <a:r>
              <a:rPr lang="en-US" dirty="0">
                <a:solidFill>
                  <a:srgbClr val="FF0000"/>
                </a:solidFill>
              </a:rPr>
              <a:t>4</a:t>
            </a:r>
            <a:r>
              <a:rPr lang="zh-CN" altLang="en-US" dirty="0">
                <a:solidFill>
                  <a:srgbClr val="FF0000"/>
                </a:solidFill>
              </a:rPr>
              <a:t>月</a:t>
            </a:r>
            <a:r>
              <a:rPr lang="en-US" dirty="0">
                <a:solidFill>
                  <a:srgbClr val="FF0000"/>
                </a:solidFill>
              </a:rPr>
              <a:t>1</a:t>
            </a:r>
            <a:r>
              <a:rPr lang="zh-CN" altLang="en-US" dirty="0">
                <a:solidFill>
                  <a:srgbClr val="FF0000"/>
                </a:solidFill>
              </a:rPr>
              <a:t>日起</a:t>
            </a:r>
            <a:r>
              <a:rPr lang="zh-CN" altLang="en-US" dirty="0"/>
              <a:t>适用加计抵减政策</a:t>
            </a:r>
            <a:endParaRPr lang="en-US" altLang="zh-CN" dirty="0"/>
          </a:p>
          <a:p>
            <a:r>
              <a:rPr lang="en-US" dirty="0"/>
              <a:t>②2019</a:t>
            </a:r>
            <a:r>
              <a:rPr lang="zh-CN" altLang="en-US" dirty="0"/>
              <a:t>年</a:t>
            </a:r>
            <a:r>
              <a:rPr lang="en-US" dirty="0"/>
              <a:t>4</a:t>
            </a:r>
            <a:r>
              <a:rPr lang="zh-CN" altLang="en-US" dirty="0"/>
              <a:t>月</a:t>
            </a:r>
            <a:r>
              <a:rPr lang="en-US" dirty="0"/>
              <a:t>1</a:t>
            </a:r>
            <a:r>
              <a:rPr lang="zh-CN" altLang="en-US" dirty="0"/>
              <a:t>日后设立的纳税人，自设立之日起</a:t>
            </a:r>
            <a:r>
              <a:rPr lang="en-US" dirty="0"/>
              <a:t>3</a:t>
            </a:r>
            <a:r>
              <a:rPr lang="zh-CN" altLang="en-US" dirty="0"/>
              <a:t>个月的销售额符合规定条件的，</a:t>
            </a:r>
            <a:r>
              <a:rPr lang="zh-CN" altLang="en-US" dirty="0">
                <a:solidFill>
                  <a:srgbClr val="FF0000"/>
                </a:solidFill>
              </a:rPr>
              <a:t>自登记</a:t>
            </a:r>
            <a:r>
              <a:rPr lang="zh-CN" altLang="en-US" dirty="0"/>
              <a:t>为一般纳税人之日起适用加计抵减政策（本应是一般纳税人且适用一般计税方法之期起）</a:t>
            </a:r>
            <a:endParaRPr lang="en-US" altLang="zh-CN" dirty="0"/>
          </a:p>
          <a:p>
            <a:r>
              <a:rPr lang="zh-CN" altLang="en-US" dirty="0"/>
              <a:t>销售额以第一笔销售额确认之月算起，</a:t>
            </a:r>
            <a:r>
              <a:rPr lang="en-US" altLang="zh-CN" dirty="0"/>
              <a:t>3</a:t>
            </a:r>
            <a:r>
              <a:rPr lang="zh-CN" altLang="en-US" dirty="0"/>
              <a:t>个月销售额连续计算（不管中间月份是否有销售额）。前</a:t>
            </a:r>
            <a:r>
              <a:rPr lang="en-US" altLang="zh-CN" dirty="0"/>
              <a:t>3</a:t>
            </a:r>
            <a:r>
              <a:rPr lang="zh-CN" altLang="en-US" dirty="0"/>
              <a:t>个月符合、后面不符合的，仍适用；前</a:t>
            </a:r>
            <a:r>
              <a:rPr lang="en-US" altLang="zh-CN" dirty="0"/>
              <a:t>3</a:t>
            </a:r>
            <a:r>
              <a:rPr lang="zh-CN" altLang="en-US" dirty="0"/>
              <a:t>个月不符合、后面符合的，不适用</a:t>
            </a:r>
          </a:p>
          <a:p>
            <a:endParaRPr lang="zh-CN" altLang="en-US"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normAutofit fontScale="92500"/>
          </a:bodyPr>
          <a:lstStyle/>
          <a:p>
            <a:r>
              <a:rPr lang="zh-CN" altLang="en-US" dirty="0">
                <a:solidFill>
                  <a:srgbClr val="0070C0"/>
                </a:solidFill>
              </a:rPr>
              <a:t>（二）加计抵减额</a:t>
            </a:r>
            <a:endParaRPr lang="en-US" altLang="zh-CN" dirty="0">
              <a:solidFill>
                <a:srgbClr val="0070C0"/>
              </a:solidFill>
            </a:endParaRPr>
          </a:p>
          <a:p>
            <a:r>
              <a:rPr lang="zh-CN" altLang="en-US" dirty="0"/>
              <a:t>采取计提方法：包括计提、调减、可抵、实抵和结转</a:t>
            </a:r>
            <a:endParaRPr lang="en-US" altLang="zh-CN" dirty="0"/>
          </a:p>
          <a:p>
            <a:r>
              <a:rPr lang="en-US" altLang="zh-CN" dirty="0"/>
              <a:t>1.</a:t>
            </a:r>
            <a:r>
              <a:rPr lang="zh-CN" altLang="en-US" dirty="0"/>
              <a:t>计提可加计抵减额</a:t>
            </a:r>
            <a:endParaRPr lang="en-US" altLang="zh-CN" dirty="0"/>
          </a:p>
          <a:p>
            <a:r>
              <a:rPr lang="zh-CN" altLang="en-US" dirty="0"/>
              <a:t>按照当期可抵扣进项税额的</a:t>
            </a:r>
            <a:r>
              <a:rPr lang="en-US" dirty="0"/>
              <a:t>10%</a:t>
            </a:r>
            <a:r>
              <a:rPr lang="zh-CN" altLang="en-US" dirty="0"/>
              <a:t>计提当期加计抵减额</a:t>
            </a:r>
            <a:endParaRPr lang="en-US" altLang="zh-CN" dirty="0"/>
          </a:p>
          <a:p>
            <a:r>
              <a:rPr lang="zh-CN" altLang="en-US" dirty="0"/>
              <a:t>（</a:t>
            </a:r>
            <a:r>
              <a:rPr lang="en-US" altLang="zh-CN" dirty="0"/>
              <a:t>1</a:t>
            </a:r>
            <a:r>
              <a:rPr lang="zh-CN" altLang="en-US" dirty="0"/>
              <a:t>）可计提时限</a:t>
            </a:r>
            <a:endParaRPr lang="en-US" altLang="zh-CN" dirty="0"/>
          </a:p>
          <a:p>
            <a:r>
              <a:rPr lang="en-US" dirty="0"/>
              <a:t>2019</a:t>
            </a:r>
            <a:r>
              <a:rPr lang="zh-CN" altLang="en-US" dirty="0"/>
              <a:t>年</a:t>
            </a:r>
            <a:r>
              <a:rPr lang="en-US" dirty="0"/>
              <a:t>4</a:t>
            </a:r>
            <a:r>
              <a:rPr lang="zh-CN" altLang="en-US" dirty="0"/>
              <a:t>月</a:t>
            </a:r>
            <a:r>
              <a:rPr lang="en-US" dirty="0"/>
              <a:t>1</a:t>
            </a:r>
            <a:r>
              <a:rPr lang="zh-CN" altLang="en-US" dirty="0"/>
              <a:t>日至</a:t>
            </a:r>
            <a:r>
              <a:rPr lang="en-US" dirty="0"/>
              <a:t>2021</a:t>
            </a:r>
            <a:r>
              <a:rPr lang="zh-CN" altLang="en-US" dirty="0"/>
              <a:t>年</a:t>
            </a:r>
            <a:r>
              <a:rPr lang="en-US" dirty="0"/>
              <a:t>12</a:t>
            </a:r>
            <a:r>
              <a:rPr lang="zh-CN" altLang="en-US" dirty="0"/>
              <a:t>月</a:t>
            </a:r>
            <a:r>
              <a:rPr lang="en-US" dirty="0"/>
              <a:t>31</a:t>
            </a:r>
            <a:r>
              <a:rPr lang="zh-CN" altLang="en-US" dirty="0"/>
              <a:t>日，确认适用加计抵减政策的纳税期</a:t>
            </a:r>
            <a:endParaRPr lang="en-US" altLang="zh-CN" dirty="0"/>
          </a:p>
          <a:p>
            <a:r>
              <a:rPr lang="zh-CN" altLang="en-US" dirty="0"/>
              <a:t>（</a:t>
            </a:r>
            <a:r>
              <a:rPr lang="en-US" altLang="zh-CN" dirty="0"/>
              <a:t>2</a:t>
            </a:r>
            <a:r>
              <a:rPr lang="zh-CN" altLang="en-US" dirty="0"/>
              <a:t>）可抵扣进项税额口径</a:t>
            </a:r>
            <a:endParaRPr lang="en-US" altLang="zh-CN" dirty="0"/>
          </a:p>
          <a:p>
            <a:r>
              <a:rPr lang="zh-CN" altLang="en-US" dirty="0"/>
              <a:t>当期申报抵扣的进项税额（主表的</a:t>
            </a:r>
            <a:r>
              <a:rPr lang="en-US" altLang="zh-CN" dirty="0"/>
              <a:t>12</a:t>
            </a:r>
            <a:r>
              <a:rPr lang="zh-CN" altLang="en-US" dirty="0"/>
              <a:t>栏，附列二的</a:t>
            </a:r>
            <a:r>
              <a:rPr lang="en-US" altLang="zh-CN" dirty="0"/>
              <a:t>12</a:t>
            </a:r>
            <a:r>
              <a:rPr lang="zh-CN" altLang="en-US" dirty="0"/>
              <a:t>栏）。</a:t>
            </a:r>
            <a:endParaRPr lang="en-US" altLang="zh-CN" dirty="0"/>
          </a:p>
          <a:p>
            <a:r>
              <a:rPr lang="zh-CN" altLang="en-US" dirty="0">
                <a:solidFill>
                  <a:srgbClr val="FF0000"/>
                </a:solidFill>
              </a:rPr>
              <a:t>包括：</a:t>
            </a:r>
            <a:r>
              <a:rPr lang="zh-CN" altLang="en-US" dirty="0"/>
              <a:t>适用原税率的进项税额、不动产未抵扣完的进项税额、前期发票本期认证或比对相符的进项税额和计算确认的进项税额</a:t>
            </a:r>
            <a:endParaRPr lang="en-US" altLang="zh-CN" dirty="0"/>
          </a:p>
          <a:p>
            <a:r>
              <a:rPr lang="zh-CN" altLang="en-US" dirty="0">
                <a:solidFill>
                  <a:srgbClr val="FF0000"/>
                </a:solidFill>
              </a:rPr>
              <a:t>不包括：</a:t>
            </a:r>
            <a:r>
              <a:rPr lang="zh-CN" altLang="en-US" dirty="0"/>
              <a:t>留抵进项税额、本期发票未认证或比对相符的进项税额</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r>
              <a:rPr lang="zh-CN" altLang="en-US" dirty="0"/>
              <a:t>（</a:t>
            </a:r>
            <a:r>
              <a:rPr lang="en-US" altLang="zh-CN" dirty="0"/>
              <a:t>3</a:t>
            </a:r>
            <a:r>
              <a:rPr lang="zh-CN" altLang="en-US" dirty="0"/>
              <a:t>）当期计提的加计抵减额</a:t>
            </a:r>
            <a:endParaRPr lang="en-US" altLang="zh-CN" dirty="0"/>
          </a:p>
          <a:p>
            <a:r>
              <a:rPr lang="zh-CN" altLang="en-US" dirty="0"/>
              <a:t>当期计提加计抵减额</a:t>
            </a:r>
            <a:r>
              <a:rPr lang="en-US" dirty="0"/>
              <a:t>=</a:t>
            </a:r>
            <a:r>
              <a:rPr lang="zh-CN" altLang="en-US" dirty="0"/>
              <a:t>当期可抵扣进项税额</a:t>
            </a:r>
            <a:r>
              <a:rPr lang="en-US" altLang="zh-CN" dirty="0"/>
              <a:t>×</a:t>
            </a:r>
            <a:r>
              <a:rPr lang="en-US" dirty="0"/>
              <a:t>10%</a:t>
            </a:r>
            <a:r>
              <a:rPr lang="zh-CN" altLang="en-US" dirty="0"/>
              <a:t>（</a:t>
            </a:r>
            <a:r>
              <a:rPr lang="en-US" altLang="zh-CN" dirty="0"/>
              <a:t>+</a:t>
            </a:r>
            <a:r>
              <a:rPr lang="zh-CN" altLang="en-US" dirty="0"/>
              <a:t>确认前可抵扣进项税额</a:t>
            </a:r>
            <a:r>
              <a:rPr lang="en-US" altLang="zh-CN" dirty="0"/>
              <a:t>×</a:t>
            </a:r>
            <a:r>
              <a:rPr lang="en-US" dirty="0"/>
              <a:t>10%</a:t>
            </a:r>
            <a:r>
              <a:rPr lang="zh-CN" altLang="en-US" dirty="0"/>
              <a:t>）</a:t>
            </a:r>
          </a:p>
          <a:p>
            <a:r>
              <a:rPr lang="zh-CN" altLang="en-US" dirty="0"/>
              <a:t>可计提但未计提的加计抵减额，可在确定适用加计抵减政策当期一并计提（指新办纳税人事后确认，以前纳税期未计提；</a:t>
            </a:r>
            <a:r>
              <a:rPr lang="zh-CN" altLang="en-US" dirty="0">
                <a:solidFill>
                  <a:srgbClr val="FF0000"/>
                </a:solidFill>
              </a:rPr>
              <a:t>＊未准确计提</a:t>
            </a:r>
            <a:r>
              <a:rPr lang="zh-CN" altLang="en-US" dirty="0"/>
              <a:t>而补提）</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normAutofit lnSpcReduction="10000"/>
          </a:bodyPr>
          <a:lstStyle/>
          <a:p>
            <a:r>
              <a:rPr lang="en-US" altLang="zh-CN" dirty="0"/>
              <a:t>2.</a:t>
            </a:r>
            <a:r>
              <a:rPr lang="zh-CN" altLang="en-US" dirty="0"/>
              <a:t>调减加计抵减额</a:t>
            </a:r>
            <a:endParaRPr lang="en-US" altLang="zh-CN" dirty="0"/>
          </a:p>
          <a:p>
            <a:r>
              <a:rPr lang="zh-CN" altLang="en-US" dirty="0"/>
              <a:t>按照现行规定不得从销项税额中抵扣的进项税额，不得计提加计抵减额；</a:t>
            </a:r>
            <a:r>
              <a:rPr lang="zh-CN" altLang="en-US" dirty="0">
                <a:solidFill>
                  <a:srgbClr val="FF0000"/>
                </a:solidFill>
              </a:rPr>
              <a:t>已计提加计</a:t>
            </a:r>
            <a:r>
              <a:rPr lang="zh-CN" altLang="en-US" dirty="0"/>
              <a:t>抵减额的进项税额，按规定作进项税额转出的，应在进项税额转出当期，相应调减加计抵减额</a:t>
            </a:r>
            <a:endParaRPr lang="en-US" altLang="zh-CN" dirty="0"/>
          </a:p>
          <a:p>
            <a:r>
              <a:rPr lang="zh-CN" altLang="en-US" dirty="0"/>
              <a:t>当期调减加计抵减额</a:t>
            </a:r>
            <a:r>
              <a:rPr lang="en-US" altLang="zh-CN" dirty="0"/>
              <a:t>=</a:t>
            </a:r>
            <a:r>
              <a:rPr lang="zh-CN" altLang="en-US" dirty="0"/>
              <a:t>当期进项转出额（已计提）</a:t>
            </a:r>
            <a:r>
              <a:rPr lang="en-US" altLang="zh-CN" dirty="0"/>
              <a:t> ×</a:t>
            </a:r>
            <a:r>
              <a:rPr lang="en-US" dirty="0"/>
              <a:t>10%</a:t>
            </a:r>
            <a:endParaRPr lang="zh-CN" altLang="en-US" dirty="0"/>
          </a:p>
          <a:p>
            <a:r>
              <a:rPr lang="zh-CN" altLang="en-US" dirty="0"/>
              <a:t>纳税人出口货物劳务、发生跨境应税行为不适用加计抵减政策，其对应的进项税额不得计提加计抵减额（进项税额</a:t>
            </a:r>
            <a:r>
              <a:rPr lang="zh-CN" altLang="en-US" dirty="0">
                <a:solidFill>
                  <a:srgbClr val="FF0000"/>
                </a:solidFill>
              </a:rPr>
              <a:t>不抵扣</a:t>
            </a:r>
            <a:r>
              <a:rPr lang="zh-CN" altLang="en-US" dirty="0"/>
              <a:t>，税率差的进项税额</a:t>
            </a:r>
            <a:r>
              <a:rPr lang="zh-CN" altLang="en-US" dirty="0">
                <a:solidFill>
                  <a:srgbClr val="FF0000"/>
                </a:solidFill>
              </a:rPr>
              <a:t>不调减</a:t>
            </a:r>
            <a:r>
              <a:rPr lang="zh-CN" altLang="en-US" dirty="0"/>
              <a:t>）</a:t>
            </a:r>
          </a:p>
          <a:p>
            <a:r>
              <a:rPr lang="zh-CN" altLang="en-US" dirty="0"/>
              <a:t>纳税人兼营出口货物劳务、发生跨境应税行为且无法划分不得计提加计抵减额的进项税额，按照以下公式计算：</a:t>
            </a:r>
            <a:endParaRPr lang="en-US" altLang="zh-CN" dirty="0"/>
          </a:p>
          <a:p>
            <a:r>
              <a:rPr lang="zh-CN" altLang="en-US" dirty="0"/>
              <a:t>不得计提加计抵减额的进项税额＝当期无法划分的全部进项税额</a:t>
            </a:r>
            <a:r>
              <a:rPr lang="en-US" altLang="zh-CN" dirty="0"/>
              <a:t>×</a:t>
            </a:r>
            <a:r>
              <a:rPr lang="zh-CN" altLang="en-US" dirty="0"/>
              <a:t>当期出口货物劳务和发生跨境应税行为的销售额</a:t>
            </a:r>
            <a:r>
              <a:rPr lang="en-US" altLang="zh-CN" dirty="0"/>
              <a:t>÷</a:t>
            </a:r>
            <a:r>
              <a:rPr lang="zh-CN" altLang="en-US" dirty="0"/>
              <a:t>当期全部销售额</a:t>
            </a:r>
          </a:p>
          <a:p>
            <a:endParaRPr lang="zh-CN" alt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normAutofit fontScale="92500"/>
          </a:bodyPr>
          <a:lstStyle/>
          <a:p>
            <a:r>
              <a:rPr lang="en-US" altLang="zh-CN" dirty="0"/>
              <a:t>3.</a:t>
            </a:r>
            <a:r>
              <a:rPr lang="zh-CN" altLang="en-US" dirty="0"/>
              <a:t>可抵、实抵和结转加计抵减额</a:t>
            </a:r>
            <a:endParaRPr lang="en-US" altLang="zh-CN" dirty="0"/>
          </a:p>
          <a:p>
            <a:r>
              <a:rPr lang="zh-CN" altLang="en-US" dirty="0"/>
              <a:t>（</a:t>
            </a:r>
            <a:r>
              <a:rPr lang="en-US" altLang="zh-CN" dirty="0"/>
              <a:t>1</a:t>
            </a:r>
            <a:r>
              <a:rPr lang="zh-CN" altLang="en-US" dirty="0"/>
              <a:t>）可抵的加计抵减额</a:t>
            </a:r>
            <a:endParaRPr lang="en-US" altLang="zh-CN" dirty="0"/>
          </a:p>
          <a:p>
            <a:r>
              <a:rPr lang="zh-CN" altLang="en-US" dirty="0"/>
              <a:t>当期可抵减加计抵减额</a:t>
            </a:r>
            <a:r>
              <a:rPr lang="en-US" dirty="0"/>
              <a:t>=</a:t>
            </a:r>
            <a:r>
              <a:rPr lang="zh-CN" altLang="en-US" dirty="0"/>
              <a:t>上期末加计抵减额余额</a:t>
            </a:r>
            <a:r>
              <a:rPr lang="en-US" dirty="0"/>
              <a:t>+</a:t>
            </a:r>
            <a:r>
              <a:rPr lang="zh-CN" altLang="en-US" dirty="0"/>
              <a:t>当期计提加计抵减额</a:t>
            </a:r>
            <a:r>
              <a:rPr lang="en-US" dirty="0"/>
              <a:t>-</a:t>
            </a:r>
            <a:r>
              <a:rPr lang="zh-CN" altLang="en-US" dirty="0"/>
              <a:t>当期调减加计抵减额</a:t>
            </a:r>
            <a:endParaRPr lang="en-US" altLang="zh-CN" dirty="0"/>
          </a:p>
          <a:p>
            <a:r>
              <a:rPr lang="zh-CN" altLang="en-US" dirty="0"/>
              <a:t>（</a:t>
            </a:r>
            <a:r>
              <a:rPr lang="en-US" altLang="zh-CN" dirty="0"/>
              <a:t>2</a:t>
            </a:r>
            <a:r>
              <a:rPr lang="zh-CN" altLang="en-US" dirty="0"/>
              <a:t>）实抵和结转的加计抵减额</a:t>
            </a:r>
            <a:endParaRPr lang="en-US" altLang="zh-CN" dirty="0"/>
          </a:p>
          <a:p>
            <a:r>
              <a:rPr lang="zh-CN" altLang="en-US" dirty="0"/>
              <a:t>以</a:t>
            </a:r>
            <a:r>
              <a:rPr lang="zh-CN" altLang="en-US" dirty="0">
                <a:solidFill>
                  <a:srgbClr val="FF0000"/>
                </a:solidFill>
              </a:rPr>
              <a:t>一般计税法计算</a:t>
            </a:r>
            <a:r>
              <a:rPr lang="zh-CN" altLang="en-US" dirty="0"/>
              <a:t>的应纳增值税额为限（即抵减前的应纳税额）</a:t>
            </a:r>
            <a:endParaRPr lang="en-US" altLang="zh-CN" dirty="0"/>
          </a:p>
          <a:p>
            <a:r>
              <a:rPr lang="en-US" dirty="0"/>
              <a:t>①</a:t>
            </a:r>
            <a:r>
              <a:rPr lang="zh-CN" altLang="en-US" dirty="0"/>
              <a:t>抵减前的应纳税额等于零的，当期可抵减加计抵减额全部结转下期抵减</a:t>
            </a:r>
            <a:endParaRPr lang="en-US" altLang="zh-CN" dirty="0"/>
          </a:p>
          <a:p>
            <a:r>
              <a:rPr lang="en-US" dirty="0"/>
              <a:t>②</a:t>
            </a:r>
            <a:r>
              <a:rPr lang="zh-CN" altLang="en-US" dirty="0"/>
              <a:t>抵减前的应纳税额大于零，且大于当期可抵减加计抵减额的，当期可抵减加计抵减额全额从抵减前的应纳税额中抵减</a:t>
            </a:r>
            <a:endParaRPr lang="en-US" altLang="zh-CN" dirty="0"/>
          </a:p>
          <a:p>
            <a:r>
              <a:rPr lang="en-US" dirty="0"/>
              <a:t>③</a:t>
            </a:r>
            <a:r>
              <a:rPr lang="zh-CN" altLang="en-US" dirty="0"/>
              <a:t>抵减前的应纳税额大于零，且小于或等于当期可抵减加计抵减额的，以当期可抵减加计抵减额抵减应纳税额至零。未抵减完的当期可抵减加计抵减额，结转下期继续抵减</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normAutofit/>
          </a:bodyPr>
          <a:lstStyle/>
          <a:p>
            <a:r>
              <a:rPr lang="zh-CN" altLang="en-US" dirty="0">
                <a:solidFill>
                  <a:srgbClr val="0070C0"/>
                </a:solidFill>
              </a:rPr>
              <a:t>（三）加计抵减额的会计核算</a:t>
            </a:r>
            <a:endParaRPr lang="en-US" altLang="zh-CN" dirty="0">
              <a:solidFill>
                <a:srgbClr val="0070C0"/>
              </a:solidFill>
            </a:endParaRPr>
          </a:p>
          <a:p>
            <a:r>
              <a:rPr lang="zh-CN" altLang="en-US" dirty="0" smtClean="0"/>
              <a:t>纳税人</a:t>
            </a:r>
            <a:r>
              <a:rPr lang="zh-CN" altLang="en-US" dirty="0"/>
              <a:t>应单独核算加计抵减额的计提、抵减、调减、结余等变动情况。骗取适用加计抵减政策或虚增加计抵减额的，按照</a:t>
            </a:r>
            <a:r>
              <a:rPr lang="en-US" altLang="zh-CN" dirty="0"/>
              <a:t>《</a:t>
            </a:r>
            <a:r>
              <a:rPr lang="zh-CN" altLang="en-US" dirty="0"/>
              <a:t>中华人民共和国税收征收管理法</a:t>
            </a:r>
            <a:r>
              <a:rPr lang="en-US" altLang="zh-CN" dirty="0"/>
              <a:t>》</a:t>
            </a:r>
            <a:r>
              <a:rPr lang="zh-CN" altLang="en-US" dirty="0"/>
              <a:t>等有关规定处理</a:t>
            </a:r>
            <a:endParaRPr lang="en-US" altLang="zh-CN" dirty="0"/>
          </a:p>
          <a:p>
            <a:r>
              <a:rPr lang="zh-CN" altLang="en-US" dirty="0"/>
              <a:t>加计抵减政策执行到期后，纳税人不再计提加计抵减额，结余的加计抵减额停止抵</a:t>
            </a:r>
            <a:r>
              <a:rPr lang="zh-CN" altLang="en-US" dirty="0" smtClean="0"/>
              <a:t>减</a:t>
            </a:r>
            <a:endParaRPr lang="en-US" altLang="zh-CN"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r>
              <a:rPr lang="zh-CN" altLang="en-US" dirty="0" smtClean="0"/>
              <a:t>财政部解读：</a:t>
            </a:r>
            <a:endParaRPr lang="en-US" altLang="zh-CN" dirty="0" smtClean="0"/>
          </a:p>
          <a:p>
            <a:r>
              <a:rPr lang="zh-CN" altLang="en-US" dirty="0" smtClean="0"/>
              <a:t>生产、生活性服务业纳税人取得资产或接受劳务时，应当按照</a:t>
            </a:r>
            <a:r>
              <a:rPr lang="en-US" altLang="zh-CN" dirty="0" smtClean="0"/>
              <a:t>《</a:t>
            </a:r>
            <a:r>
              <a:rPr lang="zh-CN" altLang="en-US" dirty="0" smtClean="0"/>
              <a:t>增值税会计处理规定</a:t>
            </a:r>
            <a:r>
              <a:rPr lang="en-US" altLang="zh-CN" dirty="0" smtClean="0"/>
              <a:t>》</a:t>
            </a:r>
            <a:r>
              <a:rPr lang="zh-CN" altLang="en-US" dirty="0" smtClean="0"/>
              <a:t>的相关规定对增值税相关业务进行会计处理；</a:t>
            </a:r>
            <a:r>
              <a:rPr lang="zh-CN" altLang="en-US" dirty="0" smtClean="0">
                <a:solidFill>
                  <a:srgbClr val="FF0000"/>
                </a:solidFill>
              </a:rPr>
              <a:t>实际缴纳</a:t>
            </a:r>
            <a:r>
              <a:rPr lang="zh-CN" altLang="en-US" dirty="0" smtClean="0"/>
              <a:t>增值税时，按应纳税额借记</a:t>
            </a:r>
            <a:r>
              <a:rPr lang="en-US" dirty="0" smtClean="0"/>
              <a:t>“</a:t>
            </a:r>
            <a:r>
              <a:rPr lang="zh-CN" altLang="en-US" dirty="0" smtClean="0"/>
              <a:t>应交税费</a:t>
            </a:r>
            <a:r>
              <a:rPr lang="en-US" dirty="0" smtClean="0"/>
              <a:t>——</a:t>
            </a:r>
            <a:r>
              <a:rPr lang="zh-CN" altLang="en-US" dirty="0" smtClean="0"/>
              <a:t>未交增值税</a:t>
            </a:r>
            <a:r>
              <a:rPr lang="en-US" dirty="0" smtClean="0"/>
              <a:t>”</a:t>
            </a:r>
            <a:r>
              <a:rPr lang="zh-CN" altLang="en-US" dirty="0" smtClean="0"/>
              <a:t>等科目，按实际纳税金额贷记</a:t>
            </a:r>
            <a:r>
              <a:rPr lang="en-US" dirty="0" smtClean="0"/>
              <a:t>“</a:t>
            </a:r>
            <a:r>
              <a:rPr lang="zh-CN" altLang="en-US" dirty="0" smtClean="0"/>
              <a:t>银行存款</a:t>
            </a:r>
            <a:r>
              <a:rPr lang="en-US" dirty="0" smtClean="0"/>
              <a:t>”</a:t>
            </a:r>
            <a:r>
              <a:rPr lang="zh-CN" altLang="en-US" dirty="0" smtClean="0"/>
              <a:t>科目，按加计抵减的金额贷记</a:t>
            </a:r>
            <a:r>
              <a:rPr lang="en-US" dirty="0" smtClean="0"/>
              <a:t>“</a:t>
            </a:r>
            <a:r>
              <a:rPr lang="zh-CN" altLang="en-US" dirty="0" smtClean="0"/>
              <a:t>其他收益</a:t>
            </a:r>
            <a:r>
              <a:rPr lang="en-US" dirty="0" smtClean="0"/>
              <a:t>”</a:t>
            </a:r>
            <a:r>
              <a:rPr lang="zh-CN" altLang="en-US" dirty="0" smtClean="0"/>
              <a:t>科目</a:t>
            </a:r>
            <a:endParaRPr lang="en-US" altLang="zh-CN" dirty="0" smtClean="0"/>
          </a:p>
          <a:p>
            <a:r>
              <a:rPr lang="zh-CN" altLang="en-US" dirty="0" smtClean="0"/>
              <a:t>借：未交增值税（一般计税方法计税额）</a:t>
            </a:r>
            <a:endParaRPr lang="en-US" altLang="zh-CN" dirty="0" smtClean="0"/>
          </a:p>
          <a:p>
            <a:r>
              <a:rPr lang="en-US" altLang="zh-CN" dirty="0" smtClean="0"/>
              <a:t> </a:t>
            </a:r>
            <a:r>
              <a:rPr lang="en-US" altLang="zh-CN" dirty="0" smtClean="0"/>
              <a:t>    </a:t>
            </a:r>
            <a:r>
              <a:rPr lang="zh-CN" altLang="en-US" dirty="0" smtClean="0"/>
              <a:t>贷：银行存款</a:t>
            </a:r>
            <a:r>
              <a:rPr lang="zh-CN" altLang="en-US" dirty="0" smtClean="0"/>
              <a:t>（一般计税方法抵减后的实际纳税额</a:t>
            </a:r>
            <a:r>
              <a:rPr lang="zh-CN" altLang="en-US" dirty="0" smtClean="0"/>
              <a:t>）</a:t>
            </a:r>
            <a:endParaRPr lang="en-US" altLang="zh-CN" dirty="0" smtClean="0"/>
          </a:p>
          <a:p>
            <a:r>
              <a:rPr lang="en-US" altLang="zh-CN" dirty="0" smtClean="0"/>
              <a:t> </a:t>
            </a:r>
            <a:r>
              <a:rPr lang="en-US" altLang="zh-CN" dirty="0" smtClean="0"/>
              <a:t>            </a:t>
            </a:r>
            <a:r>
              <a:rPr lang="zh-CN" altLang="en-US" dirty="0" smtClean="0"/>
              <a:t>其他收益 （实际 加计抵减税额）</a:t>
            </a:r>
            <a:endParaRPr lang="en-US" altLang="zh-CN" dirty="0" smtClean="0"/>
          </a:p>
          <a:p>
            <a:endParaRPr lang="zh-CN" altLang="en-US" dirty="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r>
              <a:rPr lang="en-US" altLang="zh-CN" dirty="0" smtClean="0"/>
              <a:t>1.</a:t>
            </a:r>
            <a:r>
              <a:rPr lang="zh-CN" altLang="en-US" dirty="0" smtClean="0"/>
              <a:t>不单独反应加计抵减情况（计提、冲减等），实际发生抵减时，以实际抵减额（未交增值税与实缴增值税的差额）进行核算</a:t>
            </a:r>
            <a:endParaRPr lang="en-US" altLang="zh-CN" dirty="0" smtClean="0"/>
          </a:p>
          <a:p>
            <a:r>
              <a:rPr lang="en-US" altLang="zh-CN" dirty="0" smtClean="0"/>
              <a:t>2.</a:t>
            </a:r>
            <a:r>
              <a:rPr lang="zh-CN" altLang="en-US" dirty="0" smtClean="0"/>
              <a:t>加计抵减属于税收优惠</a:t>
            </a:r>
            <a:r>
              <a:rPr lang="en-US" altLang="zh-CN" dirty="0" smtClean="0"/>
              <a:t>——</a:t>
            </a:r>
            <a:r>
              <a:rPr lang="zh-CN" altLang="en-US" dirty="0" smtClean="0"/>
              <a:t>其他收益 </a:t>
            </a:r>
            <a:endParaRPr lang="en-US" altLang="zh-CN" dirty="0" smtClean="0"/>
          </a:p>
          <a:p>
            <a:r>
              <a:rPr lang="zh-CN" altLang="en-US" dirty="0" smtClean="0"/>
              <a:t>为准确核算，建议设立辅助账或者设立“应交税费</a:t>
            </a:r>
            <a:r>
              <a:rPr lang="en-US" altLang="zh-CN" dirty="0" smtClean="0"/>
              <a:t>——</a:t>
            </a:r>
            <a:r>
              <a:rPr lang="zh-CN" altLang="en-US" dirty="0" smtClean="0"/>
              <a:t>增值税加计抵减”科目进行核算</a:t>
            </a:r>
            <a:endParaRPr lang="en-US" altLang="zh-CN" dirty="0" smtClean="0"/>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r>
              <a:rPr lang="en-US" altLang="zh-CN" dirty="0" smtClean="0"/>
              <a:t>【</a:t>
            </a:r>
            <a:r>
              <a:rPr lang="zh-CN" altLang="en-US" dirty="0" smtClean="0"/>
              <a:t>案例</a:t>
            </a:r>
            <a:r>
              <a:rPr lang="en-US" altLang="zh-CN" dirty="0" smtClean="0"/>
              <a:t>】</a:t>
            </a:r>
            <a:r>
              <a:rPr lang="zh-CN" altLang="en-US" dirty="0" smtClean="0"/>
              <a:t>某房地产开发企业，将</a:t>
            </a:r>
            <a:r>
              <a:rPr lang="en-US" altLang="zh-CN" dirty="0" smtClean="0"/>
              <a:t>30000</a:t>
            </a:r>
            <a:r>
              <a:rPr lang="zh-CN" altLang="en-US" dirty="0" smtClean="0"/>
              <a:t>万元借予某房地产项目公司</a:t>
            </a:r>
            <a:endParaRPr lang="en-US" altLang="zh-CN" dirty="0" smtClean="0"/>
          </a:p>
          <a:p>
            <a:r>
              <a:rPr lang="en-US" altLang="zh-CN" dirty="0" smtClean="0"/>
              <a:t>1.</a:t>
            </a:r>
            <a:r>
              <a:rPr lang="zh-CN" altLang="en-US" dirty="0" smtClean="0"/>
              <a:t>按银行贷款利率收取利息</a:t>
            </a:r>
            <a:endParaRPr lang="en-US" altLang="zh-CN" dirty="0" smtClean="0"/>
          </a:p>
          <a:p>
            <a:r>
              <a:rPr lang="zh-CN" altLang="en-US" dirty="0" smtClean="0"/>
              <a:t>（</a:t>
            </a:r>
            <a:r>
              <a:rPr lang="en-US" altLang="zh-CN" dirty="0" smtClean="0"/>
              <a:t>1</a:t>
            </a:r>
            <a:r>
              <a:rPr lang="zh-CN" altLang="en-US" dirty="0" smtClean="0"/>
              <a:t>）非关联企业</a:t>
            </a:r>
            <a:endParaRPr lang="en-US" altLang="zh-CN" dirty="0" smtClean="0"/>
          </a:p>
          <a:p>
            <a:r>
              <a:rPr lang="zh-CN" altLang="en-US" dirty="0" smtClean="0"/>
              <a:t>（</a:t>
            </a:r>
            <a:r>
              <a:rPr lang="en-US" altLang="zh-CN" dirty="0" smtClean="0"/>
              <a:t>2</a:t>
            </a:r>
            <a:r>
              <a:rPr lang="zh-CN" altLang="en-US" dirty="0" smtClean="0"/>
              <a:t>）关联企业，但非全资或非集团</a:t>
            </a:r>
            <a:endParaRPr lang="en-US" altLang="zh-CN" dirty="0" smtClean="0"/>
          </a:p>
          <a:p>
            <a:r>
              <a:rPr lang="zh-CN" altLang="en-US" dirty="0" smtClean="0"/>
              <a:t>（</a:t>
            </a:r>
            <a:r>
              <a:rPr lang="en-US" altLang="zh-CN" dirty="0" smtClean="0"/>
              <a:t>3</a:t>
            </a:r>
            <a:r>
              <a:rPr lang="zh-CN" altLang="en-US" dirty="0" smtClean="0"/>
              <a:t>）集团企业内部</a:t>
            </a:r>
            <a:endParaRPr lang="en-US" altLang="zh-CN" dirty="0" smtClean="0"/>
          </a:p>
          <a:p>
            <a:r>
              <a:rPr lang="en-US" altLang="zh-CN" dirty="0" smtClean="0"/>
              <a:t>2.</a:t>
            </a:r>
            <a:r>
              <a:rPr lang="zh-CN" altLang="en-US" dirty="0" smtClean="0"/>
              <a:t>未收取利息</a:t>
            </a:r>
            <a:endParaRPr lang="en-US" altLang="zh-CN" dirty="0" smtClean="0"/>
          </a:p>
          <a:p>
            <a:r>
              <a:rPr lang="zh-CN" altLang="en-US" dirty="0" smtClean="0"/>
              <a:t>（</a:t>
            </a:r>
            <a:r>
              <a:rPr lang="en-US" altLang="zh-CN" dirty="0" smtClean="0"/>
              <a:t>1</a:t>
            </a:r>
            <a:r>
              <a:rPr lang="zh-CN" altLang="en-US" dirty="0" smtClean="0"/>
              <a:t>）非关联企业</a:t>
            </a:r>
            <a:endParaRPr lang="en-US" altLang="zh-CN" dirty="0" smtClean="0"/>
          </a:p>
          <a:p>
            <a:r>
              <a:rPr lang="zh-CN" altLang="en-US" dirty="0" smtClean="0"/>
              <a:t>（</a:t>
            </a:r>
            <a:r>
              <a:rPr lang="en-US" altLang="zh-CN" dirty="0" smtClean="0"/>
              <a:t>2</a:t>
            </a:r>
            <a:r>
              <a:rPr lang="zh-CN" altLang="en-US" dirty="0" smtClean="0"/>
              <a:t>）关联企业，但非全资或非集团</a:t>
            </a:r>
            <a:endParaRPr lang="en-US" altLang="zh-CN" dirty="0" smtClean="0"/>
          </a:p>
          <a:p>
            <a:r>
              <a:rPr lang="zh-CN" altLang="en-US" dirty="0" smtClean="0"/>
              <a:t>（</a:t>
            </a:r>
            <a:r>
              <a:rPr lang="en-US" altLang="zh-CN" dirty="0" smtClean="0"/>
              <a:t>3</a:t>
            </a:r>
            <a:r>
              <a:rPr lang="zh-CN" altLang="en-US" dirty="0" smtClean="0"/>
              <a:t>）集团企业内部</a:t>
            </a:r>
            <a:endParaRPr lang="en-US" altLang="zh-CN" dirty="0" smtClean="0"/>
          </a:p>
          <a:p>
            <a:endParaRPr lang="zh-CN" alt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r>
              <a:rPr lang="zh-CN" altLang="en-US" dirty="0">
                <a:solidFill>
                  <a:srgbClr val="0070C0"/>
                </a:solidFill>
              </a:rPr>
              <a:t>（四）加计抵减额的纳税申报</a:t>
            </a:r>
            <a:endParaRPr lang="en-US" altLang="zh-CN" dirty="0">
              <a:solidFill>
                <a:srgbClr val="0070C0"/>
              </a:solidFill>
            </a:endParaRPr>
          </a:p>
          <a:p>
            <a:r>
              <a:rPr lang="en-US" altLang="zh-CN" dirty="0"/>
              <a:t>1.</a:t>
            </a:r>
            <a:r>
              <a:rPr lang="zh-CN" altLang="en-US" dirty="0"/>
              <a:t> </a:t>
            </a:r>
            <a:r>
              <a:rPr lang="en-US" altLang="zh-CN" dirty="0"/>
              <a:t>《</a:t>
            </a:r>
            <a:r>
              <a:rPr lang="zh-CN" altLang="en-US" dirty="0"/>
              <a:t>增值税纳税申报表附列资料（四）</a:t>
            </a:r>
            <a:r>
              <a:rPr lang="en-US" altLang="zh-CN" dirty="0"/>
              <a:t>》</a:t>
            </a:r>
            <a:r>
              <a:rPr lang="zh-CN" altLang="en-US" dirty="0"/>
              <a:t>（税额抵减情况表）增加“</a:t>
            </a:r>
            <a:r>
              <a:rPr lang="zh-CN" altLang="en-US" dirty="0">
                <a:hlinkClick r:id="rId2" action="ppaction://hlinkfile"/>
              </a:rPr>
              <a:t>二、加计抵减情况</a:t>
            </a:r>
            <a:r>
              <a:rPr lang="zh-CN" altLang="en-US" dirty="0"/>
              <a:t>”相关栏次</a:t>
            </a:r>
            <a:endParaRPr lang="en-US" altLang="zh-CN" dirty="0">
              <a:solidFill>
                <a:srgbClr val="0070C0"/>
              </a:solidFill>
            </a:endParaRPr>
          </a:p>
          <a:p>
            <a:r>
              <a:rPr lang="zh-CN" altLang="en-US" dirty="0"/>
              <a:t>反映加计抵减结转、计提、调减、实抵及结余情况</a:t>
            </a:r>
            <a:endParaRPr lang="en-US" altLang="zh-CN" dirty="0"/>
          </a:p>
          <a:p>
            <a:r>
              <a:rPr lang="en-US" altLang="zh-CN" dirty="0"/>
              <a:t>2.</a:t>
            </a:r>
            <a:r>
              <a:rPr lang="x-none" dirty="0"/>
              <a:t> 《增值税纳税申报表（一般纳税人适用）》</a:t>
            </a:r>
            <a:r>
              <a:rPr lang="zh-CN" altLang="en-US" dirty="0"/>
              <a:t>第</a:t>
            </a:r>
            <a:r>
              <a:rPr lang="en-US" dirty="0"/>
              <a:t>19</a:t>
            </a:r>
            <a:r>
              <a:rPr lang="zh-CN" altLang="en-US" dirty="0"/>
              <a:t>栏“应纳税额”</a:t>
            </a:r>
            <a:endParaRPr lang="en-US" altLang="zh-CN" dirty="0"/>
          </a:p>
          <a:p>
            <a:r>
              <a:rPr lang="zh-CN" altLang="en-US" dirty="0"/>
              <a:t>“本月数”＝第</a:t>
            </a:r>
            <a:r>
              <a:rPr lang="en-US" dirty="0"/>
              <a:t>11</a:t>
            </a:r>
            <a:r>
              <a:rPr lang="zh-CN" altLang="en-US" dirty="0"/>
              <a:t>栏“销项税额”的 “本月数”</a:t>
            </a:r>
            <a:r>
              <a:rPr lang="en-US" dirty="0"/>
              <a:t>-</a:t>
            </a:r>
            <a:r>
              <a:rPr lang="zh-CN" altLang="en-US" dirty="0"/>
              <a:t>第</a:t>
            </a:r>
            <a:r>
              <a:rPr lang="en-US" dirty="0"/>
              <a:t>18</a:t>
            </a:r>
            <a:r>
              <a:rPr lang="zh-CN" altLang="en-US" dirty="0"/>
              <a:t>栏“实际抵扣税额”的“本月数”</a:t>
            </a:r>
            <a:r>
              <a:rPr lang="en-US" dirty="0"/>
              <a:t>-“</a:t>
            </a:r>
            <a:r>
              <a:rPr lang="zh-CN" altLang="en-US" dirty="0"/>
              <a:t>实际抵减额</a:t>
            </a:r>
            <a:r>
              <a:rPr lang="en-US" dirty="0"/>
              <a:t>”</a:t>
            </a:r>
            <a:r>
              <a:rPr lang="en-US" altLang="zh-CN" dirty="0"/>
              <a:t>【</a:t>
            </a:r>
            <a:r>
              <a:rPr lang="zh-CN" altLang="en-US" dirty="0"/>
              <a:t>附列资料（四）二、加计抵减情况的第</a:t>
            </a:r>
            <a:r>
              <a:rPr lang="en-US" altLang="zh-CN" dirty="0"/>
              <a:t>5</a:t>
            </a:r>
            <a:r>
              <a:rPr lang="zh-CN" altLang="en-US" dirty="0"/>
              <a:t>列</a:t>
            </a:r>
          </a:p>
          <a:p>
            <a:endParaRPr lang="zh-CN" altLang="en-US" dirty="0"/>
          </a:p>
          <a:p>
            <a:endParaRPr lang="zh-CN" alt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normAutofit lnSpcReduction="10000"/>
          </a:bodyPr>
          <a:lstStyle/>
          <a:p>
            <a:r>
              <a:rPr lang="en-US" altLang="zh-CN" dirty="0"/>
              <a:t>【</a:t>
            </a:r>
            <a:r>
              <a:rPr lang="zh-CN" altLang="en-US" dirty="0"/>
              <a:t>案例</a:t>
            </a:r>
            <a:r>
              <a:rPr lang="en-US" altLang="zh-CN" dirty="0"/>
              <a:t>】</a:t>
            </a:r>
            <a:r>
              <a:rPr lang="zh-CN" altLang="en-US" dirty="0"/>
              <a:t>某适用加计抵减政策的一般纳税 人，销项税额</a:t>
            </a:r>
            <a:r>
              <a:rPr lang="en-US" altLang="zh-CN" dirty="0"/>
              <a:t>60</a:t>
            </a:r>
            <a:r>
              <a:rPr lang="zh-CN" altLang="en-US" dirty="0"/>
              <a:t>万元，可以抵扣的进项税额</a:t>
            </a:r>
            <a:r>
              <a:rPr lang="en-US" altLang="zh-CN" dirty="0"/>
              <a:t>58</a:t>
            </a:r>
            <a:r>
              <a:rPr lang="zh-CN" altLang="en-US" dirty="0"/>
              <a:t>万元，进项税额转出</a:t>
            </a:r>
            <a:r>
              <a:rPr lang="en-US" altLang="zh-CN" dirty="0"/>
              <a:t>10</a:t>
            </a:r>
            <a:r>
              <a:rPr lang="zh-CN" altLang="en-US" dirty="0"/>
              <a:t>万元，上期加计抵减结余</a:t>
            </a:r>
            <a:r>
              <a:rPr lang="en-US" altLang="zh-CN" dirty="0"/>
              <a:t>9</a:t>
            </a:r>
            <a:r>
              <a:rPr lang="zh-CN" altLang="en-US" dirty="0"/>
              <a:t>万元</a:t>
            </a:r>
            <a:endParaRPr lang="en-US" altLang="zh-CN" dirty="0"/>
          </a:p>
          <a:p>
            <a:r>
              <a:rPr lang="en-US" altLang="zh-CN" dirty="0"/>
              <a:t>1.</a:t>
            </a:r>
            <a:r>
              <a:rPr lang="zh-CN" altLang="en-US" dirty="0"/>
              <a:t>一般计税方法的应纳税额：</a:t>
            </a:r>
            <a:r>
              <a:rPr lang="en-US" altLang="zh-CN" dirty="0"/>
              <a:t>60-</a:t>
            </a:r>
            <a:r>
              <a:rPr lang="zh-CN" altLang="en-US" dirty="0"/>
              <a:t>（</a:t>
            </a:r>
            <a:r>
              <a:rPr lang="en-US" altLang="zh-CN" dirty="0"/>
              <a:t>58-10</a:t>
            </a:r>
            <a:r>
              <a:rPr lang="zh-CN" altLang="en-US" dirty="0"/>
              <a:t>）</a:t>
            </a:r>
            <a:r>
              <a:rPr lang="en-US" altLang="zh-CN" dirty="0"/>
              <a:t>=12</a:t>
            </a:r>
            <a:r>
              <a:rPr lang="zh-CN" altLang="en-US" dirty="0"/>
              <a:t>万元</a:t>
            </a:r>
            <a:endParaRPr lang="en-US" altLang="zh-CN" dirty="0"/>
          </a:p>
          <a:p>
            <a:r>
              <a:rPr lang="en-US" altLang="zh-CN" dirty="0"/>
              <a:t>2.</a:t>
            </a:r>
            <a:r>
              <a:rPr lang="zh-CN" altLang="en-US" dirty="0"/>
              <a:t>加计抵减</a:t>
            </a:r>
            <a:endParaRPr lang="en-US" altLang="zh-CN" dirty="0"/>
          </a:p>
          <a:p>
            <a:r>
              <a:rPr lang="zh-CN" altLang="en-US" dirty="0"/>
              <a:t>（</a:t>
            </a:r>
            <a:r>
              <a:rPr lang="en-US" altLang="zh-CN" dirty="0"/>
              <a:t>1</a:t>
            </a:r>
            <a:r>
              <a:rPr lang="zh-CN" altLang="en-US" dirty="0"/>
              <a:t>）计提：</a:t>
            </a:r>
            <a:r>
              <a:rPr lang="en-US" altLang="zh-CN" dirty="0"/>
              <a:t> 58 ×10%=5.8</a:t>
            </a:r>
          </a:p>
          <a:p>
            <a:r>
              <a:rPr lang="zh-CN" altLang="en-US" dirty="0" smtClean="0"/>
              <a:t>（</a:t>
            </a:r>
            <a:r>
              <a:rPr lang="en-US" altLang="zh-CN" dirty="0"/>
              <a:t>2</a:t>
            </a:r>
            <a:r>
              <a:rPr lang="zh-CN" altLang="en-US" dirty="0"/>
              <a:t>）调减：</a:t>
            </a:r>
            <a:r>
              <a:rPr lang="en-US" altLang="zh-CN" dirty="0"/>
              <a:t>10 ×10%=1</a:t>
            </a:r>
          </a:p>
          <a:p>
            <a:r>
              <a:rPr lang="zh-CN" altLang="en-US" dirty="0" smtClean="0"/>
              <a:t>（</a:t>
            </a:r>
            <a:r>
              <a:rPr lang="en-US" altLang="zh-CN" dirty="0" smtClean="0"/>
              <a:t>3</a:t>
            </a:r>
            <a:r>
              <a:rPr lang="zh-CN" altLang="en-US" dirty="0" smtClean="0"/>
              <a:t>）当期可抵减：</a:t>
            </a:r>
            <a:r>
              <a:rPr lang="en-US" altLang="zh-CN" dirty="0" smtClean="0"/>
              <a:t>9+5.8-1=13.8</a:t>
            </a:r>
          </a:p>
          <a:p>
            <a:r>
              <a:rPr lang="zh-CN" altLang="en-US" dirty="0" smtClean="0"/>
              <a:t>（</a:t>
            </a:r>
            <a:r>
              <a:rPr lang="en-US" altLang="zh-CN" dirty="0" smtClean="0"/>
              <a:t>4</a:t>
            </a:r>
            <a:r>
              <a:rPr lang="zh-CN" altLang="en-US" dirty="0" smtClean="0"/>
              <a:t>）当期实际可抵减：</a:t>
            </a:r>
            <a:r>
              <a:rPr lang="en-US" altLang="zh-CN" dirty="0" smtClean="0"/>
              <a:t>12</a:t>
            </a:r>
            <a:r>
              <a:rPr lang="zh-CN" altLang="en-US" dirty="0" smtClean="0"/>
              <a:t>（</a:t>
            </a:r>
            <a:r>
              <a:rPr lang="en-US" altLang="zh-CN" dirty="0" smtClean="0"/>
              <a:t>12</a:t>
            </a:r>
            <a:r>
              <a:rPr lang="zh-CN" altLang="en-US" dirty="0" smtClean="0"/>
              <a:t>＜</a:t>
            </a:r>
            <a:r>
              <a:rPr lang="en-US" altLang="zh-CN" dirty="0" smtClean="0"/>
              <a:t>13.8</a:t>
            </a:r>
            <a:r>
              <a:rPr lang="zh-CN" altLang="en-US" dirty="0" smtClean="0"/>
              <a:t>）</a:t>
            </a:r>
            <a:endParaRPr lang="en-US" altLang="zh-CN" dirty="0" smtClean="0"/>
          </a:p>
          <a:p>
            <a:r>
              <a:rPr lang="zh-CN" altLang="en-US" dirty="0" smtClean="0"/>
              <a:t>（</a:t>
            </a:r>
            <a:r>
              <a:rPr lang="en-US" altLang="zh-CN" dirty="0" smtClean="0"/>
              <a:t>5</a:t>
            </a:r>
            <a:r>
              <a:rPr lang="zh-CN" altLang="en-US" dirty="0" smtClean="0"/>
              <a:t>）当期缴纳的增值税：</a:t>
            </a:r>
            <a:r>
              <a:rPr lang="en-US" altLang="zh-CN" dirty="0" smtClean="0"/>
              <a:t>12-12=0</a:t>
            </a:r>
          </a:p>
          <a:p>
            <a:r>
              <a:rPr lang="zh-CN" altLang="en-US" dirty="0" smtClean="0"/>
              <a:t>（</a:t>
            </a:r>
            <a:r>
              <a:rPr lang="en-US" altLang="zh-CN" dirty="0" smtClean="0"/>
              <a:t>6</a:t>
            </a:r>
            <a:r>
              <a:rPr lang="zh-CN" altLang="en-US" dirty="0" smtClean="0"/>
              <a:t>）结转下期继续抵减的加计抵减额：</a:t>
            </a:r>
            <a:r>
              <a:rPr lang="en-US" altLang="zh-CN" dirty="0" smtClean="0"/>
              <a:t>13.8-12=1.8</a:t>
            </a:r>
          </a:p>
          <a:p>
            <a:r>
              <a:rPr lang="zh-CN" altLang="en-US" dirty="0" smtClean="0"/>
              <a:t>借：应交税费</a:t>
            </a:r>
            <a:r>
              <a:rPr lang="en-US" altLang="zh-CN" dirty="0" smtClean="0"/>
              <a:t>——</a:t>
            </a:r>
            <a:r>
              <a:rPr lang="zh-CN" altLang="en-US" dirty="0" smtClean="0"/>
              <a:t>未交增值税      </a:t>
            </a:r>
            <a:r>
              <a:rPr lang="en-US" altLang="zh-CN" dirty="0" smtClean="0"/>
              <a:t>12</a:t>
            </a:r>
          </a:p>
          <a:p>
            <a:r>
              <a:rPr lang="en-US" altLang="zh-CN" dirty="0" smtClean="0"/>
              <a:t>    </a:t>
            </a:r>
            <a:r>
              <a:rPr lang="zh-CN" altLang="en-US" dirty="0" smtClean="0"/>
              <a:t>贷</a:t>
            </a:r>
            <a:r>
              <a:rPr lang="zh-CN" altLang="en-US" dirty="0" smtClean="0"/>
              <a:t>：其他收益                            </a:t>
            </a:r>
            <a:r>
              <a:rPr lang="en-US" altLang="zh-CN" dirty="0" smtClean="0"/>
              <a:t>12</a:t>
            </a:r>
            <a:endParaRPr lang="en-US" altLang="zh-CN" dirty="0" smtClean="0"/>
          </a:p>
          <a:p>
            <a:endParaRPr lang="zh-CN" alt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r>
              <a:rPr lang="zh-CN" altLang="en-US" dirty="0"/>
              <a:t>上例的销项税额</a:t>
            </a:r>
            <a:r>
              <a:rPr lang="en-US" altLang="zh-CN" dirty="0"/>
              <a:t>70</a:t>
            </a:r>
            <a:r>
              <a:rPr lang="zh-CN" altLang="en-US" dirty="0"/>
              <a:t>万元，其他不变</a:t>
            </a:r>
            <a:endParaRPr lang="en-US" altLang="zh-CN" dirty="0"/>
          </a:p>
          <a:p>
            <a:r>
              <a:rPr lang="zh-CN" altLang="en-US" dirty="0"/>
              <a:t>一般计税法计算的应纳税额：</a:t>
            </a:r>
            <a:r>
              <a:rPr lang="en-US" altLang="zh-CN" dirty="0"/>
              <a:t>70-48=22</a:t>
            </a:r>
            <a:r>
              <a:rPr lang="zh-CN" altLang="en-US" dirty="0"/>
              <a:t>万元</a:t>
            </a:r>
            <a:endParaRPr lang="en-US" altLang="zh-CN" dirty="0"/>
          </a:p>
          <a:p>
            <a:r>
              <a:rPr lang="zh-CN" altLang="en-US" dirty="0"/>
              <a:t>当期可抵减：</a:t>
            </a:r>
            <a:r>
              <a:rPr lang="en-US" altLang="zh-CN" dirty="0"/>
              <a:t>9+5.8-1=13.8</a:t>
            </a:r>
          </a:p>
          <a:p>
            <a:r>
              <a:rPr lang="zh-CN" altLang="en-US" dirty="0"/>
              <a:t>当期实际可抵减：</a:t>
            </a:r>
            <a:r>
              <a:rPr lang="en-US" altLang="zh-CN" dirty="0"/>
              <a:t>13.8</a:t>
            </a:r>
            <a:r>
              <a:rPr lang="zh-CN" altLang="en-US" dirty="0"/>
              <a:t>（</a:t>
            </a:r>
            <a:r>
              <a:rPr lang="en-US" altLang="zh-CN" dirty="0"/>
              <a:t>22</a:t>
            </a:r>
            <a:r>
              <a:rPr lang="zh-CN" altLang="en-US" dirty="0"/>
              <a:t>＞</a:t>
            </a:r>
            <a:r>
              <a:rPr lang="en-US" altLang="zh-CN" dirty="0"/>
              <a:t>13.8</a:t>
            </a:r>
            <a:r>
              <a:rPr lang="zh-CN" altLang="en-US" dirty="0"/>
              <a:t>）</a:t>
            </a:r>
            <a:endParaRPr lang="en-US" altLang="zh-CN" dirty="0"/>
          </a:p>
          <a:p>
            <a:r>
              <a:rPr lang="zh-CN" altLang="en-US" dirty="0"/>
              <a:t>当期缴纳的增值税：</a:t>
            </a:r>
            <a:r>
              <a:rPr lang="en-US" altLang="zh-CN" dirty="0"/>
              <a:t>22-13.8=8.2</a:t>
            </a:r>
          </a:p>
          <a:p>
            <a:r>
              <a:rPr lang="zh-CN" altLang="en-US" dirty="0"/>
              <a:t>结转下期继续抵减的加计抵减额：</a:t>
            </a:r>
            <a:r>
              <a:rPr lang="en-US" altLang="zh-CN" dirty="0" smtClean="0"/>
              <a:t>13.8-13.8=0</a:t>
            </a:r>
          </a:p>
          <a:p>
            <a:r>
              <a:rPr lang="zh-CN" altLang="en-US" dirty="0" smtClean="0"/>
              <a:t>借：应交税费</a:t>
            </a:r>
            <a:r>
              <a:rPr lang="en-US" altLang="zh-CN" dirty="0" smtClean="0"/>
              <a:t>——</a:t>
            </a:r>
            <a:r>
              <a:rPr lang="zh-CN" altLang="en-US" dirty="0" smtClean="0"/>
              <a:t>未交增值税    </a:t>
            </a:r>
            <a:r>
              <a:rPr lang="en-US" altLang="zh-CN" dirty="0" smtClean="0"/>
              <a:t>22</a:t>
            </a:r>
          </a:p>
          <a:p>
            <a:r>
              <a:rPr lang="en-US" altLang="zh-CN" dirty="0" smtClean="0"/>
              <a:t> </a:t>
            </a:r>
            <a:r>
              <a:rPr lang="en-US" altLang="zh-CN" dirty="0" smtClean="0"/>
              <a:t>     </a:t>
            </a:r>
            <a:r>
              <a:rPr lang="zh-CN" altLang="en-US" dirty="0" smtClean="0"/>
              <a:t>贷：银行存款                        </a:t>
            </a:r>
            <a:r>
              <a:rPr lang="en-US" altLang="zh-CN" dirty="0" smtClean="0"/>
              <a:t>8.2</a:t>
            </a:r>
          </a:p>
          <a:p>
            <a:r>
              <a:rPr lang="en-US" altLang="zh-CN" dirty="0" smtClean="0"/>
              <a:t> </a:t>
            </a:r>
            <a:r>
              <a:rPr lang="en-US" altLang="zh-CN" dirty="0" smtClean="0"/>
              <a:t>              </a:t>
            </a:r>
            <a:r>
              <a:rPr lang="zh-CN" altLang="en-US" dirty="0" smtClean="0"/>
              <a:t>其他收益                        </a:t>
            </a:r>
            <a:r>
              <a:rPr lang="en-US" altLang="zh-CN" smtClean="0"/>
              <a:t>13.8</a:t>
            </a:r>
            <a:endParaRPr lang="en-US" altLang="zh-CN" dirty="0"/>
          </a:p>
          <a:p>
            <a:endParaRPr lang="zh-CN" altLang="en-US"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normAutofit/>
          </a:bodyPr>
          <a:lstStyle/>
          <a:p>
            <a:r>
              <a:rPr lang="zh-CN" altLang="en-US" dirty="0">
                <a:solidFill>
                  <a:srgbClr val="FF0000"/>
                </a:solidFill>
              </a:rPr>
              <a:t>增量留抵税额</a:t>
            </a:r>
            <a:r>
              <a:rPr lang="zh-CN" altLang="en-US" dirty="0">
                <a:solidFill>
                  <a:srgbClr val="0070C0"/>
                </a:solidFill>
              </a:rPr>
              <a:t>（</a:t>
            </a:r>
            <a:r>
              <a:rPr lang="zh-CN" altLang="zh-CN" dirty="0">
                <a:solidFill>
                  <a:srgbClr val="0070C0"/>
                </a:solidFill>
              </a:rPr>
              <a:t>财政部 税务总局 海关总署公告</a:t>
            </a:r>
            <a:r>
              <a:rPr lang="en-US" altLang="zh-CN" dirty="0">
                <a:solidFill>
                  <a:srgbClr val="0070C0"/>
                </a:solidFill>
              </a:rPr>
              <a:t>2019</a:t>
            </a:r>
            <a:r>
              <a:rPr lang="zh-CN" altLang="zh-CN" dirty="0">
                <a:solidFill>
                  <a:srgbClr val="0070C0"/>
                </a:solidFill>
              </a:rPr>
              <a:t>年第</a:t>
            </a:r>
            <a:r>
              <a:rPr lang="en-US" altLang="zh-CN" dirty="0">
                <a:solidFill>
                  <a:srgbClr val="0070C0"/>
                </a:solidFill>
              </a:rPr>
              <a:t>39</a:t>
            </a:r>
            <a:r>
              <a:rPr lang="zh-CN" altLang="zh-CN" dirty="0">
                <a:solidFill>
                  <a:srgbClr val="0070C0"/>
                </a:solidFill>
              </a:rPr>
              <a:t>号</a:t>
            </a:r>
            <a:r>
              <a:rPr lang="zh-CN" altLang="en-US" dirty="0">
                <a:solidFill>
                  <a:srgbClr val="0070C0"/>
                </a:solidFill>
              </a:rPr>
              <a:t>、</a:t>
            </a:r>
            <a:r>
              <a:rPr lang="zh-CN" altLang="zh-CN" dirty="0">
                <a:solidFill>
                  <a:srgbClr val="0070C0"/>
                </a:solidFill>
              </a:rPr>
              <a:t>国家税务总局公告</a:t>
            </a:r>
            <a:r>
              <a:rPr lang="en-US" altLang="zh-CN" dirty="0">
                <a:solidFill>
                  <a:srgbClr val="0070C0"/>
                </a:solidFill>
              </a:rPr>
              <a:t>2019</a:t>
            </a:r>
            <a:r>
              <a:rPr lang="zh-CN" altLang="zh-CN" dirty="0">
                <a:solidFill>
                  <a:srgbClr val="0070C0"/>
                </a:solidFill>
              </a:rPr>
              <a:t>年第</a:t>
            </a:r>
            <a:r>
              <a:rPr lang="en-US" altLang="zh-CN" dirty="0">
                <a:solidFill>
                  <a:srgbClr val="0070C0"/>
                </a:solidFill>
              </a:rPr>
              <a:t>20</a:t>
            </a:r>
            <a:r>
              <a:rPr lang="zh-CN" altLang="zh-CN" dirty="0">
                <a:solidFill>
                  <a:srgbClr val="0070C0"/>
                </a:solidFill>
              </a:rPr>
              <a:t>号</a:t>
            </a:r>
            <a:r>
              <a:rPr lang="zh-CN" altLang="en-US" dirty="0">
                <a:solidFill>
                  <a:srgbClr val="0070C0"/>
                </a:solidFill>
              </a:rPr>
              <a:t>）</a:t>
            </a:r>
            <a:endParaRPr lang="en-US" altLang="zh-CN" dirty="0">
              <a:solidFill>
                <a:srgbClr val="0070C0"/>
              </a:solidFill>
            </a:endParaRPr>
          </a:p>
          <a:p>
            <a:r>
              <a:rPr lang="zh-CN" altLang="en-US" dirty="0">
                <a:solidFill>
                  <a:srgbClr val="0070C0"/>
                </a:solidFill>
              </a:rPr>
              <a:t>（一）增量留抵税额的概念</a:t>
            </a:r>
            <a:endParaRPr lang="en-US" altLang="zh-CN" dirty="0">
              <a:solidFill>
                <a:srgbClr val="0070C0"/>
              </a:solidFill>
            </a:endParaRPr>
          </a:p>
          <a:p>
            <a:r>
              <a:rPr lang="zh-CN" altLang="en-US" dirty="0"/>
              <a:t>自</a:t>
            </a:r>
            <a:r>
              <a:rPr lang="en-US" altLang="zh-CN" dirty="0"/>
              <a:t>2019</a:t>
            </a:r>
            <a:r>
              <a:rPr lang="zh-CN" altLang="en-US" dirty="0"/>
              <a:t>年</a:t>
            </a:r>
            <a:r>
              <a:rPr lang="en-US" altLang="zh-CN" dirty="0"/>
              <a:t>4</a:t>
            </a:r>
            <a:r>
              <a:rPr lang="zh-CN" altLang="en-US" dirty="0"/>
              <a:t>月</a:t>
            </a:r>
            <a:r>
              <a:rPr lang="en-US" altLang="zh-CN" dirty="0"/>
              <a:t>1</a:t>
            </a:r>
            <a:r>
              <a:rPr lang="zh-CN" altLang="en-US" dirty="0"/>
              <a:t>日起，试行增值税期末留抵税额退税制度（仅退还</a:t>
            </a:r>
            <a:r>
              <a:rPr lang="zh-CN" altLang="en-US" dirty="0">
                <a:solidFill>
                  <a:srgbClr val="FF0000"/>
                </a:solidFill>
              </a:rPr>
              <a:t>增量留抵税额</a:t>
            </a:r>
            <a:r>
              <a:rPr lang="zh-CN" altLang="en-US" dirty="0"/>
              <a:t>）</a:t>
            </a:r>
            <a:endParaRPr lang="en-US" altLang="zh-CN" dirty="0"/>
          </a:p>
          <a:p>
            <a:r>
              <a:rPr lang="zh-CN" altLang="en-US" dirty="0"/>
              <a:t>增量留抵税额，是指与</a:t>
            </a:r>
            <a:r>
              <a:rPr lang="en-US" altLang="zh-CN" dirty="0"/>
              <a:t>2019</a:t>
            </a:r>
            <a:r>
              <a:rPr lang="zh-CN" altLang="en-US" dirty="0"/>
              <a:t>年</a:t>
            </a:r>
            <a:r>
              <a:rPr lang="en-US" altLang="zh-CN" dirty="0"/>
              <a:t>3</a:t>
            </a:r>
            <a:r>
              <a:rPr lang="zh-CN" altLang="en-US" dirty="0"/>
              <a:t>月底相比新增加的期末留抵</a:t>
            </a:r>
            <a:r>
              <a:rPr lang="zh-CN" altLang="en-US" dirty="0" smtClean="0"/>
              <a:t>税额</a:t>
            </a:r>
            <a:endParaRPr lang="en-US" altLang="zh-CN"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normAutofit fontScale="92500"/>
          </a:bodyPr>
          <a:lstStyle/>
          <a:p>
            <a:r>
              <a:rPr lang="zh-CN" altLang="zh-CN" dirty="0" smtClean="0"/>
              <a:t>（</a:t>
            </a:r>
            <a:r>
              <a:rPr lang="en-US" altLang="zh-CN" dirty="0" smtClean="0"/>
              <a:t>1</a:t>
            </a:r>
            <a:r>
              <a:rPr lang="zh-CN" altLang="zh-CN" dirty="0" smtClean="0"/>
              <a:t>）因纳税申报、稽查查补和评估调整等原因，造成期末留抵税额发生变化的，按最近一期《增值税纳税申报表（一般纳税人适用）》期末留抵税额确定允许退还的增量留抵税额</a:t>
            </a:r>
            <a:endParaRPr lang="en-US" altLang="zh-CN" dirty="0" smtClean="0"/>
          </a:p>
          <a:p>
            <a:r>
              <a:rPr lang="zh-CN" altLang="zh-CN" dirty="0" smtClean="0"/>
              <a:t>（</a:t>
            </a:r>
            <a:r>
              <a:rPr lang="en-US" altLang="zh-CN" dirty="0" smtClean="0"/>
              <a:t>2</a:t>
            </a:r>
            <a:r>
              <a:rPr lang="zh-CN" altLang="zh-CN" dirty="0" smtClean="0"/>
              <a:t>）纳税人在同一申报期既申报免抵退税又申请办理留抵退税的，或者在纳税人申请办理留抵退税时存在尚未经税务机关核准的免抵退税应退税额的，应待税务机关核准免抵退税应退税额后，按最近一期《增值税纳税申报表（一般纳税人适用）》期末留抵税额，扣减税务机关核准的免抵退税应退税额后的余额确定允许退还的增量留抵税额</a:t>
            </a:r>
            <a:endParaRPr lang="en-US" altLang="zh-CN" dirty="0" smtClean="0"/>
          </a:p>
          <a:p>
            <a:r>
              <a:rPr lang="zh-CN" altLang="zh-CN" dirty="0" smtClean="0"/>
              <a:t>税务机关核准的免抵退税应退税额</a:t>
            </a:r>
            <a:r>
              <a:rPr lang="en-US" altLang="zh-CN" dirty="0" smtClean="0"/>
              <a:t>,</a:t>
            </a:r>
            <a:r>
              <a:rPr lang="zh-CN" altLang="zh-CN" dirty="0" smtClean="0"/>
              <a:t>是指税务机关当期已核准，但纳税人尚未在《增值税纳税申报表（一般纳税人适用）》第</a:t>
            </a:r>
            <a:r>
              <a:rPr lang="en-US" altLang="zh-CN" dirty="0" smtClean="0"/>
              <a:t>15</a:t>
            </a:r>
            <a:r>
              <a:rPr lang="zh-CN" altLang="zh-CN" dirty="0" smtClean="0"/>
              <a:t>栏“免、抵、退应退税额”中填报的免抵退税应退税额</a:t>
            </a:r>
            <a:endParaRPr lang="en-US" altLang="zh-CN" dirty="0" smtClean="0"/>
          </a:p>
          <a:p>
            <a:r>
              <a:rPr lang="zh-CN" altLang="zh-CN" dirty="0" smtClean="0"/>
              <a:t>（</a:t>
            </a:r>
            <a:r>
              <a:rPr lang="en-US" altLang="zh-CN" dirty="0" smtClean="0"/>
              <a:t>3</a:t>
            </a:r>
            <a:r>
              <a:rPr lang="zh-CN" altLang="zh-CN" dirty="0" smtClean="0"/>
              <a:t>）纳税人既有增值税欠税，又有期末留抵税额的，按最近一期《增值税纳税申报表（一般纳税人适用）》期末留抵税额，抵减增值税欠税后的余额确定允许退还的增量留抵税额</a:t>
            </a:r>
            <a:endParaRPr lang="zh-CN" altLang="en-US" dirty="0" smtClean="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E8C205B-CDD5-4EFA-80A9-D09143BD481C}"/>
              </a:ext>
            </a:extLst>
          </p:cNvPr>
          <p:cNvSpPr>
            <a:spLocks noGrp="1"/>
          </p:cNvSpPr>
          <p:nvPr>
            <p:ph type="title"/>
          </p:nvPr>
        </p:nvSpPr>
        <p:spPr/>
        <p:txBody>
          <a:bodyPr/>
          <a:lstStyle/>
          <a:p>
            <a:r>
              <a:rPr lang="zh-CN" altLang="en-US" dirty="0" smtClean="0"/>
              <a:t>增值税方面</a:t>
            </a:r>
            <a:endParaRPr lang="zh-CN" altLang="en-US" dirty="0"/>
          </a:p>
        </p:txBody>
      </p:sp>
      <p:sp>
        <p:nvSpPr>
          <p:cNvPr id="3" name="内容占位符 2">
            <a:extLst>
              <a:ext uri="{FF2B5EF4-FFF2-40B4-BE49-F238E27FC236}">
                <a16:creationId xmlns:a16="http://schemas.microsoft.com/office/drawing/2014/main" xmlns="" id="{D0145DAD-84FC-4255-980E-74E4A422C376}"/>
              </a:ext>
            </a:extLst>
          </p:cNvPr>
          <p:cNvSpPr>
            <a:spLocks noGrp="1"/>
          </p:cNvSpPr>
          <p:nvPr>
            <p:ph idx="1"/>
          </p:nvPr>
        </p:nvSpPr>
        <p:spPr/>
        <p:txBody>
          <a:bodyPr/>
          <a:lstStyle/>
          <a:p>
            <a:r>
              <a:rPr lang="zh-CN" altLang="zh-CN" dirty="0"/>
              <a:t>在纳税人办理增值税纳税申报和免抵退税申报后、税务机关核准其免抵退税应退税额前，核准其前期留抵退税的，以最近一期《增值税纳税申报表（一般纳税人适用）》期末留抵税额，扣减税务机关核准的留抵退税额后的余额，计算当期免抵退税应退税额和免抵税额</a:t>
            </a:r>
            <a:endParaRPr lang="en-US" altLang="zh-CN" dirty="0"/>
          </a:p>
          <a:p>
            <a:r>
              <a:rPr lang="zh-CN" altLang="zh-CN" dirty="0"/>
              <a:t>税务机关核准的留抵退税额</a:t>
            </a:r>
            <a:r>
              <a:rPr lang="en-US" altLang="zh-CN" dirty="0"/>
              <a:t>,</a:t>
            </a:r>
            <a:r>
              <a:rPr lang="zh-CN" altLang="zh-CN" dirty="0"/>
              <a:t>是指税务机关当期已核准，但纳税人尚未在《增值税纳税申报表附列资料（二）（本期进项税额明细）》第</a:t>
            </a:r>
            <a:r>
              <a:rPr lang="en-US" altLang="zh-CN" dirty="0"/>
              <a:t>22</a:t>
            </a:r>
            <a:r>
              <a:rPr lang="zh-CN" altLang="zh-CN" dirty="0"/>
              <a:t>栏“上期留抵税额退税”填报的留抵退税额</a:t>
            </a:r>
            <a:endParaRPr lang="zh-CN" altLang="en-US" dirty="0"/>
          </a:p>
        </p:txBody>
      </p:sp>
    </p:spTree>
    <p:extLst>
      <p:ext uri="{BB962C8B-B14F-4D97-AF65-F5344CB8AC3E}">
        <p14:creationId xmlns:p14="http://schemas.microsoft.com/office/powerpoint/2010/main" xmlns="" val="373599715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normAutofit fontScale="92500"/>
          </a:bodyPr>
          <a:lstStyle/>
          <a:p>
            <a:r>
              <a:rPr lang="zh-CN" altLang="en-US" dirty="0">
                <a:solidFill>
                  <a:srgbClr val="0070C0"/>
                </a:solidFill>
              </a:rPr>
              <a:t>（二）退还增量留抵税额的条件</a:t>
            </a:r>
            <a:endParaRPr lang="en-US" altLang="zh-CN" dirty="0">
              <a:solidFill>
                <a:srgbClr val="0070C0"/>
              </a:solidFill>
            </a:endParaRPr>
          </a:p>
          <a:p>
            <a:r>
              <a:rPr lang="zh-CN" altLang="en-US" dirty="0"/>
              <a:t>同时符合以下条件的纳税人（不再受行业限制）</a:t>
            </a:r>
            <a:endParaRPr lang="en-US" altLang="zh-CN" dirty="0"/>
          </a:p>
          <a:p>
            <a:r>
              <a:rPr lang="en-US" altLang="zh-CN" dirty="0"/>
              <a:t>1.</a:t>
            </a:r>
            <a:r>
              <a:rPr lang="zh-CN" altLang="en-US" dirty="0"/>
              <a:t>自</a:t>
            </a:r>
            <a:r>
              <a:rPr lang="en-US" altLang="zh-CN" dirty="0"/>
              <a:t>2019</a:t>
            </a:r>
            <a:r>
              <a:rPr lang="zh-CN" altLang="en-US" dirty="0"/>
              <a:t>年</a:t>
            </a:r>
            <a:r>
              <a:rPr lang="en-US" altLang="zh-CN" dirty="0"/>
              <a:t>4</a:t>
            </a:r>
            <a:r>
              <a:rPr lang="zh-CN" altLang="en-US" dirty="0"/>
              <a:t>月税款所属期起，</a:t>
            </a:r>
            <a:r>
              <a:rPr lang="zh-CN" altLang="en-US" dirty="0">
                <a:solidFill>
                  <a:srgbClr val="FF0000"/>
                </a:solidFill>
              </a:rPr>
              <a:t>连续六个月</a:t>
            </a:r>
            <a:r>
              <a:rPr lang="zh-CN" altLang="en-US" dirty="0"/>
              <a:t>（按季纳税的，连续两个季度）增量留抵税额均大于零，且第六个月增量留抵税额不低于</a:t>
            </a:r>
            <a:r>
              <a:rPr lang="en-US" altLang="zh-CN" dirty="0"/>
              <a:t>50</a:t>
            </a:r>
            <a:r>
              <a:rPr lang="zh-CN" altLang="en-US" dirty="0"/>
              <a:t>万元</a:t>
            </a:r>
            <a:endParaRPr lang="en-US" altLang="zh-CN" dirty="0"/>
          </a:p>
          <a:p>
            <a:r>
              <a:rPr lang="en-US" altLang="zh-CN" dirty="0"/>
              <a:t>2.</a:t>
            </a:r>
            <a:r>
              <a:rPr lang="zh-CN" altLang="en-US" dirty="0"/>
              <a:t>纳税信用等级为</a:t>
            </a:r>
            <a:r>
              <a:rPr lang="en-US" altLang="zh-CN" dirty="0"/>
              <a:t>A</a:t>
            </a:r>
            <a:r>
              <a:rPr lang="zh-CN" altLang="en-US" dirty="0"/>
              <a:t>级或者</a:t>
            </a:r>
            <a:r>
              <a:rPr lang="en-US" altLang="zh-CN" dirty="0"/>
              <a:t>B</a:t>
            </a:r>
            <a:r>
              <a:rPr lang="zh-CN" altLang="en-US" dirty="0"/>
              <a:t>级（不包括</a:t>
            </a:r>
            <a:r>
              <a:rPr lang="en-US" altLang="zh-CN" dirty="0"/>
              <a:t>M</a:t>
            </a:r>
            <a:r>
              <a:rPr lang="zh-CN" altLang="en-US" dirty="0"/>
              <a:t>）级</a:t>
            </a:r>
            <a:endParaRPr lang="en-US" altLang="zh-CN" dirty="0"/>
          </a:p>
          <a:p>
            <a:r>
              <a:rPr lang="en-US" altLang="zh-CN" dirty="0"/>
              <a:t>3.</a:t>
            </a:r>
            <a:r>
              <a:rPr lang="zh-CN" altLang="en-US" dirty="0"/>
              <a:t>申请退税前</a:t>
            </a:r>
            <a:r>
              <a:rPr lang="en-US" altLang="zh-CN" dirty="0"/>
              <a:t>36</a:t>
            </a:r>
            <a:r>
              <a:rPr lang="zh-CN" altLang="en-US" dirty="0"/>
              <a:t>个月未发生骗取留抵退税、出口退税或虚开增值税专用发票情形的</a:t>
            </a:r>
            <a:endParaRPr lang="en-US" altLang="zh-CN" dirty="0"/>
          </a:p>
          <a:p>
            <a:r>
              <a:rPr lang="en-US" altLang="zh-CN" dirty="0"/>
              <a:t>4.</a:t>
            </a:r>
            <a:r>
              <a:rPr lang="zh-CN" altLang="en-US" dirty="0"/>
              <a:t>申请退税前</a:t>
            </a:r>
            <a:r>
              <a:rPr lang="en-US" altLang="zh-CN" dirty="0"/>
              <a:t>36</a:t>
            </a:r>
            <a:r>
              <a:rPr lang="zh-CN" altLang="en-US" dirty="0"/>
              <a:t>个月未因偷税被税务机关处罚两次及以上的</a:t>
            </a:r>
            <a:endParaRPr lang="en-US" altLang="zh-CN" dirty="0"/>
          </a:p>
          <a:p>
            <a:r>
              <a:rPr lang="en-US" altLang="zh-CN" dirty="0"/>
              <a:t>5.</a:t>
            </a:r>
            <a:r>
              <a:rPr lang="zh-CN" altLang="en-US" dirty="0"/>
              <a:t>自</a:t>
            </a:r>
            <a:r>
              <a:rPr lang="en-US" altLang="zh-CN" dirty="0"/>
              <a:t>2019</a:t>
            </a:r>
            <a:r>
              <a:rPr lang="zh-CN" altLang="en-US" dirty="0"/>
              <a:t>年</a:t>
            </a:r>
            <a:r>
              <a:rPr lang="en-US" altLang="zh-CN" dirty="0"/>
              <a:t>4</a:t>
            </a:r>
            <a:r>
              <a:rPr lang="zh-CN" altLang="en-US" dirty="0"/>
              <a:t>月</a:t>
            </a:r>
            <a:r>
              <a:rPr lang="en-US" altLang="zh-CN" dirty="0"/>
              <a:t>1</a:t>
            </a:r>
            <a:r>
              <a:rPr lang="zh-CN" altLang="en-US" dirty="0"/>
              <a:t>日起未享受即征即退、先征后返（退）政策的 </a:t>
            </a:r>
            <a:endParaRPr lang="en-US" altLang="zh-CN" dirty="0"/>
          </a:p>
          <a:p>
            <a:r>
              <a:rPr lang="zh-CN" altLang="en-US" dirty="0"/>
              <a:t>纳税人出口货物劳务、发生跨境应税行为，适用</a:t>
            </a:r>
            <a:r>
              <a:rPr lang="zh-CN" altLang="en-US" dirty="0">
                <a:solidFill>
                  <a:srgbClr val="FF0000"/>
                </a:solidFill>
              </a:rPr>
              <a:t>免抵退税</a:t>
            </a:r>
            <a:r>
              <a:rPr lang="zh-CN" altLang="en-US" dirty="0"/>
              <a:t>办法的，办理免抵退税后，仍符合规定条件的，可以申请退还留抵税额；适用</a:t>
            </a:r>
            <a:r>
              <a:rPr lang="zh-CN" altLang="en-US" dirty="0">
                <a:solidFill>
                  <a:srgbClr val="FF0000"/>
                </a:solidFill>
              </a:rPr>
              <a:t>免退税</a:t>
            </a:r>
            <a:r>
              <a:rPr lang="zh-CN" altLang="en-US" dirty="0"/>
              <a:t>办法的，相关进项税额不得用于退还留抵税额</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r>
              <a:rPr lang="zh-CN" altLang="en-US" dirty="0">
                <a:solidFill>
                  <a:srgbClr val="0070C0"/>
                </a:solidFill>
              </a:rPr>
              <a:t>（三）退还的增量留抵税额</a:t>
            </a:r>
            <a:endParaRPr lang="en-US" altLang="zh-CN" dirty="0">
              <a:solidFill>
                <a:srgbClr val="0070C0"/>
              </a:solidFill>
            </a:endParaRPr>
          </a:p>
          <a:p>
            <a:r>
              <a:rPr lang="zh-CN" altLang="en-US" dirty="0"/>
              <a:t>纳税人当期允许退还的增量留抵税额，按照以下公式计算</a:t>
            </a:r>
            <a:endParaRPr lang="en-US" altLang="zh-CN" dirty="0"/>
          </a:p>
          <a:p>
            <a:r>
              <a:rPr lang="zh-CN" altLang="en-US" dirty="0"/>
              <a:t>允许退还的增量留抵税额</a:t>
            </a:r>
            <a:r>
              <a:rPr lang="en-US" altLang="zh-CN" dirty="0"/>
              <a:t>=</a:t>
            </a:r>
            <a:r>
              <a:rPr lang="zh-CN" altLang="en-US" dirty="0"/>
              <a:t>增量留抵税额</a:t>
            </a:r>
            <a:r>
              <a:rPr lang="en-US" altLang="zh-CN" dirty="0"/>
              <a:t>×</a:t>
            </a:r>
            <a:r>
              <a:rPr lang="zh-CN" altLang="en-US" dirty="0"/>
              <a:t>进项构成比例</a:t>
            </a:r>
            <a:r>
              <a:rPr lang="en-US" altLang="zh-CN" dirty="0"/>
              <a:t>×60%</a:t>
            </a:r>
          </a:p>
          <a:p>
            <a:r>
              <a:rPr lang="zh-CN" altLang="en-US" dirty="0"/>
              <a:t>进项构成比例，为</a:t>
            </a:r>
            <a:r>
              <a:rPr lang="en-US" altLang="zh-CN" dirty="0"/>
              <a:t>2019</a:t>
            </a:r>
            <a:r>
              <a:rPr lang="zh-CN" altLang="en-US" dirty="0"/>
              <a:t>年</a:t>
            </a:r>
            <a:r>
              <a:rPr lang="en-US" altLang="zh-CN" dirty="0"/>
              <a:t>4</a:t>
            </a:r>
            <a:r>
              <a:rPr lang="zh-CN" altLang="en-US" dirty="0"/>
              <a:t>月至申请退税前一税款所属期内已抵扣的增值税专用发票（含税控机动车销售统一发票）、海关进口增值税专用缴款书、解缴税款完税凭证注明的增值税额占同期全部已抵扣进项税额的比重 </a:t>
            </a:r>
            <a:endParaRPr lang="en-US" altLang="zh-CN" dirty="0"/>
          </a:p>
          <a:p>
            <a:endParaRPr lang="zh-CN" alt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r>
              <a:rPr lang="zh-CN" altLang="en-US" dirty="0">
                <a:solidFill>
                  <a:srgbClr val="0070C0"/>
                </a:solidFill>
              </a:rPr>
              <a:t>（四）</a:t>
            </a:r>
            <a:r>
              <a:rPr lang="zh-CN" altLang="zh-CN" dirty="0">
                <a:solidFill>
                  <a:srgbClr val="0070C0"/>
                </a:solidFill>
              </a:rPr>
              <a:t>申请办理留抵退税</a:t>
            </a:r>
            <a:r>
              <a:rPr lang="zh-CN" altLang="en-US" dirty="0">
                <a:solidFill>
                  <a:srgbClr val="0070C0"/>
                </a:solidFill>
              </a:rPr>
              <a:t>（纳税人）</a:t>
            </a:r>
            <a:endParaRPr lang="en-US" altLang="zh-CN" dirty="0">
              <a:solidFill>
                <a:srgbClr val="0070C0"/>
              </a:solidFill>
            </a:endParaRPr>
          </a:p>
          <a:p>
            <a:r>
              <a:rPr lang="zh-CN" altLang="zh-CN" dirty="0"/>
              <a:t>应于符合留抵退税条件的次月起</a:t>
            </a:r>
            <a:r>
              <a:rPr lang="zh-CN" altLang="en-US" dirty="0"/>
              <a:t>申请办理</a:t>
            </a:r>
            <a:endParaRPr lang="en-US" altLang="zh-CN" dirty="0"/>
          </a:p>
          <a:p>
            <a:r>
              <a:rPr lang="zh-CN" altLang="en-US" dirty="0"/>
              <a:t>按照规定再次满足退税条件的，可以继续向主管税务机关申请退还留抵税额，但规定的连续期间，不得重复计算（重新计算连续六个月，一年</a:t>
            </a:r>
            <a:r>
              <a:rPr lang="zh-CN" altLang="en-US" dirty="0">
                <a:solidFill>
                  <a:srgbClr val="FF0000"/>
                </a:solidFill>
              </a:rPr>
              <a:t>最多</a:t>
            </a:r>
            <a:r>
              <a:rPr lang="zh-CN" altLang="en-US" dirty="0"/>
              <a:t>只能退还两次，）</a:t>
            </a:r>
            <a:endParaRPr lang="en-US" altLang="zh-CN" dirty="0"/>
          </a:p>
          <a:p>
            <a:r>
              <a:rPr lang="en-US" altLang="zh-CN" dirty="0"/>
              <a:t>1.</a:t>
            </a:r>
            <a:r>
              <a:rPr lang="zh-CN" altLang="en-US" dirty="0"/>
              <a:t>无</a:t>
            </a:r>
            <a:r>
              <a:rPr lang="zh-CN" altLang="zh-CN" dirty="0"/>
              <a:t>出口货物劳务、发生跨境应税行为</a:t>
            </a:r>
            <a:r>
              <a:rPr lang="zh-CN" altLang="en-US" dirty="0"/>
              <a:t>的纳税人</a:t>
            </a:r>
            <a:endParaRPr lang="en-US" altLang="zh-CN" dirty="0"/>
          </a:p>
          <a:p>
            <a:r>
              <a:rPr lang="zh-CN" altLang="zh-CN" dirty="0"/>
              <a:t>纳税人申请办理留抵退税，应于符合留抵退税条件的次月起，在增值税纳税申报期内，完成本期增值税</a:t>
            </a:r>
            <a:r>
              <a:rPr lang="zh-CN" altLang="zh-CN" dirty="0">
                <a:solidFill>
                  <a:srgbClr val="FF0000"/>
                </a:solidFill>
              </a:rPr>
              <a:t>纳税申报后</a:t>
            </a:r>
            <a:r>
              <a:rPr lang="zh-CN" altLang="zh-CN" dirty="0"/>
              <a:t>，通过电子税务局或办税服务厅提交《退（抵）税申请表》</a:t>
            </a:r>
            <a:endParaRPr lang="zh-CN" altLang="en-US" dirty="0">
              <a:solidFill>
                <a:srgbClr val="0070C0"/>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r>
              <a:rPr lang="en-US" altLang="zh-CN" dirty="0"/>
              <a:t>2.</a:t>
            </a:r>
            <a:r>
              <a:rPr lang="zh-CN" altLang="en-US" dirty="0"/>
              <a:t>有</a:t>
            </a:r>
            <a:r>
              <a:rPr lang="zh-CN" altLang="zh-CN" dirty="0"/>
              <a:t>出口货物劳务、发生跨境应税行为</a:t>
            </a:r>
            <a:r>
              <a:rPr lang="zh-CN" altLang="en-US" dirty="0"/>
              <a:t>的纳税人（仅限于免抵退税）</a:t>
            </a:r>
            <a:endParaRPr lang="en-US" altLang="zh-CN" dirty="0"/>
          </a:p>
          <a:p>
            <a:r>
              <a:rPr lang="zh-CN" altLang="zh-CN" dirty="0"/>
              <a:t>纳税人出口货物劳务、发生跨境应税行为，适用免抵退税办法的，可以在同一申报期内，既申报免抵退税又申请办理留抵退税</a:t>
            </a:r>
            <a:r>
              <a:rPr lang="zh-CN" altLang="en-US" dirty="0"/>
              <a:t>（也是次月，申报期内，先申报后申请）</a:t>
            </a:r>
            <a:endParaRPr lang="en-US" altLang="zh-CN" dirty="0"/>
          </a:p>
          <a:p>
            <a:r>
              <a:rPr lang="zh-CN" altLang="en-US" dirty="0"/>
              <a:t>（</a:t>
            </a:r>
            <a:r>
              <a:rPr lang="en-US" altLang="zh-CN" dirty="0"/>
              <a:t>1</a:t>
            </a:r>
            <a:r>
              <a:rPr lang="zh-CN" altLang="en-US" dirty="0"/>
              <a:t>）</a:t>
            </a:r>
            <a:r>
              <a:rPr lang="zh-CN" altLang="zh-CN" dirty="0"/>
              <a:t>申请办理留抵退税的纳税人，出口货物劳务、跨境应税行为适用免抵退税办法的，应当按期申报免抵退税。当期可申报免抵退税的出口销售额为零的，应办理免抵退税零申报</a:t>
            </a:r>
            <a:endParaRPr lang="en-US" altLang="zh-CN" dirty="0"/>
          </a:p>
          <a:p>
            <a:r>
              <a:rPr lang="zh-CN" altLang="en-US" dirty="0"/>
              <a:t>（</a:t>
            </a:r>
            <a:r>
              <a:rPr lang="en-US" altLang="zh-CN" dirty="0"/>
              <a:t>2</a:t>
            </a:r>
            <a:r>
              <a:rPr lang="zh-CN" altLang="en-US" dirty="0"/>
              <a:t>）</a:t>
            </a:r>
            <a:r>
              <a:rPr lang="zh-CN" altLang="zh-CN" dirty="0"/>
              <a:t>纳税人既申报免抵退税又申请办理留抵退税的，税务机关应先办理免抵退税。办理免抵退税后，纳税人仍符合留抵退税条件的，再办理留抵退税</a:t>
            </a:r>
            <a:r>
              <a:rPr lang="zh-CN" altLang="en-US" dirty="0"/>
              <a:t>（先申报时免抵，再申请退税）</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smtClean="0">
                <a:solidFill>
                  <a:srgbClr val="FF0000"/>
                </a:solidFill>
              </a:rPr>
              <a:t>创新企业境内发行存托凭证（创新企业</a:t>
            </a:r>
            <a:r>
              <a:rPr lang="en-US" dirty="0" smtClean="0">
                <a:solidFill>
                  <a:srgbClr val="FF0000"/>
                </a:solidFill>
              </a:rPr>
              <a:t>CDR</a:t>
            </a:r>
            <a:r>
              <a:rPr lang="zh-CN" altLang="en-US" dirty="0" smtClean="0">
                <a:solidFill>
                  <a:srgbClr val="0070C0"/>
                </a:solidFill>
              </a:rPr>
              <a:t>）（财政部 税务总局 证监会公告</a:t>
            </a:r>
            <a:r>
              <a:rPr lang="en-US" dirty="0" smtClean="0">
                <a:solidFill>
                  <a:srgbClr val="0070C0"/>
                </a:solidFill>
              </a:rPr>
              <a:t>2019</a:t>
            </a:r>
            <a:r>
              <a:rPr lang="zh-CN" altLang="en-US" dirty="0" smtClean="0">
                <a:solidFill>
                  <a:srgbClr val="0070C0"/>
                </a:solidFill>
              </a:rPr>
              <a:t>年第</a:t>
            </a:r>
            <a:r>
              <a:rPr lang="en-US" dirty="0" smtClean="0">
                <a:solidFill>
                  <a:srgbClr val="0070C0"/>
                </a:solidFill>
              </a:rPr>
              <a:t>52</a:t>
            </a:r>
            <a:r>
              <a:rPr lang="zh-CN" altLang="en-US" dirty="0" smtClean="0">
                <a:solidFill>
                  <a:srgbClr val="0070C0"/>
                </a:solidFill>
              </a:rPr>
              <a:t>号）</a:t>
            </a:r>
            <a:endParaRPr lang="en-US" altLang="zh-CN" dirty="0" smtClean="0">
              <a:solidFill>
                <a:srgbClr val="0070C0"/>
              </a:solidFill>
            </a:endParaRPr>
          </a:p>
          <a:p>
            <a:r>
              <a:rPr lang="zh-CN" altLang="en-US" dirty="0" smtClean="0">
                <a:solidFill>
                  <a:srgbClr val="FF0000"/>
                </a:solidFill>
              </a:rPr>
              <a:t>视同股票买卖处理</a:t>
            </a:r>
            <a:endParaRPr lang="en-US" altLang="zh-CN" dirty="0" smtClean="0">
              <a:solidFill>
                <a:srgbClr val="FF0000"/>
              </a:solidFill>
            </a:endParaRPr>
          </a:p>
          <a:p>
            <a:r>
              <a:rPr lang="en-US" dirty="0" smtClean="0"/>
              <a:t>1.</a:t>
            </a:r>
            <a:r>
              <a:rPr lang="zh-CN" altLang="en-US" dirty="0" smtClean="0"/>
              <a:t>对个人投资者转让创新企业</a:t>
            </a:r>
            <a:r>
              <a:rPr lang="en-US" dirty="0" smtClean="0"/>
              <a:t>CDR</a:t>
            </a:r>
            <a:r>
              <a:rPr lang="zh-CN" altLang="en-US" dirty="0" smtClean="0"/>
              <a:t>取得的差价收入，暂免征收增值税</a:t>
            </a:r>
            <a:endParaRPr lang="en-US" altLang="zh-CN" dirty="0" smtClean="0"/>
          </a:p>
          <a:p>
            <a:r>
              <a:rPr lang="en-US" dirty="0" smtClean="0"/>
              <a:t>2.</a:t>
            </a:r>
            <a:r>
              <a:rPr lang="zh-CN" altLang="en-US" dirty="0" smtClean="0"/>
              <a:t>对单位投资者转让创新企业</a:t>
            </a:r>
            <a:r>
              <a:rPr lang="en-US" dirty="0" smtClean="0"/>
              <a:t>CDR</a:t>
            </a:r>
            <a:r>
              <a:rPr lang="zh-CN" altLang="en-US" dirty="0" smtClean="0"/>
              <a:t>取得的差价收入，按金融商品转让政策规定征免增值税</a:t>
            </a:r>
            <a:endParaRPr lang="en-US" altLang="zh-CN" dirty="0" smtClean="0"/>
          </a:p>
          <a:p>
            <a:r>
              <a:rPr lang="en-US" dirty="0" smtClean="0"/>
              <a:t>3.</a:t>
            </a:r>
            <a:r>
              <a:rPr lang="zh-CN" altLang="en-US" dirty="0" smtClean="0"/>
              <a:t>自试点开始之日起，对公募证券投资基金（封闭式证券投资基金、开放式证券投资基</a:t>
            </a:r>
            <a:r>
              <a:rPr lang="en-US" dirty="0" smtClean="0"/>
              <a:t> </a:t>
            </a:r>
            <a:r>
              <a:rPr lang="zh-CN" altLang="en-US" dirty="0" smtClean="0"/>
              <a:t>金）管理人运营基金过程中转让创新企业</a:t>
            </a:r>
            <a:r>
              <a:rPr lang="en-US" dirty="0" smtClean="0"/>
              <a:t>CDR</a:t>
            </a:r>
            <a:r>
              <a:rPr lang="zh-CN" altLang="en-US" dirty="0" smtClean="0"/>
              <a:t>取得的差价收入，三年内暂免征收增值税</a:t>
            </a:r>
            <a:endParaRPr lang="en-US" altLang="zh-CN" dirty="0" smtClean="0"/>
          </a:p>
          <a:p>
            <a:r>
              <a:rPr lang="en-US" dirty="0" smtClean="0"/>
              <a:t>4.</a:t>
            </a:r>
            <a:r>
              <a:rPr lang="zh-CN" altLang="en-US" dirty="0" smtClean="0"/>
              <a:t>对合格境外机构投资者（</a:t>
            </a:r>
            <a:r>
              <a:rPr lang="en-US" dirty="0" smtClean="0"/>
              <a:t>QFII</a:t>
            </a:r>
            <a:r>
              <a:rPr lang="zh-CN" altLang="en-US" dirty="0" smtClean="0"/>
              <a:t>）、人民币合格境外机构投资者（</a:t>
            </a:r>
            <a:r>
              <a:rPr lang="en-US" dirty="0" smtClean="0"/>
              <a:t>RQFII</a:t>
            </a:r>
            <a:r>
              <a:rPr lang="zh-CN" altLang="en-US" dirty="0" smtClean="0"/>
              <a:t>）委托境内公司转让创新企业</a:t>
            </a:r>
            <a:r>
              <a:rPr lang="en-US" dirty="0" smtClean="0"/>
              <a:t>CDR</a:t>
            </a:r>
            <a:r>
              <a:rPr lang="zh-CN" altLang="en-US" dirty="0" smtClean="0"/>
              <a:t>取得的差价收入，暂免征收增值税</a:t>
            </a:r>
            <a:endParaRPr lang="zh-CN" altLang="en-US" dirty="0">
              <a:solidFill>
                <a:srgbClr val="0070C0"/>
              </a:solidFill>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normAutofit fontScale="92500"/>
          </a:bodyPr>
          <a:lstStyle/>
          <a:p>
            <a:r>
              <a:rPr lang="zh-CN" altLang="en-US" dirty="0">
                <a:solidFill>
                  <a:srgbClr val="0070C0"/>
                </a:solidFill>
              </a:rPr>
              <a:t>（五）</a:t>
            </a:r>
            <a:r>
              <a:rPr lang="zh-CN" altLang="zh-CN" dirty="0">
                <a:solidFill>
                  <a:srgbClr val="0070C0"/>
                </a:solidFill>
              </a:rPr>
              <a:t>办理留抵退税</a:t>
            </a:r>
            <a:r>
              <a:rPr lang="zh-CN" altLang="en-US" dirty="0">
                <a:solidFill>
                  <a:srgbClr val="0070C0"/>
                </a:solidFill>
              </a:rPr>
              <a:t>（税务机关）</a:t>
            </a:r>
            <a:endParaRPr lang="en-US" altLang="zh-CN" dirty="0">
              <a:solidFill>
                <a:srgbClr val="0070C0"/>
              </a:solidFill>
            </a:endParaRPr>
          </a:p>
          <a:p>
            <a:r>
              <a:rPr lang="zh-CN" altLang="zh-CN" dirty="0"/>
              <a:t>税务机关按照“窗口受理、内部流转、限时办结、窗口出件”的原则办理留抵退税</a:t>
            </a:r>
            <a:endParaRPr lang="en-US" altLang="zh-CN" dirty="0"/>
          </a:p>
          <a:p>
            <a:r>
              <a:rPr lang="zh-CN" altLang="zh-CN" dirty="0"/>
              <a:t>税务机关对纳税人是否符合留抵退税条件、当期允许退还的增量留抵税额等进行审核确认，并将审核结果告知纳税人</a:t>
            </a:r>
            <a:endParaRPr lang="en-US" altLang="zh-CN" dirty="0"/>
          </a:p>
          <a:p>
            <a:r>
              <a:rPr lang="en-US" altLang="zh-CN" dirty="0"/>
              <a:t>1.</a:t>
            </a:r>
            <a:r>
              <a:rPr lang="zh-CN" altLang="zh-CN" dirty="0"/>
              <a:t>纳税人符合留抵退税条件且不存在暂停办理留抵退税情形的，税务机关应自受理留抵退税申请之日起</a:t>
            </a:r>
            <a:r>
              <a:rPr lang="en-US" altLang="zh-CN" dirty="0"/>
              <a:t>10</a:t>
            </a:r>
            <a:r>
              <a:rPr lang="zh-CN" altLang="zh-CN" dirty="0"/>
              <a:t>个工作日内完成审核，并向纳税人出具准予留抵退税的《税务事项通知书》</a:t>
            </a:r>
            <a:endParaRPr lang="en-US" altLang="zh-CN" dirty="0"/>
          </a:p>
          <a:p>
            <a:r>
              <a:rPr lang="zh-CN" altLang="zh-CN" dirty="0"/>
              <a:t>纳税人发生申报免抵退税</a:t>
            </a:r>
            <a:r>
              <a:rPr lang="zh-CN" altLang="en-US" dirty="0"/>
              <a:t>或</a:t>
            </a:r>
            <a:r>
              <a:rPr lang="zh-CN" altLang="zh-CN" dirty="0"/>
              <a:t>待税务机关核准免抵退税应退税额情形的，</a:t>
            </a:r>
            <a:r>
              <a:rPr lang="en-US" altLang="zh-CN" dirty="0"/>
              <a:t>10</a:t>
            </a:r>
            <a:r>
              <a:rPr lang="zh-CN" altLang="zh-CN" dirty="0"/>
              <a:t>个工作日，自免抵退税应退税额核准之日起计算</a:t>
            </a:r>
            <a:endParaRPr lang="en-US" altLang="zh-CN" dirty="0"/>
          </a:p>
          <a:p>
            <a:r>
              <a:rPr lang="en-US" altLang="zh-CN" dirty="0"/>
              <a:t>2.</a:t>
            </a:r>
            <a:r>
              <a:rPr lang="zh-CN" altLang="zh-CN" dirty="0"/>
              <a:t> 纳税人不符合留抵退税条件的，不予留抵退税。税务机关应自受理留抵退税申请之日起</a:t>
            </a:r>
            <a:r>
              <a:rPr lang="en-US" altLang="zh-CN" dirty="0"/>
              <a:t>10</a:t>
            </a:r>
            <a:r>
              <a:rPr lang="zh-CN" altLang="zh-CN" dirty="0"/>
              <a:t>个工作日内完成审核，并向纳税人出具不予留抵退税的《税务事项通知书》</a:t>
            </a:r>
            <a:endParaRPr lang="zh-CN" altLang="en-US" dirty="0"/>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r>
              <a:rPr lang="zh-CN" altLang="en-US" dirty="0">
                <a:solidFill>
                  <a:srgbClr val="0070C0"/>
                </a:solidFill>
              </a:rPr>
              <a:t>（六）</a:t>
            </a:r>
            <a:r>
              <a:rPr lang="zh-CN" altLang="zh-CN" dirty="0">
                <a:solidFill>
                  <a:srgbClr val="0070C0"/>
                </a:solidFill>
              </a:rPr>
              <a:t>暂停办理留抵退税</a:t>
            </a:r>
            <a:endParaRPr lang="en-US" altLang="zh-CN" dirty="0">
              <a:solidFill>
                <a:srgbClr val="0070C0"/>
              </a:solidFill>
            </a:endParaRPr>
          </a:p>
          <a:p>
            <a:r>
              <a:rPr lang="en-US" altLang="zh-CN" dirty="0"/>
              <a:t>1..</a:t>
            </a:r>
            <a:r>
              <a:rPr lang="zh-CN" altLang="en-US" dirty="0"/>
              <a:t>情形</a:t>
            </a:r>
            <a:endParaRPr lang="en-US" altLang="zh-CN" dirty="0"/>
          </a:p>
          <a:p>
            <a:r>
              <a:rPr lang="zh-CN" altLang="zh-CN" dirty="0"/>
              <a:t>（</a:t>
            </a:r>
            <a:r>
              <a:rPr lang="en-US" altLang="zh-CN" dirty="0"/>
              <a:t>1</a:t>
            </a:r>
            <a:r>
              <a:rPr lang="zh-CN" altLang="zh-CN" dirty="0"/>
              <a:t>）存在增值税涉税风险疑点的</a:t>
            </a:r>
            <a:endParaRPr lang="en-US" altLang="zh-CN" dirty="0"/>
          </a:p>
          <a:p>
            <a:r>
              <a:rPr lang="zh-CN" altLang="zh-CN" dirty="0"/>
              <a:t>（</a:t>
            </a:r>
            <a:r>
              <a:rPr lang="en-US" altLang="zh-CN" dirty="0"/>
              <a:t>2</a:t>
            </a:r>
            <a:r>
              <a:rPr lang="zh-CN" altLang="zh-CN" dirty="0"/>
              <a:t>）被税务稽查立案且未结案的</a:t>
            </a:r>
            <a:endParaRPr lang="en-US" altLang="zh-CN" dirty="0"/>
          </a:p>
          <a:p>
            <a:r>
              <a:rPr lang="zh-CN" altLang="zh-CN" dirty="0"/>
              <a:t>（</a:t>
            </a:r>
            <a:r>
              <a:rPr lang="en-US" altLang="zh-CN" dirty="0"/>
              <a:t>3</a:t>
            </a:r>
            <a:r>
              <a:rPr lang="zh-CN" altLang="zh-CN" dirty="0"/>
              <a:t>）增值税申报比对异常未处理的</a:t>
            </a:r>
            <a:endParaRPr lang="en-US" altLang="zh-CN" dirty="0"/>
          </a:p>
          <a:p>
            <a:r>
              <a:rPr lang="zh-CN" altLang="zh-CN" dirty="0"/>
              <a:t>（</a:t>
            </a:r>
            <a:r>
              <a:rPr lang="en-US" altLang="zh-CN" dirty="0"/>
              <a:t>4</a:t>
            </a:r>
            <a:r>
              <a:rPr lang="zh-CN" altLang="zh-CN" dirty="0"/>
              <a:t>）取得增值税异常扣税凭证未处理的</a:t>
            </a:r>
            <a:endParaRPr lang="en-US" altLang="zh-CN" dirty="0"/>
          </a:p>
          <a:p>
            <a:r>
              <a:rPr lang="zh-CN" altLang="zh-CN" dirty="0"/>
              <a:t>（</a:t>
            </a:r>
            <a:r>
              <a:rPr lang="en-US" altLang="zh-CN" dirty="0"/>
              <a:t>5</a:t>
            </a:r>
            <a:r>
              <a:rPr lang="zh-CN" altLang="zh-CN" dirty="0"/>
              <a:t>）国家税务总局规定的其他情形</a:t>
            </a:r>
            <a:r>
              <a:rPr lang="en-US" altLang="zh-CN" dirty="0"/>
              <a:t/>
            </a:r>
            <a:br>
              <a:rPr lang="en-US" altLang="zh-CN" dirty="0"/>
            </a:br>
            <a:endParaRPr lang="zh-CN" altLang="en-US" dirty="0">
              <a:solidFill>
                <a:srgbClr val="0070C0"/>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normAutofit lnSpcReduction="10000"/>
          </a:bodyPr>
          <a:lstStyle/>
          <a:p>
            <a:r>
              <a:rPr lang="en-US" altLang="zh-CN" dirty="0"/>
              <a:t>2.</a:t>
            </a:r>
            <a:r>
              <a:rPr lang="zh-CN" altLang="en-US" dirty="0"/>
              <a:t>处理</a:t>
            </a:r>
            <a:endParaRPr lang="en-US" altLang="zh-CN" dirty="0"/>
          </a:p>
          <a:p>
            <a:r>
              <a:rPr lang="zh-CN" altLang="zh-CN" dirty="0"/>
              <a:t>增值税涉税风险疑点等情形已排除，且相关事项处理完毕后，按以下规定办理：</a:t>
            </a:r>
            <a:endParaRPr lang="en-US" altLang="zh-CN" dirty="0"/>
          </a:p>
          <a:p>
            <a:r>
              <a:rPr lang="zh-CN" altLang="zh-CN" dirty="0"/>
              <a:t>（</a:t>
            </a:r>
            <a:r>
              <a:rPr lang="en-US" altLang="zh-CN" dirty="0"/>
              <a:t>1</a:t>
            </a:r>
            <a:r>
              <a:rPr lang="zh-CN" altLang="zh-CN" dirty="0"/>
              <a:t>）纳税人仍符合留抵退税条件的，税务机关继续为其办理留抵退税，并自增值税涉税风险疑点等情形排除且相关事项处理完毕之日起</a:t>
            </a:r>
            <a:r>
              <a:rPr lang="en-US" altLang="zh-CN" dirty="0"/>
              <a:t>5</a:t>
            </a:r>
            <a:r>
              <a:rPr lang="zh-CN" altLang="zh-CN" dirty="0"/>
              <a:t>个工作日内完成审核，向纳税人出具准予留抵退税的《税务事项通知书》</a:t>
            </a:r>
            <a:endParaRPr lang="en-US" altLang="zh-CN" dirty="0"/>
          </a:p>
          <a:p>
            <a:r>
              <a:rPr lang="zh-CN" altLang="zh-CN" dirty="0"/>
              <a:t>（</a:t>
            </a:r>
            <a:r>
              <a:rPr lang="en-US" altLang="zh-CN" dirty="0"/>
              <a:t>2</a:t>
            </a:r>
            <a:r>
              <a:rPr lang="zh-CN" altLang="zh-CN" dirty="0"/>
              <a:t>）纳税人不再符合留抵退税条件的，不予留抵退税。税务机关应自增值税涉税风险疑点等情形排除且相关事项处理完毕之日起</a:t>
            </a:r>
            <a:r>
              <a:rPr lang="en-US" altLang="zh-CN" dirty="0"/>
              <a:t>5</a:t>
            </a:r>
            <a:r>
              <a:rPr lang="zh-CN" altLang="zh-CN" dirty="0"/>
              <a:t>个工作日内完成审核，向纳税人出具不予留抵退税的《税务事项通知书》</a:t>
            </a:r>
            <a:endParaRPr lang="en-US" altLang="zh-CN" dirty="0"/>
          </a:p>
          <a:p>
            <a:r>
              <a:rPr lang="zh-CN" altLang="zh-CN" dirty="0"/>
              <a:t>税务机关对发现的增值税涉税风险疑点进行排查的具体处理时间，由各省（自治区、直辖市和计划单列市）税务局</a:t>
            </a:r>
            <a:r>
              <a:rPr lang="zh-CN" altLang="zh-CN" dirty="0" smtClean="0"/>
              <a:t>确定</a:t>
            </a:r>
            <a:endParaRPr lang="en-US" altLang="zh-CN"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r>
              <a:rPr lang="zh-CN" altLang="en-US" dirty="0" smtClean="0"/>
              <a:t>（</a:t>
            </a:r>
            <a:r>
              <a:rPr lang="en-US" altLang="zh-CN" dirty="0" smtClean="0"/>
              <a:t>3</a:t>
            </a:r>
            <a:r>
              <a:rPr lang="zh-CN" altLang="en-US" dirty="0" smtClean="0"/>
              <a:t>）</a:t>
            </a:r>
            <a:r>
              <a:rPr lang="zh-CN" altLang="zh-CN" dirty="0" smtClean="0"/>
              <a:t>税务机关对增值税涉税风险疑点进行排查时，发现纳税人涉嫌骗取出口退税、虚开增值税专用发票等增值税重大税收违法行为的，终止为其办理留抵退税，并自作出终止办理留抵退税决定之日起</a:t>
            </a:r>
            <a:r>
              <a:rPr lang="en-US" altLang="zh-CN" dirty="0" smtClean="0"/>
              <a:t>5</a:t>
            </a:r>
            <a:r>
              <a:rPr lang="zh-CN" altLang="zh-CN" dirty="0" smtClean="0"/>
              <a:t>个工作日内，向纳税人出具终止办理留抵退税的《税务事项通知书》</a:t>
            </a:r>
            <a:endParaRPr lang="en-US" altLang="zh-CN" dirty="0" smtClean="0"/>
          </a:p>
          <a:p>
            <a:r>
              <a:rPr lang="zh-CN" altLang="en-US" dirty="0" smtClean="0"/>
              <a:t>（</a:t>
            </a:r>
            <a:r>
              <a:rPr lang="en-US" altLang="zh-CN" dirty="0" smtClean="0"/>
              <a:t>4</a:t>
            </a:r>
            <a:r>
              <a:rPr lang="zh-CN" altLang="en-US" dirty="0" smtClean="0"/>
              <a:t>）</a:t>
            </a:r>
            <a:r>
              <a:rPr lang="zh-CN" altLang="zh-CN" dirty="0" smtClean="0"/>
              <a:t>税务机关对纳税人涉嫌增值税重大税收违法行为核查处理完毕后，纳税人仍符合留抵退税条件的，可按照规定重新申请办理留抵退税</a:t>
            </a:r>
            <a:endParaRPr lang="zh-CN" altLang="en-US" dirty="0" smtClean="0"/>
          </a:p>
          <a:p>
            <a:endParaRPr lang="zh-CN" altLang="en-US"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r>
              <a:rPr lang="zh-CN" altLang="en-US" dirty="0">
                <a:solidFill>
                  <a:srgbClr val="0070C0"/>
                </a:solidFill>
              </a:rPr>
              <a:t>（七）退还留抵税额的申报</a:t>
            </a:r>
            <a:endParaRPr lang="en-US" altLang="zh-CN" dirty="0">
              <a:solidFill>
                <a:srgbClr val="0070C0"/>
              </a:solidFill>
            </a:endParaRPr>
          </a:p>
          <a:p>
            <a:r>
              <a:rPr lang="zh-CN" altLang="zh-CN" dirty="0"/>
              <a:t>纳税人应在收到税务机关准予留抵退税的《税务事项通知书》当期，以税务机关核准的允许退还的增量留抵税额冲减期末留抵税额，并在办理增值税纳税申报时，相应填写《增值税纳税申报表附列资料（二）（本期进项税额明细）》第</a:t>
            </a:r>
            <a:r>
              <a:rPr lang="en-US" altLang="zh-CN" dirty="0"/>
              <a:t>22</a:t>
            </a:r>
            <a:r>
              <a:rPr lang="zh-CN" altLang="zh-CN" dirty="0"/>
              <a:t>栏“上期留抵税额退税”</a:t>
            </a:r>
            <a:endParaRPr lang="en-US" altLang="zh-CN" dirty="0"/>
          </a:p>
          <a:p>
            <a:r>
              <a:rPr lang="zh-CN" altLang="en-US" dirty="0">
                <a:solidFill>
                  <a:srgbClr val="0070C0"/>
                </a:solidFill>
              </a:rPr>
              <a:t>（八）退还留抵税额的核算</a:t>
            </a:r>
          </a:p>
          <a:p>
            <a:r>
              <a:rPr lang="zh-CN" altLang="en-US" dirty="0"/>
              <a:t>增值税一般纳税人取得退还的留抵税额后，应相应调减当期留抵税额，并在申报表和会计核算中予以反映</a:t>
            </a:r>
            <a:endParaRPr lang="en-US" altLang="zh-CN" dirty="0"/>
          </a:p>
          <a:p>
            <a:r>
              <a:rPr lang="zh-CN" altLang="en-US" dirty="0"/>
              <a:t>借：银行存款</a:t>
            </a:r>
            <a:endParaRPr lang="en-US" altLang="zh-CN" dirty="0"/>
          </a:p>
          <a:p>
            <a:r>
              <a:rPr lang="en-US" altLang="zh-CN" dirty="0"/>
              <a:t>   </a:t>
            </a:r>
            <a:r>
              <a:rPr lang="en-US" altLang="zh-CN" dirty="0">
                <a:solidFill>
                  <a:srgbClr val="FF0000"/>
                </a:solidFill>
              </a:rPr>
              <a:t>※</a:t>
            </a:r>
            <a:r>
              <a:rPr lang="zh-CN" altLang="en-US" dirty="0"/>
              <a:t>贷：应交税费</a:t>
            </a:r>
            <a:r>
              <a:rPr lang="en-US" altLang="zh-CN" dirty="0"/>
              <a:t>——</a:t>
            </a:r>
            <a:r>
              <a:rPr lang="zh-CN" altLang="en-US" dirty="0"/>
              <a:t>应交增值税（进项税额转出）</a:t>
            </a:r>
          </a:p>
          <a:p>
            <a:endParaRPr lang="zh-CN" altLang="en-US"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r>
              <a:rPr lang="zh-CN" altLang="en-US" dirty="0" smtClean="0">
                <a:solidFill>
                  <a:srgbClr val="FF0000"/>
                </a:solidFill>
              </a:rPr>
              <a:t>增值税</a:t>
            </a:r>
            <a:r>
              <a:rPr lang="zh-CN" altLang="en-US" dirty="0">
                <a:solidFill>
                  <a:srgbClr val="FF0000"/>
                </a:solidFill>
              </a:rPr>
              <a:t>纳税申报</a:t>
            </a:r>
            <a:r>
              <a:rPr lang="zh-CN" altLang="en-US" dirty="0" smtClean="0">
                <a:solidFill>
                  <a:srgbClr val="FF0000"/>
                </a:solidFill>
              </a:rPr>
              <a:t>调整</a:t>
            </a:r>
            <a:r>
              <a:rPr lang="zh-CN" altLang="en-US" dirty="0" smtClean="0">
                <a:solidFill>
                  <a:srgbClr val="0070C0"/>
                </a:solidFill>
              </a:rPr>
              <a:t>（</a:t>
            </a:r>
            <a:r>
              <a:rPr lang="zh-CN" altLang="zh-CN" dirty="0" smtClean="0">
                <a:solidFill>
                  <a:srgbClr val="0070C0"/>
                </a:solidFill>
              </a:rPr>
              <a:t>国家</a:t>
            </a:r>
            <a:r>
              <a:rPr lang="zh-CN" altLang="zh-CN" dirty="0">
                <a:solidFill>
                  <a:srgbClr val="0070C0"/>
                </a:solidFill>
              </a:rPr>
              <a:t>税务总局公告</a:t>
            </a:r>
            <a:r>
              <a:rPr lang="en-US" altLang="zh-CN" dirty="0">
                <a:solidFill>
                  <a:srgbClr val="0070C0"/>
                </a:solidFill>
              </a:rPr>
              <a:t>2019</a:t>
            </a:r>
            <a:r>
              <a:rPr lang="zh-CN" altLang="zh-CN" dirty="0">
                <a:solidFill>
                  <a:srgbClr val="0070C0"/>
                </a:solidFill>
              </a:rPr>
              <a:t>年第</a:t>
            </a:r>
            <a:r>
              <a:rPr lang="en-US" altLang="zh-CN" dirty="0">
                <a:solidFill>
                  <a:srgbClr val="0070C0"/>
                </a:solidFill>
              </a:rPr>
              <a:t>15</a:t>
            </a:r>
            <a:r>
              <a:rPr lang="zh-CN" altLang="zh-CN" dirty="0">
                <a:solidFill>
                  <a:srgbClr val="0070C0"/>
                </a:solidFill>
              </a:rPr>
              <a:t>号</a:t>
            </a:r>
            <a:r>
              <a:rPr lang="zh-CN" altLang="en-US" dirty="0" smtClean="0">
                <a:solidFill>
                  <a:srgbClr val="0070C0"/>
                </a:solidFill>
              </a:rPr>
              <a:t>）</a:t>
            </a:r>
            <a:endParaRPr lang="en-US" altLang="zh-CN" dirty="0" smtClean="0">
              <a:solidFill>
                <a:srgbClr val="0070C0"/>
              </a:solidFill>
            </a:endParaRPr>
          </a:p>
          <a:p>
            <a:r>
              <a:rPr lang="zh-CN" altLang="en-US" dirty="0" smtClean="0">
                <a:solidFill>
                  <a:srgbClr val="0070C0"/>
                </a:solidFill>
              </a:rPr>
              <a:t>（一）起因</a:t>
            </a:r>
            <a:endParaRPr lang="en-US" altLang="zh-CN" dirty="0">
              <a:solidFill>
                <a:srgbClr val="0070C0"/>
              </a:solidFill>
            </a:endParaRPr>
          </a:p>
          <a:p>
            <a:r>
              <a:rPr lang="zh-CN" altLang="en-US" dirty="0"/>
              <a:t>纳税申报表是纳税人将纳税相关信息综合反映，税收政策调整，纳税申报格式或内容也随之调整</a:t>
            </a:r>
            <a:endParaRPr lang="en-US" altLang="zh-CN" dirty="0"/>
          </a:p>
          <a:p>
            <a:r>
              <a:rPr lang="en-US" altLang="zh-CN" dirty="0"/>
              <a:t>1.</a:t>
            </a:r>
            <a:r>
              <a:rPr lang="zh-CN" altLang="en-US" dirty="0"/>
              <a:t>税率调整：附列资料（一）、（三）相应栏目调整</a:t>
            </a:r>
            <a:endParaRPr lang="en-US" altLang="zh-CN" dirty="0"/>
          </a:p>
          <a:p>
            <a:r>
              <a:rPr lang="en-US" altLang="zh-CN" dirty="0"/>
              <a:t>2.</a:t>
            </a:r>
            <a:r>
              <a:rPr lang="zh-CN" altLang="en-US" dirty="0"/>
              <a:t>进项税额调整：附列资料（二）相应栏目调整、原附列资料（五）完成使命</a:t>
            </a:r>
            <a:endParaRPr lang="en-US" altLang="zh-CN" dirty="0"/>
          </a:p>
          <a:p>
            <a:r>
              <a:rPr lang="zh-CN" altLang="en-US" dirty="0"/>
              <a:t>（</a:t>
            </a:r>
            <a:r>
              <a:rPr lang="en-US" altLang="zh-CN" dirty="0"/>
              <a:t>1</a:t>
            </a:r>
            <a:r>
              <a:rPr lang="zh-CN" altLang="en-US" dirty="0"/>
              <a:t>）不动产的进项税额不再分期抵扣</a:t>
            </a:r>
            <a:endParaRPr lang="en-US" altLang="zh-CN" dirty="0"/>
          </a:p>
          <a:p>
            <a:r>
              <a:rPr lang="zh-CN" altLang="en-US" dirty="0"/>
              <a:t>（</a:t>
            </a:r>
            <a:r>
              <a:rPr lang="en-US" altLang="zh-CN" dirty="0"/>
              <a:t>2</a:t>
            </a:r>
            <a:r>
              <a:rPr lang="zh-CN" altLang="en-US" dirty="0"/>
              <a:t>）旅客运输服务的进项税额允许抵扣</a:t>
            </a:r>
            <a:endParaRPr lang="en-US" altLang="zh-CN" dirty="0"/>
          </a:p>
          <a:p>
            <a:r>
              <a:rPr lang="en-US" altLang="zh-CN" dirty="0"/>
              <a:t>3.</a:t>
            </a:r>
            <a:r>
              <a:rPr lang="zh-CN" altLang="en-US" dirty="0"/>
              <a:t>加计抵减政策：附列资料（四）增加二、加计抵减情况</a:t>
            </a:r>
          </a:p>
          <a:p>
            <a:endParaRPr lang="zh-CN" alt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smtClean="0">
                <a:solidFill>
                  <a:srgbClr val="0070C0"/>
                </a:solidFill>
              </a:rPr>
              <a:t>（二）增值税</a:t>
            </a:r>
            <a:r>
              <a:rPr lang="zh-CN" altLang="en-US" dirty="0">
                <a:solidFill>
                  <a:srgbClr val="0070C0"/>
                </a:solidFill>
              </a:rPr>
              <a:t>纳税申报表调整内容</a:t>
            </a:r>
            <a:endParaRPr lang="en-US" altLang="zh-CN" dirty="0">
              <a:solidFill>
                <a:srgbClr val="0070C0"/>
              </a:solidFill>
            </a:endParaRPr>
          </a:p>
          <a:p>
            <a:r>
              <a:rPr lang="en-US" altLang="zh-CN" dirty="0"/>
              <a:t>1.</a:t>
            </a:r>
            <a:r>
              <a:rPr lang="zh-CN" altLang="en-US" dirty="0"/>
              <a:t>将原</a:t>
            </a:r>
            <a:r>
              <a:rPr lang="en-US" altLang="zh-CN" dirty="0"/>
              <a:t>《</a:t>
            </a:r>
            <a:r>
              <a:rPr lang="zh-CN" altLang="en-US" dirty="0"/>
              <a:t>增值税纳税申报表附列资料（一）</a:t>
            </a:r>
            <a:r>
              <a:rPr lang="en-US" altLang="zh-CN" dirty="0"/>
              <a:t>》</a:t>
            </a:r>
            <a:r>
              <a:rPr lang="zh-CN" altLang="en-US" dirty="0"/>
              <a:t>中的第</a:t>
            </a:r>
            <a:r>
              <a:rPr lang="en-US" dirty="0"/>
              <a:t>1</a:t>
            </a:r>
            <a:r>
              <a:rPr lang="zh-CN" altLang="en-US" dirty="0"/>
              <a:t>栏、第</a:t>
            </a:r>
            <a:r>
              <a:rPr lang="en-US" dirty="0"/>
              <a:t>2</a:t>
            </a:r>
            <a:r>
              <a:rPr lang="zh-CN" altLang="en-US" dirty="0"/>
              <a:t>栏项目名称分别调整为“</a:t>
            </a:r>
            <a:r>
              <a:rPr lang="en-US" dirty="0"/>
              <a:t>13%</a:t>
            </a:r>
            <a:r>
              <a:rPr lang="zh-CN" altLang="en-US" dirty="0"/>
              <a:t>税率的货物及加工修理修配劳务”和“</a:t>
            </a:r>
            <a:r>
              <a:rPr lang="en-US" dirty="0"/>
              <a:t>13%</a:t>
            </a:r>
            <a:r>
              <a:rPr lang="zh-CN" altLang="en-US" dirty="0"/>
              <a:t>税率的服务、不动产和无形资产”；删除第</a:t>
            </a:r>
            <a:r>
              <a:rPr lang="en-US" dirty="0"/>
              <a:t>3</a:t>
            </a:r>
            <a:r>
              <a:rPr lang="zh-CN" altLang="en-US" dirty="0"/>
              <a:t>栏“</a:t>
            </a:r>
            <a:r>
              <a:rPr lang="en-US" dirty="0"/>
              <a:t>13%</a:t>
            </a:r>
            <a:r>
              <a:rPr lang="zh-CN" altLang="en-US" dirty="0"/>
              <a:t>税率”；第</a:t>
            </a:r>
            <a:r>
              <a:rPr lang="en-US" dirty="0"/>
              <a:t>4a</a:t>
            </a:r>
            <a:r>
              <a:rPr lang="zh-CN" altLang="en-US" dirty="0"/>
              <a:t>栏、第</a:t>
            </a:r>
            <a:r>
              <a:rPr lang="en-US" dirty="0"/>
              <a:t>4b</a:t>
            </a:r>
            <a:r>
              <a:rPr lang="zh-CN" altLang="en-US" dirty="0"/>
              <a:t>栏序号分别调整为第</a:t>
            </a:r>
            <a:r>
              <a:rPr lang="en-US" dirty="0"/>
              <a:t>3</a:t>
            </a:r>
            <a:r>
              <a:rPr lang="zh-CN" altLang="en-US" dirty="0"/>
              <a:t>栏、第</a:t>
            </a:r>
            <a:r>
              <a:rPr lang="en-US" dirty="0"/>
              <a:t>4</a:t>
            </a:r>
            <a:r>
              <a:rPr lang="zh-CN" altLang="en-US" dirty="0"/>
              <a:t>栏，项目名称分别调整为“</a:t>
            </a:r>
            <a:r>
              <a:rPr lang="en-US" dirty="0"/>
              <a:t>9%</a:t>
            </a:r>
            <a:r>
              <a:rPr lang="zh-CN" altLang="en-US" dirty="0"/>
              <a:t>税率的货物及加工修理修配劳务”和“</a:t>
            </a:r>
            <a:r>
              <a:rPr lang="en-US" dirty="0"/>
              <a:t>9%</a:t>
            </a:r>
            <a:r>
              <a:rPr lang="zh-CN" altLang="en-US" dirty="0"/>
              <a:t>税率的服务、不动产和无形资产”</a:t>
            </a:r>
            <a:endParaRPr lang="en-US" altLang="zh-CN" dirty="0"/>
          </a:p>
          <a:p>
            <a:r>
              <a:rPr lang="en-US" altLang="zh-CN" dirty="0"/>
              <a:t>2.</a:t>
            </a:r>
            <a:r>
              <a:rPr lang="zh-CN" altLang="en-US" dirty="0"/>
              <a:t>将原</a:t>
            </a:r>
            <a:r>
              <a:rPr lang="en-US" altLang="zh-CN" dirty="0"/>
              <a:t>《</a:t>
            </a:r>
            <a:r>
              <a:rPr lang="zh-CN" altLang="en-US" dirty="0"/>
              <a:t>增值税纳税申报表附列资料（二）</a:t>
            </a:r>
            <a:r>
              <a:rPr lang="en-US" altLang="zh-CN" dirty="0"/>
              <a:t>》</a:t>
            </a:r>
            <a:r>
              <a:rPr lang="zh-CN" altLang="en-US" dirty="0"/>
              <a:t>中的第</a:t>
            </a:r>
            <a:r>
              <a:rPr lang="en-US" dirty="0"/>
              <a:t>10</a:t>
            </a:r>
            <a:r>
              <a:rPr lang="zh-CN" altLang="en-US" dirty="0"/>
              <a:t>栏项目名称调整为“（四）本期用于抵扣的旅客运输服务扣税凭证”；第</a:t>
            </a:r>
            <a:r>
              <a:rPr lang="en-US" dirty="0"/>
              <a:t>12</a:t>
            </a:r>
            <a:r>
              <a:rPr lang="zh-CN" altLang="en-US" dirty="0"/>
              <a:t>栏“当期申报抵扣进项税额合计”计算公式调整为“</a:t>
            </a:r>
            <a:r>
              <a:rPr lang="en-US" dirty="0"/>
              <a:t>12=1+4+11</a:t>
            </a:r>
            <a:r>
              <a:rPr lang="zh-CN" altLang="en-US" dirty="0"/>
              <a:t>”</a:t>
            </a:r>
            <a:endParaRPr lang="en-US" altLang="zh-CN" dirty="0"/>
          </a:p>
          <a:p>
            <a:r>
              <a:rPr lang="en-US" altLang="zh-CN" dirty="0"/>
              <a:t>3.</a:t>
            </a:r>
            <a:r>
              <a:rPr lang="zh-CN" altLang="en-US" dirty="0"/>
              <a:t>将原</a:t>
            </a:r>
            <a:r>
              <a:rPr lang="en-US" altLang="zh-CN" dirty="0"/>
              <a:t>《</a:t>
            </a:r>
            <a:r>
              <a:rPr lang="zh-CN" altLang="en-US" dirty="0"/>
              <a:t>增值税纳税申报表附列资料（三）</a:t>
            </a:r>
            <a:r>
              <a:rPr lang="en-US" altLang="zh-CN" dirty="0"/>
              <a:t>》</a:t>
            </a:r>
            <a:r>
              <a:rPr lang="zh-CN" altLang="en-US" dirty="0"/>
              <a:t>中的第</a:t>
            </a:r>
            <a:r>
              <a:rPr lang="en-US" dirty="0"/>
              <a:t>1</a:t>
            </a:r>
            <a:r>
              <a:rPr lang="zh-CN" altLang="en-US" dirty="0"/>
              <a:t>栏、第</a:t>
            </a:r>
            <a:r>
              <a:rPr lang="en-US" dirty="0"/>
              <a:t>2</a:t>
            </a:r>
            <a:r>
              <a:rPr lang="zh-CN" altLang="en-US" dirty="0"/>
              <a:t>栏项目名称分别调整为“</a:t>
            </a:r>
            <a:r>
              <a:rPr lang="en-US" dirty="0"/>
              <a:t>13%</a:t>
            </a:r>
            <a:r>
              <a:rPr lang="zh-CN" altLang="en-US" dirty="0"/>
              <a:t>税率的项目”和“</a:t>
            </a:r>
            <a:r>
              <a:rPr lang="en-US" dirty="0"/>
              <a:t>9%</a:t>
            </a:r>
            <a:r>
              <a:rPr lang="zh-CN" altLang="en-US" dirty="0"/>
              <a:t>税率的项目”</a:t>
            </a:r>
            <a:endParaRPr lang="en-US" altLang="zh-CN"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附列资料（一）调整</a:t>
            </a:r>
          </a:p>
        </p:txBody>
      </p:sp>
      <p:pic>
        <p:nvPicPr>
          <p:cNvPr id="1026" name="Picture 2"/>
          <p:cNvPicPr>
            <a:picLocks noGrp="1" noChangeAspect="1" noChangeArrowheads="1"/>
          </p:cNvPicPr>
          <p:nvPr>
            <p:ph idx="1"/>
          </p:nvPr>
        </p:nvPicPr>
        <p:blipFill>
          <a:blip r:embed="rId2"/>
          <a:srcRect/>
          <a:stretch>
            <a:fillRect/>
          </a:stretch>
        </p:blipFill>
        <p:spPr bwMode="auto">
          <a:xfrm>
            <a:off x="307156" y="1142984"/>
            <a:ext cx="8836844" cy="4714828"/>
          </a:xfrm>
          <a:prstGeom prst="rect">
            <a:avLst/>
          </a:prstGeom>
          <a:noFill/>
          <a:ln w="9525">
            <a:noFill/>
            <a:miter lim="800000"/>
            <a:headEnd/>
            <a:tailEnd/>
          </a:ln>
          <a:effectLst/>
        </p:spPr>
      </p:pic>
      <p:sp>
        <p:nvSpPr>
          <p:cNvPr id="10" name="圆角矩形标注 9"/>
          <p:cNvSpPr/>
          <p:nvPr/>
        </p:nvSpPr>
        <p:spPr>
          <a:xfrm>
            <a:off x="6286512" y="2857496"/>
            <a:ext cx="2143140" cy="1785950"/>
          </a:xfrm>
          <a:prstGeom prst="wedgeRoundRectCallout">
            <a:avLst>
              <a:gd name="adj1" fmla="val -109531"/>
              <a:gd name="adj2" fmla="val -16639"/>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200" b="1" dirty="0">
                <a:solidFill>
                  <a:srgbClr val="002060"/>
                </a:solidFill>
              </a:rPr>
              <a:t>用</a:t>
            </a:r>
            <a:r>
              <a:rPr lang="zh-CN" altLang="en-US" sz="2200" b="1" dirty="0">
                <a:solidFill>
                  <a:srgbClr val="FF0000"/>
                </a:solidFill>
              </a:rPr>
              <a:t>调整后税率</a:t>
            </a:r>
            <a:r>
              <a:rPr lang="zh-CN" altLang="en-US" sz="2200" b="1" dirty="0">
                <a:solidFill>
                  <a:srgbClr val="002060"/>
                </a:solidFill>
              </a:rPr>
              <a:t>，不再保留原税率，同时删除</a:t>
            </a:r>
            <a:r>
              <a:rPr lang="en-US" altLang="zh-CN" sz="2200" b="1" dirty="0">
                <a:solidFill>
                  <a:srgbClr val="002060"/>
                </a:solidFill>
              </a:rPr>
              <a:t>13%</a:t>
            </a:r>
            <a:r>
              <a:rPr lang="zh-CN" altLang="en-US" sz="2200" b="1" dirty="0">
                <a:solidFill>
                  <a:srgbClr val="002060"/>
                </a:solidFill>
              </a:rPr>
              <a:t>货物栏</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附列资料（三）调整</a:t>
            </a:r>
          </a:p>
        </p:txBody>
      </p:sp>
      <p:pic>
        <p:nvPicPr>
          <p:cNvPr id="2050" name="Picture 2"/>
          <p:cNvPicPr>
            <a:picLocks noGrp="1" noChangeAspect="1" noChangeArrowheads="1"/>
          </p:cNvPicPr>
          <p:nvPr>
            <p:ph idx="1"/>
          </p:nvPr>
        </p:nvPicPr>
        <p:blipFill>
          <a:blip r:embed="rId2"/>
          <a:srcRect/>
          <a:stretch>
            <a:fillRect/>
          </a:stretch>
        </p:blipFill>
        <p:spPr bwMode="auto">
          <a:xfrm>
            <a:off x="0" y="1428736"/>
            <a:ext cx="9098763" cy="3421869"/>
          </a:xfrm>
          <a:prstGeom prst="rect">
            <a:avLst/>
          </a:prstGeom>
          <a:noFill/>
          <a:ln w="9525">
            <a:noFill/>
            <a:miter lim="800000"/>
            <a:headEnd/>
            <a:tailEnd/>
          </a:ln>
          <a:effectLst/>
        </p:spPr>
      </p:pic>
      <p:sp>
        <p:nvSpPr>
          <p:cNvPr id="6" name="圆角矩形标注 5"/>
          <p:cNvSpPr/>
          <p:nvPr/>
        </p:nvSpPr>
        <p:spPr>
          <a:xfrm>
            <a:off x="5286380" y="3214686"/>
            <a:ext cx="1857388" cy="898400"/>
          </a:xfrm>
          <a:prstGeom prst="wedgeRoundRectCallout">
            <a:avLst>
              <a:gd name="adj1" fmla="val -145027"/>
              <a:gd name="adj2" fmla="val 23983"/>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002060"/>
                </a:solidFill>
              </a:rPr>
              <a:t>销售额扣减税率相应调整</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附列资料（二）调整</a:t>
            </a:r>
          </a:p>
        </p:txBody>
      </p:sp>
      <p:pic>
        <p:nvPicPr>
          <p:cNvPr id="3074" name="Picture 2"/>
          <p:cNvPicPr>
            <a:picLocks noGrp="1" noChangeAspect="1" noChangeArrowheads="1"/>
          </p:cNvPicPr>
          <p:nvPr>
            <p:ph idx="1"/>
          </p:nvPr>
        </p:nvPicPr>
        <p:blipFill>
          <a:blip r:embed="rId2"/>
          <a:srcRect/>
          <a:stretch>
            <a:fillRect/>
          </a:stretch>
        </p:blipFill>
        <p:spPr bwMode="auto">
          <a:xfrm>
            <a:off x="357158" y="1285860"/>
            <a:ext cx="8580103" cy="4357718"/>
          </a:xfrm>
          <a:prstGeom prst="rect">
            <a:avLst/>
          </a:prstGeom>
          <a:noFill/>
          <a:ln w="9525">
            <a:noFill/>
            <a:miter lim="800000"/>
            <a:headEnd/>
            <a:tailEnd/>
          </a:ln>
          <a:effectLst/>
        </p:spPr>
      </p:pic>
      <p:sp>
        <p:nvSpPr>
          <p:cNvPr id="5" name="椭圆形标注 4"/>
          <p:cNvSpPr/>
          <p:nvPr/>
        </p:nvSpPr>
        <p:spPr>
          <a:xfrm>
            <a:off x="6000760" y="3929066"/>
            <a:ext cx="1857388" cy="898400"/>
          </a:xfrm>
          <a:prstGeom prst="wedgeEllipse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增设</a:t>
            </a:r>
            <a:r>
              <a:rPr lang="zh-CN" altLang="en-US" sz="2000" b="1" dirty="0">
                <a:solidFill>
                  <a:srgbClr val="002060"/>
                </a:solidFill>
              </a:rPr>
              <a:t>旅客运输扣除凭证</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r>
              <a:rPr lang="zh-CN" altLang="en-US" dirty="0" smtClean="0">
                <a:solidFill>
                  <a:srgbClr val="FF0000"/>
                </a:solidFill>
              </a:rPr>
              <a:t>税率调整等</a:t>
            </a:r>
            <a:r>
              <a:rPr lang="zh-CN" altLang="en-US" dirty="0" smtClean="0">
                <a:solidFill>
                  <a:srgbClr val="0070C0"/>
                </a:solidFill>
              </a:rPr>
              <a:t>（</a:t>
            </a:r>
            <a:r>
              <a:rPr lang="zh-CN" altLang="zh-CN" dirty="0">
                <a:solidFill>
                  <a:srgbClr val="0070C0"/>
                </a:solidFill>
              </a:rPr>
              <a:t>财政部 税务总局 海关总署公告</a:t>
            </a:r>
            <a:r>
              <a:rPr lang="en-US" altLang="zh-CN" dirty="0">
                <a:solidFill>
                  <a:srgbClr val="0070C0"/>
                </a:solidFill>
              </a:rPr>
              <a:t>2019</a:t>
            </a:r>
            <a:r>
              <a:rPr lang="zh-CN" altLang="zh-CN" dirty="0">
                <a:solidFill>
                  <a:srgbClr val="0070C0"/>
                </a:solidFill>
              </a:rPr>
              <a:t>年第</a:t>
            </a:r>
            <a:r>
              <a:rPr lang="en-US" altLang="zh-CN" dirty="0">
                <a:solidFill>
                  <a:srgbClr val="0070C0"/>
                </a:solidFill>
              </a:rPr>
              <a:t>39</a:t>
            </a:r>
            <a:r>
              <a:rPr lang="zh-CN" altLang="zh-CN" dirty="0">
                <a:solidFill>
                  <a:srgbClr val="0070C0"/>
                </a:solidFill>
              </a:rPr>
              <a:t>号</a:t>
            </a:r>
            <a:r>
              <a:rPr lang="zh-CN" altLang="en-US" dirty="0">
                <a:solidFill>
                  <a:srgbClr val="0070C0"/>
                </a:solidFill>
              </a:rPr>
              <a:t>、</a:t>
            </a:r>
            <a:r>
              <a:rPr lang="zh-CN" altLang="zh-CN" dirty="0">
                <a:solidFill>
                  <a:srgbClr val="0070C0"/>
                </a:solidFill>
              </a:rPr>
              <a:t>国家税务总局公告</a:t>
            </a:r>
            <a:r>
              <a:rPr lang="en-US" altLang="zh-CN" dirty="0">
                <a:solidFill>
                  <a:srgbClr val="0070C0"/>
                </a:solidFill>
              </a:rPr>
              <a:t>2019</a:t>
            </a:r>
            <a:r>
              <a:rPr lang="zh-CN" altLang="zh-CN" dirty="0">
                <a:solidFill>
                  <a:srgbClr val="0070C0"/>
                </a:solidFill>
              </a:rPr>
              <a:t>年第</a:t>
            </a:r>
            <a:r>
              <a:rPr lang="en-US" altLang="zh-CN" dirty="0">
                <a:solidFill>
                  <a:srgbClr val="0070C0"/>
                </a:solidFill>
              </a:rPr>
              <a:t>14</a:t>
            </a:r>
            <a:r>
              <a:rPr lang="zh-CN" altLang="zh-CN" dirty="0">
                <a:solidFill>
                  <a:srgbClr val="0070C0"/>
                </a:solidFill>
              </a:rPr>
              <a:t>号</a:t>
            </a:r>
            <a:r>
              <a:rPr lang="zh-CN" altLang="en-US" dirty="0">
                <a:solidFill>
                  <a:srgbClr val="0070C0"/>
                </a:solidFill>
              </a:rPr>
              <a:t>、</a:t>
            </a:r>
            <a:r>
              <a:rPr lang="zh-CN" altLang="zh-CN" dirty="0">
                <a:solidFill>
                  <a:srgbClr val="0070C0"/>
                </a:solidFill>
              </a:rPr>
              <a:t>国家税务总局公告</a:t>
            </a:r>
            <a:r>
              <a:rPr lang="en-US" altLang="zh-CN" dirty="0">
                <a:solidFill>
                  <a:srgbClr val="0070C0"/>
                </a:solidFill>
              </a:rPr>
              <a:t>2019</a:t>
            </a:r>
            <a:r>
              <a:rPr lang="zh-CN" altLang="zh-CN" dirty="0">
                <a:solidFill>
                  <a:srgbClr val="0070C0"/>
                </a:solidFill>
              </a:rPr>
              <a:t>年第</a:t>
            </a:r>
            <a:r>
              <a:rPr lang="en-US" altLang="zh-CN" dirty="0">
                <a:solidFill>
                  <a:srgbClr val="0070C0"/>
                </a:solidFill>
              </a:rPr>
              <a:t>15</a:t>
            </a:r>
            <a:r>
              <a:rPr lang="zh-CN" altLang="zh-CN" dirty="0">
                <a:solidFill>
                  <a:srgbClr val="0070C0"/>
                </a:solidFill>
              </a:rPr>
              <a:t>号</a:t>
            </a:r>
            <a:r>
              <a:rPr lang="zh-CN" altLang="en-US" dirty="0">
                <a:solidFill>
                  <a:srgbClr val="0070C0"/>
                </a:solidFill>
              </a:rPr>
              <a:t>）</a:t>
            </a:r>
            <a:endParaRPr lang="en-US" altLang="zh-CN" dirty="0">
              <a:solidFill>
                <a:srgbClr val="0070C0"/>
              </a:solidFill>
            </a:endParaRPr>
          </a:p>
          <a:p>
            <a:r>
              <a:rPr lang="zh-CN" altLang="en-US" dirty="0">
                <a:solidFill>
                  <a:srgbClr val="0070C0"/>
                </a:solidFill>
              </a:rPr>
              <a:t>（一）税率的调整</a:t>
            </a:r>
            <a:endParaRPr lang="en-US" altLang="zh-CN" dirty="0">
              <a:solidFill>
                <a:srgbClr val="0070C0"/>
              </a:solidFill>
            </a:endParaRPr>
          </a:p>
          <a:p>
            <a:r>
              <a:rPr lang="zh-CN" altLang="en-US" dirty="0"/>
              <a:t>自</a:t>
            </a:r>
            <a:r>
              <a:rPr lang="en-US" dirty="0"/>
              <a:t>2019</a:t>
            </a:r>
            <a:r>
              <a:rPr lang="zh-CN" altLang="en-US" dirty="0"/>
              <a:t>年</a:t>
            </a:r>
            <a:r>
              <a:rPr lang="en-US" dirty="0"/>
              <a:t>4</a:t>
            </a:r>
            <a:r>
              <a:rPr lang="zh-CN" altLang="en-US" dirty="0"/>
              <a:t>月</a:t>
            </a:r>
            <a:r>
              <a:rPr lang="en-US" dirty="0"/>
              <a:t>1</a:t>
            </a:r>
            <a:r>
              <a:rPr lang="zh-CN" altLang="en-US" dirty="0"/>
              <a:t>日起</a:t>
            </a:r>
            <a:endParaRPr lang="en-US" altLang="zh-CN" dirty="0"/>
          </a:p>
          <a:p>
            <a:r>
              <a:rPr lang="zh-CN" altLang="en-US" dirty="0"/>
              <a:t>增值税一般纳税人（采取一般计税方法）发生增值税应税销售行为或者进口货物，原适用</a:t>
            </a:r>
            <a:r>
              <a:rPr lang="en-US" dirty="0"/>
              <a:t>16%</a:t>
            </a:r>
            <a:r>
              <a:rPr lang="zh-CN" altLang="en-US" dirty="0"/>
              <a:t>税率的，税率调整为</a:t>
            </a:r>
            <a:r>
              <a:rPr lang="en-US" dirty="0"/>
              <a:t>13%</a:t>
            </a:r>
            <a:r>
              <a:rPr lang="zh-CN" altLang="en-US" dirty="0"/>
              <a:t>；原适用</a:t>
            </a:r>
            <a:r>
              <a:rPr lang="en-US" dirty="0"/>
              <a:t>10%</a:t>
            </a:r>
            <a:r>
              <a:rPr lang="zh-CN" altLang="en-US" dirty="0"/>
              <a:t>税率的，税率调整为</a:t>
            </a:r>
            <a:r>
              <a:rPr lang="en-US" dirty="0"/>
              <a:t>9%</a:t>
            </a:r>
          </a:p>
          <a:p>
            <a:r>
              <a:rPr lang="zh-CN" altLang="en-US" dirty="0">
                <a:solidFill>
                  <a:srgbClr val="FF0000"/>
                </a:solidFill>
              </a:rPr>
              <a:t>注：征收率没变（</a:t>
            </a:r>
            <a:r>
              <a:rPr lang="en-US" altLang="zh-CN" dirty="0">
                <a:solidFill>
                  <a:srgbClr val="FF0000"/>
                </a:solidFill>
              </a:rPr>
              <a:t>3%</a:t>
            </a:r>
            <a:r>
              <a:rPr lang="zh-CN" altLang="en-US" dirty="0">
                <a:solidFill>
                  <a:srgbClr val="FF0000"/>
                </a:solidFill>
              </a:rPr>
              <a:t>或</a:t>
            </a:r>
            <a:r>
              <a:rPr lang="en-US" altLang="zh-CN" dirty="0">
                <a:solidFill>
                  <a:srgbClr val="FF0000"/>
                </a:solidFill>
              </a:rPr>
              <a:t>5%</a:t>
            </a:r>
            <a:r>
              <a:rPr lang="zh-CN" altLang="en-US" dirty="0">
                <a:solidFill>
                  <a:srgbClr val="FF0000"/>
                </a:solidFill>
              </a:rPr>
              <a:t>；减按</a:t>
            </a:r>
            <a:r>
              <a:rPr lang="en-US" altLang="zh-CN" dirty="0">
                <a:solidFill>
                  <a:srgbClr val="FF0000"/>
                </a:solidFill>
              </a:rPr>
              <a:t>2%</a:t>
            </a:r>
            <a:r>
              <a:rPr lang="zh-CN" altLang="en-US" dirty="0">
                <a:solidFill>
                  <a:srgbClr val="FF0000"/>
                </a:solidFill>
              </a:rPr>
              <a:t>和减按</a:t>
            </a:r>
            <a:r>
              <a:rPr lang="en-US" altLang="zh-CN" dirty="0">
                <a:solidFill>
                  <a:srgbClr val="FF0000"/>
                </a:solidFill>
              </a:rPr>
              <a:t>1.5%</a:t>
            </a:r>
            <a:r>
              <a:rPr lang="zh-CN" altLang="en-US" dirty="0">
                <a:solidFill>
                  <a:srgbClr val="FF0000"/>
                </a:solidFill>
              </a:rPr>
              <a:t>）</a:t>
            </a:r>
          </a:p>
          <a:p>
            <a:endParaRPr lang="zh-CN" alt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r>
              <a:rPr lang="en-US" altLang="zh-CN" dirty="0"/>
              <a:t>4.</a:t>
            </a:r>
            <a:r>
              <a:rPr lang="zh-CN" altLang="en-US" dirty="0"/>
              <a:t>在原</a:t>
            </a:r>
            <a:r>
              <a:rPr lang="en-US" altLang="zh-CN" dirty="0"/>
              <a:t>《</a:t>
            </a:r>
            <a:r>
              <a:rPr lang="zh-CN" altLang="en-US" dirty="0"/>
              <a:t>增值税纳税申报表附列资料（四）</a:t>
            </a:r>
            <a:r>
              <a:rPr lang="en-US" altLang="zh-CN" dirty="0"/>
              <a:t>》</a:t>
            </a:r>
            <a:r>
              <a:rPr lang="zh-CN" altLang="en-US" dirty="0"/>
              <a:t>表式内容中，增加“二、加计抵减情况”相关栏次</a:t>
            </a:r>
          </a:p>
          <a:p>
            <a:r>
              <a:rPr lang="en-US" altLang="zh-CN" dirty="0"/>
              <a:t>5.</a:t>
            </a:r>
            <a:r>
              <a:rPr lang="zh-CN" altLang="en-US" dirty="0"/>
              <a:t>废止部分申报表附列资料</a:t>
            </a:r>
            <a:endParaRPr lang="en-US" dirty="0"/>
          </a:p>
          <a:p>
            <a:r>
              <a:rPr lang="zh-CN" altLang="en-US" dirty="0"/>
              <a:t>（</a:t>
            </a:r>
            <a:r>
              <a:rPr lang="en-US" altLang="zh-CN" dirty="0"/>
              <a:t>1</a:t>
            </a:r>
            <a:r>
              <a:rPr lang="zh-CN" altLang="en-US" dirty="0"/>
              <a:t>）废止原</a:t>
            </a:r>
            <a:r>
              <a:rPr lang="en-US" altLang="zh-CN" dirty="0"/>
              <a:t>《</a:t>
            </a:r>
            <a:r>
              <a:rPr lang="zh-CN" altLang="en-US" dirty="0"/>
              <a:t>增值税纳税申报表附列资料（五）</a:t>
            </a:r>
            <a:r>
              <a:rPr lang="en-US" altLang="zh-CN" dirty="0"/>
              <a:t>》</a:t>
            </a:r>
          </a:p>
          <a:p>
            <a:r>
              <a:rPr lang="zh-CN" altLang="en-US" dirty="0"/>
              <a:t>（</a:t>
            </a:r>
            <a:r>
              <a:rPr lang="en-US" altLang="zh-CN" dirty="0"/>
              <a:t>2</a:t>
            </a:r>
            <a:r>
              <a:rPr lang="zh-CN" altLang="en-US" dirty="0"/>
              <a:t>）废止原</a:t>
            </a:r>
            <a:r>
              <a:rPr lang="en-US" altLang="zh-CN" dirty="0"/>
              <a:t>《</a:t>
            </a:r>
            <a:r>
              <a:rPr lang="zh-CN" altLang="en-US" dirty="0"/>
              <a:t>营改增税负分析测算明细表</a:t>
            </a:r>
            <a:r>
              <a:rPr lang="en-US" altLang="zh-CN" dirty="0"/>
              <a:t>》</a:t>
            </a:r>
          </a:p>
          <a:p>
            <a:r>
              <a:rPr lang="zh-CN" altLang="en-US" dirty="0"/>
              <a:t>经过调整，增值税纳税申报表为</a:t>
            </a:r>
            <a:r>
              <a:rPr lang="zh-CN" altLang="en-US" dirty="0">
                <a:solidFill>
                  <a:srgbClr val="FF0000"/>
                </a:solidFill>
              </a:rPr>
              <a:t>一主表五附表</a:t>
            </a:r>
            <a:r>
              <a:rPr lang="zh-CN" altLang="en-US" dirty="0"/>
              <a:t>（自</a:t>
            </a:r>
            <a:r>
              <a:rPr lang="en-US" altLang="zh-CN" dirty="0"/>
              <a:t>4</a:t>
            </a:r>
            <a:r>
              <a:rPr lang="zh-CN" altLang="en-US" dirty="0"/>
              <a:t>月份的税款所属期开始）</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附列资料（四）调整</a:t>
            </a:r>
          </a:p>
        </p:txBody>
      </p:sp>
      <p:pic>
        <p:nvPicPr>
          <p:cNvPr id="4098" name="Picture 2"/>
          <p:cNvPicPr>
            <a:picLocks noGrp="1" noChangeAspect="1" noChangeArrowheads="1"/>
          </p:cNvPicPr>
          <p:nvPr>
            <p:ph idx="1"/>
          </p:nvPr>
        </p:nvPicPr>
        <p:blipFill>
          <a:blip r:embed="rId2"/>
          <a:srcRect/>
          <a:stretch>
            <a:fillRect/>
          </a:stretch>
        </p:blipFill>
        <p:spPr bwMode="auto">
          <a:xfrm>
            <a:off x="0" y="1285860"/>
            <a:ext cx="9033033" cy="3824882"/>
          </a:xfrm>
          <a:prstGeom prst="rect">
            <a:avLst/>
          </a:prstGeom>
          <a:noFill/>
          <a:ln w="9525">
            <a:noFill/>
            <a:miter lim="800000"/>
            <a:headEnd/>
            <a:tailEnd/>
          </a:ln>
          <a:effectLst/>
        </p:spPr>
      </p:pic>
      <p:sp>
        <p:nvSpPr>
          <p:cNvPr id="5" name="圆角矩形标注 4"/>
          <p:cNvSpPr/>
          <p:nvPr/>
        </p:nvSpPr>
        <p:spPr>
          <a:xfrm>
            <a:off x="5072066" y="2857496"/>
            <a:ext cx="2143140" cy="1071570"/>
          </a:xfrm>
          <a:prstGeom prst="wedgeRoundRectCallout">
            <a:avLst>
              <a:gd name="adj1" fmla="val -47998"/>
              <a:gd name="adj2" fmla="val 67088"/>
              <a:gd name="adj3" fmla="val 1666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solidFill>
                  <a:srgbClr val="FF0000"/>
                </a:solidFill>
              </a:rPr>
              <a:t>增设</a:t>
            </a:r>
            <a:r>
              <a:rPr lang="zh-CN" altLang="en-US" sz="2000" b="1" dirty="0">
                <a:solidFill>
                  <a:srgbClr val="002060"/>
                </a:solidFill>
              </a:rPr>
              <a:t>加计抵减情况</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r>
              <a:rPr lang="zh-CN" altLang="en-US" dirty="0">
                <a:solidFill>
                  <a:srgbClr val="FF0000"/>
                </a:solidFill>
              </a:rPr>
              <a:t>相关延伸</a:t>
            </a:r>
            <a:endParaRPr lang="en-US" altLang="zh-CN" dirty="0">
              <a:solidFill>
                <a:srgbClr val="FF0000"/>
              </a:solidFill>
            </a:endParaRPr>
          </a:p>
          <a:p>
            <a:r>
              <a:rPr lang="zh-CN" altLang="en-US" dirty="0" smtClean="0"/>
              <a:t>自</a:t>
            </a:r>
            <a:r>
              <a:rPr lang="en-US" altLang="zh-CN" dirty="0"/>
              <a:t>2016</a:t>
            </a:r>
            <a:r>
              <a:rPr lang="zh-CN" altLang="en-US" dirty="0"/>
              <a:t>年</a:t>
            </a:r>
            <a:r>
              <a:rPr lang="en-US" altLang="zh-CN" dirty="0"/>
              <a:t>5</a:t>
            </a:r>
            <a:r>
              <a:rPr lang="zh-CN" altLang="en-US" dirty="0"/>
              <a:t>月至今经过</a:t>
            </a:r>
            <a:r>
              <a:rPr lang="en-US" altLang="zh-CN" dirty="0"/>
              <a:t>4 </a:t>
            </a:r>
            <a:r>
              <a:rPr lang="zh-CN" altLang="en-US" dirty="0"/>
              <a:t>次重大变化，具体为：</a:t>
            </a:r>
            <a:endParaRPr lang="en-US" altLang="zh-CN" dirty="0"/>
          </a:p>
          <a:p>
            <a:endParaRPr lang="zh-CN" altLang="en-US" dirty="0"/>
          </a:p>
        </p:txBody>
      </p:sp>
      <p:graphicFrame>
        <p:nvGraphicFramePr>
          <p:cNvPr id="4" name="表格 3"/>
          <p:cNvGraphicFramePr>
            <a:graphicFrameLocks noGrp="1"/>
          </p:cNvGraphicFramePr>
          <p:nvPr/>
        </p:nvGraphicFramePr>
        <p:xfrm>
          <a:off x="500034" y="2071678"/>
          <a:ext cx="8143932" cy="4424680"/>
        </p:xfrm>
        <a:graphic>
          <a:graphicData uri="http://schemas.openxmlformats.org/drawingml/2006/table">
            <a:tbl>
              <a:tblPr firstRow="1" bandRow="1">
                <a:tableStyleId>{21E4AEA4-8DFA-4A89-87EB-49C32662AFE0}</a:tableStyleId>
              </a:tblPr>
              <a:tblGrid>
                <a:gridCol w="1500198">
                  <a:extLst>
                    <a:ext uri="{9D8B030D-6E8A-4147-A177-3AD203B41FA5}">
                      <a16:colId xmlns:a16="http://schemas.microsoft.com/office/drawing/2014/main" xmlns="" val="20000"/>
                    </a:ext>
                  </a:extLst>
                </a:gridCol>
                <a:gridCol w="1214446">
                  <a:extLst>
                    <a:ext uri="{9D8B030D-6E8A-4147-A177-3AD203B41FA5}">
                      <a16:colId xmlns:a16="http://schemas.microsoft.com/office/drawing/2014/main" xmlns="" val="20001"/>
                    </a:ext>
                  </a:extLst>
                </a:gridCol>
                <a:gridCol w="1643074">
                  <a:extLst>
                    <a:ext uri="{9D8B030D-6E8A-4147-A177-3AD203B41FA5}">
                      <a16:colId xmlns:a16="http://schemas.microsoft.com/office/drawing/2014/main" xmlns="" val="20002"/>
                    </a:ext>
                  </a:extLst>
                </a:gridCol>
                <a:gridCol w="1214446">
                  <a:extLst>
                    <a:ext uri="{9D8B030D-6E8A-4147-A177-3AD203B41FA5}">
                      <a16:colId xmlns:a16="http://schemas.microsoft.com/office/drawing/2014/main" xmlns="" val="20003"/>
                    </a:ext>
                  </a:extLst>
                </a:gridCol>
                <a:gridCol w="1214446">
                  <a:extLst>
                    <a:ext uri="{9D8B030D-6E8A-4147-A177-3AD203B41FA5}">
                      <a16:colId xmlns:a16="http://schemas.microsoft.com/office/drawing/2014/main" xmlns="" val="20004"/>
                    </a:ext>
                  </a:extLst>
                </a:gridCol>
                <a:gridCol w="1357322">
                  <a:extLst>
                    <a:ext uri="{9D8B030D-6E8A-4147-A177-3AD203B41FA5}">
                      <a16:colId xmlns:a16="http://schemas.microsoft.com/office/drawing/2014/main" xmlns="" val="20005"/>
                    </a:ext>
                  </a:extLst>
                </a:gridCol>
              </a:tblGrid>
              <a:tr h="370840">
                <a:tc>
                  <a:txBody>
                    <a:bodyPr/>
                    <a:lstStyle/>
                    <a:p>
                      <a:r>
                        <a:rPr kumimoji="0" lang="zh-CN" altLang="en-US" sz="1600" b="1" i="0" kern="1200" baseline="0" dirty="0">
                          <a:solidFill>
                            <a:schemeClr val="tx1"/>
                          </a:solidFill>
                          <a:latin typeface="+mn-lt"/>
                          <a:ea typeface="华文新魏" pitchFamily="2" charset="-122"/>
                          <a:cs typeface="+mn-cs"/>
                        </a:rPr>
                        <a:t>申报表</a:t>
                      </a:r>
                    </a:p>
                  </a:txBody>
                  <a:tcPr/>
                </a:tc>
                <a:tc>
                  <a:txBody>
                    <a:bodyPr/>
                    <a:lstStyle/>
                    <a:p>
                      <a:r>
                        <a:rPr kumimoji="0" lang="zh-CN" altLang="en-US" sz="1600" b="1" i="0" kern="1200" baseline="0" dirty="0">
                          <a:solidFill>
                            <a:schemeClr val="tx1"/>
                          </a:solidFill>
                          <a:latin typeface="+mn-lt"/>
                          <a:ea typeface="华文新魏" pitchFamily="2" charset="-122"/>
                          <a:cs typeface="+mn-cs"/>
                        </a:rPr>
                        <a:t>内容</a:t>
                      </a:r>
                    </a:p>
                  </a:txBody>
                  <a:tcPr/>
                </a:tc>
                <a:tc>
                  <a:txBody>
                    <a:bodyPr/>
                    <a:lstStyle/>
                    <a:p>
                      <a:r>
                        <a:rPr kumimoji="0" lang="en-US" altLang="zh-CN" sz="1600" b="1" i="0" kern="1200" baseline="0" dirty="0">
                          <a:solidFill>
                            <a:schemeClr val="tx1"/>
                          </a:solidFill>
                          <a:latin typeface="+mn-lt"/>
                          <a:ea typeface="华文新魏" pitchFamily="2" charset="-122"/>
                          <a:cs typeface="+mn-cs"/>
                        </a:rPr>
                        <a:t>2017.8.1</a:t>
                      </a:r>
                      <a:r>
                        <a:rPr kumimoji="0" lang="zh-CN" altLang="en-US" sz="1600" b="1" i="0" kern="1200" baseline="0" dirty="0">
                          <a:solidFill>
                            <a:schemeClr val="tx1"/>
                          </a:solidFill>
                          <a:latin typeface="+mn-lt"/>
                          <a:ea typeface="华文新魏" pitchFamily="2" charset="-122"/>
                          <a:cs typeface="+mn-cs"/>
                        </a:rPr>
                        <a:t>起</a:t>
                      </a:r>
                    </a:p>
                  </a:txBody>
                  <a:tcPr/>
                </a:tc>
                <a:tc>
                  <a:txBody>
                    <a:bodyPr/>
                    <a:lstStyle/>
                    <a:p>
                      <a:r>
                        <a:rPr kumimoji="0" lang="en-US" altLang="zh-CN" sz="1600" b="1" i="0" kern="1200" baseline="0" dirty="0">
                          <a:solidFill>
                            <a:schemeClr val="tx1"/>
                          </a:solidFill>
                          <a:latin typeface="+mn-lt"/>
                          <a:ea typeface="华文新魏" pitchFamily="2" charset="-122"/>
                          <a:cs typeface="+mn-cs"/>
                        </a:rPr>
                        <a:t>2018.2.1</a:t>
                      </a:r>
                      <a:r>
                        <a:rPr kumimoji="0" lang="zh-CN" altLang="en-US" sz="1600" b="1" i="0" kern="1200" baseline="0" dirty="0">
                          <a:solidFill>
                            <a:schemeClr val="tx1"/>
                          </a:solidFill>
                          <a:latin typeface="+mn-lt"/>
                          <a:ea typeface="华文新魏" pitchFamily="2" charset="-122"/>
                          <a:cs typeface="+mn-cs"/>
                        </a:rPr>
                        <a:t>起</a:t>
                      </a:r>
                    </a:p>
                  </a:txBody>
                  <a:tcPr/>
                </a:tc>
                <a:tc>
                  <a:txBody>
                    <a:bodyPr/>
                    <a:lstStyle/>
                    <a:p>
                      <a:r>
                        <a:rPr kumimoji="0" lang="en-US" altLang="zh-CN" sz="1600" b="1" i="0" kern="1200" baseline="0" dirty="0">
                          <a:solidFill>
                            <a:schemeClr val="tx1"/>
                          </a:solidFill>
                          <a:latin typeface="+mn-lt"/>
                          <a:ea typeface="华文新魏" pitchFamily="2" charset="-122"/>
                          <a:cs typeface="+mn-cs"/>
                        </a:rPr>
                        <a:t>2018.6.1</a:t>
                      </a:r>
                      <a:r>
                        <a:rPr kumimoji="0" lang="zh-CN" altLang="en-US" sz="1600" b="1" i="0" kern="1200" baseline="0" dirty="0">
                          <a:solidFill>
                            <a:schemeClr val="tx1"/>
                          </a:solidFill>
                          <a:latin typeface="+mn-lt"/>
                          <a:ea typeface="华文新魏" pitchFamily="2" charset="-122"/>
                          <a:cs typeface="+mn-cs"/>
                        </a:rPr>
                        <a:t>起</a:t>
                      </a:r>
                    </a:p>
                  </a:txBody>
                  <a:tcPr/>
                </a:tc>
                <a:tc>
                  <a:txBody>
                    <a:bodyPr/>
                    <a:lstStyle/>
                    <a:p>
                      <a:r>
                        <a:rPr kumimoji="0" lang="en-US" altLang="zh-CN" sz="1600" b="1" i="0" kern="1200" baseline="0" dirty="0">
                          <a:solidFill>
                            <a:schemeClr val="tx1"/>
                          </a:solidFill>
                          <a:latin typeface="+mn-lt"/>
                          <a:ea typeface="华文新魏" pitchFamily="2" charset="-122"/>
                          <a:cs typeface="+mn-cs"/>
                        </a:rPr>
                        <a:t>2019.4.1</a:t>
                      </a:r>
                      <a:r>
                        <a:rPr kumimoji="0" lang="zh-CN" altLang="en-US" sz="1600" b="1" i="0" kern="1200" baseline="0" dirty="0">
                          <a:solidFill>
                            <a:schemeClr val="tx1"/>
                          </a:solidFill>
                          <a:latin typeface="+mn-lt"/>
                          <a:ea typeface="华文新魏" pitchFamily="2" charset="-122"/>
                          <a:cs typeface="+mn-cs"/>
                        </a:rPr>
                        <a:t>起</a:t>
                      </a:r>
                    </a:p>
                  </a:txBody>
                  <a:tcPr/>
                </a:tc>
                <a:extLst>
                  <a:ext uri="{0D108BD9-81ED-4DB2-BD59-A6C34878D82A}">
                    <a16:rowId xmlns:a16="http://schemas.microsoft.com/office/drawing/2014/main" xmlns="" val="10000"/>
                  </a:ext>
                </a:extLst>
              </a:tr>
              <a:tr h="370840">
                <a:tc>
                  <a:txBody>
                    <a:bodyPr/>
                    <a:lstStyle/>
                    <a:p>
                      <a:r>
                        <a:rPr kumimoji="0" lang="zh-CN" altLang="en-US" sz="1600" b="1" i="0" kern="1200" baseline="0" dirty="0">
                          <a:solidFill>
                            <a:schemeClr val="tx1"/>
                          </a:solidFill>
                          <a:latin typeface="+mn-lt"/>
                          <a:ea typeface="华文新魏" pitchFamily="2" charset="-122"/>
                          <a:cs typeface="+mn-cs"/>
                        </a:rPr>
                        <a:t>主表</a:t>
                      </a:r>
                    </a:p>
                  </a:txBody>
                  <a:tcPr/>
                </a:tc>
                <a:tc>
                  <a:txBody>
                    <a:bodyPr/>
                    <a:lstStyle/>
                    <a:p>
                      <a:endParaRPr kumimoji="0" lang="zh-CN" altLang="en-US" sz="1600" b="1" i="0" kern="1200" baseline="0" dirty="0">
                        <a:solidFill>
                          <a:schemeClr val="tx1"/>
                        </a:solidFill>
                        <a:latin typeface="+mn-lt"/>
                        <a:ea typeface="华文新魏" pitchFamily="2" charset="-122"/>
                        <a:cs typeface="+mn-cs"/>
                      </a:endParaRPr>
                    </a:p>
                  </a:txBody>
                  <a:tcPr/>
                </a:tc>
                <a:tc>
                  <a:txBody>
                    <a:bodyPr/>
                    <a:lstStyle/>
                    <a:p>
                      <a:endParaRPr kumimoji="0" lang="zh-CN" altLang="en-US" sz="1600" b="1" i="0" kern="1200" baseline="0" dirty="0">
                        <a:solidFill>
                          <a:schemeClr val="tx1"/>
                        </a:solidFill>
                        <a:latin typeface="+mn-lt"/>
                        <a:ea typeface="华文新魏" pitchFamily="2" charset="-122"/>
                        <a:cs typeface="+mn-cs"/>
                      </a:endParaRPr>
                    </a:p>
                  </a:txBody>
                  <a:tcPr/>
                </a:tc>
                <a:tc>
                  <a:txBody>
                    <a:bodyPr/>
                    <a:lstStyle/>
                    <a:p>
                      <a:endParaRPr kumimoji="0" lang="zh-CN" altLang="en-US" sz="1600" b="1" i="0" kern="1200" baseline="0" dirty="0">
                        <a:solidFill>
                          <a:schemeClr val="tx1"/>
                        </a:solidFill>
                        <a:latin typeface="+mn-lt"/>
                        <a:ea typeface="华文新魏" pitchFamily="2" charset="-122"/>
                        <a:cs typeface="+mn-cs"/>
                      </a:endParaRPr>
                    </a:p>
                  </a:txBody>
                  <a:tcPr/>
                </a:tc>
                <a:tc>
                  <a:txBody>
                    <a:bodyPr/>
                    <a:lstStyle/>
                    <a:p>
                      <a:endParaRPr kumimoji="0" lang="zh-CN" altLang="en-US" sz="1600" b="1" i="0" kern="1200" baseline="0" dirty="0">
                        <a:solidFill>
                          <a:schemeClr val="tx1"/>
                        </a:solidFill>
                        <a:latin typeface="+mn-lt"/>
                        <a:ea typeface="华文新魏" pitchFamily="2" charset="-122"/>
                        <a:cs typeface="+mn-cs"/>
                      </a:endParaRPr>
                    </a:p>
                  </a:txBody>
                  <a:tcPr/>
                </a:tc>
                <a:tc>
                  <a:txBody>
                    <a:bodyPr/>
                    <a:lstStyle/>
                    <a:p>
                      <a:endParaRPr kumimoji="0" lang="zh-CN" altLang="en-US" sz="1600" b="1" i="0" kern="1200" baseline="0" dirty="0">
                        <a:solidFill>
                          <a:schemeClr val="tx1"/>
                        </a:solidFill>
                        <a:latin typeface="+mn-lt"/>
                        <a:ea typeface="华文新魏" pitchFamily="2" charset="-122"/>
                        <a:cs typeface="+mn-cs"/>
                      </a:endParaRPr>
                    </a:p>
                  </a:txBody>
                  <a:tcPr/>
                </a:tc>
                <a:extLst>
                  <a:ext uri="{0D108BD9-81ED-4DB2-BD59-A6C34878D82A}">
                    <a16:rowId xmlns:a16="http://schemas.microsoft.com/office/drawing/2014/main" xmlns="" val="10001"/>
                  </a:ext>
                </a:extLst>
              </a:tr>
              <a:tr h="370840">
                <a:tc>
                  <a:txBody>
                    <a:bodyPr/>
                    <a:lstStyle/>
                    <a:p>
                      <a:r>
                        <a:rPr kumimoji="0" lang="zh-CN" altLang="en-US" sz="1600" b="1" i="0" kern="1200" baseline="0" dirty="0">
                          <a:solidFill>
                            <a:schemeClr val="tx1"/>
                          </a:solidFill>
                          <a:latin typeface="+mn-lt"/>
                          <a:ea typeface="华文新魏" pitchFamily="2" charset="-122"/>
                          <a:cs typeface="+mn-cs"/>
                        </a:rPr>
                        <a:t>附（一）</a:t>
                      </a:r>
                    </a:p>
                  </a:txBody>
                  <a:tcPr/>
                </a:tc>
                <a:tc>
                  <a:txBody>
                    <a:bodyPr/>
                    <a:lstStyle/>
                    <a:p>
                      <a:r>
                        <a:rPr kumimoji="0" lang="zh-CN" altLang="en-US" sz="1600" b="1" i="0" kern="1200" baseline="0" dirty="0">
                          <a:solidFill>
                            <a:schemeClr val="tx1"/>
                          </a:solidFill>
                          <a:latin typeface="+mn-lt"/>
                          <a:ea typeface="华文新魏" pitchFamily="2" charset="-122"/>
                          <a:cs typeface="+mn-cs"/>
                        </a:rPr>
                        <a:t>销售情况</a:t>
                      </a:r>
                    </a:p>
                  </a:txBody>
                  <a:tcPr/>
                </a:tc>
                <a:tc>
                  <a:txBody>
                    <a:bodyPr/>
                    <a:lstStyle/>
                    <a:p>
                      <a:r>
                        <a:rPr kumimoji="0" lang="zh-CN" altLang="en-US" sz="1600" b="1" i="0" kern="1200" baseline="0" dirty="0">
                          <a:solidFill>
                            <a:schemeClr val="tx1"/>
                          </a:solidFill>
                          <a:latin typeface="+mn-lt"/>
                          <a:ea typeface="华文新魏" pitchFamily="2" charset="-122"/>
                          <a:cs typeface="+mn-cs"/>
                        </a:rPr>
                        <a:t>随税率调整</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1" i="0" kern="1200" baseline="0" dirty="0">
                        <a:solidFill>
                          <a:schemeClr val="tx1"/>
                        </a:solidFill>
                        <a:latin typeface="+mn-lt"/>
                        <a:ea typeface="华文新魏" pitchFamily="2" charset="-122"/>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kern="1200" baseline="0" dirty="0">
                          <a:solidFill>
                            <a:schemeClr val="tx1"/>
                          </a:solidFill>
                          <a:latin typeface="+mn-lt"/>
                          <a:ea typeface="华文新魏" pitchFamily="2" charset="-122"/>
                          <a:cs typeface="+mn-cs"/>
                        </a:rPr>
                        <a:t>随税率调整</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kern="1200" baseline="0" dirty="0">
                          <a:solidFill>
                            <a:schemeClr val="tx1"/>
                          </a:solidFill>
                          <a:latin typeface="+mn-lt"/>
                          <a:ea typeface="华文新魏" pitchFamily="2" charset="-122"/>
                          <a:cs typeface="+mn-cs"/>
                        </a:rPr>
                        <a:t>随税率调整</a:t>
                      </a:r>
                    </a:p>
                  </a:txBody>
                  <a:tcPr/>
                </a:tc>
                <a:extLst>
                  <a:ext uri="{0D108BD9-81ED-4DB2-BD59-A6C34878D82A}">
                    <a16:rowId xmlns:a16="http://schemas.microsoft.com/office/drawing/2014/main" xmlns="" val="10002"/>
                  </a:ext>
                </a:extLst>
              </a:tr>
              <a:tr h="465150">
                <a:tc>
                  <a:txBody>
                    <a:bodyPr/>
                    <a:lstStyle/>
                    <a:p>
                      <a:r>
                        <a:rPr kumimoji="0" lang="zh-CN" altLang="en-US" sz="1600" b="1" i="0" kern="1200" baseline="0" dirty="0">
                          <a:solidFill>
                            <a:schemeClr val="tx1"/>
                          </a:solidFill>
                          <a:latin typeface="+mn-lt"/>
                          <a:ea typeface="华文新魏" pitchFamily="2" charset="-122"/>
                          <a:cs typeface="+mn-cs"/>
                        </a:rPr>
                        <a:t>附（二）</a:t>
                      </a:r>
                    </a:p>
                  </a:txBody>
                  <a:tcPr/>
                </a:tc>
                <a:tc>
                  <a:txBody>
                    <a:bodyPr/>
                    <a:lstStyle/>
                    <a:p>
                      <a:r>
                        <a:rPr kumimoji="0" lang="zh-CN" altLang="en-US" sz="1600" b="1" i="0" kern="1200" baseline="0" dirty="0">
                          <a:solidFill>
                            <a:schemeClr val="tx1"/>
                          </a:solidFill>
                          <a:latin typeface="+mn-lt"/>
                          <a:ea typeface="华文新魏" pitchFamily="2" charset="-122"/>
                          <a:cs typeface="+mn-cs"/>
                        </a:rPr>
                        <a:t>进项情况</a:t>
                      </a:r>
                    </a:p>
                  </a:txBody>
                  <a:tcPr/>
                </a:tc>
                <a:tc>
                  <a:txBody>
                    <a:bodyPr/>
                    <a:lstStyle/>
                    <a:p>
                      <a:r>
                        <a:rPr kumimoji="0" lang="zh-CN" altLang="en-US" sz="1600" b="1" i="0" kern="1200" baseline="0" dirty="0">
                          <a:solidFill>
                            <a:schemeClr val="tx1"/>
                          </a:solidFill>
                          <a:latin typeface="+mn-lt"/>
                          <a:ea typeface="华文新魏" pitchFamily="2" charset="-122"/>
                          <a:cs typeface="+mn-cs"/>
                        </a:rPr>
                        <a:t>小规模纳税人购进农产品及加计</a:t>
                      </a:r>
                    </a:p>
                  </a:txBody>
                  <a:tcPr/>
                </a:tc>
                <a:tc>
                  <a:txBody>
                    <a:bodyPr/>
                    <a:lstStyle/>
                    <a:p>
                      <a:r>
                        <a:rPr kumimoji="0" lang="zh-CN" altLang="en-US" sz="1600" b="1" i="0" kern="1200" baseline="0" dirty="0">
                          <a:solidFill>
                            <a:schemeClr val="tx1"/>
                          </a:solidFill>
                          <a:latin typeface="+mn-lt"/>
                          <a:ea typeface="华文新魏" pitchFamily="2" charset="-122"/>
                          <a:cs typeface="+mn-cs"/>
                        </a:rPr>
                        <a:t>通行费填报</a:t>
                      </a:r>
                    </a:p>
                  </a:txBody>
                  <a:tcPr/>
                </a:tc>
                <a:tc>
                  <a:txBody>
                    <a:bodyPr/>
                    <a:lstStyle/>
                    <a:p>
                      <a:endParaRPr kumimoji="0" lang="zh-CN" altLang="en-US" sz="1600" b="1" i="0" kern="1200" baseline="0" dirty="0">
                        <a:solidFill>
                          <a:schemeClr val="tx1"/>
                        </a:solidFill>
                        <a:latin typeface="+mn-lt"/>
                        <a:ea typeface="华文新魏" pitchFamily="2" charset="-122"/>
                        <a:cs typeface="+mn-cs"/>
                      </a:endParaRPr>
                    </a:p>
                  </a:txBody>
                  <a:tcPr/>
                </a:tc>
                <a:tc>
                  <a:txBody>
                    <a:bodyPr/>
                    <a:lstStyle/>
                    <a:p>
                      <a:r>
                        <a:rPr kumimoji="0" lang="zh-CN" altLang="en-US" sz="1600" b="1" i="0" kern="1200" baseline="0" dirty="0">
                          <a:solidFill>
                            <a:schemeClr val="tx1"/>
                          </a:solidFill>
                          <a:latin typeface="+mn-lt"/>
                          <a:ea typeface="华文新魏" pitchFamily="2" charset="-122"/>
                          <a:cs typeface="+mn-cs"/>
                        </a:rPr>
                        <a:t>增加旅客运输进项</a:t>
                      </a:r>
                    </a:p>
                  </a:txBody>
                  <a:tcPr/>
                </a:tc>
                <a:extLst>
                  <a:ext uri="{0D108BD9-81ED-4DB2-BD59-A6C34878D82A}">
                    <a16:rowId xmlns:a16="http://schemas.microsoft.com/office/drawing/2014/main" xmlns="" val="10003"/>
                  </a:ext>
                </a:extLst>
              </a:tr>
              <a:tr h="370840">
                <a:tc>
                  <a:txBody>
                    <a:bodyPr/>
                    <a:lstStyle/>
                    <a:p>
                      <a:r>
                        <a:rPr kumimoji="0" lang="zh-CN" altLang="en-US" sz="1600" b="1" i="0" kern="1200" baseline="0" dirty="0">
                          <a:solidFill>
                            <a:schemeClr val="tx1"/>
                          </a:solidFill>
                          <a:latin typeface="+mn-lt"/>
                          <a:ea typeface="华文新魏" pitchFamily="2" charset="-122"/>
                          <a:cs typeface="+mn-cs"/>
                        </a:rPr>
                        <a:t>附（三）</a:t>
                      </a:r>
                    </a:p>
                  </a:txBody>
                  <a:tcPr/>
                </a:tc>
                <a:tc>
                  <a:txBody>
                    <a:bodyPr/>
                    <a:lstStyle/>
                    <a:p>
                      <a:r>
                        <a:rPr kumimoji="0" lang="zh-CN" altLang="en-US" sz="1600" b="1" i="0" kern="1200" baseline="0" dirty="0">
                          <a:solidFill>
                            <a:schemeClr val="tx1"/>
                          </a:solidFill>
                          <a:latin typeface="+mn-lt"/>
                          <a:ea typeface="华文新魏" pitchFamily="2" charset="-122"/>
                          <a:cs typeface="+mn-cs"/>
                        </a:rPr>
                        <a:t>扣额情况</a:t>
                      </a:r>
                    </a:p>
                  </a:txBody>
                  <a:tcPr/>
                </a:tc>
                <a:tc>
                  <a:txBody>
                    <a:bodyPr/>
                    <a:lstStyle/>
                    <a:p>
                      <a:endParaRPr kumimoji="0" lang="zh-CN" altLang="en-US" sz="1600" b="1" i="0" kern="1200" baseline="0" dirty="0">
                        <a:solidFill>
                          <a:schemeClr val="tx1"/>
                        </a:solidFill>
                        <a:latin typeface="+mn-lt"/>
                        <a:ea typeface="华文新魏" pitchFamily="2" charset="-122"/>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1" i="0" kern="1200" baseline="0" dirty="0">
                        <a:solidFill>
                          <a:schemeClr val="tx1"/>
                        </a:solidFill>
                        <a:latin typeface="+mn-lt"/>
                        <a:ea typeface="华文新魏" pitchFamily="2" charset="-122"/>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kern="1200" baseline="0" dirty="0">
                          <a:solidFill>
                            <a:schemeClr val="tx1"/>
                          </a:solidFill>
                          <a:latin typeface="+mn-lt"/>
                          <a:ea typeface="华文新魏" pitchFamily="2" charset="-122"/>
                          <a:cs typeface="+mn-cs"/>
                        </a:rPr>
                        <a:t>随税率调整</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zh-CN" altLang="en-US" sz="1600" b="1" i="0" kern="1200" baseline="0" dirty="0">
                        <a:solidFill>
                          <a:schemeClr val="tx1"/>
                        </a:solidFill>
                        <a:latin typeface="+mn-lt"/>
                        <a:ea typeface="华文新魏" pitchFamily="2" charset="-122"/>
                        <a:cs typeface="+mn-cs"/>
                      </a:endParaRPr>
                    </a:p>
                  </a:txBody>
                  <a:tcPr/>
                </a:tc>
                <a:extLst>
                  <a:ext uri="{0D108BD9-81ED-4DB2-BD59-A6C34878D82A}">
                    <a16:rowId xmlns:a16="http://schemas.microsoft.com/office/drawing/2014/main" xmlns="" val="10004"/>
                  </a:ext>
                </a:extLst>
              </a:tr>
              <a:tr h="370840">
                <a:tc>
                  <a:txBody>
                    <a:bodyPr/>
                    <a:lstStyle/>
                    <a:p>
                      <a:r>
                        <a:rPr kumimoji="0" lang="zh-CN" altLang="en-US" sz="1600" b="1" i="0" kern="1200" baseline="0" dirty="0">
                          <a:solidFill>
                            <a:schemeClr val="tx1"/>
                          </a:solidFill>
                          <a:latin typeface="+mn-lt"/>
                          <a:ea typeface="华文新魏" pitchFamily="2" charset="-122"/>
                          <a:cs typeface="+mn-cs"/>
                        </a:rPr>
                        <a:t>附（四）</a:t>
                      </a:r>
                    </a:p>
                  </a:txBody>
                  <a:tcPr/>
                </a:tc>
                <a:tc>
                  <a:txBody>
                    <a:bodyPr/>
                    <a:lstStyle/>
                    <a:p>
                      <a:r>
                        <a:rPr kumimoji="0" lang="zh-CN" altLang="en-US" sz="1600" b="1" i="0" kern="1200" baseline="0" dirty="0">
                          <a:solidFill>
                            <a:schemeClr val="tx1"/>
                          </a:solidFill>
                          <a:latin typeface="+mn-lt"/>
                          <a:ea typeface="华文新魏" pitchFamily="2" charset="-122"/>
                          <a:cs typeface="+mn-cs"/>
                        </a:rPr>
                        <a:t>税额抵减</a:t>
                      </a:r>
                    </a:p>
                  </a:txBody>
                  <a:tcPr/>
                </a:tc>
                <a:tc>
                  <a:txBody>
                    <a:bodyPr/>
                    <a:lstStyle/>
                    <a:p>
                      <a:endParaRPr kumimoji="0" lang="zh-CN" altLang="en-US" sz="1600" b="1" i="0" kern="1200" baseline="0" dirty="0">
                        <a:solidFill>
                          <a:schemeClr val="tx1"/>
                        </a:solidFill>
                        <a:latin typeface="+mn-lt"/>
                        <a:ea typeface="华文新魏" pitchFamily="2" charset="-122"/>
                        <a:cs typeface="+mn-cs"/>
                      </a:endParaRPr>
                    </a:p>
                  </a:txBody>
                  <a:tcPr/>
                </a:tc>
                <a:tc>
                  <a:txBody>
                    <a:bodyPr/>
                    <a:lstStyle/>
                    <a:p>
                      <a:endParaRPr kumimoji="0" lang="zh-CN" altLang="en-US" sz="1600" b="1" i="0" kern="1200" baseline="0" dirty="0">
                        <a:solidFill>
                          <a:schemeClr val="tx1"/>
                        </a:solidFill>
                        <a:latin typeface="+mn-lt"/>
                        <a:ea typeface="华文新魏" pitchFamily="2" charset="-122"/>
                        <a:cs typeface="+mn-cs"/>
                      </a:endParaRPr>
                    </a:p>
                  </a:txBody>
                  <a:tcPr/>
                </a:tc>
                <a:tc>
                  <a:txBody>
                    <a:bodyPr/>
                    <a:lstStyle/>
                    <a:p>
                      <a:endParaRPr kumimoji="0" lang="zh-CN" altLang="en-US" sz="1600" b="1" i="0" kern="1200" baseline="0" dirty="0">
                        <a:solidFill>
                          <a:schemeClr val="tx1"/>
                        </a:solidFill>
                        <a:latin typeface="+mn-lt"/>
                        <a:ea typeface="华文新魏" pitchFamily="2" charset="-122"/>
                        <a:cs typeface="+mn-cs"/>
                      </a:endParaRPr>
                    </a:p>
                  </a:txBody>
                  <a:tcPr/>
                </a:tc>
                <a:tc>
                  <a:txBody>
                    <a:bodyPr/>
                    <a:lstStyle/>
                    <a:p>
                      <a:r>
                        <a:rPr kumimoji="0" lang="zh-CN" altLang="en-US" sz="1600" b="1" i="0" kern="1200" baseline="0" dirty="0">
                          <a:solidFill>
                            <a:schemeClr val="tx1"/>
                          </a:solidFill>
                          <a:latin typeface="+mn-lt"/>
                          <a:ea typeface="华文新魏" pitchFamily="2" charset="-122"/>
                          <a:cs typeface="+mn-cs"/>
                        </a:rPr>
                        <a:t>增加加计抵减</a:t>
                      </a:r>
                    </a:p>
                  </a:txBody>
                  <a:tcPr/>
                </a:tc>
                <a:extLst>
                  <a:ext uri="{0D108BD9-81ED-4DB2-BD59-A6C34878D82A}">
                    <a16:rowId xmlns:a16="http://schemas.microsoft.com/office/drawing/2014/main" xmlns="" val="10005"/>
                  </a:ext>
                </a:extLst>
              </a:tr>
              <a:tr h="370840">
                <a:tc>
                  <a:txBody>
                    <a:bodyPr/>
                    <a:lstStyle/>
                    <a:p>
                      <a:r>
                        <a:rPr kumimoji="0" lang="zh-CN" altLang="en-US" sz="1600" b="1" i="0" kern="1200" baseline="0" dirty="0">
                          <a:solidFill>
                            <a:schemeClr val="tx1"/>
                          </a:solidFill>
                          <a:latin typeface="+mn-lt"/>
                          <a:ea typeface="华文新魏" pitchFamily="2" charset="-122"/>
                          <a:cs typeface="+mn-cs"/>
                        </a:rPr>
                        <a:t>附（五）</a:t>
                      </a:r>
                    </a:p>
                  </a:txBody>
                  <a:tcPr/>
                </a:tc>
                <a:tc>
                  <a:txBody>
                    <a:bodyPr/>
                    <a:lstStyle/>
                    <a:p>
                      <a:r>
                        <a:rPr kumimoji="0" lang="zh-CN" altLang="en-US" sz="1600" b="1" i="0" kern="1200" baseline="0" dirty="0">
                          <a:solidFill>
                            <a:schemeClr val="tx1"/>
                          </a:solidFill>
                          <a:latin typeface="+mn-lt"/>
                          <a:ea typeface="华文新魏" pitchFamily="2" charset="-122"/>
                          <a:cs typeface="+mn-cs"/>
                        </a:rPr>
                        <a:t>不动产分期</a:t>
                      </a:r>
                    </a:p>
                  </a:txBody>
                  <a:tcPr/>
                </a:tc>
                <a:tc>
                  <a:txBody>
                    <a:bodyPr/>
                    <a:lstStyle/>
                    <a:p>
                      <a:endParaRPr kumimoji="0" lang="zh-CN" altLang="en-US" sz="1600" b="1" i="0" kern="1200" baseline="0" dirty="0">
                        <a:solidFill>
                          <a:schemeClr val="tx1"/>
                        </a:solidFill>
                        <a:latin typeface="+mn-lt"/>
                        <a:ea typeface="华文新魏" pitchFamily="2" charset="-122"/>
                        <a:cs typeface="+mn-cs"/>
                      </a:endParaRPr>
                    </a:p>
                  </a:txBody>
                  <a:tcPr/>
                </a:tc>
                <a:tc>
                  <a:txBody>
                    <a:bodyPr/>
                    <a:lstStyle/>
                    <a:p>
                      <a:endParaRPr kumimoji="0" lang="zh-CN" altLang="en-US" sz="1600" b="1" i="0" kern="1200" baseline="0" dirty="0">
                        <a:solidFill>
                          <a:schemeClr val="tx1"/>
                        </a:solidFill>
                        <a:latin typeface="+mn-lt"/>
                        <a:ea typeface="华文新魏" pitchFamily="2" charset="-122"/>
                        <a:cs typeface="+mn-cs"/>
                      </a:endParaRPr>
                    </a:p>
                  </a:txBody>
                  <a:tcPr/>
                </a:tc>
                <a:tc>
                  <a:txBody>
                    <a:bodyPr/>
                    <a:lstStyle/>
                    <a:p>
                      <a:endParaRPr kumimoji="0" lang="zh-CN" altLang="en-US" sz="1600" b="1" i="0" kern="1200" baseline="0" dirty="0">
                        <a:solidFill>
                          <a:schemeClr val="tx1"/>
                        </a:solidFill>
                        <a:latin typeface="+mn-lt"/>
                        <a:ea typeface="华文新魏" pitchFamily="2" charset="-122"/>
                        <a:cs typeface="+mn-cs"/>
                      </a:endParaRPr>
                    </a:p>
                  </a:txBody>
                  <a:tcPr/>
                </a:tc>
                <a:tc>
                  <a:txBody>
                    <a:bodyPr/>
                    <a:lstStyle/>
                    <a:p>
                      <a:r>
                        <a:rPr kumimoji="0" lang="zh-CN" altLang="en-US" sz="1600" b="1" i="0" kern="1200" baseline="0" dirty="0">
                          <a:solidFill>
                            <a:schemeClr val="tx1"/>
                          </a:solidFill>
                          <a:latin typeface="+mn-lt"/>
                          <a:ea typeface="华文新魏" pitchFamily="2" charset="-122"/>
                          <a:cs typeface="+mn-cs"/>
                        </a:rPr>
                        <a:t>废止</a:t>
                      </a:r>
                    </a:p>
                  </a:txBody>
                  <a:tcPr/>
                </a:tc>
                <a:extLst>
                  <a:ext uri="{0D108BD9-81ED-4DB2-BD59-A6C34878D82A}">
                    <a16:rowId xmlns:a16="http://schemas.microsoft.com/office/drawing/2014/main" xmlns="" val="10006"/>
                  </a:ext>
                </a:extLst>
              </a:tr>
              <a:tr h="370840">
                <a:tc>
                  <a:txBody>
                    <a:bodyPr/>
                    <a:lstStyle/>
                    <a:p>
                      <a:r>
                        <a:rPr kumimoji="0" lang="zh-CN" altLang="en-US" sz="1600" b="1" i="0" kern="1200" baseline="0" dirty="0">
                          <a:solidFill>
                            <a:schemeClr val="tx1"/>
                          </a:solidFill>
                          <a:latin typeface="+mn-lt"/>
                          <a:ea typeface="华文新魏" pitchFamily="2" charset="-122"/>
                          <a:cs typeface="+mn-cs"/>
                        </a:rPr>
                        <a:t>固定资产进项</a:t>
                      </a:r>
                    </a:p>
                  </a:txBody>
                  <a:tcPr/>
                </a:tc>
                <a:tc>
                  <a:txBody>
                    <a:bodyPr/>
                    <a:lstStyle/>
                    <a:p>
                      <a:endParaRPr kumimoji="0" lang="zh-CN" altLang="en-US" sz="1600" b="1" i="0" kern="1200" baseline="0" dirty="0">
                        <a:solidFill>
                          <a:schemeClr val="tx1"/>
                        </a:solidFill>
                        <a:latin typeface="+mn-lt"/>
                        <a:ea typeface="华文新魏" pitchFamily="2" charset="-122"/>
                        <a:cs typeface="+mn-cs"/>
                      </a:endParaRPr>
                    </a:p>
                  </a:txBody>
                  <a:tcPr/>
                </a:tc>
                <a:tc>
                  <a:txBody>
                    <a:bodyPr/>
                    <a:lstStyle/>
                    <a:p>
                      <a:endParaRPr kumimoji="0" lang="zh-CN" altLang="en-US" sz="1600" b="1" i="0" kern="1200" baseline="0" dirty="0">
                        <a:solidFill>
                          <a:schemeClr val="tx1"/>
                        </a:solidFill>
                        <a:latin typeface="+mn-lt"/>
                        <a:ea typeface="华文新魏" pitchFamily="2" charset="-122"/>
                        <a:cs typeface="+mn-cs"/>
                      </a:endParaRPr>
                    </a:p>
                  </a:txBody>
                  <a:tcPr/>
                </a:tc>
                <a:tc>
                  <a:txBody>
                    <a:bodyPr/>
                    <a:lstStyle/>
                    <a:p>
                      <a:r>
                        <a:rPr kumimoji="0" lang="zh-CN" altLang="en-US" sz="1600" b="1" i="0" kern="1200" baseline="0" dirty="0">
                          <a:solidFill>
                            <a:schemeClr val="tx1"/>
                          </a:solidFill>
                          <a:latin typeface="+mn-lt"/>
                          <a:ea typeface="华文新魏" pitchFamily="2" charset="-122"/>
                          <a:cs typeface="+mn-cs"/>
                        </a:rPr>
                        <a:t>废止</a:t>
                      </a:r>
                    </a:p>
                  </a:txBody>
                  <a:tcPr/>
                </a:tc>
                <a:tc>
                  <a:txBody>
                    <a:bodyPr/>
                    <a:lstStyle/>
                    <a:p>
                      <a:endParaRPr kumimoji="0" lang="zh-CN" altLang="en-US" sz="1600" b="1" i="0" kern="1200" baseline="0" dirty="0">
                        <a:solidFill>
                          <a:schemeClr val="tx1"/>
                        </a:solidFill>
                        <a:latin typeface="+mn-lt"/>
                        <a:ea typeface="华文新魏" pitchFamily="2" charset="-122"/>
                        <a:cs typeface="+mn-cs"/>
                      </a:endParaRPr>
                    </a:p>
                  </a:txBody>
                  <a:tcPr/>
                </a:tc>
                <a:tc>
                  <a:txBody>
                    <a:bodyPr/>
                    <a:lstStyle/>
                    <a:p>
                      <a:endParaRPr kumimoji="0" lang="zh-CN" altLang="en-US" sz="1600" b="1" i="0" kern="1200" baseline="0" dirty="0">
                        <a:solidFill>
                          <a:schemeClr val="tx1"/>
                        </a:solidFill>
                        <a:latin typeface="+mn-lt"/>
                        <a:ea typeface="华文新魏" pitchFamily="2" charset="-122"/>
                        <a:cs typeface="+mn-cs"/>
                      </a:endParaRPr>
                    </a:p>
                  </a:txBody>
                  <a:tcPr/>
                </a:tc>
                <a:extLst>
                  <a:ext uri="{0D108BD9-81ED-4DB2-BD59-A6C34878D82A}">
                    <a16:rowId xmlns:a16="http://schemas.microsoft.com/office/drawing/2014/main" xmlns="" val="10007"/>
                  </a:ext>
                </a:extLst>
              </a:tr>
              <a:tr h="370840">
                <a:tc>
                  <a:txBody>
                    <a:bodyPr/>
                    <a:lstStyle/>
                    <a:p>
                      <a:r>
                        <a:rPr kumimoji="0" lang="zh-CN" altLang="en-US" sz="1600" b="1" i="0" kern="1200" baseline="0" dirty="0">
                          <a:solidFill>
                            <a:schemeClr val="tx1"/>
                          </a:solidFill>
                          <a:latin typeface="+mn-lt"/>
                          <a:ea typeface="华文新魏" pitchFamily="2" charset="-122"/>
                          <a:cs typeface="+mn-cs"/>
                        </a:rPr>
                        <a:t>进项税额结构</a:t>
                      </a:r>
                    </a:p>
                  </a:txBody>
                  <a:tcPr/>
                </a:tc>
                <a:tc>
                  <a:txBody>
                    <a:bodyPr/>
                    <a:lstStyle/>
                    <a:p>
                      <a:endParaRPr kumimoji="0" lang="zh-CN" altLang="en-US" sz="1600" b="1" i="0" kern="1200" baseline="0" dirty="0">
                        <a:solidFill>
                          <a:schemeClr val="tx1"/>
                        </a:solidFill>
                        <a:latin typeface="+mn-lt"/>
                        <a:ea typeface="华文新魏" pitchFamily="2" charset="-122"/>
                        <a:cs typeface="+mn-cs"/>
                      </a:endParaRPr>
                    </a:p>
                  </a:txBody>
                  <a:tcPr/>
                </a:tc>
                <a:tc>
                  <a:txBody>
                    <a:bodyPr/>
                    <a:lstStyle/>
                    <a:p>
                      <a:endParaRPr kumimoji="0" lang="zh-CN" altLang="en-US" sz="1600" b="1" i="0" kern="1200" baseline="0" dirty="0">
                        <a:solidFill>
                          <a:schemeClr val="tx1"/>
                        </a:solidFill>
                        <a:latin typeface="+mn-lt"/>
                        <a:ea typeface="华文新魏" pitchFamily="2" charset="-122"/>
                        <a:cs typeface="+mn-cs"/>
                      </a:endParaRPr>
                    </a:p>
                  </a:txBody>
                  <a:tcPr/>
                </a:tc>
                <a:tc>
                  <a:txBody>
                    <a:bodyPr/>
                    <a:lstStyle/>
                    <a:p>
                      <a:r>
                        <a:rPr kumimoji="0" lang="zh-CN" altLang="en-US" sz="1600" b="1" i="0" kern="1200" baseline="0" dirty="0">
                          <a:solidFill>
                            <a:schemeClr val="tx1"/>
                          </a:solidFill>
                          <a:latin typeface="+mn-lt"/>
                          <a:ea typeface="华文新魏" pitchFamily="2" charset="-122"/>
                          <a:cs typeface="+mn-cs"/>
                        </a:rPr>
                        <a:t>废止</a:t>
                      </a:r>
                    </a:p>
                  </a:txBody>
                  <a:tcPr/>
                </a:tc>
                <a:tc>
                  <a:txBody>
                    <a:bodyPr/>
                    <a:lstStyle/>
                    <a:p>
                      <a:endParaRPr kumimoji="0" lang="zh-CN" altLang="en-US" sz="1600" b="1" i="0" kern="1200" baseline="0" dirty="0">
                        <a:solidFill>
                          <a:schemeClr val="tx1"/>
                        </a:solidFill>
                        <a:latin typeface="+mn-lt"/>
                        <a:ea typeface="华文新魏" pitchFamily="2" charset="-122"/>
                        <a:cs typeface="+mn-cs"/>
                      </a:endParaRPr>
                    </a:p>
                  </a:txBody>
                  <a:tcPr/>
                </a:tc>
                <a:tc>
                  <a:txBody>
                    <a:bodyPr/>
                    <a:lstStyle/>
                    <a:p>
                      <a:endParaRPr kumimoji="0" lang="zh-CN" altLang="en-US" sz="1600" b="1" i="0" kern="1200" baseline="0" dirty="0">
                        <a:solidFill>
                          <a:schemeClr val="tx1"/>
                        </a:solidFill>
                        <a:latin typeface="+mn-lt"/>
                        <a:ea typeface="华文新魏" pitchFamily="2" charset="-122"/>
                        <a:cs typeface="+mn-cs"/>
                      </a:endParaRPr>
                    </a:p>
                  </a:txBody>
                  <a:tcPr/>
                </a:tc>
                <a:extLst>
                  <a:ext uri="{0D108BD9-81ED-4DB2-BD59-A6C34878D82A}">
                    <a16:rowId xmlns:a16="http://schemas.microsoft.com/office/drawing/2014/main" xmlns="" val="10008"/>
                  </a:ext>
                </a:extLst>
              </a:tr>
              <a:tr h="289560">
                <a:tc rowSpan="2">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zh-CN" altLang="en-US" sz="1600" b="1" i="0" kern="1200" baseline="0" dirty="0">
                          <a:solidFill>
                            <a:schemeClr val="tx1"/>
                          </a:solidFill>
                          <a:latin typeface="+mn-lt"/>
                          <a:ea typeface="华文新魏" pitchFamily="2" charset="-122"/>
                          <a:cs typeface="+mn-cs"/>
                        </a:rPr>
                        <a:t>减免明细</a:t>
                      </a:r>
                    </a:p>
                    <a:p>
                      <a:r>
                        <a:rPr kumimoji="0" lang="zh-CN" altLang="en-US" sz="1600" b="1" i="0" kern="1200" baseline="0" dirty="0">
                          <a:solidFill>
                            <a:schemeClr val="tx1"/>
                          </a:solidFill>
                          <a:latin typeface="+mn-lt"/>
                          <a:ea typeface="华文新魏" pitchFamily="2" charset="-122"/>
                          <a:cs typeface="+mn-cs"/>
                        </a:rPr>
                        <a:t>税负分析测算</a:t>
                      </a:r>
                    </a:p>
                  </a:txBody>
                  <a:tcPr/>
                </a:tc>
                <a:tc rowSpan="2">
                  <a:txBody>
                    <a:bodyPr/>
                    <a:lstStyle/>
                    <a:p>
                      <a:endParaRPr kumimoji="0" lang="zh-CN" altLang="en-US" sz="1600" b="1" i="0" kern="1200" baseline="0" dirty="0">
                        <a:solidFill>
                          <a:schemeClr val="tx1"/>
                        </a:solidFill>
                        <a:latin typeface="+mn-lt"/>
                        <a:ea typeface="华文新魏" pitchFamily="2" charset="-122"/>
                        <a:cs typeface="+mn-cs"/>
                      </a:endParaRPr>
                    </a:p>
                  </a:txBody>
                  <a:tcPr/>
                </a:tc>
                <a:tc rowSpan="2">
                  <a:txBody>
                    <a:bodyPr/>
                    <a:lstStyle/>
                    <a:p>
                      <a:endParaRPr kumimoji="0" lang="zh-CN" altLang="en-US" sz="1600" b="1" i="0" kern="1200" baseline="0" dirty="0">
                        <a:solidFill>
                          <a:schemeClr val="tx1"/>
                        </a:solidFill>
                        <a:latin typeface="+mn-lt"/>
                        <a:ea typeface="华文新魏" pitchFamily="2" charset="-122"/>
                        <a:cs typeface="+mn-cs"/>
                      </a:endParaRPr>
                    </a:p>
                  </a:txBody>
                  <a:tcPr/>
                </a:tc>
                <a:tc rowSpan="2">
                  <a:txBody>
                    <a:bodyPr/>
                    <a:lstStyle/>
                    <a:p>
                      <a:endParaRPr kumimoji="0" lang="zh-CN" altLang="en-US" sz="1600" b="1" i="0" kern="1200" baseline="0" dirty="0">
                        <a:solidFill>
                          <a:schemeClr val="tx1"/>
                        </a:solidFill>
                        <a:latin typeface="+mn-lt"/>
                        <a:ea typeface="华文新魏" pitchFamily="2" charset="-122"/>
                        <a:cs typeface="+mn-cs"/>
                      </a:endParaRPr>
                    </a:p>
                  </a:txBody>
                  <a:tcPr/>
                </a:tc>
                <a:tc>
                  <a:txBody>
                    <a:bodyPr/>
                    <a:lstStyle/>
                    <a:p>
                      <a:endParaRPr kumimoji="0" lang="zh-CN" altLang="en-US" sz="1600" b="1" i="0" kern="1200" baseline="0" dirty="0">
                        <a:solidFill>
                          <a:schemeClr val="tx1"/>
                        </a:solidFill>
                        <a:latin typeface="+mn-lt"/>
                        <a:ea typeface="华文新魏" pitchFamily="2" charset="-122"/>
                        <a:cs typeface="+mn-cs"/>
                      </a:endParaRPr>
                    </a:p>
                  </a:txBody>
                  <a:tcPr/>
                </a:tc>
                <a:tc>
                  <a:txBody>
                    <a:bodyPr/>
                    <a:lstStyle/>
                    <a:p>
                      <a:endParaRPr kumimoji="0" lang="zh-CN" altLang="en-US" sz="1600" b="1" i="0" kern="1200" baseline="0" dirty="0">
                        <a:solidFill>
                          <a:schemeClr val="tx1"/>
                        </a:solidFill>
                        <a:latin typeface="+mn-lt"/>
                        <a:ea typeface="华文新魏" pitchFamily="2" charset="-122"/>
                        <a:cs typeface="+mn-cs"/>
                      </a:endParaRPr>
                    </a:p>
                  </a:txBody>
                  <a:tcPr/>
                </a:tc>
                <a:extLst>
                  <a:ext uri="{0D108BD9-81ED-4DB2-BD59-A6C34878D82A}">
                    <a16:rowId xmlns:a16="http://schemas.microsoft.com/office/drawing/2014/main" xmlns="" val="10009"/>
                  </a:ext>
                </a:extLst>
              </a:tr>
              <a:tr h="289560">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vMerge="1">
                  <a:txBody>
                    <a:bodyPr/>
                    <a:lstStyle/>
                    <a:p>
                      <a:endParaRPr lang="zh-CN" altLang="en-US"/>
                    </a:p>
                  </a:txBody>
                  <a:tcPr/>
                </a:tc>
                <a:tc>
                  <a:txBody>
                    <a:bodyPr/>
                    <a:lstStyle/>
                    <a:p>
                      <a:endParaRPr kumimoji="0" lang="zh-CN" altLang="en-US" sz="1600" b="1" i="0" kern="1200" baseline="0" dirty="0">
                        <a:solidFill>
                          <a:schemeClr val="tx1"/>
                        </a:solidFill>
                        <a:latin typeface="+mn-lt"/>
                        <a:ea typeface="华文新魏" pitchFamily="2" charset="-122"/>
                        <a:cs typeface="+mn-cs"/>
                      </a:endParaRPr>
                    </a:p>
                  </a:txBody>
                  <a:tcPr/>
                </a:tc>
                <a:tc>
                  <a:txBody>
                    <a:bodyPr/>
                    <a:lstStyle/>
                    <a:p>
                      <a:r>
                        <a:rPr kumimoji="0" lang="zh-CN" altLang="en-US" sz="1600" b="1" i="0" kern="1200" baseline="0" dirty="0">
                          <a:solidFill>
                            <a:schemeClr val="tx1"/>
                          </a:solidFill>
                          <a:latin typeface="+mn-lt"/>
                          <a:ea typeface="华文新魏" pitchFamily="2" charset="-122"/>
                          <a:cs typeface="+mn-cs"/>
                        </a:rPr>
                        <a:t>废止</a:t>
                      </a:r>
                    </a:p>
                  </a:txBody>
                  <a:tcPr/>
                </a:tc>
                <a:extLst>
                  <a:ext uri="{0D108BD9-81ED-4DB2-BD59-A6C34878D82A}">
                    <a16:rowId xmlns:a16="http://schemas.microsoft.com/office/drawing/2014/main" xmlns="" val="10010"/>
                  </a:ext>
                </a:extLst>
              </a:tr>
            </a:tbl>
          </a:graphicData>
        </a:graphic>
      </p:graphicFrame>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79E91D6-E51C-4C10-9D2D-7DE102C674CC}"/>
              </a:ext>
            </a:extLst>
          </p:cNvPr>
          <p:cNvSpPr>
            <a:spLocks noGrp="1"/>
          </p:cNvSpPr>
          <p:nvPr>
            <p:ph type="title"/>
          </p:nvPr>
        </p:nvSpPr>
        <p:spPr/>
        <p:txBody>
          <a:bodyPr/>
          <a:lstStyle/>
          <a:p>
            <a:r>
              <a:rPr lang="zh-CN" altLang="en-US" dirty="0" smtClean="0"/>
              <a:t>增值税方面</a:t>
            </a:r>
            <a:endParaRPr lang="zh-CN" altLang="en-US" dirty="0"/>
          </a:p>
        </p:txBody>
      </p:sp>
      <p:sp>
        <p:nvSpPr>
          <p:cNvPr id="3" name="内容占位符 2">
            <a:extLst>
              <a:ext uri="{FF2B5EF4-FFF2-40B4-BE49-F238E27FC236}">
                <a16:creationId xmlns:a16="http://schemas.microsoft.com/office/drawing/2014/main" xmlns="" id="{9BC73DEC-FBFB-4128-B69E-0C13C5E49384}"/>
              </a:ext>
            </a:extLst>
          </p:cNvPr>
          <p:cNvSpPr>
            <a:spLocks noGrp="1"/>
          </p:cNvSpPr>
          <p:nvPr>
            <p:ph idx="1"/>
          </p:nvPr>
        </p:nvSpPr>
        <p:spPr/>
        <p:txBody>
          <a:bodyPr/>
          <a:lstStyle/>
          <a:p>
            <a:r>
              <a:rPr lang="zh-CN" altLang="en-US" dirty="0">
                <a:solidFill>
                  <a:srgbClr val="FF0000"/>
                </a:solidFill>
              </a:rPr>
              <a:t>进一步扩大小规模纳税人自行开具专用发票范围</a:t>
            </a:r>
            <a:r>
              <a:rPr lang="zh-CN" altLang="en-US" dirty="0">
                <a:solidFill>
                  <a:srgbClr val="0070C0"/>
                </a:solidFill>
              </a:rPr>
              <a:t>（</a:t>
            </a:r>
            <a:r>
              <a:rPr lang="zh-CN" altLang="zh-CN" dirty="0">
                <a:solidFill>
                  <a:srgbClr val="0070C0"/>
                </a:solidFill>
              </a:rPr>
              <a:t>国家税务总局公告</a:t>
            </a:r>
            <a:r>
              <a:rPr lang="en-US" altLang="zh-CN" dirty="0">
                <a:solidFill>
                  <a:srgbClr val="0070C0"/>
                </a:solidFill>
              </a:rPr>
              <a:t>2019</a:t>
            </a:r>
            <a:r>
              <a:rPr lang="zh-CN" altLang="zh-CN" dirty="0">
                <a:solidFill>
                  <a:srgbClr val="0070C0"/>
                </a:solidFill>
              </a:rPr>
              <a:t>年第</a:t>
            </a:r>
            <a:r>
              <a:rPr lang="en-US" altLang="zh-CN" dirty="0">
                <a:solidFill>
                  <a:srgbClr val="0070C0"/>
                </a:solidFill>
              </a:rPr>
              <a:t>8</a:t>
            </a:r>
            <a:r>
              <a:rPr lang="zh-CN" altLang="zh-CN" dirty="0">
                <a:solidFill>
                  <a:srgbClr val="0070C0"/>
                </a:solidFill>
              </a:rPr>
              <a:t>号</a:t>
            </a:r>
            <a:r>
              <a:rPr lang="zh-CN" altLang="en-US" dirty="0">
                <a:solidFill>
                  <a:srgbClr val="0070C0"/>
                </a:solidFill>
              </a:rPr>
              <a:t>）</a:t>
            </a:r>
            <a:endParaRPr lang="en-US" altLang="zh-CN" dirty="0">
              <a:solidFill>
                <a:srgbClr val="0070C0"/>
              </a:solidFill>
            </a:endParaRPr>
          </a:p>
          <a:p>
            <a:r>
              <a:rPr lang="zh-CN" altLang="zh-CN" dirty="0"/>
              <a:t>自</a:t>
            </a:r>
            <a:r>
              <a:rPr lang="en-US" altLang="zh-CN" dirty="0"/>
              <a:t>2019</a:t>
            </a:r>
            <a:r>
              <a:rPr lang="zh-CN" altLang="zh-CN" dirty="0"/>
              <a:t>年</a:t>
            </a:r>
            <a:r>
              <a:rPr lang="en-US" altLang="zh-CN" dirty="0"/>
              <a:t>3</a:t>
            </a:r>
            <a:r>
              <a:rPr lang="zh-CN" altLang="zh-CN" dirty="0"/>
              <a:t>月</a:t>
            </a:r>
            <a:r>
              <a:rPr lang="en-US" altLang="zh-CN" dirty="0"/>
              <a:t>1</a:t>
            </a:r>
            <a:r>
              <a:rPr lang="zh-CN" altLang="zh-CN" dirty="0"/>
              <a:t>日起</a:t>
            </a:r>
            <a:endParaRPr lang="en-US" altLang="zh-CN" dirty="0"/>
          </a:p>
          <a:p>
            <a:r>
              <a:rPr lang="zh-CN" altLang="zh-CN" dirty="0"/>
              <a:t>将小规模纳税人自行开具增值税专用发票试点范围由住宿业，鉴证咨询业，建筑业，工业，信息传输、软件和信息技术服务业，扩大至租赁和商务服务业，科学研究和技术服务业，居民服务、修理和其他服务业</a:t>
            </a:r>
            <a:endParaRPr lang="en-US" altLang="zh-CN" dirty="0"/>
          </a:p>
          <a:p>
            <a:r>
              <a:rPr lang="zh-CN" altLang="zh-CN" dirty="0"/>
              <a:t>上述</a:t>
            </a:r>
            <a:r>
              <a:rPr lang="en-US" altLang="zh-CN" dirty="0"/>
              <a:t>8</a:t>
            </a:r>
            <a:r>
              <a:rPr lang="zh-CN" altLang="zh-CN" dirty="0"/>
              <a:t>个行业小规模纳税人发生增值税应税行为，需要开具增值税专用发票的，可以自愿使用增值税发票管理系统自行开具</a:t>
            </a:r>
          </a:p>
          <a:p>
            <a:r>
              <a:rPr lang="zh-CN" altLang="zh-CN" dirty="0"/>
              <a:t>试点纳税人销售其取得的不动产，需要开具增值税专用发票的，应当按照有关规定向税务机关申请代开</a:t>
            </a:r>
            <a:endParaRPr lang="zh-CN" altLang="en-US" dirty="0">
              <a:solidFill>
                <a:srgbClr val="FF0000"/>
              </a:solidFill>
            </a:endParaRPr>
          </a:p>
        </p:txBody>
      </p:sp>
    </p:spTree>
    <p:extLst>
      <p:ext uri="{BB962C8B-B14F-4D97-AF65-F5344CB8AC3E}">
        <p14:creationId xmlns:p14="http://schemas.microsoft.com/office/powerpoint/2010/main" xmlns="" val="237685205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endParaRPr lang="zh-CN" altLang="en-US" dirty="0">
              <a:latin typeface="华文中宋" panose="02010600040101010101" pitchFamily="2" charset="-122"/>
            </a:endParaRPr>
          </a:p>
        </p:txBody>
      </p:sp>
      <p:graphicFrame>
        <p:nvGraphicFramePr>
          <p:cNvPr id="4" name="表格 3"/>
          <p:cNvGraphicFramePr>
            <a:graphicFrameLocks noGrp="1"/>
          </p:cNvGraphicFramePr>
          <p:nvPr>
            <p:extLst>
              <p:ext uri="{D42A27DB-BD31-4B8C-83A1-F6EECF244321}">
                <p14:modId xmlns:p14="http://schemas.microsoft.com/office/powerpoint/2010/main" xmlns="" val="3707602593"/>
              </p:ext>
            </p:extLst>
          </p:nvPr>
        </p:nvGraphicFramePr>
        <p:xfrm>
          <a:off x="251520" y="1115876"/>
          <a:ext cx="8607990" cy="4716876"/>
        </p:xfrm>
        <a:graphic>
          <a:graphicData uri="http://schemas.openxmlformats.org/drawingml/2006/table">
            <a:tbl>
              <a:tblPr firstRow="1" bandRow="1">
                <a:tableStyleId>{5C22544A-7EE6-4342-B048-85BDC9FD1C3A}</a:tableStyleId>
              </a:tblPr>
              <a:tblGrid>
                <a:gridCol w="1720134">
                  <a:extLst>
                    <a:ext uri="{9D8B030D-6E8A-4147-A177-3AD203B41FA5}">
                      <a16:colId xmlns:a16="http://schemas.microsoft.com/office/drawing/2014/main" xmlns="" val="20000"/>
                    </a:ext>
                  </a:extLst>
                </a:gridCol>
                <a:gridCol w="3443928">
                  <a:extLst>
                    <a:ext uri="{9D8B030D-6E8A-4147-A177-3AD203B41FA5}">
                      <a16:colId xmlns:a16="http://schemas.microsoft.com/office/drawing/2014/main" xmlns="" val="20001"/>
                    </a:ext>
                  </a:extLst>
                </a:gridCol>
                <a:gridCol w="3443928">
                  <a:extLst>
                    <a:ext uri="{9D8B030D-6E8A-4147-A177-3AD203B41FA5}">
                      <a16:colId xmlns:a16="http://schemas.microsoft.com/office/drawing/2014/main" xmlns="" val="20002"/>
                    </a:ext>
                  </a:extLst>
                </a:gridCol>
              </a:tblGrid>
              <a:tr h="419551">
                <a:tc>
                  <a:txBody>
                    <a:bodyPr/>
                    <a:lstStyle/>
                    <a:p>
                      <a:r>
                        <a:rPr lang="zh-CN" altLang="en-US" sz="2000" b="1" i="0" kern="1200" baseline="0" dirty="0">
                          <a:solidFill>
                            <a:schemeClr val="tx1"/>
                          </a:solidFill>
                          <a:latin typeface="华文中宋" panose="02010600040101010101" pitchFamily="2" charset="-122"/>
                          <a:ea typeface="华文中宋" pitchFamily="2" charset="-122"/>
                          <a:cs typeface="+mn-cs"/>
                        </a:rPr>
                        <a:t>试点起始时间</a:t>
                      </a:r>
                    </a:p>
                  </a:txBody>
                  <a:tcPr marL="68580" marR="68580" marT="34290" marB="34290">
                    <a:solidFill>
                      <a:schemeClr val="bg1">
                        <a:lumMod val="85000"/>
                      </a:schemeClr>
                    </a:solidFill>
                  </a:tcPr>
                </a:tc>
                <a:tc>
                  <a:txBody>
                    <a:bodyPr/>
                    <a:lstStyle/>
                    <a:p>
                      <a:r>
                        <a:rPr lang="zh-CN" altLang="en-US" sz="2000" b="1" i="0" kern="1200" baseline="0" dirty="0">
                          <a:solidFill>
                            <a:schemeClr val="tx1"/>
                          </a:solidFill>
                          <a:latin typeface="华文中宋" panose="02010600040101010101" pitchFamily="2" charset="-122"/>
                          <a:ea typeface="华文中宋" pitchFamily="2" charset="-122"/>
                          <a:cs typeface="+mn-cs"/>
                        </a:rPr>
                        <a:t>纳税人的应税行为（主业）</a:t>
                      </a:r>
                    </a:p>
                  </a:txBody>
                  <a:tcPr marL="68580" marR="68580" marT="34290" marB="34290">
                    <a:solidFill>
                      <a:schemeClr val="bg1">
                        <a:lumMod val="85000"/>
                      </a:schemeClr>
                    </a:solidFill>
                  </a:tcPr>
                </a:tc>
                <a:tc>
                  <a:txBody>
                    <a:bodyPr/>
                    <a:lstStyle/>
                    <a:p>
                      <a:r>
                        <a:rPr lang="zh-CN" altLang="en-US" sz="2000" b="1" i="0" kern="1200" baseline="0" dirty="0">
                          <a:solidFill>
                            <a:schemeClr val="tx1"/>
                          </a:solidFill>
                          <a:latin typeface="华文中宋" panose="02010600040101010101" pitchFamily="2" charset="-122"/>
                          <a:ea typeface="华文中宋" pitchFamily="2" charset="-122"/>
                          <a:cs typeface="+mn-cs"/>
                        </a:rPr>
                        <a:t>备注</a:t>
                      </a:r>
                    </a:p>
                  </a:txBody>
                  <a:tcPr marL="68580" marR="68580" marT="34290" marB="34290">
                    <a:solidFill>
                      <a:schemeClr val="bg1">
                        <a:lumMod val="85000"/>
                      </a:schemeClr>
                    </a:solidFill>
                  </a:tcPr>
                </a:tc>
                <a:extLst>
                  <a:ext uri="{0D108BD9-81ED-4DB2-BD59-A6C34878D82A}">
                    <a16:rowId xmlns:a16="http://schemas.microsoft.com/office/drawing/2014/main" xmlns="" val="10000"/>
                  </a:ext>
                </a:extLst>
              </a:tr>
              <a:tr h="494989">
                <a:tc>
                  <a:txBody>
                    <a:bodyPr/>
                    <a:lstStyle/>
                    <a:p>
                      <a:r>
                        <a:rPr lang="en-US" altLang="zh-CN" sz="2000" b="1" i="0" kern="1200" baseline="0" dirty="0">
                          <a:solidFill>
                            <a:schemeClr val="tx1"/>
                          </a:solidFill>
                          <a:latin typeface="华文中宋" panose="02010600040101010101" pitchFamily="2" charset="-122"/>
                          <a:ea typeface="华文中宋" pitchFamily="2" charset="-122"/>
                          <a:cs typeface="+mn-cs"/>
                        </a:rPr>
                        <a:t>2016.8.1</a:t>
                      </a:r>
                      <a:r>
                        <a:rPr lang="zh-CN" altLang="en-US" sz="2000" b="1" i="0" kern="1200" baseline="0" dirty="0">
                          <a:solidFill>
                            <a:schemeClr val="tx1"/>
                          </a:solidFill>
                          <a:latin typeface="华文中宋" panose="02010600040101010101" pitchFamily="2" charset="-122"/>
                          <a:ea typeface="华文中宋" pitchFamily="2" charset="-122"/>
                          <a:cs typeface="+mn-cs"/>
                        </a:rPr>
                        <a:t>（部分）</a:t>
                      </a:r>
                      <a:endParaRPr lang="en-US" altLang="zh-CN" sz="2000" b="1" i="0" kern="1200" baseline="0" dirty="0">
                        <a:solidFill>
                          <a:schemeClr val="tx1"/>
                        </a:solidFill>
                        <a:latin typeface="华文中宋" panose="02010600040101010101" pitchFamily="2" charset="-122"/>
                        <a:ea typeface="华文中宋" pitchFamily="2" charset="-122"/>
                        <a:cs typeface="+mn-cs"/>
                      </a:endParaRPr>
                    </a:p>
                    <a:p>
                      <a:r>
                        <a:rPr lang="en-US" altLang="zh-CN" sz="2000" b="1" i="0" kern="1200" baseline="0" dirty="0">
                          <a:solidFill>
                            <a:schemeClr val="tx1"/>
                          </a:solidFill>
                          <a:latin typeface="华文中宋" panose="02010600040101010101" pitchFamily="2" charset="-122"/>
                          <a:ea typeface="华文中宋" pitchFamily="2" charset="-122"/>
                          <a:cs typeface="+mn-cs"/>
                        </a:rPr>
                        <a:t>2016.11.4</a:t>
                      </a:r>
                      <a:endParaRPr lang="zh-CN" altLang="en-US" sz="2000" b="1" i="0" kern="1200" baseline="0" dirty="0">
                        <a:solidFill>
                          <a:schemeClr val="tx1"/>
                        </a:solidFill>
                        <a:latin typeface="华文中宋" panose="02010600040101010101" pitchFamily="2" charset="-122"/>
                        <a:ea typeface="华文中宋" pitchFamily="2" charset="-122"/>
                        <a:cs typeface="+mn-cs"/>
                      </a:endParaRPr>
                    </a:p>
                  </a:txBody>
                  <a:tcPr marL="68580" marR="68580" marT="34290" marB="34290">
                    <a:solidFill>
                      <a:schemeClr val="bg1">
                        <a:lumMod val="85000"/>
                      </a:schemeClr>
                    </a:solidFill>
                  </a:tcPr>
                </a:tc>
                <a:tc>
                  <a:txBody>
                    <a:bodyPr/>
                    <a:lstStyle/>
                    <a:p>
                      <a:r>
                        <a:rPr lang="zh-CN" altLang="en-US" sz="2000" b="1" i="0" kern="1200" baseline="0" dirty="0">
                          <a:solidFill>
                            <a:schemeClr val="tx1"/>
                          </a:solidFill>
                          <a:latin typeface="华文中宋" panose="02010600040101010101" pitchFamily="2" charset="-122"/>
                          <a:ea typeface="华文中宋" pitchFamily="2" charset="-122"/>
                          <a:cs typeface="+mn-cs"/>
                        </a:rPr>
                        <a:t>住宿业（住宿服务）</a:t>
                      </a:r>
                    </a:p>
                  </a:txBody>
                  <a:tcPr marL="68580" marR="68580" marT="34290" marB="34290">
                    <a:solidFill>
                      <a:schemeClr val="bg1">
                        <a:lumMod val="85000"/>
                      </a:schemeClr>
                    </a:solidFill>
                  </a:tcPr>
                </a:tc>
                <a:tc rowSpan="6">
                  <a:txBody>
                    <a:bodyPr/>
                    <a:lstStyle/>
                    <a:p>
                      <a:r>
                        <a:rPr lang="en-US" altLang="zh-CN" sz="2000" b="1" i="0" kern="1200" baseline="0" dirty="0">
                          <a:solidFill>
                            <a:schemeClr val="tx1"/>
                          </a:solidFill>
                          <a:latin typeface="华文中宋" panose="02010600040101010101" pitchFamily="2" charset="-122"/>
                          <a:ea typeface="华文中宋" pitchFamily="2" charset="-122"/>
                          <a:cs typeface="+mn-cs"/>
                        </a:rPr>
                        <a:t>1.</a:t>
                      </a:r>
                      <a:r>
                        <a:rPr lang="zh-CN" altLang="en-US" sz="2000" b="1" i="0" kern="1200" baseline="0" dirty="0">
                          <a:solidFill>
                            <a:schemeClr val="tx1"/>
                          </a:solidFill>
                          <a:latin typeface="华文中宋" panose="02010600040101010101" pitchFamily="2" charset="-122"/>
                          <a:ea typeface="华文中宋" pitchFamily="2" charset="-122"/>
                          <a:cs typeface="+mn-cs"/>
                        </a:rPr>
                        <a:t>起征点以上的小规模纳税人</a:t>
                      </a:r>
                      <a:endParaRPr lang="en-US" altLang="zh-CN" sz="2000" b="1" i="0" kern="1200" baseline="0" dirty="0">
                        <a:solidFill>
                          <a:schemeClr val="tx1"/>
                        </a:solidFill>
                        <a:latin typeface="华文中宋" panose="02010600040101010101" pitchFamily="2" charset="-122"/>
                        <a:ea typeface="华文中宋" pitchFamily="2" charset="-122"/>
                        <a:cs typeface="+mn-cs"/>
                      </a:endParaRPr>
                    </a:p>
                    <a:p>
                      <a:r>
                        <a:rPr lang="en-US" altLang="zh-CN" sz="2000" b="1" i="0" kern="1200" baseline="0" dirty="0">
                          <a:solidFill>
                            <a:schemeClr val="tx1"/>
                          </a:solidFill>
                          <a:latin typeface="华文中宋" panose="02010600040101010101" pitchFamily="2" charset="-122"/>
                          <a:ea typeface="华文中宋" pitchFamily="2" charset="-122"/>
                          <a:cs typeface="+mn-cs"/>
                        </a:rPr>
                        <a:t>2.</a:t>
                      </a:r>
                      <a:r>
                        <a:rPr lang="zh-CN" altLang="en-US" sz="2000" b="1" i="0" kern="1200" baseline="0" dirty="0">
                          <a:solidFill>
                            <a:schemeClr val="tx1"/>
                          </a:solidFill>
                          <a:latin typeface="华文中宋" panose="02010600040101010101" pitchFamily="2" charset="-122"/>
                          <a:ea typeface="华文中宋" pitchFamily="2" charset="-122"/>
                          <a:cs typeface="+mn-cs"/>
                        </a:rPr>
                        <a:t>通过增值税发票管理新系统开具</a:t>
                      </a:r>
                      <a:endParaRPr lang="en-US" altLang="zh-CN" sz="2000" b="1" i="0" kern="1200" baseline="0" dirty="0">
                        <a:solidFill>
                          <a:schemeClr val="tx1"/>
                        </a:solidFill>
                        <a:latin typeface="华文中宋" panose="02010600040101010101" pitchFamily="2" charset="-122"/>
                        <a:ea typeface="华文中宋" pitchFamily="2" charset="-122"/>
                        <a:cs typeface="+mn-cs"/>
                      </a:endParaRPr>
                    </a:p>
                    <a:p>
                      <a:r>
                        <a:rPr lang="en-US" altLang="zh-CN" sz="2000" b="1" i="0" kern="1200" baseline="0" dirty="0">
                          <a:solidFill>
                            <a:schemeClr val="tx1"/>
                          </a:solidFill>
                          <a:latin typeface="华文中宋" panose="02010600040101010101" pitchFamily="2" charset="-122"/>
                          <a:ea typeface="华文中宋" pitchFamily="2" charset="-122"/>
                          <a:cs typeface="+mn-cs"/>
                        </a:rPr>
                        <a:t>3.</a:t>
                      </a:r>
                      <a:r>
                        <a:rPr lang="zh-CN" altLang="en-US" sz="2000" b="1" i="0" kern="1200" baseline="0" dirty="0">
                          <a:solidFill>
                            <a:schemeClr val="tx1"/>
                          </a:solidFill>
                          <a:latin typeface="华文中宋" panose="02010600040101010101" pitchFamily="2" charset="-122"/>
                          <a:ea typeface="华文中宋" pitchFamily="2" charset="-122"/>
                          <a:cs typeface="+mn-cs"/>
                        </a:rPr>
                        <a:t>不限主业，其他业务也自行开具，征收率为</a:t>
                      </a:r>
                      <a:r>
                        <a:rPr lang="en-US" altLang="zh-CN" sz="2000" b="1" i="0" kern="1200" baseline="0" dirty="0">
                          <a:solidFill>
                            <a:schemeClr val="tx1"/>
                          </a:solidFill>
                          <a:latin typeface="华文中宋" panose="02010600040101010101" pitchFamily="2" charset="-122"/>
                          <a:ea typeface="华文中宋" pitchFamily="2" charset="-122"/>
                          <a:cs typeface="+mn-cs"/>
                        </a:rPr>
                        <a:t>3%</a:t>
                      </a:r>
                      <a:r>
                        <a:rPr lang="zh-CN" altLang="en-US" sz="2000" b="1" i="0" kern="1200" baseline="0" dirty="0">
                          <a:solidFill>
                            <a:schemeClr val="tx1"/>
                          </a:solidFill>
                          <a:latin typeface="华文中宋" panose="02010600040101010101" pitchFamily="2" charset="-122"/>
                          <a:ea typeface="华文中宋" pitchFamily="2" charset="-122"/>
                          <a:cs typeface="+mn-cs"/>
                        </a:rPr>
                        <a:t>或</a:t>
                      </a:r>
                      <a:r>
                        <a:rPr lang="en-US" altLang="zh-CN" sz="2000" b="1" i="0" kern="1200" baseline="0" dirty="0">
                          <a:solidFill>
                            <a:schemeClr val="tx1"/>
                          </a:solidFill>
                          <a:latin typeface="华文中宋" panose="02010600040101010101" pitchFamily="2" charset="-122"/>
                          <a:ea typeface="华文中宋" pitchFamily="2" charset="-122"/>
                          <a:cs typeface="+mn-cs"/>
                        </a:rPr>
                        <a:t>5%</a:t>
                      </a:r>
                      <a:r>
                        <a:rPr lang="zh-CN" altLang="en-US" sz="2000" b="1" i="0" kern="1200" baseline="0" dirty="0">
                          <a:solidFill>
                            <a:schemeClr val="tx1"/>
                          </a:solidFill>
                          <a:latin typeface="华文中宋" panose="02010600040101010101" pitchFamily="2" charset="-122"/>
                          <a:ea typeface="华文中宋" pitchFamily="2" charset="-122"/>
                          <a:cs typeface="+mn-cs"/>
                        </a:rPr>
                        <a:t>，但销售不动产仍由税务机关代开</a:t>
                      </a:r>
                      <a:endParaRPr lang="en-US" altLang="zh-CN" sz="2000" b="1" i="0" kern="1200" baseline="0" dirty="0">
                        <a:solidFill>
                          <a:schemeClr val="tx1"/>
                        </a:solidFill>
                        <a:latin typeface="华文中宋" panose="02010600040101010101" pitchFamily="2" charset="-122"/>
                        <a:ea typeface="华文中宋" pitchFamily="2" charset="-122"/>
                        <a:cs typeface="+mn-cs"/>
                      </a:endParaRPr>
                    </a:p>
                    <a:p>
                      <a:r>
                        <a:rPr lang="en-US" altLang="zh-CN" sz="2000" b="1" i="0" kern="1200" baseline="0" dirty="0">
                          <a:solidFill>
                            <a:schemeClr val="tx1"/>
                          </a:solidFill>
                          <a:latin typeface="华文中宋" panose="02010600040101010101" pitchFamily="2" charset="-122"/>
                          <a:ea typeface="华文中宋" pitchFamily="2" charset="-122"/>
                          <a:cs typeface="+mn-cs"/>
                        </a:rPr>
                        <a:t>4.</a:t>
                      </a:r>
                      <a:r>
                        <a:rPr lang="zh-CN" altLang="en-US" sz="2000" b="1" i="0" kern="1200" baseline="0" dirty="0">
                          <a:solidFill>
                            <a:schemeClr val="tx1"/>
                          </a:solidFill>
                          <a:latin typeface="华文中宋" panose="02010600040101010101" pitchFamily="2" charset="-122"/>
                          <a:ea typeface="华文中宋" pitchFamily="2" charset="-122"/>
                          <a:cs typeface="+mn-cs"/>
                        </a:rPr>
                        <a:t>纳税申报时填报“税务机关代开的增值税专用发票不含税销售额”相应栏次</a:t>
                      </a:r>
                      <a:endParaRPr lang="en-US" altLang="zh-CN" sz="2000" b="1" i="0" kern="1200" baseline="0" dirty="0">
                        <a:solidFill>
                          <a:schemeClr val="tx1"/>
                        </a:solidFill>
                        <a:latin typeface="华文中宋" panose="02010600040101010101" pitchFamily="2" charset="-122"/>
                        <a:ea typeface="华文中宋" pitchFamily="2" charset="-122"/>
                        <a:cs typeface="+mn-cs"/>
                      </a:endParaRPr>
                    </a:p>
                  </a:txBody>
                  <a:tcPr marL="68580" marR="68580" marT="34290" marB="34290">
                    <a:solidFill>
                      <a:schemeClr val="bg1">
                        <a:lumMod val="85000"/>
                      </a:schemeClr>
                    </a:solidFill>
                  </a:tcPr>
                </a:tc>
                <a:extLst>
                  <a:ext uri="{0D108BD9-81ED-4DB2-BD59-A6C34878D82A}">
                    <a16:rowId xmlns:a16="http://schemas.microsoft.com/office/drawing/2014/main" xmlns="" val="10001"/>
                  </a:ext>
                </a:extLst>
              </a:tr>
              <a:tr h="419551">
                <a:tc>
                  <a:txBody>
                    <a:bodyPr/>
                    <a:lstStyle/>
                    <a:p>
                      <a:r>
                        <a:rPr lang="en-US" altLang="zh-CN" sz="2000" b="1" i="0" kern="1200" baseline="0" dirty="0">
                          <a:solidFill>
                            <a:schemeClr val="tx1"/>
                          </a:solidFill>
                          <a:latin typeface="华文中宋" panose="02010600040101010101" pitchFamily="2" charset="-122"/>
                          <a:ea typeface="华文中宋" pitchFamily="2" charset="-122"/>
                          <a:cs typeface="+mn-cs"/>
                        </a:rPr>
                        <a:t>2017.3.1</a:t>
                      </a:r>
                      <a:endParaRPr lang="zh-CN" altLang="en-US" sz="2000" b="1" i="0" kern="1200" baseline="0" dirty="0">
                        <a:solidFill>
                          <a:schemeClr val="tx1"/>
                        </a:solidFill>
                        <a:latin typeface="华文中宋" panose="02010600040101010101" pitchFamily="2" charset="-122"/>
                        <a:ea typeface="华文中宋" pitchFamily="2" charset="-122"/>
                        <a:cs typeface="+mn-cs"/>
                      </a:endParaRPr>
                    </a:p>
                  </a:txBody>
                  <a:tcPr marL="68580" marR="68580" marT="34290" marB="34290">
                    <a:solidFill>
                      <a:schemeClr val="bg1">
                        <a:lumMod val="85000"/>
                      </a:schemeClr>
                    </a:solidFill>
                  </a:tcPr>
                </a:tc>
                <a:tc>
                  <a:txBody>
                    <a:bodyPr/>
                    <a:lstStyle/>
                    <a:p>
                      <a:r>
                        <a:rPr lang="zh-CN" altLang="en-US" sz="2000" b="1" i="0" kern="1200" baseline="0" dirty="0">
                          <a:solidFill>
                            <a:schemeClr val="tx1"/>
                          </a:solidFill>
                          <a:latin typeface="华文中宋" panose="02010600040101010101" pitchFamily="2" charset="-122"/>
                          <a:ea typeface="华文中宋" pitchFamily="2" charset="-122"/>
                          <a:cs typeface="+mn-cs"/>
                        </a:rPr>
                        <a:t>鉴证咨询业（鉴证咨询服务）</a:t>
                      </a:r>
                    </a:p>
                  </a:txBody>
                  <a:tcPr marL="68580" marR="68580" marT="34290" marB="34290">
                    <a:solidFill>
                      <a:schemeClr val="bg1">
                        <a:lumMod val="85000"/>
                      </a:schemeClr>
                    </a:solidFill>
                  </a:tcPr>
                </a:tc>
                <a:tc vMerge="1">
                  <a:txBody>
                    <a:bodyPr/>
                    <a:lstStyle/>
                    <a:p>
                      <a:endParaRPr lang="zh-CN" altLang="en-US" sz="2000" b="1" i="0" kern="1200" baseline="0" dirty="0">
                        <a:solidFill>
                          <a:schemeClr val="tx1"/>
                        </a:solidFill>
                        <a:latin typeface="华文中宋" panose="02010600040101010101" pitchFamily="2" charset="-122"/>
                        <a:ea typeface="华文中宋" pitchFamily="2" charset="-122"/>
                        <a:cs typeface="+mn-cs"/>
                      </a:endParaRPr>
                    </a:p>
                  </a:txBody>
                  <a:tcPr>
                    <a:solidFill>
                      <a:schemeClr val="bg1">
                        <a:lumMod val="85000"/>
                      </a:schemeClr>
                    </a:solidFill>
                  </a:tcPr>
                </a:tc>
                <a:extLst>
                  <a:ext uri="{0D108BD9-81ED-4DB2-BD59-A6C34878D82A}">
                    <a16:rowId xmlns:a16="http://schemas.microsoft.com/office/drawing/2014/main" xmlns="" val="10002"/>
                  </a:ext>
                </a:extLst>
              </a:tr>
              <a:tr h="555454">
                <a:tc>
                  <a:txBody>
                    <a:bodyPr/>
                    <a:lstStyle/>
                    <a:p>
                      <a:r>
                        <a:rPr lang="en-US" altLang="zh-CN" sz="2000" b="1" i="0" kern="1200" baseline="0" dirty="0">
                          <a:solidFill>
                            <a:schemeClr val="tx1"/>
                          </a:solidFill>
                          <a:latin typeface="华文中宋" panose="02010600040101010101" pitchFamily="2" charset="-122"/>
                          <a:ea typeface="华文中宋" pitchFamily="2" charset="-122"/>
                          <a:cs typeface="+mn-cs"/>
                        </a:rPr>
                        <a:t>2017.6.1</a:t>
                      </a:r>
                      <a:endParaRPr lang="zh-CN" altLang="en-US" sz="2000" b="1" i="0" kern="1200" baseline="0" dirty="0">
                        <a:solidFill>
                          <a:schemeClr val="tx1"/>
                        </a:solidFill>
                        <a:latin typeface="华文中宋" panose="02010600040101010101" pitchFamily="2" charset="-122"/>
                        <a:ea typeface="华文中宋" pitchFamily="2" charset="-122"/>
                        <a:cs typeface="+mn-cs"/>
                      </a:endParaRPr>
                    </a:p>
                  </a:txBody>
                  <a:tcPr marL="68580" marR="68580" marT="34290" marB="34290">
                    <a:solidFill>
                      <a:schemeClr val="bg1">
                        <a:lumMod val="85000"/>
                      </a:schemeClr>
                    </a:solidFill>
                  </a:tcPr>
                </a:tc>
                <a:tc>
                  <a:txBody>
                    <a:bodyPr/>
                    <a:lstStyle/>
                    <a:p>
                      <a:r>
                        <a:rPr lang="zh-CN" altLang="en-US" sz="2000" b="1" i="0" kern="1200" baseline="0" dirty="0">
                          <a:solidFill>
                            <a:schemeClr val="tx1"/>
                          </a:solidFill>
                          <a:latin typeface="华文中宋" panose="02010600040101010101" pitchFamily="2" charset="-122"/>
                          <a:ea typeface="华文中宋" pitchFamily="2" charset="-122"/>
                          <a:cs typeface="+mn-cs"/>
                        </a:rPr>
                        <a:t>建筑业（建筑服务）</a:t>
                      </a:r>
                    </a:p>
                  </a:txBody>
                  <a:tcPr marL="68580" marR="68580" marT="34290" marB="34290">
                    <a:solidFill>
                      <a:schemeClr val="bg1">
                        <a:lumMod val="85000"/>
                      </a:schemeClr>
                    </a:solidFill>
                  </a:tcPr>
                </a:tc>
                <a:tc vMerge="1">
                  <a:txBody>
                    <a:bodyPr/>
                    <a:lstStyle/>
                    <a:p>
                      <a:endParaRPr lang="zh-CN" altLang="en-US" sz="2000" b="1" i="0" kern="1200" baseline="0" dirty="0">
                        <a:solidFill>
                          <a:schemeClr val="tx1"/>
                        </a:solidFill>
                        <a:latin typeface="华文中宋" panose="02010600040101010101" pitchFamily="2" charset="-122"/>
                        <a:ea typeface="华文中宋" pitchFamily="2" charset="-122"/>
                        <a:cs typeface="+mn-cs"/>
                      </a:endParaRPr>
                    </a:p>
                  </a:txBody>
                  <a:tcPr>
                    <a:solidFill>
                      <a:schemeClr val="bg1">
                        <a:lumMod val="85000"/>
                      </a:schemeClr>
                    </a:solidFill>
                  </a:tcPr>
                </a:tc>
                <a:extLst>
                  <a:ext uri="{0D108BD9-81ED-4DB2-BD59-A6C34878D82A}">
                    <a16:rowId xmlns:a16="http://schemas.microsoft.com/office/drawing/2014/main" xmlns="" val="10003"/>
                  </a:ext>
                </a:extLst>
              </a:tr>
              <a:tr h="754380">
                <a:tc>
                  <a:txBody>
                    <a:bodyPr/>
                    <a:lstStyle/>
                    <a:p>
                      <a:r>
                        <a:rPr lang="en-US" altLang="zh-CN" sz="2000" b="1" i="0" kern="1200" baseline="0" dirty="0">
                          <a:solidFill>
                            <a:schemeClr val="tx1"/>
                          </a:solidFill>
                          <a:latin typeface="华文中宋" panose="02010600040101010101" pitchFamily="2" charset="-122"/>
                          <a:ea typeface="华文中宋" pitchFamily="2" charset="-122"/>
                          <a:cs typeface="+mn-cs"/>
                        </a:rPr>
                        <a:t>2018.2.1</a:t>
                      </a:r>
                      <a:endParaRPr lang="zh-CN" altLang="en-US" sz="2000" b="1" i="0" kern="1200" baseline="0" dirty="0">
                        <a:solidFill>
                          <a:schemeClr val="tx1"/>
                        </a:solidFill>
                        <a:latin typeface="华文中宋" panose="02010600040101010101" pitchFamily="2" charset="-122"/>
                        <a:ea typeface="华文中宋" pitchFamily="2" charset="-122"/>
                        <a:cs typeface="+mn-cs"/>
                      </a:endParaRPr>
                    </a:p>
                  </a:txBody>
                  <a:tcPr marL="68580" marR="68580" marT="34290" marB="34290">
                    <a:solidFill>
                      <a:schemeClr val="bg1">
                        <a:lumMod val="85000"/>
                      </a:schemeClr>
                    </a:solidFill>
                  </a:tcPr>
                </a:tc>
                <a:tc>
                  <a:txBody>
                    <a:bodyPr/>
                    <a:lstStyle/>
                    <a:p>
                      <a:r>
                        <a:rPr lang="zh-CN" altLang="en-US" sz="2000" b="1" i="0" kern="1200" baseline="0" dirty="0">
                          <a:solidFill>
                            <a:schemeClr val="tx1"/>
                          </a:solidFill>
                          <a:latin typeface="华文中宋" panose="02010600040101010101" pitchFamily="2" charset="-122"/>
                          <a:ea typeface="华文中宋" pitchFamily="2" charset="-122"/>
                          <a:cs typeface="+mn-cs"/>
                        </a:rPr>
                        <a:t>工业（销售货物）、信息传输（增值电信服务）、软件和信息技术服务业（信息技术服务）</a:t>
                      </a:r>
                    </a:p>
                  </a:txBody>
                  <a:tcPr marL="68580" marR="68580" marT="34290" marB="34290">
                    <a:solidFill>
                      <a:schemeClr val="bg1">
                        <a:lumMod val="85000"/>
                      </a:schemeClr>
                    </a:solidFill>
                  </a:tcPr>
                </a:tc>
                <a:tc vMerge="1">
                  <a:txBody>
                    <a:bodyPr/>
                    <a:lstStyle/>
                    <a:p>
                      <a:endParaRPr lang="zh-CN" altLang="en-US" sz="2000" b="1" i="0" kern="1200" baseline="0" dirty="0">
                        <a:solidFill>
                          <a:schemeClr val="tx1"/>
                        </a:solidFill>
                        <a:latin typeface="华文中宋" panose="02010600040101010101" pitchFamily="2" charset="-122"/>
                        <a:ea typeface="华文中宋" pitchFamily="2" charset="-122"/>
                        <a:cs typeface="+mn-cs"/>
                      </a:endParaRPr>
                    </a:p>
                  </a:txBody>
                  <a:tcPr>
                    <a:solidFill>
                      <a:schemeClr val="bg1">
                        <a:lumMod val="85000"/>
                      </a:schemeClr>
                    </a:solidFill>
                  </a:tcPr>
                </a:tc>
                <a:extLst>
                  <a:ext uri="{0D108BD9-81ED-4DB2-BD59-A6C34878D82A}">
                    <a16:rowId xmlns:a16="http://schemas.microsoft.com/office/drawing/2014/main" xmlns="" val="10004"/>
                  </a:ext>
                </a:extLst>
              </a:tr>
              <a:tr h="318093">
                <a:tc>
                  <a:txBody>
                    <a:bodyPr/>
                    <a:lstStyle/>
                    <a:p>
                      <a:r>
                        <a:rPr lang="en-US" altLang="zh-CN" sz="2000" b="1" i="0" kern="1200" baseline="0" dirty="0">
                          <a:solidFill>
                            <a:schemeClr val="tx1"/>
                          </a:solidFill>
                          <a:latin typeface="华文中宋" panose="02010600040101010101" pitchFamily="2" charset="-122"/>
                          <a:ea typeface="华文中宋" pitchFamily="2" charset="-122"/>
                          <a:cs typeface="+mn-cs"/>
                        </a:rPr>
                        <a:t>2018.5.1</a:t>
                      </a:r>
                      <a:endParaRPr lang="zh-CN" altLang="en-US" sz="2000" b="1" i="0" kern="1200" baseline="0" dirty="0">
                        <a:solidFill>
                          <a:schemeClr val="tx1"/>
                        </a:solidFill>
                        <a:latin typeface="华文中宋" panose="02010600040101010101" pitchFamily="2" charset="-122"/>
                        <a:ea typeface="华文中宋" pitchFamily="2" charset="-122"/>
                        <a:cs typeface="+mn-cs"/>
                      </a:endParaRPr>
                    </a:p>
                  </a:txBody>
                  <a:tcPr marL="68580" marR="68580" marT="34290" marB="34290">
                    <a:solidFill>
                      <a:schemeClr val="bg1">
                        <a:lumMod val="85000"/>
                      </a:schemeClr>
                    </a:solidFill>
                  </a:tcPr>
                </a:tc>
                <a:tc>
                  <a:txBody>
                    <a:bodyPr/>
                    <a:lstStyle/>
                    <a:p>
                      <a:r>
                        <a:rPr lang="zh-CN" altLang="en-US" sz="2000" b="1" i="0" kern="1200" baseline="0" dirty="0">
                          <a:solidFill>
                            <a:schemeClr val="tx1"/>
                          </a:solidFill>
                          <a:latin typeface="华文中宋" panose="02010600040101010101" pitchFamily="2" charset="-122"/>
                          <a:ea typeface="华文中宋" pitchFamily="2" charset="-122"/>
                          <a:cs typeface="+mn-cs"/>
                        </a:rPr>
                        <a:t>转认定纳税人</a:t>
                      </a:r>
                    </a:p>
                  </a:txBody>
                  <a:tcPr marL="68580" marR="68580" marT="34290" marB="34290">
                    <a:solidFill>
                      <a:schemeClr val="bg1">
                        <a:lumMod val="85000"/>
                      </a:schemeClr>
                    </a:solidFill>
                  </a:tcPr>
                </a:tc>
                <a:tc vMerge="1">
                  <a:txBody>
                    <a:bodyPr/>
                    <a:lstStyle/>
                    <a:p>
                      <a:endParaRPr lang="zh-CN" altLang="en-US"/>
                    </a:p>
                  </a:txBody>
                  <a:tcPr/>
                </a:tc>
                <a:extLst>
                  <a:ext uri="{0D108BD9-81ED-4DB2-BD59-A6C34878D82A}">
                    <a16:rowId xmlns:a16="http://schemas.microsoft.com/office/drawing/2014/main" xmlns="" val="10006"/>
                  </a:ext>
                </a:extLst>
              </a:tr>
              <a:tr h="318093">
                <a:tc>
                  <a:txBody>
                    <a:bodyPr/>
                    <a:lstStyle/>
                    <a:p>
                      <a:r>
                        <a:rPr lang="en-US" altLang="zh-CN" sz="2000" b="1" i="0" kern="1200" baseline="0" dirty="0">
                          <a:solidFill>
                            <a:schemeClr val="tx1"/>
                          </a:solidFill>
                          <a:latin typeface="华文中宋" panose="02010600040101010101" pitchFamily="2" charset="-122"/>
                          <a:ea typeface="华文中宋" pitchFamily="2" charset="-122"/>
                          <a:cs typeface="+mn-cs"/>
                        </a:rPr>
                        <a:t>2019.3.1</a:t>
                      </a:r>
                      <a:endParaRPr lang="zh-CN" altLang="en-US" sz="2000" b="1" i="0" kern="1200" baseline="0" dirty="0">
                        <a:solidFill>
                          <a:schemeClr val="tx1"/>
                        </a:solidFill>
                        <a:latin typeface="华文中宋" panose="02010600040101010101" pitchFamily="2" charset="-122"/>
                        <a:ea typeface="华文中宋" pitchFamily="2" charset="-122"/>
                        <a:cs typeface="+mn-cs"/>
                      </a:endParaRPr>
                    </a:p>
                  </a:txBody>
                  <a:tcPr marL="68580" marR="68580" marT="34290" marB="34290">
                    <a:solidFill>
                      <a:schemeClr val="bg1">
                        <a:lumMod val="85000"/>
                      </a:schemeClr>
                    </a:solidFill>
                  </a:tcPr>
                </a:tc>
                <a:tc>
                  <a:txBody>
                    <a:bodyPr/>
                    <a:lstStyle/>
                    <a:p>
                      <a:r>
                        <a:rPr kumimoji="0" lang="zh-CN" altLang="zh-CN" sz="2000" b="1" i="0" kern="1200" baseline="0" dirty="0">
                          <a:solidFill>
                            <a:schemeClr val="tx1"/>
                          </a:solidFill>
                          <a:latin typeface="华文中宋" panose="02010600040101010101" pitchFamily="2" charset="-122"/>
                          <a:ea typeface="华文中宋" pitchFamily="2" charset="-122"/>
                          <a:cs typeface="+mn-cs"/>
                        </a:rPr>
                        <a:t>租赁和商务服务业，科学研究和技术服务业，居民服务、修理和其他服务业</a:t>
                      </a:r>
                      <a:endParaRPr kumimoji="0" lang="zh-CN" altLang="en-US" sz="2000" b="1" i="0" kern="1200" baseline="0" dirty="0">
                        <a:solidFill>
                          <a:schemeClr val="tx1"/>
                        </a:solidFill>
                        <a:latin typeface="华文中宋" panose="02010600040101010101" pitchFamily="2" charset="-122"/>
                        <a:ea typeface="华文中宋" pitchFamily="2" charset="-122"/>
                        <a:cs typeface="+mn-cs"/>
                      </a:endParaRPr>
                    </a:p>
                  </a:txBody>
                  <a:tcPr marL="68580" marR="68580" marT="34290" marB="34290">
                    <a:solidFill>
                      <a:schemeClr val="bg1">
                        <a:lumMod val="85000"/>
                      </a:schemeClr>
                    </a:solidFill>
                  </a:tcPr>
                </a:tc>
                <a:tc vMerge="1">
                  <a:txBody>
                    <a:bodyPr/>
                    <a:lstStyle/>
                    <a:p>
                      <a:endParaRPr lang="zh-CN" altLang="en-US"/>
                    </a:p>
                  </a:txBody>
                  <a:tcPr/>
                </a:tc>
                <a:extLst>
                  <a:ext uri="{0D108BD9-81ED-4DB2-BD59-A6C34878D82A}">
                    <a16:rowId xmlns:a16="http://schemas.microsoft.com/office/drawing/2014/main" xmlns="" val="1488932264"/>
                  </a:ext>
                </a:extLst>
              </a:tr>
            </a:tbl>
          </a:graphicData>
        </a:graphic>
      </p:graphicFrame>
    </p:spTree>
    <p:extLst>
      <p:ext uri="{BB962C8B-B14F-4D97-AF65-F5344CB8AC3E}">
        <p14:creationId xmlns:p14="http://schemas.microsoft.com/office/powerpoint/2010/main" xmlns="" val="311199741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增值税方面</a:t>
            </a:r>
            <a:endParaRPr lang="zh-CN" altLang="en-US" dirty="0"/>
          </a:p>
        </p:txBody>
      </p:sp>
      <p:sp>
        <p:nvSpPr>
          <p:cNvPr id="3" name="内容占位符 2"/>
          <p:cNvSpPr>
            <a:spLocks noGrp="1"/>
          </p:cNvSpPr>
          <p:nvPr>
            <p:ph idx="1"/>
          </p:nvPr>
        </p:nvSpPr>
        <p:spPr/>
        <p:txBody>
          <a:bodyPr>
            <a:normAutofit/>
          </a:bodyPr>
          <a:lstStyle/>
          <a:p>
            <a:r>
              <a:rPr lang="zh-CN" altLang="en-US" dirty="0" smtClean="0">
                <a:solidFill>
                  <a:srgbClr val="FF0000"/>
                </a:solidFill>
              </a:rPr>
              <a:t>增值税暂免额调整</a:t>
            </a:r>
            <a:r>
              <a:rPr lang="zh-CN" altLang="en-US" dirty="0">
                <a:solidFill>
                  <a:srgbClr val="0070C0"/>
                </a:solidFill>
              </a:rPr>
              <a:t>（</a:t>
            </a:r>
            <a:r>
              <a:rPr lang="zh-CN" altLang="zh-CN" dirty="0">
                <a:solidFill>
                  <a:srgbClr val="0070C0"/>
                </a:solidFill>
              </a:rPr>
              <a:t>财税〔</a:t>
            </a:r>
            <a:r>
              <a:rPr lang="en-US" altLang="zh-CN" dirty="0">
                <a:solidFill>
                  <a:srgbClr val="0070C0"/>
                </a:solidFill>
              </a:rPr>
              <a:t>2019</a:t>
            </a:r>
            <a:r>
              <a:rPr lang="zh-CN" altLang="zh-CN" dirty="0">
                <a:solidFill>
                  <a:srgbClr val="0070C0"/>
                </a:solidFill>
              </a:rPr>
              <a:t>〕</a:t>
            </a:r>
            <a:r>
              <a:rPr lang="en-US" altLang="zh-CN" dirty="0">
                <a:solidFill>
                  <a:srgbClr val="0070C0"/>
                </a:solidFill>
              </a:rPr>
              <a:t>13</a:t>
            </a:r>
            <a:r>
              <a:rPr lang="zh-CN" altLang="zh-CN" dirty="0">
                <a:solidFill>
                  <a:srgbClr val="0070C0"/>
                </a:solidFill>
              </a:rPr>
              <a:t>号</a:t>
            </a:r>
            <a:r>
              <a:rPr lang="zh-CN" altLang="en-US" dirty="0">
                <a:solidFill>
                  <a:srgbClr val="0070C0"/>
                </a:solidFill>
              </a:rPr>
              <a:t>、</a:t>
            </a:r>
            <a:r>
              <a:rPr lang="zh-CN" altLang="zh-CN" dirty="0">
                <a:solidFill>
                  <a:srgbClr val="0070C0"/>
                </a:solidFill>
              </a:rPr>
              <a:t>国家税务总局公告</a:t>
            </a:r>
            <a:r>
              <a:rPr lang="en-US" altLang="zh-CN" dirty="0">
                <a:solidFill>
                  <a:srgbClr val="0070C0"/>
                </a:solidFill>
              </a:rPr>
              <a:t>2019</a:t>
            </a:r>
            <a:r>
              <a:rPr lang="zh-CN" altLang="zh-CN" dirty="0">
                <a:solidFill>
                  <a:srgbClr val="0070C0"/>
                </a:solidFill>
              </a:rPr>
              <a:t>年第</a:t>
            </a:r>
            <a:r>
              <a:rPr lang="en-US" altLang="zh-CN" dirty="0">
                <a:solidFill>
                  <a:srgbClr val="0070C0"/>
                </a:solidFill>
              </a:rPr>
              <a:t>4</a:t>
            </a:r>
            <a:r>
              <a:rPr lang="zh-CN" altLang="zh-CN" dirty="0">
                <a:solidFill>
                  <a:srgbClr val="0070C0"/>
                </a:solidFill>
              </a:rPr>
              <a:t>号</a:t>
            </a:r>
            <a:r>
              <a:rPr lang="zh-CN" altLang="en-US" dirty="0">
                <a:solidFill>
                  <a:srgbClr val="0070C0"/>
                </a:solidFill>
              </a:rPr>
              <a:t>）</a:t>
            </a:r>
            <a:endParaRPr lang="en-US" altLang="zh-CN" dirty="0">
              <a:solidFill>
                <a:srgbClr val="0070C0"/>
              </a:solidFill>
            </a:endParaRPr>
          </a:p>
          <a:p>
            <a:r>
              <a:rPr lang="zh-CN" altLang="en-US" dirty="0"/>
              <a:t>对月销售额</a:t>
            </a:r>
            <a:r>
              <a:rPr lang="en-US" dirty="0">
                <a:solidFill>
                  <a:srgbClr val="FF0000"/>
                </a:solidFill>
              </a:rPr>
              <a:t>10</a:t>
            </a:r>
            <a:r>
              <a:rPr lang="zh-CN" altLang="en-US" dirty="0">
                <a:solidFill>
                  <a:srgbClr val="FF0000"/>
                </a:solidFill>
              </a:rPr>
              <a:t>万元</a:t>
            </a:r>
            <a:r>
              <a:rPr lang="zh-CN" altLang="en-US" dirty="0"/>
              <a:t>以下（含本数）的增值税小规模纳税人，免征增值税（执行期限为</a:t>
            </a:r>
            <a:r>
              <a:rPr lang="en-US" altLang="zh-CN" dirty="0"/>
              <a:t>2019</a:t>
            </a:r>
            <a:r>
              <a:rPr lang="zh-CN" altLang="en-US" dirty="0"/>
              <a:t>年</a:t>
            </a:r>
            <a:r>
              <a:rPr lang="en-US" altLang="zh-CN" dirty="0"/>
              <a:t>1</a:t>
            </a:r>
            <a:r>
              <a:rPr lang="zh-CN" altLang="en-US" dirty="0"/>
              <a:t>月</a:t>
            </a:r>
            <a:r>
              <a:rPr lang="en-US" altLang="zh-CN" dirty="0"/>
              <a:t>1</a:t>
            </a:r>
            <a:r>
              <a:rPr lang="zh-CN" altLang="en-US" dirty="0"/>
              <a:t>日至</a:t>
            </a:r>
            <a:r>
              <a:rPr lang="en-US" altLang="zh-CN" dirty="0"/>
              <a:t>2021</a:t>
            </a:r>
            <a:r>
              <a:rPr lang="zh-CN" altLang="en-US" dirty="0"/>
              <a:t>年</a:t>
            </a:r>
            <a:r>
              <a:rPr lang="en-US" altLang="zh-CN" dirty="0"/>
              <a:t>12</a:t>
            </a:r>
            <a:r>
              <a:rPr lang="zh-CN" altLang="en-US" dirty="0"/>
              <a:t>月</a:t>
            </a:r>
            <a:r>
              <a:rPr lang="en-US" altLang="zh-CN" dirty="0"/>
              <a:t>31</a:t>
            </a:r>
            <a:r>
              <a:rPr lang="zh-CN" altLang="en-US" dirty="0"/>
              <a:t>日）</a:t>
            </a:r>
          </a:p>
          <a:p>
            <a:r>
              <a:rPr lang="en-US" altLang="zh-CN" dirty="0"/>
              <a:t>1.</a:t>
            </a:r>
            <a:r>
              <a:rPr lang="zh-CN" altLang="en-US" dirty="0"/>
              <a:t>销售额超过</a:t>
            </a:r>
            <a:r>
              <a:rPr lang="en-US" dirty="0"/>
              <a:t>10</a:t>
            </a:r>
            <a:r>
              <a:rPr lang="zh-CN" altLang="en-US" dirty="0"/>
              <a:t>万元，但</a:t>
            </a:r>
            <a:r>
              <a:rPr lang="zh-CN" altLang="en-US" dirty="0">
                <a:solidFill>
                  <a:srgbClr val="FF0000"/>
                </a:solidFill>
              </a:rPr>
              <a:t>扣除</a:t>
            </a:r>
            <a:r>
              <a:rPr lang="zh-CN" altLang="en-US" dirty="0"/>
              <a:t>本期发生的销售不动产的销售额后未超过</a:t>
            </a:r>
            <a:r>
              <a:rPr lang="en-US" dirty="0"/>
              <a:t>10</a:t>
            </a:r>
            <a:r>
              <a:rPr lang="zh-CN" altLang="en-US" dirty="0"/>
              <a:t>万元的，其销售货物、劳务、服务、无形资产取得的销售额免征增值税</a:t>
            </a:r>
            <a:r>
              <a:rPr lang="en-US" dirty="0"/>
              <a:t/>
            </a:r>
            <a:br>
              <a:rPr lang="en-US" dirty="0"/>
            </a:br>
            <a:r>
              <a:rPr lang="en-US" dirty="0"/>
              <a:t>2.</a:t>
            </a:r>
            <a:r>
              <a:rPr lang="zh-CN" altLang="en-US" dirty="0"/>
              <a:t>适用增值税差额征税政策的小规模纳税人，以差额后的销售额确定是否可以享受规定的免征增值税政策</a:t>
            </a:r>
            <a:endParaRPr lang="en-US" altLang="zh-CN" dirty="0"/>
          </a:p>
          <a:p>
            <a:r>
              <a:rPr lang="en-US" altLang="zh-CN" dirty="0"/>
              <a:t>3.</a:t>
            </a:r>
            <a:r>
              <a:rPr lang="zh-CN" altLang="en-US" dirty="0">
                <a:solidFill>
                  <a:srgbClr val="FF0000"/>
                </a:solidFill>
              </a:rPr>
              <a:t>其他个人</a:t>
            </a:r>
            <a:r>
              <a:rPr lang="zh-CN" altLang="en-US" dirty="0"/>
              <a:t>，采取一次性收取租金形式出租不动产取得的租金收入，可在对应的租赁期内平均分摊，分摊后的月租金收入未超过</a:t>
            </a:r>
            <a:r>
              <a:rPr lang="en-US" dirty="0"/>
              <a:t>10</a:t>
            </a:r>
            <a:r>
              <a:rPr lang="zh-CN" altLang="en-US" dirty="0"/>
              <a:t>万元的，免征增值税</a:t>
            </a:r>
            <a:endParaRPr lang="en-US" altLang="zh-CN"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D8E6137-200F-4BB6-BDFD-8F29B5CA0F83}"/>
              </a:ext>
            </a:extLst>
          </p:cNvPr>
          <p:cNvSpPr>
            <a:spLocks noGrp="1"/>
          </p:cNvSpPr>
          <p:nvPr>
            <p:ph type="title"/>
          </p:nvPr>
        </p:nvSpPr>
        <p:spPr/>
        <p:txBody>
          <a:bodyPr/>
          <a:lstStyle/>
          <a:p>
            <a:r>
              <a:rPr lang="zh-CN" altLang="en-US" dirty="0" smtClean="0"/>
              <a:t>增值税方面</a:t>
            </a:r>
            <a:endParaRPr lang="zh-CN" altLang="en-US" dirty="0"/>
          </a:p>
        </p:txBody>
      </p:sp>
      <p:sp>
        <p:nvSpPr>
          <p:cNvPr id="3" name="内容占位符 2">
            <a:extLst>
              <a:ext uri="{FF2B5EF4-FFF2-40B4-BE49-F238E27FC236}">
                <a16:creationId xmlns:a16="http://schemas.microsoft.com/office/drawing/2014/main" xmlns="" id="{59619A08-5B42-4BD6-BE3C-327B3570814E}"/>
              </a:ext>
            </a:extLst>
          </p:cNvPr>
          <p:cNvSpPr>
            <a:spLocks noGrp="1"/>
          </p:cNvSpPr>
          <p:nvPr>
            <p:ph idx="1"/>
          </p:nvPr>
        </p:nvSpPr>
        <p:spPr/>
        <p:txBody>
          <a:bodyPr>
            <a:normAutofit lnSpcReduction="10000"/>
          </a:bodyPr>
          <a:lstStyle/>
          <a:p>
            <a:r>
              <a:rPr lang="en-US" altLang="zh-CN" dirty="0"/>
              <a:t>4.</a:t>
            </a:r>
            <a:r>
              <a:rPr lang="zh-CN" altLang="en-US" dirty="0"/>
              <a:t>按照现行规定应当</a:t>
            </a:r>
            <a:r>
              <a:rPr lang="zh-CN" altLang="en-US" dirty="0">
                <a:solidFill>
                  <a:srgbClr val="FF0000"/>
                </a:solidFill>
              </a:rPr>
              <a:t>预缴</a:t>
            </a:r>
            <a:r>
              <a:rPr lang="zh-CN" altLang="en-US" dirty="0"/>
              <a:t>增值税税款的小规模纳税人，凡在预缴地实现的月销售额未超过</a:t>
            </a:r>
            <a:r>
              <a:rPr lang="en-US" altLang="zh-CN" dirty="0"/>
              <a:t>10</a:t>
            </a:r>
            <a:r>
              <a:rPr lang="zh-CN" altLang="en-US" dirty="0"/>
              <a:t>万元的，当期无需预缴税款。下发前已预缴税款的，可以向预缴地主管税务机关申请退还</a:t>
            </a:r>
            <a:endParaRPr lang="en-US" altLang="zh-CN" dirty="0"/>
          </a:p>
          <a:p>
            <a:r>
              <a:rPr lang="en-US" altLang="zh-CN" dirty="0"/>
              <a:t>5.</a:t>
            </a:r>
            <a:r>
              <a:rPr lang="zh-CN" altLang="en-US" dirty="0"/>
              <a:t>小规模纳税人中的单位和个体工商户销售不动产，应按其纳税期、在预缴地实现的月销售额是否超过</a:t>
            </a:r>
            <a:r>
              <a:rPr lang="en-US" altLang="zh-CN" dirty="0"/>
              <a:t>10</a:t>
            </a:r>
            <a:r>
              <a:rPr lang="zh-CN" altLang="en-US" dirty="0"/>
              <a:t>万元的以及其他现行政策规定确定是否预缴增值税；其他个人销售不动产，继续按照现行规定征免增值税</a:t>
            </a:r>
          </a:p>
          <a:p>
            <a:r>
              <a:rPr lang="zh-CN" altLang="en-US" dirty="0">
                <a:solidFill>
                  <a:srgbClr val="FF0000"/>
                </a:solidFill>
              </a:rPr>
              <a:t>注：</a:t>
            </a:r>
            <a:r>
              <a:rPr lang="zh-CN" altLang="en-US" dirty="0"/>
              <a:t>总局解读时，对保险代理等四类行业汇总代个人开具发票（包括专票），并适用按期</a:t>
            </a:r>
            <a:r>
              <a:rPr lang="en-US" altLang="zh-CN" dirty="0"/>
              <a:t>10</a:t>
            </a:r>
            <a:r>
              <a:rPr lang="zh-CN" altLang="en-US" dirty="0"/>
              <a:t>万元</a:t>
            </a:r>
            <a:r>
              <a:rPr lang="en-US" altLang="zh-CN" dirty="0"/>
              <a:t>/</a:t>
            </a:r>
            <a:r>
              <a:rPr lang="zh-CN" altLang="en-US" dirty="0"/>
              <a:t>月的起征点</a:t>
            </a:r>
            <a:endParaRPr lang="en-US" altLang="zh-CN" dirty="0"/>
          </a:p>
          <a:p>
            <a:r>
              <a:rPr lang="zh-CN" altLang="en-US" dirty="0"/>
              <a:t>四类行业：保险企业、证券经纪人、信用卡和旅游等行业的个人代理人</a:t>
            </a:r>
          </a:p>
          <a:p>
            <a:r>
              <a:rPr lang="zh-CN" altLang="en-US" dirty="0"/>
              <a:t>四类行业：保险企业、证券经纪人、信用卡和旅游等行业的个人代理人</a:t>
            </a:r>
          </a:p>
        </p:txBody>
      </p:sp>
    </p:spTree>
    <p:extLst>
      <p:ext uri="{BB962C8B-B14F-4D97-AF65-F5344CB8AC3E}">
        <p14:creationId xmlns:p14="http://schemas.microsoft.com/office/powerpoint/2010/main" xmlns="" val="126149162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98968CA-F6FC-43FF-BF9C-17F3D8C2EB56}"/>
              </a:ext>
            </a:extLst>
          </p:cNvPr>
          <p:cNvSpPr>
            <a:spLocks noGrp="1"/>
          </p:cNvSpPr>
          <p:nvPr>
            <p:ph type="title"/>
          </p:nvPr>
        </p:nvSpPr>
        <p:spPr/>
        <p:txBody>
          <a:bodyPr>
            <a:normAutofit/>
          </a:bodyPr>
          <a:lstStyle/>
          <a:p>
            <a:r>
              <a:rPr lang="zh-CN" altLang="en-US" dirty="0" smtClean="0"/>
              <a:t>增值税方面</a:t>
            </a:r>
            <a:endParaRPr lang="zh-CN" altLang="en-US" dirty="0"/>
          </a:p>
        </p:txBody>
      </p:sp>
      <p:sp>
        <p:nvSpPr>
          <p:cNvPr id="3" name="内容占位符 2">
            <a:extLst>
              <a:ext uri="{FF2B5EF4-FFF2-40B4-BE49-F238E27FC236}">
                <a16:creationId xmlns:a16="http://schemas.microsoft.com/office/drawing/2014/main" xmlns="" id="{08B0AA78-32BE-4B2D-B7AE-16E14B72138C}"/>
              </a:ext>
            </a:extLst>
          </p:cNvPr>
          <p:cNvSpPr>
            <a:spLocks noGrp="1"/>
          </p:cNvSpPr>
          <p:nvPr>
            <p:ph idx="1"/>
          </p:nvPr>
        </p:nvSpPr>
        <p:spPr/>
        <p:txBody>
          <a:bodyPr/>
          <a:lstStyle/>
          <a:p>
            <a:r>
              <a:rPr lang="zh-CN" altLang="en-US" dirty="0">
                <a:solidFill>
                  <a:srgbClr val="FF0000"/>
                </a:solidFill>
              </a:rPr>
              <a:t>转登记小规模纳税人</a:t>
            </a:r>
            <a:r>
              <a:rPr lang="zh-CN" altLang="en-US" dirty="0">
                <a:solidFill>
                  <a:srgbClr val="0070C0"/>
                </a:solidFill>
              </a:rPr>
              <a:t>（</a:t>
            </a:r>
            <a:r>
              <a:rPr lang="zh-CN" altLang="zh-CN" dirty="0">
                <a:solidFill>
                  <a:srgbClr val="0070C0"/>
                </a:solidFill>
              </a:rPr>
              <a:t>财税〔</a:t>
            </a:r>
            <a:r>
              <a:rPr lang="en-US" altLang="zh-CN" dirty="0">
                <a:solidFill>
                  <a:srgbClr val="0070C0"/>
                </a:solidFill>
              </a:rPr>
              <a:t>2019</a:t>
            </a:r>
            <a:r>
              <a:rPr lang="zh-CN" altLang="zh-CN" dirty="0">
                <a:solidFill>
                  <a:srgbClr val="0070C0"/>
                </a:solidFill>
              </a:rPr>
              <a:t>〕</a:t>
            </a:r>
            <a:r>
              <a:rPr lang="en-US" altLang="zh-CN" dirty="0">
                <a:solidFill>
                  <a:srgbClr val="0070C0"/>
                </a:solidFill>
              </a:rPr>
              <a:t>13</a:t>
            </a:r>
            <a:r>
              <a:rPr lang="zh-CN" altLang="zh-CN" dirty="0">
                <a:solidFill>
                  <a:srgbClr val="0070C0"/>
                </a:solidFill>
              </a:rPr>
              <a:t>号</a:t>
            </a:r>
            <a:r>
              <a:rPr lang="zh-CN" altLang="en-US" dirty="0">
                <a:solidFill>
                  <a:srgbClr val="0070C0"/>
                </a:solidFill>
              </a:rPr>
              <a:t>、</a:t>
            </a:r>
            <a:r>
              <a:rPr lang="zh-CN" altLang="zh-CN" dirty="0">
                <a:solidFill>
                  <a:srgbClr val="0070C0"/>
                </a:solidFill>
              </a:rPr>
              <a:t>国家税务总局公告</a:t>
            </a:r>
            <a:r>
              <a:rPr lang="en-US" altLang="zh-CN" dirty="0">
                <a:solidFill>
                  <a:srgbClr val="0070C0"/>
                </a:solidFill>
              </a:rPr>
              <a:t>2019</a:t>
            </a:r>
            <a:r>
              <a:rPr lang="zh-CN" altLang="zh-CN" dirty="0">
                <a:solidFill>
                  <a:srgbClr val="0070C0"/>
                </a:solidFill>
              </a:rPr>
              <a:t>年第</a:t>
            </a:r>
            <a:r>
              <a:rPr lang="en-US" altLang="zh-CN" dirty="0">
                <a:solidFill>
                  <a:srgbClr val="0070C0"/>
                </a:solidFill>
              </a:rPr>
              <a:t>4</a:t>
            </a:r>
            <a:r>
              <a:rPr lang="zh-CN" altLang="zh-CN" dirty="0">
                <a:solidFill>
                  <a:srgbClr val="0070C0"/>
                </a:solidFill>
              </a:rPr>
              <a:t>号</a:t>
            </a:r>
            <a:r>
              <a:rPr lang="zh-CN" altLang="en-US" dirty="0">
                <a:solidFill>
                  <a:srgbClr val="0070C0"/>
                </a:solidFill>
              </a:rPr>
              <a:t>）</a:t>
            </a:r>
            <a:endParaRPr lang="en-US" altLang="zh-CN" dirty="0">
              <a:solidFill>
                <a:srgbClr val="FF0000"/>
              </a:solidFill>
            </a:endParaRPr>
          </a:p>
          <a:p>
            <a:r>
              <a:rPr lang="zh-CN" altLang="en-US" dirty="0"/>
              <a:t>转登记日前连续</a:t>
            </a:r>
            <a:r>
              <a:rPr lang="en-US" altLang="zh-CN" dirty="0"/>
              <a:t>12</a:t>
            </a:r>
            <a:r>
              <a:rPr lang="zh-CN" altLang="en-US" dirty="0"/>
              <a:t>个月（以</a:t>
            </a:r>
            <a:r>
              <a:rPr lang="en-US" altLang="zh-CN" dirty="0"/>
              <a:t>1</a:t>
            </a:r>
            <a:r>
              <a:rPr lang="zh-CN" altLang="en-US" dirty="0"/>
              <a:t>个月为</a:t>
            </a:r>
            <a:r>
              <a:rPr lang="en-US" altLang="zh-CN" dirty="0"/>
              <a:t>1</a:t>
            </a:r>
            <a:r>
              <a:rPr lang="zh-CN" altLang="en-US" dirty="0"/>
              <a:t>个纳税期）或者连续</a:t>
            </a:r>
            <a:r>
              <a:rPr lang="en-US" altLang="zh-CN" dirty="0"/>
              <a:t>4</a:t>
            </a:r>
            <a:r>
              <a:rPr lang="zh-CN" altLang="en-US" dirty="0"/>
              <a:t>个季度（以</a:t>
            </a:r>
            <a:r>
              <a:rPr lang="en-US" altLang="zh-CN" dirty="0"/>
              <a:t>1</a:t>
            </a:r>
            <a:r>
              <a:rPr lang="zh-CN" altLang="en-US" dirty="0"/>
              <a:t>个季度为</a:t>
            </a:r>
            <a:r>
              <a:rPr lang="en-US" altLang="zh-CN" dirty="0"/>
              <a:t>1</a:t>
            </a:r>
            <a:r>
              <a:rPr lang="zh-CN" altLang="en-US" dirty="0"/>
              <a:t>个纳税期）累计销售额未超过</a:t>
            </a:r>
            <a:r>
              <a:rPr lang="en-US" altLang="zh-CN" dirty="0"/>
              <a:t>500</a:t>
            </a:r>
            <a:r>
              <a:rPr lang="zh-CN" altLang="en-US" dirty="0"/>
              <a:t>万元的一般纳税人，在</a:t>
            </a:r>
            <a:r>
              <a:rPr lang="en-US" altLang="zh-CN" dirty="0"/>
              <a:t>2019</a:t>
            </a:r>
            <a:r>
              <a:rPr lang="zh-CN" altLang="en-US" dirty="0"/>
              <a:t>年</a:t>
            </a:r>
            <a:r>
              <a:rPr lang="en-US" altLang="zh-CN" dirty="0"/>
              <a:t>12</a:t>
            </a:r>
            <a:r>
              <a:rPr lang="zh-CN" altLang="en-US" dirty="0"/>
              <a:t>月</a:t>
            </a:r>
            <a:r>
              <a:rPr lang="en-US" altLang="zh-CN" dirty="0"/>
              <a:t>31</a:t>
            </a:r>
            <a:r>
              <a:rPr lang="zh-CN" altLang="en-US" dirty="0"/>
              <a:t>日前，可选择转登记为小规模纳税人</a:t>
            </a:r>
            <a:endParaRPr lang="en-US" altLang="zh-CN" dirty="0"/>
          </a:p>
          <a:p>
            <a:r>
              <a:rPr lang="zh-CN" altLang="en-US" dirty="0">
                <a:solidFill>
                  <a:srgbClr val="FF0000"/>
                </a:solidFill>
              </a:rPr>
              <a:t>注：</a:t>
            </a:r>
            <a:r>
              <a:rPr lang="zh-CN" altLang="en-US" dirty="0"/>
              <a:t>不再限于“营改增”前登记的一般纳税人</a:t>
            </a:r>
            <a:endParaRPr lang="en-US" altLang="zh-CN" dirty="0"/>
          </a:p>
          <a:p>
            <a:r>
              <a:rPr lang="zh-CN" altLang="en-US" dirty="0"/>
              <a:t>一般纳税人转登记为小规模纳税人的其他事宜，按照</a:t>
            </a:r>
            <a:r>
              <a:rPr lang="en-US" altLang="zh-CN" dirty="0"/>
              <a:t>《</a:t>
            </a:r>
            <a:r>
              <a:rPr lang="zh-CN" altLang="en-US" dirty="0"/>
              <a:t>国家税务总局关于统一小规模纳税人标准等若干增值税问题的公告</a:t>
            </a:r>
            <a:r>
              <a:rPr lang="en-US" altLang="zh-CN" dirty="0"/>
              <a:t>》</a:t>
            </a:r>
            <a:r>
              <a:rPr lang="zh-CN" altLang="en-US" dirty="0"/>
              <a:t>（国家税务总局公告</a:t>
            </a:r>
            <a:r>
              <a:rPr lang="en-US" altLang="zh-CN" dirty="0"/>
              <a:t>2018</a:t>
            </a:r>
            <a:r>
              <a:rPr lang="zh-CN" altLang="en-US" dirty="0"/>
              <a:t>年第</a:t>
            </a:r>
            <a:r>
              <a:rPr lang="en-US" altLang="zh-CN" dirty="0"/>
              <a:t>18</a:t>
            </a:r>
            <a:r>
              <a:rPr lang="zh-CN" altLang="en-US" dirty="0"/>
              <a:t>号）、</a:t>
            </a:r>
            <a:r>
              <a:rPr lang="en-US" altLang="zh-CN" dirty="0"/>
              <a:t>《</a:t>
            </a:r>
            <a:r>
              <a:rPr lang="zh-CN" altLang="en-US" dirty="0"/>
              <a:t>国家税务总局关于统一小规模纳税人标准有关出口退（免）税问题的公告</a:t>
            </a:r>
            <a:r>
              <a:rPr lang="en-US" altLang="zh-CN" dirty="0"/>
              <a:t>》</a:t>
            </a:r>
            <a:r>
              <a:rPr lang="zh-CN" altLang="en-US" dirty="0"/>
              <a:t>（国家税务总局公告</a:t>
            </a:r>
            <a:r>
              <a:rPr lang="en-US" altLang="zh-CN" dirty="0"/>
              <a:t>2018</a:t>
            </a:r>
            <a:r>
              <a:rPr lang="zh-CN" altLang="en-US" dirty="0"/>
              <a:t>年第</a:t>
            </a:r>
            <a:r>
              <a:rPr lang="en-US" altLang="zh-CN" dirty="0"/>
              <a:t>20</a:t>
            </a:r>
            <a:r>
              <a:rPr lang="zh-CN" altLang="en-US" dirty="0"/>
              <a:t>号）的相关规定执行</a:t>
            </a:r>
          </a:p>
        </p:txBody>
      </p:sp>
    </p:spTree>
    <p:extLst>
      <p:ext uri="{BB962C8B-B14F-4D97-AF65-F5344CB8AC3E}">
        <p14:creationId xmlns:p14="http://schemas.microsoft.com/office/powerpoint/2010/main" xmlns="" val="383324038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r>
              <a:rPr lang="zh-CN" altLang="en-US" dirty="0" smtClean="0">
                <a:solidFill>
                  <a:srgbClr val="FF0000"/>
                </a:solidFill>
              </a:rPr>
              <a:t>社区养老、托育、家政服务</a:t>
            </a:r>
            <a:r>
              <a:rPr lang="zh-CN" altLang="en-US" dirty="0" smtClean="0">
                <a:solidFill>
                  <a:srgbClr val="0070C0"/>
                </a:solidFill>
              </a:rPr>
              <a:t>（财政部 税务总局 发展改革委 民政部 商务部 卫生健康委公告</a:t>
            </a:r>
            <a:r>
              <a:rPr lang="en-US" dirty="0" smtClean="0">
                <a:solidFill>
                  <a:srgbClr val="0070C0"/>
                </a:solidFill>
              </a:rPr>
              <a:t>2019</a:t>
            </a:r>
            <a:r>
              <a:rPr lang="zh-CN" altLang="en-US" dirty="0" smtClean="0">
                <a:solidFill>
                  <a:srgbClr val="0070C0"/>
                </a:solidFill>
              </a:rPr>
              <a:t>年第</a:t>
            </a:r>
            <a:r>
              <a:rPr lang="en-US" dirty="0" smtClean="0">
                <a:solidFill>
                  <a:srgbClr val="0070C0"/>
                </a:solidFill>
              </a:rPr>
              <a:t>76</a:t>
            </a:r>
            <a:r>
              <a:rPr lang="zh-CN" altLang="en-US" dirty="0" smtClean="0">
                <a:solidFill>
                  <a:srgbClr val="0070C0"/>
                </a:solidFill>
              </a:rPr>
              <a:t>号）</a:t>
            </a:r>
            <a:endParaRPr lang="en-US" altLang="zh-CN" dirty="0" smtClean="0">
              <a:solidFill>
                <a:srgbClr val="0070C0"/>
              </a:solidFill>
            </a:endParaRPr>
          </a:p>
          <a:p>
            <a:r>
              <a:rPr lang="zh-CN" altLang="en-US" dirty="0" smtClean="0"/>
              <a:t>提供社区养老、托育、家政服务取得的收入，免征增值税</a:t>
            </a:r>
            <a:endParaRPr lang="en-US" altLang="zh-CN" dirty="0" smtClean="0"/>
          </a:p>
          <a:p>
            <a:pPr lvl="0"/>
            <a:r>
              <a:rPr lang="zh-CN" altLang="en-US" dirty="0" smtClean="0">
                <a:solidFill>
                  <a:srgbClr val="FF0000"/>
                </a:solidFill>
              </a:rPr>
              <a:t>农村饮水安全工程税收优惠</a:t>
            </a:r>
            <a:r>
              <a:rPr lang="zh-CN" altLang="en-US" dirty="0" smtClean="0">
                <a:solidFill>
                  <a:srgbClr val="0070C0"/>
                </a:solidFill>
              </a:rPr>
              <a:t>（财政部 税务总局公告</a:t>
            </a:r>
            <a:r>
              <a:rPr lang="en-US" dirty="0" smtClean="0">
                <a:solidFill>
                  <a:srgbClr val="0070C0"/>
                </a:solidFill>
              </a:rPr>
              <a:t>2019</a:t>
            </a:r>
            <a:r>
              <a:rPr lang="zh-CN" altLang="en-US" dirty="0" smtClean="0">
                <a:solidFill>
                  <a:srgbClr val="0070C0"/>
                </a:solidFill>
              </a:rPr>
              <a:t>年第</a:t>
            </a:r>
            <a:r>
              <a:rPr lang="en-US" dirty="0" smtClean="0">
                <a:solidFill>
                  <a:srgbClr val="0070C0"/>
                </a:solidFill>
              </a:rPr>
              <a:t>67</a:t>
            </a:r>
            <a:r>
              <a:rPr lang="zh-CN" altLang="en-US" dirty="0" smtClean="0">
                <a:solidFill>
                  <a:srgbClr val="0070C0"/>
                </a:solidFill>
              </a:rPr>
              <a:t>号）</a:t>
            </a:r>
            <a:endParaRPr lang="en-US" altLang="zh-CN" dirty="0" smtClean="0">
              <a:solidFill>
                <a:srgbClr val="0070C0"/>
              </a:solidFill>
            </a:endParaRPr>
          </a:p>
          <a:p>
            <a:r>
              <a:rPr lang="zh-CN" altLang="en-US" dirty="0" smtClean="0"/>
              <a:t>对饮水工程运营管理单位向农村居民提供生活用水取得的自来水销售收入，免征增值税</a:t>
            </a:r>
            <a:endParaRPr lang="zh-CN" altLang="en-US" dirty="0"/>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lstStyle/>
          <a:p>
            <a:pPr lvl="0"/>
            <a:r>
              <a:rPr lang="zh-CN" altLang="en-US" dirty="0" smtClean="0">
                <a:solidFill>
                  <a:srgbClr val="FF0000"/>
                </a:solidFill>
              </a:rPr>
              <a:t>扶贫捐赠</a:t>
            </a:r>
            <a:r>
              <a:rPr lang="zh-CN" altLang="en-US" dirty="0" smtClean="0">
                <a:solidFill>
                  <a:srgbClr val="0070C0"/>
                </a:solidFill>
              </a:rPr>
              <a:t>（财政部 税务总局 国务院扶贫办公告</a:t>
            </a:r>
            <a:r>
              <a:rPr lang="en-US" dirty="0" smtClean="0">
                <a:solidFill>
                  <a:srgbClr val="0070C0"/>
                </a:solidFill>
              </a:rPr>
              <a:t>2019</a:t>
            </a:r>
            <a:r>
              <a:rPr lang="zh-CN" altLang="en-US" dirty="0" smtClean="0">
                <a:solidFill>
                  <a:srgbClr val="0070C0"/>
                </a:solidFill>
              </a:rPr>
              <a:t>年第</a:t>
            </a:r>
            <a:r>
              <a:rPr lang="en-US" altLang="zh-CN" dirty="0" smtClean="0">
                <a:solidFill>
                  <a:srgbClr val="0070C0"/>
                </a:solidFill>
              </a:rPr>
              <a:t>55</a:t>
            </a:r>
            <a:r>
              <a:rPr lang="zh-CN" altLang="en-US" dirty="0" smtClean="0">
                <a:solidFill>
                  <a:srgbClr val="0070C0"/>
                </a:solidFill>
              </a:rPr>
              <a:t>号）</a:t>
            </a:r>
          </a:p>
          <a:p>
            <a:r>
              <a:rPr lang="zh-CN" altLang="en-US" dirty="0" smtClean="0"/>
              <a:t>自</a:t>
            </a:r>
            <a:r>
              <a:rPr lang="en-US" dirty="0" smtClean="0"/>
              <a:t>2019</a:t>
            </a:r>
            <a:r>
              <a:rPr lang="zh-CN" altLang="en-US" dirty="0" smtClean="0"/>
              <a:t>年</a:t>
            </a:r>
            <a:r>
              <a:rPr lang="en-US" dirty="0" smtClean="0"/>
              <a:t>1</a:t>
            </a:r>
            <a:r>
              <a:rPr lang="zh-CN" altLang="en-US" dirty="0" smtClean="0"/>
              <a:t>月</a:t>
            </a:r>
            <a:r>
              <a:rPr lang="en-US" dirty="0" smtClean="0"/>
              <a:t>1</a:t>
            </a:r>
            <a:r>
              <a:rPr lang="zh-CN" altLang="en-US" dirty="0" smtClean="0"/>
              <a:t>日至</a:t>
            </a:r>
            <a:r>
              <a:rPr lang="en-US" dirty="0" smtClean="0"/>
              <a:t>2022</a:t>
            </a:r>
            <a:r>
              <a:rPr lang="zh-CN" altLang="en-US" dirty="0" smtClean="0"/>
              <a:t>年</a:t>
            </a:r>
            <a:r>
              <a:rPr lang="en-US" dirty="0" smtClean="0"/>
              <a:t>12</a:t>
            </a:r>
            <a:r>
              <a:rPr lang="zh-CN" altLang="en-US" dirty="0" smtClean="0"/>
              <a:t>月</a:t>
            </a:r>
            <a:r>
              <a:rPr lang="en-US" dirty="0" smtClean="0"/>
              <a:t>31</a:t>
            </a:r>
            <a:r>
              <a:rPr lang="zh-CN" altLang="en-US" dirty="0" smtClean="0"/>
              <a:t>日，对单位或者个体工商户将自产、委托加工或购买的货物</a:t>
            </a:r>
            <a:r>
              <a:rPr lang="zh-CN" altLang="en-US" dirty="0" smtClean="0">
                <a:solidFill>
                  <a:srgbClr val="FF0000"/>
                </a:solidFill>
              </a:rPr>
              <a:t>通过</a:t>
            </a:r>
            <a:r>
              <a:rPr lang="zh-CN" altLang="en-US" dirty="0" smtClean="0"/>
              <a:t>公益性社会组织、县级及以上人民政府及其组成部门和直属机构，或</a:t>
            </a:r>
            <a:r>
              <a:rPr lang="zh-CN" altLang="en-US" dirty="0" smtClean="0">
                <a:solidFill>
                  <a:srgbClr val="FF0000"/>
                </a:solidFill>
              </a:rPr>
              <a:t>直接</a:t>
            </a:r>
            <a:r>
              <a:rPr lang="zh-CN" altLang="en-US" dirty="0" smtClean="0"/>
              <a:t>无偿捐赠给目标脱贫地区的单位和个人，免征增值税。在政策执行期限内，目标脱贫地区实现脱贫的，可继续适用上述政策</a:t>
            </a:r>
            <a:endParaRPr lang="en-US" altLang="zh-CN" dirty="0" smtClean="0"/>
          </a:p>
          <a:p>
            <a:r>
              <a:rPr lang="zh-CN" altLang="en-US" dirty="0" smtClean="0"/>
              <a:t>在</a:t>
            </a:r>
            <a:r>
              <a:rPr lang="en-US" dirty="0" smtClean="0"/>
              <a:t>2015</a:t>
            </a:r>
            <a:r>
              <a:rPr lang="zh-CN" altLang="en-US" dirty="0" smtClean="0"/>
              <a:t>年</a:t>
            </a:r>
            <a:r>
              <a:rPr lang="en-US" dirty="0" smtClean="0"/>
              <a:t>1</a:t>
            </a:r>
            <a:r>
              <a:rPr lang="zh-CN" altLang="en-US" dirty="0" smtClean="0"/>
              <a:t>月</a:t>
            </a:r>
            <a:r>
              <a:rPr lang="en-US" dirty="0" smtClean="0"/>
              <a:t>1</a:t>
            </a:r>
            <a:r>
              <a:rPr lang="zh-CN" altLang="en-US" dirty="0" smtClean="0"/>
              <a:t>日至</a:t>
            </a:r>
            <a:r>
              <a:rPr lang="en-US" dirty="0" smtClean="0"/>
              <a:t>2018</a:t>
            </a:r>
            <a:r>
              <a:rPr lang="zh-CN" altLang="en-US" dirty="0" smtClean="0"/>
              <a:t>年</a:t>
            </a:r>
            <a:r>
              <a:rPr lang="en-US" dirty="0" smtClean="0"/>
              <a:t>12</a:t>
            </a:r>
            <a:r>
              <a:rPr lang="zh-CN" altLang="en-US" dirty="0" smtClean="0"/>
              <a:t>月</a:t>
            </a:r>
            <a:r>
              <a:rPr lang="en-US" dirty="0" smtClean="0"/>
              <a:t>31</a:t>
            </a:r>
            <a:r>
              <a:rPr lang="zh-CN" altLang="en-US" dirty="0" smtClean="0"/>
              <a:t>日期间已发生的符合上述条件的扶贫货物捐赠，可追溯执行上述增值税政策</a:t>
            </a:r>
            <a:endParaRPr lang="en-US" altLang="zh-CN" dirty="0" smtClean="0"/>
          </a:p>
          <a:p>
            <a:r>
              <a:rPr lang="zh-CN" altLang="en-US" dirty="0" smtClean="0">
                <a:solidFill>
                  <a:srgbClr val="FF0000"/>
                </a:solidFill>
              </a:rPr>
              <a:t>“目标脱贫地区”</a:t>
            </a:r>
            <a:r>
              <a:rPr lang="zh-CN" altLang="en-US" dirty="0" smtClean="0"/>
              <a:t>包括</a:t>
            </a:r>
            <a:r>
              <a:rPr lang="en-US" dirty="0" smtClean="0"/>
              <a:t>832</a:t>
            </a:r>
            <a:r>
              <a:rPr lang="zh-CN" altLang="en-US" dirty="0" smtClean="0"/>
              <a:t>个国家扶贫开发工作重点县、集中连片特困地区县（新疆阿克苏地区</a:t>
            </a:r>
            <a:r>
              <a:rPr lang="en-US" dirty="0" smtClean="0"/>
              <a:t>6</a:t>
            </a:r>
            <a:r>
              <a:rPr lang="zh-CN" altLang="en-US" dirty="0" smtClean="0"/>
              <a:t>县</a:t>
            </a:r>
            <a:r>
              <a:rPr lang="en-US" dirty="0" smtClean="0"/>
              <a:t>1</a:t>
            </a:r>
            <a:r>
              <a:rPr lang="zh-CN" altLang="en-US" dirty="0" smtClean="0"/>
              <a:t>市享受片区政策）和建档立卡贫困村</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normAutofit/>
          </a:bodyPr>
          <a:lstStyle/>
          <a:p>
            <a:r>
              <a:rPr lang="zh-CN" altLang="en-US" dirty="0">
                <a:solidFill>
                  <a:srgbClr val="0070C0"/>
                </a:solidFill>
              </a:rPr>
              <a:t>（二）农产品扣除率调整</a:t>
            </a:r>
            <a:endParaRPr lang="en-US" altLang="zh-CN" dirty="0">
              <a:solidFill>
                <a:srgbClr val="0070C0"/>
              </a:solidFill>
            </a:endParaRPr>
          </a:p>
          <a:p>
            <a:r>
              <a:rPr lang="en-US" altLang="zh-CN" dirty="0"/>
              <a:t>1.</a:t>
            </a:r>
            <a:r>
              <a:rPr lang="zh-CN" altLang="en-US" dirty="0"/>
              <a:t>购进农产品，原适用</a:t>
            </a:r>
            <a:r>
              <a:rPr lang="en-US" dirty="0"/>
              <a:t>10%</a:t>
            </a:r>
            <a:r>
              <a:rPr lang="zh-CN" altLang="en-US" dirty="0"/>
              <a:t>扣除率的，扣除率调整为</a:t>
            </a:r>
            <a:r>
              <a:rPr lang="en-US" dirty="0"/>
              <a:t>9%</a:t>
            </a:r>
          </a:p>
          <a:p>
            <a:r>
              <a:rPr lang="zh-CN" altLang="en-US" dirty="0"/>
              <a:t>向农业生产者购进</a:t>
            </a:r>
            <a:r>
              <a:rPr lang="en-US" altLang="zh-CN" dirty="0"/>
              <a:t>——</a:t>
            </a:r>
            <a:r>
              <a:rPr lang="zh-CN" altLang="en-US" dirty="0"/>
              <a:t>销售发票或收购发票（买价）</a:t>
            </a:r>
            <a:endParaRPr lang="en-US" altLang="zh-CN" dirty="0"/>
          </a:p>
          <a:p>
            <a:r>
              <a:rPr lang="zh-CN" altLang="en-US" dirty="0"/>
              <a:t>向小规模纳税人购进</a:t>
            </a:r>
            <a:r>
              <a:rPr lang="en-US" altLang="zh-CN" dirty="0"/>
              <a:t>——</a:t>
            </a:r>
            <a:r>
              <a:rPr lang="zh-CN" altLang="en-US" dirty="0"/>
              <a:t>增值税专用发票（金额）</a:t>
            </a:r>
            <a:endParaRPr lang="en-US" altLang="zh-CN" dirty="0"/>
          </a:p>
          <a:p>
            <a:r>
              <a:rPr lang="en-US" altLang="zh-CN" dirty="0"/>
              <a:t>2.</a:t>
            </a:r>
            <a:r>
              <a:rPr lang="zh-CN" altLang="en-US" dirty="0"/>
              <a:t>购进用于生产或者委托加工</a:t>
            </a:r>
            <a:r>
              <a:rPr lang="en-US" dirty="0"/>
              <a:t>13%</a:t>
            </a:r>
            <a:r>
              <a:rPr lang="zh-CN" altLang="en-US" dirty="0"/>
              <a:t>税率货物的农产品，按照</a:t>
            </a:r>
            <a:r>
              <a:rPr lang="en-US" dirty="0"/>
              <a:t>10%</a:t>
            </a:r>
            <a:r>
              <a:rPr lang="zh-CN" altLang="en-US" dirty="0"/>
              <a:t>的扣除率计算进项税额</a:t>
            </a:r>
            <a:endParaRPr lang="en-US" altLang="zh-CN" dirty="0"/>
          </a:p>
          <a:p>
            <a:r>
              <a:rPr lang="zh-CN" altLang="en-US" dirty="0"/>
              <a:t>（</a:t>
            </a:r>
            <a:r>
              <a:rPr lang="en-US" altLang="zh-CN" dirty="0"/>
              <a:t>1</a:t>
            </a:r>
            <a:r>
              <a:rPr lang="zh-CN" altLang="en-US" dirty="0"/>
              <a:t>）</a:t>
            </a:r>
            <a:r>
              <a:rPr lang="en-US" altLang="zh-CN" dirty="0"/>
              <a:t>9%+1%</a:t>
            </a:r>
            <a:r>
              <a:rPr lang="zh-CN" altLang="en-US" dirty="0"/>
              <a:t>（原</a:t>
            </a:r>
            <a:r>
              <a:rPr lang="en-US" altLang="zh-CN" dirty="0"/>
              <a:t>10%+2%</a:t>
            </a:r>
            <a:r>
              <a:rPr lang="zh-CN" altLang="en-US" dirty="0"/>
              <a:t>）</a:t>
            </a:r>
            <a:endParaRPr lang="en-US" altLang="zh-CN" dirty="0"/>
          </a:p>
          <a:p>
            <a:r>
              <a:rPr lang="zh-CN" altLang="en-US" dirty="0"/>
              <a:t>（</a:t>
            </a:r>
            <a:r>
              <a:rPr lang="en-US" altLang="zh-CN" dirty="0"/>
              <a:t>2</a:t>
            </a:r>
            <a:r>
              <a:rPr lang="zh-CN" altLang="en-US" dirty="0"/>
              <a:t>）两个时间段计算进项，加计</a:t>
            </a:r>
            <a:r>
              <a:rPr lang="en-US" altLang="zh-CN" dirty="0"/>
              <a:t>1%</a:t>
            </a:r>
            <a:r>
              <a:rPr lang="zh-CN" altLang="en-US" dirty="0"/>
              <a:t>在领用时</a:t>
            </a:r>
            <a:endParaRPr lang="en-US" altLang="zh-CN" dirty="0"/>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企业所得税方面</a:t>
            </a:r>
            <a:endParaRPr lang="zh-CN" altLang="en-US" dirty="0"/>
          </a:p>
        </p:txBody>
      </p:sp>
      <p:sp>
        <p:nvSpPr>
          <p:cNvPr id="3" name="内容占位符 2"/>
          <p:cNvSpPr>
            <a:spLocks noGrp="1"/>
          </p:cNvSpPr>
          <p:nvPr>
            <p:ph idx="1"/>
          </p:nvPr>
        </p:nvSpPr>
        <p:spPr/>
        <p:txBody>
          <a:bodyPr>
            <a:normAutofit/>
          </a:bodyPr>
          <a:lstStyle/>
          <a:p>
            <a:pPr lvl="0"/>
            <a:r>
              <a:rPr lang="zh-CN" altLang="en-US" dirty="0" smtClean="0">
                <a:solidFill>
                  <a:srgbClr val="FF0000"/>
                </a:solidFill>
              </a:rPr>
              <a:t>扶贫捐赠</a:t>
            </a:r>
            <a:r>
              <a:rPr lang="zh-CN" altLang="en-US" dirty="0" smtClean="0">
                <a:solidFill>
                  <a:srgbClr val="0070C0"/>
                </a:solidFill>
              </a:rPr>
              <a:t>（财政部 税务总局 国务院扶贫办公告</a:t>
            </a:r>
            <a:r>
              <a:rPr lang="en-US" dirty="0" smtClean="0">
                <a:solidFill>
                  <a:srgbClr val="0070C0"/>
                </a:solidFill>
              </a:rPr>
              <a:t>2019</a:t>
            </a:r>
            <a:r>
              <a:rPr lang="zh-CN" altLang="en-US" dirty="0" smtClean="0">
                <a:solidFill>
                  <a:srgbClr val="0070C0"/>
                </a:solidFill>
              </a:rPr>
              <a:t>年第</a:t>
            </a:r>
            <a:r>
              <a:rPr lang="en-US" dirty="0" smtClean="0">
                <a:solidFill>
                  <a:srgbClr val="0070C0"/>
                </a:solidFill>
              </a:rPr>
              <a:t>49</a:t>
            </a:r>
            <a:r>
              <a:rPr lang="zh-CN" altLang="en-US" dirty="0" smtClean="0">
                <a:solidFill>
                  <a:srgbClr val="0070C0"/>
                </a:solidFill>
              </a:rPr>
              <a:t>号）</a:t>
            </a:r>
          </a:p>
          <a:p>
            <a:r>
              <a:rPr lang="zh-CN" altLang="en-US" dirty="0" smtClean="0"/>
              <a:t>自</a:t>
            </a:r>
            <a:r>
              <a:rPr lang="en-US" dirty="0" smtClean="0"/>
              <a:t>2019</a:t>
            </a:r>
            <a:r>
              <a:rPr lang="zh-CN" altLang="en-US" dirty="0" smtClean="0"/>
              <a:t>年</a:t>
            </a:r>
            <a:r>
              <a:rPr lang="en-US" dirty="0" smtClean="0"/>
              <a:t>1</a:t>
            </a:r>
            <a:r>
              <a:rPr lang="zh-CN" altLang="en-US" dirty="0" smtClean="0"/>
              <a:t>月</a:t>
            </a:r>
            <a:r>
              <a:rPr lang="en-US" dirty="0" smtClean="0"/>
              <a:t>1</a:t>
            </a:r>
            <a:r>
              <a:rPr lang="zh-CN" altLang="en-US" dirty="0" smtClean="0"/>
              <a:t>日至</a:t>
            </a:r>
            <a:r>
              <a:rPr lang="en-US" dirty="0" smtClean="0"/>
              <a:t>2022</a:t>
            </a:r>
            <a:r>
              <a:rPr lang="zh-CN" altLang="en-US" dirty="0" smtClean="0"/>
              <a:t>年</a:t>
            </a:r>
            <a:r>
              <a:rPr lang="en-US" dirty="0" smtClean="0"/>
              <a:t>12</a:t>
            </a:r>
            <a:r>
              <a:rPr lang="zh-CN" altLang="en-US" dirty="0" smtClean="0"/>
              <a:t>月</a:t>
            </a:r>
            <a:r>
              <a:rPr lang="en-US" dirty="0" smtClean="0"/>
              <a:t>31</a:t>
            </a:r>
            <a:r>
              <a:rPr lang="zh-CN" altLang="en-US" dirty="0" smtClean="0"/>
              <a:t>日，企业</a:t>
            </a:r>
            <a:r>
              <a:rPr lang="zh-CN" altLang="en-US" dirty="0" smtClean="0">
                <a:solidFill>
                  <a:srgbClr val="FF0000"/>
                </a:solidFill>
              </a:rPr>
              <a:t>通过</a:t>
            </a:r>
            <a:r>
              <a:rPr lang="zh-CN" altLang="en-US" dirty="0" smtClean="0"/>
              <a:t>公益性社会组织或者县级（含县级）以上人民政府及其组成部门和直属机构，用于目标脱贫地区的扶贫捐赠支出，准予在计算企业所得税应纳税所得额时据实扣除。在政策执行期限内，目标脱贫地区实现脱贫的，可继续适用上述政策</a:t>
            </a:r>
            <a:endParaRPr lang="en-US" altLang="zh-CN" dirty="0" smtClean="0"/>
          </a:p>
          <a:p>
            <a:r>
              <a:rPr lang="zh-CN" altLang="en-US" dirty="0" smtClean="0"/>
              <a:t>企业同时发生扶贫捐赠支出和其他公益性捐赠支出，在计算公益性捐赠支出年度扣除限额时，符合上述条件的扶贫捐赠支出</a:t>
            </a:r>
            <a:r>
              <a:rPr lang="zh-CN" altLang="en-US" dirty="0" smtClean="0">
                <a:solidFill>
                  <a:srgbClr val="FF0000"/>
                </a:solidFill>
              </a:rPr>
              <a:t>不计算</a:t>
            </a:r>
            <a:r>
              <a:rPr lang="zh-CN" altLang="en-US" dirty="0" smtClean="0"/>
              <a:t>在内</a:t>
            </a:r>
            <a:endParaRPr lang="en-US" altLang="zh-CN" dirty="0" smtClean="0"/>
          </a:p>
          <a:p>
            <a:r>
              <a:rPr lang="zh-CN" altLang="en-US" dirty="0" smtClean="0"/>
              <a:t>企业在</a:t>
            </a:r>
            <a:r>
              <a:rPr lang="en-US" dirty="0" smtClean="0"/>
              <a:t>2015</a:t>
            </a:r>
            <a:r>
              <a:rPr lang="zh-CN" altLang="en-US" dirty="0" smtClean="0"/>
              <a:t>年</a:t>
            </a:r>
            <a:r>
              <a:rPr lang="en-US" dirty="0" smtClean="0"/>
              <a:t>1</a:t>
            </a:r>
            <a:r>
              <a:rPr lang="zh-CN" altLang="en-US" dirty="0" smtClean="0"/>
              <a:t>月</a:t>
            </a:r>
            <a:r>
              <a:rPr lang="en-US" dirty="0" smtClean="0"/>
              <a:t>1</a:t>
            </a:r>
            <a:r>
              <a:rPr lang="zh-CN" altLang="en-US" dirty="0" smtClean="0"/>
              <a:t>日至</a:t>
            </a:r>
            <a:r>
              <a:rPr lang="en-US" dirty="0" smtClean="0"/>
              <a:t>2018</a:t>
            </a:r>
            <a:r>
              <a:rPr lang="zh-CN" altLang="en-US" dirty="0" smtClean="0"/>
              <a:t>年</a:t>
            </a:r>
            <a:r>
              <a:rPr lang="en-US" dirty="0" smtClean="0"/>
              <a:t>12</a:t>
            </a:r>
            <a:r>
              <a:rPr lang="zh-CN" altLang="en-US" dirty="0" smtClean="0"/>
              <a:t>月</a:t>
            </a:r>
            <a:r>
              <a:rPr lang="en-US" dirty="0" smtClean="0"/>
              <a:t>31</a:t>
            </a:r>
            <a:r>
              <a:rPr lang="zh-CN" altLang="en-US" dirty="0" smtClean="0"/>
              <a:t>日期间已发生的符合上述条件的扶贫捐赠支出，尚未在计算企业所得税应纳税所得额时扣除的部分，</a:t>
            </a:r>
            <a:r>
              <a:rPr lang="zh-CN" altLang="en-US" dirty="0" smtClean="0">
                <a:solidFill>
                  <a:srgbClr val="FF0000"/>
                </a:solidFill>
              </a:rPr>
              <a:t>可执行</a:t>
            </a:r>
            <a:r>
              <a:rPr lang="zh-CN" altLang="en-US" dirty="0" smtClean="0"/>
              <a:t>上述企业所得税政策</a:t>
            </a:r>
            <a:endParaRPr lang="en-US" altLang="zh-CN" dirty="0" smtClean="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企业所得税方面</a:t>
            </a:r>
            <a:endParaRPr lang="zh-CN" altLang="en-US" dirty="0"/>
          </a:p>
        </p:txBody>
      </p:sp>
      <p:sp>
        <p:nvSpPr>
          <p:cNvPr id="3" name="内容占位符 2"/>
          <p:cNvSpPr>
            <a:spLocks noGrp="1"/>
          </p:cNvSpPr>
          <p:nvPr>
            <p:ph idx="1"/>
          </p:nvPr>
        </p:nvSpPr>
        <p:spPr/>
        <p:txBody>
          <a:bodyPr/>
          <a:lstStyle/>
          <a:p>
            <a:pPr lvl="0"/>
            <a:r>
              <a:rPr lang="zh-CN" altLang="en-US" dirty="0" smtClean="0">
                <a:solidFill>
                  <a:srgbClr val="FF0000"/>
                </a:solidFill>
              </a:rPr>
              <a:t>永续债企业所得税处理</a:t>
            </a:r>
            <a:r>
              <a:rPr lang="zh-CN" altLang="en-US" dirty="0" smtClean="0">
                <a:solidFill>
                  <a:srgbClr val="0070C0"/>
                </a:solidFill>
              </a:rPr>
              <a:t>（财政部 税务总局公告</a:t>
            </a:r>
            <a:r>
              <a:rPr lang="en-US" dirty="0" smtClean="0">
                <a:solidFill>
                  <a:srgbClr val="0070C0"/>
                </a:solidFill>
              </a:rPr>
              <a:t>2019</a:t>
            </a:r>
            <a:r>
              <a:rPr lang="zh-CN" altLang="en-US" dirty="0" smtClean="0">
                <a:solidFill>
                  <a:srgbClr val="0070C0"/>
                </a:solidFill>
              </a:rPr>
              <a:t>年第</a:t>
            </a:r>
            <a:r>
              <a:rPr lang="en-US" dirty="0" smtClean="0">
                <a:solidFill>
                  <a:srgbClr val="0070C0"/>
                </a:solidFill>
              </a:rPr>
              <a:t>64</a:t>
            </a:r>
            <a:r>
              <a:rPr lang="zh-CN" altLang="en-US" dirty="0" smtClean="0">
                <a:solidFill>
                  <a:srgbClr val="0070C0"/>
                </a:solidFill>
              </a:rPr>
              <a:t>号）</a:t>
            </a:r>
            <a:endParaRPr lang="en-US" altLang="zh-CN" dirty="0" smtClean="0">
              <a:solidFill>
                <a:srgbClr val="0070C0"/>
              </a:solidFill>
            </a:endParaRPr>
          </a:p>
          <a:p>
            <a:pPr lvl="0"/>
            <a:r>
              <a:rPr lang="zh-CN" altLang="en-US" dirty="0" smtClean="0">
                <a:solidFill>
                  <a:srgbClr val="0070C0"/>
                </a:solidFill>
              </a:rPr>
              <a:t>（一）永续债</a:t>
            </a:r>
            <a:endParaRPr lang="en-US" altLang="zh-CN" dirty="0" smtClean="0">
              <a:solidFill>
                <a:srgbClr val="0070C0"/>
              </a:solidFill>
            </a:endParaRPr>
          </a:p>
          <a:p>
            <a:r>
              <a:rPr lang="zh-CN" altLang="en-US" dirty="0" smtClean="0"/>
              <a:t>永续债是指经国家发展改革委员会、中国人民银行、中国银行保险监督管理委员会、中国证券监督管理委员会核准，或经中国银行间市场交易商协会注册、中国证券监督管理委员会授权的证券自律组织备案，依照</a:t>
            </a:r>
            <a:r>
              <a:rPr lang="zh-CN" altLang="en-US" dirty="0" smtClean="0">
                <a:solidFill>
                  <a:srgbClr val="FF0000"/>
                </a:solidFill>
              </a:rPr>
              <a:t>法定程序</a:t>
            </a:r>
            <a:r>
              <a:rPr lang="zh-CN" altLang="en-US" dirty="0" smtClean="0"/>
              <a:t>发行、附赎回（续期）选择权或无明确到期日的债券，包括可续期企业债、可续期公司债、永续债务融资工具（含永续票据）、无固定期限资本债券等</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企业所得税方面</a:t>
            </a:r>
            <a:endParaRPr lang="zh-CN" altLang="en-US" dirty="0"/>
          </a:p>
        </p:txBody>
      </p:sp>
      <p:sp>
        <p:nvSpPr>
          <p:cNvPr id="3" name="内容占位符 2"/>
          <p:cNvSpPr>
            <a:spLocks noGrp="1"/>
          </p:cNvSpPr>
          <p:nvPr>
            <p:ph idx="1"/>
          </p:nvPr>
        </p:nvSpPr>
        <p:spPr/>
        <p:txBody>
          <a:bodyPr/>
          <a:lstStyle/>
          <a:p>
            <a:r>
              <a:rPr lang="zh-CN" altLang="en-US" dirty="0" smtClean="0">
                <a:solidFill>
                  <a:srgbClr val="0070C0"/>
                </a:solidFill>
              </a:rPr>
              <a:t>（二）永续债处理原则</a:t>
            </a:r>
            <a:endParaRPr lang="en-US" altLang="zh-CN" dirty="0" smtClean="0">
              <a:solidFill>
                <a:srgbClr val="0070C0"/>
              </a:solidFill>
            </a:endParaRPr>
          </a:p>
          <a:p>
            <a:r>
              <a:rPr lang="en-US" altLang="zh-CN" dirty="0" smtClean="0"/>
              <a:t>1.</a:t>
            </a:r>
            <a:r>
              <a:rPr lang="zh-CN" altLang="en-US" dirty="0" smtClean="0"/>
              <a:t>适用股息、红利企业所得税政策</a:t>
            </a:r>
            <a:endParaRPr lang="en-US" altLang="zh-CN" dirty="0" smtClean="0"/>
          </a:p>
          <a:p>
            <a:r>
              <a:rPr lang="zh-CN" altLang="en-US" dirty="0" smtClean="0"/>
              <a:t>（</a:t>
            </a:r>
            <a:r>
              <a:rPr lang="en-US" altLang="zh-CN" dirty="0" smtClean="0"/>
              <a:t>1</a:t>
            </a:r>
            <a:r>
              <a:rPr lang="zh-CN" altLang="en-US" dirty="0" smtClean="0"/>
              <a:t>）</a:t>
            </a:r>
            <a:r>
              <a:rPr lang="zh-CN" altLang="en-US" dirty="0" smtClean="0">
                <a:solidFill>
                  <a:srgbClr val="FF0000"/>
                </a:solidFill>
              </a:rPr>
              <a:t>投资方</a:t>
            </a:r>
            <a:r>
              <a:rPr lang="zh-CN" altLang="en-US" dirty="0" smtClean="0"/>
              <a:t>取得的永续债利息收入属于股息、红利性质，按照现行企业所得税政策相关规定进行处理，其中，发行方和投资方均为居民企业的，永续债利息收入可以适用企业所得税法规定的居民企业之间的股息、红利等权益性投资收益免征企业所得税规定</a:t>
            </a:r>
            <a:endParaRPr lang="en-US" altLang="zh-CN" dirty="0" smtClean="0"/>
          </a:p>
          <a:p>
            <a:r>
              <a:rPr lang="zh-CN" altLang="en-US" dirty="0" smtClean="0"/>
              <a:t>（</a:t>
            </a:r>
            <a:r>
              <a:rPr lang="en-US" altLang="zh-CN" dirty="0" smtClean="0"/>
              <a:t>2</a:t>
            </a:r>
            <a:r>
              <a:rPr lang="zh-CN" altLang="en-US" dirty="0" smtClean="0"/>
              <a:t>）</a:t>
            </a:r>
            <a:r>
              <a:rPr lang="zh-CN" altLang="en-US" dirty="0" smtClean="0">
                <a:solidFill>
                  <a:srgbClr val="FF0000"/>
                </a:solidFill>
              </a:rPr>
              <a:t>发行方</a:t>
            </a:r>
            <a:r>
              <a:rPr lang="zh-CN" altLang="en-US" dirty="0" smtClean="0"/>
              <a:t>支付的永续债利息支出不得在企业所得税税前扣除</a:t>
            </a:r>
          </a:p>
          <a:p>
            <a:endParaRPr lang="zh-CN" alt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企业所得税方面</a:t>
            </a:r>
            <a:endParaRPr lang="zh-CN" altLang="en-US" dirty="0"/>
          </a:p>
        </p:txBody>
      </p:sp>
      <p:sp>
        <p:nvSpPr>
          <p:cNvPr id="3" name="内容占位符 2"/>
          <p:cNvSpPr>
            <a:spLocks noGrp="1"/>
          </p:cNvSpPr>
          <p:nvPr>
            <p:ph idx="1"/>
          </p:nvPr>
        </p:nvSpPr>
        <p:spPr/>
        <p:txBody>
          <a:bodyPr/>
          <a:lstStyle/>
          <a:p>
            <a:r>
              <a:rPr lang="zh-CN" altLang="en-US" dirty="0" smtClean="0">
                <a:solidFill>
                  <a:srgbClr val="0070C0"/>
                </a:solidFill>
              </a:rPr>
              <a:t>（三）适用债券利息企业所得税政策</a:t>
            </a:r>
            <a:endParaRPr lang="en-US" altLang="zh-CN" dirty="0" smtClean="0">
              <a:solidFill>
                <a:srgbClr val="0070C0"/>
              </a:solidFill>
            </a:endParaRPr>
          </a:p>
          <a:p>
            <a:r>
              <a:rPr lang="zh-CN" altLang="en-US" dirty="0" smtClean="0"/>
              <a:t>企业发行</a:t>
            </a:r>
            <a:r>
              <a:rPr lang="zh-CN" altLang="en-US" dirty="0" smtClean="0">
                <a:solidFill>
                  <a:srgbClr val="FF0000"/>
                </a:solidFill>
              </a:rPr>
              <a:t>符合规定条件</a:t>
            </a:r>
            <a:r>
              <a:rPr lang="zh-CN" altLang="en-US" dirty="0" smtClean="0"/>
              <a:t>的永续债，也可以按照债券利息适用企业所得税政策</a:t>
            </a:r>
            <a:endParaRPr lang="en-US" altLang="zh-CN" dirty="0" smtClean="0"/>
          </a:p>
          <a:p>
            <a:r>
              <a:rPr lang="zh-CN" altLang="en-US" dirty="0" smtClean="0"/>
              <a:t>（</a:t>
            </a:r>
            <a:r>
              <a:rPr lang="en-US" altLang="zh-CN" dirty="0" smtClean="0"/>
              <a:t>1</a:t>
            </a:r>
            <a:r>
              <a:rPr lang="zh-CN" altLang="en-US" dirty="0" smtClean="0"/>
              <a:t>）</a:t>
            </a:r>
            <a:r>
              <a:rPr lang="zh-CN" altLang="en-US" dirty="0" smtClean="0">
                <a:solidFill>
                  <a:srgbClr val="FF0000"/>
                </a:solidFill>
              </a:rPr>
              <a:t>发行方</a:t>
            </a:r>
            <a:r>
              <a:rPr lang="zh-CN" altLang="en-US" dirty="0" smtClean="0"/>
              <a:t>支付的永续债利息支出准予在其企业所得税税前扣除</a:t>
            </a:r>
            <a:endParaRPr lang="en-US" altLang="zh-CN" dirty="0" smtClean="0"/>
          </a:p>
          <a:p>
            <a:r>
              <a:rPr lang="zh-CN" altLang="en-US" dirty="0" smtClean="0"/>
              <a:t>（</a:t>
            </a:r>
            <a:r>
              <a:rPr lang="en-US" altLang="zh-CN" dirty="0" smtClean="0"/>
              <a:t>2</a:t>
            </a:r>
            <a:r>
              <a:rPr lang="zh-CN" altLang="en-US" dirty="0" smtClean="0"/>
              <a:t>）</a:t>
            </a:r>
            <a:r>
              <a:rPr lang="zh-CN" altLang="en-US" dirty="0" smtClean="0">
                <a:solidFill>
                  <a:srgbClr val="FF0000"/>
                </a:solidFill>
              </a:rPr>
              <a:t>投资方</a:t>
            </a:r>
            <a:r>
              <a:rPr lang="zh-CN" altLang="en-US" dirty="0" smtClean="0"/>
              <a:t>取得的永续债利息收入应当依法纳税</a:t>
            </a:r>
          </a:p>
          <a:p>
            <a:endParaRPr lang="zh-CN" altLang="en-US" dirty="0">
              <a:solidFill>
                <a:srgbClr val="0070C0"/>
              </a:solidFill>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企业所得税方面</a:t>
            </a:r>
            <a:endParaRPr lang="zh-CN" altLang="en-US" dirty="0"/>
          </a:p>
        </p:txBody>
      </p:sp>
      <p:sp>
        <p:nvSpPr>
          <p:cNvPr id="3" name="内容占位符 2"/>
          <p:cNvSpPr>
            <a:spLocks noGrp="1"/>
          </p:cNvSpPr>
          <p:nvPr>
            <p:ph idx="1"/>
          </p:nvPr>
        </p:nvSpPr>
        <p:spPr/>
        <p:txBody>
          <a:bodyPr>
            <a:normAutofit/>
          </a:bodyPr>
          <a:lstStyle/>
          <a:p>
            <a:r>
              <a:rPr lang="zh-CN" altLang="en-US" dirty="0" smtClean="0">
                <a:solidFill>
                  <a:srgbClr val="FF0000"/>
                </a:solidFill>
              </a:rPr>
              <a:t>符合规定条件的永续债</a:t>
            </a:r>
            <a:endParaRPr lang="en-US" altLang="zh-CN" dirty="0" smtClean="0">
              <a:solidFill>
                <a:srgbClr val="FF0000"/>
              </a:solidFill>
            </a:endParaRPr>
          </a:p>
          <a:p>
            <a:r>
              <a:rPr lang="zh-CN" altLang="en-US" dirty="0" smtClean="0"/>
              <a:t>是指符合下列条件中</a:t>
            </a:r>
            <a:r>
              <a:rPr lang="en-US" dirty="0" smtClean="0">
                <a:solidFill>
                  <a:srgbClr val="FF0000"/>
                </a:solidFill>
              </a:rPr>
              <a:t>5</a:t>
            </a:r>
            <a:r>
              <a:rPr lang="zh-CN" altLang="en-US" dirty="0" smtClean="0">
                <a:solidFill>
                  <a:srgbClr val="FF0000"/>
                </a:solidFill>
              </a:rPr>
              <a:t>条（含）以上</a:t>
            </a:r>
            <a:r>
              <a:rPr lang="zh-CN" altLang="en-US" dirty="0" smtClean="0"/>
              <a:t>的永续债：</a:t>
            </a:r>
            <a:endParaRPr lang="en-US" altLang="zh-CN" dirty="0" smtClean="0"/>
          </a:p>
          <a:p>
            <a:r>
              <a:rPr lang="en-US" altLang="zh-CN" dirty="0" smtClean="0"/>
              <a:t>1.</a:t>
            </a:r>
            <a:r>
              <a:rPr lang="zh-CN" altLang="en-US" dirty="0" smtClean="0"/>
              <a:t>被投资企业对该项投资具有还本义务</a:t>
            </a:r>
          </a:p>
          <a:p>
            <a:r>
              <a:rPr lang="en-US" altLang="zh-CN" dirty="0" smtClean="0"/>
              <a:t>2.</a:t>
            </a:r>
            <a:r>
              <a:rPr lang="zh-CN" altLang="en-US" dirty="0" smtClean="0"/>
              <a:t>有明确约定的利率和付息频率</a:t>
            </a:r>
          </a:p>
          <a:p>
            <a:r>
              <a:rPr lang="en-US" altLang="zh-CN" dirty="0" smtClean="0"/>
              <a:t>3.</a:t>
            </a:r>
            <a:r>
              <a:rPr lang="zh-CN" altLang="en-US" dirty="0" smtClean="0"/>
              <a:t>有一定的投资期限</a:t>
            </a:r>
          </a:p>
          <a:p>
            <a:r>
              <a:rPr lang="en-US" altLang="zh-CN" dirty="0" smtClean="0"/>
              <a:t>4.</a:t>
            </a:r>
            <a:r>
              <a:rPr lang="zh-CN" altLang="en-US" dirty="0" smtClean="0"/>
              <a:t>投资方对被投资企业净资产不拥有所有权</a:t>
            </a:r>
          </a:p>
          <a:p>
            <a:r>
              <a:rPr lang="en-US" altLang="zh-CN" dirty="0" smtClean="0"/>
              <a:t>5.</a:t>
            </a:r>
            <a:r>
              <a:rPr lang="zh-CN" altLang="en-US" dirty="0" smtClean="0"/>
              <a:t>投资方不参与被投资企业日常生产经营活动</a:t>
            </a:r>
          </a:p>
          <a:p>
            <a:r>
              <a:rPr lang="en-US" altLang="zh-CN" dirty="0" smtClean="0"/>
              <a:t>6.</a:t>
            </a:r>
            <a:r>
              <a:rPr lang="zh-CN" altLang="en-US" dirty="0" smtClean="0"/>
              <a:t>被投资企业可以赎回，或满足特定条件后可以赎回</a:t>
            </a:r>
          </a:p>
          <a:p>
            <a:r>
              <a:rPr lang="en-US" altLang="zh-CN" dirty="0" smtClean="0"/>
              <a:t>7.</a:t>
            </a:r>
            <a:r>
              <a:rPr lang="zh-CN" altLang="en-US" dirty="0" smtClean="0"/>
              <a:t>被投资企业将该项投资计入负债</a:t>
            </a:r>
          </a:p>
          <a:p>
            <a:r>
              <a:rPr lang="en-US" altLang="zh-CN" dirty="0" smtClean="0"/>
              <a:t>8.</a:t>
            </a:r>
            <a:r>
              <a:rPr lang="zh-CN" altLang="en-US" dirty="0" smtClean="0"/>
              <a:t>该项投资不承担被投资企业股东同等的经营风险</a:t>
            </a:r>
          </a:p>
          <a:p>
            <a:r>
              <a:rPr lang="en-US" altLang="zh-CN" dirty="0" smtClean="0"/>
              <a:t>9.</a:t>
            </a:r>
            <a:r>
              <a:rPr lang="zh-CN" altLang="en-US" dirty="0" smtClean="0"/>
              <a:t>该项投资的清偿顺序位于被投资企业股东持有的股份之前</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企业所得税方面</a:t>
            </a:r>
            <a:endParaRPr lang="zh-CN" altLang="en-US" dirty="0"/>
          </a:p>
        </p:txBody>
      </p:sp>
      <p:sp>
        <p:nvSpPr>
          <p:cNvPr id="3" name="内容占位符 2"/>
          <p:cNvSpPr>
            <a:spLocks noGrp="1"/>
          </p:cNvSpPr>
          <p:nvPr>
            <p:ph idx="1"/>
          </p:nvPr>
        </p:nvSpPr>
        <p:spPr/>
        <p:txBody>
          <a:bodyPr/>
          <a:lstStyle/>
          <a:p>
            <a:r>
              <a:rPr lang="zh-CN" altLang="en-US" dirty="0" smtClean="0">
                <a:solidFill>
                  <a:srgbClr val="0070C0"/>
                </a:solidFill>
              </a:rPr>
              <a:t>（四）税务处理确定与披露</a:t>
            </a:r>
            <a:endParaRPr lang="en-US" altLang="zh-CN" dirty="0" smtClean="0">
              <a:solidFill>
                <a:srgbClr val="0070C0"/>
              </a:solidFill>
            </a:endParaRPr>
          </a:p>
          <a:p>
            <a:r>
              <a:rPr lang="en-US" altLang="zh-CN" dirty="0" smtClean="0"/>
              <a:t>1.</a:t>
            </a:r>
            <a:r>
              <a:rPr lang="zh-CN" altLang="en-US" dirty="0" smtClean="0"/>
              <a:t>企业发行永续债，应当将其适用的税收处理方法在证券交易所、银行间债券市场等发行市场的发行文件中向投资方</a:t>
            </a:r>
            <a:r>
              <a:rPr lang="zh-CN" altLang="en-US" dirty="0" smtClean="0">
                <a:solidFill>
                  <a:srgbClr val="FF0000"/>
                </a:solidFill>
              </a:rPr>
              <a:t>予以披露</a:t>
            </a:r>
          </a:p>
          <a:p>
            <a:r>
              <a:rPr lang="en-US" altLang="zh-CN" dirty="0" smtClean="0"/>
              <a:t>2.</a:t>
            </a:r>
            <a:r>
              <a:rPr lang="zh-CN" altLang="en-US" dirty="0" smtClean="0"/>
              <a:t>发行永续债的企业对每一永续债产品的税收处理方法一经确定，不得变更</a:t>
            </a:r>
            <a:endParaRPr lang="en-US" altLang="zh-CN" dirty="0" smtClean="0"/>
          </a:p>
          <a:p>
            <a:r>
              <a:rPr lang="en-US" altLang="zh-CN" dirty="0" smtClean="0"/>
              <a:t>3.</a:t>
            </a:r>
            <a:r>
              <a:rPr lang="zh-CN" altLang="en-US" dirty="0" smtClean="0"/>
              <a:t>企业对永续债采取的税收处理办法与会计核算方式不一致的，发行方、投资方在进行税收处理时须作出相应</a:t>
            </a:r>
            <a:r>
              <a:rPr lang="zh-CN" altLang="en-US" dirty="0" smtClean="0">
                <a:solidFill>
                  <a:srgbClr val="FF0000"/>
                </a:solidFill>
              </a:rPr>
              <a:t>纳税调整</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企业所得税方面</a:t>
            </a:r>
            <a:endParaRPr lang="zh-CN" altLang="en-US" dirty="0"/>
          </a:p>
        </p:txBody>
      </p:sp>
      <p:sp>
        <p:nvSpPr>
          <p:cNvPr id="3" name="内容占位符 2"/>
          <p:cNvSpPr>
            <a:spLocks noGrp="1"/>
          </p:cNvSpPr>
          <p:nvPr>
            <p:ph idx="1"/>
          </p:nvPr>
        </p:nvSpPr>
        <p:spPr/>
        <p:txBody>
          <a:bodyPr>
            <a:normAutofit lnSpcReduction="10000"/>
          </a:bodyPr>
          <a:lstStyle/>
          <a:p>
            <a:pPr lvl="0"/>
            <a:r>
              <a:rPr lang="zh-CN" altLang="en-US" dirty="0" smtClean="0">
                <a:solidFill>
                  <a:srgbClr val="FF0000"/>
                </a:solidFill>
              </a:rPr>
              <a:t>扩大固定资产加速折旧优惠</a:t>
            </a:r>
            <a:r>
              <a:rPr lang="zh-CN" altLang="en-US" dirty="0" smtClean="0">
                <a:solidFill>
                  <a:srgbClr val="0070C0"/>
                </a:solidFill>
              </a:rPr>
              <a:t>（财政部　税务总局公告</a:t>
            </a:r>
            <a:r>
              <a:rPr lang="en-US" dirty="0" smtClean="0">
                <a:solidFill>
                  <a:srgbClr val="0070C0"/>
                </a:solidFill>
              </a:rPr>
              <a:t>2019</a:t>
            </a:r>
            <a:r>
              <a:rPr lang="zh-CN" altLang="en-US" dirty="0" smtClean="0">
                <a:solidFill>
                  <a:srgbClr val="0070C0"/>
                </a:solidFill>
              </a:rPr>
              <a:t>年第</a:t>
            </a:r>
            <a:r>
              <a:rPr lang="en-US" dirty="0" smtClean="0">
                <a:solidFill>
                  <a:srgbClr val="0070C0"/>
                </a:solidFill>
              </a:rPr>
              <a:t>66</a:t>
            </a:r>
            <a:r>
              <a:rPr lang="zh-CN" altLang="en-US" dirty="0" smtClean="0">
                <a:solidFill>
                  <a:srgbClr val="0070C0"/>
                </a:solidFill>
              </a:rPr>
              <a:t>号）</a:t>
            </a:r>
          </a:p>
          <a:p>
            <a:r>
              <a:rPr lang="en-US" altLang="zh-CN" dirty="0" smtClean="0"/>
              <a:t>1.</a:t>
            </a:r>
            <a:r>
              <a:rPr lang="zh-CN" altLang="en-US" dirty="0" smtClean="0"/>
              <a:t>自</a:t>
            </a:r>
            <a:r>
              <a:rPr lang="en-US" dirty="0" smtClean="0"/>
              <a:t>2019</a:t>
            </a:r>
            <a:r>
              <a:rPr lang="zh-CN" altLang="en-US" dirty="0" smtClean="0"/>
              <a:t>年</a:t>
            </a:r>
            <a:r>
              <a:rPr lang="en-US" dirty="0" smtClean="0"/>
              <a:t>1</a:t>
            </a:r>
            <a:r>
              <a:rPr lang="zh-CN" altLang="en-US" dirty="0" smtClean="0"/>
              <a:t>月</a:t>
            </a:r>
            <a:r>
              <a:rPr lang="en-US" dirty="0" smtClean="0"/>
              <a:t>1</a:t>
            </a:r>
            <a:r>
              <a:rPr lang="zh-CN" altLang="en-US" dirty="0" smtClean="0"/>
              <a:t>日起，适用</a:t>
            </a:r>
            <a:r>
              <a:rPr lang="en-US" altLang="zh-CN" dirty="0" smtClean="0"/>
              <a:t>《</a:t>
            </a:r>
            <a:r>
              <a:rPr lang="zh-CN" altLang="en-US" dirty="0" smtClean="0"/>
              <a:t>财政部 国家税务总局关于完善固定资产加速折旧企业所得税政策的通知</a:t>
            </a:r>
            <a:r>
              <a:rPr lang="en-US" altLang="zh-CN" dirty="0" smtClean="0"/>
              <a:t>》</a:t>
            </a:r>
            <a:r>
              <a:rPr lang="zh-CN" altLang="en-US" dirty="0" smtClean="0"/>
              <a:t>（财税</a:t>
            </a:r>
            <a:r>
              <a:rPr lang="en-US" altLang="zh-CN" dirty="0" smtClean="0"/>
              <a:t>〔</a:t>
            </a:r>
            <a:r>
              <a:rPr lang="en-US" dirty="0" smtClean="0"/>
              <a:t>2014</a:t>
            </a:r>
            <a:r>
              <a:rPr lang="en-US" altLang="zh-CN" dirty="0" smtClean="0"/>
              <a:t>〕</a:t>
            </a:r>
            <a:r>
              <a:rPr lang="en-US" dirty="0" smtClean="0"/>
              <a:t>75</a:t>
            </a:r>
            <a:r>
              <a:rPr lang="zh-CN" altLang="en-US" dirty="0" smtClean="0"/>
              <a:t>号）和</a:t>
            </a:r>
            <a:r>
              <a:rPr lang="en-US" altLang="zh-CN" dirty="0" smtClean="0"/>
              <a:t>《</a:t>
            </a:r>
            <a:r>
              <a:rPr lang="zh-CN" altLang="en-US" dirty="0" smtClean="0"/>
              <a:t>财政部 国家税务总局关于进一步完善固定资产加速折旧企业所得税政策的通知</a:t>
            </a:r>
            <a:r>
              <a:rPr lang="en-US" altLang="zh-CN" dirty="0" smtClean="0"/>
              <a:t>》</a:t>
            </a:r>
            <a:r>
              <a:rPr lang="zh-CN" altLang="en-US" dirty="0" smtClean="0"/>
              <a:t>（财税</a:t>
            </a:r>
            <a:r>
              <a:rPr lang="en-US" altLang="zh-CN" dirty="0" smtClean="0"/>
              <a:t>〔</a:t>
            </a:r>
            <a:r>
              <a:rPr lang="en-US" dirty="0" smtClean="0"/>
              <a:t>2015</a:t>
            </a:r>
            <a:r>
              <a:rPr lang="en-US" altLang="zh-CN" dirty="0" smtClean="0"/>
              <a:t>〕</a:t>
            </a:r>
            <a:r>
              <a:rPr lang="en-US" dirty="0" smtClean="0"/>
              <a:t>106</a:t>
            </a:r>
            <a:r>
              <a:rPr lang="zh-CN" altLang="en-US" dirty="0" smtClean="0"/>
              <a:t>号）规定固定资产加速折旧优惠的行业范围，扩大至</a:t>
            </a:r>
            <a:r>
              <a:rPr lang="zh-CN" altLang="en-US" dirty="0" smtClean="0">
                <a:solidFill>
                  <a:srgbClr val="FF0000"/>
                </a:solidFill>
              </a:rPr>
              <a:t>全部制造业</a:t>
            </a:r>
            <a:r>
              <a:rPr lang="zh-CN" altLang="en-US" dirty="0" smtClean="0"/>
              <a:t>领域</a:t>
            </a:r>
          </a:p>
          <a:p>
            <a:r>
              <a:rPr lang="en-US" altLang="zh-CN" dirty="0" smtClean="0"/>
              <a:t>2.</a:t>
            </a:r>
            <a:r>
              <a:rPr lang="zh-CN" altLang="en-US" dirty="0" smtClean="0"/>
              <a:t>制造业按照国家统计局</a:t>
            </a:r>
            <a:r>
              <a:rPr lang="en-US" altLang="zh-CN" dirty="0" smtClean="0"/>
              <a:t>《</a:t>
            </a:r>
            <a:r>
              <a:rPr lang="zh-CN" altLang="en-US" dirty="0" smtClean="0"/>
              <a:t>国民经济行业分类和代码（</a:t>
            </a:r>
            <a:r>
              <a:rPr lang="en-US" dirty="0" smtClean="0"/>
              <a:t>GB/T 4754-2017</a:t>
            </a:r>
            <a:r>
              <a:rPr lang="zh-CN" altLang="en-US" dirty="0" smtClean="0"/>
              <a:t>）</a:t>
            </a:r>
            <a:r>
              <a:rPr lang="en-US" altLang="zh-CN" dirty="0" smtClean="0"/>
              <a:t>》</a:t>
            </a:r>
            <a:r>
              <a:rPr lang="zh-CN" altLang="en-US" dirty="0" smtClean="0"/>
              <a:t>确定。今后国家有关部门更新国民经济行业分类和代码，从其规定。</a:t>
            </a:r>
          </a:p>
          <a:p>
            <a:r>
              <a:rPr lang="en-US" altLang="zh-CN" dirty="0" smtClean="0"/>
              <a:t>3.</a:t>
            </a:r>
            <a:r>
              <a:rPr lang="zh-CN" altLang="en-US" dirty="0" smtClean="0"/>
              <a:t>公告发布前，制造业企业未享受固定资产加速折旧优惠的，可自发布后在月（季）度预缴申报时享受优惠或在</a:t>
            </a:r>
            <a:r>
              <a:rPr lang="en-US" dirty="0" smtClean="0"/>
              <a:t>2019</a:t>
            </a:r>
            <a:r>
              <a:rPr lang="zh-CN" altLang="en-US" dirty="0" smtClean="0"/>
              <a:t>年度汇算清缴时享受优惠</a:t>
            </a:r>
          </a:p>
          <a:p>
            <a:pPr>
              <a:buNone/>
            </a:pPr>
            <a:endParaRPr lang="zh-CN" altLang="en-US" dirty="0" smtClean="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企业所得税方面</a:t>
            </a:r>
            <a:endParaRPr lang="zh-CN" altLang="en-US" dirty="0"/>
          </a:p>
        </p:txBody>
      </p:sp>
      <p:sp>
        <p:nvSpPr>
          <p:cNvPr id="3" name="内容占位符 2"/>
          <p:cNvSpPr>
            <a:spLocks noGrp="1"/>
          </p:cNvSpPr>
          <p:nvPr>
            <p:ph idx="1"/>
          </p:nvPr>
        </p:nvSpPr>
        <p:spPr/>
        <p:txBody>
          <a:bodyPr/>
          <a:lstStyle/>
          <a:p>
            <a:r>
              <a:rPr lang="zh-CN" altLang="en-US" dirty="0" smtClean="0">
                <a:solidFill>
                  <a:srgbClr val="FF0000"/>
                </a:solidFill>
              </a:rPr>
              <a:t>保险企业手续费及佣金支出</a:t>
            </a:r>
            <a:r>
              <a:rPr lang="zh-CN" altLang="en-US" dirty="0" smtClean="0">
                <a:solidFill>
                  <a:srgbClr val="0070C0"/>
                </a:solidFill>
              </a:rPr>
              <a:t>（财政部 税务总局公告</a:t>
            </a:r>
            <a:r>
              <a:rPr lang="en-US" dirty="0" smtClean="0">
                <a:solidFill>
                  <a:srgbClr val="0070C0"/>
                </a:solidFill>
              </a:rPr>
              <a:t> 2019</a:t>
            </a:r>
            <a:r>
              <a:rPr lang="zh-CN" altLang="en-US" dirty="0" smtClean="0">
                <a:solidFill>
                  <a:srgbClr val="0070C0"/>
                </a:solidFill>
              </a:rPr>
              <a:t>年第</a:t>
            </a:r>
            <a:r>
              <a:rPr lang="en-US" dirty="0" smtClean="0">
                <a:solidFill>
                  <a:srgbClr val="0070C0"/>
                </a:solidFill>
              </a:rPr>
              <a:t>72</a:t>
            </a:r>
            <a:r>
              <a:rPr lang="zh-CN" altLang="en-US" dirty="0" smtClean="0">
                <a:solidFill>
                  <a:srgbClr val="0070C0"/>
                </a:solidFill>
              </a:rPr>
              <a:t>号）</a:t>
            </a:r>
          </a:p>
          <a:p>
            <a:r>
              <a:rPr lang="zh-CN" altLang="en-US" dirty="0" smtClean="0"/>
              <a:t>自</a:t>
            </a:r>
            <a:r>
              <a:rPr lang="en-US" dirty="0" smtClean="0"/>
              <a:t>2019</a:t>
            </a:r>
            <a:r>
              <a:rPr lang="zh-CN" altLang="en-US" dirty="0" smtClean="0"/>
              <a:t>年</a:t>
            </a:r>
            <a:r>
              <a:rPr lang="en-US" dirty="0" smtClean="0"/>
              <a:t>1</a:t>
            </a:r>
            <a:r>
              <a:rPr lang="zh-CN" altLang="en-US" dirty="0" smtClean="0"/>
              <a:t>月</a:t>
            </a:r>
            <a:r>
              <a:rPr lang="en-US" dirty="0" smtClean="0"/>
              <a:t>1</a:t>
            </a:r>
            <a:r>
              <a:rPr lang="zh-CN" altLang="en-US" dirty="0" smtClean="0"/>
              <a:t>日起，保险企业发生与其经营活动有关的手续费及佣金支出，不超过当年全部保费收入扣除退保金等后余额的</a:t>
            </a:r>
            <a:r>
              <a:rPr lang="en-US" dirty="0" smtClean="0">
                <a:solidFill>
                  <a:srgbClr val="FF0000"/>
                </a:solidFill>
              </a:rPr>
              <a:t>18%</a:t>
            </a:r>
            <a:r>
              <a:rPr lang="en-US" dirty="0" smtClean="0"/>
              <a:t>(</a:t>
            </a:r>
            <a:r>
              <a:rPr lang="zh-CN" altLang="en-US" dirty="0" smtClean="0"/>
              <a:t>含本数</a:t>
            </a:r>
            <a:r>
              <a:rPr lang="en-US" dirty="0" smtClean="0"/>
              <a:t>)</a:t>
            </a:r>
            <a:r>
              <a:rPr lang="zh-CN" altLang="en-US" dirty="0" smtClean="0"/>
              <a:t>的部分，在计算应纳税所得额时准予扣除</a:t>
            </a:r>
            <a:r>
              <a:rPr lang="en-US" dirty="0" smtClean="0"/>
              <a:t>;</a:t>
            </a:r>
            <a:r>
              <a:rPr lang="zh-CN" altLang="en-US" dirty="0" smtClean="0"/>
              <a:t>超过部分，</a:t>
            </a:r>
            <a:r>
              <a:rPr lang="zh-CN" altLang="en-US" dirty="0" smtClean="0">
                <a:solidFill>
                  <a:srgbClr val="FF0000"/>
                </a:solidFill>
              </a:rPr>
              <a:t>允许结转</a:t>
            </a:r>
            <a:r>
              <a:rPr lang="zh-CN" altLang="en-US" dirty="0" smtClean="0"/>
              <a:t>以后年度扣除</a:t>
            </a:r>
            <a:endParaRPr lang="en-US" altLang="zh-CN" dirty="0" smtClean="0"/>
          </a:p>
          <a:p>
            <a:r>
              <a:rPr lang="zh-CN" altLang="en-US" dirty="0" smtClean="0"/>
              <a:t>保险企业应建立健全手续费及佣金的相关管理制度，并加强手续费及佣金结转扣除的台账管理</a:t>
            </a:r>
            <a:endParaRPr lang="en-US" altLang="zh-CN" dirty="0" smtClean="0"/>
          </a:p>
          <a:p>
            <a:r>
              <a:rPr lang="zh-CN" altLang="en-US" dirty="0" smtClean="0">
                <a:solidFill>
                  <a:srgbClr val="FF0000"/>
                </a:solidFill>
              </a:rPr>
              <a:t>原财税</a:t>
            </a:r>
            <a:r>
              <a:rPr lang="en-US" altLang="zh-CN" dirty="0" smtClean="0">
                <a:solidFill>
                  <a:srgbClr val="FF0000"/>
                </a:solidFill>
              </a:rPr>
              <a:t>〔</a:t>
            </a:r>
            <a:r>
              <a:rPr lang="en-US" altLang="en-US" dirty="0" smtClean="0">
                <a:solidFill>
                  <a:srgbClr val="FF0000"/>
                </a:solidFill>
              </a:rPr>
              <a:t>2009</a:t>
            </a:r>
            <a:r>
              <a:rPr lang="en-US" altLang="zh-CN" dirty="0" smtClean="0">
                <a:solidFill>
                  <a:srgbClr val="FF0000"/>
                </a:solidFill>
              </a:rPr>
              <a:t>〕</a:t>
            </a:r>
            <a:r>
              <a:rPr lang="en-US" altLang="en-US" dirty="0" smtClean="0">
                <a:solidFill>
                  <a:srgbClr val="FF0000"/>
                </a:solidFill>
              </a:rPr>
              <a:t>29</a:t>
            </a:r>
            <a:r>
              <a:rPr lang="zh-CN" altLang="en-US" dirty="0" smtClean="0">
                <a:solidFill>
                  <a:srgbClr val="FF0000"/>
                </a:solidFill>
              </a:rPr>
              <a:t>号规定</a:t>
            </a:r>
            <a:r>
              <a:rPr lang="zh-CN" altLang="en-US" dirty="0" smtClean="0"/>
              <a:t>：财产保险企业：</a:t>
            </a:r>
            <a:r>
              <a:rPr lang="en-US" altLang="zh-CN" dirty="0" smtClean="0"/>
              <a:t>15%</a:t>
            </a:r>
            <a:r>
              <a:rPr lang="zh-CN" altLang="en-US" dirty="0" smtClean="0"/>
              <a:t>；人身保险企业：</a:t>
            </a:r>
            <a:r>
              <a:rPr lang="en-US" altLang="zh-CN" dirty="0" smtClean="0"/>
              <a:t>10%</a:t>
            </a:r>
            <a:r>
              <a:rPr lang="zh-CN" altLang="en-US" dirty="0" smtClean="0"/>
              <a:t>。超过部分，不得扣除</a:t>
            </a:r>
            <a:endParaRPr lang="en-US" altLang="zh-CN" dirty="0" smtClean="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企业所得税方面</a:t>
            </a:r>
          </a:p>
        </p:txBody>
      </p:sp>
      <p:sp>
        <p:nvSpPr>
          <p:cNvPr id="3" name="内容占位符 2"/>
          <p:cNvSpPr>
            <a:spLocks noGrp="1"/>
          </p:cNvSpPr>
          <p:nvPr>
            <p:ph idx="1"/>
          </p:nvPr>
        </p:nvSpPr>
        <p:spPr/>
        <p:txBody>
          <a:bodyPr/>
          <a:lstStyle/>
          <a:p>
            <a:r>
              <a:rPr lang="zh-CN" altLang="en-US" dirty="0" smtClean="0">
                <a:solidFill>
                  <a:srgbClr val="FF0000"/>
                </a:solidFill>
              </a:rPr>
              <a:t>小型微利企业的企业所得税减免</a:t>
            </a:r>
            <a:r>
              <a:rPr lang="zh-CN" altLang="en-US" dirty="0" smtClean="0">
                <a:solidFill>
                  <a:srgbClr val="0070C0"/>
                </a:solidFill>
              </a:rPr>
              <a:t>（</a:t>
            </a:r>
            <a:r>
              <a:rPr lang="zh-CN" altLang="zh-CN" dirty="0" smtClean="0">
                <a:solidFill>
                  <a:srgbClr val="0070C0"/>
                </a:solidFill>
              </a:rPr>
              <a:t>财税〔</a:t>
            </a:r>
            <a:r>
              <a:rPr lang="en-US" altLang="zh-CN" dirty="0" smtClean="0">
                <a:solidFill>
                  <a:srgbClr val="0070C0"/>
                </a:solidFill>
              </a:rPr>
              <a:t>2019</a:t>
            </a:r>
            <a:r>
              <a:rPr lang="zh-CN" altLang="zh-CN" dirty="0" smtClean="0">
                <a:solidFill>
                  <a:srgbClr val="0070C0"/>
                </a:solidFill>
              </a:rPr>
              <a:t>〕</a:t>
            </a:r>
            <a:r>
              <a:rPr lang="en-US" altLang="zh-CN" dirty="0" smtClean="0">
                <a:solidFill>
                  <a:srgbClr val="0070C0"/>
                </a:solidFill>
              </a:rPr>
              <a:t>13</a:t>
            </a:r>
            <a:r>
              <a:rPr lang="zh-CN" altLang="zh-CN" dirty="0" smtClean="0">
                <a:solidFill>
                  <a:srgbClr val="0070C0"/>
                </a:solidFill>
              </a:rPr>
              <a:t>号</a:t>
            </a:r>
            <a:r>
              <a:rPr lang="zh-CN" altLang="en-US" dirty="0" smtClean="0">
                <a:solidFill>
                  <a:srgbClr val="0070C0"/>
                </a:solidFill>
              </a:rPr>
              <a:t>、</a:t>
            </a:r>
            <a:r>
              <a:rPr lang="zh-CN" altLang="zh-CN" dirty="0" smtClean="0">
                <a:solidFill>
                  <a:srgbClr val="0070C0"/>
                </a:solidFill>
              </a:rPr>
              <a:t>国家税务总局公告</a:t>
            </a:r>
            <a:r>
              <a:rPr lang="en-US" altLang="zh-CN" dirty="0" smtClean="0">
                <a:solidFill>
                  <a:srgbClr val="0070C0"/>
                </a:solidFill>
              </a:rPr>
              <a:t>2019</a:t>
            </a:r>
            <a:r>
              <a:rPr lang="zh-CN" altLang="zh-CN" dirty="0" smtClean="0">
                <a:solidFill>
                  <a:srgbClr val="0070C0"/>
                </a:solidFill>
              </a:rPr>
              <a:t>年第</a:t>
            </a:r>
            <a:r>
              <a:rPr lang="en-US" altLang="zh-CN" dirty="0" smtClean="0">
                <a:solidFill>
                  <a:srgbClr val="0070C0"/>
                </a:solidFill>
              </a:rPr>
              <a:t>2</a:t>
            </a:r>
            <a:r>
              <a:rPr lang="zh-CN" altLang="zh-CN" dirty="0" smtClean="0">
                <a:solidFill>
                  <a:srgbClr val="0070C0"/>
                </a:solidFill>
              </a:rPr>
              <a:t>号</a:t>
            </a:r>
            <a:r>
              <a:rPr lang="zh-CN" altLang="en-US" dirty="0" smtClean="0">
                <a:solidFill>
                  <a:srgbClr val="0070C0"/>
                </a:solidFill>
              </a:rPr>
              <a:t>）</a:t>
            </a:r>
            <a:endParaRPr lang="en-US" altLang="zh-CN" dirty="0" smtClean="0">
              <a:solidFill>
                <a:srgbClr val="FF0000"/>
              </a:solidFill>
            </a:endParaRPr>
          </a:p>
          <a:p>
            <a:r>
              <a:rPr lang="zh-CN" altLang="en-US" dirty="0" smtClean="0">
                <a:solidFill>
                  <a:srgbClr val="0070C0"/>
                </a:solidFill>
              </a:rPr>
              <a:t>（一）减免规定</a:t>
            </a:r>
            <a:endParaRPr lang="en-US" altLang="zh-CN" dirty="0" smtClean="0">
              <a:solidFill>
                <a:srgbClr val="0070C0"/>
              </a:solidFill>
            </a:endParaRPr>
          </a:p>
          <a:p>
            <a:r>
              <a:rPr lang="zh-CN" altLang="en-US" dirty="0" smtClean="0"/>
              <a:t>自</a:t>
            </a:r>
            <a:r>
              <a:rPr lang="en-US" dirty="0" smtClean="0"/>
              <a:t>2019</a:t>
            </a:r>
            <a:r>
              <a:rPr lang="zh-CN" altLang="en-US" dirty="0" smtClean="0"/>
              <a:t>年</a:t>
            </a:r>
            <a:r>
              <a:rPr lang="en-US" dirty="0" smtClean="0"/>
              <a:t>1</a:t>
            </a:r>
            <a:r>
              <a:rPr lang="zh-CN" altLang="en-US" dirty="0" smtClean="0"/>
              <a:t>月</a:t>
            </a:r>
            <a:r>
              <a:rPr lang="en-US" dirty="0" smtClean="0"/>
              <a:t>1</a:t>
            </a:r>
            <a:r>
              <a:rPr lang="zh-CN" altLang="en-US" dirty="0" smtClean="0"/>
              <a:t>日至</a:t>
            </a:r>
            <a:r>
              <a:rPr lang="en-US" dirty="0" smtClean="0"/>
              <a:t>2021</a:t>
            </a:r>
            <a:r>
              <a:rPr lang="zh-CN" altLang="en-US" dirty="0" smtClean="0"/>
              <a:t>年</a:t>
            </a:r>
            <a:r>
              <a:rPr lang="en-US" dirty="0" smtClean="0"/>
              <a:t>12</a:t>
            </a:r>
            <a:r>
              <a:rPr lang="zh-CN" altLang="en-US" dirty="0" smtClean="0"/>
              <a:t>月</a:t>
            </a:r>
            <a:r>
              <a:rPr lang="en-US" dirty="0" smtClean="0"/>
              <a:t>31</a:t>
            </a:r>
            <a:r>
              <a:rPr lang="zh-CN" altLang="en-US" dirty="0" smtClean="0"/>
              <a:t>日，对小型微利企业年应纳税所得额不超过</a:t>
            </a:r>
            <a:r>
              <a:rPr lang="en-US" dirty="0" smtClean="0"/>
              <a:t>100</a:t>
            </a:r>
            <a:r>
              <a:rPr lang="zh-CN" altLang="en-US" dirty="0" smtClean="0"/>
              <a:t>万元的部分，减按</a:t>
            </a:r>
            <a:r>
              <a:rPr lang="en-US" dirty="0" smtClean="0"/>
              <a:t>25%</a:t>
            </a:r>
            <a:r>
              <a:rPr lang="zh-CN" altLang="en-US" dirty="0" smtClean="0"/>
              <a:t>计入应纳税所得额，按</a:t>
            </a:r>
            <a:r>
              <a:rPr lang="en-US" dirty="0" smtClean="0"/>
              <a:t>20%</a:t>
            </a:r>
            <a:r>
              <a:rPr lang="zh-CN" altLang="en-US" dirty="0" smtClean="0"/>
              <a:t>的税率缴纳企业所得税；对年应纳税所得额超过</a:t>
            </a:r>
            <a:r>
              <a:rPr lang="en-US" dirty="0" smtClean="0"/>
              <a:t>100</a:t>
            </a:r>
            <a:r>
              <a:rPr lang="zh-CN" altLang="en-US" dirty="0" smtClean="0"/>
              <a:t>万元但不超过</a:t>
            </a:r>
            <a:r>
              <a:rPr lang="en-US" dirty="0" smtClean="0"/>
              <a:t>300</a:t>
            </a:r>
            <a:r>
              <a:rPr lang="zh-CN" altLang="en-US" dirty="0" smtClean="0"/>
              <a:t>万元的部分，减按</a:t>
            </a:r>
            <a:r>
              <a:rPr lang="en-US" dirty="0" smtClean="0"/>
              <a:t>50%</a:t>
            </a:r>
            <a:r>
              <a:rPr lang="zh-CN" altLang="en-US" dirty="0" smtClean="0"/>
              <a:t>计入应纳税所得额，按</a:t>
            </a:r>
            <a:r>
              <a:rPr lang="en-US" dirty="0" smtClean="0"/>
              <a:t>20%</a:t>
            </a:r>
            <a:r>
              <a:rPr lang="zh-CN" altLang="en-US" dirty="0" smtClean="0"/>
              <a:t>的税率缴纳企业所得税</a:t>
            </a:r>
            <a:endParaRPr lang="en-US" altLang="zh-CN" dirty="0" smtClean="0"/>
          </a:p>
          <a:p>
            <a:r>
              <a:rPr lang="zh-CN" altLang="en-US" dirty="0" smtClean="0"/>
              <a:t>无论按查账征收方式或核定征收方式缴纳企业所得税，均可享受上述优惠政策</a:t>
            </a:r>
            <a:endParaRPr lang="zh-CN" altLang="en-US" dirty="0" smtClean="0">
              <a:solidFill>
                <a:srgbClr val="0070C0"/>
              </a:solidFill>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企业所得税方面</a:t>
            </a:r>
            <a:endParaRPr lang="zh-CN" altLang="en-US" dirty="0"/>
          </a:p>
        </p:txBody>
      </p:sp>
      <p:sp>
        <p:nvSpPr>
          <p:cNvPr id="3" name="内容占位符 2"/>
          <p:cNvSpPr>
            <a:spLocks noGrp="1"/>
          </p:cNvSpPr>
          <p:nvPr>
            <p:ph idx="1"/>
          </p:nvPr>
        </p:nvSpPr>
        <p:spPr/>
        <p:txBody>
          <a:bodyPr/>
          <a:lstStyle/>
          <a:p>
            <a:r>
              <a:rPr lang="zh-CN" altLang="en-US" dirty="0" smtClean="0">
                <a:solidFill>
                  <a:srgbClr val="0070C0"/>
                </a:solidFill>
              </a:rPr>
              <a:t>（二）小微企业</a:t>
            </a:r>
            <a:endParaRPr lang="en-US" altLang="zh-CN" dirty="0" smtClean="0">
              <a:solidFill>
                <a:srgbClr val="0070C0"/>
              </a:solidFill>
            </a:endParaRPr>
          </a:p>
          <a:p>
            <a:r>
              <a:rPr lang="zh-CN" altLang="en-US" dirty="0" smtClean="0"/>
              <a:t>小型微利企业是指从事国家非限制和禁止行业，且同时符合年度应纳税所得额不超过</a:t>
            </a:r>
            <a:r>
              <a:rPr lang="en-US" dirty="0" smtClean="0"/>
              <a:t>300</a:t>
            </a:r>
            <a:r>
              <a:rPr lang="zh-CN" altLang="en-US" dirty="0" smtClean="0"/>
              <a:t>万元、从业人数不超过</a:t>
            </a:r>
            <a:r>
              <a:rPr lang="en-US" dirty="0" smtClean="0"/>
              <a:t>300</a:t>
            </a:r>
            <a:r>
              <a:rPr lang="zh-CN" altLang="en-US" dirty="0" smtClean="0"/>
              <a:t>人、资产总额不超过</a:t>
            </a:r>
            <a:r>
              <a:rPr lang="en-US" dirty="0" smtClean="0"/>
              <a:t>5000</a:t>
            </a:r>
            <a:r>
              <a:rPr lang="zh-CN" altLang="en-US" dirty="0" smtClean="0"/>
              <a:t>万元等三个条件的企业</a:t>
            </a:r>
            <a:endParaRPr lang="en-US" altLang="zh-CN" dirty="0" smtClean="0"/>
          </a:p>
          <a:p>
            <a:r>
              <a:rPr lang="zh-CN" altLang="en-US" dirty="0" smtClean="0">
                <a:solidFill>
                  <a:srgbClr val="0070C0"/>
                </a:solidFill>
              </a:rPr>
              <a:t>（三）减免税优惠享受</a:t>
            </a:r>
            <a:r>
              <a:rPr lang="en-US" dirty="0" smtClean="0">
                <a:solidFill>
                  <a:srgbClr val="0070C0"/>
                </a:solidFill>
              </a:rPr>
              <a:t/>
            </a:r>
            <a:br>
              <a:rPr lang="en-US" dirty="0" smtClean="0">
                <a:solidFill>
                  <a:srgbClr val="0070C0"/>
                </a:solidFill>
              </a:rPr>
            </a:br>
            <a:r>
              <a:rPr lang="en-US" altLang="zh-CN" dirty="0" smtClean="0"/>
              <a:t>1.</a:t>
            </a:r>
            <a:r>
              <a:rPr lang="zh-CN" altLang="en-US" dirty="0" smtClean="0"/>
              <a:t>小型微利企业所得税统一实行按季度预缴</a:t>
            </a:r>
            <a:endParaRPr lang="en-US" altLang="zh-CN" dirty="0" smtClean="0"/>
          </a:p>
          <a:p>
            <a:r>
              <a:rPr lang="zh-CN" altLang="en-US" dirty="0" smtClean="0"/>
              <a:t>按月度预缴企业所得税的企业，在当年度</a:t>
            </a:r>
            <a:r>
              <a:rPr lang="en-US" dirty="0" smtClean="0"/>
              <a:t>4</a:t>
            </a:r>
            <a:r>
              <a:rPr lang="zh-CN" altLang="en-US" dirty="0" smtClean="0"/>
              <a:t>月、</a:t>
            </a:r>
            <a:r>
              <a:rPr lang="en-US" dirty="0" smtClean="0"/>
              <a:t>7</a:t>
            </a:r>
            <a:r>
              <a:rPr lang="zh-CN" altLang="en-US" dirty="0" smtClean="0"/>
              <a:t>月、</a:t>
            </a:r>
            <a:r>
              <a:rPr lang="en-US" dirty="0" smtClean="0"/>
              <a:t>10</a:t>
            </a:r>
            <a:r>
              <a:rPr lang="zh-CN" altLang="en-US" dirty="0" smtClean="0"/>
              <a:t>月预缴申报时，如果按照规定判断符合小型微利企业条件的，下一个预缴申报期起调整为按季度预缴申报，一经调整，当年度内不再变更</a:t>
            </a:r>
            <a:endParaRPr lang="en-US" altLang="zh-CN"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normAutofit/>
          </a:bodyPr>
          <a:lstStyle/>
          <a:p>
            <a:r>
              <a:rPr lang="zh-CN" altLang="en-US" dirty="0">
                <a:solidFill>
                  <a:srgbClr val="0070C0"/>
                </a:solidFill>
              </a:rPr>
              <a:t>（三）退税率调整</a:t>
            </a:r>
            <a:endParaRPr lang="en-US" altLang="zh-CN" dirty="0">
              <a:solidFill>
                <a:srgbClr val="0070C0"/>
              </a:solidFill>
            </a:endParaRPr>
          </a:p>
          <a:p>
            <a:r>
              <a:rPr lang="zh-CN" altLang="en-US" dirty="0"/>
              <a:t>原适用</a:t>
            </a:r>
            <a:r>
              <a:rPr lang="en-US" dirty="0"/>
              <a:t>16%</a:t>
            </a:r>
            <a:r>
              <a:rPr lang="zh-CN" altLang="en-US" dirty="0"/>
              <a:t>税率且出口退税率为</a:t>
            </a:r>
            <a:r>
              <a:rPr lang="en-US" dirty="0"/>
              <a:t>16%</a:t>
            </a:r>
            <a:r>
              <a:rPr lang="zh-CN" altLang="en-US" dirty="0"/>
              <a:t>的出口货物劳务，出口退税率调整为</a:t>
            </a:r>
            <a:r>
              <a:rPr lang="en-US" dirty="0"/>
              <a:t>13%</a:t>
            </a:r>
          </a:p>
          <a:p>
            <a:r>
              <a:rPr lang="zh-CN" altLang="en-US" dirty="0"/>
              <a:t>原适用</a:t>
            </a:r>
            <a:r>
              <a:rPr lang="en-US" dirty="0"/>
              <a:t>10%</a:t>
            </a:r>
            <a:r>
              <a:rPr lang="zh-CN" altLang="en-US" dirty="0"/>
              <a:t>税率且出口退税率为</a:t>
            </a:r>
            <a:r>
              <a:rPr lang="en-US" dirty="0"/>
              <a:t>10%</a:t>
            </a:r>
            <a:r>
              <a:rPr lang="zh-CN" altLang="en-US" dirty="0"/>
              <a:t>的出口货物、跨境应税行为，出口退税率调整为</a:t>
            </a:r>
            <a:r>
              <a:rPr lang="en-US" dirty="0"/>
              <a:t>9</a:t>
            </a:r>
            <a:r>
              <a:rPr lang="en-US" dirty="0" smtClean="0"/>
              <a:t>%</a:t>
            </a:r>
            <a:endParaRPr lang="zh-CN" altLang="en-US"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企业所得税方面</a:t>
            </a:r>
            <a:endParaRPr lang="zh-CN" altLang="en-US" dirty="0"/>
          </a:p>
        </p:txBody>
      </p:sp>
      <p:sp>
        <p:nvSpPr>
          <p:cNvPr id="3" name="内容占位符 2"/>
          <p:cNvSpPr>
            <a:spLocks noGrp="1"/>
          </p:cNvSpPr>
          <p:nvPr>
            <p:ph idx="1"/>
          </p:nvPr>
        </p:nvSpPr>
        <p:spPr/>
        <p:txBody>
          <a:bodyPr>
            <a:normAutofit lnSpcReduction="10000"/>
          </a:bodyPr>
          <a:lstStyle/>
          <a:p>
            <a:r>
              <a:rPr lang="en-US" altLang="zh-CN" dirty="0" smtClean="0"/>
              <a:t>2.</a:t>
            </a:r>
            <a:r>
              <a:rPr lang="zh-CN" altLang="en-US" dirty="0" smtClean="0"/>
              <a:t>预缴企业所得税时，小型微利企业的资产总额、从业人数、年度应纳税所得额指标，暂按当年度截至本期申报所属期末的情况进行判断</a:t>
            </a:r>
            <a:endParaRPr lang="zh-CN" altLang="en-US" dirty="0" smtClean="0">
              <a:solidFill>
                <a:srgbClr val="0070C0"/>
              </a:solidFill>
            </a:endParaRPr>
          </a:p>
          <a:p>
            <a:r>
              <a:rPr lang="zh-CN" altLang="en-US" dirty="0" smtClean="0">
                <a:solidFill>
                  <a:srgbClr val="FF0000"/>
                </a:solidFill>
              </a:rPr>
              <a:t>原不符合</a:t>
            </a:r>
            <a:r>
              <a:rPr lang="zh-CN" altLang="en-US" dirty="0" smtClean="0"/>
              <a:t>小型微利企业条件的企业，在年度中间预缴企业所得税时，按规定判断符合小型微利企业条件的，应按照截至本期申报所属期末累计情况计算享受小型微利企业所得税减免政策。当年度此前期间因不符合小型微利企业条件而多预缴的企业所得税税款，可在以后季度应预缴的企业所得税税款中抵减</a:t>
            </a:r>
            <a:endParaRPr lang="en-US" altLang="zh-CN" dirty="0" smtClean="0"/>
          </a:p>
          <a:p>
            <a:r>
              <a:rPr lang="en-US" altLang="zh-CN" dirty="0" smtClean="0"/>
              <a:t>3.</a:t>
            </a:r>
            <a:r>
              <a:rPr lang="zh-CN" altLang="en-US" dirty="0" smtClean="0"/>
              <a:t>小型微利企业在预缴和汇算清缴企业所得税时，通过填写纳税申报表相关内容，即可享受小型微利企业所得税减免政策</a:t>
            </a:r>
            <a:endParaRPr lang="en-US" altLang="zh-CN" dirty="0" smtClean="0"/>
          </a:p>
          <a:p>
            <a:r>
              <a:rPr lang="en-US" altLang="zh-CN" dirty="0" smtClean="0"/>
              <a:t>4.</a:t>
            </a:r>
            <a:r>
              <a:rPr lang="zh-CN" altLang="en-US" dirty="0" smtClean="0"/>
              <a:t>企业预缴企业所得税时已享受小型微利企业所得税减免政策，汇算清缴企业所得税时</a:t>
            </a:r>
            <a:r>
              <a:rPr lang="zh-CN" altLang="en-US" dirty="0" smtClean="0">
                <a:solidFill>
                  <a:srgbClr val="FF0000"/>
                </a:solidFill>
              </a:rPr>
              <a:t>不符合规定</a:t>
            </a:r>
            <a:r>
              <a:rPr lang="zh-CN" altLang="en-US" dirty="0" smtClean="0"/>
              <a:t>的，应当按照规定补缴企业所得税税款</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企业所得税方面</a:t>
            </a:r>
            <a:endParaRPr lang="zh-CN" altLang="en-US" dirty="0"/>
          </a:p>
        </p:txBody>
      </p:sp>
      <p:sp>
        <p:nvSpPr>
          <p:cNvPr id="3" name="内容占位符 2"/>
          <p:cNvSpPr>
            <a:spLocks noGrp="1"/>
          </p:cNvSpPr>
          <p:nvPr>
            <p:ph idx="1"/>
          </p:nvPr>
        </p:nvSpPr>
        <p:spPr/>
        <p:txBody>
          <a:bodyPr>
            <a:normAutofit/>
          </a:bodyPr>
          <a:lstStyle/>
          <a:p>
            <a:r>
              <a:rPr lang="zh-CN" altLang="en-US" dirty="0" smtClean="0">
                <a:solidFill>
                  <a:srgbClr val="FF0000"/>
                </a:solidFill>
              </a:rPr>
              <a:t>企业所得税其他税收优惠</a:t>
            </a:r>
            <a:endParaRPr lang="en-US" altLang="zh-CN" dirty="0" smtClean="0">
              <a:solidFill>
                <a:srgbClr val="FF0000"/>
              </a:solidFill>
            </a:endParaRPr>
          </a:p>
          <a:p>
            <a:pPr lvl="0"/>
            <a:r>
              <a:rPr lang="zh-CN" altLang="en-US" dirty="0" smtClean="0">
                <a:solidFill>
                  <a:srgbClr val="0070C0"/>
                </a:solidFill>
              </a:rPr>
              <a:t>（一）铁路债券利息收入（财政部 税务总局公告</a:t>
            </a:r>
            <a:r>
              <a:rPr lang="en-US" dirty="0" smtClean="0">
                <a:solidFill>
                  <a:srgbClr val="0070C0"/>
                </a:solidFill>
              </a:rPr>
              <a:t>2019</a:t>
            </a:r>
            <a:r>
              <a:rPr lang="zh-CN" altLang="en-US" dirty="0" smtClean="0">
                <a:solidFill>
                  <a:srgbClr val="0070C0"/>
                </a:solidFill>
              </a:rPr>
              <a:t>年第</a:t>
            </a:r>
            <a:r>
              <a:rPr lang="en-US" dirty="0" smtClean="0">
                <a:solidFill>
                  <a:srgbClr val="0070C0"/>
                </a:solidFill>
              </a:rPr>
              <a:t>57</a:t>
            </a:r>
            <a:r>
              <a:rPr lang="zh-CN" altLang="en-US" dirty="0" smtClean="0">
                <a:solidFill>
                  <a:srgbClr val="0070C0"/>
                </a:solidFill>
              </a:rPr>
              <a:t>号）</a:t>
            </a:r>
          </a:p>
          <a:p>
            <a:r>
              <a:rPr lang="zh-CN" altLang="en-US" dirty="0" smtClean="0"/>
              <a:t>对企业投资者持有</a:t>
            </a:r>
            <a:r>
              <a:rPr lang="en-US" dirty="0" smtClean="0"/>
              <a:t>2019-2023</a:t>
            </a:r>
            <a:r>
              <a:rPr lang="zh-CN" altLang="en-US" dirty="0" smtClean="0"/>
              <a:t>年发行的铁路债券取得的利息收入，减半征收企业所得税</a:t>
            </a:r>
            <a:endParaRPr lang="en-US" altLang="zh-CN" dirty="0" smtClean="0"/>
          </a:p>
          <a:p>
            <a:r>
              <a:rPr lang="zh-CN" altLang="en-US" dirty="0" smtClean="0"/>
              <a:t>铁路债券是指以中国铁路总公司为发行和偿还主体的债券，包括中国铁路建设债券、中期票据、短期融资券等债务融资工具</a:t>
            </a:r>
            <a:endParaRPr lang="en-US" altLang="zh-CN" dirty="0" smtClean="0">
              <a:solidFill>
                <a:srgbClr val="FF0000"/>
              </a:solidFill>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企业所得税方面</a:t>
            </a:r>
            <a:endParaRPr lang="zh-CN" altLang="en-US" dirty="0"/>
          </a:p>
        </p:txBody>
      </p:sp>
      <p:sp>
        <p:nvSpPr>
          <p:cNvPr id="3" name="内容占位符 2"/>
          <p:cNvSpPr>
            <a:spLocks noGrp="1"/>
          </p:cNvSpPr>
          <p:nvPr>
            <p:ph idx="1"/>
          </p:nvPr>
        </p:nvSpPr>
        <p:spPr/>
        <p:txBody>
          <a:bodyPr>
            <a:normAutofit/>
          </a:bodyPr>
          <a:lstStyle/>
          <a:p>
            <a:pPr lvl="0"/>
            <a:r>
              <a:rPr lang="zh-CN" altLang="en-US" dirty="0" smtClean="0">
                <a:solidFill>
                  <a:srgbClr val="0070C0"/>
                </a:solidFill>
              </a:rPr>
              <a:t>（二）从事污染防治的第三方（财政部 税务总局 国家发展改革委 生态环境部公告</a:t>
            </a:r>
            <a:r>
              <a:rPr lang="en-US" dirty="0" smtClean="0">
                <a:solidFill>
                  <a:srgbClr val="0070C0"/>
                </a:solidFill>
              </a:rPr>
              <a:t>2019</a:t>
            </a:r>
            <a:r>
              <a:rPr lang="zh-CN" altLang="en-US" dirty="0" smtClean="0">
                <a:solidFill>
                  <a:srgbClr val="0070C0"/>
                </a:solidFill>
              </a:rPr>
              <a:t>年第</a:t>
            </a:r>
            <a:r>
              <a:rPr lang="en-US" dirty="0" smtClean="0">
                <a:solidFill>
                  <a:srgbClr val="0070C0"/>
                </a:solidFill>
              </a:rPr>
              <a:t>60</a:t>
            </a:r>
            <a:r>
              <a:rPr lang="zh-CN" altLang="en-US" dirty="0" smtClean="0">
                <a:solidFill>
                  <a:srgbClr val="0070C0"/>
                </a:solidFill>
              </a:rPr>
              <a:t>号）</a:t>
            </a:r>
            <a:endParaRPr lang="en-US" altLang="zh-CN" dirty="0" smtClean="0">
              <a:solidFill>
                <a:srgbClr val="0070C0"/>
              </a:solidFill>
            </a:endParaRPr>
          </a:p>
          <a:p>
            <a:r>
              <a:rPr lang="en-US" altLang="zh-CN" dirty="0" smtClean="0"/>
              <a:t>1.</a:t>
            </a:r>
            <a:r>
              <a:rPr lang="zh-CN" altLang="en-US" dirty="0" smtClean="0"/>
              <a:t>对符合条件的从事污染防治的第三方企业减按</a:t>
            </a:r>
            <a:r>
              <a:rPr lang="en-US" dirty="0" smtClean="0"/>
              <a:t>15%</a:t>
            </a:r>
            <a:r>
              <a:rPr lang="zh-CN" altLang="en-US" dirty="0" smtClean="0"/>
              <a:t>的税率征收企业所得税</a:t>
            </a:r>
            <a:endParaRPr lang="en-US" altLang="zh-CN" dirty="0" smtClean="0"/>
          </a:p>
          <a:p>
            <a:r>
              <a:rPr lang="zh-CN" altLang="en-US" dirty="0" smtClean="0"/>
              <a:t>第三方防治企业是指受排污企业或政府委托，负责环境污染治理设施（包括自动连续监测设施）运营维护的企业</a:t>
            </a:r>
            <a:endParaRPr lang="en-US" altLang="zh-CN" dirty="0" smtClean="0"/>
          </a:p>
          <a:p>
            <a:r>
              <a:rPr lang="en-US" altLang="zh-CN" dirty="0" smtClean="0"/>
              <a:t>2.</a:t>
            </a:r>
            <a:r>
              <a:rPr lang="zh-CN" altLang="en-US" dirty="0" smtClean="0"/>
              <a:t>第三方防治企业，自行判断其是否符合上述条件，符合条件的可以申报享受税收优惠，相关资料留存备查</a:t>
            </a:r>
          </a:p>
          <a:p>
            <a:r>
              <a:rPr lang="zh-CN" altLang="en-US" dirty="0" smtClean="0"/>
              <a:t>自</a:t>
            </a:r>
            <a:r>
              <a:rPr lang="en-US" dirty="0" smtClean="0"/>
              <a:t>2019</a:t>
            </a:r>
            <a:r>
              <a:rPr lang="zh-CN" altLang="en-US" dirty="0" smtClean="0"/>
              <a:t>年</a:t>
            </a:r>
            <a:r>
              <a:rPr lang="en-US" dirty="0" smtClean="0"/>
              <a:t>1</a:t>
            </a:r>
            <a:r>
              <a:rPr lang="zh-CN" altLang="en-US" dirty="0" smtClean="0"/>
              <a:t>月</a:t>
            </a:r>
            <a:r>
              <a:rPr lang="en-US" dirty="0" smtClean="0"/>
              <a:t>1</a:t>
            </a:r>
            <a:r>
              <a:rPr lang="zh-CN" altLang="en-US" dirty="0" smtClean="0"/>
              <a:t>日起至</a:t>
            </a:r>
            <a:r>
              <a:rPr lang="en-US" dirty="0" smtClean="0"/>
              <a:t>2021</a:t>
            </a:r>
            <a:r>
              <a:rPr lang="zh-CN" altLang="en-US" dirty="0" smtClean="0"/>
              <a:t>年</a:t>
            </a:r>
            <a:r>
              <a:rPr lang="en-US" dirty="0" smtClean="0"/>
              <a:t>12</a:t>
            </a:r>
            <a:r>
              <a:rPr lang="zh-CN" altLang="en-US" dirty="0" smtClean="0"/>
              <a:t>月</a:t>
            </a:r>
            <a:r>
              <a:rPr lang="en-US" dirty="0" smtClean="0"/>
              <a:t>31</a:t>
            </a:r>
            <a:r>
              <a:rPr lang="zh-CN" altLang="en-US" dirty="0" smtClean="0"/>
              <a:t>日止</a:t>
            </a:r>
          </a:p>
          <a:p>
            <a:endParaRPr lang="zh-CN" altLang="en-US" dirty="0">
              <a:solidFill>
                <a:srgbClr val="0070C0"/>
              </a:solidFill>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企业所得税方面</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en-US" dirty="0" smtClean="0"/>
              <a:t>第三方防治企业应当同时符合以下条件</a:t>
            </a:r>
            <a:endParaRPr lang="en-US" altLang="zh-CN" dirty="0" smtClean="0"/>
          </a:p>
          <a:p>
            <a:r>
              <a:rPr lang="en-US" altLang="zh-CN" dirty="0" smtClean="0"/>
              <a:t>1.</a:t>
            </a:r>
            <a:r>
              <a:rPr lang="zh-CN" altLang="en-US" dirty="0" smtClean="0"/>
              <a:t>在中国境内（不包括港、澳、台地区）依法注册的居民企业 </a:t>
            </a:r>
            <a:endParaRPr lang="en-US" altLang="zh-CN" dirty="0" smtClean="0"/>
          </a:p>
          <a:p>
            <a:r>
              <a:rPr lang="en-US" altLang="zh-CN" dirty="0" smtClean="0"/>
              <a:t>2.</a:t>
            </a:r>
            <a:r>
              <a:rPr lang="zh-CN" altLang="en-US" dirty="0" smtClean="0"/>
              <a:t>具有</a:t>
            </a:r>
            <a:r>
              <a:rPr lang="en-US" dirty="0" smtClean="0"/>
              <a:t>1</a:t>
            </a:r>
            <a:r>
              <a:rPr lang="zh-CN" altLang="en-US" dirty="0" smtClean="0"/>
              <a:t>年以上连续从事环境污染治理设施运营实践，且能够保证设施正常运行</a:t>
            </a:r>
            <a:endParaRPr lang="en-US" altLang="zh-CN" dirty="0" smtClean="0"/>
          </a:p>
          <a:p>
            <a:r>
              <a:rPr lang="en-US" altLang="zh-CN" dirty="0" smtClean="0"/>
              <a:t>3.</a:t>
            </a:r>
            <a:r>
              <a:rPr lang="zh-CN" altLang="en-US" dirty="0" smtClean="0"/>
              <a:t>具有至少</a:t>
            </a:r>
            <a:r>
              <a:rPr lang="en-US" dirty="0" smtClean="0"/>
              <a:t>5</a:t>
            </a:r>
            <a:r>
              <a:rPr lang="zh-CN" altLang="en-US" dirty="0" smtClean="0"/>
              <a:t>名从事本领域工作且具有环保相关专业中级及以上技术职称的技术人员，或者至少</a:t>
            </a:r>
            <a:r>
              <a:rPr lang="en-US" dirty="0" smtClean="0"/>
              <a:t>2</a:t>
            </a:r>
            <a:r>
              <a:rPr lang="zh-CN" altLang="en-US" dirty="0" smtClean="0"/>
              <a:t>名从事本领域工作且具有环保相关专业高级及以上技术职称的技术人员</a:t>
            </a:r>
            <a:endParaRPr lang="en-US" altLang="zh-CN" dirty="0" smtClean="0"/>
          </a:p>
          <a:p>
            <a:r>
              <a:rPr lang="en-US" altLang="zh-CN" dirty="0" smtClean="0"/>
              <a:t>4.</a:t>
            </a:r>
            <a:r>
              <a:rPr lang="zh-CN" altLang="en-US" dirty="0" smtClean="0"/>
              <a:t>从事环境保护设施运营服务的年度营业收入占总收入的比例不低于</a:t>
            </a:r>
            <a:r>
              <a:rPr lang="en-US" dirty="0" smtClean="0"/>
              <a:t>60%</a:t>
            </a:r>
            <a:endParaRPr lang="en-US" altLang="zh-CN" dirty="0" smtClean="0"/>
          </a:p>
          <a:p>
            <a:r>
              <a:rPr lang="en-US" altLang="zh-CN" dirty="0" smtClean="0"/>
              <a:t>5.</a:t>
            </a:r>
            <a:r>
              <a:rPr lang="zh-CN" altLang="en-US" dirty="0" smtClean="0"/>
              <a:t>具备检验能力，拥有自有实验室，仪器配置可满足运行服务范围内常规污染物指标的检测需求</a:t>
            </a:r>
            <a:endParaRPr lang="en-US" altLang="zh-CN" dirty="0" smtClean="0"/>
          </a:p>
          <a:p>
            <a:r>
              <a:rPr lang="en-US" altLang="zh-CN" dirty="0" smtClean="0"/>
              <a:t>6.</a:t>
            </a:r>
            <a:r>
              <a:rPr lang="zh-CN" altLang="en-US" dirty="0" smtClean="0"/>
              <a:t>保证其运营的环境保护设施正常运行，使污染物排放指标能够连续稳定达到国家或者地方规定的排放标准要求</a:t>
            </a:r>
            <a:endParaRPr lang="en-US" altLang="zh-CN" dirty="0" smtClean="0"/>
          </a:p>
          <a:p>
            <a:r>
              <a:rPr lang="en-US" altLang="zh-CN" dirty="0" smtClean="0"/>
              <a:t>7.</a:t>
            </a:r>
            <a:r>
              <a:rPr lang="zh-CN" altLang="en-US" dirty="0" smtClean="0"/>
              <a:t>具有良好的纳税信用，近三年内纳税信用等级未被评定为</a:t>
            </a:r>
            <a:r>
              <a:rPr lang="en-US" dirty="0" smtClean="0"/>
              <a:t>C</a:t>
            </a:r>
            <a:r>
              <a:rPr lang="zh-CN" altLang="en-US" dirty="0" smtClean="0"/>
              <a:t>级或</a:t>
            </a:r>
            <a:r>
              <a:rPr lang="en-US" dirty="0" smtClean="0"/>
              <a:t>D</a:t>
            </a:r>
            <a:r>
              <a:rPr lang="zh-CN" altLang="en-US" dirty="0" smtClean="0"/>
              <a:t>级</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企业所得税方面</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en-US" dirty="0" smtClean="0">
                <a:solidFill>
                  <a:srgbClr val="0070C0"/>
                </a:solidFill>
              </a:rPr>
              <a:t>（三）重点群体创业就业（财税</a:t>
            </a:r>
            <a:r>
              <a:rPr lang="en-US" dirty="0" smtClean="0">
                <a:solidFill>
                  <a:srgbClr val="0070C0"/>
                </a:solidFill>
              </a:rPr>
              <a:t>[2019]22</a:t>
            </a:r>
            <a:r>
              <a:rPr lang="zh-CN" altLang="en-US" dirty="0" smtClean="0">
                <a:solidFill>
                  <a:srgbClr val="0070C0"/>
                </a:solidFill>
              </a:rPr>
              <a:t>号）</a:t>
            </a:r>
            <a:endParaRPr lang="en-US" altLang="zh-CN" dirty="0" smtClean="0">
              <a:solidFill>
                <a:srgbClr val="0070C0"/>
              </a:solidFill>
            </a:endParaRPr>
          </a:p>
          <a:p>
            <a:r>
              <a:rPr lang="zh-CN" altLang="en-US" dirty="0" smtClean="0"/>
              <a:t>企业招用建档立卡贫困人口，以及在人力资源社会保障部门公共就业服务机构登记失业半年以上且持</a:t>
            </a:r>
            <a:r>
              <a:rPr lang="en-US" altLang="zh-CN" dirty="0" smtClean="0"/>
              <a:t>《</a:t>
            </a:r>
            <a:r>
              <a:rPr lang="zh-CN" altLang="en-US" dirty="0" smtClean="0"/>
              <a:t>就业创业证</a:t>
            </a:r>
            <a:r>
              <a:rPr lang="en-US" altLang="zh-CN" dirty="0" smtClean="0"/>
              <a:t>》</a:t>
            </a:r>
            <a:r>
              <a:rPr lang="zh-CN" altLang="en-US" dirty="0" smtClean="0"/>
              <a:t>或</a:t>
            </a:r>
            <a:r>
              <a:rPr lang="en-US" altLang="zh-CN" dirty="0" smtClean="0"/>
              <a:t>《</a:t>
            </a:r>
            <a:r>
              <a:rPr lang="zh-CN" altLang="en-US" dirty="0" smtClean="0"/>
              <a:t>就业失业登记证</a:t>
            </a:r>
            <a:r>
              <a:rPr lang="en-US" altLang="zh-CN" dirty="0" smtClean="0"/>
              <a:t>》</a:t>
            </a:r>
            <a:r>
              <a:rPr lang="zh-CN" altLang="en-US" dirty="0" smtClean="0"/>
              <a:t>（注明</a:t>
            </a:r>
            <a:r>
              <a:rPr lang="en-US" dirty="0" smtClean="0"/>
              <a:t>“</a:t>
            </a:r>
            <a:r>
              <a:rPr lang="zh-CN" altLang="en-US" dirty="0" smtClean="0"/>
              <a:t>企业吸纳税收政策</a:t>
            </a:r>
            <a:r>
              <a:rPr lang="en-US" dirty="0" smtClean="0"/>
              <a:t>”</a:t>
            </a:r>
            <a:r>
              <a:rPr lang="zh-CN" altLang="en-US" dirty="0" smtClean="0"/>
              <a:t>）的人员，与其签订</a:t>
            </a:r>
            <a:r>
              <a:rPr lang="en-US" dirty="0" smtClean="0"/>
              <a:t>1</a:t>
            </a:r>
            <a:r>
              <a:rPr lang="zh-CN" altLang="en-US" dirty="0" smtClean="0"/>
              <a:t>年以上期限劳动合同并依法缴纳社会保险费的，自签订劳动合同并缴纳社会保险当月起，在</a:t>
            </a:r>
            <a:r>
              <a:rPr lang="en-US" dirty="0" smtClean="0"/>
              <a:t>3</a:t>
            </a:r>
            <a:r>
              <a:rPr lang="zh-CN" altLang="en-US" dirty="0" smtClean="0"/>
              <a:t>年内按实际招用人数</a:t>
            </a:r>
            <a:r>
              <a:rPr lang="zh-CN" altLang="en-US" dirty="0" smtClean="0">
                <a:solidFill>
                  <a:srgbClr val="FF0000"/>
                </a:solidFill>
              </a:rPr>
              <a:t>予以定额依次扣减</a:t>
            </a:r>
            <a:r>
              <a:rPr lang="zh-CN" altLang="en-US" dirty="0" smtClean="0"/>
              <a:t>增值税、城市维护建设税、教育费附加、地方教育附加和企业所得税优惠。定额标准为每人每年</a:t>
            </a:r>
            <a:r>
              <a:rPr lang="en-US" dirty="0" smtClean="0"/>
              <a:t>6000</a:t>
            </a:r>
            <a:r>
              <a:rPr lang="zh-CN" altLang="en-US" dirty="0" smtClean="0"/>
              <a:t>元，最高可上浮</a:t>
            </a:r>
            <a:r>
              <a:rPr lang="en-US" dirty="0" smtClean="0"/>
              <a:t>30%</a:t>
            </a:r>
            <a:r>
              <a:rPr lang="zh-CN" altLang="en-US" dirty="0" smtClean="0"/>
              <a:t>，各省、自治区、直辖市人民政府可根据本地区实际情况在此幅度内确定具体定额标准。城市维护建设税、教育费附加、地方教育附加的计税依据是享受本项税收优惠政策前的增值税应纳税额</a:t>
            </a:r>
            <a:endParaRPr lang="en-US" altLang="zh-CN" dirty="0" smtClean="0"/>
          </a:p>
          <a:p>
            <a:r>
              <a:rPr lang="zh-CN" altLang="en-US" dirty="0" smtClean="0"/>
              <a:t>按上述标准计</a:t>
            </a:r>
            <a:r>
              <a:rPr lang="en-US" dirty="0" smtClean="0"/>
              <a:t> </a:t>
            </a:r>
            <a:r>
              <a:rPr lang="zh-CN" altLang="en-US" dirty="0" smtClean="0"/>
              <a:t>算的税收扣减额应在企业当年实际应缴纳的增值税、城市维护建设税、教育费附加、地方教育附加和企业所得税税额中扣减，当年扣减不完的，不得结转下年使用</a:t>
            </a:r>
            <a:endParaRPr lang="en-US" altLang="zh-CN" dirty="0" smtClean="0"/>
          </a:p>
          <a:p>
            <a:r>
              <a:rPr lang="zh-CN" altLang="en-US" dirty="0" smtClean="0">
                <a:solidFill>
                  <a:srgbClr val="0070C0"/>
                </a:solidFill>
              </a:rPr>
              <a:t>浙财税政</a:t>
            </a:r>
            <a:r>
              <a:rPr lang="en-US" dirty="0" smtClean="0">
                <a:solidFill>
                  <a:srgbClr val="0070C0"/>
                </a:solidFill>
              </a:rPr>
              <a:t>[2019]</a:t>
            </a:r>
            <a:r>
              <a:rPr lang="en-US" altLang="zh-CN" dirty="0" smtClean="0">
                <a:solidFill>
                  <a:srgbClr val="0070C0"/>
                </a:solidFill>
              </a:rPr>
              <a:t>8</a:t>
            </a:r>
            <a:r>
              <a:rPr lang="zh-CN" altLang="en-US" dirty="0" smtClean="0">
                <a:solidFill>
                  <a:srgbClr val="0070C0"/>
                </a:solidFill>
              </a:rPr>
              <a:t>号、甬财政发</a:t>
            </a:r>
            <a:r>
              <a:rPr lang="en-US" dirty="0" smtClean="0">
                <a:solidFill>
                  <a:srgbClr val="0070C0"/>
                </a:solidFill>
              </a:rPr>
              <a:t>[2019]2</a:t>
            </a:r>
            <a:r>
              <a:rPr lang="en-US" altLang="zh-CN" dirty="0" smtClean="0">
                <a:solidFill>
                  <a:srgbClr val="0070C0"/>
                </a:solidFill>
              </a:rPr>
              <a:t>209</a:t>
            </a:r>
            <a:r>
              <a:rPr lang="zh-CN" altLang="en-US" dirty="0" smtClean="0">
                <a:solidFill>
                  <a:srgbClr val="0070C0"/>
                </a:solidFill>
              </a:rPr>
              <a:t>号：</a:t>
            </a:r>
            <a:r>
              <a:rPr lang="zh-CN" altLang="en-US" dirty="0" smtClean="0">
                <a:solidFill>
                  <a:srgbClr val="FF0000"/>
                </a:solidFill>
              </a:rPr>
              <a:t>每人每年 </a:t>
            </a:r>
            <a:r>
              <a:rPr lang="en-US" altLang="zh-CN" dirty="0" smtClean="0">
                <a:solidFill>
                  <a:srgbClr val="FF0000"/>
                </a:solidFill>
              </a:rPr>
              <a:t>7800</a:t>
            </a:r>
            <a:r>
              <a:rPr lang="zh-CN" altLang="en-US" dirty="0" smtClean="0">
                <a:solidFill>
                  <a:srgbClr val="FF0000"/>
                </a:solidFill>
              </a:rPr>
              <a:t>元</a:t>
            </a:r>
            <a:endParaRPr lang="zh-CN" altLang="en-US" dirty="0">
              <a:solidFill>
                <a:srgbClr val="FF0000"/>
              </a:solidFill>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企业所得税方面</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smtClean="0">
                <a:solidFill>
                  <a:srgbClr val="0070C0"/>
                </a:solidFill>
              </a:rPr>
              <a:t>（四）退役士兵创业（财税</a:t>
            </a:r>
            <a:r>
              <a:rPr lang="en-US" dirty="0" smtClean="0">
                <a:solidFill>
                  <a:srgbClr val="0070C0"/>
                </a:solidFill>
              </a:rPr>
              <a:t>[2019]21</a:t>
            </a:r>
            <a:r>
              <a:rPr lang="zh-CN" altLang="en-US" dirty="0" smtClean="0">
                <a:solidFill>
                  <a:srgbClr val="0070C0"/>
                </a:solidFill>
              </a:rPr>
              <a:t>号）</a:t>
            </a:r>
            <a:endParaRPr lang="en-US" altLang="zh-CN" dirty="0" smtClean="0">
              <a:solidFill>
                <a:srgbClr val="0070C0"/>
              </a:solidFill>
            </a:endParaRPr>
          </a:p>
          <a:p>
            <a:r>
              <a:rPr lang="zh-CN" altLang="en-US" dirty="0" smtClean="0"/>
              <a:t>企业招用自主就业退役士兵，与其签订</a:t>
            </a:r>
            <a:r>
              <a:rPr lang="en-US" dirty="0" smtClean="0"/>
              <a:t>1</a:t>
            </a:r>
            <a:r>
              <a:rPr lang="zh-CN" altLang="en-US" dirty="0" smtClean="0"/>
              <a:t>年以上期限劳动合同并依法缴纳社会保险费的，自签订劳动合同并缴纳社会保险当月起，在</a:t>
            </a:r>
            <a:r>
              <a:rPr lang="en-US" dirty="0" smtClean="0"/>
              <a:t>3</a:t>
            </a:r>
            <a:r>
              <a:rPr lang="zh-CN" altLang="en-US" dirty="0" smtClean="0"/>
              <a:t>年内按实际招用人数予以定额</a:t>
            </a:r>
            <a:r>
              <a:rPr lang="zh-CN" altLang="en-US" dirty="0" smtClean="0">
                <a:solidFill>
                  <a:srgbClr val="FF0000"/>
                </a:solidFill>
              </a:rPr>
              <a:t>依次扣减</a:t>
            </a:r>
            <a:r>
              <a:rPr lang="zh-CN" altLang="en-US" dirty="0" smtClean="0"/>
              <a:t>增值税、城市维护建设税、教育费附加、地方教育附加和企业所得税优惠。定额标准为每人每年</a:t>
            </a:r>
            <a:r>
              <a:rPr lang="en-US" dirty="0" smtClean="0"/>
              <a:t>6000</a:t>
            </a:r>
            <a:r>
              <a:rPr lang="zh-CN" altLang="en-US" dirty="0" smtClean="0"/>
              <a:t>元，最高可上浮</a:t>
            </a:r>
            <a:r>
              <a:rPr lang="en-US" dirty="0" smtClean="0"/>
              <a:t>50%</a:t>
            </a:r>
            <a:r>
              <a:rPr lang="zh-CN" altLang="en-US" dirty="0" smtClean="0"/>
              <a:t>，各省、自治区、直辖市人民政府可根据本地区实际情况在此幅度内确定具体定额标准</a:t>
            </a:r>
            <a:endParaRPr lang="en-US" altLang="zh-CN" dirty="0" smtClean="0"/>
          </a:p>
          <a:p>
            <a:r>
              <a:rPr lang="zh-CN" altLang="en-US" dirty="0" smtClean="0">
                <a:solidFill>
                  <a:srgbClr val="0070C0"/>
                </a:solidFill>
              </a:rPr>
              <a:t>浙财税政</a:t>
            </a:r>
            <a:r>
              <a:rPr lang="en-US" dirty="0" smtClean="0">
                <a:solidFill>
                  <a:srgbClr val="0070C0"/>
                </a:solidFill>
              </a:rPr>
              <a:t>[2019]</a:t>
            </a:r>
            <a:r>
              <a:rPr lang="en-US" altLang="zh-CN" dirty="0" smtClean="0">
                <a:solidFill>
                  <a:srgbClr val="0070C0"/>
                </a:solidFill>
              </a:rPr>
              <a:t>7</a:t>
            </a:r>
            <a:r>
              <a:rPr lang="zh-CN" altLang="en-US" dirty="0" smtClean="0">
                <a:solidFill>
                  <a:srgbClr val="0070C0"/>
                </a:solidFill>
              </a:rPr>
              <a:t>号、甬财政发</a:t>
            </a:r>
            <a:r>
              <a:rPr lang="en-US" dirty="0" smtClean="0">
                <a:solidFill>
                  <a:srgbClr val="0070C0"/>
                </a:solidFill>
              </a:rPr>
              <a:t>[2019]</a:t>
            </a:r>
            <a:r>
              <a:rPr lang="en-US" altLang="zh-CN" dirty="0" smtClean="0">
                <a:solidFill>
                  <a:srgbClr val="0070C0"/>
                </a:solidFill>
              </a:rPr>
              <a:t>210</a:t>
            </a:r>
            <a:r>
              <a:rPr lang="zh-CN" altLang="en-US" dirty="0" smtClean="0">
                <a:solidFill>
                  <a:srgbClr val="0070C0"/>
                </a:solidFill>
              </a:rPr>
              <a:t>号：</a:t>
            </a:r>
            <a:r>
              <a:rPr lang="zh-CN" altLang="en-US" dirty="0" smtClean="0">
                <a:solidFill>
                  <a:srgbClr val="FF0000"/>
                </a:solidFill>
              </a:rPr>
              <a:t>每人每年 </a:t>
            </a:r>
            <a:r>
              <a:rPr lang="en-US" altLang="zh-CN" smtClean="0">
                <a:solidFill>
                  <a:srgbClr val="FF0000"/>
                </a:solidFill>
              </a:rPr>
              <a:t>9000</a:t>
            </a:r>
            <a:r>
              <a:rPr lang="zh-CN" altLang="en-US" dirty="0" smtClean="0">
                <a:solidFill>
                  <a:srgbClr val="FF0000"/>
                </a:solidFill>
              </a:rPr>
              <a:t>元</a:t>
            </a:r>
            <a:endParaRPr lang="en-US" altLang="zh-CN" dirty="0" smtClean="0"/>
          </a:p>
          <a:p>
            <a:r>
              <a:rPr lang="zh-CN" altLang="en-US" dirty="0" smtClean="0">
                <a:solidFill>
                  <a:srgbClr val="0070C0"/>
                </a:solidFill>
              </a:rPr>
              <a:t>（五）社区养老、托育、家政服务（财政部 税务总局 发展改革委 民政部 商务部 卫生健康委公告</a:t>
            </a:r>
            <a:r>
              <a:rPr lang="en-US" dirty="0" smtClean="0">
                <a:solidFill>
                  <a:srgbClr val="0070C0"/>
                </a:solidFill>
              </a:rPr>
              <a:t>2019</a:t>
            </a:r>
            <a:r>
              <a:rPr lang="zh-CN" altLang="en-US" dirty="0" smtClean="0">
                <a:solidFill>
                  <a:srgbClr val="0070C0"/>
                </a:solidFill>
              </a:rPr>
              <a:t>年第</a:t>
            </a:r>
            <a:r>
              <a:rPr lang="en-US" dirty="0" smtClean="0">
                <a:solidFill>
                  <a:srgbClr val="0070C0"/>
                </a:solidFill>
              </a:rPr>
              <a:t>76</a:t>
            </a:r>
            <a:r>
              <a:rPr lang="zh-CN" altLang="en-US" dirty="0" smtClean="0">
                <a:solidFill>
                  <a:srgbClr val="0070C0"/>
                </a:solidFill>
              </a:rPr>
              <a:t>号）</a:t>
            </a:r>
            <a:endParaRPr lang="en-US" altLang="zh-CN" dirty="0" smtClean="0">
              <a:solidFill>
                <a:srgbClr val="0070C0"/>
              </a:solidFill>
            </a:endParaRPr>
          </a:p>
          <a:p>
            <a:r>
              <a:rPr lang="zh-CN" altLang="en-US" dirty="0" smtClean="0"/>
              <a:t>提供社区养老、托育、家政服务取得的收入，在计算应纳税所得额时，减按</a:t>
            </a:r>
            <a:r>
              <a:rPr lang="en-US" dirty="0" smtClean="0"/>
              <a:t>90%</a:t>
            </a:r>
            <a:r>
              <a:rPr lang="zh-CN" altLang="en-US" dirty="0" smtClean="0"/>
              <a:t>计入收入总额</a:t>
            </a:r>
            <a:endParaRPr lang="zh-CN" altLang="en-US" dirty="0">
              <a:solidFill>
                <a:srgbClr val="0070C0"/>
              </a:solidFill>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企业所得税方面</a:t>
            </a:r>
            <a:endParaRPr lang="zh-CN" altLang="en-US"/>
          </a:p>
        </p:txBody>
      </p:sp>
      <p:sp>
        <p:nvSpPr>
          <p:cNvPr id="3" name="内容占位符 2"/>
          <p:cNvSpPr>
            <a:spLocks noGrp="1"/>
          </p:cNvSpPr>
          <p:nvPr>
            <p:ph idx="1"/>
          </p:nvPr>
        </p:nvSpPr>
        <p:spPr/>
        <p:txBody>
          <a:bodyPr/>
          <a:lstStyle/>
          <a:p>
            <a:pPr lvl="0"/>
            <a:r>
              <a:rPr lang="zh-CN" altLang="en-US" dirty="0" smtClean="0">
                <a:solidFill>
                  <a:srgbClr val="0070C0"/>
                </a:solidFill>
              </a:rPr>
              <a:t>（六）农村饮水安全工程税收优惠（财政部 税务总局公告</a:t>
            </a:r>
            <a:r>
              <a:rPr lang="en-US" dirty="0" smtClean="0">
                <a:solidFill>
                  <a:srgbClr val="0070C0"/>
                </a:solidFill>
              </a:rPr>
              <a:t>2019</a:t>
            </a:r>
            <a:r>
              <a:rPr lang="zh-CN" altLang="en-US" dirty="0" smtClean="0">
                <a:solidFill>
                  <a:srgbClr val="0070C0"/>
                </a:solidFill>
              </a:rPr>
              <a:t>年第</a:t>
            </a:r>
            <a:r>
              <a:rPr lang="en-US" dirty="0" smtClean="0">
                <a:solidFill>
                  <a:srgbClr val="0070C0"/>
                </a:solidFill>
              </a:rPr>
              <a:t>67</a:t>
            </a:r>
            <a:r>
              <a:rPr lang="zh-CN" altLang="en-US" dirty="0" smtClean="0">
                <a:solidFill>
                  <a:srgbClr val="0070C0"/>
                </a:solidFill>
              </a:rPr>
              <a:t>号）</a:t>
            </a:r>
            <a:endParaRPr lang="en-US" altLang="zh-CN" dirty="0" smtClean="0">
              <a:solidFill>
                <a:srgbClr val="0070C0"/>
              </a:solidFill>
            </a:endParaRPr>
          </a:p>
          <a:p>
            <a:r>
              <a:rPr lang="zh-CN" altLang="en-US" dirty="0" smtClean="0"/>
              <a:t>对饮水工程运营管理单位从事</a:t>
            </a:r>
            <a:r>
              <a:rPr lang="en-US" altLang="zh-CN" dirty="0" smtClean="0"/>
              <a:t>《</a:t>
            </a:r>
            <a:r>
              <a:rPr lang="zh-CN" altLang="en-US" dirty="0" smtClean="0"/>
              <a:t>公共基础设施项目企业所得税优惠目录</a:t>
            </a:r>
            <a:r>
              <a:rPr lang="en-US" altLang="zh-CN" dirty="0" smtClean="0"/>
              <a:t>》</a:t>
            </a:r>
            <a:r>
              <a:rPr lang="zh-CN" altLang="en-US" dirty="0" smtClean="0"/>
              <a:t>规定的饮水工程新建项目投资经营的所得，自项目取得第一笔生产经营收入所属纳税年度起，第一年至第三年免征企业所得税，第四年至第六年减半征收企业所得税</a:t>
            </a:r>
            <a:endParaRPr lang="zh-CN" altLang="en-US"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企业所得税方面</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smtClean="0">
                <a:solidFill>
                  <a:srgbClr val="0070C0"/>
                </a:solidFill>
              </a:rPr>
              <a:t>（七）创新企业境内发行存托凭证（创新企业</a:t>
            </a:r>
            <a:r>
              <a:rPr lang="en-US" dirty="0" smtClean="0">
                <a:solidFill>
                  <a:srgbClr val="0070C0"/>
                </a:solidFill>
              </a:rPr>
              <a:t>CDR</a:t>
            </a:r>
            <a:r>
              <a:rPr lang="zh-CN" altLang="en-US" dirty="0" smtClean="0">
                <a:solidFill>
                  <a:srgbClr val="0070C0"/>
                </a:solidFill>
              </a:rPr>
              <a:t>）（财政部 税务总局 证监会公告</a:t>
            </a:r>
            <a:r>
              <a:rPr lang="en-US" dirty="0" smtClean="0">
                <a:solidFill>
                  <a:srgbClr val="0070C0"/>
                </a:solidFill>
              </a:rPr>
              <a:t>2019</a:t>
            </a:r>
            <a:r>
              <a:rPr lang="zh-CN" altLang="en-US" dirty="0" smtClean="0">
                <a:solidFill>
                  <a:srgbClr val="0070C0"/>
                </a:solidFill>
              </a:rPr>
              <a:t>年第</a:t>
            </a:r>
            <a:r>
              <a:rPr lang="en-US" dirty="0" smtClean="0">
                <a:solidFill>
                  <a:srgbClr val="0070C0"/>
                </a:solidFill>
              </a:rPr>
              <a:t>52</a:t>
            </a:r>
            <a:r>
              <a:rPr lang="zh-CN" altLang="en-US" dirty="0" smtClean="0">
                <a:solidFill>
                  <a:srgbClr val="0070C0"/>
                </a:solidFill>
              </a:rPr>
              <a:t>号）</a:t>
            </a:r>
            <a:endParaRPr lang="en-US" altLang="zh-CN" dirty="0" smtClean="0">
              <a:solidFill>
                <a:srgbClr val="0070C0"/>
              </a:solidFill>
            </a:endParaRPr>
          </a:p>
          <a:p>
            <a:r>
              <a:rPr lang="en-US" dirty="0" smtClean="0"/>
              <a:t>1.</a:t>
            </a:r>
            <a:r>
              <a:rPr lang="zh-CN" altLang="en-US" dirty="0" smtClean="0"/>
              <a:t>对企业投资者转让创新企业</a:t>
            </a:r>
            <a:r>
              <a:rPr lang="en-US" dirty="0" smtClean="0"/>
              <a:t>CDR</a:t>
            </a:r>
            <a:r>
              <a:rPr lang="zh-CN" altLang="en-US" dirty="0" smtClean="0"/>
              <a:t>取得的差价所得和持有创新企业</a:t>
            </a:r>
            <a:r>
              <a:rPr lang="en-US" dirty="0" smtClean="0"/>
              <a:t>CDR</a:t>
            </a:r>
            <a:r>
              <a:rPr lang="zh-CN" altLang="en-US" dirty="0" smtClean="0"/>
              <a:t>取得的股息红利所得，按转让股票差价所得和持有股票的股息红利所得政策规定征免企业所得税</a:t>
            </a:r>
            <a:endParaRPr lang="en-US" altLang="zh-CN" dirty="0" smtClean="0"/>
          </a:p>
          <a:p>
            <a:r>
              <a:rPr lang="en-US" dirty="0" smtClean="0"/>
              <a:t>2.</a:t>
            </a:r>
            <a:r>
              <a:rPr lang="zh-CN" altLang="en-US" dirty="0" smtClean="0"/>
              <a:t>对公募证券投资基金（封闭式证券投资基金、开放式证券投资基金）转让创新企业</a:t>
            </a:r>
            <a:r>
              <a:rPr lang="en-US" dirty="0" smtClean="0"/>
              <a:t>CDR</a:t>
            </a:r>
            <a:r>
              <a:rPr lang="zh-CN" altLang="en-US" dirty="0" smtClean="0"/>
              <a:t>取得的差价所得和持有创新企业</a:t>
            </a:r>
            <a:r>
              <a:rPr lang="en-US" dirty="0" smtClean="0"/>
              <a:t>CDR</a:t>
            </a:r>
            <a:r>
              <a:rPr lang="zh-CN" altLang="en-US" dirty="0" smtClean="0"/>
              <a:t>取得的股息红利所得，按公募证券投资基金税收政策规定暂不征收企业所得税</a:t>
            </a:r>
            <a:endParaRPr lang="en-US" altLang="zh-CN" dirty="0" smtClean="0"/>
          </a:p>
          <a:p>
            <a:r>
              <a:rPr lang="en-US" dirty="0" smtClean="0"/>
              <a:t>3.</a:t>
            </a:r>
            <a:r>
              <a:rPr lang="zh-CN" altLang="en-US" dirty="0" smtClean="0"/>
              <a:t>对合格境外机构投资者（</a:t>
            </a:r>
            <a:r>
              <a:rPr lang="en-US" dirty="0" smtClean="0"/>
              <a:t>QFII</a:t>
            </a:r>
            <a:r>
              <a:rPr lang="zh-CN" altLang="en-US" dirty="0" smtClean="0"/>
              <a:t>）、人民币合格境外机构投资者（</a:t>
            </a:r>
            <a:r>
              <a:rPr lang="en-US" dirty="0" smtClean="0"/>
              <a:t>RQFII</a:t>
            </a:r>
            <a:r>
              <a:rPr lang="zh-CN" altLang="en-US" dirty="0" smtClean="0"/>
              <a:t>）转让创新企业</a:t>
            </a:r>
            <a:r>
              <a:rPr lang="en-US" dirty="0" smtClean="0"/>
              <a:t>CDR</a:t>
            </a:r>
            <a:r>
              <a:rPr lang="zh-CN" altLang="en-US" dirty="0" smtClean="0"/>
              <a:t>取得的差价所得和持有创新企业</a:t>
            </a:r>
            <a:r>
              <a:rPr lang="en-US" dirty="0" smtClean="0"/>
              <a:t>CDR</a:t>
            </a:r>
            <a:r>
              <a:rPr lang="zh-CN" altLang="en-US" dirty="0" smtClean="0"/>
              <a:t>取得的股息红利所得，视同转让或持有据以发行创新企业</a:t>
            </a:r>
            <a:r>
              <a:rPr lang="en-US" dirty="0" smtClean="0"/>
              <a:t>CDR</a:t>
            </a:r>
            <a:r>
              <a:rPr lang="zh-CN" altLang="en-US" dirty="0" smtClean="0"/>
              <a:t>的基础股票取得的权益性资产转让所得和股息红利所得征免企业所得税</a:t>
            </a:r>
          </a:p>
          <a:p>
            <a:endParaRPr lang="zh-CN" altLang="en-US"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企业所得税方面</a:t>
            </a:r>
            <a:endParaRPr lang="zh-CN" altLang="en-US" dirty="0"/>
          </a:p>
        </p:txBody>
      </p:sp>
      <p:sp>
        <p:nvSpPr>
          <p:cNvPr id="3" name="内容占位符 2"/>
          <p:cNvSpPr>
            <a:spLocks noGrp="1"/>
          </p:cNvSpPr>
          <p:nvPr>
            <p:ph idx="1"/>
          </p:nvPr>
        </p:nvSpPr>
        <p:spPr/>
        <p:txBody>
          <a:bodyPr>
            <a:normAutofit/>
          </a:bodyPr>
          <a:lstStyle/>
          <a:p>
            <a:pPr lvl="0"/>
            <a:r>
              <a:rPr lang="zh-CN" altLang="en-US" dirty="0" smtClean="0">
                <a:solidFill>
                  <a:srgbClr val="FF0000"/>
                </a:solidFill>
              </a:rPr>
              <a:t>季度纳税申报表修改</a:t>
            </a:r>
            <a:r>
              <a:rPr lang="zh-CN" altLang="en-US" dirty="0" smtClean="0">
                <a:solidFill>
                  <a:srgbClr val="0070C0"/>
                </a:solidFill>
              </a:rPr>
              <a:t>（国家税务总局公告</a:t>
            </a:r>
            <a:r>
              <a:rPr lang="en-US" dirty="0" smtClean="0">
                <a:solidFill>
                  <a:srgbClr val="0070C0"/>
                </a:solidFill>
              </a:rPr>
              <a:t>2019</a:t>
            </a:r>
            <a:r>
              <a:rPr lang="zh-CN" altLang="en-US" dirty="0" smtClean="0">
                <a:solidFill>
                  <a:srgbClr val="0070C0"/>
                </a:solidFill>
              </a:rPr>
              <a:t>年第</a:t>
            </a:r>
            <a:r>
              <a:rPr lang="en-US" dirty="0" smtClean="0">
                <a:solidFill>
                  <a:srgbClr val="0070C0"/>
                </a:solidFill>
              </a:rPr>
              <a:t>3</a:t>
            </a:r>
            <a:r>
              <a:rPr lang="zh-CN" altLang="en-US" dirty="0" smtClean="0">
                <a:solidFill>
                  <a:srgbClr val="0070C0"/>
                </a:solidFill>
              </a:rPr>
              <a:t>号、国家税务总局公告</a:t>
            </a:r>
            <a:r>
              <a:rPr lang="en-US" altLang="en-US" dirty="0" smtClean="0">
                <a:solidFill>
                  <a:srgbClr val="0070C0"/>
                </a:solidFill>
              </a:rPr>
              <a:t>2019</a:t>
            </a:r>
            <a:r>
              <a:rPr lang="zh-CN" altLang="en-US" dirty="0" smtClean="0">
                <a:solidFill>
                  <a:srgbClr val="0070C0"/>
                </a:solidFill>
              </a:rPr>
              <a:t>年第</a:t>
            </a:r>
            <a:r>
              <a:rPr lang="en-US" altLang="en-US" dirty="0" smtClean="0">
                <a:solidFill>
                  <a:srgbClr val="0070C0"/>
                </a:solidFill>
              </a:rPr>
              <a:t>23</a:t>
            </a:r>
            <a:r>
              <a:rPr lang="zh-CN" altLang="en-US" dirty="0" smtClean="0">
                <a:solidFill>
                  <a:srgbClr val="0070C0"/>
                </a:solidFill>
              </a:rPr>
              <a:t>号）</a:t>
            </a:r>
          </a:p>
          <a:p>
            <a:r>
              <a:rPr lang="en-US" altLang="zh-CN" dirty="0" smtClean="0"/>
              <a:t>1.</a:t>
            </a:r>
            <a:r>
              <a:rPr lang="zh-CN" altLang="en-US" dirty="0" smtClean="0"/>
              <a:t>修改背景</a:t>
            </a:r>
            <a:endParaRPr lang="en-US" altLang="zh-CN" dirty="0" smtClean="0"/>
          </a:p>
          <a:p>
            <a:r>
              <a:rPr lang="zh-CN" altLang="en-US" dirty="0" smtClean="0"/>
              <a:t>为落实小型微利企业普惠性所得税减免政策，共修订</a:t>
            </a:r>
            <a:r>
              <a:rPr lang="en-US" dirty="0" smtClean="0"/>
              <a:t>5</a:t>
            </a:r>
            <a:r>
              <a:rPr lang="zh-CN" altLang="en-US" dirty="0" smtClean="0"/>
              <a:t>张表单及填报说明</a:t>
            </a:r>
            <a:endParaRPr lang="en-US" altLang="zh-CN" dirty="0" smtClean="0"/>
          </a:p>
          <a:p>
            <a:r>
              <a:rPr lang="zh-CN" altLang="en-US" dirty="0" smtClean="0"/>
              <a:t>为贯彻落实从事污染防治的第三方企业减按</a:t>
            </a:r>
            <a:r>
              <a:rPr lang="en-US" dirty="0" smtClean="0"/>
              <a:t>15%</a:t>
            </a:r>
            <a:r>
              <a:rPr lang="zh-CN" altLang="en-US" dirty="0" smtClean="0"/>
              <a:t>税率征收企业所得税、扩大固定资产加速折旧优惠政策适用范围等企业所得税优惠政策</a:t>
            </a:r>
            <a:endParaRPr lang="en-US" altLang="zh-CN" dirty="0" smtClean="0"/>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企业所得税方面</a:t>
            </a:r>
            <a:endParaRPr lang="zh-CN" altLang="en-US" dirty="0"/>
          </a:p>
        </p:txBody>
      </p:sp>
      <p:sp>
        <p:nvSpPr>
          <p:cNvPr id="3" name="内容占位符 2"/>
          <p:cNvSpPr>
            <a:spLocks noGrp="1"/>
          </p:cNvSpPr>
          <p:nvPr>
            <p:ph idx="1"/>
          </p:nvPr>
        </p:nvSpPr>
        <p:spPr/>
        <p:txBody>
          <a:bodyPr>
            <a:normAutofit lnSpcReduction="10000"/>
          </a:bodyPr>
          <a:lstStyle/>
          <a:p>
            <a:r>
              <a:rPr lang="en-US" altLang="zh-CN" dirty="0" smtClean="0"/>
              <a:t>2.</a:t>
            </a:r>
            <a:r>
              <a:rPr lang="zh-CN" altLang="en-US" dirty="0" smtClean="0"/>
              <a:t>修改内容</a:t>
            </a:r>
            <a:endParaRPr lang="en-US" altLang="zh-CN" dirty="0" smtClean="0"/>
          </a:p>
          <a:p>
            <a:r>
              <a:rPr lang="zh-CN" altLang="en-US" dirty="0" smtClean="0"/>
              <a:t>（</a:t>
            </a:r>
            <a:r>
              <a:rPr lang="en-US" altLang="zh-CN" dirty="0" smtClean="0"/>
              <a:t>1</a:t>
            </a:r>
            <a:r>
              <a:rPr lang="zh-CN" altLang="en-US" dirty="0" smtClean="0"/>
              <a:t>）</a:t>
            </a:r>
            <a:r>
              <a:rPr lang="en-US" altLang="zh-CN" dirty="0" smtClean="0"/>
              <a:t>《</a:t>
            </a:r>
            <a:r>
              <a:rPr lang="zh-CN" altLang="en-US" dirty="0" smtClean="0"/>
              <a:t>中华人民共和国企业所得税月（季）度预缴纳税申报表（</a:t>
            </a:r>
            <a:r>
              <a:rPr lang="en-US" dirty="0" smtClean="0"/>
              <a:t>A</a:t>
            </a:r>
            <a:r>
              <a:rPr lang="zh-CN" altLang="en-US" dirty="0" smtClean="0"/>
              <a:t>类）</a:t>
            </a:r>
            <a:r>
              <a:rPr lang="en-US" altLang="zh-CN" dirty="0" smtClean="0"/>
              <a:t>》</a:t>
            </a:r>
            <a:r>
              <a:rPr lang="zh-CN" altLang="en-US" dirty="0" smtClean="0"/>
              <a:t>（</a:t>
            </a:r>
            <a:r>
              <a:rPr lang="en-US" dirty="0" smtClean="0"/>
              <a:t>A200000</a:t>
            </a:r>
            <a:r>
              <a:rPr lang="zh-CN" altLang="en-US" dirty="0" smtClean="0"/>
              <a:t>）、</a:t>
            </a:r>
            <a:r>
              <a:rPr lang="en-US" altLang="zh-CN" dirty="0" smtClean="0"/>
              <a:t>《</a:t>
            </a:r>
            <a:r>
              <a:rPr lang="zh-CN" altLang="en-US" dirty="0" smtClean="0"/>
              <a:t>中华人民共和国企业所得税月（季）度预缴和年度纳税申报表（</a:t>
            </a:r>
            <a:r>
              <a:rPr lang="en-US" dirty="0" smtClean="0"/>
              <a:t>B</a:t>
            </a:r>
            <a:r>
              <a:rPr lang="zh-CN" altLang="en-US" dirty="0" smtClean="0"/>
              <a:t>类，</a:t>
            </a:r>
            <a:r>
              <a:rPr lang="en-US" dirty="0" smtClean="0"/>
              <a:t>2018</a:t>
            </a:r>
            <a:r>
              <a:rPr lang="zh-CN" altLang="en-US" dirty="0" smtClean="0"/>
              <a:t>年版）</a:t>
            </a:r>
            <a:r>
              <a:rPr lang="en-US" altLang="zh-CN" dirty="0" smtClean="0"/>
              <a:t>》</a:t>
            </a:r>
            <a:r>
              <a:rPr lang="zh-CN" altLang="en-US" dirty="0" smtClean="0"/>
              <a:t>（</a:t>
            </a:r>
            <a:r>
              <a:rPr lang="en-US" dirty="0" smtClean="0"/>
              <a:t>B100000</a:t>
            </a:r>
            <a:r>
              <a:rPr lang="zh-CN" altLang="en-US" dirty="0" smtClean="0"/>
              <a:t>）修订了表单样式和填报说明，</a:t>
            </a:r>
            <a:r>
              <a:rPr lang="en-US" altLang="zh-CN" dirty="0" smtClean="0"/>
              <a:t>《</a:t>
            </a:r>
            <a:r>
              <a:rPr lang="zh-CN" altLang="en-US" dirty="0" smtClean="0"/>
              <a:t>减免所得税优惠明细表</a:t>
            </a:r>
            <a:r>
              <a:rPr lang="en-US" altLang="zh-CN" dirty="0" smtClean="0"/>
              <a:t>》</a:t>
            </a:r>
            <a:r>
              <a:rPr lang="zh-CN" altLang="en-US" dirty="0" smtClean="0"/>
              <a:t>（</a:t>
            </a:r>
            <a:r>
              <a:rPr lang="en-US" dirty="0" smtClean="0"/>
              <a:t>A201030</a:t>
            </a:r>
            <a:r>
              <a:rPr lang="zh-CN" altLang="en-US" dirty="0" smtClean="0"/>
              <a:t>）、</a:t>
            </a:r>
            <a:r>
              <a:rPr lang="en-US" altLang="zh-CN" dirty="0" smtClean="0"/>
              <a:t>《</a:t>
            </a:r>
            <a:r>
              <a:rPr lang="zh-CN" altLang="en-US" dirty="0" smtClean="0"/>
              <a:t>企业所得税年度纳税申报基础信息表</a:t>
            </a:r>
            <a:r>
              <a:rPr lang="en-US" altLang="zh-CN" dirty="0" smtClean="0"/>
              <a:t>》</a:t>
            </a:r>
            <a:r>
              <a:rPr lang="zh-CN" altLang="en-US" dirty="0" smtClean="0"/>
              <a:t>（</a:t>
            </a:r>
            <a:r>
              <a:rPr lang="en-US" dirty="0" smtClean="0"/>
              <a:t>A000000</a:t>
            </a:r>
            <a:r>
              <a:rPr lang="zh-CN" altLang="en-US" dirty="0" smtClean="0"/>
              <a:t>）、</a:t>
            </a:r>
            <a:r>
              <a:rPr lang="en-US" altLang="zh-CN" dirty="0" smtClean="0"/>
              <a:t>《</a:t>
            </a:r>
            <a:r>
              <a:rPr lang="zh-CN" altLang="en-US" dirty="0" smtClean="0"/>
              <a:t>减免所得税优惠明细表</a:t>
            </a:r>
            <a:r>
              <a:rPr lang="en-US" altLang="zh-CN" dirty="0" smtClean="0"/>
              <a:t>》</a:t>
            </a:r>
            <a:r>
              <a:rPr lang="zh-CN" altLang="en-US" dirty="0" smtClean="0"/>
              <a:t>（</a:t>
            </a:r>
            <a:r>
              <a:rPr lang="en-US" dirty="0" smtClean="0"/>
              <a:t>A107040</a:t>
            </a:r>
            <a:r>
              <a:rPr lang="zh-CN" altLang="en-US" dirty="0" smtClean="0"/>
              <a:t>）修订了填报说明</a:t>
            </a:r>
            <a:r>
              <a:rPr lang="en-US" altLang="zh-CN" dirty="0" smtClean="0"/>
              <a:t>——2019.1.1</a:t>
            </a:r>
            <a:r>
              <a:rPr lang="zh-CN" altLang="en-US" dirty="0" smtClean="0"/>
              <a:t>起</a:t>
            </a:r>
          </a:p>
          <a:p>
            <a:r>
              <a:rPr lang="zh-CN" altLang="en-US" dirty="0" smtClean="0"/>
              <a:t>（</a:t>
            </a:r>
            <a:r>
              <a:rPr lang="en-US" altLang="zh-CN" dirty="0" smtClean="0"/>
              <a:t>2</a:t>
            </a:r>
            <a:r>
              <a:rPr lang="zh-CN" altLang="en-US" dirty="0" smtClean="0"/>
              <a:t>）修订共涉及</a:t>
            </a:r>
            <a:r>
              <a:rPr lang="en-US" dirty="0" smtClean="0"/>
              <a:t>5</a:t>
            </a:r>
            <a:r>
              <a:rPr lang="zh-CN" altLang="en-US" dirty="0" smtClean="0"/>
              <a:t>张表单，其中</a:t>
            </a:r>
            <a:r>
              <a:rPr lang="en-US" dirty="0" smtClean="0"/>
              <a:t>3</a:t>
            </a:r>
            <a:r>
              <a:rPr lang="zh-CN" altLang="en-US" dirty="0" smtClean="0"/>
              <a:t>张表单调整表单样式，</a:t>
            </a:r>
            <a:r>
              <a:rPr lang="en-US" dirty="0" smtClean="0"/>
              <a:t>2</a:t>
            </a:r>
            <a:r>
              <a:rPr lang="zh-CN" altLang="en-US" dirty="0" smtClean="0"/>
              <a:t>张表单仅修改填报说明，</a:t>
            </a:r>
            <a:endParaRPr lang="en-US" altLang="zh-CN" dirty="0" smtClean="0"/>
          </a:p>
          <a:p>
            <a:r>
              <a:rPr lang="zh-CN" altLang="en-US" dirty="0" smtClean="0"/>
              <a:t>表单调整：</a:t>
            </a:r>
            <a:r>
              <a:rPr lang="en-US" altLang="zh-CN" dirty="0" smtClean="0"/>
              <a:t>《</a:t>
            </a:r>
            <a:r>
              <a:rPr lang="zh-CN" altLang="en-US" dirty="0" smtClean="0"/>
              <a:t>免税收入、减计收入、所得减免等优惠明细表</a:t>
            </a:r>
            <a:r>
              <a:rPr lang="en-US" altLang="zh-CN" dirty="0" smtClean="0"/>
              <a:t>》</a:t>
            </a:r>
            <a:r>
              <a:rPr lang="zh-CN" altLang="en-US" dirty="0" smtClean="0"/>
              <a:t>（</a:t>
            </a:r>
            <a:r>
              <a:rPr lang="en-US" dirty="0" smtClean="0"/>
              <a:t>A201010</a:t>
            </a:r>
            <a:r>
              <a:rPr lang="zh-CN" altLang="en-US" dirty="0" smtClean="0"/>
              <a:t>）、</a:t>
            </a:r>
            <a:r>
              <a:rPr lang="en-US" altLang="zh-CN" dirty="0" smtClean="0"/>
              <a:t>《</a:t>
            </a:r>
            <a:r>
              <a:rPr lang="zh-CN" altLang="en-US" dirty="0" smtClean="0"/>
              <a:t>减免所得税优惠明细表</a:t>
            </a:r>
            <a:r>
              <a:rPr lang="en-US" altLang="zh-CN" dirty="0" smtClean="0"/>
              <a:t>》</a:t>
            </a:r>
            <a:r>
              <a:rPr lang="zh-CN" altLang="en-US" dirty="0" smtClean="0"/>
              <a:t>（</a:t>
            </a:r>
            <a:r>
              <a:rPr lang="en-US" dirty="0" smtClean="0"/>
              <a:t>A201030</a:t>
            </a:r>
            <a:r>
              <a:rPr lang="zh-CN" altLang="en-US" dirty="0" smtClean="0"/>
              <a:t>）、</a:t>
            </a:r>
            <a:r>
              <a:rPr lang="en-US" altLang="zh-CN" dirty="0" smtClean="0"/>
              <a:t>《</a:t>
            </a:r>
            <a:r>
              <a:rPr lang="zh-CN" altLang="en-US" dirty="0" smtClean="0"/>
              <a:t>中华人民共和国企业所得税月（季）度预缴和年度纳税申报表（</a:t>
            </a:r>
            <a:r>
              <a:rPr lang="en-US" dirty="0" smtClean="0"/>
              <a:t>B</a:t>
            </a:r>
            <a:r>
              <a:rPr lang="zh-CN" altLang="en-US" dirty="0" smtClean="0"/>
              <a:t>类，</a:t>
            </a:r>
            <a:r>
              <a:rPr lang="en-US" dirty="0" smtClean="0"/>
              <a:t>2018</a:t>
            </a:r>
            <a:r>
              <a:rPr lang="zh-CN" altLang="en-US" dirty="0" smtClean="0"/>
              <a:t>年版）</a:t>
            </a:r>
            <a:r>
              <a:rPr lang="en-US" altLang="zh-CN" dirty="0" smtClean="0"/>
              <a:t>》</a:t>
            </a:r>
            <a:r>
              <a:rPr lang="zh-CN" altLang="en-US" dirty="0" smtClean="0"/>
              <a:t>（</a:t>
            </a:r>
            <a:r>
              <a:rPr lang="en-US" dirty="0" smtClean="0"/>
              <a:t>B100000</a:t>
            </a:r>
            <a:r>
              <a:rPr lang="zh-CN" altLang="en-US" dirty="0" smtClean="0"/>
              <a:t>）</a:t>
            </a:r>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增值税方面</a:t>
            </a:r>
            <a:endParaRPr lang="zh-CN" altLang="en-US" dirty="0"/>
          </a:p>
        </p:txBody>
      </p:sp>
      <p:sp>
        <p:nvSpPr>
          <p:cNvPr id="3" name="内容占位符 2"/>
          <p:cNvSpPr>
            <a:spLocks noGrp="1"/>
          </p:cNvSpPr>
          <p:nvPr>
            <p:ph idx="1"/>
          </p:nvPr>
        </p:nvSpPr>
        <p:spPr/>
        <p:txBody>
          <a:bodyPr>
            <a:normAutofit lnSpcReduction="10000"/>
          </a:bodyPr>
          <a:lstStyle/>
          <a:p>
            <a:r>
              <a:rPr lang="en-US" dirty="0" smtClean="0"/>
              <a:t>2019</a:t>
            </a:r>
            <a:r>
              <a:rPr lang="zh-CN" altLang="en-US" dirty="0" smtClean="0"/>
              <a:t>年</a:t>
            </a:r>
            <a:r>
              <a:rPr lang="en-US" dirty="0" smtClean="0"/>
              <a:t>6</a:t>
            </a:r>
            <a:r>
              <a:rPr lang="zh-CN" altLang="en-US" dirty="0" smtClean="0"/>
              <a:t>月</a:t>
            </a:r>
            <a:r>
              <a:rPr lang="en-US" dirty="0" smtClean="0"/>
              <a:t>30</a:t>
            </a:r>
            <a:r>
              <a:rPr lang="zh-CN" altLang="en-US" dirty="0" smtClean="0"/>
              <a:t>日前（含</a:t>
            </a:r>
            <a:r>
              <a:rPr lang="en-US" dirty="0" smtClean="0"/>
              <a:t>2019</a:t>
            </a:r>
            <a:r>
              <a:rPr lang="zh-CN" altLang="en-US" dirty="0" smtClean="0"/>
              <a:t>年</a:t>
            </a:r>
            <a:r>
              <a:rPr lang="en-US" dirty="0" smtClean="0"/>
              <a:t>4</a:t>
            </a:r>
            <a:r>
              <a:rPr lang="zh-CN" altLang="en-US" dirty="0" smtClean="0"/>
              <a:t>月</a:t>
            </a:r>
            <a:r>
              <a:rPr lang="en-US" dirty="0" smtClean="0"/>
              <a:t>1</a:t>
            </a:r>
            <a:r>
              <a:rPr lang="zh-CN" altLang="en-US" dirty="0" smtClean="0"/>
              <a:t>日前），纳税人出口涉货物劳务、发生所涉跨境应税行为</a:t>
            </a:r>
            <a:endParaRPr lang="en-US" altLang="zh-CN" dirty="0" smtClean="0"/>
          </a:p>
          <a:p>
            <a:r>
              <a:rPr lang="en-US" altLang="zh-CN" dirty="0" smtClean="0"/>
              <a:t>1.</a:t>
            </a:r>
            <a:r>
              <a:rPr lang="zh-CN" altLang="en-US" dirty="0" smtClean="0"/>
              <a:t>适用增值税</a:t>
            </a:r>
            <a:r>
              <a:rPr lang="zh-CN" altLang="en-US" dirty="0" smtClean="0">
                <a:solidFill>
                  <a:srgbClr val="FF0000"/>
                </a:solidFill>
              </a:rPr>
              <a:t>免退税办法</a:t>
            </a:r>
            <a:r>
              <a:rPr lang="zh-CN" altLang="en-US" dirty="0" smtClean="0"/>
              <a:t>的，购进时已按</a:t>
            </a:r>
            <a:r>
              <a:rPr lang="zh-CN" altLang="en-US" dirty="0" smtClean="0">
                <a:solidFill>
                  <a:srgbClr val="FF0000"/>
                </a:solidFill>
              </a:rPr>
              <a:t>调整前税率</a:t>
            </a:r>
            <a:r>
              <a:rPr lang="zh-CN" altLang="en-US" dirty="0" smtClean="0"/>
              <a:t>征收增值税的，执行调整前的出口退税率，购进时已按</a:t>
            </a:r>
            <a:r>
              <a:rPr lang="zh-CN" altLang="en-US" dirty="0" smtClean="0">
                <a:solidFill>
                  <a:srgbClr val="FF0000"/>
                </a:solidFill>
              </a:rPr>
              <a:t>调整后税率</a:t>
            </a:r>
            <a:r>
              <a:rPr lang="zh-CN" altLang="en-US" dirty="0" smtClean="0"/>
              <a:t>征收增值税的，执行调整后的出口退税率</a:t>
            </a:r>
            <a:endParaRPr lang="en-US" altLang="zh-CN" dirty="0" smtClean="0"/>
          </a:p>
          <a:p>
            <a:r>
              <a:rPr lang="en-US" altLang="zh-CN" dirty="0" smtClean="0"/>
              <a:t>2.</a:t>
            </a:r>
            <a:r>
              <a:rPr lang="zh-CN" altLang="en-US" dirty="0" smtClean="0"/>
              <a:t>适用增值税</a:t>
            </a:r>
            <a:r>
              <a:rPr lang="zh-CN" altLang="en-US" dirty="0" smtClean="0">
                <a:solidFill>
                  <a:srgbClr val="FF0000"/>
                </a:solidFill>
              </a:rPr>
              <a:t>免抵退税</a:t>
            </a:r>
            <a:r>
              <a:rPr lang="zh-CN" altLang="en-US" dirty="0" smtClean="0"/>
              <a:t>办法的，执行调整前的出口退税率，在计算免抵退税时，适用税率低于出口退税率的，适用税率与出口退税率之差视为</a:t>
            </a:r>
            <a:r>
              <a:rPr lang="zh-CN" altLang="en-US" dirty="0" smtClean="0">
                <a:solidFill>
                  <a:srgbClr val="FF0000"/>
                </a:solidFill>
              </a:rPr>
              <a:t>零参与</a:t>
            </a:r>
            <a:r>
              <a:rPr lang="zh-CN" altLang="en-US" dirty="0" smtClean="0"/>
              <a:t>免抵退税计算</a:t>
            </a:r>
            <a:endParaRPr lang="en-US" altLang="zh-CN" dirty="0" smtClean="0"/>
          </a:p>
          <a:p>
            <a:r>
              <a:rPr lang="zh-CN" altLang="en-US" dirty="0" smtClean="0"/>
              <a:t>出口退税率的执行时间及出口货物劳务、发生跨境应税行为的时间，按照以下规定执行：报关出口的货物劳务（保税区及经保税区出口除外），以海关出口报关单上注明的出口日期为准；非报关出口的货物劳务、跨境应税行为，以出口发票或普通发票的开具时间为准；保税区及经保税区出口的货物，以货物离境时海关出具的出境货物备案清单上注明的出口日期为准</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企业所得税方面</a:t>
            </a:r>
            <a:endParaRPr lang="zh-CN" altLang="en-US" dirty="0"/>
          </a:p>
        </p:txBody>
      </p:sp>
      <p:sp>
        <p:nvSpPr>
          <p:cNvPr id="3" name="内容占位符 2"/>
          <p:cNvSpPr>
            <a:spLocks noGrp="1"/>
          </p:cNvSpPr>
          <p:nvPr>
            <p:ph idx="1"/>
          </p:nvPr>
        </p:nvSpPr>
        <p:spPr/>
        <p:txBody>
          <a:bodyPr>
            <a:normAutofit lnSpcReduction="10000"/>
          </a:bodyPr>
          <a:lstStyle/>
          <a:p>
            <a:r>
              <a:rPr lang="zh-CN" altLang="en-US" dirty="0" smtClean="0"/>
              <a:t>（</a:t>
            </a:r>
            <a:r>
              <a:rPr lang="en-US" altLang="zh-CN" dirty="0" smtClean="0"/>
              <a:t>3</a:t>
            </a:r>
            <a:r>
              <a:rPr lang="zh-CN" altLang="en-US" dirty="0" smtClean="0"/>
              <a:t>）“特定业务计算的应纳税所得额”的填表说明变化 </a:t>
            </a:r>
            <a:endParaRPr lang="en-US" altLang="zh-CN" dirty="0" smtClean="0"/>
          </a:p>
          <a:p>
            <a:r>
              <a:rPr lang="zh-CN" altLang="en-US" dirty="0" smtClean="0"/>
              <a:t>“从事房地产开发等特定业务的纳税人，填报按照税收规定计算的特定业务的应纳税所得额。房地产开发企业销售未完工开发产品取得的预售收入，按照税收规定的预计计税毛利率计算出预计毛利额填入此行。”</a:t>
            </a:r>
          </a:p>
          <a:p>
            <a:r>
              <a:rPr lang="zh-CN" altLang="en-US" dirty="0" smtClean="0">
                <a:solidFill>
                  <a:srgbClr val="FF0000"/>
                </a:solidFill>
              </a:rPr>
              <a:t>原：</a:t>
            </a:r>
            <a:r>
              <a:rPr lang="zh-CN" altLang="en-US" dirty="0" smtClean="0"/>
              <a:t>“从事房地产开发等特定业务的纳税人，填报按照税收规定计算的特定业务的应纳税所得额。房地产开发企业销售未完工开发产品取得的预售收入，按照税收规定的预计计税毛利率计算的预计毛利额填入此行。企业开发产品完工后，其未完工预售环节按照税收规定的预计计税毛利率计算的预计毛利额</a:t>
            </a:r>
            <a:r>
              <a:rPr lang="zh-CN" altLang="en-US" dirty="0" smtClean="0">
                <a:solidFill>
                  <a:srgbClr val="FF0000"/>
                </a:solidFill>
              </a:rPr>
              <a:t>在汇算清缴时调整</a:t>
            </a:r>
            <a:r>
              <a:rPr lang="zh-CN" altLang="en-US" dirty="0" smtClean="0"/>
              <a:t>，月（季）度预缴纳税申报时不调整。本行填报金额</a:t>
            </a:r>
            <a:r>
              <a:rPr lang="zh-CN" altLang="en-US" dirty="0" smtClean="0">
                <a:solidFill>
                  <a:srgbClr val="FF0000"/>
                </a:solidFill>
              </a:rPr>
              <a:t>不得小于</a:t>
            </a:r>
            <a:r>
              <a:rPr lang="zh-CN" altLang="en-US" dirty="0" smtClean="0"/>
              <a:t>本年上期申报金额。”</a:t>
            </a:r>
          </a:p>
          <a:p>
            <a:r>
              <a:rPr lang="zh-CN" altLang="en-US" dirty="0" smtClean="0"/>
              <a:t>新的算法下允许</a:t>
            </a:r>
            <a:r>
              <a:rPr lang="zh-CN" altLang="en-US" dirty="0" smtClean="0">
                <a:solidFill>
                  <a:srgbClr val="FF0000"/>
                </a:solidFill>
              </a:rPr>
              <a:t>调整已结转</a:t>
            </a:r>
            <a:r>
              <a:rPr lang="zh-CN" altLang="en-US" dirty="0" smtClean="0"/>
              <a:t>收入的预计毛利额</a:t>
            </a:r>
          </a:p>
          <a:p>
            <a:pPr>
              <a:buNone/>
            </a:pPr>
            <a:endParaRPr lang="zh-CN" altLang="en-US" dirty="0"/>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个人所得税方面</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en-US" dirty="0" smtClean="0">
                <a:solidFill>
                  <a:srgbClr val="FF0000"/>
                </a:solidFill>
              </a:rPr>
              <a:t>取得收入适用应税所得项目</a:t>
            </a:r>
            <a:r>
              <a:rPr lang="zh-CN" altLang="en-US" dirty="0" smtClean="0">
                <a:solidFill>
                  <a:srgbClr val="0070C0"/>
                </a:solidFill>
              </a:rPr>
              <a:t>（财政部 税务总局公告</a:t>
            </a:r>
            <a:r>
              <a:rPr lang="en-US" dirty="0" smtClean="0">
                <a:solidFill>
                  <a:srgbClr val="0070C0"/>
                </a:solidFill>
              </a:rPr>
              <a:t>2019</a:t>
            </a:r>
            <a:r>
              <a:rPr lang="zh-CN" altLang="en-US" dirty="0" smtClean="0">
                <a:solidFill>
                  <a:srgbClr val="0070C0"/>
                </a:solidFill>
              </a:rPr>
              <a:t>年第</a:t>
            </a:r>
            <a:r>
              <a:rPr lang="en-US" dirty="0" smtClean="0">
                <a:solidFill>
                  <a:srgbClr val="0070C0"/>
                </a:solidFill>
              </a:rPr>
              <a:t>74</a:t>
            </a:r>
            <a:r>
              <a:rPr lang="zh-CN" altLang="en-US" dirty="0" smtClean="0">
                <a:solidFill>
                  <a:srgbClr val="0070C0"/>
                </a:solidFill>
              </a:rPr>
              <a:t>号）</a:t>
            </a:r>
            <a:endParaRPr lang="en-US" altLang="zh-CN" dirty="0" smtClean="0">
              <a:solidFill>
                <a:srgbClr val="0070C0"/>
              </a:solidFill>
            </a:endParaRPr>
          </a:p>
          <a:p>
            <a:r>
              <a:rPr lang="zh-CN" altLang="en-US" dirty="0" smtClean="0">
                <a:solidFill>
                  <a:srgbClr val="0070C0"/>
                </a:solidFill>
              </a:rPr>
              <a:t>（一）担保所得</a:t>
            </a:r>
            <a:endParaRPr lang="en-US" altLang="zh-CN" dirty="0" smtClean="0">
              <a:solidFill>
                <a:srgbClr val="0070C0"/>
              </a:solidFill>
            </a:endParaRPr>
          </a:p>
          <a:p>
            <a:r>
              <a:rPr lang="zh-CN" altLang="en-US" dirty="0" smtClean="0"/>
              <a:t>个人为单位或他人提供担保获得收入，按照</a:t>
            </a:r>
            <a:r>
              <a:rPr lang="en-US" dirty="0" smtClean="0"/>
              <a:t>“</a:t>
            </a:r>
            <a:r>
              <a:rPr lang="zh-CN" altLang="en-US" dirty="0" smtClean="0"/>
              <a:t>偶然所得</a:t>
            </a:r>
            <a:r>
              <a:rPr lang="en-US" dirty="0" smtClean="0"/>
              <a:t>”</a:t>
            </a:r>
            <a:r>
              <a:rPr lang="zh-CN" altLang="en-US" dirty="0" smtClean="0"/>
              <a:t>项目计算缴纳个人所得税</a:t>
            </a:r>
            <a:endParaRPr lang="en-US" altLang="zh-CN" dirty="0" smtClean="0"/>
          </a:p>
          <a:p>
            <a:r>
              <a:rPr lang="zh-CN" altLang="en-US" dirty="0" smtClean="0">
                <a:solidFill>
                  <a:srgbClr val="0070C0"/>
                </a:solidFill>
              </a:rPr>
              <a:t>（二）受赠房产</a:t>
            </a:r>
            <a:endParaRPr lang="en-US" altLang="zh-CN" dirty="0" smtClean="0">
              <a:solidFill>
                <a:srgbClr val="0070C0"/>
              </a:solidFill>
            </a:endParaRPr>
          </a:p>
          <a:p>
            <a:r>
              <a:rPr lang="en-US" altLang="zh-CN" dirty="0" smtClean="0"/>
              <a:t>1.</a:t>
            </a:r>
            <a:r>
              <a:rPr lang="zh-CN" altLang="en-US" dirty="0" smtClean="0"/>
              <a:t>非亲属间赠与</a:t>
            </a:r>
            <a:endParaRPr lang="en-US" altLang="zh-CN" dirty="0" smtClean="0"/>
          </a:p>
          <a:p>
            <a:r>
              <a:rPr lang="zh-CN" altLang="en-US" dirty="0" smtClean="0"/>
              <a:t>房屋产权所有人将房屋产权无偿赠与他人的，受赠人因无偿受赠房屋取得的受赠收入，按照</a:t>
            </a:r>
            <a:r>
              <a:rPr lang="en-US" dirty="0" smtClean="0"/>
              <a:t>“</a:t>
            </a:r>
            <a:r>
              <a:rPr lang="zh-CN" altLang="en-US" dirty="0" smtClean="0"/>
              <a:t>偶然所得</a:t>
            </a:r>
            <a:r>
              <a:rPr lang="en-US" dirty="0" smtClean="0"/>
              <a:t>”</a:t>
            </a:r>
            <a:r>
              <a:rPr lang="zh-CN" altLang="en-US" dirty="0" smtClean="0"/>
              <a:t>项目计算缴纳个人所得税</a:t>
            </a:r>
            <a:endParaRPr lang="en-US" altLang="zh-CN" dirty="0" smtClean="0"/>
          </a:p>
          <a:p>
            <a:r>
              <a:rPr lang="zh-CN" altLang="en-US" dirty="0" smtClean="0"/>
              <a:t>受赠收入的应纳税所得额</a:t>
            </a:r>
            <a:endParaRPr lang="en-US" altLang="zh-CN" dirty="0" smtClean="0"/>
          </a:p>
          <a:p>
            <a:r>
              <a:rPr lang="zh-CN" altLang="en-US" dirty="0" smtClean="0"/>
              <a:t>（</a:t>
            </a:r>
            <a:r>
              <a:rPr lang="en-US" altLang="zh-CN" dirty="0" smtClean="0"/>
              <a:t>1</a:t>
            </a:r>
            <a:r>
              <a:rPr lang="zh-CN" altLang="en-US" dirty="0" smtClean="0"/>
              <a:t>）为房地产赠与合同上标明的赠与房屋价值减除赠与过程中受赠人支付的相关税费后的余额</a:t>
            </a:r>
            <a:endParaRPr lang="en-US" altLang="zh-CN" dirty="0" smtClean="0"/>
          </a:p>
          <a:p>
            <a:r>
              <a:rPr lang="zh-CN" altLang="en-US" dirty="0" smtClean="0"/>
              <a:t>（</a:t>
            </a:r>
            <a:r>
              <a:rPr lang="en-US" altLang="zh-CN" dirty="0" smtClean="0"/>
              <a:t>2</a:t>
            </a:r>
            <a:r>
              <a:rPr lang="zh-CN" altLang="en-US" dirty="0" smtClean="0"/>
              <a:t>）赠与合同标明的房屋价值明显低于市场价格或房地产赠与合同未标明赠与房屋价值的，税务机关可依据受赠房屋的市场评估价格或采取其他合理方式确定受赠人的应纳税所得额</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个人所得税方面</a:t>
            </a:r>
            <a:endParaRPr lang="zh-CN" altLang="en-US" dirty="0"/>
          </a:p>
        </p:txBody>
      </p:sp>
      <p:sp>
        <p:nvSpPr>
          <p:cNvPr id="3" name="内容占位符 2"/>
          <p:cNvSpPr>
            <a:spLocks noGrp="1"/>
          </p:cNvSpPr>
          <p:nvPr>
            <p:ph idx="1"/>
          </p:nvPr>
        </p:nvSpPr>
        <p:spPr/>
        <p:txBody>
          <a:bodyPr>
            <a:normAutofit fontScale="92500" lnSpcReduction="10000"/>
          </a:bodyPr>
          <a:lstStyle/>
          <a:p>
            <a:r>
              <a:rPr lang="en-US" altLang="zh-CN" dirty="0" smtClean="0"/>
              <a:t>2.</a:t>
            </a:r>
            <a:r>
              <a:rPr lang="zh-CN" altLang="en-US" dirty="0" smtClean="0"/>
              <a:t>亲属间赠与</a:t>
            </a:r>
            <a:endParaRPr lang="en-US" altLang="zh-CN" dirty="0" smtClean="0"/>
          </a:p>
          <a:p>
            <a:r>
              <a:rPr lang="zh-CN" altLang="en-US" dirty="0" smtClean="0"/>
              <a:t> 符合以下情形的，对当事双方不征收个人所得税：</a:t>
            </a:r>
            <a:endParaRPr lang="en-US" altLang="zh-CN" dirty="0" smtClean="0"/>
          </a:p>
          <a:p>
            <a:r>
              <a:rPr lang="zh-CN" altLang="en-US" dirty="0" smtClean="0"/>
              <a:t>（</a:t>
            </a:r>
            <a:r>
              <a:rPr lang="en-US" altLang="zh-CN" dirty="0" smtClean="0"/>
              <a:t>1</a:t>
            </a:r>
            <a:r>
              <a:rPr lang="zh-CN" altLang="en-US" dirty="0" smtClean="0"/>
              <a:t>）房屋产权所有人将房屋产权无偿赠与配偶、父母、子女、祖父母、外祖父母、孙子女、外孙子女、兄弟姐妹</a:t>
            </a:r>
            <a:endParaRPr lang="en-US" altLang="zh-CN" dirty="0" smtClean="0"/>
          </a:p>
          <a:p>
            <a:r>
              <a:rPr lang="zh-CN" altLang="en-US" dirty="0" smtClean="0"/>
              <a:t>（</a:t>
            </a:r>
            <a:r>
              <a:rPr lang="en-US" altLang="zh-CN" dirty="0" smtClean="0"/>
              <a:t>2</a:t>
            </a:r>
            <a:r>
              <a:rPr lang="zh-CN" altLang="en-US" dirty="0" smtClean="0"/>
              <a:t>）房屋产权所有人将房屋产权无偿赠与对其承担直接抚养或者赡养义务的抚养人或者赡养人</a:t>
            </a:r>
            <a:endParaRPr lang="en-US" altLang="zh-CN" dirty="0" smtClean="0"/>
          </a:p>
          <a:p>
            <a:r>
              <a:rPr lang="zh-CN" altLang="en-US" dirty="0" smtClean="0"/>
              <a:t>（</a:t>
            </a:r>
            <a:r>
              <a:rPr lang="en-US" altLang="zh-CN" dirty="0" smtClean="0"/>
              <a:t>3</a:t>
            </a:r>
            <a:r>
              <a:rPr lang="zh-CN" altLang="en-US" dirty="0" smtClean="0"/>
              <a:t>）房屋产权所有人死亡，依法取得房屋产权的法定继承人、遗嘱继承人或者受遗赠人</a:t>
            </a:r>
            <a:endParaRPr lang="en-US" altLang="zh-CN" dirty="0" smtClean="0"/>
          </a:p>
          <a:p>
            <a:r>
              <a:rPr lang="zh-CN" altLang="en-US" dirty="0" smtClean="0">
                <a:solidFill>
                  <a:srgbClr val="FF0000"/>
                </a:solidFill>
              </a:rPr>
              <a:t>注：</a:t>
            </a:r>
            <a:r>
              <a:rPr lang="zh-CN" altLang="en-US" dirty="0" smtClean="0"/>
              <a:t>不征税受赠房产再转让</a:t>
            </a:r>
            <a:endParaRPr lang="en-US" altLang="zh-CN" dirty="0" smtClean="0"/>
          </a:p>
          <a:p>
            <a:r>
              <a:rPr lang="zh-CN" altLang="en-US" dirty="0" smtClean="0"/>
              <a:t>受赠人转让受赠房屋的，以其转让受赠房屋的收入减除原捐赠人取得该房屋的实际购置成本以及赠与和转让过程中受赠人支付的相关税费后的余额，为受赠人的应纳税所得额，依法计征个人所得税。受赠人转让受赠房屋价格明显偏低且无正当理由的，税务机关可以依据该房屋的市场评估价格或其他合理方式确定的价格核定其转让收入</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个人所得税方面</a:t>
            </a:r>
            <a:endParaRPr lang="zh-CN" altLang="en-US" dirty="0"/>
          </a:p>
        </p:txBody>
      </p:sp>
      <p:sp>
        <p:nvSpPr>
          <p:cNvPr id="3" name="内容占位符 2"/>
          <p:cNvSpPr>
            <a:spLocks noGrp="1"/>
          </p:cNvSpPr>
          <p:nvPr>
            <p:ph idx="1"/>
          </p:nvPr>
        </p:nvSpPr>
        <p:spPr/>
        <p:txBody>
          <a:bodyPr>
            <a:normAutofit fontScale="92500"/>
          </a:bodyPr>
          <a:lstStyle/>
          <a:p>
            <a:r>
              <a:rPr lang="zh-CN" altLang="en-US" dirty="0" smtClean="0">
                <a:solidFill>
                  <a:srgbClr val="0070C0"/>
                </a:solidFill>
              </a:rPr>
              <a:t>（三）礼品（红包）</a:t>
            </a:r>
            <a:endParaRPr lang="en-US" altLang="zh-CN" dirty="0" smtClean="0">
              <a:solidFill>
                <a:srgbClr val="0070C0"/>
              </a:solidFill>
            </a:endParaRPr>
          </a:p>
          <a:p>
            <a:r>
              <a:rPr lang="en-US" altLang="zh-CN" dirty="0" smtClean="0"/>
              <a:t>1.</a:t>
            </a:r>
            <a:r>
              <a:rPr lang="zh-CN" altLang="en-US" dirty="0" smtClean="0"/>
              <a:t>应按偶然所得征税的礼品</a:t>
            </a:r>
            <a:endParaRPr lang="en-US" altLang="zh-CN" dirty="0" smtClean="0"/>
          </a:p>
          <a:p>
            <a:r>
              <a:rPr lang="zh-CN" altLang="en-US" dirty="0" smtClean="0"/>
              <a:t>（</a:t>
            </a:r>
            <a:r>
              <a:rPr lang="en-US" altLang="zh-CN" dirty="0" smtClean="0"/>
              <a:t>1</a:t>
            </a:r>
            <a:r>
              <a:rPr lang="zh-CN" altLang="en-US" dirty="0" smtClean="0"/>
              <a:t>）企业在业务宣传、广告等活动中，随机向</a:t>
            </a:r>
            <a:r>
              <a:rPr lang="zh-CN" altLang="en-US" dirty="0" smtClean="0">
                <a:solidFill>
                  <a:srgbClr val="FF0000"/>
                </a:solidFill>
              </a:rPr>
              <a:t>本单位以外</a:t>
            </a:r>
            <a:r>
              <a:rPr lang="zh-CN" altLang="en-US" dirty="0" smtClean="0"/>
              <a:t>的个人赠送礼品（包括网络红包），以及企业在年会、座谈会、庆典以及其他活动中向</a:t>
            </a:r>
            <a:r>
              <a:rPr lang="zh-CN" altLang="en-US" dirty="0" smtClean="0">
                <a:solidFill>
                  <a:srgbClr val="FF0000"/>
                </a:solidFill>
              </a:rPr>
              <a:t>本单位以外</a:t>
            </a:r>
            <a:r>
              <a:rPr lang="zh-CN" altLang="en-US" dirty="0" smtClean="0"/>
              <a:t>的个人赠送礼品，个人取得的礼品收入，按照</a:t>
            </a:r>
            <a:r>
              <a:rPr lang="en-US" dirty="0" smtClean="0"/>
              <a:t>“</a:t>
            </a:r>
            <a:r>
              <a:rPr lang="zh-CN" altLang="en-US" dirty="0" smtClean="0"/>
              <a:t>偶然所得</a:t>
            </a:r>
            <a:r>
              <a:rPr lang="en-US" dirty="0" smtClean="0"/>
              <a:t>”</a:t>
            </a:r>
            <a:r>
              <a:rPr lang="zh-CN" altLang="en-US" dirty="0" smtClean="0"/>
              <a:t>项目计算缴纳个人所得税</a:t>
            </a:r>
            <a:endParaRPr lang="en-US" altLang="zh-CN" dirty="0" smtClean="0"/>
          </a:p>
          <a:p>
            <a:r>
              <a:rPr lang="zh-CN" altLang="en-US" dirty="0" smtClean="0"/>
              <a:t>（</a:t>
            </a:r>
            <a:r>
              <a:rPr lang="en-US" altLang="zh-CN" dirty="0" smtClean="0"/>
              <a:t>2</a:t>
            </a:r>
            <a:r>
              <a:rPr lang="zh-CN" altLang="en-US" dirty="0" smtClean="0"/>
              <a:t>）企业对累积消费达到一定额度的顾客，给予</a:t>
            </a:r>
            <a:r>
              <a:rPr lang="zh-CN" altLang="en-US" dirty="0" smtClean="0">
                <a:solidFill>
                  <a:srgbClr val="FF0000"/>
                </a:solidFill>
              </a:rPr>
              <a:t>额外抽奖</a:t>
            </a:r>
            <a:r>
              <a:rPr lang="zh-CN" altLang="en-US" dirty="0" smtClean="0"/>
              <a:t>机会，个人的获奖所得，按照“偶然所得”项目，全额适用</a:t>
            </a:r>
            <a:r>
              <a:rPr lang="en-US" altLang="zh-CN" dirty="0" smtClean="0"/>
              <a:t>20%</a:t>
            </a:r>
            <a:r>
              <a:rPr lang="zh-CN" altLang="en-US" dirty="0" smtClean="0"/>
              <a:t>的税率缴纳个人所得税</a:t>
            </a:r>
            <a:endParaRPr lang="en-US" altLang="zh-CN" dirty="0" smtClean="0"/>
          </a:p>
          <a:p>
            <a:r>
              <a:rPr lang="zh-CN" altLang="en-US" dirty="0" smtClean="0"/>
              <a:t>（</a:t>
            </a:r>
            <a:r>
              <a:rPr lang="en-US" altLang="zh-CN" dirty="0" smtClean="0"/>
              <a:t>3</a:t>
            </a:r>
            <a:r>
              <a:rPr lang="zh-CN" altLang="en-US" dirty="0" smtClean="0"/>
              <a:t>）企业赠送的具有价格折扣或折让性质的消费券、代金券、抵用券、优惠券等礼品除外</a:t>
            </a:r>
            <a:endParaRPr lang="en-US" altLang="zh-CN" dirty="0" smtClean="0"/>
          </a:p>
          <a:p>
            <a:r>
              <a:rPr lang="zh-CN" altLang="en-US" dirty="0" smtClean="0"/>
              <a:t>企业赠送的礼品是自产产品（服务）的，按该产品（服务）的市场销售价格确定个人的应税所得；是外购商品（服务）的，按该商品（服务）的实际购置价格确定个人的应税所得</a:t>
            </a:r>
            <a:endParaRPr lang="en-US" altLang="zh-CN" dirty="0" smtClean="0"/>
          </a:p>
          <a:p>
            <a:endParaRPr lang="zh-CN" altLang="en-US" dirty="0"/>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个人所得税方面</a:t>
            </a:r>
            <a:endParaRPr lang="zh-CN" altLang="en-US" dirty="0"/>
          </a:p>
        </p:txBody>
      </p:sp>
      <p:sp>
        <p:nvSpPr>
          <p:cNvPr id="3" name="内容占位符 2"/>
          <p:cNvSpPr>
            <a:spLocks noGrp="1"/>
          </p:cNvSpPr>
          <p:nvPr>
            <p:ph idx="1"/>
          </p:nvPr>
        </p:nvSpPr>
        <p:spPr/>
        <p:txBody>
          <a:bodyPr/>
          <a:lstStyle/>
          <a:p>
            <a:r>
              <a:rPr lang="zh-CN" altLang="en-US" dirty="0" smtClean="0"/>
              <a:t>网络红包</a:t>
            </a:r>
            <a:endParaRPr lang="en-US" altLang="zh-CN" dirty="0" smtClean="0"/>
          </a:p>
          <a:p>
            <a:r>
              <a:rPr lang="zh-CN" altLang="en-US" dirty="0" smtClean="0">
                <a:solidFill>
                  <a:srgbClr val="FF0000"/>
                </a:solidFill>
              </a:rPr>
              <a:t>仅包括</a:t>
            </a:r>
            <a:r>
              <a:rPr lang="zh-CN" altLang="en-US" dirty="0" smtClean="0"/>
              <a:t>企业向个人发放的网络红包，不包括亲戚朋友之间互相赠送的网络红包。亲戚朋友之间互相赠送的礼品（包括网络红包），不在个人所得税征税范围之内</a:t>
            </a:r>
            <a:endParaRPr lang="en-US" altLang="zh-CN" dirty="0" smtClean="0"/>
          </a:p>
          <a:p>
            <a:r>
              <a:rPr lang="zh-CN" altLang="en-US" dirty="0" smtClean="0"/>
              <a:t>企业发放的具有中奖性质的网络红包，获奖个人应缴纳个人所得税，但具有销售折扣或折让性质的网络红包，不征收个人所得税 </a:t>
            </a:r>
            <a:endParaRPr lang="en-US" altLang="zh-CN" dirty="0" smtClean="0"/>
          </a:p>
          <a:p>
            <a:endParaRPr lang="zh-CN" altLang="en-US" dirty="0"/>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个人所得税方面</a:t>
            </a:r>
            <a:endParaRPr lang="zh-CN" altLang="en-US" dirty="0"/>
          </a:p>
        </p:txBody>
      </p:sp>
      <p:sp>
        <p:nvSpPr>
          <p:cNvPr id="3" name="内容占位符 2"/>
          <p:cNvSpPr>
            <a:spLocks noGrp="1"/>
          </p:cNvSpPr>
          <p:nvPr>
            <p:ph idx="1"/>
          </p:nvPr>
        </p:nvSpPr>
        <p:spPr/>
        <p:txBody>
          <a:bodyPr/>
          <a:lstStyle/>
          <a:p>
            <a:r>
              <a:rPr lang="en-US" altLang="zh-CN" dirty="0" smtClean="0"/>
              <a:t>2.</a:t>
            </a:r>
            <a:r>
              <a:rPr lang="zh-CN" altLang="en-US" dirty="0" smtClean="0"/>
              <a:t>不按偶然所得征税礼品</a:t>
            </a:r>
            <a:endParaRPr lang="en-US" altLang="zh-CN" dirty="0" smtClean="0"/>
          </a:p>
          <a:p>
            <a:r>
              <a:rPr lang="zh-CN" altLang="en-US" dirty="0" smtClean="0"/>
              <a:t>企业在销售商品（产品）和提供服务过程中向个人赠送礼品，属于下列情形之一的，</a:t>
            </a:r>
            <a:r>
              <a:rPr lang="zh-CN" altLang="en-US" dirty="0" smtClean="0">
                <a:solidFill>
                  <a:srgbClr val="FF0000"/>
                </a:solidFill>
              </a:rPr>
              <a:t>不征收</a:t>
            </a:r>
            <a:r>
              <a:rPr lang="zh-CN" altLang="en-US" dirty="0" smtClean="0"/>
              <a:t>个人所得税：</a:t>
            </a:r>
            <a:br>
              <a:rPr lang="zh-CN" altLang="en-US" dirty="0" smtClean="0"/>
            </a:br>
            <a:r>
              <a:rPr lang="zh-CN" altLang="en-US" dirty="0" smtClean="0"/>
              <a:t>（</a:t>
            </a:r>
            <a:r>
              <a:rPr lang="en-US" altLang="zh-CN" dirty="0" smtClean="0"/>
              <a:t>1</a:t>
            </a:r>
            <a:r>
              <a:rPr lang="zh-CN" altLang="en-US" dirty="0" smtClean="0"/>
              <a:t>）企业通过价格折扣、折让方式向个人销售商品（产品）和提供服务</a:t>
            </a:r>
            <a:br>
              <a:rPr lang="zh-CN" altLang="en-US" dirty="0" smtClean="0"/>
            </a:br>
            <a:r>
              <a:rPr lang="zh-CN" altLang="en-US" dirty="0" smtClean="0"/>
              <a:t>（</a:t>
            </a:r>
            <a:r>
              <a:rPr lang="en-US" altLang="zh-CN" dirty="0" smtClean="0"/>
              <a:t>2</a:t>
            </a:r>
            <a:r>
              <a:rPr lang="zh-CN" altLang="en-US" dirty="0" smtClean="0"/>
              <a:t>）企业在向个人销售商品（产品）和提供服务的同时给予赠品，如通信企业对个人购买手机赠话费、入网费，或者购话费赠手机等</a:t>
            </a:r>
            <a:br>
              <a:rPr lang="zh-CN" altLang="en-US" dirty="0" smtClean="0"/>
            </a:br>
            <a:r>
              <a:rPr lang="zh-CN" altLang="en-US" dirty="0" smtClean="0"/>
              <a:t>（</a:t>
            </a:r>
            <a:r>
              <a:rPr lang="en-US" altLang="zh-CN" dirty="0" smtClean="0"/>
              <a:t>3</a:t>
            </a:r>
            <a:r>
              <a:rPr lang="zh-CN" altLang="en-US" dirty="0" smtClean="0"/>
              <a:t>）企业对累积消费达到一定额度的个人按消费积分反馈礼品</a:t>
            </a:r>
            <a:endParaRPr lang="zh-CN" altLang="en-US" dirty="0"/>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个人所得税方面</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en-US" dirty="0" smtClean="0">
                <a:solidFill>
                  <a:srgbClr val="FF0000"/>
                </a:solidFill>
              </a:rPr>
              <a:t>创业投资企业个人合伙人所得税</a:t>
            </a:r>
            <a:r>
              <a:rPr lang="zh-CN" altLang="en-US" dirty="0" smtClean="0">
                <a:solidFill>
                  <a:srgbClr val="0070C0"/>
                </a:solidFill>
              </a:rPr>
              <a:t>（财税</a:t>
            </a:r>
            <a:r>
              <a:rPr lang="en-US" altLang="zh-CN" dirty="0" smtClean="0">
                <a:solidFill>
                  <a:srgbClr val="0070C0"/>
                </a:solidFill>
              </a:rPr>
              <a:t>〔</a:t>
            </a:r>
            <a:r>
              <a:rPr lang="en-US" dirty="0" smtClean="0">
                <a:solidFill>
                  <a:srgbClr val="0070C0"/>
                </a:solidFill>
              </a:rPr>
              <a:t>2019</a:t>
            </a:r>
            <a:r>
              <a:rPr lang="en-US" altLang="zh-CN" dirty="0" smtClean="0">
                <a:solidFill>
                  <a:srgbClr val="0070C0"/>
                </a:solidFill>
              </a:rPr>
              <a:t>〕</a:t>
            </a:r>
            <a:r>
              <a:rPr lang="en-US" dirty="0" smtClean="0">
                <a:solidFill>
                  <a:srgbClr val="0070C0"/>
                </a:solidFill>
              </a:rPr>
              <a:t>8</a:t>
            </a:r>
            <a:r>
              <a:rPr lang="zh-CN" altLang="en-US" dirty="0" smtClean="0">
                <a:solidFill>
                  <a:srgbClr val="0070C0"/>
                </a:solidFill>
              </a:rPr>
              <a:t>号）</a:t>
            </a:r>
            <a:endParaRPr lang="en-US" altLang="zh-CN" dirty="0" smtClean="0">
              <a:solidFill>
                <a:srgbClr val="0070C0"/>
              </a:solidFill>
            </a:endParaRPr>
          </a:p>
          <a:p>
            <a:r>
              <a:rPr lang="zh-CN" altLang="en-US" dirty="0" smtClean="0">
                <a:solidFill>
                  <a:srgbClr val="0070C0"/>
                </a:solidFill>
              </a:rPr>
              <a:t>（一）个人合伙人所得征税方法</a:t>
            </a:r>
            <a:endParaRPr lang="en-US" altLang="zh-CN" dirty="0" smtClean="0">
              <a:solidFill>
                <a:srgbClr val="0070C0"/>
              </a:solidFill>
            </a:endParaRPr>
          </a:p>
          <a:p>
            <a:r>
              <a:rPr lang="zh-CN" altLang="en-US" dirty="0" smtClean="0"/>
              <a:t>创投企业</a:t>
            </a:r>
            <a:r>
              <a:rPr lang="zh-CN" altLang="en-US" dirty="0" smtClean="0">
                <a:solidFill>
                  <a:srgbClr val="FF0000"/>
                </a:solidFill>
              </a:rPr>
              <a:t>可以选择</a:t>
            </a:r>
            <a:r>
              <a:rPr lang="zh-CN" altLang="en-US" dirty="0" smtClean="0"/>
              <a:t>按单一投资基金核算或者按创投企业年度所得整体核算两种方式之一，对其个人合伙人来源于创投企业的所得计算个人所得税应纳税额</a:t>
            </a:r>
            <a:endParaRPr lang="en-US" altLang="zh-CN" dirty="0" smtClean="0"/>
          </a:p>
          <a:p>
            <a:r>
              <a:rPr lang="en-US" altLang="zh-CN" dirty="0" smtClean="0"/>
              <a:t>1.</a:t>
            </a:r>
            <a:r>
              <a:rPr lang="zh-CN" altLang="en-US" dirty="0" smtClean="0"/>
              <a:t>创投企业选择按</a:t>
            </a:r>
            <a:r>
              <a:rPr lang="zh-CN" altLang="en-US" dirty="0" smtClean="0">
                <a:solidFill>
                  <a:srgbClr val="FF0000"/>
                </a:solidFill>
              </a:rPr>
              <a:t>单一投资基金核算</a:t>
            </a:r>
            <a:r>
              <a:rPr lang="zh-CN" altLang="en-US" dirty="0" smtClean="0"/>
              <a:t>的，其个人合伙人从该基金应分得的</a:t>
            </a:r>
            <a:r>
              <a:rPr lang="zh-CN" altLang="en-US" dirty="0" smtClean="0">
                <a:solidFill>
                  <a:srgbClr val="FF0000"/>
                </a:solidFill>
              </a:rPr>
              <a:t>股权转让所得和股息红利</a:t>
            </a:r>
            <a:r>
              <a:rPr lang="zh-CN" altLang="en-US" dirty="0" smtClean="0"/>
              <a:t>所得，按照</a:t>
            </a:r>
            <a:r>
              <a:rPr lang="en-US" dirty="0" smtClean="0"/>
              <a:t>20%</a:t>
            </a:r>
            <a:r>
              <a:rPr lang="zh-CN" altLang="en-US" dirty="0" smtClean="0"/>
              <a:t>税率计算缴纳个人所得税</a:t>
            </a:r>
            <a:endParaRPr lang="en-US" altLang="zh-CN" dirty="0" smtClean="0"/>
          </a:p>
          <a:p>
            <a:r>
              <a:rPr lang="zh-CN" altLang="en-US" dirty="0" smtClean="0"/>
              <a:t>创投企业选择按年度所得整体核算的，其个人合伙人应从创投企业取得的所得，按照</a:t>
            </a:r>
            <a:r>
              <a:rPr lang="en-US" dirty="0" smtClean="0">
                <a:solidFill>
                  <a:srgbClr val="FF0000"/>
                </a:solidFill>
              </a:rPr>
              <a:t>“</a:t>
            </a:r>
            <a:r>
              <a:rPr lang="zh-CN" altLang="en-US" dirty="0" smtClean="0">
                <a:solidFill>
                  <a:srgbClr val="FF0000"/>
                </a:solidFill>
              </a:rPr>
              <a:t>经营所得</a:t>
            </a:r>
            <a:r>
              <a:rPr lang="en-US" dirty="0" smtClean="0">
                <a:solidFill>
                  <a:srgbClr val="FF0000"/>
                </a:solidFill>
              </a:rPr>
              <a:t>”</a:t>
            </a:r>
            <a:r>
              <a:rPr lang="zh-CN" altLang="en-US" dirty="0" smtClean="0"/>
              <a:t>项目、</a:t>
            </a:r>
            <a:r>
              <a:rPr lang="en-US" dirty="0" smtClean="0"/>
              <a:t>5%-35%</a:t>
            </a:r>
            <a:r>
              <a:rPr lang="zh-CN" altLang="en-US" dirty="0" smtClean="0"/>
              <a:t>的超额累进税率计算缴纳个人所得税</a:t>
            </a:r>
            <a:endParaRPr lang="en-US" altLang="zh-CN" dirty="0" smtClean="0"/>
          </a:p>
          <a:p>
            <a:r>
              <a:rPr lang="zh-CN" altLang="en-US" dirty="0" smtClean="0"/>
              <a:t>创投企业，是指符合</a:t>
            </a:r>
            <a:r>
              <a:rPr lang="en-US" altLang="zh-CN" dirty="0" smtClean="0"/>
              <a:t>《</a:t>
            </a:r>
            <a:r>
              <a:rPr lang="zh-CN" altLang="en-US" dirty="0" smtClean="0"/>
              <a:t>创业投资企业管理暂行办法</a:t>
            </a:r>
            <a:r>
              <a:rPr lang="en-US" altLang="zh-CN" dirty="0" smtClean="0"/>
              <a:t>》</a:t>
            </a:r>
            <a:r>
              <a:rPr lang="zh-CN" altLang="en-US" dirty="0" smtClean="0"/>
              <a:t>（发展改革委等</a:t>
            </a:r>
            <a:r>
              <a:rPr lang="en-US" dirty="0" smtClean="0"/>
              <a:t>10</a:t>
            </a:r>
            <a:r>
              <a:rPr lang="zh-CN" altLang="en-US" dirty="0" smtClean="0"/>
              <a:t>部门令第</a:t>
            </a:r>
            <a:r>
              <a:rPr lang="en-US" dirty="0" smtClean="0"/>
              <a:t>39</a:t>
            </a:r>
            <a:r>
              <a:rPr lang="zh-CN" altLang="en-US" dirty="0" smtClean="0"/>
              <a:t>号）或者</a:t>
            </a:r>
            <a:r>
              <a:rPr lang="en-US" altLang="zh-CN" dirty="0" smtClean="0"/>
              <a:t>《</a:t>
            </a:r>
            <a:r>
              <a:rPr lang="zh-CN" altLang="en-US" dirty="0" smtClean="0"/>
              <a:t>私募投资基金监督管理暂行办法</a:t>
            </a:r>
            <a:r>
              <a:rPr lang="en-US" altLang="zh-CN" dirty="0" smtClean="0"/>
              <a:t>》</a:t>
            </a:r>
            <a:r>
              <a:rPr lang="zh-CN" altLang="en-US" dirty="0" smtClean="0"/>
              <a:t>（证监会令第</a:t>
            </a:r>
            <a:r>
              <a:rPr lang="en-US" dirty="0" smtClean="0"/>
              <a:t>105</a:t>
            </a:r>
            <a:r>
              <a:rPr lang="zh-CN" altLang="en-US" dirty="0" smtClean="0"/>
              <a:t>号）关于创业投资企业（基金）的有关规定，并按照上述规定完成备案且规范运作的合伙制</a:t>
            </a:r>
            <a:r>
              <a:rPr lang="zh-CN" altLang="en-US" dirty="0" smtClean="0">
                <a:solidFill>
                  <a:srgbClr val="FF0000"/>
                </a:solidFill>
              </a:rPr>
              <a:t>创业投资</a:t>
            </a:r>
            <a:r>
              <a:rPr lang="zh-CN" altLang="en-US" dirty="0" smtClean="0"/>
              <a:t>企业（基金）</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个人所得税方面</a:t>
            </a:r>
            <a:endParaRPr lang="zh-CN" altLang="en-US" dirty="0"/>
          </a:p>
        </p:txBody>
      </p:sp>
      <p:sp>
        <p:nvSpPr>
          <p:cNvPr id="3" name="内容占位符 2"/>
          <p:cNvSpPr>
            <a:spLocks noGrp="1"/>
          </p:cNvSpPr>
          <p:nvPr>
            <p:ph idx="1"/>
          </p:nvPr>
        </p:nvSpPr>
        <p:spPr/>
        <p:txBody>
          <a:bodyPr>
            <a:normAutofit fontScale="92500" lnSpcReduction="20000"/>
          </a:bodyPr>
          <a:lstStyle/>
          <a:p>
            <a:r>
              <a:rPr lang="zh-CN" altLang="en-US" dirty="0" smtClean="0">
                <a:solidFill>
                  <a:srgbClr val="0070C0"/>
                </a:solidFill>
              </a:rPr>
              <a:t>（二）单一投资基金核算</a:t>
            </a:r>
            <a:endParaRPr lang="en-US" altLang="zh-CN" dirty="0" smtClean="0">
              <a:solidFill>
                <a:srgbClr val="0070C0"/>
              </a:solidFill>
            </a:endParaRPr>
          </a:p>
          <a:p>
            <a:r>
              <a:rPr lang="zh-CN" altLang="en-US" dirty="0" smtClean="0"/>
              <a:t>在</a:t>
            </a:r>
            <a:r>
              <a:rPr lang="zh-CN" altLang="en-US" dirty="0" smtClean="0">
                <a:solidFill>
                  <a:srgbClr val="FF0000"/>
                </a:solidFill>
              </a:rPr>
              <a:t>一个纳税年度内</a:t>
            </a:r>
            <a:r>
              <a:rPr lang="zh-CN" altLang="en-US" dirty="0" smtClean="0"/>
              <a:t>从不同创业投资项目取得的股权转让所得和股息红利所得按下述方法分别核算纳税</a:t>
            </a:r>
            <a:endParaRPr lang="en-US" altLang="zh-CN" dirty="0" smtClean="0">
              <a:solidFill>
                <a:srgbClr val="0070C0"/>
              </a:solidFill>
            </a:endParaRPr>
          </a:p>
          <a:p>
            <a:r>
              <a:rPr lang="en-US" altLang="zh-CN" dirty="0" smtClean="0"/>
              <a:t>1.</a:t>
            </a:r>
            <a:r>
              <a:rPr lang="zh-CN" altLang="en-US" dirty="0" smtClean="0"/>
              <a:t>股权转让所得</a:t>
            </a:r>
            <a:endParaRPr lang="en-US" altLang="zh-CN" dirty="0" smtClean="0"/>
          </a:p>
          <a:p>
            <a:r>
              <a:rPr lang="zh-CN" altLang="en-US" dirty="0" smtClean="0"/>
              <a:t>（</a:t>
            </a:r>
            <a:r>
              <a:rPr lang="en-US" altLang="zh-CN" dirty="0" smtClean="0"/>
              <a:t>1</a:t>
            </a:r>
            <a:r>
              <a:rPr lang="zh-CN" altLang="en-US" dirty="0" smtClean="0"/>
              <a:t>）单个投资项目的股权转让所得，按年度股权转让收入扣除</a:t>
            </a:r>
            <a:r>
              <a:rPr lang="zh-CN" altLang="en-US" dirty="0" smtClean="0">
                <a:solidFill>
                  <a:srgbClr val="FF0000"/>
                </a:solidFill>
              </a:rPr>
              <a:t>对应</a:t>
            </a:r>
            <a:r>
              <a:rPr lang="zh-CN" altLang="en-US" dirty="0" smtClean="0"/>
              <a:t>股权原值和转让环节合理费用后的余额计算，股权原值和转让环节合理费用的确定方法，参照股权转让所得个人所得税有关政策规定执行</a:t>
            </a:r>
            <a:endParaRPr lang="en-US" altLang="zh-CN" dirty="0" smtClean="0"/>
          </a:p>
          <a:p>
            <a:r>
              <a:rPr lang="zh-CN" altLang="en-US" dirty="0" smtClean="0"/>
              <a:t>（</a:t>
            </a:r>
            <a:r>
              <a:rPr lang="en-US" altLang="zh-CN" dirty="0" smtClean="0"/>
              <a:t>2</a:t>
            </a:r>
            <a:r>
              <a:rPr lang="zh-CN" altLang="en-US" dirty="0" smtClean="0"/>
              <a:t>）单一投资基金的股权转让所得，按一个纳税年度内不同投资项目的所得和损失相互抵减后的余额计算，余额大于或等于零的，即确认为该基金的年度股权转让所得；余额小于零的，该基金年度股权转让所得按零计算且不能跨年结转</a:t>
            </a:r>
          </a:p>
          <a:p>
            <a:r>
              <a:rPr lang="zh-CN" altLang="en-US" dirty="0" smtClean="0"/>
              <a:t>（</a:t>
            </a:r>
            <a:r>
              <a:rPr lang="en-US" altLang="zh-CN" dirty="0" smtClean="0"/>
              <a:t>3</a:t>
            </a:r>
            <a:r>
              <a:rPr lang="zh-CN" altLang="en-US" dirty="0" smtClean="0"/>
              <a:t>）个人合伙人按照其应从基金年度股权转让所得中分得的份额计算其应纳税额，并由创投企业在次年</a:t>
            </a:r>
            <a:r>
              <a:rPr lang="en-US" dirty="0" smtClean="0"/>
              <a:t>3</a:t>
            </a:r>
            <a:r>
              <a:rPr lang="zh-CN" altLang="en-US" dirty="0" smtClean="0"/>
              <a:t>月</a:t>
            </a:r>
            <a:r>
              <a:rPr lang="en-US" dirty="0" smtClean="0"/>
              <a:t>31</a:t>
            </a:r>
            <a:r>
              <a:rPr lang="zh-CN" altLang="en-US" dirty="0" smtClean="0"/>
              <a:t>日前代扣代缴个人所得税。如符合创业投资企业和天使投资抵扣所得额规定条件的，创投企业个人合伙人可以按照被转让项目</a:t>
            </a:r>
            <a:r>
              <a:rPr lang="zh-CN" altLang="en-US" dirty="0" smtClean="0">
                <a:solidFill>
                  <a:srgbClr val="FF0000"/>
                </a:solidFill>
              </a:rPr>
              <a:t>对应</a:t>
            </a:r>
            <a:r>
              <a:rPr lang="zh-CN" altLang="en-US" dirty="0" smtClean="0"/>
              <a:t>投资额的</a:t>
            </a:r>
            <a:r>
              <a:rPr lang="en-US" dirty="0" smtClean="0"/>
              <a:t>70%</a:t>
            </a:r>
            <a:r>
              <a:rPr lang="zh-CN" altLang="en-US" dirty="0" smtClean="0"/>
              <a:t>抵扣其应从基金年度股权转让所得中分得的份额后再计算其应纳税额，当期不足抵扣的，不得向以后年度结转</a:t>
            </a:r>
            <a:endParaRPr lang="en-US" altLang="zh-CN" dirty="0" smtClean="0"/>
          </a:p>
          <a:p>
            <a:endParaRPr lang="zh-CN" altLang="en-US" dirty="0"/>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个人所得税方面</a:t>
            </a:r>
            <a:endParaRPr lang="zh-CN" altLang="en-US" dirty="0"/>
          </a:p>
        </p:txBody>
      </p:sp>
      <p:sp>
        <p:nvSpPr>
          <p:cNvPr id="3" name="内容占位符 2"/>
          <p:cNvSpPr>
            <a:spLocks noGrp="1"/>
          </p:cNvSpPr>
          <p:nvPr>
            <p:ph idx="1"/>
          </p:nvPr>
        </p:nvSpPr>
        <p:spPr/>
        <p:txBody>
          <a:bodyPr/>
          <a:lstStyle/>
          <a:p>
            <a:r>
              <a:rPr lang="en-US" altLang="zh-CN" dirty="0" smtClean="0"/>
              <a:t>2.</a:t>
            </a:r>
            <a:r>
              <a:rPr lang="zh-CN" altLang="en-US" dirty="0" smtClean="0"/>
              <a:t>股息红利所得</a:t>
            </a:r>
            <a:endParaRPr lang="en-US" altLang="zh-CN" dirty="0" smtClean="0"/>
          </a:p>
          <a:p>
            <a:r>
              <a:rPr lang="zh-CN" altLang="en-US" dirty="0" smtClean="0"/>
              <a:t>单一投资基金的股息红利所得，以其来源于所投资项目分配的股息、红利收入以及其他固定收益类证券等收入的全额计算</a:t>
            </a:r>
            <a:endParaRPr lang="en-US" altLang="zh-CN" dirty="0" smtClean="0"/>
          </a:p>
          <a:p>
            <a:r>
              <a:rPr lang="zh-CN" altLang="en-US" dirty="0" smtClean="0"/>
              <a:t>个人合伙人按照其应从基金股息红利所得中分得的份额计算其应纳税额，并由创投企业按次代扣代缴个人所得税。</a:t>
            </a:r>
          </a:p>
          <a:p>
            <a:r>
              <a:rPr lang="en-US" altLang="zh-CN" dirty="0" smtClean="0"/>
              <a:t>3.</a:t>
            </a:r>
            <a:r>
              <a:rPr lang="zh-CN" altLang="en-US" dirty="0" smtClean="0"/>
              <a:t>其他费用扣除</a:t>
            </a:r>
            <a:endParaRPr lang="en-US" altLang="zh-CN" dirty="0" smtClean="0"/>
          </a:p>
          <a:p>
            <a:r>
              <a:rPr lang="zh-CN" altLang="en-US" dirty="0" smtClean="0"/>
              <a:t>除前述可以扣除的成本、费用之外，单一投资基金发生的包括投资基金管理人的管理费和业绩报酬在内的其他支出，不得在核算时扣除</a:t>
            </a:r>
          </a:p>
          <a:p>
            <a:r>
              <a:rPr lang="zh-CN" altLang="en-US" dirty="0" smtClean="0"/>
              <a:t>单一投资基金核算方法仅适用于计算创投企业</a:t>
            </a:r>
            <a:r>
              <a:rPr lang="zh-CN" altLang="en-US" dirty="0" smtClean="0">
                <a:solidFill>
                  <a:srgbClr val="FF0000"/>
                </a:solidFill>
              </a:rPr>
              <a:t>个人合伙人</a:t>
            </a:r>
            <a:r>
              <a:rPr lang="zh-CN" altLang="en-US" dirty="0" smtClean="0"/>
              <a:t>的应纳税额</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个人所得税方面</a:t>
            </a:r>
            <a:endParaRPr lang="zh-CN" altLang="en-US" dirty="0"/>
          </a:p>
        </p:txBody>
      </p:sp>
      <p:sp>
        <p:nvSpPr>
          <p:cNvPr id="3" name="内容占位符 2"/>
          <p:cNvSpPr>
            <a:spLocks noGrp="1"/>
          </p:cNvSpPr>
          <p:nvPr>
            <p:ph idx="1"/>
          </p:nvPr>
        </p:nvSpPr>
        <p:spPr/>
        <p:txBody>
          <a:bodyPr>
            <a:normAutofit fontScale="92500" lnSpcReduction="10000"/>
          </a:bodyPr>
          <a:lstStyle/>
          <a:p>
            <a:r>
              <a:rPr lang="zh-CN" altLang="en-US" dirty="0" smtClean="0">
                <a:solidFill>
                  <a:srgbClr val="0070C0"/>
                </a:solidFill>
              </a:rPr>
              <a:t>（三）年度所得整体核算</a:t>
            </a:r>
            <a:endParaRPr lang="en-US" altLang="zh-CN" dirty="0" smtClean="0">
              <a:solidFill>
                <a:srgbClr val="0070C0"/>
              </a:solidFill>
            </a:endParaRPr>
          </a:p>
          <a:p>
            <a:r>
              <a:rPr lang="zh-CN" altLang="en-US" dirty="0" smtClean="0"/>
              <a:t>创投企业年度所得整体核算，是指将创投企业以每一纳税年度的收入总额减除成本、费用以及损失后，计算应分配给个人合伙人的所得。如符合</a:t>
            </a:r>
            <a:r>
              <a:rPr lang="en-US" altLang="zh-CN" dirty="0" smtClean="0"/>
              <a:t>《</a:t>
            </a:r>
            <a:r>
              <a:rPr lang="zh-CN" altLang="en-US" dirty="0" smtClean="0"/>
              <a:t>财政部 税务总局关于创业投资企业和天使投资个人有关税收政策的通知</a:t>
            </a:r>
            <a:r>
              <a:rPr lang="en-US" altLang="zh-CN" dirty="0" smtClean="0"/>
              <a:t>》</a:t>
            </a:r>
            <a:r>
              <a:rPr lang="zh-CN" altLang="en-US" dirty="0" smtClean="0"/>
              <a:t>（财税</a:t>
            </a:r>
            <a:r>
              <a:rPr lang="en-US" altLang="zh-CN" dirty="0" smtClean="0"/>
              <a:t>〔</a:t>
            </a:r>
            <a:r>
              <a:rPr lang="en-US" dirty="0" smtClean="0"/>
              <a:t>2018</a:t>
            </a:r>
            <a:r>
              <a:rPr lang="en-US" altLang="zh-CN" dirty="0" smtClean="0"/>
              <a:t>〕</a:t>
            </a:r>
            <a:r>
              <a:rPr lang="en-US" dirty="0" smtClean="0"/>
              <a:t>55</a:t>
            </a:r>
            <a:r>
              <a:rPr lang="zh-CN" altLang="en-US" dirty="0" smtClean="0"/>
              <a:t>号）规定条件的，创投企业个人合伙人可以按照被转让项目对应投资额的</a:t>
            </a:r>
            <a:r>
              <a:rPr lang="en-US" dirty="0" smtClean="0"/>
              <a:t>70%</a:t>
            </a:r>
            <a:r>
              <a:rPr lang="zh-CN" altLang="en-US" dirty="0" smtClean="0"/>
              <a:t>抵扣其可以从创投企业应分得的经营所得后再计算其应纳税额。年度核算亏损的，准予按有关规定向以后年度结转</a:t>
            </a:r>
            <a:endParaRPr lang="en-US" altLang="zh-CN" dirty="0" smtClean="0"/>
          </a:p>
          <a:p>
            <a:r>
              <a:rPr lang="zh-CN" altLang="en-US" dirty="0" smtClean="0"/>
              <a:t>按照</a:t>
            </a:r>
            <a:r>
              <a:rPr lang="en-US" dirty="0" smtClean="0"/>
              <a:t>“</a:t>
            </a:r>
            <a:r>
              <a:rPr lang="zh-CN" altLang="en-US" dirty="0" smtClean="0"/>
              <a:t>经营所得</a:t>
            </a:r>
            <a:r>
              <a:rPr lang="en-US" dirty="0" smtClean="0"/>
              <a:t>”</a:t>
            </a:r>
            <a:r>
              <a:rPr lang="zh-CN" altLang="en-US" dirty="0" smtClean="0"/>
              <a:t>项目计税的个人合伙人，没有综合所得的，可依法减除基本减除费用、专项扣除、专项附加扣除以及国务院确定的其他扣除。从多处取得经营所得的，应汇总计算个人所得税，只减除一次上述费用和扣除</a:t>
            </a:r>
            <a:endParaRPr lang="en-US" altLang="zh-CN" dirty="0" smtClean="0"/>
          </a:p>
          <a:p>
            <a:r>
              <a:rPr lang="zh-CN" altLang="en-US" dirty="0" smtClean="0">
                <a:solidFill>
                  <a:srgbClr val="0070C0"/>
                </a:solidFill>
              </a:rPr>
              <a:t>（四）方法确定</a:t>
            </a:r>
            <a:endParaRPr lang="en-US" altLang="zh-CN" dirty="0" smtClean="0">
              <a:solidFill>
                <a:srgbClr val="0070C0"/>
              </a:solidFill>
            </a:endParaRPr>
          </a:p>
          <a:p>
            <a:r>
              <a:rPr lang="zh-CN" altLang="en-US" dirty="0" smtClean="0"/>
              <a:t>创投企业选择按单一投资基金核算或按创投企业年度所得整体核算后，</a:t>
            </a:r>
            <a:r>
              <a:rPr lang="en-US" dirty="0" smtClean="0"/>
              <a:t>3</a:t>
            </a:r>
            <a:r>
              <a:rPr lang="zh-CN" altLang="en-US" dirty="0" smtClean="0"/>
              <a:t>年内不能变更</a:t>
            </a: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Fan</Template>
  <TotalTime>3147</TotalTime>
  <Words>13726</Words>
  <Application>Microsoft Office PowerPoint</Application>
  <PresentationFormat>全屏显示(4:3)</PresentationFormat>
  <Paragraphs>877</Paragraphs>
  <Slides>106</Slides>
  <Notes>2</Notes>
  <HiddenSlides>0</HiddenSlides>
  <MMClips>0</MMClips>
  <ScaleCrop>false</ScaleCrop>
  <HeadingPairs>
    <vt:vector size="4" baseType="variant">
      <vt:variant>
        <vt:lpstr>主题</vt:lpstr>
      </vt:variant>
      <vt:variant>
        <vt:i4>1</vt:i4>
      </vt:variant>
      <vt:variant>
        <vt:lpstr>幻灯片标题</vt:lpstr>
      </vt:variant>
      <vt:variant>
        <vt:i4>106</vt:i4>
      </vt:variant>
    </vt:vector>
  </HeadingPairs>
  <TitlesOfParts>
    <vt:vector size="107" baseType="lpstr">
      <vt:lpstr>暗香扑面</vt:lpstr>
      <vt:lpstr>近期税收政策</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增值税方面</vt:lpstr>
      <vt:lpstr>附列资料（一）调整</vt:lpstr>
      <vt:lpstr>附列资料（三）调整</vt:lpstr>
      <vt:lpstr>附列资料（二）调整</vt:lpstr>
      <vt:lpstr>增值税方面</vt:lpstr>
      <vt:lpstr>附列资料（四）调整</vt:lpstr>
      <vt:lpstr>增值税方面</vt:lpstr>
      <vt:lpstr>增值税方面</vt:lpstr>
      <vt:lpstr>增值税方面</vt:lpstr>
      <vt:lpstr>增值税方面</vt:lpstr>
      <vt:lpstr>增值税方面</vt:lpstr>
      <vt:lpstr>增值税方面</vt:lpstr>
      <vt:lpstr>增值税方面</vt:lpstr>
      <vt:lpstr>增值税方面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企业所得税方面</vt:lpstr>
      <vt:lpstr>个人所得税方面</vt:lpstr>
      <vt:lpstr>个人所得税方面</vt:lpstr>
      <vt:lpstr>个人所得税方面</vt:lpstr>
      <vt:lpstr>个人所得税方面</vt:lpstr>
      <vt:lpstr>个人所得税方面</vt:lpstr>
      <vt:lpstr>个人所得税方面</vt:lpstr>
      <vt:lpstr>个人所得税方面</vt:lpstr>
      <vt:lpstr>个人所得税方面</vt:lpstr>
      <vt:lpstr>个人所得税方面</vt:lpstr>
      <vt:lpstr>个人所得税方面</vt:lpstr>
      <vt:lpstr>个人所得税方面</vt:lpstr>
      <vt:lpstr>个人所得税方面</vt:lpstr>
      <vt:lpstr>其他税费方面</vt:lpstr>
      <vt:lpstr>其他税费方面</vt:lpstr>
      <vt:lpstr>其他税费方面</vt:lpstr>
      <vt:lpstr>幻灯片 106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dc:creator>
  <cp:lastModifiedBy>admin</cp:lastModifiedBy>
  <cp:revision>260</cp:revision>
  <dcterms:created xsi:type="dcterms:W3CDTF">2018-12-24T03:04:56Z</dcterms:created>
  <dcterms:modified xsi:type="dcterms:W3CDTF">2019-07-18T13:10:39Z</dcterms:modified>
</cp:coreProperties>
</file>