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p:sldMasterIdLst>
    <p:sldMasterId id="2147483648" r:id="rId1"/>
  </p:sldMasterIdLst>
  <p:notesMasterIdLst>
    <p:notesMasterId r:id="rId29"/>
  </p:notesMasterIdLst>
  <p:handoutMasterIdLst>
    <p:handoutMasterId r:id="rId30"/>
  </p:handoutMasterIdLst>
  <p:sldIdLst>
    <p:sldId id="412" r:id="rId2"/>
    <p:sldId id="666" r:id="rId3"/>
    <p:sldId id="1238" r:id="rId4"/>
    <p:sldId id="1240" r:id="rId5"/>
    <p:sldId id="1241" r:id="rId6"/>
    <p:sldId id="1242" r:id="rId7"/>
    <p:sldId id="1243" r:id="rId8"/>
    <p:sldId id="1244" r:id="rId9"/>
    <p:sldId id="1245" r:id="rId10"/>
    <p:sldId id="1246" r:id="rId11"/>
    <p:sldId id="1253" r:id="rId12"/>
    <p:sldId id="1254" r:id="rId13"/>
    <p:sldId id="1255" r:id="rId14"/>
    <p:sldId id="1256" r:id="rId15"/>
    <p:sldId id="1257" r:id="rId16"/>
    <p:sldId id="1258" r:id="rId17"/>
    <p:sldId id="1259" r:id="rId18"/>
    <p:sldId id="1260" r:id="rId19"/>
    <p:sldId id="1261" r:id="rId20"/>
    <p:sldId id="1247" r:id="rId21"/>
    <p:sldId id="1022" r:id="rId22"/>
    <p:sldId id="1252" r:id="rId23"/>
    <p:sldId id="1023" r:id="rId24"/>
    <p:sldId id="1248" r:id="rId25"/>
    <p:sldId id="1249" r:id="rId26"/>
    <p:sldId id="1250" r:id="rId27"/>
    <p:sldId id="573" r:id="rId28"/>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01" autoAdjust="0"/>
    <p:restoredTop sz="83288" autoAdjust="0"/>
  </p:normalViewPr>
  <p:slideViewPr>
    <p:cSldViewPr>
      <p:cViewPr varScale="1">
        <p:scale>
          <a:sx n="65" d="100"/>
          <a:sy n="65" d="100"/>
        </p:scale>
        <p:origin x="1068" y="40"/>
      </p:cViewPr>
      <p:guideLst>
        <p:guide orient="horz" pos="2160"/>
        <p:guide pos="2880"/>
      </p:guideLst>
    </p:cSldViewPr>
  </p:slideViewPr>
  <p:outlineViewPr>
    <p:cViewPr>
      <p:scale>
        <a:sx n="33" d="100"/>
        <a:sy n="33" d="100"/>
      </p:scale>
      <p:origin x="0" y="17052"/>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9FB5889-C023-4102-8E24-81F43AC18DDD}" type="datetimeFigureOut">
              <a:rPr lang="zh-CN" altLang="en-US" smtClean="0"/>
              <a:t>2019-07-19</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EF88B88-B11A-4F8C-90FA-248C6E46C11C}" type="slidenum">
              <a:rPr lang="zh-CN" altLang="en-US" smtClean="0"/>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1F11F23-830E-4734-BF66-CDEA676FB014}" type="datetimeFigureOut">
              <a:rPr lang="zh-CN" altLang="en-US" smtClean="0"/>
              <a:t>2019-07-19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FBFDA74-4A4C-4273-A792-0FBEF0CD924E}"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起因：废止</a:t>
            </a:r>
            <a:r>
              <a:rPr lang="en-US" altLang="zh-CN" dirty="0"/>
              <a:t>《</a:t>
            </a:r>
            <a:r>
              <a:rPr lang="zh-CN" altLang="en-US" dirty="0"/>
              <a:t>国际会计准则第</a:t>
            </a:r>
            <a:r>
              <a:rPr lang="en-US" altLang="zh-CN" dirty="0"/>
              <a:t>11</a:t>
            </a:r>
            <a:r>
              <a:rPr lang="zh-CN" altLang="en-US" dirty="0"/>
              <a:t>号</a:t>
            </a:r>
            <a:r>
              <a:rPr lang="en-US" altLang="zh-CN" dirty="0"/>
              <a:t>——</a:t>
            </a:r>
            <a:r>
              <a:rPr lang="zh-CN" altLang="en-US" dirty="0"/>
              <a:t>建造合同</a:t>
            </a:r>
            <a:r>
              <a:rPr lang="en-US" altLang="zh-CN" dirty="0"/>
              <a:t>》</a:t>
            </a:r>
            <a:r>
              <a:rPr lang="zh-CN" altLang="en-US" dirty="0"/>
              <a:t>（</a:t>
            </a:r>
            <a:r>
              <a:rPr lang="en-US" altLang="zh-CN" dirty="0"/>
              <a:t>IAS 11</a:t>
            </a:r>
            <a:r>
              <a:rPr lang="zh-CN" altLang="en-US" dirty="0"/>
              <a:t>）后，相关企业需按照</a:t>
            </a:r>
            <a:r>
              <a:rPr lang="en-US" altLang="zh-CN" dirty="0"/>
              <a:t>《</a:t>
            </a:r>
            <a:r>
              <a:rPr lang="zh-CN" altLang="en-US" dirty="0"/>
              <a:t>国际财务报告准则第</a:t>
            </a:r>
            <a:r>
              <a:rPr lang="en-US" altLang="zh-CN" dirty="0"/>
              <a:t>15</a:t>
            </a:r>
            <a:r>
              <a:rPr lang="zh-CN" altLang="en-US" dirty="0"/>
              <a:t>号</a:t>
            </a:r>
            <a:r>
              <a:rPr lang="en-US" altLang="zh-CN" dirty="0"/>
              <a:t>——</a:t>
            </a:r>
            <a:r>
              <a:rPr lang="zh-CN" altLang="en-US" dirty="0"/>
              <a:t>与客户之间的合同产生的收入</a:t>
            </a:r>
            <a:r>
              <a:rPr lang="en-US" altLang="zh-CN" dirty="0"/>
              <a:t>》</a:t>
            </a:r>
            <a:r>
              <a:rPr lang="zh-CN" altLang="en-US" dirty="0"/>
              <a:t>（</a:t>
            </a:r>
            <a:r>
              <a:rPr lang="en-US" altLang="zh-CN" dirty="0"/>
              <a:t>IFRS 15</a:t>
            </a:r>
            <a:r>
              <a:rPr lang="zh-CN" altLang="en-US" dirty="0"/>
              <a:t>）对建造合同进行会计处理。但</a:t>
            </a:r>
            <a:r>
              <a:rPr lang="en-US" altLang="zh-CN" dirty="0"/>
              <a:t>IFRS 15</a:t>
            </a:r>
            <a:r>
              <a:rPr lang="zh-CN" altLang="en-US" dirty="0"/>
              <a:t>未对亏损合同的会计处理作出规范，而是要求企业适用</a:t>
            </a:r>
            <a:r>
              <a:rPr lang="en-US" altLang="zh-CN" dirty="0"/>
              <a:t>《</a:t>
            </a:r>
            <a:r>
              <a:rPr lang="zh-CN" altLang="en-US" dirty="0"/>
              <a:t>国际会计准则第</a:t>
            </a:r>
            <a:r>
              <a:rPr lang="en-US" altLang="zh-CN" dirty="0"/>
              <a:t>37</a:t>
            </a:r>
            <a:r>
              <a:rPr lang="zh-CN" altLang="en-US" dirty="0"/>
              <a:t>号</a:t>
            </a:r>
            <a:r>
              <a:rPr lang="en-US" altLang="zh-CN" dirty="0"/>
              <a:t>——</a:t>
            </a:r>
            <a:r>
              <a:rPr lang="zh-CN" altLang="en-US" dirty="0"/>
              <a:t>或有事项</a:t>
            </a:r>
            <a:r>
              <a:rPr lang="en-US" altLang="zh-CN" dirty="0"/>
              <a:t>》</a:t>
            </a:r>
            <a:r>
              <a:rPr lang="zh-CN" altLang="en-US" dirty="0"/>
              <a:t>（</a:t>
            </a:r>
            <a:r>
              <a:rPr lang="en-US" altLang="zh-CN" dirty="0"/>
              <a:t>IAS 37</a:t>
            </a:r>
            <a:r>
              <a:rPr lang="zh-CN" altLang="en-US" dirty="0"/>
              <a:t>）的一般原则。</a:t>
            </a:r>
          </a:p>
        </p:txBody>
      </p:sp>
      <p:sp>
        <p:nvSpPr>
          <p:cNvPr id="4" name="灯片编号占位符 3"/>
          <p:cNvSpPr>
            <a:spLocks noGrp="1"/>
          </p:cNvSpPr>
          <p:nvPr>
            <p:ph type="sldNum" sz="quarter" idx="5"/>
          </p:nvPr>
        </p:nvSpPr>
        <p:spPr/>
        <p:txBody>
          <a:bodyPr/>
          <a:lstStyle/>
          <a:p>
            <a:fld id="{1FBFDA74-4A4C-4273-A792-0FBEF0CD924E}" type="slidenum">
              <a:rPr lang="zh-CN" altLang="en-US" smtClean="0"/>
              <a:t>4</a:t>
            </a:fld>
            <a:endParaRPr lang="zh-CN" altLang="en-US"/>
          </a:p>
        </p:txBody>
      </p:sp>
    </p:spTree>
    <p:extLst>
      <p:ext uri="{BB962C8B-B14F-4D97-AF65-F5344CB8AC3E}">
        <p14:creationId xmlns:p14="http://schemas.microsoft.com/office/powerpoint/2010/main" val="39526309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t>5</a:t>
            </a:fld>
            <a:endParaRPr lang="zh-CN" altLang="en-US"/>
          </a:p>
        </p:txBody>
      </p:sp>
    </p:spTree>
    <p:extLst>
      <p:ext uri="{BB962C8B-B14F-4D97-AF65-F5344CB8AC3E}">
        <p14:creationId xmlns:p14="http://schemas.microsoft.com/office/powerpoint/2010/main" val="7140720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征求意见稿主要对亏损合同评估时履行合同的成本提出了明确和细化的修订建议，并就该修订的衔接和生效安排提出了建议。</a:t>
            </a:r>
            <a:endParaRPr lang="en-US" altLang="zh-CN" dirty="0"/>
          </a:p>
          <a:p>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t>6</a:t>
            </a:fld>
            <a:endParaRPr lang="zh-CN" altLang="en-US"/>
          </a:p>
        </p:txBody>
      </p:sp>
    </p:spTree>
    <p:extLst>
      <p:ext uri="{BB962C8B-B14F-4D97-AF65-F5344CB8AC3E}">
        <p14:creationId xmlns:p14="http://schemas.microsoft.com/office/powerpoint/2010/main" val="795743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承租人有续租选择权，即有权选择续租该资产，且合理确定将行使该选择权的，租赁期还应当包含续租选择权涵盖的期间。</a:t>
            </a:r>
          </a:p>
          <a:p>
            <a:r>
              <a:rPr lang="zh-CN" altLang="en-US" dirty="0"/>
              <a:t>承租人有终止租赁选择权，即有权选择终止租赁该资产，但合理确定将不会行使该选择权的，租赁期应当包含终止租赁选择权涵盖的期间。</a:t>
            </a:r>
          </a:p>
          <a:p>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t>14</a:t>
            </a:fld>
            <a:endParaRPr lang="zh-CN" altLang="en-US"/>
          </a:p>
        </p:txBody>
      </p:sp>
    </p:spTree>
    <p:extLst>
      <p:ext uri="{BB962C8B-B14F-4D97-AF65-F5344CB8AC3E}">
        <p14:creationId xmlns:p14="http://schemas.microsoft.com/office/powerpoint/2010/main" val="9803485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租赁激励，是指出租人为达成租赁向承租人提供的优惠，包括出租人向承租人支付的与租赁有关的款项、出租人为承租人偿付或承担的成本等。比如重新安置费用、租赁物改良费用、减租免租。</a:t>
            </a:r>
          </a:p>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显然新准则的初始直接费用仅仅指的为达成协议而支付的佣金。</a:t>
            </a:r>
          </a:p>
          <a:p>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t>15</a:t>
            </a:fld>
            <a:endParaRPr lang="zh-CN" altLang="en-US"/>
          </a:p>
        </p:txBody>
      </p:sp>
    </p:spTree>
    <p:extLst>
      <p:ext uri="{BB962C8B-B14F-4D97-AF65-F5344CB8AC3E}">
        <p14:creationId xmlns:p14="http://schemas.microsoft.com/office/powerpoint/2010/main" val="14708934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dirty="0"/>
              <a:t>承租人增量借款利率，是指承租人在类似经济环境下为获得与使用权资产价值接近的资产，在类似期间以类似抵押条件借入资金须支付的利率。</a:t>
            </a:r>
          </a:p>
          <a:p>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t>16</a:t>
            </a:fld>
            <a:endParaRPr lang="zh-CN" altLang="en-US"/>
          </a:p>
        </p:txBody>
      </p:sp>
    </p:spTree>
    <p:extLst>
      <p:ext uri="{BB962C8B-B14F-4D97-AF65-F5344CB8AC3E}">
        <p14:creationId xmlns:p14="http://schemas.microsoft.com/office/powerpoint/2010/main" val="31671101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FBFDA74-4A4C-4273-A792-0FBEF0CD924E}" type="slidenum">
              <a:rPr lang="zh-CN" altLang="en-US" smtClean="0"/>
              <a:t>20</a:t>
            </a:fld>
            <a:endParaRPr lang="zh-CN" altLang="en-US"/>
          </a:p>
        </p:txBody>
      </p:sp>
    </p:spTree>
    <p:extLst>
      <p:ext uri="{BB962C8B-B14F-4D97-AF65-F5344CB8AC3E}">
        <p14:creationId xmlns:p14="http://schemas.microsoft.com/office/powerpoint/2010/main" val="2806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r>
              <a:rPr lang="en-US" altLang="zh-CN"/>
              <a:t>2015-8-12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r>
              <a:rPr lang="en-US" altLang="zh-CN"/>
              <a:t>2015-8-12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r>
              <a:rPr lang="en-US" altLang="zh-CN"/>
              <a:t>2015-8-12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lvl1pPr>
              <a:defRPr sz="3200"/>
            </a:lvl1pPr>
          </a:lstStyle>
          <a:p>
            <a:r>
              <a:rPr lang="zh-CN" altLang="en-US"/>
              <a:t>单击此处编辑母版标题样式</a:t>
            </a:r>
            <a:endParaRPr lang="zh-CN" altLang="en-US" dirty="0"/>
          </a:p>
        </p:txBody>
      </p:sp>
      <p:sp>
        <p:nvSpPr>
          <p:cNvPr id="3" name="内容占位符 2"/>
          <p:cNvSpPr>
            <a:spLocks noGrp="1"/>
          </p:cNvSpPr>
          <p:nvPr>
            <p:ph idx="1"/>
          </p:nvPr>
        </p:nvSpPr>
        <p:spPr>
          <a:xfrm>
            <a:off x="446856" y="1317637"/>
            <a:ext cx="8229600" cy="5202621"/>
          </a:xfrm>
          <a:prstGeom prst="roundRect">
            <a:avLst/>
          </a:prstGeom>
          <a:ln w="9525">
            <a:solidFill>
              <a:schemeClr val="tx2"/>
            </a:solidFill>
          </a:ln>
        </p:spPr>
        <p:txBody>
          <a:bodyPr>
            <a:normAutofit/>
          </a:bodyPr>
          <a:lstStyle>
            <a:lvl1pPr marL="0" indent="0">
              <a:lnSpc>
                <a:spcPct val="100000"/>
              </a:lnSpc>
              <a:defRPr sz="2800">
                <a:solidFill>
                  <a:srgbClr val="C00000"/>
                </a:solidFill>
                <a:latin typeface="华文中宋" panose="02010600040101010101" pitchFamily="2" charset="-122"/>
                <a:ea typeface="华文中宋" panose="02010600040101010101" pitchFamily="2" charset="-122"/>
              </a:defRPr>
            </a:lvl1pPr>
            <a:lvl2pPr marL="702900" indent="-342900">
              <a:buFont typeface="Wingdings" panose="05000000000000000000" pitchFamily="2" charset="2"/>
              <a:buChar char="l"/>
              <a:defRPr sz="2400" b="0">
                <a:solidFill>
                  <a:srgbClr val="00206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defRPr>
            </a:lvl2pPr>
            <a:lvl3pPr marL="1062900" indent="-342900">
              <a:buClr>
                <a:srgbClr val="FFC000"/>
              </a:buClr>
              <a:buFont typeface="Wingdings" panose="05000000000000000000" pitchFamily="2" charset="2"/>
              <a:buChar char="p"/>
              <a:defRPr sz="2400" b="0">
                <a:effectLst/>
                <a:latin typeface="仿宋_GB2312" panose="02010609030101010101" pitchFamily="49" charset="-122"/>
                <a:ea typeface="仿宋_GB2312" panose="02010609030101010101" pitchFamily="49" charset="-122"/>
              </a:defRPr>
            </a:lvl3pPr>
            <a:lvl4pPr marL="1422900" indent="-342900">
              <a:buClr>
                <a:srgbClr val="92D050"/>
              </a:buClr>
              <a:buFont typeface="Wingdings" panose="05000000000000000000" pitchFamily="2" charset="2"/>
              <a:buChar char="u"/>
              <a:defRPr sz="2400" b="1">
                <a:solidFill>
                  <a:srgbClr val="0070C0"/>
                </a:solidFill>
                <a:latin typeface="楷体" panose="02010609060101010101" pitchFamily="49" charset="-122"/>
                <a:ea typeface="楷体" panose="02010609060101010101" pitchFamily="49" charset="-122"/>
              </a:defRPr>
            </a:lvl4pPr>
            <a:lvl5pPr marL="1440000" indent="0">
              <a:buFontTx/>
              <a:buNone/>
              <a:defRPr sz="2000" b="1">
                <a:solidFill>
                  <a:srgbClr val="7030A0"/>
                </a:solidFill>
                <a:latin typeface="宋体" panose="02010600030101010101" pitchFamily="2" charset="-122"/>
                <a:ea typeface="宋体" panose="02010600030101010101" pitchFamily="2" charset="-122"/>
              </a:defRPr>
            </a:lvl5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zh-CN" altLang="en-US" dirty="0"/>
          </a:p>
        </p:txBody>
      </p:sp>
      <p:sp>
        <p:nvSpPr>
          <p:cNvPr id="4" name="日期占位符 3"/>
          <p:cNvSpPr>
            <a:spLocks noGrp="1"/>
          </p:cNvSpPr>
          <p:nvPr>
            <p:ph type="dt" sz="half" idx="10"/>
          </p:nvPr>
        </p:nvSpPr>
        <p:spPr>
          <a:xfrm>
            <a:off x="457200" y="6525344"/>
            <a:ext cx="2133600" cy="365125"/>
          </a:xfrm>
        </p:spPr>
        <p:txBody>
          <a:bodyPr/>
          <a:lstStyle/>
          <a:p>
            <a:r>
              <a:rPr lang="en-US" altLang="zh-CN"/>
              <a:t>2015-8-12</a:t>
            </a:r>
            <a:endParaRPr lang="zh-CN" altLang="en-US"/>
          </a:p>
        </p:txBody>
      </p:sp>
      <p:sp>
        <p:nvSpPr>
          <p:cNvPr id="5" name="页脚占位符 4"/>
          <p:cNvSpPr>
            <a:spLocks noGrp="1"/>
          </p:cNvSpPr>
          <p:nvPr>
            <p:ph type="ftr" sz="quarter" idx="11"/>
          </p:nvPr>
        </p:nvSpPr>
        <p:spPr>
          <a:xfrm>
            <a:off x="3124200" y="6520259"/>
            <a:ext cx="2895600" cy="365125"/>
          </a:xfrm>
        </p:spPr>
        <p:txBody>
          <a:bodyPr/>
          <a:lstStyle/>
          <a:p>
            <a:endParaRPr lang="zh-CN" altLang="en-US" dirty="0"/>
          </a:p>
        </p:txBody>
      </p:sp>
      <p:sp>
        <p:nvSpPr>
          <p:cNvPr id="6" name="灯片编号占位符 5"/>
          <p:cNvSpPr>
            <a:spLocks noGrp="1"/>
          </p:cNvSpPr>
          <p:nvPr>
            <p:ph type="sldNum" sz="quarter" idx="12"/>
          </p:nvPr>
        </p:nvSpPr>
        <p:spPr>
          <a:xfrm>
            <a:off x="6553200" y="6520259"/>
            <a:ext cx="2133600" cy="365125"/>
          </a:xfrm>
        </p:spPr>
        <p:txBody>
          <a:bodyPr/>
          <a:lstStyle/>
          <a:p>
            <a:fld id="{E7ACD6DC-DBA0-41E3-A618-66034C9E3A45}" type="slidenum">
              <a:rPr lang="zh-CN" altLang="en-US" smtClean="0"/>
              <a:t>‹#›</a:t>
            </a:fld>
            <a:endParaRPr lang="zh-CN" altLang="en-US"/>
          </a:p>
        </p:txBody>
      </p:sp>
      <p:cxnSp>
        <p:nvCxnSpPr>
          <p:cNvPr id="8" name="直接连接符 7"/>
          <p:cNvCxnSpPr/>
          <p:nvPr userDrawn="1"/>
        </p:nvCxnSpPr>
        <p:spPr>
          <a:xfrm>
            <a:off x="428596" y="1142984"/>
            <a:ext cx="8286808" cy="1588"/>
          </a:xfrm>
          <a:prstGeom prst="line">
            <a:avLst/>
          </a:prstGeom>
        </p:spPr>
        <p:style>
          <a:lnRef idx="3">
            <a:schemeClr val="dk1"/>
          </a:lnRef>
          <a:fillRef idx="0">
            <a:schemeClr val="dk1"/>
          </a:fillRef>
          <a:effectRef idx="2">
            <a:schemeClr val="dk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zh-CN" altLang="en-US" dirty="0"/>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r>
              <a:rPr lang="en-US" altLang="zh-CN"/>
              <a:t>2015-8-12</a:t>
            </a:r>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r>
              <a:rPr lang="en-US" altLang="zh-CN"/>
              <a:t>2015-8-12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r>
              <a:rPr lang="en-US" altLang="zh-CN"/>
              <a:t>2015-8-12</a:t>
            </a:r>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r>
              <a:rPr lang="en-US" altLang="zh-CN"/>
              <a:t>2015-8-12</a:t>
            </a:r>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r>
              <a:rPr lang="en-US" altLang="zh-CN"/>
              <a:t>2015-8-12</a:t>
            </a:r>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r>
              <a:rPr lang="en-US" altLang="zh-CN"/>
              <a:t>2015-8-12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r>
              <a:rPr lang="en-US" altLang="zh-CN"/>
              <a:t>2015-8-12</a:t>
            </a:r>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7ACD6DC-DBA0-41E3-A618-66034C9E3A45}"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style>
          <a:lnRef idx="2">
            <a:schemeClr val="dk1"/>
          </a:lnRef>
          <a:fillRef idx="1">
            <a:schemeClr val="lt1"/>
          </a:fillRef>
          <a:effectRef idx="0">
            <a:schemeClr val="dk1"/>
          </a:effectRef>
          <a:fontRef idx="none"/>
        </p:style>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US" altLang="zh-CN"/>
              <a:t>2015-8-12</a:t>
            </a:r>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CD6DC-DBA0-41E3-A618-66034C9E3A45}"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spcBef>
          <a:spcPct val="0"/>
        </a:spcBef>
        <a:buNone/>
        <a:defRPr sz="2900" b="1" kern="1200">
          <a:solidFill>
            <a:schemeClr val="tx1"/>
          </a:solidFill>
          <a:latin typeface="黑体" panose="02010600030101010101" pitchFamily="2" charset="-122"/>
          <a:ea typeface="黑体" panose="02010600030101010101" pitchFamily="2" charset="-122"/>
          <a:cs typeface="+mj-cs"/>
        </a:defRPr>
      </a:lvl1pPr>
    </p:titleStyle>
    <p:bodyStyle>
      <a:lvl1pPr marL="342900" indent="323850" algn="l" defTabSz="914400" rtl="0" eaLnBrk="1" latinLnBrk="0" hangingPunct="1">
        <a:lnSpc>
          <a:spcPct val="150000"/>
        </a:lnSpc>
        <a:spcBef>
          <a:spcPts val="0"/>
        </a:spcBef>
        <a:buFont typeface="Wingdings" panose="05000000000000000000" pitchFamily="2" charset="2"/>
        <a:buChar char="Ø"/>
        <a:defRPr sz="1900" kern="1200">
          <a:solidFill>
            <a:schemeClr val="tx1"/>
          </a:solidFill>
          <a:latin typeface="仿宋" pitchFamily="49" charset="-122"/>
          <a:ea typeface="仿宋" pitchFamily="49" charset="-122"/>
          <a:cs typeface="+mn-cs"/>
        </a:defRPr>
      </a:lvl1pPr>
      <a:lvl2pPr marL="742950" indent="0" algn="l" defTabSz="914400" rtl="0" eaLnBrk="1" latinLnBrk="0" hangingPunct="1">
        <a:lnSpc>
          <a:spcPct val="150000"/>
        </a:lnSpc>
        <a:spcBef>
          <a:spcPts val="0"/>
        </a:spcBef>
        <a:buFont typeface="Wingdings" panose="05000000000000000000" pitchFamily="2" charset="2"/>
        <a:buNone/>
        <a:defRPr sz="1900" kern="1200">
          <a:solidFill>
            <a:schemeClr val="tx1"/>
          </a:solidFill>
          <a:latin typeface="仿宋" pitchFamily="49" charset="-122"/>
          <a:ea typeface="仿宋" pitchFamily="49" charset="-122"/>
          <a:cs typeface="+mn-cs"/>
        </a:defRPr>
      </a:lvl2pPr>
      <a:lvl3pPr marL="1143000" indent="0" algn="l" defTabSz="914400" rtl="0" eaLnBrk="1" latinLnBrk="0" hangingPunct="1">
        <a:lnSpc>
          <a:spcPct val="150000"/>
        </a:lnSpc>
        <a:spcBef>
          <a:spcPts val="0"/>
        </a:spcBef>
        <a:buFont typeface="Wingdings" panose="05000000000000000000" pitchFamily="2" charset="2"/>
        <a:buNone/>
        <a:defRPr sz="1900" kern="1200">
          <a:solidFill>
            <a:schemeClr val="tx1"/>
          </a:solidFill>
          <a:latin typeface="仿宋" pitchFamily="49" charset="-122"/>
          <a:ea typeface="仿宋" pitchFamily="49" charset="-122"/>
          <a:cs typeface="+mn-cs"/>
        </a:defRPr>
      </a:lvl3pPr>
      <a:lvl4pPr marL="1600200" indent="0" algn="l" defTabSz="914400" rtl="0" eaLnBrk="1" latinLnBrk="0" hangingPunct="1">
        <a:lnSpc>
          <a:spcPct val="150000"/>
        </a:lnSpc>
        <a:spcBef>
          <a:spcPts val="0"/>
        </a:spcBef>
        <a:buFont typeface="Wingdings" panose="05000000000000000000" pitchFamily="2" charset="2"/>
        <a:buNone/>
        <a:defRPr sz="1900" kern="1200">
          <a:solidFill>
            <a:schemeClr val="tx1"/>
          </a:solidFill>
          <a:latin typeface="仿宋" pitchFamily="49" charset="-122"/>
          <a:ea typeface="仿宋" pitchFamily="49" charset="-122"/>
          <a:cs typeface="+mn-cs"/>
        </a:defRPr>
      </a:lvl4pPr>
      <a:lvl5pPr marL="2057400" indent="0" algn="l" defTabSz="914400" rtl="0" eaLnBrk="1" latinLnBrk="0" hangingPunct="1">
        <a:lnSpc>
          <a:spcPct val="150000"/>
        </a:lnSpc>
        <a:spcBef>
          <a:spcPts val="0"/>
        </a:spcBef>
        <a:buFont typeface="Wingdings" panose="05000000000000000000" pitchFamily="2" charset="2"/>
        <a:buNone/>
        <a:defRPr sz="1900" kern="1200">
          <a:solidFill>
            <a:schemeClr val="tx1"/>
          </a:solidFill>
          <a:latin typeface="仿宋" pitchFamily="49" charset="-122"/>
          <a:ea typeface="仿宋" pitchFamily="49"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fangjianxin@nbu.edu.cn" TargetMode="External"/><Relationship Id="rId2" Type="http://schemas.openxmlformats.org/officeDocument/2006/relationships/hyperlink" Target="mailto:78373868@qq.com" TargetMode="Externa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30456;&#20851;&#36164;&#26009;/20181105&#30693;&#35782;&#20135;&#26435;&#30456;&#20851;&#20250;&#35745;&#20449;&#24687;&#25259;&#38706;&#35268;&#23450;.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20250;&#35745;&#35268;&#33539;&#24615;&#25991;&#20214;/&#20250;&#35745;&#20154;&#21592;&#31649;&#29702;&#21150;&#27861;.docx" TargetMode="External"/><Relationship Id="rId5" Type="http://schemas.openxmlformats.org/officeDocument/2006/relationships/hyperlink" Target="&#20250;&#35745;&#35268;&#33539;&#24615;&#25991;&#20214;/20190202&#20851;&#20110;&#36827;&#19968;&#27493;&#21152;&#24378;&#20195;&#25187;&#20195;&#25910;&#20195;&#24449;&#31246;&#27454;&#25163;&#32493;&#36153;&#31649;&#29702;&#30340;&#36890;&#30693;(&#36130;&#34892;&#12308;2019&#12309;11&#21495;).docx" TargetMode="External"/><Relationship Id="rId4" Type="http://schemas.openxmlformats.org/officeDocument/2006/relationships/hyperlink" Target="&#20250;&#35745;&#35268;&#33539;&#24615;&#25991;&#20214;/20190128&#27704;&#32493;&#20538;&#30456;&#20851;&#20250;&#35745;&#22788;&#29702;&#30340;&#35268;&#23450;&#65288;&#36130;&#20250;&#12308;2019&#12309;2&#21495;&#65289;.pdf" TargetMode="External"/></Relationships>
</file>

<file path=ppt/slides/_rels/slide21.xml.rels><?xml version="1.0" encoding="UTF-8" standalone="yes"?>
<Relationships xmlns="http://schemas.openxmlformats.org/package/2006/relationships"><Relationship Id="rId2" Type="http://schemas.openxmlformats.org/officeDocument/2006/relationships/hyperlink" Target="&#20250;&#35745;&#25253;&#34920;&#39033;&#30446;&#23545;&#27604;&#34920;.xlsx"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20250;&#35745;&#25253;&#34920;&#39033;&#30446;&#23545;&#27604;&#34920;.xlsx" TargetMode="External"/><Relationship Id="rId2" Type="http://schemas.openxmlformats.org/officeDocument/2006/relationships/hyperlink" Target="&#20250;&#35745;&#25253;&#34920;2019&#29256;.xlsx"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31649;&#29702;&#20250;&#35745;&#25351;&#24341;/20180817&#31649;&#29702;&#20250;&#35745;&#24212;&#29992;&#25351;&#24341;&#31532;202&#21495;&#8212;&#8212;&#38646;&#22522;&#39044;&#31639;.pdf"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gif"/><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26032;&#31199;&#36161;&#20934;&#21017;&#19982;&#31246;&#27861;&#24046;&#24322;&#38382;&#39064;.docx.docx"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215008" y="836712"/>
            <a:ext cx="8928992" cy="1523033"/>
          </a:xfrm>
          <a:effectLst>
            <a:outerShdw blurRad="50800" dist="38100" algn="l" rotWithShape="0">
              <a:prstClr val="black">
                <a:alpha val="40000"/>
              </a:prstClr>
            </a:outerShdw>
          </a:effectLst>
        </p:spPr>
        <p:txBody>
          <a:bodyPr>
            <a:normAutofit/>
          </a:bodyPr>
          <a:lstStyle/>
          <a:p>
            <a:r>
              <a:rPr lang="zh-CN" altLang="en-US" sz="4000" dirty="0">
                <a:solidFill>
                  <a:srgbClr val="92D05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宁波</a:t>
            </a:r>
            <a:r>
              <a:rPr lang="en-US" altLang="zh-CN" sz="4000" dirty="0">
                <a:solidFill>
                  <a:srgbClr val="92D05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rPr>
              <a:t>·2019</a:t>
            </a:r>
            <a:endParaRPr lang="zh-CN" altLang="en-US" sz="4000" b="1" dirty="0">
              <a:solidFill>
                <a:srgbClr val="92D050"/>
              </a:solidFill>
              <a:effectLst>
                <a:outerShdw blurRad="38100" dist="38100" dir="2700000" algn="tl">
                  <a:srgbClr val="000000">
                    <a:alpha val="43137"/>
                  </a:srgbClr>
                </a:outerShdw>
              </a:effectLst>
              <a:latin typeface="华文新魏" panose="02010800040101010101" pitchFamily="2" charset="-122"/>
              <a:ea typeface="华文新魏" panose="02010800040101010101" pitchFamily="2" charset="-122"/>
            </a:endParaRPr>
          </a:p>
        </p:txBody>
      </p:sp>
      <p:sp>
        <p:nvSpPr>
          <p:cNvPr id="3" name="副标题 2"/>
          <p:cNvSpPr>
            <a:spLocks noGrp="1"/>
          </p:cNvSpPr>
          <p:nvPr>
            <p:ph type="subTitle" idx="1"/>
          </p:nvPr>
        </p:nvSpPr>
        <p:spPr>
          <a:xfrm>
            <a:off x="755576" y="2573614"/>
            <a:ext cx="7992888" cy="1143418"/>
          </a:xfrm>
          <a:effectLst>
            <a:outerShdw blurRad="50800" dist="38100" dir="5400000" algn="t" rotWithShape="0">
              <a:prstClr val="black">
                <a:alpha val="40000"/>
              </a:prstClr>
            </a:outerShdw>
            <a:softEdge rad="127000"/>
          </a:effectLst>
        </p:spPr>
        <p:txBody>
          <a:bodyPr>
            <a:noAutofit/>
          </a:bodyPr>
          <a:lstStyle/>
          <a:p>
            <a:pPr algn="ctr"/>
            <a:r>
              <a:rPr lang="zh-CN" altLang="en-US" sz="4800" dirty="0">
                <a:solidFill>
                  <a:srgbClr val="C00000"/>
                </a:solidFill>
                <a:latin typeface="华文楷体" panose="02010600040101010101" pitchFamily="2" charset="-122"/>
                <a:ea typeface="华文楷体" panose="02010600040101010101" pitchFamily="2" charset="-122"/>
              </a:rPr>
              <a:t>准则修订及会计报表变化</a:t>
            </a:r>
          </a:p>
        </p:txBody>
      </p:sp>
      <p:sp>
        <p:nvSpPr>
          <p:cNvPr id="4" name="Rectangle 7"/>
          <p:cNvSpPr txBox="1">
            <a:spLocks noChangeArrowheads="1"/>
          </p:cNvSpPr>
          <p:nvPr/>
        </p:nvSpPr>
        <p:spPr>
          <a:xfrm>
            <a:off x="2987824" y="4293096"/>
            <a:ext cx="5688632" cy="2232248"/>
          </a:xfrm>
          <a:prstGeom prst="rect">
            <a:avLst/>
          </a:prstGeom>
        </p:spPr>
        <p:txBody>
          <a:bodyPr vert="horz">
            <a:normAutofit fontScale="77500" lnSpcReduction="20000"/>
          </a:bodyPr>
          <a:lst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a:lstStyle>
          <a:p>
            <a:pPr marL="0" indent="0">
              <a:lnSpc>
                <a:spcPct val="90000"/>
              </a:lnSpc>
              <a:buFont typeface="Wingdings" panose="05000000000000000000" pitchFamily="2" charset="2"/>
              <a:buNone/>
            </a:pPr>
            <a:r>
              <a:rPr lang="zh-CN" altLang="en-US" sz="4100" dirty="0">
                <a:solidFill>
                  <a:srgbClr val="002060"/>
                </a:solidFill>
                <a:latin typeface="华文新魏" panose="02010800040101010101" pitchFamily="2" charset="-122"/>
                <a:ea typeface="华文新魏" panose="02010800040101010101" pitchFamily="2" charset="-122"/>
              </a:rPr>
              <a:t>方建新</a:t>
            </a:r>
            <a:endParaRPr lang="en-US" altLang="zh-CN" sz="4100" dirty="0">
              <a:solidFill>
                <a:srgbClr val="002060"/>
              </a:solidFill>
              <a:latin typeface="华文新魏" panose="02010800040101010101" pitchFamily="2" charset="-122"/>
              <a:ea typeface="华文新魏" panose="02010800040101010101" pitchFamily="2" charset="-122"/>
            </a:endParaRPr>
          </a:p>
          <a:p>
            <a:pPr marL="0" indent="0">
              <a:lnSpc>
                <a:spcPct val="90000"/>
              </a:lnSpc>
              <a:buFont typeface="Wingdings" panose="05000000000000000000" pitchFamily="2" charset="2"/>
              <a:buNone/>
            </a:pPr>
            <a:endParaRPr lang="en-US" altLang="zh-CN" sz="3600" dirty="0">
              <a:solidFill>
                <a:srgbClr val="002060"/>
              </a:solidFill>
              <a:latin typeface="华文新魏" panose="02010800040101010101" pitchFamily="2" charset="-122"/>
              <a:ea typeface="华文新魏" panose="02010800040101010101" pitchFamily="2" charset="-122"/>
            </a:endParaRPr>
          </a:p>
          <a:p>
            <a:pPr marL="0" indent="0" algn="r">
              <a:lnSpc>
                <a:spcPct val="90000"/>
              </a:lnSpc>
              <a:buFont typeface="Wingdings" panose="05000000000000000000" pitchFamily="2" charset="2"/>
              <a:buNone/>
            </a:pPr>
            <a:r>
              <a:rPr lang="zh-CN" altLang="en-US" sz="3100" dirty="0">
                <a:effectLst>
                  <a:outerShdw blurRad="38100" dist="38100" dir="2700000" algn="tl">
                    <a:srgbClr val="C0C0C0"/>
                  </a:outerShdw>
                </a:effectLst>
                <a:latin typeface="楷体" panose="02010609060101010101" pitchFamily="49" charset="-122"/>
                <a:ea typeface="楷体" panose="02010609060101010101" pitchFamily="49" charset="-122"/>
              </a:rPr>
              <a:t>宁波中瑞税务师事务所有限公司</a:t>
            </a:r>
          </a:p>
          <a:p>
            <a:pPr marL="0" indent="0" algn="r">
              <a:lnSpc>
                <a:spcPct val="90000"/>
              </a:lnSpc>
              <a:buFont typeface="Wingdings" panose="05000000000000000000" pitchFamily="2" charset="2"/>
              <a:buNone/>
            </a:pPr>
            <a:r>
              <a:rPr lang="zh-CN" altLang="en-US" sz="3100" dirty="0">
                <a:effectLst>
                  <a:outerShdw blurRad="38100" dist="38100" dir="2700000" algn="tl">
                    <a:srgbClr val="C0C0C0"/>
                  </a:outerShdw>
                </a:effectLst>
                <a:latin typeface="楷体" panose="02010609060101010101" pitchFamily="49" charset="-122"/>
                <a:ea typeface="楷体" panose="02010609060101010101" pitchFamily="49" charset="-122"/>
              </a:rPr>
              <a:t>宁波高新区甬瑞会计师事务所</a:t>
            </a:r>
          </a:p>
          <a:p>
            <a:pPr marL="0" indent="0">
              <a:lnSpc>
                <a:spcPct val="90000"/>
              </a:lnSpc>
              <a:buFont typeface="Wingdings" panose="05000000000000000000" pitchFamily="2" charset="2"/>
              <a:buNone/>
            </a:pPr>
            <a:r>
              <a:rPr lang="zh-CN" altLang="en-US" sz="2300" dirty="0">
                <a:solidFill>
                  <a:srgbClr val="002060"/>
                </a:solidFill>
                <a:effectLst>
                  <a:outerShdw blurRad="38100" dist="38100" dir="2700000" algn="tl">
                    <a:srgbClr val="C0C0C0"/>
                  </a:outerShdw>
                </a:effectLst>
                <a:latin typeface="华文新魏" panose="02010800040101010101" pitchFamily="2" charset="-122"/>
                <a:ea typeface="华文新魏" panose="02010800040101010101" pitchFamily="2" charset="-122"/>
              </a:rPr>
              <a:t>交流热线：</a:t>
            </a:r>
            <a:r>
              <a:rPr lang="en-US" altLang="zh-CN" sz="2300" dirty="0">
                <a:solidFill>
                  <a:srgbClr val="C00000"/>
                </a:solidFill>
                <a:latin typeface="Times New Roman" panose="02020603050405020304" pitchFamily="18" charset="0"/>
                <a:ea typeface="华文新魏" panose="02010800040101010101" pitchFamily="2" charset="-122"/>
              </a:rPr>
              <a:t>133258878310574—87170323</a:t>
            </a:r>
            <a:r>
              <a:rPr lang="zh-CN" altLang="en-US" sz="2300" dirty="0">
                <a:solidFill>
                  <a:srgbClr val="C00000"/>
                </a:solidFill>
                <a:latin typeface="+mn-ea"/>
              </a:rPr>
              <a:t>（业务六部）</a:t>
            </a:r>
          </a:p>
          <a:p>
            <a:pPr marL="0" indent="0">
              <a:lnSpc>
                <a:spcPct val="90000"/>
              </a:lnSpc>
              <a:buFont typeface="Wingdings" panose="05000000000000000000" pitchFamily="2" charset="2"/>
              <a:buNone/>
            </a:pPr>
            <a:r>
              <a:rPr lang="en-US" altLang="zh-CN" sz="2300" dirty="0">
                <a:solidFill>
                  <a:srgbClr val="002060"/>
                </a:solidFill>
                <a:effectLst>
                  <a:outerShdw blurRad="38100" dist="38100" dir="2700000" algn="tl">
                    <a:srgbClr val="C0C0C0"/>
                  </a:outerShdw>
                </a:effectLst>
                <a:latin typeface="华文新魏" panose="02010800040101010101" pitchFamily="2" charset="-122"/>
                <a:ea typeface="华文新魏" panose="02010800040101010101" pitchFamily="2" charset="-122"/>
              </a:rPr>
              <a:t>E-mail</a:t>
            </a:r>
            <a:r>
              <a:rPr lang="zh-CN" altLang="en-US" sz="2300" dirty="0">
                <a:solidFill>
                  <a:srgbClr val="002060"/>
                </a:solidFill>
                <a:effectLst>
                  <a:outerShdw blurRad="38100" dist="38100" dir="2700000" algn="tl">
                    <a:srgbClr val="C0C0C0"/>
                  </a:outerShdw>
                </a:effectLst>
                <a:latin typeface="华文新魏" panose="02010800040101010101" pitchFamily="2" charset="-122"/>
                <a:ea typeface="华文新魏" panose="02010800040101010101" pitchFamily="2" charset="-122"/>
              </a:rPr>
              <a:t>：</a:t>
            </a:r>
            <a:r>
              <a:rPr lang="en-US" altLang="zh-CN" sz="2300" dirty="0">
                <a:solidFill>
                  <a:srgbClr val="002060"/>
                </a:solidFill>
                <a:latin typeface="Times New Roman" panose="02020603050405020304" pitchFamily="18" charset="0"/>
                <a:ea typeface="华文新魏" panose="02010800040101010101" pitchFamily="2" charset="-122"/>
                <a:hlinkClick r:id="rId2"/>
              </a:rPr>
              <a:t>78373868@qq.com</a:t>
            </a:r>
            <a:endParaRPr lang="en-US" altLang="zh-CN" sz="2300" dirty="0">
              <a:solidFill>
                <a:srgbClr val="002060"/>
              </a:solidFill>
              <a:latin typeface="Times New Roman" panose="02020603050405020304" pitchFamily="18" charset="0"/>
              <a:ea typeface="华文新魏" panose="02010800040101010101" pitchFamily="2" charset="-122"/>
            </a:endParaRPr>
          </a:p>
          <a:p>
            <a:pPr marL="0" indent="0">
              <a:lnSpc>
                <a:spcPct val="90000"/>
              </a:lnSpc>
              <a:buFont typeface="Wingdings" panose="05000000000000000000" pitchFamily="2" charset="2"/>
              <a:buNone/>
            </a:pPr>
            <a:r>
              <a:rPr lang="en-US" altLang="zh-CN" sz="2300" dirty="0">
                <a:solidFill>
                  <a:srgbClr val="002060"/>
                </a:solidFill>
                <a:latin typeface="Times New Roman" panose="02020603050405020304" pitchFamily="18" charset="0"/>
                <a:ea typeface="华文新魏" panose="02010800040101010101" pitchFamily="2" charset="-122"/>
                <a:hlinkClick r:id="rId3"/>
              </a:rPr>
              <a:t>fangjianxin@nbu.edu.cn</a:t>
            </a:r>
            <a:endParaRPr lang="en-US" altLang="zh-CN" sz="2300" dirty="0">
              <a:solidFill>
                <a:srgbClr val="002060"/>
              </a:solidFill>
              <a:latin typeface="Times New Roman" panose="02020603050405020304" pitchFamily="18" charset="0"/>
              <a:ea typeface="华文新魏" panose="02010800040101010101" pitchFamily="2" charset="-122"/>
            </a:endParaRPr>
          </a:p>
          <a:p>
            <a:pPr marL="0" indent="0">
              <a:lnSpc>
                <a:spcPct val="90000"/>
              </a:lnSpc>
              <a:buFont typeface="Wingdings" panose="05000000000000000000" pitchFamily="2" charset="2"/>
              <a:buNone/>
            </a:pPr>
            <a:endParaRPr lang="en-US" altLang="zh-CN" sz="2000" dirty="0">
              <a:solidFill>
                <a:srgbClr val="002060"/>
              </a:solidFill>
              <a:latin typeface="Times New Roman" panose="02020603050405020304" pitchFamily="18" charset="0"/>
              <a:ea typeface="华文新魏" panose="02010800040101010101" pitchFamily="2" charset="-122"/>
            </a:endParaRPr>
          </a:p>
          <a:p>
            <a:pPr marL="0" indent="0">
              <a:lnSpc>
                <a:spcPct val="90000"/>
              </a:lnSpc>
              <a:buFont typeface="Wingdings" panose="05000000000000000000" pitchFamily="2" charset="2"/>
              <a:buNone/>
            </a:pPr>
            <a:endParaRPr lang="zh-CN" altLang="en-US" sz="1800" dirty="0">
              <a:solidFill>
                <a:srgbClr val="002060"/>
              </a:solidFill>
              <a:effectLst>
                <a:outerShdw blurRad="38100" dist="38100" dir="2700000" algn="tl">
                  <a:srgbClr val="C0C0C0"/>
                </a:outerShdw>
              </a:effectLst>
              <a:latin typeface="华文新魏" panose="02010800040101010101" pitchFamily="2" charset="-122"/>
              <a:ea typeface="华文新魏" panose="02010800040101010101" pitchFamily="2" charset="-122"/>
            </a:endParaRPr>
          </a:p>
        </p:txBody>
      </p:sp>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755576" y="4437112"/>
            <a:ext cx="1728192" cy="1728192"/>
          </a:xfrm>
          <a:prstGeom prst="rect">
            <a:avLst/>
          </a:prstGeom>
        </p:spPr>
      </p:pic>
    </p:spTree>
    <p:extLst>
      <p:ext uri="{BB962C8B-B14F-4D97-AF65-F5344CB8AC3E}">
        <p14:creationId xmlns:p14="http://schemas.microsoft.com/office/powerpoint/2010/main" val="18825717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F9C1BFE-6922-436B-A6EB-48D8EA5AE4CE}"/>
              </a:ext>
            </a:extLst>
          </p:cNvPr>
          <p:cNvSpPr>
            <a:spLocks noGrp="1"/>
          </p:cNvSpPr>
          <p:nvPr>
            <p:ph type="title"/>
          </p:nvPr>
        </p:nvSpPr>
        <p:spPr/>
        <p:txBody>
          <a:bodyPr/>
          <a:lstStyle/>
          <a:p>
            <a:r>
              <a:rPr lang="zh-CN" altLang="en-US" dirty="0"/>
              <a:t>租赁示例：</a:t>
            </a:r>
          </a:p>
        </p:txBody>
      </p:sp>
      <p:graphicFrame>
        <p:nvGraphicFramePr>
          <p:cNvPr id="5" name="内容占位符 4">
            <a:extLst>
              <a:ext uri="{FF2B5EF4-FFF2-40B4-BE49-F238E27FC236}">
                <a16:creationId xmlns:a16="http://schemas.microsoft.com/office/drawing/2014/main" id="{04428B6B-6868-4FD7-8B25-150D68FD7CEF}"/>
              </a:ext>
            </a:extLst>
          </p:cNvPr>
          <p:cNvGraphicFramePr>
            <a:graphicFrameLocks noGrp="1"/>
          </p:cNvGraphicFramePr>
          <p:nvPr>
            <p:ph idx="1"/>
          </p:nvPr>
        </p:nvGraphicFramePr>
        <p:xfrm>
          <a:off x="467932" y="1700808"/>
          <a:ext cx="8218868" cy="4497457"/>
        </p:xfrm>
        <a:graphic>
          <a:graphicData uri="http://schemas.openxmlformats.org/drawingml/2006/table">
            <a:tbl>
              <a:tblPr firstRow="1" firstCol="1" bandRow="1">
                <a:tableStyleId>{5C22544A-7EE6-4342-B048-85BDC9FD1C3A}</a:tableStyleId>
              </a:tblPr>
              <a:tblGrid>
                <a:gridCol w="4109434">
                  <a:extLst>
                    <a:ext uri="{9D8B030D-6E8A-4147-A177-3AD203B41FA5}">
                      <a16:colId xmlns:a16="http://schemas.microsoft.com/office/drawing/2014/main" val="3528174011"/>
                    </a:ext>
                  </a:extLst>
                </a:gridCol>
                <a:gridCol w="4109434">
                  <a:extLst>
                    <a:ext uri="{9D8B030D-6E8A-4147-A177-3AD203B41FA5}">
                      <a16:colId xmlns:a16="http://schemas.microsoft.com/office/drawing/2014/main" val="3346385286"/>
                    </a:ext>
                  </a:extLst>
                </a:gridCol>
              </a:tblGrid>
              <a:tr h="421575">
                <a:tc gridSpan="2">
                  <a:txBody>
                    <a:bodyPr/>
                    <a:lstStyle/>
                    <a:p>
                      <a:pPr algn="l">
                        <a:lnSpc>
                          <a:spcPct val="100000"/>
                        </a:lnSpc>
                        <a:spcAft>
                          <a:spcPts val="0"/>
                        </a:spcAft>
                      </a:pPr>
                      <a:r>
                        <a:rPr lang="zh-CN" sz="2200" kern="100" dirty="0">
                          <a:solidFill>
                            <a:srgbClr val="0070C0"/>
                          </a:solidFill>
                          <a:effectLst/>
                        </a:rPr>
                        <a:t>【案例】</a:t>
                      </a:r>
                      <a:r>
                        <a:rPr lang="en-US" sz="2200" kern="100" dirty="0">
                          <a:solidFill>
                            <a:srgbClr val="0070C0"/>
                          </a:solidFill>
                          <a:effectLst/>
                        </a:rPr>
                        <a:t>A</a:t>
                      </a:r>
                      <a:r>
                        <a:rPr lang="zh-CN" sz="2200" kern="100" dirty="0">
                          <a:solidFill>
                            <a:srgbClr val="0070C0"/>
                          </a:solidFill>
                          <a:effectLst/>
                        </a:rPr>
                        <a:t>公司租入一栋办公楼，每年支付租金</a:t>
                      </a:r>
                      <a:r>
                        <a:rPr lang="en-US" sz="2200" kern="100" dirty="0">
                          <a:solidFill>
                            <a:srgbClr val="0070C0"/>
                          </a:solidFill>
                          <a:effectLst/>
                        </a:rPr>
                        <a:t>500</a:t>
                      </a:r>
                      <a:r>
                        <a:rPr lang="zh-CN" sz="2200" kern="100" dirty="0">
                          <a:solidFill>
                            <a:srgbClr val="0070C0"/>
                          </a:solidFill>
                          <a:effectLst/>
                        </a:rPr>
                        <a:t>万元，租期</a:t>
                      </a:r>
                      <a:r>
                        <a:rPr lang="en-US" sz="2200" kern="100" dirty="0">
                          <a:solidFill>
                            <a:srgbClr val="0070C0"/>
                          </a:solidFill>
                          <a:effectLst/>
                        </a:rPr>
                        <a:t>10</a:t>
                      </a:r>
                      <a:r>
                        <a:rPr lang="zh-CN" sz="2200" kern="100" dirty="0">
                          <a:solidFill>
                            <a:srgbClr val="0070C0"/>
                          </a:solidFill>
                          <a:effectLst/>
                        </a:rPr>
                        <a:t>年。假定暂不考虑折现。</a:t>
                      </a:r>
                      <a:endParaRPr lang="zh-CN" sz="2200" kern="100" dirty="0">
                        <a:solidFill>
                          <a:srgbClr val="0070C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accent6">
                        <a:lumMod val="20000"/>
                        <a:lumOff val="80000"/>
                      </a:schemeClr>
                    </a:solidFill>
                  </a:tcPr>
                </a:tc>
                <a:tc hMerge="1">
                  <a:txBody>
                    <a:bodyPr/>
                    <a:lstStyle/>
                    <a:p>
                      <a:endParaRPr lang="zh-CN" altLang="en-US"/>
                    </a:p>
                  </a:txBody>
                  <a:tcPr/>
                </a:tc>
                <a:extLst>
                  <a:ext uri="{0D108BD9-81ED-4DB2-BD59-A6C34878D82A}">
                    <a16:rowId xmlns:a16="http://schemas.microsoft.com/office/drawing/2014/main" val="3667668471"/>
                  </a:ext>
                </a:extLst>
              </a:tr>
              <a:tr h="3826897">
                <a:tc>
                  <a:txBody>
                    <a:bodyPr/>
                    <a:lstStyle/>
                    <a:p>
                      <a:pPr algn="l">
                        <a:lnSpc>
                          <a:spcPct val="100000"/>
                        </a:lnSpc>
                        <a:spcAft>
                          <a:spcPts val="0"/>
                        </a:spcAft>
                      </a:pPr>
                      <a:r>
                        <a:rPr lang="zh-CN" sz="2200" kern="100" dirty="0">
                          <a:solidFill>
                            <a:srgbClr val="002060"/>
                          </a:solidFill>
                          <a:effectLst/>
                        </a:rPr>
                        <a:t>现行准则处理方法</a:t>
                      </a:r>
                    </a:p>
                    <a:p>
                      <a:pPr algn="l">
                        <a:lnSpc>
                          <a:spcPct val="100000"/>
                        </a:lnSpc>
                        <a:spcAft>
                          <a:spcPts val="0"/>
                        </a:spcAft>
                      </a:pPr>
                      <a:endParaRPr lang="en-US" sz="2200" kern="100" dirty="0">
                        <a:solidFill>
                          <a:srgbClr val="002060"/>
                        </a:solidFill>
                        <a:effectLst/>
                      </a:endParaRPr>
                    </a:p>
                    <a:p>
                      <a:pPr algn="l">
                        <a:lnSpc>
                          <a:spcPct val="100000"/>
                        </a:lnSpc>
                        <a:spcAft>
                          <a:spcPts val="0"/>
                        </a:spcAft>
                      </a:pPr>
                      <a:r>
                        <a:rPr lang="en-US" sz="2200" kern="100" dirty="0">
                          <a:solidFill>
                            <a:srgbClr val="002060"/>
                          </a:solidFill>
                          <a:effectLst/>
                        </a:rPr>
                        <a:t>1.</a:t>
                      </a:r>
                      <a:r>
                        <a:rPr lang="zh-CN" sz="2200" kern="100" dirty="0">
                          <a:solidFill>
                            <a:srgbClr val="002060"/>
                          </a:solidFill>
                          <a:effectLst/>
                        </a:rPr>
                        <a:t>在租赁期开始日，必须判断是融资租赁还是经营租赁。对于融资租赁，增加资产和负债；对于经营租赁，不确认资产和负债。</a:t>
                      </a:r>
                    </a:p>
                    <a:p>
                      <a:pPr algn="l">
                        <a:lnSpc>
                          <a:spcPct val="100000"/>
                        </a:lnSpc>
                        <a:spcAft>
                          <a:spcPts val="0"/>
                        </a:spcAft>
                      </a:pPr>
                      <a:r>
                        <a:rPr lang="en-US" sz="2200" kern="100" dirty="0">
                          <a:solidFill>
                            <a:srgbClr val="002060"/>
                          </a:solidFill>
                          <a:effectLst/>
                        </a:rPr>
                        <a:t>2. </a:t>
                      </a:r>
                      <a:r>
                        <a:rPr lang="zh-CN" sz="2200" kern="100" dirty="0">
                          <a:solidFill>
                            <a:srgbClr val="002060"/>
                          </a:solidFill>
                          <a:effectLst/>
                        </a:rPr>
                        <a:t>对资产负债表的影响：</a:t>
                      </a:r>
                    </a:p>
                    <a:p>
                      <a:pPr algn="l">
                        <a:lnSpc>
                          <a:spcPct val="100000"/>
                        </a:lnSpc>
                        <a:spcAft>
                          <a:spcPts val="0"/>
                        </a:spcAft>
                      </a:pPr>
                      <a:r>
                        <a:rPr lang="zh-CN" sz="2200" kern="100" dirty="0">
                          <a:solidFill>
                            <a:srgbClr val="002060"/>
                          </a:solidFill>
                          <a:effectLst/>
                        </a:rPr>
                        <a:t>经营租赁不影响资产负债率，仅仅在报表附注中披露租赁信息。</a:t>
                      </a:r>
                      <a:endParaRPr lang="zh-CN" sz="2200" kern="100" dirty="0">
                        <a:solidFill>
                          <a:srgbClr val="002060"/>
                        </a:solidFill>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accent6">
                        <a:lumMod val="20000"/>
                        <a:lumOff val="80000"/>
                      </a:schemeClr>
                    </a:solidFill>
                  </a:tcPr>
                </a:tc>
                <a:tc>
                  <a:txBody>
                    <a:bodyPr/>
                    <a:lstStyle/>
                    <a:p>
                      <a:pPr algn="l">
                        <a:lnSpc>
                          <a:spcPct val="100000"/>
                        </a:lnSpc>
                        <a:spcAft>
                          <a:spcPts val="0"/>
                        </a:spcAft>
                      </a:pPr>
                      <a:r>
                        <a:rPr lang="zh-CN" sz="2200" b="1" kern="100" dirty="0">
                          <a:effectLst/>
                        </a:rPr>
                        <a:t>新准则处理方法</a:t>
                      </a:r>
                    </a:p>
                    <a:p>
                      <a:pPr algn="l">
                        <a:lnSpc>
                          <a:spcPct val="100000"/>
                        </a:lnSpc>
                        <a:spcAft>
                          <a:spcPts val="0"/>
                        </a:spcAft>
                      </a:pPr>
                      <a:r>
                        <a:rPr lang="en-US" sz="2200" b="1" kern="100" dirty="0">
                          <a:effectLst/>
                        </a:rPr>
                        <a:t>1. </a:t>
                      </a:r>
                      <a:r>
                        <a:rPr lang="zh-CN" sz="2200" b="1" kern="100" dirty="0">
                          <a:effectLst/>
                        </a:rPr>
                        <a:t>在租赁期开始日，不再区分融资租赁还是经营租赁，均做下列处理：</a:t>
                      </a:r>
                    </a:p>
                    <a:p>
                      <a:pPr algn="l">
                        <a:lnSpc>
                          <a:spcPct val="100000"/>
                        </a:lnSpc>
                        <a:spcAft>
                          <a:spcPts val="0"/>
                        </a:spcAft>
                      </a:pPr>
                      <a:r>
                        <a:rPr lang="zh-CN" sz="2200" b="1" kern="100" dirty="0">
                          <a:effectLst/>
                        </a:rPr>
                        <a:t>借：使用权资产</a:t>
                      </a:r>
                      <a:r>
                        <a:rPr lang="en-US" sz="2200" b="1" kern="100" dirty="0">
                          <a:effectLst/>
                        </a:rPr>
                        <a:t>  5000</a:t>
                      </a:r>
                      <a:endParaRPr lang="zh-CN" sz="2200" b="1" kern="100" dirty="0">
                        <a:effectLst/>
                      </a:endParaRPr>
                    </a:p>
                    <a:p>
                      <a:pPr indent="298450" algn="l">
                        <a:lnSpc>
                          <a:spcPct val="100000"/>
                        </a:lnSpc>
                        <a:spcAft>
                          <a:spcPts val="0"/>
                        </a:spcAft>
                      </a:pPr>
                      <a:r>
                        <a:rPr lang="zh-CN" sz="2200" b="1" kern="100" dirty="0">
                          <a:effectLst/>
                        </a:rPr>
                        <a:t>贷：租赁负债</a:t>
                      </a:r>
                      <a:r>
                        <a:rPr lang="en-US" sz="2200" b="1" kern="100" dirty="0">
                          <a:effectLst/>
                        </a:rPr>
                        <a:t>   5000</a:t>
                      </a:r>
                      <a:endParaRPr lang="zh-CN" sz="2200" b="1" kern="100" dirty="0">
                        <a:effectLst/>
                      </a:endParaRPr>
                    </a:p>
                    <a:p>
                      <a:pPr algn="l">
                        <a:lnSpc>
                          <a:spcPct val="100000"/>
                        </a:lnSpc>
                        <a:spcAft>
                          <a:spcPts val="0"/>
                        </a:spcAft>
                      </a:pPr>
                      <a:r>
                        <a:rPr lang="en-US" sz="2200" b="1" kern="100" dirty="0">
                          <a:effectLst/>
                        </a:rPr>
                        <a:t>2.</a:t>
                      </a:r>
                      <a:r>
                        <a:rPr lang="zh-CN" sz="2200" b="1" kern="100" dirty="0">
                          <a:effectLst/>
                        </a:rPr>
                        <a:t>对资产负债表的影响：</a:t>
                      </a:r>
                    </a:p>
                    <a:p>
                      <a:pPr algn="l">
                        <a:lnSpc>
                          <a:spcPct val="100000"/>
                        </a:lnSpc>
                        <a:spcAft>
                          <a:spcPts val="0"/>
                        </a:spcAft>
                      </a:pPr>
                      <a:r>
                        <a:rPr lang="zh-CN" sz="2200" b="1" kern="100" dirty="0">
                          <a:effectLst/>
                        </a:rPr>
                        <a:t>即使是经营租赁，资产和负债也同时增加</a:t>
                      </a:r>
                      <a:r>
                        <a:rPr lang="en-US" sz="2200" b="1" kern="100" dirty="0">
                          <a:effectLst/>
                        </a:rPr>
                        <a:t>5000</a:t>
                      </a:r>
                      <a:r>
                        <a:rPr lang="zh-CN" sz="2200" b="1" kern="100" dirty="0">
                          <a:effectLst/>
                        </a:rPr>
                        <a:t>万，资产负债率急速上升！</a:t>
                      </a:r>
                      <a:endParaRPr lang="zh-CN" sz="22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68580" marR="68580" marT="0" marB="0">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173934450"/>
                  </a:ext>
                </a:extLst>
              </a:tr>
            </a:tbl>
          </a:graphicData>
        </a:graphic>
      </p:graphicFrame>
      <p:sp>
        <p:nvSpPr>
          <p:cNvPr id="4" name="灯片编号占位符 3">
            <a:extLst>
              <a:ext uri="{FF2B5EF4-FFF2-40B4-BE49-F238E27FC236}">
                <a16:creationId xmlns:a16="http://schemas.microsoft.com/office/drawing/2014/main" id="{50A0AC1A-8F74-49BA-BA1F-AA43377F3911}"/>
              </a:ext>
            </a:extLst>
          </p:cNvPr>
          <p:cNvSpPr>
            <a:spLocks noGrp="1"/>
          </p:cNvSpPr>
          <p:nvPr>
            <p:ph type="sldNum" sz="quarter" idx="12"/>
          </p:nvPr>
        </p:nvSpPr>
        <p:spPr/>
        <p:txBody>
          <a:bodyPr/>
          <a:lstStyle/>
          <a:p>
            <a:fld id="{E7ACD6DC-DBA0-41E3-A618-66034C9E3A45}" type="slidenum">
              <a:rPr lang="zh-CN" altLang="en-US" smtClean="0"/>
              <a:t>10</a:t>
            </a:fld>
            <a:endParaRPr lang="zh-CN" altLang="en-US"/>
          </a:p>
        </p:txBody>
      </p:sp>
    </p:spTree>
    <p:extLst>
      <p:ext uri="{BB962C8B-B14F-4D97-AF65-F5344CB8AC3E}">
        <p14:creationId xmlns:p14="http://schemas.microsoft.com/office/powerpoint/2010/main" val="33126438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DC47AE2-02F5-4FAD-B220-8E543AF14E2C}"/>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B5AA309B-B419-4988-9496-BDBCFA22FCFC}"/>
              </a:ext>
            </a:extLst>
          </p:cNvPr>
          <p:cNvSpPr>
            <a:spLocks noGrp="1"/>
          </p:cNvSpPr>
          <p:nvPr>
            <p:ph idx="1"/>
          </p:nvPr>
        </p:nvSpPr>
        <p:spPr/>
        <p:txBody>
          <a:bodyPr>
            <a:normAutofit fontScale="92500" lnSpcReduction="10000"/>
          </a:bodyPr>
          <a:lstStyle/>
          <a:p>
            <a:r>
              <a:rPr lang="zh-CN" altLang="en-US" dirty="0"/>
              <a:t>㈠租赁的识别、分拆和合并</a:t>
            </a:r>
          </a:p>
          <a:p>
            <a:pPr lvl="1"/>
            <a:r>
              <a:rPr lang="en-US" altLang="zh-CN" dirty="0"/>
              <a:t>1. </a:t>
            </a:r>
            <a:r>
              <a:rPr lang="zh-CN" altLang="en-US" dirty="0"/>
              <a:t>租赁，是指在一定期间内，出租人将资产的使用权让与承租人以获取对价的合同。</a:t>
            </a:r>
          </a:p>
          <a:p>
            <a:pPr lvl="2"/>
            <a:r>
              <a:rPr lang="en-US" altLang="zh-CN" dirty="0"/>
              <a:t>2.</a:t>
            </a:r>
            <a:r>
              <a:rPr lang="zh-CN" altLang="en-US" dirty="0"/>
              <a:t>在合同开始日，企业应当评估合同是否为租赁或者包含租赁。如果合同中一方让渡了在一定期间内控制一项或多项已识别资产使用的权利以换取对价，则该合同为租赁或者包含租赁。</a:t>
            </a:r>
          </a:p>
          <a:p>
            <a:pPr lvl="2"/>
            <a:r>
              <a:rPr lang="zh-CN" altLang="en-US" dirty="0"/>
              <a:t>新概念“已识别资产”，通常由合同明确指定。但是如果资产的供应方在整个使用期间拥有对该资产的实质性替换权，则该资产不属于已识别资产。</a:t>
            </a:r>
          </a:p>
          <a:p>
            <a:endParaRPr lang="zh-CN" altLang="en-US" dirty="0"/>
          </a:p>
        </p:txBody>
      </p:sp>
      <p:sp>
        <p:nvSpPr>
          <p:cNvPr id="4" name="灯片编号占位符 3">
            <a:extLst>
              <a:ext uri="{FF2B5EF4-FFF2-40B4-BE49-F238E27FC236}">
                <a16:creationId xmlns:a16="http://schemas.microsoft.com/office/drawing/2014/main" id="{8859713B-B89D-43A5-AC0F-EE41F482DBC4}"/>
              </a:ext>
            </a:extLst>
          </p:cNvPr>
          <p:cNvSpPr>
            <a:spLocks noGrp="1"/>
          </p:cNvSpPr>
          <p:nvPr>
            <p:ph type="sldNum" sz="quarter" idx="12"/>
          </p:nvPr>
        </p:nvSpPr>
        <p:spPr/>
        <p:txBody>
          <a:bodyPr/>
          <a:lstStyle/>
          <a:p>
            <a:fld id="{E7ACD6DC-DBA0-41E3-A618-66034C9E3A45}" type="slidenum">
              <a:rPr lang="zh-CN" altLang="en-US" smtClean="0"/>
              <a:t>11</a:t>
            </a:fld>
            <a:endParaRPr lang="zh-CN" altLang="en-US"/>
          </a:p>
        </p:txBody>
      </p:sp>
    </p:spTree>
    <p:extLst>
      <p:ext uri="{BB962C8B-B14F-4D97-AF65-F5344CB8AC3E}">
        <p14:creationId xmlns:p14="http://schemas.microsoft.com/office/powerpoint/2010/main" val="1440212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3AB6652-9A80-41A4-9BF2-A96E4C5ED710}"/>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94947C4F-84C3-4AB8-9EEA-9A72B01052A1}"/>
              </a:ext>
            </a:extLst>
          </p:cNvPr>
          <p:cNvSpPr>
            <a:spLocks noGrp="1"/>
          </p:cNvSpPr>
          <p:nvPr>
            <p:ph idx="1"/>
          </p:nvPr>
        </p:nvSpPr>
        <p:spPr/>
        <p:txBody>
          <a:bodyPr/>
          <a:lstStyle/>
          <a:p>
            <a:pPr lvl="1"/>
            <a:r>
              <a:rPr lang="en-US" altLang="zh-CN" dirty="0"/>
              <a:t>2. </a:t>
            </a:r>
            <a:r>
              <a:rPr lang="zh-CN" altLang="en-US" dirty="0"/>
              <a:t>租赁的分拆</a:t>
            </a:r>
          </a:p>
          <a:p>
            <a:pPr lvl="2"/>
            <a:r>
              <a:rPr lang="zh-CN" altLang="en-US" dirty="0"/>
              <a:t>（</a:t>
            </a:r>
            <a:r>
              <a:rPr lang="en-US" altLang="zh-CN" dirty="0"/>
              <a:t>1</a:t>
            </a:r>
            <a:r>
              <a:rPr lang="zh-CN" altLang="en-US" dirty="0"/>
              <a:t>）合同中同时包含多项单独租赁的，承租人和出租人应当将合同予以分拆，并分别各项单独租赁进行会计处理。</a:t>
            </a:r>
          </a:p>
          <a:p>
            <a:pPr lvl="2"/>
            <a:r>
              <a:rPr lang="zh-CN" altLang="en-US" dirty="0"/>
              <a:t>（</a:t>
            </a:r>
            <a:r>
              <a:rPr lang="en-US" altLang="zh-CN" dirty="0"/>
              <a:t>2</a:t>
            </a:r>
            <a:r>
              <a:rPr lang="zh-CN" altLang="en-US" dirty="0"/>
              <a:t>）合同中同时包含租赁和非租赁部分的，承租人和出租人应当将租赁和非租赁部分进行分拆，租赁部分按照租赁准则进行会计处理，非租赁部分应当按照其他会计准则进行会计处理。</a:t>
            </a:r>
          </a:p>
          <a:p>
            <a:endParaRPr lang="zh-CN" altLang="en-US" dirty="0"/>
          </a:p>
        </p:txBody>
      </p:sp>
      <p:sp>
        <p:nvSpPr>
          <p:cNvPr id="4" name="灯片编号占位符 3">
            <a:extLst>
              <a:ext uri="{FF2B5EF4-FFF2-40B4-BE49-F238E27FC236}">
                <a16:creationId xmlns:a16="http://schemas.microsoft.com/office/drawing/2014/main" id="{569972C3-99AF-483D-A685-BA49973D1CF0}"/>
              </a:ext>
            </a:extLst>
          </p:cNvPr>
          <p:cNvSpPr>
            <a:spLocks noGrp="1"/>
          </p:cNvSpPr>
          <p:nvPr>
            <p:ph type="sldNum" sz="quarter" idx="12"/>
          </p:nvPr>
        </p:nvSpPr>
        <p:spPr/>
        <p:txBody>
          <a:bodyPr/>
          <a:lstStyle/>
          <a:p>
            <a:fld id="{E7ACD6DC-DBA0-41E3-A618-66034C9E3A45}" type="slidenum">
              <a:rPr lang="zh-CN" altLang="en-US" smtClean="0"/>
              <a:t>12</a:t>
            </a:fld>
            <a:endParaRPr lang="zh-CN" altLang="en-US"/>
          </a:p>
        </p:txBody>
      </p:sp>
    </p:spTree>
    <p:extLst>
      <p:ext uri="{BB962C8B-B14F-4D97-AF65-F5344CB8AC3E}">
        <p14:creationId xmlns:p14="http://schemas.microsoft.com/office/powerpoint/2010/main" val="19736065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2FEACE6-B079-4CB1-8015-C95A84AD2FDA}"/>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3A1BD0A8-C0CD-4023-B06D-9E2E018AC15E}"/>
              </a:ext>
            </a:extLst>
          </p:cNvPr>
          <p:cNvSpPr>
            <a:spLocks noGrp="1"/>
          </p:cNvSpPr>
          <p:nvPr>
            <p:ph idx="1"/>
          </p:nvPr>
        </p:nvSpPr>
        <p:spPr/>
        <p:txBody>
          <a:bodyPr>
            <a:normAutofit fontScale="85000" lnSpcReduction="20000"/>
          </a:bodyPr>
          <a:lstStyle/>
          <a:p>
            <a:pPr lvl="1"/>
            <a:r>
              <a:rPr lang="en-US" altLang="zh-CN" dirty="0"/>
              <a:t>3. </a:t>
            </a:r>
            <a:r>
              <a:rPr lang="zh-CN" altLang="en-US" dirty="0"/>
              <a:t>租赁的合并</a:t>
            </a:r>
          </a:p>
          <a:p>
            <a:pPr lvl="1"/>
            <a:r>
              <a:rPr lang="zh-CN" altLang="en-US" dirty="0"/>
              <a:t>企业与同一交易方或其关联方在同一时间或相近时间订立的两份或多份包含租赁的合同，在符合下列条件之一时，应当合并为一份合同进行会计处理：</a:t>
            </a:r>
          </a:p>
          <a:p>
            <a:pPr lvl="2"/>
            <a:r>
              <a:rPr lang="zh-CN" altLang="en-US" dirty="0"/>
              <a:t>（</a:t>
            </a:r>
            <a:r>
              <a:rPr lang="en-US" altLang="zh-CN" dirty="0"/>
              <a:t>1</a:t>
            </a:r>
            <a:r>
              <a:rPr lang="zh-CN" altLang="en-US" dirty="0"/>
              <a:t>）该两份或多份合同基于总体商业目的而订立并构成一揽子交易，若不作为整体考虑则无法理解其总体商业目的。</a:t>
            </a:r>
          </a:p>
          <a:p>
            <a:pPr lvl="2"/>
            <a:r>
              <a:rPr lang="zh-CN" altLang="en-US" dirty="0"/>
              <a:t>（</a:t>
            </a:r>
            <a:r>
              <a:rPr lang="en-US" altLang="zh-CN" dirty="0"/>
              <a:t>2</a:t>
            </a:r>
            <a:r>
              <a:rPr lang="zh-CN" altLang="en-US" dirty="0"/>
              <a:t>）该两份或多份合同中的某份合同的对价金额取决于其他合同的定价或履行情况。</a:t>
            </a:r>
          </a:p>
          <a:p>
            <a:pPr lvl="2"/>
            <a:r>
              <a:rPr lang="zh-CN" altLang="en-US" dirty="0"/>
              <a:t>（</a:t>
            </a:r>
            <a:r>
              <a:rPr lang="en-US" altLang="zh-CN" dirty="0"/>
              <a:t>3</a:t>
            </a:r>
            <a:r>
              <a:rPr lang="zh-CN" altLang="en-US" dirty="0"/>
              <a:t>）该两份或多份合同让渡的资产使用权合起来构成一项单独租赁。</a:t>
            </a:r>
          </a:p>
          <a:p>
            <a:endParaRPr lang="zh-CN" altLang="en-US" dirty="0"/>
          </a:p>
        </p:txBody>
      </p:sp>
      <p:sp>
        <p:nvSpPr>
          <p:cNvPr id="4" name="灯片编号占位符 3">
            <a:extLst>
              <a:ext uri="{FF2B5EF4-FFF2-40B4-BE49-F238E27FC236}">
                <a16:creationId xmlns:a16="http://schemas.microsoft.com/office/drawing/2014/main" id="{86747417-FEE6-423A-8AFC-FC7DA220DA6D}"/>
              </a:ext>
            </a:extLst>
          </p:cNvPr>
          <p:cNvSpPr>
            <a:spLocks noGrp="1"/>
          </p:cNvSpPr>
          <p:nvPr>
            <p:ph type="sldNum" sz="quarter" idx="12"/>
          </p:nvPr>
        </p:nvSpPr>
        <p:spPr/>
        <p:txBody>
          <a:bodyPr/>
          <a:lstStyle/>
          <a:p>
            <a:fld id="{E7ACD6DC-DBA0-41E3-A618-66034C9E3A45}" type="slidenum">
              <a:rPr lang="zh-CN" altLang="en-US" smtClean="0"/>
              <a:t>13</a:t>
            </a:fld>
            <a:endParaRPr lang="zh-CN" altLang="en-US"/>
          </a:p>
        </p:txBody>
      </p:sp>
    </p:spTree>
    <p:extLst>
      <p:ext uri="{BB962C8B-B14F-4D97-AF65-F5344CB8AC3E}">
        <p14:creationId xmlns:p14="http://schemas.microsoft.com/office/powerpoint/2010/main" val="41884552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308DF9-A7D2-4E80-9CD4-D5014D011505}"/>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0DF44451-A7C4-42A5-9A0C-7D815EF47FFE}"/>
              </a:ext>
            </a:extLst>
          </p:cNvPr>
          <p:cNvSpPr>
            <a:spLocks noGrp="1"/>
          </p:cNvSpPr>
          <p:nvPr>
            <p:ph idx="1"/>
          </p:nvPr>
        </p:nvSpPr>
        <p:spPr>
          <a:xfrm>
            <a:off x="457200" y="1380741"/>
            <a:ext cx="8229600" cy="5202621"/>
          </a:xfrm>
        </p:spPr>
        <p:txBody>
          <a:bodyPr>
            <a:normAutofit fontScale="77500" lnSpcReduction="20000"/>
          </a:bodyPr>
          <a:lstStyle/>
          <a:p>
            <a:pPr>
              <a:lnSpc>
                <a:spcPct val="120000"/>
              </a:lnSpc>
            </a:pPr>
            <a:r>
              <a:rPr lang="zh-CN" altLang="en-US" sz="3800" dirty="0"/>
              <a:t>㈡承租人的会计处理</a:t>
            </a:r>
          </a:p>
          <a:p>
            <a:pPr lvl="1">
              <a:lnSpc>
                <a:spcPct val="120000"/>
              </a:lnSpc>
            </a:pPr>
            <a:r>
              <a:rPr lang="zh-CN" altLang="en-US" sz="2900" dirty="0"/>
              <a:t>一）确认和初始计量</a:t>
            </a:r>
          </a:p>
          <a:p>
            <a:pPr lvl="3">
              <a:lnSpc>
                <a:spcPct val="120000"/>
              </a:lnSpc>
            </a:pPr>
            <a:r>
              <a:rPr lang="en-US" altLang="zh-CN" sz="2900" dirty="0"/>
              <a:t>1.</a:t>
            </a:r>
            <a:r>
              <a:rPr lang="zh-CN" altLang="en-US" sz="2900" dirty="0"/>
              <a:t>确认</a:t>
            </a:r>
          </a:p>
          <a:p>
            <a:pPr lvl="2">
              <a:lnSpc>
                <a:spcPct val="120000"/>
              </a:lnSpc>
            </a:pPr>
            <a:r>
              <a:rPr lang="zh-CN" altLang="en-US" sz="2900" dirty="0"/>
              <a:t>（</a:t>
            </a:r>
            <a:r>
              <a:rPr lang="en-US" altLang="zh-CN" sz="2900" dirty="0"/>
              <a:t>1</a:t>
            </a:r>
            <a:r>
              <a:rPr lang="zh-CN" altLang="en-US" sz="2900" dirty="0"/>
              <a:t>）在租赁期开始日，承租人应当对租赁确认使用权资产和租赁负债，进行简化处理的短期租赁和低价值资产租赁除外。</a:t>
            </a:r>
          </a:p>
          <a:p>
            <a:pPr lvl="2">
              <a:lnSpc>
                <a:spcPct val="120000"/>
              </a:lnSpc>
            </a:pPr>
            <a:r>
              <a:rPr lang="zh-CN" altLang="en-US" sz="2900" dirty="0"/>
              <a:t>使用权资产，是指承租人可在租赁期内使用租赁资产的权利。</a:t>
            </a:r>
          </a:p>
          <a:p>
            <a:pPr lvl="2">
              <a:lnSpc>
                <a:spcPct val="120000"/>
              </a:lnSpc>
            </a:pPr>
            <a:r>
              <a:rPr lang="zh-CN" altLang="en-US" sz="2900" dirty="0"/>
              <a:t>租赁期开始日，是指出租人提供租赁资产使其可供承租人使用的起始日期。</a:t>
            </a:r>
          </a:p>
          <a:p>
            <a:pPr lvl="2">
              <a:lnSpc>
                <a:spcPct val="120000"/>
              </a:lnSpc>
            </a:pPr>
            <a:r>
              <a:rPr lang="zh-CN" altLang="en-US" sz="2900" dirty="0"/>
              <a:t>租赁期，是指承租人有权使用租赁资产且不可撤销的期间。</a:t>
            </a:r>
          </a:p>
          <a:p>
            <a:endParaRPr lang="zh-CN" altLang="en-US" dirty="0"/>
          </a:p>
        </p:txBody>
      </p:sp>
      <p:sp>
        <p:nvSpPr>
          <p:cNvPr id="4" name="灯片编号占位符 3">
            <a:extLst>
              <a:ext uri="{FF2B5EF4-FFF2-40B4-BE49-F238E27FC236}">
                <a16:creationId xmlns:a16="http://schemas.microsoft.com/office/drawing/2014/main" id="{1612A8F3-DD82-4D82-A04A-C2C7DD79B832}"/>
              </a:ext>
            </a:extLst>
          </p:cNvPr>
          <p:cNvSpPr>
            <a:spLocks noGrp="1"/>
          </p:cNvSpPr>
          <p:nvPr>
            <p:ph type="sldNum" sz="quarter" idx="12"/>
          </p:nvPr>
        </p:nvSpPr>
        <p:spPr/>
        <p:txBody>
          <a:bodyPr/>
          <a:lstStyle/>
          <a:p>
            <a:fld id="{E7ACD6DC-DBA0-41E3-A618-66034C9E3A45}" type="slidenum">
              <a:rPr lang="zh-CN" altLang="en-US" smtClean="0"/>
              <a:t>14</a:t>
            </a:fld>
            <a:endParaRPr lang="zh-CN" altLang="en-US"/>
          </a:p>
        </p:txBody>
      </p:sp>
    </p:spTree>
    <p:extLst>
      <p:ext uri="{BB962C8B-B14F-4D97-AF65-F5344CB8AC3E}">
        <p14:creationId xmlns:p14="http://schemas.microsoft.com/office/powerpoint/2010/main" val="42482458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F459D48-1BEC-4780-B9CD-EF56411BF351}"/>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1AF9A467-F277-4D3D-81C4-D00752215414}"/>
              </a:ext>
            </a:extLst>
          </p:cNvPr>
          <p:cNvSpPr>
            <a:spLocks noGrp="1"/>
          </p:cNvSpPr>
          <p:nvPr>
            <p:ph idx="1"/>
          </p:nvPr>
        </p:nvSpPr>
        <p:spPr/>
        <p:txBody>
          <a:bodyPr>
            <a:normAutofit fontScale="85000" lnSpcReduction="20000"/>
          </a:bodyPr>
          <a:lstStyle/>
          <a:p>
            <a:pPr lvl="1"/>
            <a:r>
              <a:rPr lang="en-US" altLang="zh-CN" sz="2800" dirty="0"/>
              <a:t>2.</a:t>
            </a:r>
            <a:r>
              <a:rPr lang="zh-CN" altLang="en-US" sz="2800" dirty="0"/>
              <a:t>使用权资产应当按照成本进行初始计量。</a:t>
            </a:r>
            <a:endParaRPr lang="en-US" altLang="zh-CN" sz="2800" dirty="0"/>
          </a:p>
          <a:p>
            <a:r>
              <a:rPr lang="zh-CN" altLang="en-US" dirty="0"/>
              <a:t>该成本包括：</a:t>
            </a:r>
          </a:p>
          <a:p>
            <a:pPr lvl="2"/>
            <a:r>
              <a:rPr lang="en-US" altLang="zh-CN" sz="2500" dirty="0"/>
              <a:t>a.</a:t>
            </a:r>
            <a:r>
              <a:rPr lang="zh-CN" altLang="en-US" sz="2500" dirty="0"/>
              <a:t>租赁负债的初始计量金额；</a:t>
            </a:r>
          </a:p>
          <a:p>
            <a:pPr lvl="2"/>
            <a:r>
              <a:rPr lang="en-US" altLang="zh-CN" sz="2500" dirty="0"/>
              <a:t>b.</a:t>
            </a:r>
            <a:r>
              <a:rPr lang="zh-CN" altLang="en-US" sz="2500" dirty="0"/>
              <a:t>在租赁期开始日或之前支付的租赁付款额，存在租赁激励的，扣除已享受的租赁激励相关金额；</a:t>
            </a:r>
          </a:p>
          <a:p>
            <a:pPr lvl="2"/>
            <a:r>
              <a:rPr lang="en-US" altLang="zh-CN" sz="2500" dirty="0"/>
              <a:t>c.</a:t>
            </a:r>
            <a:r>
              <a:rPr lang="zh-CN" altLang="en-US" sz="2500" dirty="0"/>
              <a:t>承租人发生的初始直接费用；</a:t>
            </a:r>
          </a:p>
          <a:p>
            <a:pPr lvl="2"/>
            <a:r>
              <a:rPr lang="zh-CN" altLang="en-US" sz="2500" dirty="0"/>
              <a:t>初始直接费用，是指为达成租赁所发生的增量成本。增量成本是指若企业不取得该租赁，则不会发生的成本。</a:t>
            </a:r>
          </a:p>
          <a:p>
            <a:pPr lvl="2"/>
            <a:r>
              <a:rPr lang="en-US" altLang="zh-CN" sz="2500" dirty="0"/>
              <a:t>d.</a:t>
            </a:r>
            <a:r>
              <a:rPr lang="zh-CN" altLang="en-US" sz="2500" dirty="0"/>
              <a:t>承租人为拆卸及移除租赁资产、复原租赁资产所在场地或将租赁资产恢复至租赁条款约定状态预计将发生的成本。</a:t>
            </a:r>
          </a:p>
        </p:txBody>
      </p:sp>
      <p:sp>
        <p:nvSpPr>
          <p:cNvPr id="4" name="灯片编号占位符 3">
            <a:extLst>
              <a:ext uri="{FF2B5EF4-FFF2-40B4-BE49-F238E27FC236}">
                <a16:creationId xmlns:a16="http://schemas.microsoft.com/office/drawing/2014/main" id="{8297CD5A-CFCE-4C88-B6FD-233F8024473E}"/>
              </a:ext>
            </a:extLst>
          </p:cNvPr>
          <p:cNvSpPr>
            <a:spLocks noGrp="1"/>
          </p:cNvSpPr>
          <p:nvPr>
            <p:ph type="sldNum" sz="quarter" idx="12"/>
          </p:nvPr>
        </p:nvSpPr>
        <p:spPr/>
        <p:txBody>
          <a:bodyPr/>
          <a:lstStyle/>
          <a:p>
            <a:fld id="{E7ACD6DC-DBA0-41E3-A618-66034C9E3A45}" type="slidenum">
              <a:rPr lang="zh-CN" altLang="en-US" smtClean="0"/>
              <a:t>15</a:t>
            </a:fld>
            <a:endParaRPr lang="zh-CN" altLang="en-US"/>
          </a:p>
        </p:txBody>
      </p:sp>
    </p:spTree>
    <p:extLst>
      <p:ext uri="{BB962C8B-B14F-4D97-AF65-F5344CB8AC3E}">
        <p14:creationId xmlns:p14="http://schemas.microsoft.com/office/powerpoint/2010/main" val="4048839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0E59A48-FE0E-47C3-9CDF-91CEFCE8B47B}"/>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D40A3ED6-05F2-496A-92C4-044FC79B0F1F}"/>
              </a:ext>
            </a:extLst>
          </p:cNvPr>
          <p:cNvSpPr>
            <a:spLocks noGrp="1"/>
          </p:cNvSpPr>
          <p:nvPr>
            <p:ph idx="1"/>
          </p:nvPr>
        </p:nvSpPr>
        <p:spPr/>
        <p:txBody>
          <a:bodyPr>
            <a:normAutofit fontScale="85000" lnSpcReduction="20000"/>
          </a:bodyPr>
          <a:lstStyle/>
          <a:p>
            <a:pPr lvl="1"/>
            <a:r>
              <a:rPr lang="en-US" altLang="zh-CN" sz="2800" dirty="0"/>
              <a:t>3.</a:t>
            </a:r>
            <a:r>
              <a:rPr lang="zh-CN" altLang="en-US" sz="2800" dirty="0"/>
              <a:t>租赁负债应当按照租赁期开始日尚未支付的租赁付款额的现值进行初始计量。</a:t>
            </a:r>
            <a:endParaRPr lang="en-US" altLang="zh-CN" sz="2800" dirty="0"/>
          </a:p>
          <a:p>
            <a:pPr lvl="2"/>
            <a:r>
              <a:rPr lang="en-US" altLang="zh-CN" dirty="0"/>
              <a:t>a.</a:t>
            </a:r>
            <a:r>
              <a:rPr lang="zh-CN" altLang="en-US" dirty="0"/>
              <a:t>在计算租赁付款额的现值时，承租人应当采用租赁内含利率作为折现率；无法确定租赁内含利率的，应当采用承租人增量借款利率作为折现率。</a:t>
            </a:r>
          </a:p>
          <a:p>
            <a:pPr lvl="2"/>
            <a:r>
              <a:rPr lang="en-US" altLang="zh-CN" dirty="0"/>
              <a:t>b.</a:t>
            </a:r>
            <a:r>
              <a:rPr lang="zh-CN" altLang="en-US" dirty="0"/>
              <a:t>租赁付款额，是指承租人向出租人支付的与在租赁期内使用租赁资产的权利相关的款项。</a:t>
            </a:r>
          </a:p>
          <a:p>
            <a:pPr lvl="2"/>
            <a:r>
              <a:rPr lang="zh-CN" altLang="en-US" dirty="0"/>
              <a:t>担保余值，是指与出租人无关的一方向出租人提供担保，保证在租赁结束时租赁资产的价值至少为某指定的金额。</a:t>
            </a:r>
          </a:p>
          <a:p>
            <a:pPr lvl="2"/>
            <a:r>
              <a:rPr lang="zh-CN" altLang="en-US" dirty="0"/>
              <a:t>未担保余值，是指租赁资产余值中，出租人无法保证能够实现或仅由与出租人有关的一方予以担保的部分。</a:t>
            </a:r>
          </a:p>
          <a:p>
            <a:endParaRPr lang="zh-CN" altLang="en-US" dirty="0"/>
          </a:p>
        </p:txBody>
      </p:sp>
      <p:sp>
        <p:nvSpPr>
          <p:cNvPr id="4" name="灯片编号占位符 3">
            <a:extLst>
              <a:ext uri="{FF2B5EF4-FFF2-40B4-BE49-F238E27FC236}">
                <a16:creationId xmlns:a16="http://schemas.microsoft.com/office/drawing/2014/main" id="{DDA909F9-EFCA-4A3A-B915-9908D30E63EB}"/>
              </a:ext>
            </a:extLst>
          </p:cNvPr>
          <p:cNvSpPr>
            <a:spLocks noGrp="1"/>
          </p:cNvSpPr>
          <p:nvPr>
            <p:ph type="sldNum" sz="quarter" idx="12"/>
          </p:nvPr>
        </p:nvSpPr>
        <p:spPr/>
        <p:txBody>
          <a:bodyPr/>
          <a:lstStyle/>
          <a:p>
            <a:fld id="{E7ACD6DC-DBA0-41E3-A618-66034C9E3A45}" type="slidenum">
              <a:rPr lang="zh-CN" altLang="en-US" smtClean="0"/>
              <a:t>16</a:t>
            </a:fld>
            <a:endParaRPr lang="zh-CN" altLang="en-US"/>
          </a:p>
        </p:txBody>
      </p:sp>
    </p:spTree>
    <p:extLst>
      <p:ext uri="{BB962C8B-B14F-4D97-AF65-F5344CB8AC3E}">
        <p14:creationId xmlns:p14="http://schemas.microsoft.com/office/powerpoint/2010/main" val="1056813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2659008-2911-4F8A-9F46-B4FC453195E2}"/>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55972495-A2DA-4183-B924-6773BA91CB25}"/>
              </a:ext>
            </a:extLst>
          </p:cNvPr>
          <p:cNvSpPr>
            <a:spLocks noGrp="1"/>
          </p:cNvSpPr>
          <p:nvPr>
            <p:ph idx="1"/>
          </p:nvPr>
        </p:nvSpPr>
        <p:spPr/>
        <p:txBody>
          <a:bodyPr>
            <a:normAutofit fontScale="85000" lnSpcReduction="20000"/>
          </a:bodyPr>
          <a:lstStyle/>
          <a:p>
            <a:pPr lvl="1"/>
            <a:r>
              <a:rPr lang="zh-CN" altLang="en-US" dirty="0"/>
              <a:t>二）后续计量</a:t>
            </a:r>
          </a:p>
          <a:p>
            <a:pPr lvl="2"/>
            <a:r>
              <a:rPr lang="en-US" altLang="zh-CN" dirty="0"/>
              <a:t>1.</a:t>
            </a:r>
            <a:r>
              <a:rPr lang="zh-CN" altLang="en-US" dirty="0"/>
              <a:t>计量原则：采用成本模式对使用权资产进行后续计量。</a:t>
            </a:r>
          </a:p>
          <a:p>
            <a:pPr lvl="2"/>
            <a:r>
              <a:rPr lang="en-US" altLang="zh-CN" dirty="0"/>
              <a:t>2.</a:t>
            </a:r>
            <a:r>
              <a:rPr lang="zh-CN" altLang="en-US" dirty="0"/>
              <a:t>折旧处理</a:t>
            </a:r>
          </a:p>
          <a:p>
            <a:pPr lvl="3"/>
            <a:r>
              <a:rPr lang="zh-CN" altLang="en-US" dirty="0"/>
              <a:t>（</a:t>
            </a:r>
            <a:r>
              <a:rPr lang="en-US" altLang="zh-CN" dirty="0"/>
              <a:t>1</a:t>
            </a:r>
            <a:r>
              <a:rPr lang="zh-CN" altLang="en-US" dirty="0"/>
              <a:t>）参照固定资产准则的折旧规定，对使用权资产计提折旧。</a:t>
            </a:r>
          </a:p>
          <a:p>
            <a:pPr lvl="3"/>
            <a:r>
              <a:rPr lang="zh-CN" altLang="en-US" dirty="0"/>
              <a:t>（</a:t>
            </a:r>
            <a:r>
              <a:rPr lang="en-US" altLang="zh-CN" dirty="0"/>
              <a:t>2</a:t>
            </a:r>
            <a:r>
              <a:rPr lang="zh-CN" altLang="en-US" dirty="0"/>
              <a:t>）折旧年限</a:t>
            </a:r>
          </a:p>
          <a:p>
            <a:pPr lvl="2"/>
            <a:r>
              <a:rPr lang="en-US" altLang="zh-CN" dirty="0"/>
              <a:t>a.</a:t>
            </a:r>
            <a:r>
              <a:rPr lang="zh-CN" altLang="en-US" dirty="0"/>
              <a:t>承租人能够合理确定租赁期届满时取得租赁资产所有权的，应当在租赁资产剩余使用寿命内计提折旧。</a:t>
            </a:r>
          </a:p>
          <a:p>
            <a:pPr lvl="2"/>
            <a:r>
              <a:rPr lang="en-US" altLang="zh-CN" dirty="0"/>
              <a:t>b.</a:t>
            </a:r>
            <a:r>
              <a:rPr lang="zh-CN" altLang="en-US" dirty="0"/>
              <a:t>无法合理确定租赁期届满时能够取得租赁资产所有权的，应当在租赁期与租赁资产剩余使用寿命两者孰短的期间内计提折旧。</a:t>
            </a:r>
          </a:p>
          <a:p>
            <a:endParaRPr lang="zh-CN" altLang="en-US" dirty="0"/>
          </a:p>
        </p:txBody>
      </p:sp>
      <p:sp>
        <p:nvSpPr>
          <p:cNvPr id="4" name="灯片编号占位符 3">
            <a:extLst>
              <a:ext uri="{FF2B5EF4-FFF2-40B4-BE49-F238E27FC236}">
                <a16:creationId xmlns:a16="http://schemas.microsoft.com/office/drawing/2014/main" id="{A9ACD3C9-D8F3-472F-BA8A-185F51070630}"/>
              </a:ext>
            </a:extLst>
          </p:cNvPr>
          <p:cNvSpPr>
            <a:spLocks noGrp="1"/>
          </p:cNvSpPr>
          <p:nvPr>
            <p:ph type="sldNum" sz="quarter" idx="12"/>
          </p:nvPr>
        </p:nvSpPr>
        <p:spPr/>
        <p:txBody>
          <a:bodyPr/>
          <a:lstStyle/>
          <a:p>
            <a:fld id="{E7ACD6DC-DBA0-41E3-A618-66034C9E3A45}" type="slidenum">
              <a:rPr lang="zh-CN" altLang="en-US" smtClean="0"/>
              <a:t>17</a:t>
            </a:fld>
            <a:endParaRPr lang="zh-CN" altLang="en-US"/>
          </a:p>
        </p:txBody>
      </p:sp>
    </p:spTree>
    <p:extLst>
      <p:ext uri="{BB962C8B-B14F-4D97-AF65-F5344CB8AC3E}">
        <p14:creationId xmlns:p14="http://schemas.microsoft.com/office/powerpoint/2010/main" val="2154763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94C86EE-E06C-4F9F-AC46-EE85D34D3CDF}"/>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BC0D5794-DE7C-4277-A2AB-88F31834B275}"/>
              </a:ext>
            </a:extLst>
          </p:cNvPr>
          <p:cNvSpPr>
            <a:spLocks noGrp="1"/>
          </p:cNvSpPr>
          <p:nvPr>
            <p:ph idx="1"/>
          </p:nvPr>
        </p:nvSpPr>
        <p:spPr/>
        <p:txBody>
          <a:bodyPr/>
          <a:lstStyle/>
          <a:p>
            <a:pPr lvl="3"/>
            <a:r>
              <a:rPr lang="zh-CN" altLang="en-US" dirty="0"/>
              <a:t>（</a:t>
            </a:r>
            <a:r>
              <a:rPr lang="en-US" altLang="zh-CN" dirty="0"/>
              <a:t>3</a:t>
            </a:r>
            <a:r>
              <a:rPr lang="zh-CN" altLang="en-US" dirty="0"/>
              <a:t>）减值处理：如果使用权资产发生减值，计提资产减值损失。</a:t>
            </a:r>
          </a:p>
          <a:p>
            <a:pPr lvl="3"/>
            <a:r>
              <a:rPr lang="zh-CN" altLang="en-US" dirty="0"/>
              <a:t>（</a:t>
            </a:r>
            <a:r>
              <a:rPr lang="en-US" altLang="zh-CN" dirty="0"/>
              <a:t>4</a:t>
            </a:r>
            <a:r>
              <a:rPr lang="zh-CN" altLang="en-US" dirty="0"/>
              <a:t>） 计算利息费用</a:t>
            </a:r>
          </a:p>
          <a:p>
            <a:pPr lvl="2"/>
            <a:r>
              <a:rPr lang="zh-CN" altLang="en-US" dirty="0"/>
              <a:t>租赁负债要计算在租赁期内各期间的利息费用，一般应计入财务费用。如果满足借款费用准则规定，应该资本化的应当资本化。</a:t>
            </a:r>
          </a:p>
        </p:txBody>
      </p:sp>
      <p:sp>
        <p:nvSpPr>
          <p:cNvPr id="4" name="灯片编号占位符 3">
            <a:extLst>
              <a:ext uri="{FF2B5EF4-FFF2-40B4-BE49-F238E27FC236}">
                <a16:creationId xmlns:a16="http://schemas.microsoft.com/office/drawing/2014/main" id="{64B23FC2-BB2A-40E1-B2B8-56A77ABA11A3}"/>
              </a:ext>
            </a:extLst>
          </p:cNvPr>
          <p:cNvSpPr>
            <a:spLocks noGrp="1"/>
          </p:cNvSpPr>
          <p:nvPr>
            <p:ph type="sldNum" sz="quarter" idx="12"/>
          </p:nvPr>
        </p:nvSpPr>
        <p:spPr/>
        <p:txBody>
          <a:bodyPr/>
          <a:lstStyle/>
          <a:p>
            <a:fld id="{E7ACD6DC-DBA0-41E3-A618-66034C9E3A45}" type="slidenum">
              <a:rPr lang="zh-CN" altLang="en-US" smtClean="0"/>
              <a:t>18</a:t>
            </a:fld>
            <a:endParaRPr lang="zh-CN" altLang="en-US"/>
          </a:p>
        </p:txBody>
      </p:sp>
    </p:spTree>
    <p:extLst>
      <p:ext uri="{BB962C8B-B14F-4D97-AF65-F5344CB8AC3E}">
        <p14:creationId xmlns:p14="http://schemas.microsoft.com/office/powerpoint/2010/main" val="2214197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D8646A2-47F7-43EB-A19C-61FE14848A2D}"/>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58534600-4E5E-4803-8F20-5CA0D2FCBBD6}"/>
              </a:ext>
            </a:extLst>
          </p:cNvPr>
          <p:cNvSpPr>
            <a:spLocks noGrp="1"/>
          </p:cNvSpPr>
          <p:nvPr>
            <p:ph idx="1"/>
          </p:nvPr>
        </p:nvSpPr>
        <p:spPr/>
        <p:txBody>
          <a:bodyPr/>
          <a:lstStyle/>
          <a:p>
            <a:r>
              <a:rPr lang="zh-CN" altLang="en-US" dirty="0"/>
              <a:t>（三）新准则对原经营租赁处理的变化对报表影响的综合分析</a:t>
            </a:r>
          </a:p>
        </p:txBody>
      </p:sp>
      <p:sp>
        <p:nvSpPr>
          <p:cNvPr id="4" name="灯片编号占位符 3">
            <a:extLst>
              <a:ext uri="{FF2B5EF4-FFF2-40B4-BE49-F238E27FC236}">
                <a16:creationId xmlns:a16="http://schemas.microsoft.com/office/drawing/2014/main" id="{719CB65D-F974-4B1B-B744-BADB0C0A2F72}"/>
              </a:ext>
            </a:extLst>
          </p:cNvPr>
          <p:cNvSpPr>
            <a:spLocks noGrp="1"/>
          </p:cNvSpPr>
          <p:nvPr>
            <p:ph type="sldNum" sz="quarter" idx="12"/>
          </p:nvPr>
        </p:nvSpPr>
        <p:spPr/>
        <p:txBody>
          <a:bodyPr/>
          <a:lstStyle/>
          <a:p>
            <a:fld id="{E7ACD6DC-DBA0-41E3-A618-66034C9E3A45}" type="slidenum">
              <a:rPr lang="zh-CN" altLang="en-US" smtClean="0"/>
              <a:t>19</a:t>
            </a:fld>
            <a:endParaRPr lang="zh-CN" altLang="en-US"/>
          </a:p>
        </p:txBody>
      </p:sp>
      <p:graphicFrame>
        <p:nvGraphicFramePr>
          <p:cNvPr id="5" name="表格 4">
            <a:extLst>
              <a:ext uri="{FF2B5EF4-FFF2-40B4-BE49-F238E27FC236}">
                <a16:creationId xmlns:a16="http://schemas.microsoft.com/office/drawing/2014/main" id="{954EFEE5-C1BC-487C-A07A-4456A3BDD66C}"/>
              </a:ext>
            </a:extLst>
          </p:cNvPr>
          <p:cNvGraphicFramePr>
            <a:graphicFrameLocks noGrp="1"/>
          </p:cNvGraphicFramePr>
          <p:nvPr>
            <p:extLst>
              <p:ext uri="{D42A27DB-BD31-4B8C-83A1-F6EECF244321}">
                <p14:modId xmlns:p14="http://schemas.microsoft.com/office/powerpoint/2010/main" val="2949425618"/>
              </p:ext>
            </p:extLst>
          </p:nvPr>
        </p:nvGraphicFramePr>
        <p:xfrm>
          <a:off x="539250" y="2564904"/>
          <a:ext cx="8137205" cy="3528393"/>
        </p:xfrm>
        <a:graphic>
          <a:graphicData uri="http://schemas.openxmlformats.org/drawingml/2006/table">
            <a:tbl>
              <a:tblPr firstRow="1" firstCol="1" bandRow="1">
                <a:tableStyleId>{5C22544A-7EE6-4342-B048-85BDC9FD1C3A}</a:tableStyleId>
              </a:tblPr>
              <a:tblGrid>
                <a:gridCol w="1592685">
                  <a:extLst>
                    <a:ext uri="{9D8B030D-6E8A-4147-A177-3AD203B41FA5}">
                      <a16:colId xmlns:a16="http://schemas.microsoft.com/office/drawing/2014/main" val="3127991772"/>
                    </a:ext>
                  </a:extLst>
                </a:gridCol>
                <a:gridCol w="6544520">
                  <a:extLst>
                    <a:ext uri="{9D8B030D-6E8A-4147-A177-3AD203B41FA5}">
                      <a16:colId xmlns:a16="http://schemas.microsoft.com/office/drawing/2014/main" val="610589452"/>
                    </a:ext>
                  </a:extLst>
                </a:gridCol>
              </a:tblGrid>
              <a:tr h="874998">
                <a:tc>
                  <a:txBody>
                    <a:bodyPr/>
                    <a:lstStyle/>
                    <a:p>
                      <a:pPr algn="ctr">
                        <a:lnSpc>
                          <a:spcPts val="2200"/>
                        </a:lnSpc>
                        <a:spcAft>
                          <a:spcPts val="0"/>
                        </a:spcAft>
                      </a:pPr>
                      <a:r>
                        <a:rPr lang="zh-CN" sz="2000" kern="100" dirty="0">
                          <a:solidFill>
                            <a:schemeClr val="tx1"/>
                          </a:solidFill>
                          <a:effectLst/>
                        </a:rPr>
                        <a:t>对资产负债表的影响</a:t>
                      </a:r>
                      <a:endParaRPr lang="zh-CN" sz="2000" kern="100" dirty="0">
                        <a:solidFill>
                          <a:schemeClr val="tx1"/>
                        </a:solidFill>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l">
                        <a:lnSpc>
                          <a:spcPts val="2200"/>
                        </a:lnSpc>
                        <a:spcAft>
                          <a:spcPts val="0"/>
                        </a:spcAft>
                      </a:pPr>
                      <a:r>
                        <a:rPr lang="zh-CN" sz="2000" kern="100" dirty="0">
                          <a:solidFill>
                            <a:schemeClr val="tx1"/>
                          </a:solidFill>
                          <a:effectLst/>
                        </a:rPr>
                        <a:t>经营租赁业务入表，使用权资产和租赁负债同时增加会导致资产负债率提高。确认使用权资产也会使资产周转率下降。</a:t>
                      </a:r>
                      <a:endParaRPr lang="zh-CN" sz="2000" kern="100" dirty="0">
                        <a:solidFill>
                          <a:schemeClr val="tx1"/>
                        </a:solidFill>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3741493550"/>
                  </a:ext>
                </a:extLst>
              </a:tr>
              <a:tr h="1477264">
                <a:tc>
                  <a:txBody>
                    <a:bodyPr/>
                    <a:lstStyle/>
                    <a:p>
                      <a:pPr algn="ctr">
                        <a:lnSpc>
                          <a:spcPts val="2200"/>
                        </a:lnSpc>
                        <a:spcAft>
                          <a:spcPts val="0"/>
                        </a:spcAft>
                      </a:pPr>
                      <a:r>
                        <a:rPr lang="zh-CN" sz="2000" kern="100">
                          <a:solidFill>
                            <a:schemeClr val="tx1"/>
                          </a:solidFill>
                          <a:effectLst/>
                        </a:rPr>
                        <a:t>对利润表</a:t>
                      </a:r>
                    </a:p>
                    <a:p>
                      <a:pPr algn="ctr">
                        <a:lnSpc>
                          <a:spcPts val="2200"/>
                        </a:lnSpc>
                        <a:spcAft>
                          <a:spcPts val="0"/>
                        </a:spcAft>
                      </a:pPr>
                      <a:r>
                        <a:rPr lang="zh-CN" sz="2000" kern="100">
                          <a:solidFill>
                            <a:schemeClr val="tx1"/>
                          </a:solidFill>
                          <a:effectLst/>
                        </a:rPr>
                        <a:t>的影响</a:t>
                      </a:r>
                      <a:endParaRPr lang="zh-CN" sz="2000" kern="100">
                        <a:solidFill>
                          <a:schemeClr val="tx1"/>
                        </a:solidFill>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l">
                        <a:lnSpc>
                          <a:spcPts val="2200"/>
                        </a:lnSpc>
                        <a:spcAft>
                          <a:spcPts val="0"/>
                        </a:spcAft>
                      </a:pPr>
                      <a:r>
                        <a:rPr lang="zh-CN" sz="2000" kern="100" dirty="0">
                          <a:solidFill>
                            <a:schemeClr val="tx1"/>
                          </a:solidFill>
                          <a:effectLst/>
                        </a:rPr>
                        <a:t>使用权资产折旧以直线法计算，利息支出在租赁期内随着租赁负债的减少而减少，因此承租人利润表中总体成本呈现前高后低的特点，相应初期净资产和每股收益下降。前期利息费用增加，也会使利息保障倍数下降。</a:t>
                      </a:r>
                      <a:endParaRPr lang="zh-CN" sz="2000" kern="100" dirty="0">
                        <a:solidFill>
                          <a:schemeClr val="tx1"/>
                        </a:solidFill>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1585682795"/>
                  </a:ext>
                </a:extLst>
              </a:tr>
              <a:tr h="1176131">
                <a:tc>
                  <a:txBody>
                    <a:bodyPr/>
                    <a:lstStyle/>
                    <a:p>
                      <a:pPr algn="ctr">
                        <a:lnSpc>
                          <a:spcPts val="2200"/>
                        </a:lnSpc>
                        <a:spcAft>
                          <a:spcPts val="0"/>
                        </a:spcAft>
                      </a:pPr>
                      <a:r>
                        <a:rPr lang="zh-CN" sz="2000" kern="100">
                          <a:solidFill>
                            <a:schemeClr val="tx1"/>
                          </a:solidFill>
                          <a:effectLst/>
                        </a:rPr>
                        <a:t>对现金流量表的影响</a:t>
                      </a:r>
                      <a:endParaRPr lang="zh-CN" sz="2000" kern="100">
                        <a:solidFill>
                          <a:schemeClr val="tx1"/>
                        </a:solidFill>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just">
                        <a:lnSpc>
                          <a:spcPts val="2200"/>
                        </a:lnSpc>
                        <a:spcAft>
                          <a:spcPts val="0"/>
                        </a:spcAft>
                      </a:pPr>
                      <a:r>
                        <a:rPr lang="zh-CN" sz="2000" kern="100" dirty="0">
                          <a:solidFill>
                            <a:schemeClr val="tx1"/>
                          </a:solidFill>
                          <a:effectLst/>
                        </a:rPr>
                        <a:t>现行准则对支付经营租赁的租金计入经营活动流出的现金流量，新准则则计入筹资活动流出的现金流量。新准则会导致经营活动净现金流增加、筹资活动净现金流减少。</a:t>
                      </a:r>
                      <a:endParaRPr lang="zh-CN" sz="2000" kern="100" dirty="0">
                        <a:solidFill>
                          <a:schemeClr val="tx1"/>
                        </a:solidFill>
                        <a:effectLst/>
                        <a:latin typeface="Calibri" panose="020F0502020204030204" pitchFamily="34" charset="0"/>
                        <a:ea typeface="黑体" panose="02010609060101010101" pitchFamily="49" charset="-122"/>
                        <a:cs typeface="Times New Roman" panose="02020603050405020304" pitchFamily="18" charset="0"/>
                      </a:endParaRPr>
                    </a:p>
                  </a:txBody>
                  <a:tcPr marL="68580" marR="68580" marT="0"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345758635"/>
                  </a:ext>
                </a:extLst>
              </a:tr>
            </a:tbl>
          </a:graphicData>
        </a:graphic>
      </p:graphicFrame>
    </p:spTree>
    <p:extLst>
      <p:ext uri="{BB962C8B-B14F-4D97-AF65-F5344CB8AC3E}">
        <p14:creationId xmlns:p14="http://schemas.microsoft.com/office/powerpoint/2010/main" val="11384325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6" name="Group 161"/>
          <p:cNvGrpSpPr>
            <a:grpSpLocks/>
          </p:cNvGrpSpPr>
          <p:nvPr/>
        </p:nvGrpSpPr>
        <p:grpSpPr bwMode="auto">
          <a:xfrm>
            <a:off x="2024063" y="4786313"/>
            <a:ext cx="609600" cy="609600"/>
            <a:chOff x="816" y="1872"/>
            <a:chExt cx="384" cy="384"/>
          </a:xfrm>
        </p:grpSpPr>
        <p:sp>
          <p:nvSpPr>
            <p:cNvPr id="41122" name="Oval 162"/>
            <p:cNvSpPr>
              <a:spLocks noChangeArrowheads="1"/>
            </p:cNvSpPr>
            <p:nvPr/>
          </p:nvSpPr>
          <p:spPr bwMode="gray">
            <a:xfrm>
              <a:off x="816" y="1872"/>
              <a:ext cx="384" cy="38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hangingPunct="1">
                <a:defRPr/>
              </a:pPr>
              <a:endParaRPr lang="zh-CN" altLang="en-US">
                <a:ea typeface="+mn-ea"/>
              </a:endParaRPr>
            </a:p>
          </p:txBody>
        </p:sp>
        <p:sp>
          <p:nvSpPr>
            <p:cNvPr id="41123" name="Oval 163"/>
            <p:cNvSpPr>
              <a:spLocks noChangeArrowheads="1"/>
            </p:cNvSpPr>
            <p:nvPr/>
          </p:nvSpPr>
          <p:spPr bwMode="gray">
            <a:xfrm>
              <a:off x="816" y="1872"/>
              <a:ext cx="384" cy="38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hangingPunct="1">
                <a:defRPr/>
              </a:pPr>
              <a:endParaRPr lang="zh-CN" altLang="en-US">
                <a:ea typeface="+mn-ea"/>
              </a:endParaRPr>
            </a:p>
          </p:txBody>
        </p:sp>
        <p:sp>
          <p:nvSpPr>
            <p:cNvPr id="41124" name="Oval 164"/>
            <p:cNvSpPr>
              <a:spLocks noChangeArrowheads="1"/>
            </p:cNvSpPr>
            <p:nvPr/>
          </p:nvSpPr>
          <p:spPr bwMode="gray">
            <a:xfrm>
              <a:off x="841" y="1897"/>
              <a:ext cx="334" cy="334"/>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41125" name="Oval 165"/>
            <p:cNvSpPr>
              <a:spLocks noChangeArrowheads="1"/>
            </p:cNvSpPr>
            <p:nvPr/>
          </p:nvSpPr>
          <p:spPr bwMode="gray">
            <a:xfrm>
              <a:off x="866" y="1922"/>
              <a:ext cx="334" cy="334"/>
            </a:xfrm>
            <a:prstGeom prst="ellipse">
              <a:avLst/>
            </a:prstGeom>
            <a:gradFill rotWithShape="1">
              <a:gsLst>
                <a:gs pos="0">
                  <a:schemeClr val="accent2">
                    <a:gamma/>
                    <a:shade val="63529"/>
                    <a:invGamma/>
                  </a:schemeClr>
                </a:gs>
                <a:gs pos="100000">
                  <a:schemeClr val="accent2">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6210" name="Oval 166"/>
            <p:cNvSpPr>
              <a:spLocks noChangeArrowheads="1"/>
            </p:cNvSpPr>
            <p:nvPr/>
          </p:nvSpPr>
          <p:spPr bwMode="gray">
            <a:xfrm>
              <a:off x="859" y="1914"/>
              <a:ext cx="300" cy="3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11" name="Oval 167"/>
            <p:cNvSpPr>
              <a:spLocks noChangeArrowheads="1"/>
            </p:cNvSpPr>
            <p:nvPr/>
          </p:nvSpPr>
          <p:spPr bwMode="gray">
            <a:xfrm>
              <a:off x="864" y="1919"/>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12" name="Oval 168"/>
            <p:cNvSpPr>
              <a:spLocks noChangeArrowheads="1"/>
            </p:cNvSpPr>
            <p:nvPr/>
          </p:nvSpPr>
          <p:spPr bwMode="gray">
            <a:xfrm>
              <a:off x="868" y="1921"/>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13" name="Oval 169"/>
            <p:cNvSpPr>
              <a:spLocks noChangeArrowheads="1"/>
            </p:cNvSpPr>
            <p:nvPr/>
          </p:nvSpPr>
          <p:spPr bwMode="gray">
            <a:xfrm>
              <a:off x="871" y="1923"/>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14" name="Oval 170"/>
            <p:cNvSpPr>
              <a:spLocks noChangeArrowheads="1"/>
            </p:cNvSpPr>
            <p:nvPr/>
          </p:nvSpPr>
          <p:spPr bwMode="gray">
            <a:xfrm>
              <a:off x="886" y="1931"/>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grpSp>
      <p:grpSp>
        <p:nvGrpSpPr>
          <p:cNvPr id="6147" name="Group 160"/>
          <p:cNvGrpSpPr>
            <a:grpSpLocks/>
          </p:cNvGrpSpPr>
          <p:nvPr/>
        </p:nvGrpSpPr>
        <p:grpSpPr bwMode="auto">
          <a:xfrm>
            <a:off x="2005013" y="2986088"/>
            <a:ext cx="609600" cy="609600"/>
            <a:chOff x="816" y="1872"/>
            <a:chExt cx="384" cy="384"/>
          </a:xfrm>
        </p:grpSpPr>
        <p:sp>
          <p:nvSpPr>
            <p:cNvPr id="41088" name="Oval 128"/>
            <p:cNvSpPr>
              <a:spLocks noChangeArrowheads="1"/>
            </p:cNvSpPr>
            <p:nvPr/>
          </p:nvSpPr>
          <p:spPr bwMode="gray">
            <a:xfrm>
              <a:off x="816" y="1872"/>
              <a:ext cx="384" cy="384"/>
            </a:xfrm>
            <a:prstGeom prst="ellipse">
              <a:avLst/>
            </a:prstGeom>
            <a:gradFill rotWithShape="1">
              <a:gsLst>
                <a:gs pos="0">
                  <a:schemeClr val="accent2">
                    <a:gamma/>
                    <a:tint val="0"/>
                    <a:invGamma/>
                  </a:schemeClr>
                </a:gs>
                <a:gs pos="50000">
                  <a:schemeClr val="accent2"/>
                </a:gs>
                <a:gs pos="100000">
                  <a:schemeClr val="accent2">
                    <a:gamma/>
                    <a:tint val="0"/>
                    <a:invGamma/>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hangingPunct="1">
                <a:defRPr/>
              </a:pPr>
              <a:endParaRPr lang="zh-CN" altLang="en-US">
                <a:ea typeface="+mn-ea"/>
              </a:endParaRPr>
            </a:p>
          </p:txBody>
        </p:sp>
        <p:sp>
          <p:nvSpPr>
            <p:cNvPr id="41089" name="Oval 129"/>
            <p:cNvSpPr>
              <a:spLocks noChangeArrowheads="1"/>
            </p:cNvSpPr>
            <p:nvPr/>
          </p:nvSpPr>
          <p:spPr bwMode="gray">
            <a:xfrm>
              <a:off x="816" y="1872"/>
              <a:ext cx="384" cy="384"/>
            </a:xfrm>
            <a:prstGeom prst="ellipse">
              <a:avLst/>
            </a:prstGeom>
            <a:gradFill rotWithShape="1">
              <a:gsLst>
                <a:gs pos="0">
                  <a:schemeClr val="accent2">
                    <a:alpha val="32001"/>
                  </a:schemeClr>
                </a:gs>
                <a:gs pos="100000">
                  <a:schemeClr val="accent2">
                    <a:gamma/>
                    <a:shade val="0"/>
                    <a:invGamma/>
                    <a:alpha val="89999"/>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hangingPunct="1">
                <a:defRPr/>
              </a:pPr>
              <a:endParaRPr lang="zh-CN" altLang="en-US">
                <a:ea typeface="+mn-ea"/>
              </a:endParaRPr>
            </a:p>
          </p:txBody>
        </p:sp>
        <p:sp>
          <p:nvSpPr>
            <p:cNvPr id="41090" name="Oval 130"/>
            <p:cNvSpPr>
              <a:spLocks noChangeArrowheads="1"/>
            </p:cNvSpPr>
            <p:nvPr/>
          </p:nvSpPr>
          <p:spPr bwMode="gray">
            <a:xfrm>
              <a:off x="841" y="1897"/>
              <a:ext cx="334" cy="334"/>
            </a:xfrm>
            <a:prstGeom prst="ellipse">
              <a:avLst/>
            </a:prstGeom>
            <a:gradFill rotWithShape="1">
              <a:gsLst>
                <a:gs pos="0">
                  <a:schemeClr val="accent2">
                    <a:gamma/>
                    <a:shade val="54118"/>
                    <a:invGamma/>
                  </a:schemeClr>
                </a:gs>
                <a:gs pos="50000">
                  <a:schemeClr val="accent2"/>
                </a:gs>
                <a:gs pos="100000">
                  <a:schemeClr val="accent2">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41091" name="Oval 131"/>
            <p:cNvSpPr>
              <a:spLocks noChangeArrowheads="1"/>
            </p:cNvSpPr>
            <p:nvPr/>
          </p:nvSpPr>
          <p:spPr bwMode="gray">
            <a:xfrm>
              <a:off x="866" y="1922"/>
              <a:ext cx="334" cy="334"/>
            </a:xfrm>
            <a:prstGeom prst="ellipse">
              <a:avLst/>
            </a:prstGeom>
            <a:gradFill rotWithShape="1">
              <a:gsLst>
                <a:gs pos="0">
                  <a:schemeClr val="accent2">
                    <a:gamma/>
                    <a:shade val="63529"/>
                    <a:invGamma/>
                  </a:schemeClr>
                </a:gs>
                <a:gs pos="100000">
                  <a:schemeClr val="accent2">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6201" name="Oval 132"/>
            <p:cNvSpPr>
              <a:spLocks noChangeArrowheads="1"/>
            </p:cNvSpPr>
            <p:nvPr/>
          </p:nvSpPr>
          <p:spPr bwMode="gray">
            <a:xfrm>
              <a:off x="859" y="1914"/>
              <a:ext cx="300" cy="3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02" name="Oval 133"/>
            <p:cNvSpPr>
              <a:spLocks noChangeArrowheads="1"/>
            </p:cNvSpPr>
            <p:nvPr/>
          </p:nvSpPr>
          <p:spPr bwMode="gray">
            <a:xfrm>
              <a:off x="864" y="1919"/>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03" name="Oval 134"/>
            <p:cNvSpPr>
              <a:spLocks noChangeArrowheads="1"/>
            </p:cNvSpPr>
            <p:nvPr/>
          </p:nvSpPr>
          <p:spPr bwMode="gray">
            <a:xfrm>
              <a:off x="868" y="1921"/>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04" name="Oval 135"/>
            <p:cNvSpPr>
              <a:spLocks noChangeArrowheads="1"/>
            </p:cNvSpPr>
            <p:nvPr/>
          </p:nvSpPr>
          <p:spPr bwMode="gray">
            <a:xfrm>
              <a:off x="871" y="1923"/>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205" name="Oval 136"/>
            <p:cNvSpPr>
              <a:spLocks noChangeArrowheads="1"/>
            </p:cNvSpPr>
            <p:nvPr/>
          </p:nvSpPr>
          <p:spPr bwMode="gray">
            <a:xfrm>
              <a:off x="886" y="1931"/>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grpSp>
      <p:sp>
        <p:nvSpPr>
          <p:cNvPr id="40962" name="Rectangle 2"/>
          <p:cNvSpPr>
            <a:spLocks noGrp="1" noChangeArrowheads="1"/>
          </p:cNvSpPr>
          <p:nvPr>
            <p:ph type="title"/>
          </p:nvPr>
        </p:nvSpPr>
        <p:spPr/>
        <p:txBody>
          <a:bodyPr/>
          <a:lstStyle/>
          <a:p>
            <a:pPr eaLnBrk="1" hangingPunct="1">
              <a:defRPr/>
            </a:pPr>
            <a:r>
              <a:rPr lang="zh-CN" altLang="en-US" sz="4000">
                <a:ea typeface="华文隶书" panose="02010800040101010101" pitchFamily="2" charset="-122"/>
              </a:rPr>
              <a:t>目  录</a:t>
            </a:r>
          </a:p>
        </p:txBody>
      </p:sp>
      <p:sp>
        <p:nvSpPr>
          <p:cNvPr id="6149" name="Line 96"/>
          <p:cNvSpPr>
            <a:spLocks noChangeShapeType="1"/>
          </p:cNvSpPr>
          <p:nvPr/>
        </p:nvSpPr>
        <p:spPr bwMode="auto">
          <a:xfrm>
            <a:off x="2514600" y="2633663"/>
            <a:ext cx="4800600"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57" name="Text Box 97"/>
          <p:cNvSpPr txBox="1">
            <a:spLocks noChangeArrowheads="1"/>
          </p:cNvSpPr>
          <p:nvPr/>
        </p:nvSpPr>
        <p:spPr bwMode="auto">
          <a:xfrm>
            <a:off x="2743200" y="1976438"/>
            <a:ext cx="5357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defRPr/>
            </a:pPr>
            <a:r>
              <a:rPr lang="zh-CN" altLang="en-US" sz="2400" b="1" dirty="0">
                <a:solidFill>
                  <a:srgbClr val="002060"/>
                </a:solidFill>
                <a:ea typeface="方正启体简体" pitchFamily="65" charset="-122"/>
              </a:rPr>
              <a:t>企业会计准则修订动态</a:t>
            </a:r>
          </a:p>
        </p:txBody>
      </p:sp>
      <p:sp>
        <p:nvSpPr>
          <p:cNvPr id="6151" name="Line 99"/>
          <p:cNvSpPr>
            <a:spLocks noChangeShapeType="1"/>
          </p:cNvSpPr>
          <p:nvPr/>
        </p:nvSpPr>
        <p:spPr bwMode="auto">
          <a:xfrm>
            <a:off x="2514600" y="3548063"/>
            <a:ext cx="4800600"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60" name="Text Box 100"/>
          <p:cNvSpPr txBox="1">
            <a:spLocks noChangeArrowheads="1"/>
          </p:cNvSpPr>
          <p:nvPr/>
        </p:nvSpPr>
        <p:spPr bwMode="auto">
          <a:xfrm>
            <a:off x="2915816" y="3025775"/>
            <a:ext cx="496855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zh-CN" altLang="en-US" sz="2400" b="1" dirty="0">
                <a:solidFill>
                  <a:srgbClr val="0070C0"/>
                </a:solidFill>
                <a:ea typeface="方正启体简体" pitchFamily="65" charset="-122"/>
              </a:rPr>
              <a:t>会计报表修订问题</a:t>
            </a:r>
          </a:p>
        </p:txBody>
      </p:sp>
      <p:sp>
        <p:nvSpPr>
          <p:cNvPr id="6153" name="Line 110"/>
          <p:cNvSpPr>
            <a:spLocks noChangeShapeType="1"/>
          </p:cNvSpPr>
          <p:nvPr/>
        </p:nvSpPr>
        <p:spPr bwMode="auto">
          <a:xfrm>
            <a:off x="2514600" y="4440238"/>
            <a:ext cx="4800600"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71" name="Text Box 111"/>
          <p:cNvSpPr txBox="1">
            <a:spLocks noChangeArrowheads="1"/>
          </p:cNvSpPr>
          <p:nvPr/>
        </p:nvSpPr>
        <p:spPr bwMode="auto">
          <a:xfrm>
            <a:off x="2771799" y="4767535"/>
            <a:ext cx="535781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zh-CN" altLang="en-US" sz="2400" b="1" dirty="0">
                <a:solidFill>
                  <a:srgbClr val="7030A0"/>
                </a:solidFill>
                <a:effectLst>
                  <a:outerShdw blurRad="38100" dist="38100" dir="2700000" algn="tl">
                    <a:srgbClr val="000000"/>
                  </a:outerShdw>
                </a:effectLst>
                <a:ea typeface="方正启体简体" pitchFamily="65" charset="-122"/>
              </a:rPr>
              <a:t>新收入准则与所得税问题</a:t>
            </a:r>
            <a:endParaRPr lang="zh-CN" altLang="en-US" sz="2800" b="1" dirty="0">
              <a:solidFill>
                <a:srgbClr val="7030A0"/>
              </a:solidFill>
              <a:effectLst>
                <a:outerShdw blurRad="38100" dist="38100" dir="2700000" algn="tl">
                  <a:srgbClr val="000000"/>
                </a:outerShdw>
              </a:effectLst>
              <a:ea typeface="方正启体简体" pitchFamily="65" charset="-122"/>
            </a:endParaRPr>
          </a:p>
        </p:txBody>
      </p:sp>
      <p:sp>
        <p:nvSpPr>
          <p:cNvPr id="6155" name="Line 113"/>
          <p:cNvSpPr>
            <a:spLocks noChangeShapeType="1"/>
          </p:cNvSpPr>
          <p:nvPr/>
        </p:nvSpPr>
        <p:spPr bwMode="auto">
          <a:xfrm>
            <a:off x="2514600" y="5354638"/>
            <a:ext cx="4800600" cy="0"/>
          </a:xfrm>
          <a:prstGeom prst="line">
            <a:avLst/>
          </a:prstGeom>
          <a:noFill/>
          <a:ln w="25400">
            <a:solidFill>
              <a:schemeClr val="tx1"/>
            </a:solidFill>
            <a:prstDash val="sysDot"/>
            <a:round/>
            <a:headE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074" name="Text Box 114"/>
          <p:cNvSpPr txBox="1">
            <a:spLocks noChangeArrowheads="1"/>
          </p:cNvSpPr>
          <p:nvPr/>
        </p:nvSpPr>
        <p:spPr bwMode="auto">
          <a:xfrm>
            <a:off x="2771800" y="3831431"/>
            <a:ext cx="5357812"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defRPr/>
            </a:pPr>
            <a:r>
              <a:rPr lang="zh-CN" altLang="en-US" sz="2400" b="1" dirty="0">
                <a:solidFill>
                  <a:srgbClr val="00B050"/>
                </a:solidFill>
                <a:ea typeface="方正启体简体" pitchFamily="65" charset="-122"/>
              </a:rPr>
              <a:t>管理会计体系建设</a:t>
            </a:r>
          </a:p>
        </p:txBody>
      </p:sp>
      <p:grpSp>
        <p:nvGrpSpPr>
          <p:cNvPr id="6157" name="Group 171"/>
          <p:cNvGrpSpPr>
            <a:grpSpLocks/>
          </p:cNvGrpSpPr>
          <p:nvPr/>
        </p:nvGrpSpPr>
        <p:grpSpPr bwMode="auto">
          <a:xfrm>
            <a:off x="2012950" y="2057400"/>
            <a:ext cx="609600" cy="609600"/>
            <a:chOff x="1268" y="1296"/>
            <a:chExt cx="384" cy="384"/>
          </a:xfrm>
        </p:grpSpPr>
        <p:sp>
          <p:nvSpPr>
            <p:cNvPr id="6187" name="Oval 117"/>
            <p:cNvSpPr>
              <a:spLocks noChangeArrowheads="1"/>
            </p:cNvSpPr>
            <p:nvPr/>
          </p:nvSpPr>
          <p:spPr bwMode="gray">
            <a:xfrm>
              <a:off x="1268" y="1296"/>
              <a:ext cx="384" cy="384"/>
            </a:xfrm>
            <a:prstGeom prst="ellipse">
              <a:avLst/>
            </a:prstGeom>
            <a:gradFill rotWithShape="1">
              <a:gsLst>
                <a:gs pos="0">
                  <a:srgbClr val="FFFFFF"/>
                </a:gs>
                <a:gs pos="50000">
                  <a:srgbClr val="00CC66"/>
                </a:gs>
                <a:gs pos="100000">
                  <a:srgbClr val="FFFFFF"/>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41078" name="Oval 118"/>
            <p:cNvSpPr>
              <a:spLocks noChangeArrowheads="1"/>
            </p:cNvSpPr>
            <p:nvPr/>
          </p:nvSpPr>
          <p:spPr bwMode="gray">
            <a:xfrm>
              <a:off x="1268" y="1296"/>
              <a:ext cx="384" cy="38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hangingPunct="1">
                <a:defRPr/>
              </a:pPr>
              <a:endParaRPr lang="zh-CN" altLang="en-US">
                <a:ea typeface="+mn-ea"/>
              </a:endParaRPr>
            </a:p>
          </p:txBody>
        </p:sp>
        <p:sp>
          <p:nvSpPr>
            <p:cNvPr id="41079" name="Oval 119"/>
            <p:cNvSpPr>
              <a:spLocks noChangeArrowheads="1"/>
            </p:cNvSpPr>
            <p:nvPr/>
          </p:nvSpPr>
          <p:spPr bwMode="gray">
            <a:xfrm>
              <a:off x="1293" y="1321"/>
              <a:ext cx="334" cy="33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41080" name="Oval 120"/>
            <p:cNvSpPr>
              <a:spLocks noChangeArrowheads="1"/>
            </p:cNvSpPr>
            <p:nvPr/>
          </p:nvSpPr>
          <p:spPr bwMode="gray">
            <a:xfrm>
              <a:off x="1293" y="1322"/>
              <a:ext cx="334" cy="334"/>
            </a:xfrm>
            <a:prstGeom prst="ellipse">
              <a:avLst/>
            </a:prstGeom>
            <a:gradFill rotWithShape="1">
              <a:gsLst>
                <a:gs pos="0">
                  <a:schemeClr val="accent1">
                    <a:gamma/>
                    <a:shade val="63529"/>
                    <a:invGamma/>
                  </a:schemeClr>
                </a:gs>
                <a:gs pos="100000">
                  <a:schemeClr val="accent1">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6191" name="Oval 121"/>
            <p:cNvSpPr>
              <a:spLocks noChangeArrowheads="1"/>
            </p:cNvSpPr>
            <p:nvPr/>
          </p:nvSpPr>
          <p:spPr bwMode="gray">
            <a:xfrm>
              <a:off x="1311" y="1338"/>
              <a:ext cx="300" cy="3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92" name="Oval 122"/>
            <p:cNvSpPr>
              <a:spLocks noChangeArrowheads="1"/>
            </p:cNvSpPr>
            <p:nvPr/>
          </p:nvSpPr>
          <p:spPr bwMode="gray">
            <a:xfrm>
              <a:off x="1316" y="1343"/>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93" name="Oval 123"/>
            <p:cNvSpPr>
              <a:spLocks noChangeArrowheads="1"/>
            </p:cNvSpPr>
            <p:nvPr/>
          </p:nvSpPr>
          <p:spPr bwMode="gray">
            <a:xfrm>
              <a:off x="1320" y="1345"/>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94" name="Oval 124"/>
            <p:cNvSpPr>
              <a:spLocks noChangeArrowheads="1"/>
            </p:cNvSpPr>
            <p:nvPr/>
          </p:nvSpPr>
          <p:spPr bwMode="gray">
            <a:xfrm>
              <a:off x="1323" y="1347"/>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95" name="Oval 125"/>
            <p:cNvSpPr>
              <a:spLocks noChangeArrowheads="1"/>
            </p:cNvSpPr>
            <p:nvPr/>
          </p:nvSpPr>
          <p:spPr bwMode="gray">
            <a:xfrm>
              <a:off x="1338" y="1355"/>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96" name="Text Box 126"/>
            <p:cNvSpPr txBox="1">
              <a:spLocks noChangeArrowheads="1"/>
            </p:cNvSpPr>
            <p:nvPr/>
          </p:nvSpPr>
          <p:spPr bwMode="gray">
            <a:xfrm>
              <a:off x="1344" y="1330"/>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algn="ctr"/>
              <a:r>
                <a:rPr lang="en-US" altLang="zh-CN" sz="2400" b="1">
                  <a:solidFill>
                    <a:srgbClr val="000000"/>
                  </a:solidFill>
                  <a:ea typeface="宋体" panose="02010600030101010101" pitchFamily="2" charset="-122"/>
                </a:rPr>
                <a:t>1</a:t>
              </a:r>
            </a:p>
          </p:txBody>
        </p:sp>
      </p:grpSp>
      <p:sp>
        <p:nvSpPr>
          <p:cNvPr id="6158" name="Text Box 137"/>
          <p:cNvSpPr txBox="1">
            <a:spLocks noChangeArrowheads="1"/>
          </p:cNvSpPr>
          <p:nvPr/>
        </p:nvSpPr>
        <p:spPr bwMode="gray">
          <a:xfrm>
            <a:off x="2133600" y="3070225"/>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algn="ctr"/>
            <a:r>
              <a:rPr lang="en-US" altLang="zh-CN" sz="2400" b="1">
                <a:solidFill>
                  <a:srgbClr val="000000"/>
                </a:solidFill>
                <a:ea typeface="宋体" panose="02010600030101010101" pitchFamily="2" charset="-122"/>
              </a:rPr>
              <a:t>2</a:t>
            </a:r>
          </a:p>
        </p:txBody>
      </p:sp>
      <p:sp>
        <p:nvSpPr>
          <p:cNvPr id="6159" name="Text Box 159"/>
          <p:cNvSpPr txBox="1">
            <a:spLocks noChangeArrowheads="1"/>
          </p:cNvSpPr>
          <p:nvPr/>
        </p:nvSpPr>
        <p:spPr bwMode="gray">
          <a:xfrm>
            <a:off x="2162175" y="4854575"/>
            <a:ext cx="3540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algn="ctr"/>
            <a:r>
              <a:rPr lang="en-US" altLang="zh-CN" sz="2400" b="1">
                <a:solidFill>
                  <a:srgbClr val="000000"/>
                </a:solidFill>
                <a:ea typeface="宋体" panose="02010600030101010101" pitchFamily="2" charset="-122"/>
              </a:rPr>
              <a:t>4</a:t>
            </a:r>
          </a:p>
        </p:txBody>
      </p:sp>
      <p:grpSp>
        <p:nvGrpSpPr>
          <p:cNvPr id="6160" name="Group 184"/>
          <p:cNvGrpSpPr>
            <a:grpSpLocks/>
          </p:cNvGrpSpPr>
          <p:nvPr/>
        </p:nvGrpSpPr>
        <p:grpSpPr bwMode="auto">
          <a:xfrm>
            <a:off x="2028825" y="3886200"/>
            <a:ext cx="609600" cy="609600"/>
            <a:chOff x="1296" y="2448"/>
            <a:chExt cx="384" cy="384"/>
          </a:xfrm>
        </p:grpSpPr>
        <p:grpSp>
          <p:nvGrpSpPr>
            <p:cNvPr id="6175" name="Group 183"/>
            <p:cNvGrpSpPr>
              <a:grpSpLocks/>
            </p:cNvGrpSpPr>
            <p:nvPr/>
          </p:nvGrpSpPr>
          <p:grpSpPr bwMode="auto">
            <a:xfrm>
              <a:off x="1296" y="2448"/>
              <a:ext cx="384" cy="384"/>
              <a:chOff x="624" y="2208"/>
              <a:chExt cx="384" cy="384"/>
            </a:xfrm>
          </p:grpSpPr>
          <p:sp>
            <p:nvSpPr>
              <p:cNvPr id="6177" name="Text Box 148"/>
              <p:cNvSpPr txBox="1">
                <a:spLocks noChangeArrowheads="1"/>
              </p:cNvSpPr>
              <p:nvPr/>
            </p:nvSpPr>
            <p:spPr bwMode="gray">
              <a:xfrm>
                <a:off x="702" y="2256"/>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algn="ctr"/>
                <a:r>
                  <a:rPr lang="en-US" altLang="zh-CN" sz="2400" b="1">
                    <a:solidFill>
                      <a:srgbClr val="000000"/>
                    </a:solidFill>
                    <a:ea typeface="宋体" panose="02010600030101010101" pitchFamily="2" charset="-122"/>
                  </a:rPr>
                  <a:t>3</a:t>
                </a:r>
              </a:p>
            </p:txBody>
          </p:sp>
          <p:sp>
            <p:nvSpPr>
              <p:cNvPr id="6178" name="Oval 173"/>
              <p:cNvSpPr>
                <a:spLocks noChangeArrowheads="1"/>
              </p:cNvSpPr>
              <p:nvPr/>
            </p:nvSpPr>
            <p:spPr bwMode="gray">
              <a:xfrm>
                <a:off x="624" y="2208"/>
                <a:ext cx="384" cy="384"/>
              </a:xfrm>
              <a:prstGeom prst="ellipse">
                <a:avLst/>
              </a:prstGeom>
              <a:gradFill rotWithShape="1">
                <a:gsLst>
                  <a:gs pos="0">
                    <a:srgbClr val="FFFFFF"/>
                  </a:gs>
                  <a:gs pos="50000">
                    <a:srgbClr val="00CC66"/>
                  </a:gs>
                  <a:gs pos="100000">
                    <a:srgbClr val="FFFFFF"/>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41134" name="Oval 174"/>
              <p:cNvSpPr>
                <a:spLocks noChangeArrowheads="1"/>
              </p:cNvSpPr>
              <p:nvPr/>
            </p:nvSpPr>
            <p:spPr bwMode="gray">
              <a:xfrm>
                <a:off x="624" y="2208"/>
                <a:ext cx="384" cy="384"/>
              </a:xfrm>
              <a:prstGeom prst="ellipse">
                <a:avLst/>
              </a:prstGeom>
              <a:gradFill rotWithShape="1">
                <a:gsLst>
                  <a:gs pos="0">
                    <a:schemeClr val="accent1">
                      <a:alpha val="32001"/>
                    </a:schemeClr>
                  </a:gs>
                  <a:gs pos="100000">
                    <a:schemeClr val="accent1">
                      <a:gamma/>
                      <a:shade val="0"/>
                      <a:invGamma/>
                      <a:alpha val="89999"/>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wrap="none" anchor="ctr">
                <a:spAutoFit/>
              </a:bodyPr>
              <a:lstStyle/>
              <a:p>
                <a:pPr eaLnBrk="1" hangingPunct="1">
                  <a:defRPr/>
                </a:pPr>
                <a:endParaRPr lang="zh-CN" altLang="en-US">
                  <a:ea typeface="+mn-ea"/>
                </a:endParaRPr>
              </a:p>
            </p:txBody>
          </p:sp>
          <p:sp>
            <p:nvSpPr>
              <p:cNvPr id="41135" name="Oval 175"/>
              <p:cNvSpPr>
                <a:spLocks noChangeArrowheads="1"/>
              </p:cNvSpPr>
              <p:nvPr/>
            </p:nvSpPr>
            <p:spPr bwMode="gray">
              <a:xfrm>
                <a:off x="649" y="2233"/>
                <a:ext cx="334" cy="334"/>
              </a:xfrm>
              <a:prstGeom prst="ellipse">
                <a:avLst/>
              </a:prstGeom>
              <a:gradFill rotWithShape="1">
                <a:gsLst>
                  <a:gs pos="0">
                    <a:schemeClr val="accent1">
                      <a:gamma/>
                      <a:shade val="54118"/>
                      <a:invGamma/>
                    </a:schemeClr>
                  </a:gs>
                  <a:gs pos="50000">
                    <a:schemeClr val="accent1"/>
                  </a:gs>
                  <a:gs pos="100000">
                    <a:schemeClr val="accent1">
                      <a:gamma/>
                      <a:shade val="54118"/>
                      <a:invGamma/>
                    </a:schemeClr>
                  </a:gs>
                </a:gsLst>
                <a:lin ang="189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41136" name="Oval 176"/>
              <p:cNvSpPr>
                <a:spLocks noChangeArrowheads="1"/>
              </p:cNvSpPr>
              <p:nvPr/>
            </p:nvSpPr>
            <p:spPr bwMode="gray">
              <a:xfrm>
                <a:off x="649" y="2234"/>
                <a:ext cx="334" cy="334"/>
              </a:xfrm>
              <a:prstGeom prst="ellipse">
                <a:avLst/>
              </a:prstGeom>
              <a:gradFill rotWithShape="1">
                <a:gsLst>
                  <a:gs pos="0">
                    <a:schemeClr val="accent1">
                      <a:gamma/>
                      <a:shade val="63529"/>
                      <a:invGamma/>
                    </a:schemeClr>
                  </a:gs>
                  <a:gs pos="100000">
                    <a:schemeClr val="accent1">
                      <a:alpha val="0"/>
                    </a:schemeClr>
                  </a:gs>
                </a:gsLst>
                <a:lin ang="2700000" scaled="1"/>
              </a:gra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p>
                <a:pPr eaLnBrk="1" hangingPunct="1">
                  <a:defRPr/>
                </a:pPr>
                <a:endParaRPr lang="zh-CN" altLang="en-US">
                  <a:ea typeface="+mn-ea"/>
                </a:endParaRPr>
              </a:p>
            </p:txBody>
          </p:sp>
          <p:sp>
            <p:nvSpPr>
              <p:cNvPr id="6182" name="Oval 177"/>
              <p:cNvSpPr>
                <a:spLocks noChangeArrowheads="1"/>
              </p:cNvSpPr>
              <p:nvPr/>
            </p:nvSpPr>
            <p:spPr bwMode="gray">
              <a:xfrm>
                <a:off x="667" y="2250"/>
                <a:ext cx="300" cy="300"/>
              </a:xfrm>
              <a:prstGeom prst="ellipse">
                <a:avLst/>
              </a:prstGeom>
              <a:solidFill>
                <a:srgbClr val="333333"/>
              </a:solidFill>
              <a:ln>
                <a:noFill/>
              </a:ln>
              <a:effectLst/>
              <a:extLst>
                <a:ext uri="{91240B29-F687-4F45-9708-019B960494DF}">
                  <a14:hiddenLine xmlns:a14="http://schemas.microsoft.com/office/drawing/2010/main" w="38100" algn="ctr">
                    <a:solidFill>
                      <a:schemeClr val="bg1"/>
                    </a:solidFill>
                    <a:round/>
                    <a:headEnd/>
                    <a:tailEnd/>
                  </a14:hiddenLine>
                </a:ext>
                <a:ext uri="{AF507438-7753-43E0-B8FC-AC1667EBCBE1}">
                  <a14:hiddenEffects xmlns:a14="http://schemas.microsoft.com/office/drawing/2010/main">
                    <a:effectLst>
                      <a:outerShdw dist="109250" dir="3267739" algn="ctr" rotWithShape="0">
                        <a:srgbClr val="808080">
                          <a:alpha val="50000"/>
                        </a:srgbClr>
                      </a:outerShdw>
                    </a:effectLst>
                  </a14:hiddenEffects>
                </a:ext>
              </a:extLst>
            </p:spPr>
            <p:txBody>
              <a:bodyPr anchor="ctr">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83" name="Oval 178"/>
              <p:cNvSpPr>
                <a:spLocks noChangeArrowheads="1"/>
              </p:cNvSpPr>
              <p:nvPr/>
            </p:nvSpPr>
            <p:spPr bwMode="gray">
              <a:xfrm>
                <a:off x="672" y="2255"/>
                <a:ext cx="291" cy="291"/>
              </a:xfrm>
              <a:prstGeom prst="ellipse">
                <a:avLst/>
              </a:prstGeom>
              <a:gradFill rotWithShape="1">
                <a:gsLst>
                  <a:gs pos="0">
                    <a:srgbClr val="595959"/>
                  </a:gs>
                  <a:gs pos="100000">
                    <a:srgbClr val="C0C0C0"/>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84" name="Oval 179"/>
              <p:cNvSpPr>
                <a:spLocks noChangeArrowheads="1"/>
              </p:cNvSpPr>
              <p:nvPr/>
            </p:nvSpPr>
            <p:spPr bwMode="gray">
              <a:xfrm>
                <a:off x="676" y="2257"/>
                <a:ext cx="283" cy="283"/>
              </a:xfrm>
              <a:prstGeom prst="ellipse">
                <a:avLst/>
              </a:prstGeom>
              <a:gradFill rotWithShape="1">
                <a:gsLst>
                  <a:gs pos="0">
                    <a:srgbClr val="C0C0C0">
                      <a:alpha val="0"/>
                    </a:srgbClr>
                  </a:gs>
                  <a:gs pos="100000">
                    <a:srgbClr val="E9E9E9"/>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85" name="Oval 180"/>
              <p:cNvSpPr>
                <a:spLocks noChangeArrowheads="1"/>
              </p:cNvSpPr>
              <p:nvPr/>
            </p:nvSpPr>
            <p:spPr bwMode="gray">
              <a:xfrm>
                <a:off x="679" y="2259"/>
                <a:ext cx="270" cy="265"/>
              </a:xfrm>
              <a:prstGeom prst="ellipse">
                <a:avLst/>
              </a:prstGeom>
              <a:gradFill rotWithShape="1">
                <a:gsLst>
                  <a:gs pos="0">
                    <a:srgbClr val="989898"/>
                  </a:gs>
                  <a:gs pos="100000">
                    <a:srgbClr val="C0C0C0">
                      <a:alpha val="48000"/>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sp>
            <p:nvSpPr>
              <p:cNvPr id="6186" name="Oval 181"/>
              <p:cNvSpPr>
                <a:spLocks noChangeArrowheads="1"/>
              </p:cNvSpPr>
              <p:nvPr/>
            </p:nvSpPr>
            <p:spPr bwMode="gray">
              <a:xfrm>
                <a:off x="694" y="2267"/>
                <a:ext cx="240" cy="215"/>
              </a:xfrm>
              <a:prstGeom prst="ellipse">
                <a:avLst/>
              </a:prstGeom>
              <a:gradFill rotWithShape="1">
                <a:gsLst>
                  <a:gs pos="0">
                    <a:srgbClr val="FFFFFF"/>
                  </a:gs>
                  <a:gs pos="100000">
                    <a:srgbClr val="C0C0C0">
                      <a:alpha val="37999"/>
                    </a:srgbClr>
                  </a:gs>
                </a:gsLst>
                <a:lin ang="5400000" scaled="1"/>
              </a:gradFill>
              <a:ln>
                <a:noFill/>
              </a:ln>
              <a:effectLst/>
              <a:extLst>
                <a:ext uri="{91240B29-F687-4F45-9708-019B960494DF}">
                  <a14:hiddenLine xmlns:a14="http://schemas.microsoft.com/office/drawing/2010/main" w="9525" algn="ctr">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wrap="none" anchor="ct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eaLnBrk="1" hangingPunct="1"/>
                <a:endParaRPr lang="zh-CN" altLang="en-US"/>
              </a:p>
            </p:txBody>
          </p:sp>
        </p:grpSp>
        <p:sp>
          <p:nvSpPr>
            <p:cNvPr id="6176" name="Text Box 182"/>
            <p:cNvSpPr txBox="1">
              <a:spLocks noChangeArrowheads="1"/>
            </p:cNvSpPr>
            <p:nvPr/>
          </p:nvSpPr>
          <p:spPr bwMode="gray">
            <a:xfrm>
              <a:off x="1371" y="2496"/>
              <a:ext cx="223" cy="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ea typeface="华文中宋" panose="02010600040101010101" pitchFamily="2" charset="-122"/>
                </a:defRPr>
              </a:lvl1pPr>
              <a:lvl2pPr marL="742950" indent="-285750">
                <a:defRPr>
                  <a:solidFill>
                    <a:schemeClr val="tx1"/>
                  </a:solidFill>
                  <a:latin typeface="Arial" panose="020B0604020202020204" pitchFamily="34" charset="0"/>
                  <a:ea typeface="华文中宋" panose="02010600040101010101" pitchFamily="2" charset="-122"/>
                </a:defRPr>
              </a:lvl2pPr>
              <a:lvl3pPr marL="1143000" indent="-228600">
                <a:defRPr>
                  <a:solidFill>
                    <a:schemeClr val="tx1"/>
                  </a:solidFill>
                  <a:latin typeface="Arial" panose="020B0604020202020204" pitchFamily="34" charset="0"/>
                  <a:ea typeface="华文中宋" panose="02010600040101010101" pitchFamily="2" charset="-122"/>
                </a:defRPr>
              </a:lvl3pPr>
              <a:lvl4pPr marL="1600200" indent="-228600">
                <a:defRPr>
                  <a:solidFill>
                    <a:schemeClr val="tx1"/>
                  </a:solidFill>
                  <a:latin typeface="Arial" panose="020B0604020202020204" pitchFamily="34" charset="0"/>
                  <a:ea typeface="华文中宋" panose="02010600040101010101" pitchFamily="2" charset="-122"/>
                </a:defRPr>
              </a:lvl4pPr>
              <a:lvl5pPr marL="2057400" indent="-228600">
                <a:defRPr>
                  <a:solidFill>
                    <a:schemeClr val="tx1"/>
                  </a:solidFill>
                  <a:latin typeface="Arial" panose="020B0604020202020204" pitchFamily="34" charset="0"/>
                  <a:ea typeface="华文中宋" panose="0201060004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华文中宋" panose="02010600040101010101" pitchFamily="2" charset="-122"/>
                </a:defRPr>
              </a:lvl9pPr>
            </a:lstStyle>
            <a:p>
              <a:pPr algn="ctr"/>
              <a:r>
                <a:rPr lang="en-US" altLang="zh-CN" sz="2400" b="1">
                  <a:solidFill>
                    <a:srgbClr val="000000"/>
                  </a:solidFill>
                  <a:ea typeface="宋体" panose="02010600030101010101" pitchFamily="2" charset="-122"/>
                </a:rPr>
                <a:t>3</a:t>
              </a:r>
            </a:p>
          </p:txBody>
        </p:sp>
      </p:grpSp>
    </p:spTree>
    <p:extLst>
      <p:ext uri="{BB962C8B-B14F-4D97-AF65-F5344CB8AC3E}">
        <p14:creationId xmlns:p14="http://schemas.microsoft.com/office/powerpoint/2010/main" val="40614321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1AA26C2-D914-444A-915D-0433431BFA74}"/>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6FE200C3-4158-44F3-8C2C-1DA729671F9C}"/>
              </a:ext>
            </a:extLst>
          </p:cNvPr>
          <p:cNvSpPr>
            <a:spLocks noGrp="1"/>
          </p:cNvSpPr>
          <p:nvPr>
            <p:ph idx="1"/>
          </p:nvPr>
        </p:nvSpPr>
        <p:spPr/>
        <p:txBody>
          <a:bodyPr>
            <a:normAutofit lnSpcReduction="10000"/>
          </a:bodyPr>
          <a:lstStyle/>
          <a:p>
            <a:r>
              <a:rPr lang="en-US" altLang="zh-CN" dirty="0"/>
              <a:t>3</a:t>
            </a:r>
            <a:r>
              <a:rPr lang="zh-CN" altLang="en-US" dirty="0"/>
              <a:t>、其他会计政策的制订</a:t>
            </a:r>
            <a:endParaRPr lang="en-US" altLang="zh-CN" dirty="0"/>
          </a:p>
          <a:p>
            <a:pPr lvl="1"/>
            <a:r>
              <a:rPr lang="zh-CN" altLang="en-US" dirty="0"/>
              <a:t>关于印发</a:t>
            </a:r>
            <a:r>
              <a:rPr lang="en-US" altLang="zh-CN" dirty="0"/>
              <a:t>《</a:t>
            </a:r>
            <a:r>
              <a:rPr lang="zh-CN" altLang="en-US" dirty="0"/>
              <a:t>知识产权相关会计信息披露规定</a:t>
            </a:r>
            <a:r>
              <a:rPr lang="en-US" altLang="zh-CN" dirty="0"/>
              <a:t>》</a:t>
            </a:r>
            <a:r>
              <a:rPr lang="zh-CN" altLang="en-US" dirty="0"/>
              <a:t>的通知（</a:t>
            </a:r>
            <a:r>
              <a:rPr lang="zh-CN" altLang="en-US" dirty="0">
                <a:hlinkClick r:id="rId3" action="ppaction://hlinkfile"/>
              </a:rPr>
              <a:t>财会</a:t>
            </a:r>
            <a:r>
              <a:rPr lang="en-US" altLang="zh-CN" dirty="0">
                <a:hlinkClick r:id="rId3" action="ppaction://hlinkfile"/>
              </a:rPr>
              <a:t>〔2018〕30</a:t>
            </a:r>
            <a:r>
              <a:rPr lang="zh-CN" altLang="en-US" dirty="0">
                <a:hlinkClick r:id="rId3" action="ppaction://hlinkfile"/>
              </a:rPr>
              <a:t>号</a:t>
            </a:r>
            <a:r>
              <a:rPr lang="en-US" altLang="zh-CN" dirty="0"/>
              <a:t>20181105</a:t>
            </a:r>
            <a:r>
              <a:rPr lang="zh-CN" altLang="en-US" dirty="0"/>
              <a:t>）</a:t>
            </a:r>
            <a:endParaRPr lang="en-US" altLang="zh-CN" dirty="0"/>
          </a:p>
          <a:p>
            <a:pPr lvl="1"/>
            <a:r>
              <a:rPr lang="zh-CN" altLang="en-US" dirty="0"/>
              <a:t>关于印发</a:t>
            </a:r>
            <a:r>
              <a:rPr lang="en-US" altLang="zh-CN" dirty="0"/>
              <a:t>《</a:t>
            </a:r>
            <a:r>
              <a:rPr lang="zh-CN" altLang="en-US" dirty="0"/>
              <a:t>永续债相关会计处理的规定</a:t>
            </a:r>
            <a:r>
              <a:rPr lang="en-US" altLang="zh-CN" dirty="0"/>
              <a:t>》</a:t>
            </a:r>
            <a:r>
              <a:rPr lang="zh-CN" altLang="en-US" dirty="0"/>
              <a:t>的通知（</a:t>
            </a:r>
            <a:r>
              <a:rPr lang="zh-CN" altLang="en-US" dirty="0">
                <a:hlinkClick r:id="rId4" action="ppaction://hlinkfile"/>
              </a:rPr>
              <a:t>财会</a:t>
            </a:r>
            <a:r>
              <a:rPr lang="en-US" altLang="zh-CN" dirty="0">
                <a:hlinkClick r:id="rId4" action="ppaction://hlinkfile"/>
              </a:rPr>
              <a:t>〔2019〕2</a:t>
            </a:r>
            <a:r>
              <a:rPr lang="zh-CN" altLang="en-US" dirty="0">
                <a:hlinkClick r:id="rId4" action="ppaction://hlinkfile"/>
              </a:rPr>
              <a:t>号</a:t>
            </a:r>
            <a:r>
              <a:rPr lang="en-US" altLang="zh-CN" dirty="0"/>
              <a:t>20190128</a:t>
            </a:r>
            <a:r>
              <a:rPr lang="zh-CN" altLang="en-US" dirty="0"/>
              <a:t>）</a:t>
            </a:r>
            <a:endParaRPr lang="en-US" altLang="zh-CN" dirty="0"/>
          </a:p>
          <a:p>
            <a:pPr lvl="1"/>
            <a:r>
              <a:rPr lang="zh-CN" altLang="en-US" dirty="0"/>
              <a:t>关于进一步加强代扣代收代征税款手续费管理的通知</a:t>
            </a:r>
            <a:r>
              <a:rPr lang="en-US" altLang="zh-CN" dirty="0"/>
              <a:t>(</a:t>
            </a:r>
            <a:r>
              <a:rPr lang="zh-CN" altLang="en-US" dirty="0">
                <a:hlinkClick r:id="rId5" action="ppaction://hlinkfile"/>
              </a:rPr>
              <a:t>财行</a:t>
            </a:r>
            <a:r>
              <a:rPr lang="en-US" altLang="zh-CN" dirty="0">
                <a:hlinkClick r:id="rId5" action="ppaction://hlinkfile"/>
              </a:rPr>
              <a:t>〔2019〕11</a:t>
            </a:r>
            <a:r>
              <a:rPr lang="zh-CN" altLang="en-US" dirty="0">
                <a:hlinkClick r:id="rId5" action="ppaction://hlinkfile"/>
              </a:rPr>
              <a:t>号</a:t>
            </a:r>
            <a:r>
              <a:rPr lang="en-US" altLang="zh-CN" dirty="0"/>
              <a:t>20190202)</a:t>
            </a:r>
          </a:p>
          <a:p>
            <a:pPr lvl="1"/>
            <a:r>
              <a:rPr lang="zh-CN" altLang="en-US" dirty="0"/>
              <a:t>关于印发</a:t>
            </a:r>
            <a:r>
              <a:rPr lang="en-US" altLang="zh-CN" dirty="0"/>
              <a:t>《</a:t>
            </a:r>
            <a:r>
              <a:rPr lang="zh-CN" altLang="en-US" dirty="0"/>
              <a:t>会计人员管理办法</a:t>
            </a:r>
            <a:r>
              <a:rPr lang="en-US" altLang="zh-CN" dirty="0"/>
              <a:t>》</a:t>
            </a:r>
            <a:r>
              <a:rPr lang="zh-CN" altLang="en-US" dirty="0"/>
              <a:t>的通知（</a:t>
            </a:r>
            <a:r>
              <a:rPr lang="zh-CN" altLang="en-US" dirty="0">
                <a:hlinkClick r:id="rId6" action="ppaction://hlinkfile"/>
              </a:rPr>
              <a:t>财会</a:t>
            </a:r>
            <a:r>
              <a:rPr lang="en-US" altLang="zh-CN" dirty="0">
                <a:hlinkClick r:id="rId6" action="ppaction://hlinkfile"/>
              </a:rPr>
              <a:t>〔2018〕33</a:t>
            </a:r>
            <a:r>
              <a:rPr lang="zh-CN" altLang="en-US" dirty="0">
                <a:hlinkClick r:id="rId6" action="ppaction://hlinkfile"/>
              </a:rPr>
              <a:t>号</a:t>
            </a:r>
            <a:r>
              <a:rPr lang="en-US" altLang="zh-CN" dirty="0"/>
              <a:t>20181206</a:t>
            </a:r>
            <a:r>
              <a:rPr lang="zh-CN" altLang="en-US" dirty="0"/>
              <a:t>）</a:t>
            </a:r>
          </a:p>
        </p:txBody>
      </p:sp>
      <p:sp>
        <p:nvSpPr>
          <p:cNvPr id="4" name="灯片编号占位符 3">
            <a:extLst>
              <a:ext uri="{FF2B5EF4-FFF2-40B4-BE49-F238E27FC236}">
                <a16:creationId xmlns:a16="http://schemas.microsoft.com/office/drawing/2014/main" id="{92D88243-23FB-46C4-9A58-AFC2347D66CD}"/>
              </a:ext>
            </a:extLst>
          </p:cNvPr>
          <p:cNvSpPr>
            <a:spLocks noGrp="1"/>
          </p:cNvSpPr>
          <p:nvPr>
            <p:ph type="sldNum" sz="quarter" idx="12"/>
          </p:nvPr>
        </p:nvSpPr>
        <p:spPr/>
        <p:txBody>
          <a:bodyPr/>
          <a:lstStyle/>
          <a:p>
            <a:fld id="{E7ACD6DC-DBA0-41E3-A618-66034C9E3A45}" type="slidenum">
              <a:rPr lang="zh-CN" altLang="en-US" smtClean="0"/>
              <a:t>20</a:t>
            </a:fld>
            <a:endParaRPr lang="zh-CN" altLang="en-US"/>
          </a:p>
        </p:txBody>
      </p:sp>
    </p:spTree>
    <p:extLst>
      <p:ext uri="{BB962C8B-B14F-4D97-AF65-F5344CB8AC3E}">
        <p14:creationId xmlns:p14="http://schemas.microsoft.com/office/powerpoint/2010/main" val="883653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标题 1">
            <a:extLst>
              <a:ext uri="{FF2B5EF4-FFF2-40B4-BE49-F238E27FC236}">
                <a16:creationId xmlns:a16="http://schemas.microsoft.com/office/drawing/2014/main" id="{40737D64-7816-49A5-ABB4-1294BEF8F872}"/>
              </a:ext>
            </a:extLst>
          </p:cNvPr>
          <p:cNvSpPr>
            <a:spLocks noGrp="1" noChangeArrowheads="1"/>
          </p:cNvSpPr>
          <p:nvPr>
            <p:ph type="title"/>
          </p:nvPr>
        </p:nvSpPr>
        <p:spPr/>
        <p:txBody>
          <a:bodyPr/>
          <a:lstStyle/>
          <a:p>
            <a:r>
              <a:rPr lang="zh-CN" altLang="en-US" dirty="0"/>
              <a:t>二、财务报表修订问题</a:t>
            </a:r>
          </a:p>
        </p:txBody>
      </p:sp>
      <p:sp>
        <p:nvSpPr>
          <p:cNvPr id="37891" name="内容占位符 2">
            <a:extLst>
              <a:ext uri="{FF2B5EF4-FFF2-40B4-BE49-F238E27FC236}">
                <a16:creationId xmlns:a16="http://schemas.microsoft.com/office/drawing/2014/main" id="{BE4279C5-834D-4135-9AC3-948FE7ADE87B}"/>
              </a:ext>
            </a:extLst>
          </p:cNvPr>
          <p:cNvSpPr>
            <a:spLocks noGrp="1" noChangeArrowheads="1"/>
          </p:cNvSpPr>
          <p:nvPr>
            <p:ph idx="1"/>
          </p:nvPr>
        </p:nvSpPr>
        <p:spPr/>
        <p:txBody>
          <a:bodyPr>
            <a:normAutofit fontScale="85000" lnSpcReduction="10000"/>
          </a:bodyPr>
          <a:lstStyle/>
          <a:p>
            <a:pPr lvl="1"/>
            <a:r>
              <a:rPr lang="zh-CN" altLang="en-US" dirty="0"/>
              <a:t>关于修订印发一般企业财务报表格式的通知（财会</a:t>
            </a:r>
            <a:r>
              <a:rPr lang="en-US" altLang="zh-CN" dirty="0"/>
              <a:t>〔2017〕30</a:t>
            </a:r>
            <a:r>
              <a:rPr lang="zh-CN" altLang="en-US" dirty="0"/>
              <a:t>号</a:t>
            </a:r>
            <a:r>
              <a:rPr lang="en-US" altLang="zh-CN" dirty="0"/>
              <a:t>2017</a:t>
            </a:r>
            <a:r>
              <a:rPr lang="zh-CN" altLang="en-US" dirty="0"/>
              <a:t>年</a:t>
            </a:r>
            <a:r>
              <a:rPr lang="en-US" altLang="zh-CN" dirty="0"/>
              <a:t>12</a:t>
            </a:r>
            <a:r>
              <a:rPr lang="zh-CN" altLang="en-US" dirty="0"/>
              <a:t>月</a:t>
            </a:r>
            <a:r>
              <a:rPr lang="en-US" altLang="zh-CN" dirty="0"/>
              <a:t>25</a:t>
            </a:r>
            <a:r>
              <a:rPr lang="zh-CN" altLang="en-US" dirty="0"/>
              <a:t>日）（</a:t>
            </a:r>
            <a:r>
              <a:rPr lang="zh-CN" altLang="en-US" dirty="0">
                <a:solidFill>
                  <a:srgbClr val="C00000"/>
                </a:solidFill>
              </a:rPr>
              <a:t>废止</a:t>
            </a:r>
            <a:r>
              <a:rPr lang="zh-CN" altLang="en-US" dirty="0"/>
              <a:t>）</a:t>
            </a:r>
            <a:endParaRPr lang="en-US" altLang="zh-CN" dirty="0"/>
          </a:p>
          <a:p>
            <a:pPr lvl="3"/>
            <a:r>
              <a:rPr lang="zh-CN" altLang="en-US" dirty="0"/>
              <a:t>执行企业会计准则的非金融企业应当按照企业会计准则和本通知要求编制</a:t>
            </a:r>
            <a:r>
              <a:rPr lang="en-US" altLang="zh-CN" dirty="0"/>
              <a:t>2017</a:t>
            </a:r>
            <a:r>
              <a:rPr lang="zh-CN" altLang="en-US" dirty="0"/>
              <a:t>年度及以后期间的财务报表。</a:t>
            </a:r>
            <a:endParaRPr lang="en-US" altLang="zh-CN" dirty="0"/>
          </a:p>
          <a:p>
            <a:pPr lvl="1"/>
            <a:r>
              <a:rPr lang="zh-CN" altLang="en-US" dirty="0"/>
              <a:t>关于修订印发</a:t>
            </a:r>
            <a:r>
              <a:rPr lang="en-US" altLang="zh-CN" dirty="0"/>
              <a:t>2018</a:t>
            </a:r>
            <a:r>
              <a:rPr lang="zh-CN" altLang="en-US" dirty="0"/>
              <a:t>年度一般企业财务报表格式的通知（财会</a:t>
            </a:r>
            <a:r>
              <a:rPr lang="en-US" altLang="zh-CN" dirty="0"/>
              <a:t>〔2018〕15</a:t>
            </a:r>
            <a:r>
              <a:rPr lang="zh-CN" altLang="en-US" dirty="0"/>
              <a:t>号</a:t>
            </a:r>
            <a:r>
              <a:rPr lang="en-US" altLang="zh-CN" dirty="0"/>
              <a:t>2018</a:t>
            </a:r>
            <a:r>
              <a:rPr lang="zh-CN" altLang="en-US" dirty="0"/>
              <a:t>年</a:t>
            </a:r>
            <a:r>
              <a:rPr lang="en-US" altLang="zh-CN" dirty="0"/>
              <a:t>6</a:t>
            </a:r>
            <a:r>
              <a:rPr lang="zh-CN" altLang="en-US" dirty="0"/>
              <a:t>月</a:t>
            </a:r>
            <a:r>
              <a:rPr lang="en-US" altLang="zh-CN" dirty="0"/>
              <a:t>15</a:t>
            </a:r>
            <a:r>
              <a:rPr lang="zh-CN" altLang="en-US" dirty="0"/>
              <a:t>日）</a:t>
            </a:r>
            <a:endParaRPr lang="en-US" altLang="zh-CN" dirty="0"/>
          </a:p>
          <a:p>
            <a:pPr lvl="3"/>
            <a:r>
              <a:rPr lang="en-US" altLang="zh-CN" dirty="0"/>
              <a:t>2017</a:t>
            </a:r>
            <a:r>
              <a:rPr lang="zh-CN" altLang="en-US" dirty="0"/>
              <a:t>年</a:t>
            </a:r>
            <a:r>
              <a:rPr lang="en-US" altLang="zh-CN" dirty="0"/>
              <a:t>12</a:t>
            </a:r>
            <a:r>
              <a:rPr lang="zh-CN" altLang="en-US" dirty="0"/>
              <a:t>月</a:t>
            </a:r>
            <a:r>
              <a:rPr lang="en-US" altLang="zh-CN" dirty="0"/>
              <a:t>25</a:t>
            </a:r>
            <a:r>
              <a:rPr lang="zh-CN" altLang="en-US" dirty="0"/>
              <a:t>日发布的</a:t>
            </a:r>
            <a:r>
              <a:rPr lang="en-US" altLang="zh-CN" dirty="0"/>
              <a:t>《</a:t>
            </a:r>
            <a:r>
              <a:rPr lang="zh-CN" altLang="en-US" dirty="0"/>
              <a:t>关于修订印发一般企业财务报表格式的通知</a:t>
            </a:r>
            <a:r>
              <a:rPr lang="en-US" altLang="zh-CN" dirty="0"/>
              <a:t>》</a:t>
            </a:r>
            <a:r>
              <a:rPr lang="zh-CN" altLang="en-US" dirty="0"/>
              <a:t>（财会</a:t>
            </a:r>
            <a:r>
              <a:rPr lang="en-US" altLang="zh-CN" dirty="0"/>
              <a:t>〔2017〕30</a:t>
            </a:r>
            <a:r>
              <a:rPr lang="zh-CN" altLang="en-US" dirty="0"/>
              <a:t>号）同时废止。</a:t>
            </a:r>
            <a:endParaRPr lang="en-US" altLang="zh-CN" dirty="0"/>
          </a:p>
          <a:p>
            <a:pPr lvl="1"/>
            <a:r>
              <a:rPr lang="zh-CN" altLang="en-US" dirty="0"/>
              <a:t>关于修订印发</a:t>
            </a:r>
            <a:r>
              <a:rPr lang="en-US" altLang="zh-CN" dirty="0"/>
              <a:t>2019</a:t>
            </a:r>
            <a:r>
              <a:rPr lang="zh-CN" altLang="en-US" dirty="0"/>
              <a:t>年度一般企业财务报表格式的通知</a:t>
            </a:r>
            <a:r>
              <a:rPr lang="en-US" altLang="zh-CN" dirty="0"/>
              <a:t>(</a:t>
            </a:r>
            <a:r>
              <a:rPr lang="zh-CN" altLang="en-US" dirty="0">
                <a:hlinkClick r:id="rId2" action="ppaction://hlinkfile"/>
              </a:rPr>
              <a:t>财会</a:t>
            </a:r>
            <a:r>
              <a:rPr lang="en-US" altLang="zh-CN" dirty="0">
                <a:hlinkClick r:id="rId2" action="ppaction://hlinkfile"/>
              </a:rPr>
              <a:t>〔2019〕6</a:t>
            </a:r>
            <a:r>
              <a:rPr lang="zh-CN" altLang="en-US" dirty="0">
                <a:hlinkClick r:id="rId2" action="ppaction://hlinkfile"/>
              </a:rPr>
              <a:t>号</a:t>
            </a:r>
            <a:r>
              <a:rPr lang="en-US" altLang="zh-CN" dirty="0"/>
              <a:t>20190430)</a:t>
            </a:r>
          </a:p>
          <a:p>
            <a:pPr lvl="2"/>
            <a:endParaRPr lang="en-US" altLang="zh-CN"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7E392C3-CC03-4076-B413-4B32771E3D0B}"/>
              </a:ext>
            </a:extLst>
          </p:cNvPr>
          <p:cNvSpPr>
            <a:spLocks noGrp="1"/>
          </p:cNvSpPr>
          <p:nvPr>
            <p:ph type="title"/>
          </p:nvPr>
        </p:nvSpPr>
        <p:spPr/>
        <p:txBody>
          <a:bodyPr/>
          <a:lstStyle/>
          <a:p>
            <a:r>
              <a:rPr lang="zh-CN" altLang="en-US" dirty="0"/>
              <a:t>二、财务报表修订问题</a:t>
            </a:r>
          </a:p>
        </p:txBody>
      </p:sp>
      <p:sp>
        <p:nvSpPr>
          <p:cNvPr id="3" name="内容占位符 2">
            <a:extLst>
              <a:ext uri="{FF2B5EF4-FFF2-40B4-BE49-F238E27FC236}">
                <a16:creationId xmlns:a16="http://schemas.microsoft.com/office/drawing/2014/main" id="{C83A2A27-899C-46CB-BFF0-0EF703238CAB}"/>
              </a:ext>
            </a:extLst>
          </p:cNvPr>
          <p:cNvSpPr>
            <a:spLocks noGrp="1"/>
          </p:cNvSpPr>
          <p:nvPr>
            <p:ph idx="1"/>
          </p:nvPr>
        </p:nvSpPr>
        <p:spPr/>
        <p:txBody>
          <a:bodyPr>
            <a:normAutofit fontScale="85000" lnSpcReduction="20000"/>
          </a:bodyPr>
          <a:lstStyle/>
          <a:p>
            <a:r>
              <a:rPr lang="zh-CN" altLang="en-US" dirty="0"/>
              <a:t>报表适用的规定</a:t>
            </a:r>
            <a:endParaRPr lang="en-US" altLang="zh-CN" dirty="0"/>
          </a:p>
          <a:p>
            <a:endParaRPr lang="en-US" altLang="zh-CN" dirty="0"/>
          </a:p>
          <a:p>
            <a:pPr lvl="2"/>
            <a:endParaRPr lang="en-US" altLang="zh-CN" dirty="0"/>
          </a:p>
          <a:p>
            <a:pPr lvl="2"/>
            <a:endParaRPr lang="en-US" altLang="zh-CN" dirty="0"/>
          </a:p>
          <a:p>
            <a:pPr lvl="2"/>
            <a:endParaRPr lang="en-US" altLang="zh-CN" dirty="0"/>
          </a:p>
          <a:p>
            <a:pPr lvl="2"/>
            <a:endParaRPr lang="en-US" altLang="zh-CN" dirty="0"/>
          </a:p>
          <a:p>
            <a:pPr lvl="2"/>
            <a:endParaRPr lang="en-US" altLang="zh-CN" dirty="0"/>
          </a:p>
          <a:p>
            <a:pPr lvl="2"/>
            <a:endParaRPr lang="en-US" altLang="zh-CN" dirty="0"/>
          </a:p>
          <a:p>
            <a:pPr lvl="2"/>
            <a:endParaRPr lang="en-US" altLang="zh-CN" dirty="0"/>
          </a:p>
          <a:p>
            <a:pPr lvl="2"/>
            <a:r>
              <a:rPr lang="zh-CN" altLang="en-US" dirty="0"/>
              <a:t>执行企业会计准则的金融企业应当按照</a:t>
            </a:r>
            <a:r>
              <a:rPr lang="en-US" altLang="zh-CN" dirty="0"/>
              <a:t>《</a:t>
            </a:r>
            <a:r>
              <a:rPr lang="zh-CN" altLang="en-US" dirty="0"/>
              <a:t>财政部关于修订印发</a:t>
            </a:r>
            <a:r>
              <a:rPr lang="en-US" altLang="zh-CN" dirty="0"/>
              <a:t>2018</a:t>
            </a:r>
            <a:r>
              <a:rPr lang="zh-CN" altLang="en-US" dirty="0"/>
              <a:t>年度金融企业财务报表格式的通知</a:t>
            </a:r>
            <a:r>
              <a:rPr lang="en-US" altLang="zh-CN" dirty="0"/>
              <a:t>》</a:t>
            </a:r>
            <a:r>
              <a:rPr lang="zh-CN" altLang="en-US" dirty="0"/>
              <a:t>（财会</a:t>
            </a:r>
            <a:r>
              <a:rPr lang="en-US" altLang="zh-CN" dirty="0"/>
              <a:t>〔2018〕36</a:t>
            </a:r>
            <a:r>
              <a:rPr lang="zh-CN" altLang="en-US" dirty="0"/>
              <a:t>号）的要求编制财务报表</a:t>
            </a:r>
            <a:endParaRPr lang="en-US" altLang="zh-CN" dirty="0"/>
          </a:p>
          <a:p>
            <a:endParaRPr lang="zh-CN" altLang="en-US" dirty="0"/>
          </a:p>
        </p:txBody>
      </p:sp>
      <p:sp>
        <p:nvSpPr>
          <p:cNvPr id="4" name="灯片编号占位符 3">
            <a:extLst>
              <a:ext uri="{FF2B5EF4-FFF2-40B4-BE49-F238E27FC236}">
                <a16:creationId xmlns:a16="http://schemas.microsoft.com/office/drawing/2014/main" id="{71F95595-3272-4FCB-B7BC-1E08F22539F3}"/>
              </a:ext>
            </a:extLst>
          </p:cNvPr>
          <p:cNvSpPr>
            <a:spLocks noGrp="1"/>
          </p:cNvSpPr>
          <p:nvPr>
            <p:ph type="sldNum" sz="quarter" idx="12"/>
          </p:nvPr>
        </p:nvSpPr>
        <p:spPr/>
        <p:txBody>
          <a:bodyPr/>
          <a:lstStyle/>
          <a:p>
            <a:fld id="{E7ACD6DC-DBA0-41E3-A618-66034C9E3A45}" type="slidenum">
              <a:rPr lang="zh-CN" altLang="en-US" smtClean="0"/>
              <a:t>22</a:t>
            </a:fld>
            <a:endParaRPr lang="zh-CN" altLang="en-US"/>
          </a:p>
        </p:txBody>
      </p:sp>
      <p:graphicFrame>
        <p:nvGraphicFramePr>
          <p:cNvPr id="5" name="内容占位符 4">
            <a:extLst>
              <a:ext uri="{FF2B5EF4-FFF2-40B4-BE49-F238E27FC236}">
                <a16:creationId xmlns:a16="http://schemas.microsoft.com/office/drawing/2014/main" id="{66D433B0-4D26-4AC0-AE91-4E4B275AB852}"/>
              </a:ext>
            </a:extLst>
          </p:cNvPr>
          <p:cNvGraphicFramePr>
            <a:graphicFrameLocks/>
          </p:cNvGraphicFramePr>
          <p:nvPr>
            <p:extLst>
              <p:ext uri="{D42A27DB-BD31-4B8C-83A1-F6EECF244321}">
                <p14:modId xmlns:p14="http://schemas.microsoft.com/office/powerpoint/2010/main" val="262516672"/>
              </p:ext>
            </p:extLst>
          </p:nvPr>
        </p:nvGraphicFramePr>
        <p:xfrm>
          <a:off x="524036" y="2060848"/>
          <a:ext cx="8075240" cy="2864130"/>
        </p:xfrm>
        <a:graphic>
          <a:graphicData uri="http://schemas.openxmlformats.org/drawingml/2006/table">
            <a:tbl>
              <a:tblPr>
                <a:tableStyleId>{5C22544A-7EE6-4342-B048-85BDC9FD1C3A}</a:tableStyleId>
              </a:tblPr>
              <a:tblGrid>
                <a:gridCol w="2018810">
                  <a:extLst>
                    <a:ext uri="{9D8B030D-6E8A-4147-A177-3AD203B41FA5}">
                      <a16:colId xmlns:a16="http://schemas.microsoft.com/office/drawing/2014/main" val="2287014453"/>
                    </a:ext>
                  </a:extLst>
                </a:gridCol>
                <a:gridCol w="2018810">
                  <a:extLst>
                    <a:ext uri="{9D8B030D-6E8A-4147-A177-3AD203B41FA5}">
                      <a16:colId xmlns:a16="http://schemas.microsoft.com/office/drawing/2014/main" val="2192443353"/>
                    </a:ext>
                  </a:extLst>
                </a:gridCol>
                <a:gridCol w="2018810">
                  <a:extLst>
                    <a:ext uri="{9D8B030D-6E8A-4147-A177-3AD203B41FA5}">
                      <a16:colId xmlns:a16="http://schemas.microsoft.com/office/drawing/2014/main" val="1288053928"/>
                    </a:ext>
                  </a:extLst>
                </a:gridCol>
                <a:gridCol w="2018810">
                  <a:extLst>
                    <a:ext uri="{9D8B030D-6E8A-4147-A177-3AD203B41FA5}">
                      <a16:colId xmlns:a16="http://schemas.microsoft.com/office/drawing/2014/main" val="1645969546"/>
                    </a:ext>
                  </a:extLst>
                </a:gridCol>
              </a:tblGrid>
              <a:tr h="572826">
                <a:tc>
                  <a:txBody>
                    <a:bodyPr/>
                    <a:lstStyle/>
                    <a:p>
                      <a:pPr algn="ctr" fontAlgn="ctr"/>
                      <a:r>
                        <a:rPr lang="zh-CN" altLang="en-US" sz="2400" u="none" strike="noStrike">
                          <a:effectLst/>
                          <a:latin typeface="+mn-ea"/>
                          <a:ea typeface="+mn-ea"/>
                        </a:rPr>
                        <a:t>报表类型</a:t>
                      </a:r>
                      <a:endParaRPr lang="zh-CN" altLang="en-US"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dirty="0">
                          <a:effectLst/>
                          <a:latin typeface="+mn-ea"/>
                          <a:ea typeface="+mn-ea"/>
                        </a:rPr>
                        <a:t>新金融准则</a:t>
                      </a:r>
                      <a:endParaRPr lang="zh-CN" altLang="en-US" sz="2400" b="0" i="0" u="none" strike="noStrike" dirty="0">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dirty="0">
                          <a:effectLst/>
                          <a:latin typeface="+mn-ea"/>
                          <a:ea typeface="+mn-ea"/>
                        </a:rPr>
                        <a:t>新收入准则</a:t>
                      </a:r>
                      <a:endParaRPr lang="zh-CN" altLang="en-US" sz="2400" b="0" i="0" u="none" strike="noStrike" dirty="0">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dirty="0">
                          <a:effectLst/>
                          <a:latin typeface="+mn-ea"/>
                          <a:ea typeface="+mn-ea"/>
                        </a:rPr>
                        <a:t>新租赁准则</a:t>
                      </a:r>
                      <a:endParaRPr lang="zh-CN" altLang="en-US" sz="2400" b="0" i="0" u="none" strike="noStrike" dirty="0">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1977091365"/>
                  </a:ext>
                </a:extLst>
              </a:tr>
              <a:tr h="572826">
                <a:tc>
                  <a:txBody>
                    <a:bodyPr/>
                    <a:lstStyle/>
                    <a:p>
                      <a:pPr algn="ctr" fontAlgn="ctr"/>
                      <a:r>
                        <a:rPr lang="zh-CN" altLang="en-US" sz="2400" u="none" strike="noStrike">
                          <a:effectLst/>
                          <a:latin typeface="+mn-ea"/>
                          <a:ea typeface="+mn-ea"/>
                        </a:rPr>
                        <a:t>附件</a:t>
                      </a:r>
                      <a:r>
                        <a:rPr lang="en-US" altLang="zh-CN" sz="2400" u="none" strike="noStrike">
                          <a:effectLst/>
                          <a:latin typeface="+mn-ea"/>
                          <a:ea typeface="+mn-ea"/>
                        </a:rPr>
                        <a:t>1</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en-US" altLang="zh-CN" sz="2400" u="none" strike="noStrike">
                          <a:effectLst/>
                          <a:latin typeface="+mn-ea"/>
                          <a:ea typeface="+mn-ea"/>
                        </a:rPr>
                        <a:t>×</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en-US" altLang="zh-CN" sz="2400" u="none" strike="noStrike">
                          <a:effectLst/>
                          <a:latin typeface="+mn-ea"/>
                          <a:ea typeface="+mn-ea"/>
                        </a:rPr>
                        <a:t>×</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en-US" altLang="zh-CN" sz="2400" u="none" strike="noStrike">
                          <a:effectLst/>
                          <a:latin typeface="+mn-ea"/>
                          <a:ea typeface="+mn-ea"/>
                        </a:rPr>
                        <a:t>×</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3123425885"/>
                  </a:ext>
                </a:extLst>
              </a:tr>
              <a:tr h="572826">
                <a:tc rowSpan="2">
                  <a:txBody>
                    <a:bodyPr/>
                    <a:lstStyle/>
                    <a:p>
                      <a:pPr algn="ctr" fontAlgn="ctr"/>
                      <a:r>
                        <a:rPr lang="zh-CN" altLang="en-US" sz="2400" u="none" strike="noStrike">
                          <a:effectLst/>
                          <a:latin typeface="+mn-ea"/>
                          <a:ea typeface="+mn-ea"/>
                        </a:rPr>
                        <a:t>附件</a:t>
                      </a:r>
                      <a:r>
                        <a:rPr lang="en-US" altLang="zh-CN" sz="2400" u="none" strike="noStrike">
                          <a:effectLst/>
                          <a:latin typeface="+mn-ea"/>
                          <a:ea typeface="+mn-ea"/>
                        </a:rPr>
                        <a:t>1+</a:t>
                      </a:r>
                      <a:r>
                        <a:rPr lang="zh-CN" altLang="en-US" sz="2400" u="none" strike="noStrike">
                          <a:effectLst/>
                          <a:latin typeface="+mn-ea"/>
                          <a:ea typeface="+mn-ea"/>
                        </a:rPr>
                        <a:t>附件</a:t>
                      </a:r>
                      <a:r>
                        <a:rPr lang="en-US" altLang="zh-CN" sz="2400" u="none" strike="noStrike">
                          <a:effectLst/>
                          <a:latin typeface="+mn-ea"/>
                          <a:ea typeface="+mn-ea"/>
                        </a:rPr>
                        <a:t>2</a:t>
                      </a:r>
                      <a:r>
                        <a:rPr lang="zh-CN" altLang="en-US" sz="2400" u="none" strike="noStrike">
                          <a:effectLst/>
                          <a:latin typeface="+mn-ea"/>
                          <a:ea typeface="+mn-ea"/>
                        </a:rPr>
                        <a:t>的要求调整报表项目</a:t>
                      </a:r>
                      <a:endParaRPr lang="zh-CN" altLang="en-US"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a:effectLst/>
                          <a:latin typeface="+mn-ea"/>
                          <a:ea typeface="+mn-ea"/>
                        </a:rPr>
                        <a:t>√</a:t>
                      </a:r>
                      <a:endParaRPr lang="zh-CN" altLang="en-US"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en-US" altLang="zh-CN" sz="2400" u="none" strike="noStrike">
                          <a:effectLst/>
                          <a:latin typeface="+mn-ea"/>
                          <a:ea typeface="+mn-ea"/>
                        </a:rPr>
                        <a:t>×</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en-US" altLang="zh-CN" sz="2400" u="none" strike="noStrike">
                          <a:effectLst/>
                          <a:latin typeface="+mn-ea"/>
                          <a:ea typeface="+mn-ea"/>
                        </a:rPr>
                        <a:t>×</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3322084133"/>
                  </a:ext>
                </a:extLst>
              </a:tr>
              <a:tr h="572826">
                <a:tc vMerge="1">
                  <a:txBody>
                    <a:bodyPr/>
                    <a:lstStyle/>
                    <a:p>
                      <a:endParaRPr lang="zh-CN" altLang="en-US"/>
                    </a:p>
                  </a:txBody>
                  <a:tcPr/>
                </a:tc>
                <a:tc>
                  <a:txBody>
                    <a:bodyPr/>
                    <a:lstStyle/>
                    <a:p>
                      <a:pPr algn="ctr" fontAlgn="ctr"/>
                      <a:r>
                        <a:rPr lang="zh-CN" altLang="en-US" sz="2400" u="none" strike="noStrike" dirty="0">
                          <a:effectLst/>
                          <a:latin typeface="+mn-ea"/>
                          <a:ea typeface="+mn-ea"/>
                        </a:rPr>
                        <a:t>√</a:t>
                      </a:r>
                      <a:endParaRPr lang="zh-CN" altLang="en-US" sz="2400" b="0" i="0" u="none" strike="noStrike" dirty="0">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a:effectLst/>
                          <a:latin typeface="+mn-ea"/>
                          <a:ea typeface="+mn-ea"/>
                        </a:rPr>
                        <a:t>√</a:t>
                      </a:r>
                      <a:endParaRPr lang="zh-CN" altLang="en-US"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en-US" altLang="zh-CN" sz="2400" u="none" strike="noStrike">
                          <a:effectLst/>
                          <a:latin typeface="+mn-ea"/>
                          <a:ea typeface="+mn-ea"/>
                        </a:rPr>
                        <a:t>×</a:t>
                      </a:r>
                      <a:endParaRPr lang="en-US" altLang="zh-CN"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3196746632"/>
                  </a:ext>
                </a:extLst>
              </a:tr>
              <a:tr h="572826">
                <a:tc>
                  <a:txBody>
                    <a:bodyPr/>
                    <a:lstStyle/>
                    <a:p>
                      <a:pPr algn="ctr" fontAlgn="ctr"/>
                      <a:r>
                        <a:rPr lang="zh-CN" altLang="en-US" sz="2400" u="none" strike="noStrike" dirty="0">
                          <a:effectLst/>
                          <a:latin typeface="+mn-ea"/>
                          <a:ea typeface="+mn-ea"/>
                        </a:rPr>
                        <a:t>附件</a:t>
                      </a:r>
                      <a:r>
                        <a:rPr lang="en-US" altLang="zh-CN" sz="2400" u="none" strike="noStrike" dirty="0">
                          <a:effectLst/>
                          <a:latin typeface="+mn-ea"/>
                          <a:ea typeface="+mn-ea"/>
                        </a:rPr>
                        <a:t>2</a:t>
                      </a:r>
                      <a:endParaRPr lang="en-US" altLang="zh-CN" sz="2400" b="0" i="0" u="none" strike="noStrike" dirty="0">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a:effectLst/>
                          <a:latin typeface="+mn-ea"/>
                          <a:ea typeface="+mn-ea"/>
                        </a:rPr>
                        <a:t>√</a:t>
                      </a:r>
                      <a:endParaRPr lang="zh-CN" altLang="en-US"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a:effectLst/>
                          <a:latin typeface="+mn-ea"/>
                          <a:ea typeface="+mn-ea"/>
                        </a:rPr>
                        <a:t>√</a:t>
                      </a:r>
                      <a:endParaRPr lang="zh-CN" altLang="en-US" sz="2400" b="0" i="0" u="none" strike="noStrike">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tc>
                  <a:txBody>
                    <a:bodyPr/>
                    <a:lstStyle/>
                    <a:p>
                      <a:pPr algn="ctr" fontAlgn="ctr"/>
                      <a:r>
                        <a:rPr lang="zh-CN" altLang="en-US" sz="2400" u="none" strike="noStrike" dirty="0">
                          <a:effectLst/>
                          <a:latin typeface="+mn-ea"/>
                          <a:ea typeface="+mn-ea"/>
                        </a:rPr>
                        <a:t>√</a:t>
                      </a:r>
                      <a:endParaRPr lang="zh-CN" altLang="en-US" sz="2400" b="0" i="0" u="none" strike="noStrike" dirty="0">
                        <a:solidFill>
                          <a:srgbClr val="000000"/>
                        </a:solidFill>
                        <a:effectLst/>
                        <a:latin typeface="+mn-ea"/>
                        <a:ea typeface="+mn-ea"/>
                      </a:endParaRPr>
                    </a:p>
                  </a:txBody>
                  <a:tcPr marL="9525" marR="9525" marT="9525" marB="0" anchor="ctr">
                    <a:lnL w="12700" cap="flat" cmpd="sng" algn="ctr">
                      <a:solidFill>
                        <a:srgbClr val="C00000"/>
                      </a:solidFill>
                      <a:prstDash val="solid"/>
                      <a:round/>
                      <a:headEnd type="none" w="med" len="med"/>
                      <a:tailEnd type="none" w="med" len="med"/>
                    </a:lnL>
                    <a:lnR w="12700" cap="flat" cmpd="sng" algn="ctr">
                      <a:solidFill>
                        <a:srgbClr val="C00000"/>
                      </a:solidFill>
                      <a:prstDash val="solid"/>
                      <a:round/>
                      <a:headEnd type="none" w="med" len="med"/>
                      <a:tailEnd type="none" w="med" len="med"/>
                    </a:lnR>
                    <a:lnT w="12700" cap="flat" cmpd="sng" algn="ctr">
                      <a:solidFill>
                        <a:srgbClr val="C00000"/>
                      </a:solidFill>
                      <a:prstDash val="solid"/>
                      <a:round/>
                      <a:headEnd type="none" w="med" len="med"/>
                      <a:tailEnd type="none" w="med" len="med"/>
                    </a:lnT>
                    <a:lnB w="12700" cap="flat" cmpd="sng" algn="ctr">
                      <a:solidFill>
                        <a:srgbClr val="C00000"/>
                      </a:solidFill>
                      <a:prstDash val="solid"/>
                      <a:round/>
                      <a:headEnd type="none" w="med" len="med"/>
                      <a:tailEnd type="none" w="med" len="med"/>
                    </a:lnB>
                    <a:noFill/>
                  </a:tcPr>
                </a:tc>
                <a:extLst>
                  <a:ext uri="{0D108BD9-81ED-4DB2-BD59-A6C34878D82A}">
                    <a16:rowId xmlns:a16="http://schemas.microsoft.com/office/drawing/2014/main" val="416508149"/>
                  </a:ext>
                </a:extLst>
              </a:tr>
            </a:tbl>
          </a:graphicData>
        </a:graphic>
      </p:graphicFrame>
    </p:spTree>
    <p:extLst>
      <p:ext uri="{BB962C8B-B14F-4D97-AF65-F5344CB8AC3E}">
        <p14:creationId xmlns:p14="http://schemas.microsoft.com/office/powerpoint/2010/main" val="20533235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标题 1">
            <a:extLst>
              <a:ext uri="{FF2B5EF4-FFF2-40B4-BE49-F238E27FC236}">
                <a16:creationId xmlns:a16="http://schemas.microsoft.com/office/drawing/2014/main" id="{6793244C-7C42-48CA-9794-966B3257C091}"/>
              </a:ext>
            </a:extLst>
          </p:cNvPr>
          <p:cNvSpPr>
            <a:spLocks noGrp="1" noChangeArrowheads="1"/>
          </p:cNvSpPr>
          <p:nvPr>
            <p:ph type="title"/>
          </p:nvPr>
        </p:nvSpPr>
        <p:spPr/>
        <p:txBody>
          <a:bodyPr/>
          <a:lstStyle/>
          <a:p>
            <a:r>
              <a:rPr lang="zh-CN" altLang="en-US" dirty="0"/>
              <a:t>二、财务报表修订问题</a:t>
            </a:r>
          </a:p>
        </p:txBody>
      </p:sp>
      <p:sp>
        <p:nvSpPr>
          <p:cNvPr id="38915" name="内容占位符 2">
            <a:extLst>
              <a:ext uri="{FF2B5EF4-FFF2-40B4-BE49-F238E27FC236}">
                <a16:creationId xmlns:a16="http://schemas.microsoft.com/office/drawing/2014/main" id="{E40ECD0F-79B8-4685-A91C-1A82B1ED06CF}"/>
              </a:ext>
            </a:extLst>
          </p:cNvPr>
          <p:cNvSpPr>
            <a:spLocks noGrp="1" noChangeArrowheads="1"/>
          </p:cNvSpPr>
          <p:nvPr>
            <p:ph idx="1"/>
          </p:nvPr>
        </p:nvSpPr>
        <p:spPr/>
        <p:txBody>
          <a:bodyPr>
            <a:normAutofit/>
          </a:bodyPr>
          <a:lstStyle/>
          <a:p>
            <a:pPr lvl="1"/>
            <a:r>
              <a:rPr lang="zh-CN" altLang="en-US" dirty="0"/>
              <a:t>针对</a:t>
            </a:r>
            <a:r>
              <a:rPr lang="en-US" altLang="zh-CN" dirty="0"/>
              <a:t>2019</a:t>
            </a:r>
            <a:r>
              <a:rPr lang="zh-CN" altLang="en-US" dirty="0"/>
              <a:t>年</a:t>
            </a:r>
            <a:r>
              <a:rPr lang="en-US" altLang="zh-CN" dirty="0"/>
              <a:t>1</a:t>
            </a:r>
            <a:r>
              <a:rPr lang="zh-CN" altLang="en-US" dirty="0"/>
              <a:t>月</a:t>
            </a:r>
            <a:r>
              <a:rPr lang="en-US" altLang="zh-CN" dirty="0"/>
              <a:t>1</a:t>
            </a:r>
            <a:r>
              <a:rPr lang="zh-CN" altLang="en-US" dirty="0"/>
              <a:t>日起分阶段实施的</a:t>
            </a:r>
            <a:r>
              <a:rPr lang="en-US" altLang="zh-CN" dirty="0"/>
              <a:t>《</a:t>
            </a:r>
            <a:r>
              <a:rPr lang="zh-CN" altLang="en-US" dirty="0"/>
              <a:t>企业会计准则第</a:t>
            </a:r>
            <a:r>
              <a:rPr lang="en-US" altLang="zh-CN" dirty="0"/>
              <a:t>21</a:t>
            </a:r>
            <a:r>
              <a:rPr lang="zh-CN" altLang="en-US" dirty="0"/>
              <a:t>号</a:t>
            </a:r>
            <a:r>
              <a:rPr lang="en-US" altLang="zh-CN" dirty="0"/>
              <a:t>——</a:t>
            </a:r>
            <a:r>
              <a:rPr lang="zh-CN" altLang="en-US" dirty="0"/>
              <a:t>租赁</a:t>
            </a:r>
            <a:r>
              <a:rPr lang="en-US" altLang="zh-CN" dirty="0"/>
              <a:t>》</a:t>
            </a:r>
            <a:r>
              <a:rPr lang="zh-CN" altLang="en-US" dirty="0"/>
              <a:t>（财会</a:t>
            </a:r>
            <a:r>
              <a:rPr lang="en-US" altLang="zh-CN" dirty="0"/>
              <a:t>〔2018〕35</a:t>
            </a:r>
            <a:r>
              <a:rPr lang="zh-CN" altLang="en-US" dirty="0"/>
              <a:t>号，以及企业会计准则实施中的有关情况。</a:t>
            </a:r>
            <a:endParaRPr lang="en-US" altLang="zh-CN" dirty="0"/>
          </a:p>
          <a:p>
            <a:pPr lvl="2"/>
            <a:r>
              <a:rPr lang="zh-CN" altLang="en-US" dirty="0"/>
              <a:t>适用于执行企业会计准则的非金融企业</a:t>
            </a:r>
            <a:r>
              <a:rPr lang="en-US" altLang="zh-CN" dirty="0"/>
              <a:t>2019</a:t>
            </a:r>
            <a:r>
              <a:rPr lang="zh-CN" altLang="en-US" dirty="0"/>
              <a:t>年度中期财务报表和年度财务报表及以后期间的财务报表。</a:t>
            </a:r>
            <a:endParaRPr lang="en-US" altLang="zh-CN" dirty="0"/>
          </a:p>
          <a:p>
            <a:pPr lvl="2"/>
            <a:r>
              <a:rPr lang="zh-CN" altLang="en-US" dirty="0">
                <a:hlinkClick r:id="rId2" action="ppaction://hlinkfile"/>
              </a:rPr>
              <a:t>财务报表格式</a:t>
            </a:r>
            <a:endParaRPr lang="en-US" altLang="zh-CN" dirty="0"/>
          </a:p>
          <a:p>
            <a:pPr lvl="2"/>
            <a:r>
              <a:rPr lang="zh-CN" altLang="en-US" dirty="0">
                <a:hlinkClick r:id="rId3" action="ppaction://hlinkfile"/>
              </a:rPr>
              <a:t>报表项目对比</a:t>
            </a:r>
            <a:endParaRPr lang="zh-CN" altLang="en-US"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519EE8-C122-4F4B-91BA-454932ADBC8D}"/>
              </a:ext>
            </a:extLst>
          </p:cNvPr>
          <p:cNvSpPr>
            <a:spLocks noGrp="1"/>
          </p:cNvSpPr>
          <p:nvPr>
            <p:ph type="title"/>
          </p:nvPr>
        </p:nvSpPr>
        <p:spPr/>
        <p:txBody>
          <a:bodyPr/>
          <a:lstStyle/>
          <a:p>
            <a:r>
              <a:rPr lang="zh-CN" altLang="en-US" dirty="0"/>
              <a:t>三、管理会计指引体系建设</a:t>
            </a:r>
          </a:p>
        </p:txBody>
      </p:sp>
      <p:sp>
        <p:nvSpPr>
          <p:cNvPr id="3" name="内容占位符 2">
            <a:extLst>
              <a:ext uri="{FF2B5EF4-FFF2-40B4-BE49-F238E27FC236}">
                <a16:creationId xmlns:a16="http://schemas.microsoft.com/office/drawing/2014/main" id="{B676D139-B1E8-4F2D-B732-248013663D8E}"/>
              </a:ext>
            </a:extLst>
          </p:cNvPr>
          <p:cNvSpPr>
            <a:spLocks noGrp="1"/>
          </p:cNvSpPr>
          <p:nvPr>
            <p:ph idx="1"/>
          </p:nvPr>
        </p:nvSpPr>
        <p:spPr/>
        <p:txBody>
          <a:bodyPr/>
          <a:lstStyle/>
          <a:p>
            <a:r>
              <a:rPr lang="zh-CN" altLang="en-US" dirty="0"/>
              <a:t>财会</a:t>
            </a:r>
            <a:r>
              <a:rPr lang="en-US" altLang="zh-CN" dirty="0"/>
              <a:t>〔2018〕22</a:t>
            </a:r>
            <a:r>
              <a:rPr lang="zh-CN" altLang="en-US" dirty="0"/>
              <a:t>号</a:t>
            </a:r>
            <a:endParaRPr lang="en-US" altLang="zh-CN" dirty="0"/>
          </a:p>
          <a:p>
            <a:pPr lvl="2"/>
            <a:r>
              <a:rPr lang="en-US" altLang="zh-CN" dirty="0"/>
              <a:t>1. </a:t>
            </a:r>
            <a:r>
              <a:rPr lang="zh-CN" altLang="en-US" dirty="0"/>
              <a:t>管理会计应用指引第</a:t>
            </a:r>
            <a:r>
              <a:rPr lang="en-US" altLang="zh-CN" dirty="0"/>
              <a:t>202</a:t>
            </a:r>
            <a:r>
              <a:rPr lang="zh-CN" altLang="en-US" dirty="0"/>
              <a:t>号</a:t>
            </a:r>
            <a:r>
              <a:rPr lang="en-US" altLang="zh-CN" dirty="0"/>
              <a:t>——</a:t>
            </a:r>
            <a:r>
              <a:rPr lang="zh-CN" altLang="en-US" dirty="0">
                <a:hlinkClick r:id="rId2" action="ppaction://hlinkfile"/>
              </a:rPr>
              <a:t>零基预算</a:t>
            </a:r>
            <a:endParaRPr lang="zh-CN" altLang="en-US" dirty="0"/>
          </a:p>
          <a:p>
            <a:pPr lvl="2"/>
            <a:r>
              <a:rPr lang="en-US" altLang="zh-CN" dirty="0"/>
              <a:t>2. </a:t>
            </a:r>
            <a:r>
              <a:rPr lang="zh-CN" altLang="en-US" dirty="0"/>
              <a:t>管理会计应用指引第</a:t>
            </a:r>
            <a:r>
              <a:rPr lang="en-US" altLang="zh-CN" dirty="0"/>
              <a:t>203</a:t>
            </a:r>
            <a:r>
              <a:rPr lang="zh-CN" altLang="en-US" dirty="0"/>
              <a:t>号</a:t>
            </a:r>
            <a:r>
              <a:rPr lang="en-US" altLang="zh-CN" dirty="0"/>
              <a:t>——</a:t>
            </a:r>
            <a:r>
              <a:rPr lang="zh-CN" altLang="en-US" dirty="0"/>
              <a:t>弹性预算</a:t>
            </a:r>
          </a:p>
          <a:p>
            <a:pPr lvl="2"/>
            <a:r>
              <a:rPr lang="en-US" altLang="zh-CN" dirty="0"/>
              <a:t>3. </a:t>
            </a:r>
            <a:r>
              <a:rPr lang="zh-CN" altLang="en-US" dirty="0"/>
              <a:t>管理会计应用指引第</a:t>
            </a:r>
            <a:r>
              <a:rPr lang="en-US" altLang="zh-CN" dirty="0"/>
              <a:t>503</a:t>
            </a:r>
            <a:r>
              <a:rPr lang="zh-CN" altLang="en-US" dirty="0"/>
              <a:t>号</a:t>
            </a:r>
            <a:r>
              <a:rPr lang="en-US" altLang="zh-CN" dirty="0"/>
              <a:t>——</a:t>
            </a:r>
            <a:r>
              <a:rPr lang="zh-CN" altLang="en-US" dirty="0"/>
              <a:t>情景分析</a:t>
            </a:r>
          </a:p>
          <a:p>
            <a:pPr lvl="2"/>
            <a:r>
              <a:rPr lang="en-US" altLang="zh-CN" dirty="0"/>
              <a:t>4. </a:t>
            </a:r>
            <a:r>
              <a:rPr lang="zh-CN" altLang="en-US" dirty="0"/>
              <a:t>管理会计应用指引第</a:t>
            </a:r>
            <a:r>
              <a:rPr lang="en-US" altLang="zh-CN" dirty="0"/>
              <a:t>504</a:t>
            </a:r>
            <a:r>
              <a:rPr lang="zh-CN" altLang="en-US" dirty="0"/>
              <a:t>号</a:t>
            </a:r>
            <a:r>
              <a:rPr lang="en-US" altLang="zh-CN" dirty="0"/>
              <a:t>——</a:t>
            </a:r>
            <a:r>
              <a:rPr lang="zh-CN" altLang="en-US" dirty="0"/>
              <a:t>约束资源优化</a:t>
            </a:r>
          </a:p>
          <a:p>
            <a:pPr lvl="2"/>
            <a:r>
              <a:rPr lang="en-US" altLang="zh-CN" dirty="0"/>
              <a:t>5. </a:t>
            </a:r>
            <a:r>
              <a:rPr lang="zh-CN" altLang="en-US" dirty="0"/>
              <a:t>管理会计应用指引第</a:t>
            </a:r>
            <a:r>
              <a:rPr lang="en-US" altLang="zh-CN" dirty="0"/>
              <a:t>604</a:t>
            </a:r>
            <a:r>
              <a:rPr lang="zh-CN" altLang="en-US" dirty="0"/>
              <a:t>号</a:t>
            </a:r>
            <a:r>
              <a:rPr lang="en-US" altLang="zh-CN" dirty="0"/>
              <a:t>——</a:t>
            </a:r>
            <a:r>
              <a:rPr lang="zh-CN" altLang="en-US" dirty="0"/>
              <a:t>绩效棱柱模型</a:t>
            </a:r>
          </a:p>
          <a:p>
            <a:pPr lvl="2"/>
            <a:r>
              <a:rPr lang="en-US" altLang="zh-CN" dirty="0"/>
              <a:t>6. </a:t>
            </a:r>
            <a:r>
              <a:rPr lang="zh-CN" altLang="en-US" dirty="0"/>
              <a:t>管理会计应用指引第</a:t>
            </a:r>
            <a:r>
              <a:rPr lang="en-US" altLang="zh-CN" dirty="0"/>
              <a:t>700</a:t>
            </a:r>
            <a:r>
              <a:rPr lang="zh-CN" altLang="en-US" dirty="0"/>
              <a:t>号</a:t>
            </a:r>
            <a:r>
              <a:rPr lang="en-US" altLang="zh-CN" dirty="0"/>
              <a:t>——</a:t>
            </a:r>
            <a:r>
              <a:rPr lang="zh-CN" altLang="en-US" dirty="0"/>
              <a:t>风险管理</a:t>
            </a:r>
          </a:p>
          <a:p>
            <a:pPr lvl="2"/>
            <a:r>
              <a:rPr lang="en-US" altLang="zh-CN" dirty="0"/>
              <a:t>7. </a:t>
            </a:r>
            <a:r>
              <a:rPr lang="zh-CN" altLang="en-US" dirty="0"/>
              <a:t>管理会计应用指引第</a:t>
            </a:r>
            <a:r>
              <a:rPr lang="en-US" altLang="zh-CN" dirty="0"/>
              <a:t>701</a:t>
            </a:r>
            <a:r>
              <a:rPr lang="zh-CN" altLang="en-US" dirty="0"/>
              <a:t>号</a:t>
            </a:r>
            <a:r>
              <a:rPr lang="en-US" altLang="zh-CN" dirty="0"/>
              <a:t>——</a:t>
            </a:r>
            <a:r>
              <a:rPr lang="zh-CN" altLang="en-US" dirty="0"/>
              <a:t>风险矩阵</a:t>
            </a:r>
          </a:p>
          <a:p>
            <a:endParaRPr lang="zh-CN" altLang="en-US" dirty="0"/>
          </a:p>
        </p:txBody>
      </p:sp>
      <p:sp>
        <p:nvSpPr>
          <p:cNvPr id="4" name="灯片编号占位符 3">
            <a:extLst>
              <a:ext uri="{FF2B5EF4-FFF2-40B4-BE49-F238E27FC236}">
                <a16:creationId xmlns:a16="http://schemas.microsoft.com/office/drawing/2014/main" id="{BAE5A0AB-70B0-484A-830E-DB9C013D093E}"/>
              </a:ext>
            </a:extLst>
          </p:cNvPr>
          <p:cNvSpPr>
            <a:spLocks noGrp="1"/>
          </p:cNvSpPr>
          <p:nvPr>
            <p:ph type="sldNum" sz="quarter" idx="12"/>
          </p:nvPr>
        </p:nvSpPr>
        <p:spPr/>
        <p:txBody>
          <a:bodyPr/>
          <a:lstStyle/>
          <a:p>
            <a:fld id="{E7ACD6DC-DBA0-41E3-A618-66034C9E3A45}" type="slidenum">
              <a:rPr lang="zh-CN" altLang="en-US" smtClean="0"/>
              <a:t>24</a:t>
            </a:fld>
            <a:endParaRPr lang="zh-CN" altLang="en-US"/>
          </a:p>
        </p:txBody>
      </p:sp>
    </p:spTree>
    <p:extLst>
      <p:ext uri="{BB962C8B-B14F-4D97-AF65-F5344CB8AC3E}">
        <p14:creationId xmlns:p14="http://schemas.microsoft.com/office/powerpoint/2010/main" val="16172155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634E57-F929-4D3E-84FE-2CFEAE9208C6}"/>
              </a:ext>
            </a:extLst>
          </p:cNvPr>
          <p:cNvSpPr>
            <a:spLocks noGrp="1"/>
          </p:cNvSpPr>
          <p:nvPr>
            <p:ph type="title"/>
          </p:nvPr>
        </p:nvSpPr>
        <p:spPr/>
        <p:txBody>
          <a:bodyPr/>
          <a:lstStyle/>
          <a:p>
            <a:r>
              <a:rPr lang="zh-CN" altLang="en-US" dirty="0"/>
              <a:t>三、管理会计指引体系建设</a:t>
            </a:r>
          </a:p>
        </p:txBody>
      </p:sp>
      <p:sp>
        <p:nvSpPr>
          <p:cNvPr id="3" name="内容占位符 2">
            <a:extLst>
              <a:ext uri="{FF2B5EF4-FFF2-40B4-BE49-F238E27FC236}">
                <a16:creationId xmlns:a16="http://schemas.microsoft.com/office/drawing/2014/main" id="{21ED9ED9-214E-4A45-ACB4-59E1F93B024A}"/>
              </a:ext>
            </a:extLst>
          </p:cNvPr>
          <p:cNvSpPr>
            <a:spLocks noGrp="1"/>
          </p:cNvSpPr>
          <p:nvPr>
            <p:ph idx="1"/>
          </p:nvPr>
        </p:nvSpPr>
        <p:spPr/>
        <p:txBody>
          <a:bodyPr>
            <a:normAutofit lnSpcReduction="10000"/>
          </a:bodyPr>
          <a:lstStyle/>
          <a:p>
            <a:r>
              <a:rPr lang="zh-CN" altLang="en-US" dirty="0"/>
              <a:t>财会</a:t>
            </a:r>
            <a:r>
              <a:rPr lang="en-US" altLang="zh-CN" dirty="0"/>
              <a:t>〔2018〕38</a:t>
            </a:r>
            <a:r>
              <a:rPr lang="zh-CN" altLang="en-US" dirty="0"/>
              <a:t>号</a:t>
            </a:r>
            <a:endParaRPr lang="en-US" altLang="zh-CN" dirty="0"/>
          </a:p>
          <a:p>
            <a:pPr lvl="2"/>
            <a:r>
              <a:rPr lang="en-US" altLang="zh-CN" dirty="0"/>
              <a:t>1.《</a:t>
            </a:r>
            <a:r>
              <a:rPr lang="zh-CN" altLang="en-US" dirty="0"/>
              <a:t>管理会计应用指引第</a:t>
            </a:r>
            <a:r>
              <a:rPr lang="en-US" altLang="zh-CN" dirty="0"/>
              <a:t>204</a:t>
            </a:r>
            <a:r>
              <a:rPr lang="zh-CN" altLang="en-US" dirty="0"/>
              <a:t>号</a:t>
            </a:r>
            <a:r>
              <a:rPr lang="en-US" altLang="zh-CN" dirty="0"/>
              <a:t>——</a:t>
            </a:r>
            <a:r>
              <a:rPr lang="zh-CN" altLang="en-US" dirty="0"/>
              <a:t>作业预算</a:t>
            </a:r>
            <a:r>
              <a:rPr lang="en-US" altLang="zh-CN" dirty="0"/>
              <a:t>》</a:t>
            </a:r>
          </a:p>
          <a:p>
            <a:pPr lvl="2"/>
            <a:r>
              <a:rPr lang="en-US" altLang="zh-CN" dirty="0"/>
              <a:t>2.《</a:t>
            </a:r>
            <a:r>
              <a:rPr lang="zh-CN" altLang="en-US" dirty="0"/>
              <a:t>管理会计应用指引第</a:t>
            </a:r>
            <a:r>
              <a:rPr lang="en-US" altLang="zh-CN" dirty="0"/>
              <a:t>404</a:t>
            </a:r>
            <a:r>
              <a:rPr lang="zh-CN" altLang="en-US" dirty="0"/>
              <a:t>号</a:t>
            </a:r>
            <a:r>
              <a:rPr lang="en-US" altLang="zh-CN" dirty="0"/>
              <a:t>——</a:t>
            </a:r>
            <a:r>
              <a:rPr lang="zh-CN" altLang="en-US" dirty="0"/>
              <a:t>内部转移定价</a:t>
            </a:r>
            <a:r>
              <a:rPr lang="en-US" altLang="zh-CN" dirty="0"/>
              <a:t>》</a:t>
            </a:r>
          </a:p>
          <a:p>
            <a:pPr lvl="2"/>
            <a:r>
              <a:rPr lang="en-US" altLang="zh-CN" dirty="0"/>
              <a:t>3.《</a:t>
            </a:r>
            <a:r>
              <a:rPr lang="zh-CN" altLang="en-US" dirty="0"/>
              <a:t>管理会计应用指引第</a:t>
            </a:r>
            <a:r>
              <a:rPr lang="en-US" altLang="zh-CN" dirty="0"/>
              <a:t>405</a:t>
            </a:r>
            <a:r>
              <a:rPr lang="zh-CN" altLang="en-US" dirty="0"/>
              <a:t>号</a:t>
            </a:r>
            <a:r>
              <a:rPr lang="en-US" altLang="zh-CN" dirty="0"/>
              <a:t>——</a:t>
            </a:r>
            <a:r>
              <a:rPr lang="zh-CN" altLang="en-US" dirty="0"/>
              <a:t>多维度盈利能力分析</a:t>
            </a:r>
            <a:r>
              <a:rPr lang="en-US" altLang="zh-CN" dirty="0"/>
              <a:t>》</a:t>
            </a:r>
          </a:p>
          <a:p>
            <a:pPr lvl="2"/>
            <a:r>
              <a:rPr lang="en-US" altLang="zh-CN" dirty="0"/>
              <a:t>4.《</a:t>
            </a:r>
            <a:r>
              <a:rPr lang="zh-CN" altLang="en-US" dirty="0"/>
              <a:t>管理会计应用指引第</a:t>
            </a:r>
            <a:r>
              <a:rPr lang="en-US" altLang="zh-CN" dirty="0"/>
              <a:t>702</a:t>
            </a:r>
            <a:r>
              <a:rPr lang="zh-CN" altLang="en-US" dirty="0"/>
              <a:t>号</a:t>
            </a:r>
            <a:r>
              <a:rPr lang="en-US" altLang="zh-CN" dirty="0"/>
              <a:t>——</a:t>
            </a:r>
            <a:r>
              <a:rPr lang="zh-CN" altLang="en-US" dirty="0"/>
              <a:t>风险清单</a:t>
            </a:r>
            <a:r>
              <a:rPr lang="en-US" altLang="zh-CN" dirty="0"/>
              <a:t>》</a:t>
            </a:r>
          </a:p>
          <a:p>
            <a:pPr lvl="2"/>
            <a:r>
              <a:rPr lang="en-US" altLang="zh-CN" dirty="0"/>
              <a:t>5.《</a:t>
            </a:r>
            <a:r>
              <a:rPr lang="zh-CN" altLang="en-US" dirty="0"/>
              <a:t>管理会计应用指引第</a:t>
            </a:r>
            <a:r>
              <a:rPr lang="en-US" altLang="zh-CN" dirty="0"/>
              <a:t>803</a:t>
            </a:r>
            <a:r>
              <a:rPr lang="zh-CN" altLang="en-US" dirty="0"/>
              <a:t>号</a:t>
            </a:r>
            <a:r>
              <a:rPr lang="en-US" altLang="zh-CN" dirty="0"/>
              <a:t>——</a:t>
            </a:r>
            <a:r>
              <a:rPr lang="zh-CN" altLang="en-US" dirty="0"/>
              <a:t>行政事业单位</a:t>
            </a:r>
            <a:r>
              <a:rPr lang="en-US" altLang="zh-CN" dirty="0"/>
              <a:t>》</a:t>
            </a:r>
          </a:p>
          <a:p>
            <a:pPr lvl="1"/>
            <a:endParaRPr lang="zh-CN" altLang="en-US" dirty="0"/>
          </a:p>
        </p:txBody>
      </p:sp>
      <p:sp>
        <p:nvSpPr>
          <p:cNvPr id="4" name="灯片编号占位符 3">
            <a:extLst>
              <a:ext uri="{FF2B5EF4-FFF2-40B4-BE49-F238E27FC236}">
                <a16:creationId xmlns:a16="http://schemas.microsoft.com/office/drawing/2014/main" id="{42645DE9-4E1F-429E-8394-B26A58A9C341}"/>
              </a:ext>
            </a:extLst>
          </p:cNvPr>
          <p:cNvSpPr>
            <a:spLocks noGrp="1"/>
          </p:cNvSpPr>
          <p:nvPr>
            <p:ph type="sldNum" sz="quarter" idx="12"/>
          </p:nvPr>
        </p:nvSpPr>
        <p:spPr/>
        <p:txBody>
          <a:bodyPr/>
          <a:lstStyle/>
          <a:p>
            <a:fld id="{E7ACD6DC-DBA0-41E3-A618-66034C9E3A45}" type="slidenum">
              <a:rPr lang="zh-CN" altLang="en-US" smtClean="0"/>
              <a:t>25</a:t>
            </a:fld>
            <a:endParaRPr lang="zh-CN" altLang="en-US"/>
          </a:p>
        </p:txBody>
      </p:sp>
    </p:spTree>
    <p:extLst>
      <p:ext uri="{BB962C8B-B14F-4D97-AF65-F5344CB8AC3E}">
        <p14:creationId xmlns:p14="http://schemas.microsoft.com/office/powerpoint/2010/main" val="27469195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7020334-4A32-4AF0-BA8B-DDC3D0D9D405}"/>
              </a:ext>
            </a:extLst>
          </p:cNvPr>
          <p:cNvSpPr>
            <a:spLocks noGrp="1"/>
          </p:cNvSpPr>
          <p:nvPr>
            <p:ph type="title"/>
          </p:nvPr>
        </p:nvSpPr>
        <p:spPr/>
        <p:txBody>
          <a:bodyPr/>
          <a:lstStyle/>
          <a:p>
            <a:r>
              <a:rPr lang="zh-CN" altLang="en-US" dirty="0"/>
              <a:t>四、收入准则与所得税问题</a:t>
            </a:r>
          </a:p>
        </p:txBody>
      </p:sp>
      <p:sp>
        <p:nvSpPr>
          <p:cNvPr id="3" name="内容占位符 2">
            <a:extLst>
              <a:ext uri="{FF2B5EF4-FFF2-40B4-BE49-F238E27FC236}">
                <a16:creationId xmlns:a16="http://schemas.microsoft.com/office/drawing/2014/main" id="{5A4A9E6A-0F52-4016-BB61-D1FCFC20A127}"/>
              </a:ext>
            </a:extLst>
          </p:cNvPr>
          <p:cNvSpPr>
            <a:spLocks noGrp="1"/>
          </p:cNvSpPr>
          <p:nvPr>
            <p:ph idx="1"/>
          </p:nvPr>
        </p:nvSpPr>
        <p:spPr/>
        <p:txBody>
          <a:bodyPr/>
          <a:lstStyle/>
          <a:p>
            <a:pPr lvl="1"/>
            <a:r>
              <a:rPr lang="zh-CN" altLang="en-US" dirty="0"/>
              <a:t>一、实施要求和主要变化</a:t>
            </a:r>
            <a:endParaRPr lang="en-US" altLang="zh-CN" dirty="0"/>
          </a:p>
          <a:p>
            <a:pPr lvl="1"/>
            <a:r>
              <a:rPr lang="zh-CN" altLang="en-US" dirty="0"/>
              <a:t>二、新收入准则“五步法”模型解读</a:t>
            </a:r>
            <a:endParaRPr lang="en-US" altLang="zh-CN" dirty="0"/>
          </a:p>
          <a:p>
            <a:pPr lvl="1"/>
            <a:r>
              <a:rPr lang="zh-CN" altLang="en-US" dirty="0"/>
              <a:t>三、合同履约成本和合同取得成本</a:t>
            </a:r>
            <a:endParaRPr lang="en-US" altLang="zh-CN" dirty="0"/>
          </a:p>
          <a:p>
            <a:pPr lvl="1"/>
            <a:r>
              <a:rPr lang="zh-CN" altLang="en-US" dirty="0"/>
              <a:t>四、关于应设置的相关会计科目和主要账务处理</a:t>
            </a:r>
            <a:endParaRPr lang="en-US" altLang="zh-CN" dirty="0"/>
          </a:p>
          <a:p>
            <a:pPr lvl="1"/>
            <a:r>
              <a:rPr lang="zh-CN" altLang="en-US" dirty="0"/>
              <a:t>五、特殊交易收入确认和计量的具体规定</a:t>
            </a:r>
          </a:p>
        </p:txBody>
      </p:sp>
      <p:sp>
        <p:nvSpPr>
          <p:cNvPr id="4" name="灯片编号占位符 3">
            <a:extLst>
              <a:ext uri="{FF2B5EF4-FFF2-40B4-BE49-F238E27FC236}">
                <a16:creationId xmlns:a16="http://schemas.microsoft.com/office/drawing/2014/main" id="{6B40DE39-2EAB-43EA-8785-FDF6E330AFB7}"/>
              </a:ext>
            </a:extLst>
          </p:cNvPr>
          <p:cNvSpPr>
            <a:spLocks noGrp="1"/>
          </p:cNvSpPr>
          <p:nvPr>
            <p:ph type="sldNum" sz="quarter" idx="12"/>
          </p:nvPr>
        </p:nvSpPr>
        <p:spPr/>
        <p:txBody>
          <a:bodyPr/>
          <a:lstStyle/>
          <a:p>
            <a:fld id="{E7ACD6DC-DBA0-41E3-A618-66034C9E3A45}" type="slidenum">
              <a:rPr lang="zh-CN" altLang="en-US" smtClean="0"/>
              <a:t>26</a:t>
            </a:fld>
            <a:endParaRPr lang="zh-CN" altLang="en-US"/>
          </a:p>
        </p:txBody>
      </p:sp>
    </p:spTree>
    <p:extLst>
      <p:ext uri="{BB962C8B-B14F-4D97-AF65-F5344CB8AC3E}">
        <p14:creationId xmlns:p14="http://schemas.microsoft.com/office/powerpoint/2010/main" val="27932399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灯片编号占位符 3"/>
          <p:cNvSpPr>
            <a:spLocks noGrp="1"/>
          </p:cNvSpPr>
          <p:nvPr>
            <p:ph type="sldNum" sz="quarter" idx="12"/>
          </p:nvPr>
        </p:nvSpPr>
        <p:spPr>
          <a:noFill/>
        </p:spPr>
        <p:txBody>
          <a:bodyPr/>
          <a:lstStyle>
            <a:lvl1pPr eaLnBrk="0" hangingPunct="0">
              <a:defRPr kumimoji="1" b="1">
                <a:solidFill>
                  <a:schemeClr val="tx1"/>
                </a:solidFill>
                <a:latin typeface="华文细黑" panose="02010600040101010101" pitchFamily="2" charset="-122"/>
                <a:ea typeface="华文细黑" panose="02010600040101010101" pitchFamily="2" charset="-122"/>
              </a:defRPr>
            </a:lvl1pPr>
            <a:lvl2pPr marL="742950" indent="-285750" eaLnBrk="0" hangingPunct="0">
              <a:defRPr kumimoji="1" b="1">
                <a:solidFill>
                  <a:schemeClr val="tx1"/>
                </a:solidFill>
                <a:latin typeface="华文细黑" panose="02010600040101010101" pitchFamily="2" charset="-122"/>
                <a:ea typeface="华文细黑" panose="02010600040101010101" pitchFamily="2" charset="-122"/>
              </a:defRPr>
            </a:lvl2pPr>
            <a:lvl3pPr marL="1143000" indent="-228600" eaLnBrk="0" hangingPunct="0">
              <a:defRPr kumimoji="1" b="1">
                <a:solidFill>
                  <a:schemeClr val="tx1"/>
                </a:solidFill>
                <a:latin typeface="华文细黑" panose="02010600040101010101" pitchFamily="2" charset="-122"/>
                <a:ea typeface="华文细黑" panose="02010600040101010101" pitchFamily="2" charset="-122"/>
              </a:defRPr>
            </a:lvl3pPr>
            <a:lvl4pPr marL="1600200" indent="-228600" eaLnBrk="0" hangingPunct="0">
              <a:defRPr kumimoji="1" b="1">
                <a:solidFill>
                  <a:schemeClr val="tx1"/>
                </a:solidFill>
                <a:latin typeface="华文细黑" panose="02010600040101010101" pitchFamily="2" charset="-122"/>
                <a:ea typeface="华文细黑" panose="02010600040101010101" pitchFamily="2" charset="-122"/>
              </a:defRPr>
            </a:lvl4pPr>
            <a:lvl5pPr marL="2057400" indent="-228600" eaLnBrk="0" hangingPunct="0">
              <a:defRPr kumimoji="1" b="1">
                <a:solidFill>
                  <a:schemeClr val="tx1"/>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9pPr>
          </a:lstStyle>
          <a:p>
            <a:pPr eaLnBrk="1" hangingPunct="1"/>
            <a:fld id="{48E6F010-EEBA-4148-9E0D-4D80A6892DDA}" type="slidenum">
              <a:rPr kumimoji="0" lang="en-US" altLang="ko-KR" b="0">
                <a:latin typeface="Gulim" pitchFamily="34" charset="-127"/>
                <a:ea typeface="Gulim" pitchFamily="34" charset="-127"/>
              </a:rPr>
              <a:pPr eaLnBrk="1" hangingPunct="1"/>
              <a:t>27</a:t>
            </a:fld>
            <a:endParaRPr kumimoji="0" lang="en-US" altLang="ko-KR" b="0">
              <a:latin typeface="Gulim" pitchFamily="34" charset="-127"/>
              <a:ea typeface="Gulim" pitchFamily="34" charset="-127"/>
            </a:endParaRPr>
          </a:p>
        </p:txBody>
      </p:sp>
      <p:pic>
        <p:nvPicPr>
          <p:cNvPr id="97283" name="Picture 2" descr="coffee"/>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4067944" y="3144044"/>
            <a:ext cx="1989138" cy="198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7284" name="WordArt 3"/>
          <p:cNvSpPr>
            <a:spLocks noChangeArrowheads="1" noChangeShapeType="1" noTextEdit="1"/>
          </p:cNvSpPr>
          <p:nvPr/>
        </p:nvSpPr>
        <p:spPr bwMode="gray">
          <a:xfrm>
            <a:off x="1570038" y="2290763"/>
            <a:ext cx="5410200" cy="838200"/>
          </a:xfrm>
          <a:prstGeom prst="rect">
            <a:avLst/>
          </a:prstGeom>
        </p:spPr>
        <p:txBody>
          <a:bodyPr wrap="none" fromWordArt="1">
            <a:prstTxWarp prst="textDeflate">
              <a:avLst>
                <a:gd name="adj" fmla="val 0"/>
              </a:avLst>
            </a:prstTxWarp>
          </a:bodyPr>
          <a:lstStyle/>
          <a:p>
            <a:pPr algn="ctr"/>
            <a:r>
              <a:rPr lang="en-US" altLang="zh-CN" sz="5400" kern="10" dirty="0" err="1">
                <a:ln w="28575">
                  <a:solidFill>
                    <a:schemeClr val="tx1"/>
                  </a:solidFill>
                  <a:round/>
                  <a:headEnd/>
                  <a:tailEnd/>
                </a:ln>
                <a:gradFill rotWithShape="1">
                  <a:gsLst>
                    <a:gs pos="0">
                      <a:schemeClr val="hlink"/>
                    </a:gs>
                    <a:gs pos="100000">
                      <a:srgbClr val="004747"/>
                    </a:gs>
                  </a:gsLst>
                  <a:lin ang="5400000" scaled="1"/>
                </a:gradFill>
                <a:effectLst>
                  <a:outerShdw dist="107763" dir="2700000" algn="ctr" rotWithShape="0">
                    <a:srgbClr val="000000">
                      <a:alpha val="50000"/>
                    </a:srgbClr>
                  </a:outerShdw>
                </a:effectLst>
                <a:latin typeface="Verdana" panose="020B0604030504040204" pitchFamily="34" charset="0"/>
                <a:ea typeface="Verdana" panose="020B0604030504040204" pitchFamily="34" charset="0"/>
                <a:cs typeface="Verdana" panose="020B0604030504040204" pitchFamily="34" charset="0"/>
              </a:rPr>
              <a:t>ThankYou</a:t>
            </a:r>
            <a:r>
              <a:rPr lang="en-US" altLang="zh-CN" sz="5400" kern="10" dirty="0">
                <a:ln w="28575">
                  <a:solidFill>
                    <a:schemeClr val="tx1"/>
                  </a:solidFill>
                  <a:round/>
                  <a:headEnd/>
                  <a:tailEnd/>
                </a:ln>
                <a:gradFill rotWithShape="1">
                  <a:gsLst>
                    <a:gs pos="0">
                      <a:schemeClr val="hlink"/>
                    </a:gs>
                    <a:gs pos="100000">
                      <a:srgbClr val="004747"/>
                    </a:gs>
                  </a:gsLst>
                  <a:lin ang="5400000" scaled="1"/>
                </a:gradFill>
                <a:effectLst>
                  <a:outerShdw dist="107763" dir="2700000" algn="ctr" rotWithShape="0">
                    <a:srgbClr val="000000">
                      <a:alpha val="50000"/>
                    </a:srgbClr>
                  </a:outerShdw>
                </a:effectLst>
                <a:latin typeface="Verdana" panose="020B0604030504040204" pitchFamily="34" charset="0"/>
                <a:ea typeface="Verdana" panose="020B0604030504040204" pitchFamily="34" charset="0"/>
                <a:cs typeface="Verdana" panose="020B0604030504040204" pitchFamily="34" charset="0"/>
              </a:rPr>
              <a:t>!</a:t>
            </a:r>
            <a:endParaRPr lang="zh-CN" altLang="en-US" sz="5400" kern="10" dirty="0">
              <a:ln w="28575">
                <a:solidFill>
                  <a:schemeClr val="tx1"/>
                </a:solidFill>
                <a:round/>
                <a:headEnd/>
                <a:tailEnd/>
              </a:ln>
              <a:gradFill rotWithShape="1">
                <a:gsLst>
                  <a:gs pos="0">
                    <a:schemeClr val="hlink"/>
                  </a:gs>
                  <a:gs pos="100000">
                    <a:srgbClr val="004747"/>
                  </a:gs>
                </a:gsLst>
                <a:lin ang="5400000" scaled="1"/>
              </a:gradFill>
              <a:effectLst>
                <a:outerShdw dist="107763" dir="2700000" algn="ctr" rotWithShape="0">
                  <a:srgbClr val="000000">
                    <a:alpha val="50000"/>
                  </a:srgbClr>
                </a:outerShdw>
              </a:effectLst>
              <a:latin typeface="Verdana" panose="020B0604030504040204" pitchFamily="34" charset="0"/>
              <a:cs typeface="Verdana" panose="020B0604030504040204" pitchFamily="34" charset="0"/>
            </a:endParaRPr>
          </a:p>
        </p:txBody>
      </p:sp>
      <p:sp>
        <p:nvSpPr>
          <p:cNvPr id="97285" name="WordArt 4"/>
          <p:cNvSpPr>
            <a:spLocks noChangeArrowheads="1" noChangeShapeType="1" noTextEdit="1"/>
          </p:cNvSpPr>
          <p:nvPr/>
        </p:nvSpPr>
        <p:spPr bwMode="auto">
          <a:xfrm>
            <a:off x="6249988" y="2586038"/>
            <a:ext cx="1514475" cy="787400"/>
          </a:xfrm>
          <a:prstGeom prst="rect">
            <a:avLst/>
          </a:prstGeom>
        </p:spPr>
        <p:txBody>
          <a:bodyPr wrap="none" fromWordArt="1">
            <a:prstTxWarp prst="textCascadeUp">
              <a:avLst>
                <a:gd name="adj" fmla="val 44444"/>
              </a:avLst>
            </a:prstTxWarp>
            <a:scene3d>
              <a:camera prst="legacyPerspectiveFront">
                <a:rot lat="20519995" lon="1080000" rev="0"/>
              </a:camera>
              <a:lightRig rig="legacyHarsh2" dir="b"/>
            </a:scene3d>
            <a:sp3d extrusionH="430200" prstMaterial="legacyMatte">
              <a:extrusionClr>
                <a:srgbClr val="FF6600"/>
              </a:extrusionClr>
              <a:contourClr>
                <a:srgbClr val="FFE701"/>
              </a:contourClr>
            </a:sp3d>
          </a:bodyPr>
          <a:lstStyle/>
          <a:p>
            <a:pPr algn="ctr"/>
            <a:r>
              <a:rPr lang="zh-CN" altLang="en-US" sz="4000" kern="10">
                <a:ln w="9525">
                  <a:round/>
                  <a:headEnd/>
                  <a:tailEnd/>
                </a:ln>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谢谢！</a:t>
            </a:r>
          </a:p>
        </p:txBody>
      </p:sp>
      <p:sp>
        <p:nvSpPr>
          <p:cNvPr id="423941" name="WordArt 5"/>
          <p:cNvSpPr>
            <a:spLocks noChangeArrowheads="1" noChangeShapeType="1" noTextEdit="1"/>
          </p:cNvSpPr>
          <p:nvPr/>
        </p:nvSpPr>
        <p:spPr bwMode="auto">
          <a:xfrm>
            <a:off x="1360488" y="5148263"/>
            <a:ext cx="6115050" cy="495300"/>
          </a:xfrm>
          <a:prstGeom prst="rect">
            <a:avLst/>
          </a:prstGeom>
          <a:extLst>
            <a:ext uri="{AF507438-7753-43E0-B8FC-AC1667EBCBE1}">
              <a14:hiddenEffects xmlns:a14="http://schemas.microsoft.com/office/drawing/2010/main">
                <a:effectLst/>
              </a14:hiddenEffects>
            </a:ext>
          </a:extLst>
        </p:spPr>
        <p:txBody>
          <a:bodyPr wrap="none" fromWordArt="1">
            <a:prstTxWarp prst="textTriangle">
              <a:avLst>
                <a:gd name="adj" fmla="val 50000"/>
              </a:avLst>
            </a:prstTxWarp>
            <a:scene3d>
              <a:camera prst="legacyObliqueTopLeft"/>
              <a:lightRig rig="legacyNormal3" dir="r"/>
            </a:scene3d>
            <a:sp3d extrusionH="201600" prstMaterial="legacyMatte">
              <a:extrusionClr>
                <a:srgbClr val="0066CC"/>
              </a:extrusionClr>
            </a:sp3d>
          </a:bodyPr>
          <a:lstStyle/>
          <a:p>
            <a:pPr algn="ctr" latinLnBrk="1">
              <a:defRPr/>
            </a:pPr>
            <a:r>
              <a:rPr lang="zh-CN" altLang="en-US" sz="2800" kern="10">
                <a:ln w="9525">
                  <a:round/>
                  <a:headEnd/>
                  <a:tailEnd/>
                </a:ln>
                <a:gradFill rotWithShape="0">
                  <a:gsLst>
                    <a:gs pos="0">
                      <a:srgbClr val="FFFFCC"/>
                    </a:gs>
                    <a:gs pos="100000">
                      <a:srgbClr val="FF9999"/>
                    </a:gs>
                  </a:gsLst>
                  <a:lin ang="5400000" scaled="1"/>
                </a:gradFill>
                <a:latin typeface="华文行楷"/>
                <a:ea typeface="华文行楷"/>
              </a:rPr>
              <a:t>宁波中瑞税务师事务所有限公司欢迎您</a:t>
            </a:r>
            <a:r>
              <a:rPr lang="en-US" altLang="zh-CN" sz="2800" kern="10">
                <a:ln w="9525">
                  <a:round/>
                  <a:headEnd/>
                  <a:tailEnd/>
                </a:ln>
                <a:gradFill rotWithShape="0">
                  <a:gsLst>
                    <a:gs pos="0">
                      <a:srgbClr val="FFFFCC"/>
                    </a:gs>
                    <a:gs pos="100000">
                      <a:srgbClr val="FF9999"/>
                    </a:gs>
                  </a:gsLst>
                  <a:lin ang="5400000" scaled="1"/>
                </a:gradFill>
                <a:latin typeface="华文行楷"/>
                <a:ea typeface="华文行楷"/>
              </a:rPr>
              <a:t>!</a:t>
            </a:r>
            <a:endParaRPr lang="zh-CN" altLang="en-US" sz="2800" kern="10">
              <a:ln w="9525">
                <a:round/>
                <a:headEnd/>
                <a:tailEnd/>
              </a:ln>
              <a:gradFill rotWithShape="0">
                <a:gsLst>
                  <a:gs pos="0">
                    <a:srgbClr val="FFFFCC"/>
                  </a:gs>
                  <a:gs pos="100000">
                    <a:srgbClr val="FF9999"/>
                  </a:gs>
                </a:gsLst>
                <a:lin ang="5400000" scaled="1"/>
              </a:gradFill>
              <a:latin typeface="华文行楷"/>
              <a:ea typeface="华文行楷"/>
            </a:endParaRPr>
          </a:p>
        </p:txBody>
      </p:sp>
      <p:sp>
        <p:nvSpPr>
          <p:cNvPr id="97287" name="Text Box 6"/>
          <p:cNvSpPr txBox="1">
            <a:spLocks noChangeArrowheads="1"/>
          </p:cNvSpPr>
          <p:nvPr/>
        </p:nvSpPr>
        <p:spPr bwMode="auto">
          <a:xfrm>
            <a:off x="1147763" y="5802313"/>
            <a:ext cx="677386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400050" indent="-400050" eaLnBrk="0" hangingPunct="0">
              <a:defRPr kumimoji="1" b="1">
                <a:solidFill>
                  <a:schemeClr val="tx1"/>
                </a:solidFill>
                <a:latin typeface="华文细黑" panose="02010600040101010101" pitchFamily="2" charset="-122"/>
                <a:ea typeface="华文细黑" panose="02010600040101010101" pitchFamily="2" charset="-122"/>
              </a:defRPr>
            </a:lvl1pPr>
            <a:lvl2pPr marL="742950" indent="-285750" eaLnBrk="0" hangingPunct="0">
              <a:defRPr kumimoji="1" b="1">
                <a:solidFill>
                  <a:schemeClr val="tx1"/>
                </a:solidFill>
                <a:latin typeface="华文细黑" panose="02010600040101010101" pitchFamily="2" charset="-122"/>
                <a:ea typeface="华文细黑" panose="02010600040101010101" pitchFamily="2" charset="-122"/>
              </a:defRPr>
            </a:lvl2pPr>
            <a:lvl3pPr marL="1143000" indent="-228600" eaLnBrk="0" hangingPunct="0">
              <a:defRPr kumimoji="1" b="1">
                <a:solidFill>
                  <a:schemeClr val="tx1"/>
                </a:solidFill>
                <a:latin typeface="华文细黑" panose="02010600040101010101" pitchFamily="2" charset="-122"/>
                <a:ea typeface="华文细黑" panose="02010600040101010101" pitchFamily="2" charset="-122"/>
              </a:defRPr>
            </a:lvl3pPr>
            <a:lvl4pPr marL="1600200" indent="-228600" eaLnBrk="0" hangingPunct="0">
              <a:defRPr kumimoji="1" b="1">
                <a:solidFill>
                  <a:schemeClr val="tx1"/>
                </a:solidFill>
                <a:latin typeface="华文细黑" panose="02010600040101010101" pitchFamily="2" charset="-122"/>
                <a:ea typeface="华文细黑" panose="02010600040101010101" pitchFamily="2" charset="-122"/>
              </a:defRPr>
            </a:lvl4pPr>
            <a:lvl5pPr marL="2057400" indent="-228600" eaLnBrk="0" hangingPunct="0">
              <a:defRPr kumimoji="1" b="1">
                <a:solidFill>
                  <a:schemeClr val="tx1"/>
                </a:solidFill>
                <a:latin typeface="华文细黑" panose="02010600040101010101" pitchFamily="2" charset="-122"/>
                <a:ea typeface="华文细黑" panose="02010600040101010101" pitchFamily="2" charset="-122"/>
              </a:defRPr>
            </a:lvl5pPr>
            <a:lvl6pPr marL="25146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6pPr>
            <a:lvl7pPr marL="29718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7pPr>
            <a:lvl8pPr marL="34290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8pPr>
            <a:lvl9pPr marL="3886200" indent="-228600" eaLnBrk="0" fontAlgn="base" hangingPunct="0">
              <a:spcBef>
                <a:spcPct val="0"/>
              </a:spcBef>
              <a:spcAft>
                <a:spcPct val="0"/>
              </a:spcAft>
              <a:defRPr kumimoji="1" b="1">
                <a:solidFill>
                  <a:schemeClr val="tx1"/>
                </a:solidFill>
                <a:latin typeface="华文细黑" panose="02010600040101010101" pitchFamily="2" charset="-122"/>
                <a:ea typeface="华文细黑" panose="02010600040101010101" pitchFamily="2" charset="-122"/>
              </a:defRPr>
            </a:lvl9pPr>
          </a:lstStyle>
          <a:p>
            <a:pPr eaLnBrk="1" hangingPunct="1">
              <a:spcBef>
                <a:spcPct val="50000"/>
              </a:spcBef>
              <a:spcAft>
                <a:spcPct val="20000"/>
              </a:spcAft>
              <a:buClr>
                <a:srgbClr val="228A88"/>
              </a:buClr>
              <a:buFont typeface="Wingdings 2" panose="05020102010507070707" pitchFamily="18" charset="2"/>
              <a:buNone/>
            </a:pPr>
            <a:r>
              <a:rPr kumimoji="0" lang="zh-CN" altLang="en-US" sz="2000" dirty="0">
                <a:solidFill>
                  <a:srgbClr val="0000CC"/>
                </a:solidFill>
                <a:latin typeface="Arial" panose="020B0604020202020204" pitchFamily="34" charset="0"/>
                <a:ea typeface="华文行楷" panose="02010800040101010101" pitchFamily="2" charset="-122"/>
                <a:cs typeface="Arial" panose="020B0604020202020204" pitchFamily="34" charset="0"/>
              </a:rPr>
              <a:t>腾讯</a:t>
            </a:r>
            <a:r>
              <a:rPr kumimoji="0" lang="en-US" altLang="zh-CN" sz="2000" dirty="0">
                <a:solidFill>
                  <a:srgbClr val="0000CC"/>
                </a:solidFill>
                <a:latin typeface="Arial" panose="020B0604020202020204" pitchFamily="34" charset="0"/>
                <a:ea typeface="华文行楷" panose="02010800040101010101" pitchFamily="2" charset="-122"/>
                <a:cs typeface="Arial" panose="020B0604020202020204" pitchFamily="34" charset="0"/>
              </a:rPr>
              <a:t>QQ</a:t>
            </a:r>
            <a:r>
              <a:rPr kumimoji="0" lang="zh-CN" altLang="en-US" sz="2000" dirty="0">
                <a:solidFill>
                  <a:srgbClr val="0000CC"/>
                </a:solidFill>
                <a:latin typeface="Arial" panose="020B0604020202020204" pitchFamily="34" charset="0"/>
                <a:ea typeface="华文行楷" panose="02010800040101010101" pitchFamily="2" charset="-122"/>
                <a:cs typeface="Arial" panose="020B0604020202020204" pitchFamily="34" charset="0"/>
              </a:rPr>
              <a:t>：</a:t>
            </a:r>
            <a:r>
              <a:rPr kumimoji="0" lang="en-US" altLang="zh-CN" sz="2000" dirty="0">
                <a:solidFill>
                  <a:srgbClr val="0000CC"/>
                </a:solidFill>
                <a:latin typeface="Arial" panose="020B0604020202020204" pitchFamily="34" charset="0"/>
                <a:ea typeface="华文行楷" panose="02010800040101010101" pitchFamily="2" charset="-122"/>
                <a:cs typeface="Arial" panose="020B0604020202020204" pitchFamily="34" charset="0"/>
              </a:rPr>
              <a:t>78373868Http://www.cntax.cn</a:t>
            </a: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7090" y="3375825"/>
            <a:ext cx="1544276" cy="1720765"/>
          </a:xfrm>
          <a:prstGeom prst="rect">
            <a:avLst/>
          </a:prstGeom>
        </p:spPr>
      </p:pic>
    </p:spTree>
    <p:extLst>
      <p:ext uri="{BB962C8B-B14F-4D97-AF65-F5344CB8AC3E}">
        <p14:creationId xmlns:p14="http://schemas.microsoft.com/office/powerpoint/2010/main" val="15938411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95CE36-AA92-4A48-A334-FF3426E5B397}"/>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09DF75B6-3E53-43AA-9672-10E27E98B59D}"/>
              </a:ext>
            </a:extLst>
          </p:cNvPr>
          <p:cNvSpPr>
            <a:spLocks noGrp="1"/>
          </p:cNvSpPr>
          <p:nvPr>
            <p:ph idx="1"/>
          </p:nvPr>
        </p:nvSpPr>
        <p:spPr/>
        <p:txBody>
          <a:bodyPr/>
          <a:lstStyle/>
          <a:p>
            <a:r>
              <a:rPr lang="en-US" altLang="zh-CN" dirty="0"/>
              <a:t>1</a:t>
            </a:r>
            <a:r>
              <a:rPr lang="zh-CN" altLang="en-US" dirty="0"/>
              <a:t>、国际会计准则动向</a:t>
            </a:r>
            <a:endParaRPr lang="en-US" altLang="zh-CN" dirty="0"/>
          </a:p>
          <a:p>
            <a:pPr lvl="1"/>
            <a:r>
              <a:rPr lang="zh-CN" altLang="en-US" dirty="0"/>
              <a:t>关于就国际会计准则理事会</a:t>
            </a:r>
            <a:r>
              <a:rPr lang="en-US" altLang="zh-CN" dirty="0"/>
              <a:t>《</a:t>
            </a:r>
            <a:r>
              <a:rPr lang="zh-CN" altLang="en-US" dirty="0"/>
              <a:t>亏损合同</a:t>
            </a:r>
            <a:r>
              <a:rPr lang="en-US" altLang="zh-CN" dirty="0"/>
              <a:t>——</a:t>
            </a:r>
            <a:r>
              <a:rPr lang="zh-CN" altLang="en-US" dirty="0"/>
              <a:t>履行合同的成本（征求意见稿）</a:t>
            </a:r>
            <a:r>
              <a:rPr lang="en-US" altLang="zh-CN" dirty="0"/>
              <a:t>》</a:t>
            </a:r>
            <a:r>
              <a:rPr lang="zh-CN" altLang="en-US" dirty="0"/>
              <a:t>组织征求意见的函</a:t>
            </a:r>
          </a:p>
          <a:p>
            <a:pPr lvl="2"/>
            <a:r>
              <a:rPr lang="en-US" altLang="zh-CN" dirty="0"/>
              <a:t>2018</a:t>
            </a:r>
            <a:r>
              <a:rPr lang="zh-CN" altLang="en-US" dirty="0"/>
              <a:t>年</a:t>
            </a:r>
            <a:r>
              <a:rPr lang="en-US" altLang="zh-CN" dirty="0"/>
              <a:t>12</a:t>
            </a:r>
            <a:r>
              <a:rPr lang="zh-CN" altLang="en-US" dirty="0"/>
              <a:t>月，国际会计准则理事会（</a:t>
            </a:r>
            <a:r>
              <a:rPr lang="en-US" altLang="zh-CN" dirty="0"/>
              <a:t>IASB</a:t>
            </a:r>
            <a:r>
              <a:rPr lang="zh-CN" altLang="en-US" dirty="0"/>
              <a:t>）发布了</a:t>
            </a:r>
            <a:r>
              <a:rPr lang="en-US" altLang="zh-CN" dirty="0"/>
              <a:t>《</a:t>
            </a:r>
            <a:r>
              <a:rPr lang="zh-CN" altLang="en-US" dirty="0"/>
              <a:t>亏损合同</a:t>
            </a:r>
            <a:r>
              <a:rPr lang="en-US" altLang="zh-CN" dirty="0"/>
              <a:t>——</a:t>
            </a:r>
            <a:r>
              <a:rPr lang="zh-CN" altLang="en-US" dirty="0"/>
              <a:t>履行合同的成本（征求意见稿）</a:t>
            </a:r>
            <a:r>
              <a:rPr lang="en-US" altLang="zh-CN" dirty="0"/>
              <a:t>》</a:t>
            </a:r>
            <a:r>
              <a:rPr lang="zh-CN" altLang="en-US" dirty="0"/>
              <a:t>（以下简称“征求意见稿”），向全球公开征求意见。</a:t>
            </a:r>
            <a:endParaRPr lang="en-US" altLang="zh-CN" dirty="0"/>
          </a:p>
          <a:p>
            <a:pPr lvl="4"/>
            <a:r>
              <a:rPr lang="zh-CN" altLang="en-US" dirty="0"/>
              <a:t>财政部会计司 </a:t>
            </a:r>
            <a:r>
              <a:rPr lang="en-US" altLang="zh-CN" dirty="0"/>
              <a:t>2019</a:t>
            </a:r>
            <a:r>
              <a:rPr lang="zh-CN" altLang="en-US" dirty="0"/>
              <a:t>年</a:t>
            </a:r>
            <a:r>
              <a:rPr lang="en-US" altLang="zh-CN" dirty="0"/>
              <a:t>3</a:t>
            </a:r>
            <a:r>
              <a:rPr lang="zh-CN" altLang="en-US" dirty="0"/>
              <a:t>月</a:t>
            </a:r>
            <a:r>
              <a:rPr lang="en-US" altLang="zh-CN" dirty="0"/>
              <a:t>11</a:t>
            </a:r>
            <a:r>
              <a:rPr lang="zh-CN" altLang="en-US" dirty="0"/>
              <a:t>日</a:t>
            </a:r>
          </a:p>
        </p:txBody>
      </p:sp>
      <p:sp>
        <p:nvSpPr>
          <p:cNvPr id="4" name="灯片编号占位符 3">
            <a:extLst>
              <a:ext uri="{FF2B5EF4-FFF2-40B4-BE49-F238E27FC236}">
                <a16:creationId xmlns:a16="http://schemas.microsoft.com/office/drawing/2014/main" id="{1C6CBF80-3D54-45E8-97A6-00D14DB88009}"/>
              </a:ext>
            </a:extLst>
          </p:cNvPr>
          <p:cNvSpPr>
            <a:spLocks noGrp="1"/>
          </p:cNvSpPr>
          <p:nvPr>
            <p:ph type="sldNum" sz="quarter" idx="12"/>
          </p:nvPr>
        </p:nvSpPr>
        <p:spPr/>
        <p:txBody>
          <a:bodyPr/>
          <a:lstStyle/>
          <a:p>
            <a:fld id="{E7ACD6DC-DBA0-41E3-A618-66034C9E3A45}" type="slidenum">
              <a:rPr lang="zh-CN" altLang="en-US" smtClean="0"/>
              <a:t>3</a:t>
            </a:fld>
            <a:endParaRPr lang="zh-CN" altLang="en-US"/>
          </a:p>
        </p:txBody>
      </p:sp>
    </p:spTree>
    <p:extLst>
      <p:ext uri="{BB962C8B-B14F-4D97-AF65-F5344CB8AC3E}">
        <p14:creationId xmlns:p14="http://schemas.microsoft.com/office/powerpoint/2010/main" val="2072307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42827-FFB8-4DFD-B22F-84BD822EF02D}"/>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4D274D3D-8CA5-43A3-8F98-3E36A2C3ACEF}"/>
              </a:ext>
            </a:extLst>
          </p:cNvPr>
          <p:cNvSpPr>
            <a:spLocks noGrp="1"/>
          </p:cNvSpPr>
          <p:nvPr>
            <p:ph idx="1"/>
          </p:nvPr>
        </p:nvSpPr>
        <p:spPr/>
        <p:txBody>
          <a:bodyPr>
            <a:normAutofit/>
          </a:bodyPr>
          <a:lstStyle/>
          <a:p>
            <a:r>
              <a:rPr lang="zh-CN" altLang="en-US" dirty="0"/>
              <a:t>起因</a:t>
            </a:r>
            <a:endParaRPr lang="en-US" altLang="zh-CN" dirty="0"/>
          </a:p>
          <a:p>
            <a:pPr lvl="2"/>
            <a:r>
              <a:rPr lang="zh-CN" altLang="en-US" dirty="0"/>
              <a:t>废止</a:t>
            </a:r>
            <a:r>
              <a:rPr lang="en-US" altLang="zh-CN" dirty="0"/>
              <a:t>《</a:t>
            </a:r>
            <a:r>
              <a:rPr lang="zh-CN" altLang="en-US" dirty="0"/>
              <a:t>国际会计准则第</a:t>
            </a:r>
            <a:r>
              <a:rPr lang="en-US" altLang="zh-CN" dirty="0"/>
              <a:t>11</a:t>
            </a:r>
            <a:r>
              <a:rPr lang="zh-CN" altLang="en-US" dirty="0"/>
              <a:t>号</a:t>
            </a:r>
            <a:r>
              <a:rPr lang="en-US" altLang="zh-CN" dirty="0"/>
              <a:t>——</a:t>
            </a:r>
            <a:r>
              <a:rPr lang="zh-CN" altLang="en-US" dirty="0"/>
              <a:t>建造合同</a:t>
            </a:r>
            <a:r>
              <a:rPr lang="en-US" altLang="zh-CN" dirty="0"/>
              <a:t>》</a:t>
            </a:r>
            <a:r>
              <a:rPr lang="zh-CN" altLang="en-US" dirty="0"/>
              <a:t>（</a:t>
            </a:r>
            <a:r>
              <a:rPr lang="en-US" altLang="zh-CN" dirty="0"/>
              <a:t>IAS 11</a:t>
            </a:r>
            <a:r>
              <a:rPr lang="zh-CN" altLang="en-US" dirty="0"/>
              <a:t>）后，相关企业需按照</a:t>
            </a:r>
            <a:r>
              <a:rPr lang="en-US" altLang="zh-CN" dirty="0"/>
              <a:t>《</a:t>
            </a:r>
            <a:r>
              <a:rPr lang="zh-CN" altLang="en-US" dirty="0"/>
              <a:t>国际财务报告准则第</a:t>
            </a:r>
            <a:r>
              <a:rPr lang="en-US" altLang="zh-CN" dirty="0"/>
              <a:t>15</a:t>
            </a:r>
            <a:r>
              <a:rPr lang="zh-CN" altLang="en-US" dirty="0"/>
              <a:t>号</a:t>
            </a:r>
            <a:r>
              <a:rPr lang="en-US" altLang="zh-CN" dirty="0"/>
              <a:t>——</a:t>
            </a:r>
            <a:r>
              <a:rPr lang="zh-CN" altLang="en-US" dirty="0"/>
              <a:t>与客户之间的合同产生的收入</a:t>
            </a:r>
            <a:r>
              <a:rPr lang="en-US" altLang="zh-CN" dirty="0"/>
              <a:t>》</a:t>
            </a:r>
            <a:r>
              <a:rPr lang="zh-CN" altLang="en-US" dirty="0"/>
              <a:t>（</a:t>
            </a:r>
            <a:r>
              <a:rPr lang="en-US" altLang="zh-CN" dirty="0"/>
              <a:t>IFRS 15</a:t>
            </a:r>
            <a:r>
              <a:rPr lang="zh-CN" altLang="en-US" dirty="0"/>
              <a:t>）对建造合同进行会计处理。</a:t>
            </a:r>
            <a:endParaRPr lang="en-US" altLang="zh-CN" dirty="0"/>
          </a:p>
          <a:p>
            <a:pPr lvl="2"/>
            <a:r>
              <a:rPr lang="zh-CN" altLang="en-US" dirty="0"/>
              <a:t>但</a:t>
            </a:r>
            <a:r>
              <a:rPr lang="en-US" altLang="zh-CN" dirty="0"/>
              <a:t>IFRS 15</a:t>
            </a:r>
            <a:r>
              <a:rPr lang="zh-CN" altLang="en-US" dirty="0"/>
              <a:t>未对亏损合同的会计处理作出规范，而是要求企业适用</a:t>
            </a:r>
            <a:r>
              <a:rPr lang="en-US" altLang="zh-CN" dirty="0"/>
              <a:t>《</a:t>
            </a:r>
            <a:r>
              <a:rPr lang="zh-CN" altLang="en-US" dirty="0"/>
              <a:t>国际会计准则第</a:t>
            </a:r>
            <a:r>
              <a:rPr lang="en-US" altLang="zh-CN" dirty="0"/>
              <a:t>37</a:t>
            </a:r>
            <a:r>
              <a:rPr lang="zh-CN" altLang="en-US" dirty="0"/>
              <a:t>号</a:t>
            </a:r>
            <a:r>
              <a:rPr lang="en-US" altLang="zh-CN" dirty="0"/>
              <a:t>——</a:t>
            </a:r>
            <a:r>
              <a:rPr lang="zh-CN" altLang="en-US" dirty="0"/>
              <a:t>或有事项</a:t>
            </a:r>
            <a:r>
              <a:rPr lang="en-US" altLang="zh-CN" dirty="0"/>
              <a:t>》</a:t>
            </a:r>
            <a:r>
              <a:rPr lang="zh-CN" altLang="en-US" dirty="0"/>
              <a:t>（</a:t>
            </a:r>
            <a:r>
              <a:rPr lang="en-US" altLang="zh-CN" dirty="0"/>
              <a:t>IAS 37</a:t>
            </a:r>
            <a:r>
              <a:rPr lang="zh-CN" altLang="en-US" dirty="0"/>
              <a:t>）的一般原则。</a:t>
            </a:r>
            <a:endParaRPr lang="en-US" altLang="zh-CN" dirty="0"/>
          </a:p>
        </p:txBody>
      </p:sp>
      <p:sp>
        <p:nvSpPr>
          <p:cNvPr id="4" name="灯片编号占位符 3">
            <a:extLst>
              <a:ext uri="{FF2B5EF4-FFF2-40B4-BE49-F238E27FC236}">
                <a16:creationId xmlns:a16="http://schemas.microsoft.com/office/drawing/2014/main" id="{3CCF051F-0726-4348-B6FB-54D745639E36}"/>
              </a:ext>
            </a:extLst>
          </p:cNvPr>
          <p:cNvSpPr>
            <a:spLocks noGrp="1"/>
          </p:cNvSpPr>
          <p:nvPr>
            <p:ph type="sldNum" sz="quarter" idx="12"/>
          </p:nvPr>
        </p:nvSpPr>
        <p:spPr/>
        <p:txBody>
          <a:bodyPr/>
          <a:lstStyle/>
          <a:p>
            <a:fld id="{E7ACD6DC-DBA0-41E3-A618-66034C9E3A45}" type="slidenum">
              <a:rPr lang="zh-CN" altLang="en-US" smtClean="0"/>
              <a:t>4</a:t>
            </a:fld>
            <a:endParaRPr lang="zh-CN" altLang="en-US"/>
          </a:p>
        </p:txBody>
      </p:sp>
    </p:spTree>
    <p:extLst>
      <p:ext uri="{BB962C8B-B14F-4D97-AF65-F5344CB8AC3E}">
        <p14:creationId xmlns:p14="http://schemas.microsoft.com/office/powerpoint/2010/main" val="22885752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5D42827-FFB8-4DFD-B22F-84BD822EF02D}"/>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4D274D3D-8CA5-43A3-8F98-3E36A2C3ACEF}"/>
              </a:ext>
            </a:extLst>
          </p:cNvPr>
          <p:cNvSpPr>
            <a:spLocks noGrp="1"/>
          </p:cNvSpPr>
          <p:nvPr>
            <p:ph idx="1"/>
          </p:nvPr>
        </p:nvSpPr>
        <p:spPr/>
        <p:txBody>
          <a:bodyPr>
            <a:normAutofit fontScale="85000" lnSpcReduction="10000"/>
          </a:bodyPr>
          <a:lstStyle/>
          <a:p>
            <a:r>
              <a:rPr lang="zh-CN" altLang="en-US" dirty="0"/>
              <a:t>起因</a:t>
            </a:r>
            <a:endParaRPr lang="en-US" altLang="zh-CN" dirty="0"/>
          </a:p>
          <a:p>
            <a:pPr lvl="1"/>
            <a:r>
              <a:rPr lang="en-US" altLang="zh-CN" dirty="0"/>
              <a:t>《</a:t>
            </a:r>
            <a:r>
              <a:rPr lang="zh-CN" altLang="en-US" dirty="0"/>
              <a:t>国际会计准则第</a:t>
            </a:r>
            <a:r>
              <a:rPr lang="en-US" altLang="zh-CN" dirty="0"/>
              <a:t>37</a:t>
            </a:r>
            <a:r>
              <a:rPr lang="zh-CN" altLang="en-US" dirty="0"/>
              <a:t>号</a:t>
            </a:r>
            <a:r>
              <a:rPr lang="en-US" altLang="zh-CN" dirty="0"/>
              <a:t>——</a:t>
            </a:r>
            <a:r>
              <a:rPr lang="zh-CN" altLang="en-US" dirty="0"/>
              <a:t>或有事项</a:t>
            </a:r>
            <a:r>
              <a:rPr lang="en-US" altLang="zh-CN" dirty="0"/>
              <a:t>》</a:t>
            </a:r>
            <a:r>
              <a:rPr lang="zh-CN" altLang="en-US" dirty="0"/>
              <a:t>（</a:t>
            </a:r>
            <a:r>
              <a:rPr lang="en-US" altLang="zh-CN" dirty="0"/>
              <a:t>IAS 37</a:t>
            </a:r>
            <a:r>
              <a:rPr lang="zh-CN" altLang="en-US" dirty="0"/>
              <a:t>）规定</a:t>
            </a:r>
            <a:endParaRPr lang="en-US" altLang="zh-CN" dirty="0"/>
          </a:p>
          <a:p>
            <a:pPr lvl="2"/>
            <a:r>
              <a:rPr lang="zh-CN" altLang="en-US" dirty="0"/>
              <a:t>在评估一项合同是否为亏损合同时，企业应当比较履行合同义务不可避免的成本是否超过预期将获得的经济利益，其中：不可避免的成本是指退出合同的最小净成本，即履行合同的成本与不履行合同引发的赔偿或罚款两者孰低，但</a:t>
            </a:r>
            <a:r>
              <a:rPr lang="en-US" altLang="zh-CN" dirty="0"/>
              <a:t>IAS 37</a:t>
            </a:r>
            <a:r>
              <a:rPr lang="zh-CN" altLang="en-US" dirty="0"/>
              <a:t>对履行合同的成本应具体包含哪些未予明确。</a:t>
            </a:r>
            <a:endParaRPr lang="en-US" altLang="zh-CN" dirty="0"/>
          </a:p>
          <a:p>
            <a:pPr lvl="2"/>
            <a:r>
              <a:rPr lang="zh-CN" altLang="en-US" dirty="0"/>
              <a:t>而原建造合同准则要求企业在计量合同成本时应同时考虑增量成本和与履行合同直接相关的其他成本。为此，部分利益相关方提出请理事会予以澄清。</a:t>
            </a:r>
          </a:p>
        </p:txBody>
      </p:sp>
      <p:sp>
        <p:nvSpPr>
          <p:cNvPr id="4" name="灯片编号占位符 3">
            <a:extLst>
              <a:ext uri="{FF2B5EF4-FFF2-40B4-BE49-F238E27FC236}">
                <a16:creationId xmlns:a16="http://schemas.microsoft.com/office/drawing/2014/main" id="{3CCF051F-0726-4348-B6FB-54D745639E36}"/>
              </a:ext>
            </a:extLst>
          </p:cNvPr>
          <p:cNvSpPr>
            <a:spLocks noGrp="1"/>
          </p:cNvSpPr>
          <p:nvPr>
            <p:ph type="sldNum" sz="quarter" idx="12"/>
          </p:nvPr>
        </p:nvSpPr>
        <p:spPr/>
        <p:txBody>
          <a:bodyPr/>
          <a:lstStyle/>
          <a:p>
            <a:fld id="{E7ACD6DC-DBA0-41E3-A618-66034C9E3A45}" type="slidenum">
              <a:rPr lang="zh-CN" altLang="en-US" smtClean="0"/>
              <a:t>5</a:t>
            </a:fld>
            <a:endParaRPr lang="zh-CN" altLang="en-US"/>
          </a:p>
        </p:txBody>
      </p:sp>
    </p:spTree>
    <p:extLst>
      <p:ext uri="{BB962C8B-B14F-4D97-AF65-F5344CB8AC3E}">
        <p14:creationId xmlns:p14="http://schemas.microsoft.com/office/powerpoint/2010/main" val="40588945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DA70159-0C37-45B8-B15F-21EDBE801E85}"/>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3C90E6AE-1D5B-48A3-A608-C13CB3BE01AA}"/>
              </a:ext>
            </a:extLst>
          </p:cNvPr>
          <p:cNvSpPr>
            <a:spLocks noGrp="1"/>
          </p:cNvSpPr>
          <p:nvPr>
            <p:ph idx="1"/>
          </p:nvPr>
        </p:nvSpPr>
        <p:spPr/>
        <p:txBody>
          <a:bodyPr>
            <a:normAutofit fontScale="92500" lnSpcReduction="10000"/>
          </a:bodyPr>
          <a:lstStyle/>
          <a:p>
            <a:r>
              <a:rPr lang="zh-CN" altLang="en-US" dirty="0"/>
              <a:t>主要内容</a:t>
            </a:r>
            <a:endParaRPr lang="en-US" altLang="zh-CN" dirty="0"/>
          </a:p>
          <a:p>
            <a:pPr lvl="1"/>
            <a:r>
              <a:rPr lang="zh-CN" altLang="en-US" dirty="0"/>
              <a:t>⑴在</a:t>
            </a:r>
            <a:r>
              <a:rPr lang="en-US" altLang="zh-CN" dirty="0"/>
              <a:t>IAS 37</a:t>
            </a:r>
            <a:r>
              <a:rPr lang="zh-CN" altLang="en-US" dirty="0"/>
              <a:t>第</a:t>
            </a:r>
            <a:r>
              <a:rPr lang="en-US" altLang="zh-CN" dirty="0"/>
              <a:t>68</a:t>
            </a:r>
            <a:r>
              <a:rPr lang="zh-CN" altLang="en-US" dirty="0"/>
              <a:t>段中增加“履行合同的成本包括与合同直接相关的成本”的表述，并新增</a:t>
            </a:r>
            <a:r>
              <a:rPr lang="en-US" altLang="zh-CN" dirty="0"/>
              <a:t>68A</a:t>
            </a:r>
            <a:r>
              <a:rPr lang="zh-CN" altLang="en-US" dirty="0"/>
              <a:t>和</a:t>
            </a:r>
            <a:r>
              <a:rPr lang="en-US" altLang="zh-CN" dirty="0"/>
              <a:t>68B</a:t>
            </a:r>
            <a:r>
              <a:rPr lang="zh-CN" altLang="en-US" dirty="0"/>
              <a:t>两段，其中：</a:t>
            </a:r>
            <a:endParaRPr lang="en-US" altLang="zh-CN" dirty="0"/>
          </a:p>
          <a:p>
            <a:pPr lvl="2"/>
            <a:r>
              <a:rPr lang="en-US" altLang="zh-CN" dirty="0"/>
              <a:t>68A</a:t>
            </a:r>
            <a:r>
              <a:rPr lang="zh-CN" altLang="en-US" dirty="0"/>
              <a:t>列举了与合同直接相关的成本包括直接人工、直接材料、分配的与合同直接相关的成本（如合同管理成本、保险、折旧）、明确应向合同交易对手支付的成本以及其他仅因签订该合同而发生的成本；</a:t>
            </a:r>
            <a:endParaRPr lang="en-US" altLang="zh-CN" dirty="0"/>
          </a:p>
          <a:p>
            <a:pPr lvl="2"/>
            <a:r>
              <a:rPr lang="en-US" altLang="zh-CN" dirty="0"/>
              <a:t>68B</a:t>
            </a:r>
            <a:r>
              <a:rPr lang="zh-CN" altLang="en-US" dirty="0"/>
              <a:t>则明确一般性的管理成本与合同不直接相关，除非其为明确应向合同交易对手支付的成本。</a:t>
            </a:r>
          </a:p>
        </p:txBody>
      </p:sp>
      <p:sp>
        <p:nvSpPr>
          <p:cNvPr id="4" name="灯片编号占位符 3">
            <a:extLst>
              <a:ext uri="{FF2B5EF4-FFF2-40B4-BE49-F238E27FC236}">
                <a16:creationId xmlns:a16="http://schemas.microsoft.com/office/drawing/2014/main" id="{2B5EB75A-76AE-4066-82A2-60B65F043FEE}"/>
              </a:ext>
            </a:extLst>
          </p:cNvPr>
          <p:cNvSpPr>
            <a:spLocks noGrp="1"/>
          </p:cNvSpPr>
          <p:nvPr>
            <p:ph type="sldNum" sz="quarter" idx="12"/>
          </p:nvPr>
        </p:nvSpPr>
        <p:spPr/>
        <p:txBody>
          <a:bodyPr/>
          <a:lstStyle/>
          <a:p>
            <a:fld id="{E7ACD6DC-DBA0-41E3-A618-66034C9E3A45}" type="slidenum">
              <a:rPr lang="zh-CN" altLang="en-US" smtClean="0"/>
              <a:t>6</a:t>
            </a:fld>
            <a:endParaRPr lang="zh-CN" altLang="en-US"/>
          </a:p>
        </p:txBody>
      </p:sp>
    </p:spTree>
    <p:extLst>
      <p:ext uri="{BB962C8B-B14F-4D97-AF65-F5344CB8AC3E}">
        <p14:creationId xmlns:p14="http://schemas.microsoft.com/office/powerpoint/2010/main" val="3401562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52D6A39-5653-4302-9D98-2FB8615A17C8}"/>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EA392430-6190-4406-97CA-B3CC8022C212}"/>
              </a:ext>
            </a:extLst>
          </p:cNvPr>
          <p:cNvSpPr>
            <a:spLocks noGrp="1"/>
          </p:cNvSpPr>
          <p:nvPr>
            <p:ph idx="1"/>
          </p:nvPr>
        </p:nvSpPr>
        <p:spPr/>
        <p:txBody>
          <a:bodyPr/>
          <a:lstStyle/>
          <a:p>
            <a:pPr lvl="1"/>
            <a:r>
              <a:rPr lang="zh-CN" altLang="en-US" dirty="0"/>
              <a:t>⑵对衔接作出规定</a:t>
            </a:r>
            <a:endParaRPr lang="en-US" altLang="zh-CN" dirty="0"/>
          </a:p>
          <a:p>
            <a:pPr lvl="2"/>
            <a:r>
              <a:rPr lang="zh-CN" altLang="en-US" dirty="0"/>
              <a:t>即企业应当对在首次实施本修订的报告年度期初已存在的合同适用本修订。</a:t>
            </a:r>
            <a:endParaRPr lang="en-US" altLang="zh-CN" dirty="0"/>
          </a:p>
          <a:p>
            <a:pPr lvl="2"/>
            <a:r>
              <a:rPr lang="zh-CN" altLang="en-US" dirty="0"/>
              <a:t>企业可不重述前期比较信息，首次实施本修订的累积影响调整本修订施行日所在年度报告期间的期初留存收益（或其他权益项目，如适用）</a:t>
            </a:r>
          </a:p>
        </p:txBody>
      </p:sp>
      <p:sp>
        <p:nvSpPr>
          <p:cNvPr id="4" name="灯片编号占位符 3">
            <a:extLst>
              <a:ext uri="{FF2B5EF4-FFF2-40B4-BE49-F238E27FC236}">
                <a16:creationId xmlns:a16="http://schemas.microsoft.com/office/drawing/2014/main" id="{69AA97F7-28DC-490C-9652-B54126535CBC}"/>
              </a:ext>
            </a:extLst>
          </p:cNvPr>
          <p:cNvSpPr>
            <a:spLocks noGrp="1"/>
          </p:cNvSpPr>
          <p:nvPr>
            <p:ph type="sldNum" sz="quarter" idx="12"/>
          </p:nvPr>
        </p:nvSpPr>
        <p:spPr/>
        <p:txBody>
          <a:bodyPr/>
          <a:lstStyle/>
          <a:p>
            <a:fld id="{E7ACD6DC-DBA0-41E3-A618-66034C9E3A45}" type="slidenum">
              <a:rPr lang="zh-CN" altLang="en-US" smtClean="0"/>
              <a:t>7</a:t>
            </a:fld>
            <a:endParaRPr lang="zh-CN" altLang="en-US"/>
          </a:p>
        </p:txBody>
      </p:sp>
    </p:spTree>
    <p:extLst>
      <p:ext uri="{BB962C8B-B14F-4D97-AF65-F5344CB8AC3E}">
        <p14:creationId xmlns:p14="http://schemas.microsoft.com/office/powerpoint/2010/main" val="11672046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8009F57-AC9A-4590-8A27-ACC030821C83}"/>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1AAB61C3-EBBB-4284-A703-14E9C7DF30DA}"/>
              </a:ext>
            </a:extLst>
          </p:cNvPr>
          <p:cNvSpPr>
            <a:spLocks noGrp="1"/>
          </p:cNvSpPr>
          <p:nvPr>
            <p:ph idx="1"/>
          </p:nvPr>
        </p:nvSpPr>
        <p:spPr/>
        <p:txBody>
          <a:bodyPr/>
          <a:lstStyle/>
          <a:p>
            <a:r>
              <a:rPr lang="en-US" altLang="zh-CN" dirty="0"/>
              <a:t>2</a:t>
            </a:r>
            <a:r>
              <a:rPr lang="zh-CN" altLang="en-US" dirty="0"/>
              <a:t>、国内会计准则修订进度</a:t>
            </a:r>
            <a:endParaRPr lang="en-US" altLang="zh-CN" dirty="0"/>
          </a:p>
          <a:p>
            <a:pPr lvl="1"/>
            <a:r>
              <a:rPr lang="zh-CN" altLang="en-US" dirty="0"/>
              <a:t>已修订准则</a:t>
            </a:r>
            <a:endParaRPr lang="en-US" altLang="zh-CN" dirty="0"/>
          </a:p>
          <a:p>
            <a:pPr lvl="2"/>
            <a:r>
              <a:rPr lang="en-US" altLang="zh-CN" sz="2000" dirty="0"/>
              <a:t>《</a:t>
            </a:r>
            <a:r>
              <a:rPr lang="zh-CN" altLang="en-US" sz="2000" dirty="0"/>
              <a:t>企业会计准则第</a:t>
            </a:r>
            <a:r>
              <a:rPr lang="en-US" altLang="zh-CN" sz="2000" dirty="0"/>
              <a:t>21</a:t>
            </a:r>
            <a:r>
              <a:rPr lang="zh-CN" altLang="en-US" sz="2000" dirty="0"/>
              <a:t>号</a:t>
            </a:r>
            <a:r>
              <a:rPr lang="en-US" altLang="zh-CN" sz="2000" dirty="0"/>
              <a:t>——</a:t>
            </a:r>
            <a:r>
              <a:rPr lang="zh-CN" altLang="en-US" sz="2000" dirty="0"/>
              <a:t>租赁</a:t>
            </a:r>
            <a:r>
              <a:rPr lang="en-US" altLang="zh-CN" sz="2000" dirty="0"/>
              <a:t>》</a:t>
            </a:r>
            <a:r>
              <a:rPr lang="zh-CN" altLang="en-US" sz="2000" dirty="0"/>
              <a:t> </a:t>
            </a:r>
            <a:r>
              <a:rPr lang="en-US" altLang="zh-CN" sz="2000" dirty="0"/>
              <a:t>(20181207)</a:t>
            </a:r>
          </a:p>
          <a:p>
            <a:pPr lvl="2"/>
            <a:r>
              <a:rPr lang="en-US" altLang="zh-CN" sz="2000" dirty="0"/>
              <a:t>《</a:t>
            </a:r>
            <a:r>
              <a:rPr lang="zh-CN" altLang="en-US" sz="2000" dirty="0"/>
              <a:t>企业会计准则第</a:t>
            </a:r>
            <a:r>
              <a:rPr lang="en-US" altLang="zh-CN" sz="2000" dirty="0"/>
              <a:t>7</a:t>
            </a:r>
            <a:r>
              <a:rPr lang="zh-CN" altLang="en-US" sz="2000" dirty="0"/>
              <a:t>号</a:t>
            </a:r>
            <a:r>
              <a:rPr lang="en-US" altLang="zh-CN" sz="2000" dirty="0"/>
              <a:t>——</a:t>
            </a:r>
            <a:r>
              <a:rPr lang="zh-CN" altLang="en-US" sz="2000" dirty="0"/>
              <a:t>非货币性资产交换</a:t>
            </a:r>
            <a:r>
              <a:rPr lang="en-US" altLang="zh-CN" sz="2000" dirty="0"/>
              <a:t>》</a:t>
            </a:r>
            <a:r>
              <a:rPr lang="zh-CN" altLang="en-US" sz="2000" dirty="0"/>
              <a:t>（</a:t>
            </a:r>
            <a:r>
              <a:rPr lang="en-US" altLang="zh-CN" sz="2000" dirty="0"/>
              <a:t>20190509</a:t>
            </a:r>
            <a:r>
              <a:rPr lang="zh-CN" altLang="en-US" sz="2000" dirty="0"/>
              <a:t>）</a:t>
            </a:r>
            <a:endParaRPr lang="en-US" altLang="zh-CN" sz="2000" dirty="0"/>
          </a:p>
          <a:p>
            <a:pPr lvl="2"/>
            <a:r>
              <a:rPr lang="en-US" altLang="zh-CN" sz="2000" dirty="0"/>
              <a:t>《</a:t>
            </a:r>
            <a:r>
              <a:rPr lang="zh-CN" altLang="en-US" sz="2000" dirty="0"/>
              <a:t>企业会计准则第</a:t>
            </a:r>
            <a:r>
              <a:rPr lang="en-US" altLang="zh-CN" sz="2000" dirty="0"/>
              <a:t>12</a:t>
            </a:r>
            <a:r>
              <a:rPr lang="zh-CN" altLang="en-US" sz="2000" dirty="0"/>
              <a:t>号</a:t>
            </a:r>
            <a:r>
              <a:rPr lang="en-US" altLang="zh-CN" sz="2000" dirty="0"/>
              <a:t>——</a:t>
            </a:r>
            <a:r>
              <a:rPr lang="zh-CN" altLang="en-US" sz="2000" dirty="0"/>
              <a:t>债务重组</a:t>
            </a:r>
            <a:r>
              <a:rPr lang="en-US" altLang="zh-CN" sz="2000" dirty="0"/>
              <a:t>》</a:t>
            </a:r>
            <a:r>
              <a:rPr lang="zh-CN" altLang="en-US" sz="2000" dirty="0"/>
              <a:t>（</a:t>
            </a:r>
            <a:r>
              <a:rPr lang="en-US" altLang="zh-CN" sz="2000" dirty="0"/>
              <a:t>20190516</a:t>
            </a:r>
            <a:r>
              <a:rPr lang="zh-CN" altLang="en-US" sz="2000" dirty="0"/>
              <a:t>）</a:t>
            </a:r>
            <a:endParaRPr lang="en-US" altLang="zh-CN" sz="2000" dirty="0"/>
          </a:p>
          <a:p>
            <a:pPr lvl="1"/>
            <a:r>
              <a:rPr lang="zh-CN" altLang="en-US" sz="2000" dirty="0"/>
              <a:t>征求意见稿</a:t>
            </a:r>
            <a:endParaRPr lang="en-US" altLang="zh-CN" sz="2000" dirty="0"/>
          </a:p>
          <a:p>
            <a:pPr lvl="2"/>
            <a:r>
              <a:rPr lang="zh-CN" altLang="en-US" sz="2000" dirty="0"/>
              <a:t>企业会计准则第</a:t>
            </a:r>
            <a:r>
              <a:rPr lang="en-US" altLang="zh-CN" sz="2000" dirty="0"/>
              <a:t>×</a:t>
            </a:r>
            <a:r>
              <a:rPr lang="zh-CN" altLang="en-US" sz="2000" dirty="0"/>
              <a:t>号</a:t>
            </a:r>
            <a:r>
              <a:rPr lang="en-US" altLang="zh-CN" sz="2000" dirty="0"/>
              <a:t>——</a:t>
            </a:r>
            <a:r>
              <a:rPr lang="zh-CN" altLang="en-US" sz="2000" dirty="0"/>
              <a:t>保险合同（修订）（征求意见稿）</a:t>
            </a:r>
            <a:r>
              <a:rPr lang="en-US" altLang="zh-CN" sz="2000" dirty="0"/>
              <a:t>20181221</a:t>
            </a:r>
            <a:endParaRPr lang="zh-CN" altLang="en-US" sz="2000" dirty="0"/>
          </a:p>
        </p:txBody>
      </p:sp>
      <p:sp>
        <p:nvSpPr>
          <p:cNvPr id="4" name="灯片编号占位符 3">
            <a:extLst>
              <a:ext uri="{FF2B5EF4-FFF2-40B4-BE49-F238E27FC236}">
                <a16:creationId xmlns:a16="http://schemas.microsoft.com/office/drawing/2014/main" id="{3E47AD94-02C6-4D7F-9DF9-7D5128B26652}"/>
              </a:ext>
            </a:extLst>
          </p:cNvPr>
          <p:cNvSpPr>
            <a:spLocks noGrp="1"/>
          </p:cNvSpPr>
          <p:nvPr>
            <p:ph type="sldNum" sz="quarter" idx="12"/>
          </p:nvPr>
        </p:nvSpPr>
        <p:spPr/>
        <p:txBody>
          <a:bodyPr/>
          <a:lstStyle/>
          <a:p>
            <a:fld id="{E7ACD6DC-DBA0-41E3-A618-66034C9E3A45}" type="slidenum">
              <a:rPr lang="zh-CN" altLang="en-US" smtClean="0"/>
              <a:t>8</a:t>
            </a:fld>
            <a:endParaRPr lang="zh-CN" altLang="en-US"/>
          </a:p>
        </p:txBody>
      </p:sp>
    </p:spTree>
    <p:extLst>
      <p:ext uri="{BB962C8B-B14F-4D97-AF65-F5344CB8AC3E}">
        <p14:creationId xmlns:p14="http://schemas.microsoft.com/office/powerpoint/2010/main" val="24089609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9F79FC-51DA-4719-BEBC-30CB7839BC35}"/>
              </a:ext>
            </a:extLst>
          </p:cNvPr>
          <p:cNvSpPr>
            <a:spLocks noGrp="1"/>
          </p:cNvSpPr>
          <p:nvPr>
            <p:ph type="title"/>
          </p:nvPr>
        </p:nvSpPr>
        <p:spPr/>
        <p:txBody>
          <a:bodyPr/>
          <a:lstStyle/>
          <a:p>
            <a:r>
              <a:rPr lang="zh-CN" altLang="en-US" dirty="0"/>
              <a:t>一、企业会计准则修订动态</a:t>
            </a:r>
          </a:p>
        </p:txBody>
      </p:sp>
      <p:sp>
        <p:nvSpPr>
          <p:cNvPr id="3" name="内容占位符 2">
            <a:extLst>
              <a:ext uri="{FF2B5EF4-FFF2-40B4-BE49-F238E27FC236}">
                <a16:creationId xmlns:a16="http://schemas.microsoft.com/office/drawing/2014/main" id="{7A82CE58-2DE6-49FD-AEF2-FBA05D9DBCC1}"/>
              </a:ext>
            </a:extLst>
          </p:cNvPr>
          <p:cNvSpPr>
            <a:spLocks noGrp="1"/>
          </p:cNvSpPr>
          <p:nvPr>
            <p:ph idx="1"/>
          </p:nvPr>
        </p:nvSpPr>
        <p:spPr/>
        <p:txBody>
          <a:bodyPr>
            <a:normAutofit lnSpcReduction="10000"/>
          </a:bodyPr>
          <a:lstStyle/>
          <a:p>
            <a:r>
              <a:rPr lang="zh-CN" altLang="en-US" dirty="0"/>
              <a:t>租赁准则</a:t>
            </a:r>
            <a:endParaRPr lang="en-US" altLang="zh-CN" dirty="0"/>
          </a:p>
          <a:p>
            <a:pPr lvl="2"/>
            <a:r>
              <a:rPr lang="zh-CN" altLang="en-US" dirty="0"/>
              <a:t>执行准则的企业，</a:t>
            </a:r>
            <a:r>
              <a:rPr lang="en-US" altLang="zh-CN" dirty="0"/>
              <a:t>2019</a:t>
            </a:r>
            <a:r>
              <a:rPr lang="zh-CN" altLang="en-US" dirty="0"/>
              <a:t>年</a:t>
            </a:r>
            <a:r>
              <a:rPr lang="en-US" altLang="zh-CN" dirty="0"/>
              <a:t>1</a:t>
            </a:r>
            <a:r>
              <a:rPr lang="zh-CN" altLang="en-US" dirty="0"/>
              <a:t>月</a:t>
            </a:r>
            <a:r>
              <a:rPr lang="en-US" altLang="zh-CN" dirty="0"/>
              <a:t>1</a:t>
            </a:r>
            <a:r>
              <a:rPr lang="zh-CN" altLang="en-US" dirty="0"/>
              <a:t>日执行。</a:t>
            </a:r>
            <a:endParaRPr lang="en-US" altLang="zh-CN" dirty="0"/>
          </a:p>
          <a:p>
            <a:pPr lvl="2"/>
            <a:endParaRPr lang="en-US" altLang="zh-CN" dirty="0"/>
          </a:p>
          <a:p>
            <a:pPr lvl="2"/>
            <a:r>
              <a:rPr lang="zh-CN" altLang="en-US" dirty="0"/>
              <a:t>核心变化是，取消承租人关于融资租赁与经营租赁的分类，要求承租人对所有租赁（选择简化处理的短期租赁和低价值资产租赁除外）确认使用权资产和租赁负债，并分别确认折旧和利息费用。</a:t>
            </a:r>
            <a:endParaRPr lang="en-US" altLang="zh-CN" dirty="0"/>
          </a:p>
          <a:p>
            <a:pPr lvl="2"/>
            <a:r>
              <a:rPr lang="zh-CN" altLang="en-US" dirty="0">
                <a:hlinkClick r:id="rId2" action="ppaction://hlinkfile"/>
              </a:rPr>
              <a:t>新租赁准则与税法差异</a:t>
            </a:r>
            <a:endParaRPr lang="en-US" altLang="zh-CN" dirty="0"/>
          </a:p>
          <a:p>
            <a:pPr lvl="2"/>
            <a:r>
              <a:rPr lang="zh-CN" altLang="en-US" dirty="0"/>
              <a:t>出租人的核算基本没有变化</a:t>
            </a:r>
            <a:endParaRPr lang="en-US" altLang="zh-CN" dirty="0"/>
          </a:p>
          <a:p>
            <a:pPr lvl="2"/>
            <a:endParaRPr lang="zh-CN" altLang="en-US" dirty="0"/>
          </a:p>
        </p:txBody>
      </p:sp>
      <p:sp>
        <p:nvSpPr>
          <p:cNvPr id="4" name="灯片编号占位符 3">
            <a:extLst>
              <a:ext uri="{FF2B5EF4-FFF2-40B4-BE49-F238E27FC236}">
                <a16:creationId xmlns:a16="http://schemas.microsoft.com/office/drawing/2014/main" id="{0B3238BF-BBBD-421F-A7CE-7C36D1DBA5C1}"/>
              </a:ext>
            </a:extLst>
          </p:cNvPr>
          <p:cNvSpPr>
            <a:spLocks noGrp="1"/>
          </p:cNvSpPr>
          <p:nvPr>
            <p:ph type="sldNum" sz="quarter" idx="12"/>
          </p:nvPr>
        </p:nvSpPr>
        <p:spPr/>
        <p:txBody>
          <a:bodyPr/>
          <a:lstStyle/>
          <a:p>
            <a:fld id="{E7ACD6DC-DBA0-41E3-A618-66034C9E3A45}" type="slidenum">
              <a:rPr lang="zh-CN" altLang="en-US" smtClean="0"/>
              <a:t>9</a:t>
            </a:fld>
            <a:endParaRPr lang="zh-CN" altLang="en-US"/>
          </a:p>
        </p:txBody>
      </p:sp>
    </p:spTree>
    <p:extLst>
      <p:ext uri="{BB962C8B-B14F-4D97-AF65-F5344CB8AC3E}">
        <p14:creationId xmlns:p14="http://schemas.microsoft.com/office/powerpoint/2010/main" val="186287920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2018培训" id="{3C28B8A5-227F-49BE-B40C-4A0F59380AC4}" vid="{85ED5A41-124C-44FD-A122-3C54A1CCAAB0}"/>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2018培训</Template>
  <TotalTime>816</TotalTime>
  <Words>2974</Words>
  <Application>Microsoft Office PowerPoint</Application>
  <PresentationFormat>全屏显示(4:3)</PresentationFormat>
  <Paragraphs>238</Paragraphs>
  <Slides>27</Slides>
  <Notes>7</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27</vt:i4>
      </vt:variant>
    </vt:vector>
  </HeadingPairs>
  <TitlesOfParts>
    <vt:vector size="44" baseType="lpstr">
      <vt:lpstr>Gulim</vt:lpstr>
      <vt:lpstr>仿宋</vt:lpstr>
      <vt:lpstr>仿宋_GB2312</vt:lpstr>
      <vt:lpstr>黑体</vt:lpstr>
      <vt:lpstr>华文行楷</vt:lpstr>
      <vt:lpstr>华文楷体</vt:lpstr>
      <vt:lpstr>华文新魏</vt:lpstr>
      <vt:lpstr>华文中宋</vt:lpstr>
      <vt:lpstr>楷体</vt:lpstr>
      <vt:lpstr>宋体</vt:lpstr>
      <vt:lpstr>Arial</vt:lpstr>
      <vt:lpstr>Calibri</vt:lpstr>
      <vt:lpstr>Times New Roman</vt:lpstr>
      <vt:lpstr>Verdana</vt:lpstr>
      <vt:lpstr>Wingdings</vt:lpstr>
      <vt:lpstr>Wingdings 2</vt:lpstr>
      <vt:lpstr>Office 主题​​</vt:lpstr>
      <vt:lpstr>宁波·2019</vt:lpstr>
      <vt:lpstr>目  录</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租赁示例：</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一、企业会计准则修订动态</vt:lpstr>
      <vt:lpstr>二、财务报表修订问题</vt:lpstr>
      <vt:lpstr>二、财务报表修订问题</vt:lpstr>
      <vt:lpstr>二、财务报表修订问题</vt:lpstr>
      <vt:lpstr>三、管理会计指引体系建设</vt:lpstr>
      <vt:lpstr>三、管理会计指引体系建设</vt:lpstr>
      <vt:lpstr>四、收入准则与所得税问题</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宁波·2019</dc:title>
  <dc:creator>方 jx</dc:creator>
  <cp:lastModifiedBy>方 jx</cp:lastModifiedBy>
  <cp:revision>74</cp:revision>
  <dcterms:created xsi:type="dcterms:W3CDTF">2019-07-01T02:14:12Z</dcterms:created>
  <dcterms:modified xsi:type="dcterms:W3CDTF">2019-07-19T04:58:43Z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