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handoutMasterIdLst>
    <p:handoutMasterId r:id="rId58"/>
  </p:handoutMasterIdLst>
  <p:sldIdLst>
    <p:sldId id="256" r:id="rId3"/>
    <p:sldId id="260" r:id="rId4"/>
    <p:sldId id="261" r:id="rId5"/>
    <p:sldId id="270" r:id="rId6"/>
    <p:sldId id="271" r:id="rId7"/>
    <p:sldId id="272" r:id="rId8"/>
    <p:sldId id="273" r:id="rId9"/>
    <p:sldId id="274" r:id="rId10"/>
    <p:sldId id="275" r:id="rId11"/>
    <p:sldId id="276" r:id="rId12"/>
    <p:sldId id="277" r:id="rId13"/>
    <p:sldId id="278" r:id="rId14"/>
    <p:sldId id="279" r:id="rId15"/>
    <p:sldId id="280" r:id="rId16"/>
    <p:sldId id="282" r:id="rId17"/>
    <p:sldId id="283" r:id="rId18"/>
    <p:sldId id="281" r:id="rId19"/>
    <p:sldId id="284" r:id="rId20"/>
    <p:sldId id="285" r:id="rId21"/>
    <p:sldId id="286" r:id="rId22"/>
    <p:sldId id="287" r:id="rId23"/>
    <p:sldId id="288" r:id="rId24"/>
    <p:sldId id="262"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328" r:id="rId55"/>
    <p:sldId id="327" r:id="rId56"/>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initials="w" lastIdx="0" clrIdx="0"/>
  <p:cmAuthor id="1" name="何富军" initials="何" lastIdx="1" clrIdx="0"/>
  <p:cmAuthor id="2" name="闫秀丽" initials="闫" lastIdx="0" clrIdx="0"/>
  <p:cmAuthor id="3" name="fafa" initials="f" lastIdx="2" clrIdx="1"/>
  <p:cmAuthor id="4" name="王习习" initials="王" lastIdx="2" clrIdx="0"/>
  <p:cmAuthor id="5" name="HongWei_Z" initials="H" lastIdx="0" clrIdx="2"/>
  <p:cmAuthor id="6" name="Risun" initials="R" lastIdx="56" clrIdx="6"/>
  <p:cmAuthor id="7" name="文峰" initials="文峰 [2]" lastIdx="31" clrIdx="7"/>
  <p:cmAuthor id="8" name="佟恒" initials="佟恒" lastIdx="1" clrIdx="8"/>
  <p:cmAuthor id="9" name="Anlj" initials="A" lastIdx="1" clrIdx="9"/>
  <p:cmAuthor id="10" name="王同华" initials="王" lastIdx="2" clrIdx="9"/>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026" autoAdjust="0"/>
    <p:restoredTop sz="94660"/>
  </p:normalViewPr>
  <p:slideViewPr>
    <p:cSldViewPr snapToGrid="0">
      <p:cViewPr varScale="1">
        <p:scale>
          <a:sx n="69" d="100"/>
          <a:sy n="69" d="100"/>
        </p:scale>
        <p:origin x="564" y="48"/>
      </p:cViewPr>
      <p:guideLst/>
    </p:cSldViewPr>
  </p:slideViewPr>
  <p:notesTextViewPr>
    <p:cViewPr>
      <p:scale>
        <a:sx n="1" d="1"/>
        <a:sy n="1" d="1"/>
      </p:scale>
      <p:origin x="0" y="0"/>
    </p:cViewPr>
  </p:notesTextViewPr>
  <p:notesViewPr>
    <p:cSldViewPr snapToGrid="0">
      <p:cViewPr varScale="1">
        <p:scale>
          <a:sx n="52" d="100"/>
          <a:sy n="52" d="100"/>
        </p:scale>
        <p:origin x="267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gs" Target="tags/tag5.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4.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notesMaster" Target="notesMasters/notesMaster1.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E39FB2-32CC-4880-8A02-9CBCFF08E50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D9D818-1A2C-4754-92C3-93D7AC2F21D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219652"/>
            <a:ext cx="10515600" cy="396875"/>
          </a:xfrm>
        </p:spPr>
        <p:txBody>
          <a:bodyPr>
            <a:noAutofit/>
          </a:bodyPr>
          <a:lstStyle>
            <a:lvl1pPr>
              <a:defRPr sz="3200" b="1" i="0" baseline="0">
                <a:latin typeface="华文隶书" panose="02010800040101010101" pitchFamily="2"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22563" y="692727"/>
            <a:ext cx="11270673" cy="6028748"/>
          </a:xfrm>
        </p:spPr>
        <p:txBody>
          <a:bodyPr/>
          <a:lstStyle>
            <a:lvl1pPr>
              <a:defRPr sz="2400" b="1" i="0" baseline="0">
                <a:ea typeface="华文中宋" panose="02010600040101010101" pitchFamily="2" charset="-122"/>
              </a:defRPr>
            </a:lvl1pPr>
            <a:lvl2pPr>
              <a:defRPr sz="2400" b="1" i="0" baseline="0">
                <a:ea typeface="华文中宋" panose="02010600040101010101" pitchFamily="2" charset="-122"/>
              </a:defRPr>
            </a:lvl2pPr>
            <a:lvl3pPr>
              <a:defRPr sz="2400" b="1" i="0" baseline="0">
                <a:ea typeface="华文中宋" panose="02010600040101010101" pitchFamily="2" charset="-122"/>
              </a:defRPr>
            </a:lvl3pPr>
            <a:lvl4pPr>
              <a:defRPr sz="2400" b="1" i="0" baseline="0">
                <a:ea typeface="华文中宋" panose="02010600040101010101" pitchFamily="2" charset="-122"/>
              </a:defRPr>
            </a:lvl4pPr>
            <a:lvl5pPr>
              <a:defRPr sz="2400" b="1" i="0" baseline="0">
                <a:ea typeface="华文中宋" panose="02010600040101010101" pitchFamily="2"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C848F-1A5F-40EC-B41C-CD3BD5F7F7E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B0EC9-BE80-43C8-B9EB-2FEF14CF8B7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050925"/>
            <a:ext cx="9261475" cy="2551430"/>
          </a:xfrm>
        </p:spPr>
        <p:txBody>
          <a:bodyPr>
            <a:normAutofit fontScale="90000"/>
          </a:bodyPr>
          <a:lstStyle/>
          <a:p>
            <a:r>
              <a:rPr lang="zh-CN" altLang="en-US" b="1">
                <a:solidFill>
                  <a:srgbClr val="C00000"/>
                </a:solidFill>
                <a:uFillTx/>
                <a:ea typeface="华文行楷" panose="02010800040101010101" charset="-122"/>
              </a:rPr>
              <a:t>增值税法解读</a:t>
            </a:r>
            <a:br>
              <a:rPr lang="zh-CN" altLang="en-US" b="1">
                <a:solidFill>
                  <a:srgbClr val="C00000"/>
                </a:solidFill>
                <a:uFillTx/>
                <a:ea typeface="华文行楷" panose="02010800040101010101" charset="-122"/>
              </a:rPr>
            </a:br>
            <a:br>
              <a:rPr lang="zh-CN" altLang="en-US" b="1">
                <a:solidFill>
                  <a:srgbClr val="C00000"/>
                </a:solidFill>
                <a:uFillTx/>
                <a:ea typeface="华文行楷" panose="02010800040101010101" charset="-122"/>
              </a:rPr>
            </a:br>
            <a:r>
              <a:rPr lang="zh-CN" altLang="en-US" b="1">
                <a:solidFill>
                  <a:srgbClr val="C00000"/>
                </a:solidFill>
                <a:uFillTx/>
                <a:ea typeface="华文行楷" panose="02010800040101010101" charset="-122"/>
                <a:sym typeface="+mn-ea"/>
              </a:rPr>
              <a:t>增值税应税项目辨识</a:t>
            </a:r>
            <a:endParaRPr lang="zh-CN" altLang="en-US" b="1">
              <a:solidFill>
                <a:srgbClr val="C00000"/>
              </a:solidFill>
              <a:uFillTx/>
              <a:ea typeface="华文行楷" panose="02010800040101010101" charset="-122"/>
            </a:endParaRPr>
          </a:p>
        </p:txBody>
      </p:sp>
      <p:sp>
        <p:nvSpPr>
          <p:cNvPr id="3" name="副标题 2"/>
          <p:cNvSpPr>
            <a:spLocks noGrp="1"/>
          </p:cNvSpPr>
          <p:nvPr>
            <p:ph type="subTitle" idx="1"/>
          </p:nvPr>
        </p:nvSpPr>
        <p:spPr/>
        <p:txBody>
          <a:bodyPr/>
          <a:lstStyle/>
          <a:p>
            <a:endParaRPr lang="zh-CN" altLang="en-US" sz="3600" b="1">
              <a:solidFill>
                <a:srgbClr val="0070C0"/>
              </a:solidFill>
              <a:uFillTx/>
              <a:latin typeface="华文中宋" panose="02010600040101010101" pitchFamily="2" charset="-122"/>
            </a:endParaRPr>
          </a:p>
          <a:p>
            <a:r>
              <a:rPr lang="zh-CN" altLang="en-US" sz="3600" b="1">
                <a:solidFill>
                  <a:srgbClr val="0070C0"/>
                </a:solidFill>
                <a:uFillTx/>
                <a:latin typeface="华文中宋" panose="02010600040101010101" pitchFamily="2" charset="-122"/>
                <a:sym typeface="+mn-ea"/>
              </a:rPr>
              <a:t>税务顾问客户</a:t>
            </a:r>
            <a:r>
              <a:rPr lang="zh-CN" altLang="en-US" sz="3600" b="1">
                <a:solidFill>
                  <a:srgbClr val="0070C0"/>
                </a:solidFill>
                <a:uFillTx/>
                <a:latin typeface="华文中宋" panose="02010600040101010101" pitchFamily="2" charset="-122"/>
              </a:rPr>
              <a:t>（</a:t>
            </a:r>
            <a:r>
              <a:rPr lang="en-US" altLang="zh-CN" sz="3600" b="1">
                <a:solidFill>
                  <a:srgbClr val="0070C0"/>
                </a:solidFill>
                <a:uFillTx/>
                <a:latin typeface="华文中宋" panose="02010600040101010101" pitchFamily="2" charset="-122"/>
              </a:rPr>
              <a:t>2025.1.17</a:t>
            </a:r>
            <a:r>
              <a:rPr lang="zh-CN" altLang="en-US" sz="3600" b="1">
                <a:solidFill>
                  <a:srgbClr val="0070C0"/>
                </a:solidFill>
                <a:uFillTx/>
                <a:latin typeface="华文中宋" panose="02010600040101010101" pitchFamily="2" charset="-122"/>
              </a:rPr>
              <a:t>）</a:t>
            </a:r>
            <a:endParaRPr lang="zh-CN" altLang="en-US" sz="3600" b="1">
              <a:solidFill>
                <a:srgbClr val="0070C0"/>
              </a:solidFill>
              <a:uFillTx/>
              <a:latin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6050280"/>
        </p:xfrm>
        <a:graphic>
          <a:graphicData uri="http://schemas.openxmlformats.org/drawingml/2006/table">
            <a:tbl>
              <a:tblPr firstRow="1" bandRow="1">
                <a:tableStyleId>{5C22544A-7EE6-4342-B048-85BDC9FD1C3A}</a:tableStyleId>
              </a:tblPr>
              <a:tblGrid>
                <a:gridCol w="3505200"/>
                <a:gridCol w="4124960"/>
                <a:gridCol w="364172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第三章</a:t>
                      </a:r>
                      <a:r>
                        <a:rPr lang="en-US" altLang="zh-CN" sz="1800" b="1">
                          <a:ea typeface="华文中宋" panose="02010600040101010101" pitchFamily="2" charset="-122"/>
                        </a:rPr>
                        <a:t> </a:t>
                      </a:r>
                      <a:r>
                        <a:rPr lang="zh-CN" altLang="en-US" sz="1800" b="1">
                          <a:ea typeface="华文中宋" panose="02010600040101010101" pitchFamily="2" charset="-122"/>
                        </a:rPr>
                        <a:t>应纳税额</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第十四条</a:t>
                      </a:r>
                      <a:r>
                        <a:rPr lang="en-US" altLang="zh-CN" sz="1800" b="1">
                          <a:ea typeface="华文中宋" panose="02010600040101010101" pitchFamily="2" charset="-122"/>
                        </a:rPr>
                        <a:t> </a:t>
                      </a:r>
                      <a:r>
                        <a:rPr lang="zh-CN" altLang="en-US" sz="1800" b="1">
                          <a:ea typeface="华文中宋" panose="02010600040101010101" pitchFamily="2" charset="-122"/>
                        </a:rPr>
                        <a:t>按照一般计税方法计算缴纳增值税的，应纳税额为当期销项税额抵扣当期进项税额后的余额。</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按照简易计税方法计算缴纳增值税的，应纳税额为当期销售额乘以征收率。</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进口货物，按照本法规定的组成计税价格乘以适用税率计算缴纳增值税。组成计税价格，为关税计税价格加上关税和消费税；</a:t>
                      </a:r>
                      <a:r>
                        <a:rPr lang="zh-CN" altLang="en-US" sz="1800" b="1">
                          <a:solidFill>
                            <a:srgbClr val="FF0000"/>
                          </a:solidFill>
                          <a:ea typeface="华文中宋" panose="02010600040101010101" pitchFamily="2" charset="-122"/>
                        </a:rPr>
                        <a:t>国务院另有规定的，从其规定。</a:t>
                      </a:r>
                      <a:endParaRPr lang="zh-CN" altLang="en-US" sz="1800" b="1">
                        <a:solidFill>
                          <a:srgbClr val="FF0000"/>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第四条　除本条例第十一条规定外，纳税人销售货物、劳务、服务、无形资产、不动产（以下统称应税销售行为），应纳税额为当期销项税额抵扣当期进项税额后的余额。应纳税额计算公式：</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zh-CN" altLang="en-US" sz="1800" b="1">
                          <a:solidFill>
                            <a:srgbClr val="00B050"/>
                          </a:solidFill>
                          <a:ea typeface="华文中宋" panose="02010600040101010101" pitchFamily="2" charset="-122"/>
                        </a:rPr>
                        <a:t>当期销项税额小于当期进项税额不足抵扣时，其不足部分可以结转下期继续抵扣。</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第十一条　小规模纳税人发生应税销售行为，实行按照销售额和征收率计算应纳税额的简易办法，并不得抵扣进项税额。应纳税额计算公式：</a:t>
                      </a:r>
                      <a:r>
                        <a:rPr lang="en-US" altLang="zh-CN" sz="1800" b="1">
                          <a:ea typeface="华文中宋" panose="02010600040101010101" pitchFamily="2" charset="-122"/>
                        </a:rPr>
                        <a:t> ......</a:t>
                      </a:r>
                      <a:endParaRPr lang="en-US" altLang="zh-CN"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统一增值税应纳税额计算方法</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一般、简易和进口）。没提特殊计税，待实施条例或其他政策明确</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删除：一般计税方法的结转留抵税额，与留抵退税政策相衔接</a:t>
                      </a:r>
                      <a:endParaRPr lang="zh-CN" altLang="en-US" sz="1800" b="1">
                        <a:solidFill>
                          <a:schemeClr val="tx1"/>
                        </a:solidFill>
                        <a:ea typeface="华文中宋" panose="02010600040101010101" pitchFamily="2" charset="-122"/>
                      </a:endParaRPr>
                    </a:p>
                    <a:p>
                      <a:pPr>
                        <a:buNone/>
                      </a:pPr>
                      <a:r>
                        <a:rPr lang="en-US"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对进口应纳税额，增加了</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国务院另有规定的</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从其规定。</a:t>
                      </a:r>
                      <a:r>
                        <a:rPr lang="en-US" altLang="zh-CN" sz="1800" b="1">
                          <a:solidFill>
                            <a:schemeClr val="tx1"/>
                          </a:solidFill>
                          <a:ea typeface="华文中宋" panose="02010600040101010101" pitchFamily="2" charset="-122"/>
                        </a:rPr>
                        <a:t>”</a:t>
                      </a:r>
                      <a:endParaRPr lang="en-US" altLang="zh-CN" sz="1800" b="1">
                        <a:solidFill>
                          <a:schemeClr val="tx1"/>
                        </a:solidFill>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第十五条 境外单位和个人在境内发生应税交易，</a:t>
                      </a:r>
                      <a:r>
                        <a:rPr lang="zh-CN" altLang="en-US" sz="1800" b="1">
                          <a:solidFill>
                            <a:srgbClr val="FF0000"/>
                          </a:solidFill>
                          <a:ea typeface="华文中宋" panose="02010600040101010101" pitchFamily="2" charset="-122"/>
                        </a:rPr>
                        <a:t>以购买方为扣缴义务人</a:t>
                      </a:r>
                      <a:r>
                        <a:rPr lang="zh-CN" altLang="en-US" sz="1800" b="1">
                          <a:ea typeface="华文中宋" panose="02010600040101010101" pitchFamily="2" charset="-122"/>
                        </a:rPr>
                        <a:t>；按照</a:t>
                      </a:r>
                      <a:r>
                        <a:rPr lang="zh-CN" altLang="en-US" sz="1800" b="1">
                          <a:solidFill>
                            <a:srgbClr val="FF0000"/>
                          </a:solidFill>
                          <a:ea typeface="华文中宋" panose="02010600040101010101" pitchFamily="2" charset="-122"/>
                        </a:rPr>
                        <a:t>国务院的规定</a:t>
                      </a:r>
                      <a:r>
                        <a:rPr lang="zh-CN" altLang="en-US" sz="1800" b="1">
                          <a:ea typeface="华文中宋" panose="02010600040101010101" pitchFamily="2" charset="-122"/>
                        </a:rPr>
                        <a:t>委托境内代理人申报缴纳税款的除外。</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扣缴义务人依照本法规定代扣代缴税款的，按照销售额乘以税率计算应扣缴税额。</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第十八条</a:t>
                      </a:r>
                      <a:r>
                        <a:rPr lang="en-US" altLang="en-US" sz="1800" b="1">
                          <a:ea typeface="华文中宋" panose="02010600040101010101" pitchFamily="2" charset="-122"/>
                        </a:rPr>
                        <a:t> </a:t>
                      </a:r>
                      <a:r>
                        <a:rPr lang="zh-CN" altLang="en-US" sz="1800" b="1">
                          <a:ea typeface="华文中宋" panose="02010600040101010101" pitchFamily="2" charset="-122"/>
                        </a:rPr>
                        <a:t>中华人民共和国境外的单位或者个人在境内销售劳务，在境内未设有经营机构的</a:t>
                      </a:r>
                      <a:r>
                        <a:rPr lang="en-US" altLang="zh-CN" sz="1800" b="1">
                          <a:ea typeface="华文中宋" panose="02010600040101010101" pitchFamily="2" charset="-122"/>
                        </a:rPr>
                        <a:t>,</a:t>
                      </a:r>
                      <a:r>
                        <a:rPr lang="zh-CN" altLang="en-US" sz="1800" b="1">
                          <a:ea typeface="华文中宋" panose="02010600040101010101" pitchFamily="2" charset="-122"/>
                        </a:rPr>
                        <a:t>以其境内代理人为扣缴义务人；</a:t>
                      </a:r>
                      <a:r>
                        <a:rPr lang="zh-CN" altLang="en-US" sz="1800" b="1">
                          <a:ea typeface="华文中宋" panose="02010600040101010101" pitchFamily="2" charset="-122"/>
                        </a:rPr>
                        <a:t>在境内没有代理人的</a:t>
                      </a:r>
                      <a:r>
                        <a:rPr lang="en-US" altLang="zh-CN" sz="1800" b="1">
                          <a:ea typeface="华文中宋" panose="02010600040101010101" pitchFamily="2" charset="-122"/>
                        </a:rPr>
                        <a:t>,</a:t>
                      </a:r>
                      <a:r>
                        <a:rPr lang="zh-CN" altLang="en-US" sz="1800" b="1">
                          <a:ea typeface="华文中宋" panose="02010600040101010101" pitchFamily="2" charset="-122"/>
                        </a:rPr>
                        <a:t>以购买方为扣缴义务人</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境外纳税人的应税交易购买方升位为首选扣缴义务人。另有规定只限定</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国务院的规定委托代理申报缴纳</a:t>
                      </a:r>
                      <a:r>
                        <a:rPr lang="en-US" altLang="zh-CN" sz="1800" b="1">
                          <a:solidFill>
                            <a:schemeClr val="tx1"/>
                          </a:solidFill>
                          <a:ea typeface="华文中宋" panose="02010600040101010101" pitchFamily="2" charset="-122"/>
                        </a:rPr>
                        <a:t>”</a:t>
                      </a:r>
                      <a:endParaRPr lang="en-US" altLang="zh-CN"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扣缴税额升格为税法规定，与其他情形的税额计算相统一</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境外纳税人计税按税率且不得抵扣</a:t>
                      </a:r>
                      <a:endParaRPr lang="zh-CN" altLang="en-US" sz="1800" b="1">
                        <a:solidFill>
                          <a:schemeClr val="tx1"/>
                        </a:solidFill>
                        <a:ea typeface="华文中宋" panose="02010600040101010101" pitchFamily="2" charset="-122"/>
                      </a:endParaRPr>
                    </a:p>
                  </a:txBody>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6050280"/>
        </p:xfrm>
        <a:graphic>
          <a:graphicData uri="http://schemas.openxmlformats.org/drawingml/2006/table">
            <a:tbl>
              <a:tblPr firstRow="1" bandRow="1">
                <a:tableStyleId>{5C22544A-7EE6-4342-B048-85BDC9FD1C3A}</a:tableStyleId>
              </a:tblPr>
              <a:tblGrid>
                <a:gridCol w="3505200"/>
                <a:gridCol w="4124960"/>
                <a:gridCol w="364172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3362325">
                <a:tc>
                  <a:txBody>
                    <a:bodyPr/>
                    <a:p>
                      <a:pPr>
                        <a:buNone/>
                      </a:pPr>
                      <a:r>
                        <a:rPr lang="zh-CN" altLang="en-US" sz="1800" b="1">
                          <a:ea typeface="华文中宋" panose="02010600040101010101" pitchFamily="2" charset="-122"/>
                        </a:rPr>
                        <a:t>第十六条 销项税额，是指纳税人发生应税交易，按照销售额乘以本法规定的税率计算的增值税税额。</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进项税额，是指纳税人购进货物、服务、无形资产、不动产支付或者负担的增值税税额。</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纳税人应当凭法律、行政法规或者国务院规定的增值税</a:t>
                      </a:r>
                      <a:r>
                        <a:rPr lang="zh-CN" altLang="en-US" sz="1800" b="1">
                          <a:solidFill>
                            <a:srgbClr val="FF0000"/>
                          </a:solidFill>
                          <a:ea typeface="华文中宋" panose="02010600040101010101" pitchFamily="2" charset="-122"/>
                        </a:rPr>
                        <a:t>扣税凭证</a:t>
                      </a:r>
                      <a:r>
                        <a:rPr lang="zh-CN" altLang="en-US" sz="1800" b="1">
                          <a:ea typeface="华文中宋" panose="02010600040101010101" pitchFamily="2" charset="-122"/>
                        </a:rPr>
                        <a:t>从销项税额中抵扣进项税额。</a:t>
                      </a:r>
                      <a:endParaRPr lang="zh-CN" altLang="en-US" sz="1800" b="1">
                        <a:solidFill>
                          <a:srgbClr val="FF0000"/>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第五条　纳税人发生应税销售行为，按照销售额和本条例第二条规定的税率计算收取的增值税额，为销项税额。销项税额计算公式：</a:t>
                      </a:r>
                      <a:r>
                        <a:rPr lang="en-US" altLang="zh-CN" sz="1800" b="1">
                          <a:ea typeface="华文中宋" panose="02010600040101010101" pitchFamily="2" charset="-122"/>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销项税额</a:t>
                      </a:r>
                      <a:r>
                        <a:rPr lang="en-US" altLang="zh-CN" sz="1800" b="1">
                          <a:ea typeface="华文中宋" panose="02010600040101010101" pitchFamily="2" charset="-122"/>
                        </a:rPr>
                        <a:t>=</a:t>
                      </a:r>
                      <a:r>
                        <a:rPr lang="zh-CN" altLang="en-US" sz="1800" b="1">
                          <a:ea typeface="华文中宋" panose="02010600040101010101" pitchFamily="2" charset="-122"/>
                        </a:rPr>
                        <a:t>销售额</a:t>
                      </a:r>
                      <a:r>
                        <a:rPr lang="en-US" altLang="en-US" sz="1800" b="1">
                          <a:ea typeface="华文中宋" panose="02010600040101010101" pitchFamily="2" charset="-122"/>
                        </a:rPr>
                        <a:t>×</a:t>
                      </a:r>
                      <a:r>
                        <a:rPr lang="zh-CN" altLang="en-US" sz="1800" b="1">
                          <a:ea typeface="华文中宋" panose="02010600040101010101" pitchFamily="2" charset="-122"/>
                        </a:rPr>
                        <a:t>税率</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第八条</a:t>
                      </a:r>
                      <a:r>
                        <a:rPr lang="en-US" altLang="zh-CN" sz="1800" b="1">
                          <a:ea typeface="华文中宋" panose="02010600040101010101" pitchFamily="2" charset="-122"/>
                        </a:rPr>
                        <a:t> </a:t>
                      </a:r>
                      <a:r>
                        <a:rPr lang="zh-CN" altLang="en-US" sz="1800" b="1">
                          <a:ea typeface="华文中宋" panose="02010600040101010101" pitchFamily="2" charset="-122"/>
                        </a:rPr>
                        <a:t>纳税人购进货物、劳务、服务、无形资产、不动产支付或者负担的增值税额，为进项税额。</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下列进项税额准予从销项税额中抵扣：</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准予抵扣的项目和扣除率的调整，由国务院决定。</a:t>
                      </a:r>
                      <a:r>
                        <a:rPr lang="en-US" altLang="zh-CN" sz="1800" b="1">
                          <a:ea typeface="华文中宋" panose="02010600040101010101" pitchFamily="2" charset="-122"/>
                        </a:rPr>
                        <a:t> </a:t>
                      </a:r>
                      <a:endParaRPr lang="en-US" altLang="zh-CN"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销项税额与进项税额进行定性。将原法规中进项税额的抵扣要求和确定方法予以略去。进项税额的定性，即进项税额客观存在，但与能否允许抵扣加以区分。</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从销项税额抵扣进项税额，强调凭规定的增值税抵扣凭证</a:t>
                      </a:r>
                      <a:r>
                        <a:rPr lang="en-US" altLang="zh-CN" sz="1800" b="1">
                          <a:solidFill>
                            <a:schemeClr val="tx1"/>
                          </a:solidFill>
                          <a:ea typeface="华文中宋" panose="02010600040101010101" pitchFamily="2" charset="-122"/>
                        </a:rPr>
                        <a:t>.</a:t>
                      </a:r>
                      <a:endParaRPr lang="en-US" altLang="zh-CN"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增值税抵扣凭证及进项税额具体规定留待实施条例或其他政策规定（包括凭证种类、金额确定等）</a:t>
                      </a:r>
                      <a:endParaRPr lang="zh-CN" altLang="en-US" sz="1800" b="1">
                        <a:solidFill>
                          <a:schemeClr val="tx1"/>
                        </a:solidFill>
                        <a:ea typeface="华文中宋" panose="02010600040101010101" pitchFamily="2" charset="-122"/>
                      </a:endParaRPr>
                    </a:p>
                    <a:p>
                      <a:pPr>
                        <a:buNone/>
                      </a:pP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3" name="表格 2"/>
          <p:cNvGraphicFramePr/>
          <p:nvPr/>
        </p:nvGraphicFramePr>
        <p:xfrm>
          <a:off x="549563" y="819727"/>
          <a:ext cx="11271885" cy="5227320"/>
        </p:xfrm>
        <a:graphic>
          <a:graphicData uri="http://schemas.openxmlformats.org/drawingml/2006/table">
            <a:tbl>
              <a:tblPr firstRow="1" bandRow="1">
                <a:tableStyleId>{5C22544A-7EE6-4342-B048-85BDC9FD1C3A}</a:tableStyleId>
              </a:tblPr>
              <a:tblGrid>
                <a:gridCol w="3757295"/>
                <a:gridCol w="3505835"/>
                <a:gridCol w="400875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第十七条</a:t>
                      </a:r>
                      <a:r>
                        <a:rPr lang="en-US" altLang="zh-CN" sz="1800" b="1">
                          <a:ea typeface="华文中宋" panose="02010600040101010101" pitchFamily="2" charset="-122"/>
                        </a:rPr>
                        <a:t> </a:t>
                      </a:r>
                      <a:r>
                        <a:rPr lang="zh-CN" altLang="en-US" sz="1800" b="1">
                          <a:ea typeface="华文中宋" panose="02010600040101010101" pitchFamily="2" charset="-122"/>
                        </a:rPr>
                        <a:t>销售额，是指纳税人发生应税交易取得的</a:t>
                      </a:r>
                      <a:r>
                        <a:rPr lang="zh-CN" altLang="en-US" sz="1800" b="1">
                          <a:solidFill>
                            <a:srgbClr val="FF0000"/>
                          </a:solidFill>
                          <a:ea typeface="华文中宋" panose="02010600040101010101" pitchFamily="2" charset="-122"/>
                        </a:rPr>
                        <a:t>与之相关的价款，包括货币和非货币形式的经济利益对应的全部价款，</a:t>
                      </a:r>
                      <a:r>
                        <a:rPr lang="zh-CN" altLang="en-US" sz="1800" b="1">
                          <a:ea typeface="华文中宋" panose="02010600040101010101" pitchFamily="2" charset="-122"/>
                        </a:rPr>
                        <a:t>不包括按照一般计税方法计算的销项税额和按照简易计税方法计算的应纳税额。</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第六条　销售额为纳税人发生应税销售行为收取的全部价款</a:t>
                      </a:r>
                      <a:r>
                        <a:rPr lang="zh-CN" altLang="en-US" sz="1800" b="1">
                          <a:solidFill>
                            <a:srgbClr val="00B050"/>
                          </a:solidFill>
                          <a:ea typeface="华文中宋" panose="02010600040101010101" pitchFamily="2" charset="-122"/>
                        </a:rPr>
                        <a:t>和价外费用</a:t>
                      </a:r>
                      <a:r>
                        <a:rPr lang="zh-CN" altLang="en-US" sz="1800" b="1">
                          <a:ea typeface="华文中宋" panose="02010600040101010101" pitchFamily="2" charset="-122"/>
                        </a:rPr>
                        <a:t>，但是不包括收取的销项税额。</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销售额的定性，强调与应税交易相关</a:t>
                      </a:r>
                      <a:r>
                        <a:rPr 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不一定向购买方收取、不以具品目名称作列举固定于税法中，也不再提价外费用；</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销售额的表现形式，不限于货币，包括各种经济利益对价</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3.36</a:t>
                      </a:r>
                      <a:r>
                        <a:rPr lang="zh-CN" altLang="en-US" sz="1800" b="1">
                          <a:solidFill>
                            <a:schemeClr val="tx1"/>
                          </a:solidFill>
                          <a:ea typeface="华文中宋" panose="02010600040101010101" pitchFamily="2" charset="-122"/>
                        </a:rPr>
                        <a:t>号公告规定的代收款项等不计入销售额，期待在实施条例或其他规定中明确，且具有辨识度或操作性</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4.</a:t>
                      </a:r>
                      <a:r>
                        <a:rPr lang="zh-CN" altLang="en-US" sz="1800" b="1">
                          <a:solidFill>
                            <a:schemeClr val="tx1"/>
                          </a:solidFill>
                          <a:ea typeface="华文中宋" panose="02010600040101010101" pitchFamily="2" charset="-122"/>
                        </a:rPr>
                        <a:t>将不同计税方法下的增值税价外税确定加以区分，更加准确。</a:t>
                      </a:r>
                      <a:endParaRPr lang="zh-CN" altLang="en-US" sz="1800" b="1">
                        <a:solidFill>
                          <a:schemeClr val="tx1"/>
                        </a:solidFill>
                        <a:ea typeface="华文中宋" panose="02010600040101010101" pitchFamily="2" charset="-122"/>
                      </a:endParaRPr>
                    </a:p>
                    <a:p>
                      <a:pPr>
                        <a:buNone/>
                      </a:pPr>
                      <a:r>
                        <a:rPr lang="en-US" sz="1800" b="1">
                          <a:solidFill>
                            <a:schemeClr val="tx1"/>
                          </a:solidFill>
                          <a:ea typeface="华文中宋" panose="02010600040101010101" pitchFamily="2" charset="-122"/>
                        </a:rPr>
                        <a:t>5.</a:t>
                      </a:r>
                      <a:r>
                        <a:rPr lang="zh-CN" altLang="en-US" sz="1800" b="1">
                          <a:solidFill>
                            <a:schemeClr val="tx1"/>
                          </a:solidFill>
                          <a:ea typeface="华文中宋" panose="02010600040101010101" pitchFamily="2" charset="-122"/>
                        </a:rPr>
                        <a:t>对无法取得抵扣凭证而抵减销售额（差额）如何规定或过渡，需要进一步明确</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第十八条</a:t>
                      </a:r>
                      <a:r>
                        <a:rPr lang="en-US" altLang="zh-CN" sz="1800" b="1">
                          <a:ea typeface="华文中宋" panose="02010600040101010101" pitchFamily="2" charset="-122"/>
                        </a:rPr>
                        <a:t> </a:t>
                      </a:r>
                      <a:r>
                        <a:rPr lang="zh-CN" altLang="en-US" sz="1800" b="1">
                          <a:ea typeface="华文中宋" panose="02010600040101010101" pitchFamily="2" charset="-122"/>
                        </a:rPr>
                        <a:t>销售额以人民币计算。纳税人以人民币以外的货币结算销售额的，应当折合成人民币计算。</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第六条</a:t>
                      </a:r>
                      <a:r>
                        <a:rPr lang="en-US" altLang="zh-CN" sz="1800" b="1">
                          <a:ea typeface="华文中宋" panose="02010600040101010101" pitchFamily="2" charset="-122"/>
                        </a:rPr>
                        <a:t> </a:t>
                      </a:r>
                      <a:r>
                        <a:rPr lang="zh-CN" altLang="en-US" sz="1800" b="1">
                          <a:ea typeface="华文中宋" panose="02010600040101010101" pitchFamily="2" charset="-122"/>
                        </a:rPr>
                        <a:t>销售额以人民币计算。纳税人以人民币以外的货币结算销售额的</a:t>
                      </a:r>
                      <a:r>
                        <a:rPr lang="en-US" altLang="zh-CN" sz="1800" b="1">
                          <a:ea typeface="华文中宋" panose="02010600040101010101" pitchFamily="2" charset="-122"/>
                        </a:rPr>
                        <a:t>,</a:t>
                      </a:r>
                      <a:r>
                        <a:rPr lang="zh-CN" altLang="en-US" sz="1800" b="1">
                          <a:ea typeface="华文中宋" panose="02010600040101010101" pitchFamily="2" charset="-122"/>
                        </a:rPr>
                        <a:t>应当折合成人民币计算。</a:t>
                      </a:r>
                      <a:endParaRPr lang="zh-CN" altLang="en-US" sz="1800" b="1">
                        <a:ea typeface="华文中宋" panose="02010600040101010101" pitchFamily="2" charset="-122"/>
                      </a:endParaRPr>
                    </a:p>
                  </a:txBody>
                  <a:tcPr/>
                </a:tc>
                <a:tc>
                  <a:txBody>
                    <a:bodyPr/>
                    <a:p>
                      <a:pPr>
                        <a:buNone/>
                      </a:pPr>
                      <a:r>
                        <a:rPr lang="zh-CN" altLang="en-US" sz="1800" b="1">
                          <a:solidFill>
                            <a:schemeClr val="tx1"/>
                          </a:solidFill>
                          <a:ea typeface="华文中宋" panose="02010600040101010101" pitchFamily="2" charset="-122"/>
                        </a:rPr>
                        <a:t>未变动</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166360"/>
        </p:xfrm>
        <a:graphic>
          <a:graphicData uri="http://schemas.openxmlformats.org/drawingml/2006/table">
            <a:tbl>
              <a:tblPr firstRow="1" bandRow="1">
                <a:tableStyleId>{5C22544A-7EE6-4342-B048-85BDC9FD1C3A}</a:tableStyleId>
              </a:tblPr>
              <a:tblGrid>
                <a:gridCol w="2748280"/>
                <a:gridCol w="3750945"/>
                <a:gridCol w="477266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第十九条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发生本法第五条规定的视同应税交易以及销售额为非货币形式的，</a:t>
                      </a:r>
                      <a:r>
                        <a:rPr lang="zh-CN" altLang="en-US" sz="1800" b="1">
                          <a:solidFill>
                            <a:srgbClr val="FF0000"/>
                          </a:solidFill>
                          <a:ea typeface="华文中宋" panose="02010600040101010101" pitchFamily="2" charset="-122"/>
                        </a:rPr>
                        <a:t>纳税人</a:t>
                      </a:r>
                      <a:r>
                        <a:rPr lang="zh-CN" altLang="en-US" sz="1800" b="1">
                          <a:solidFill>
                            <a:schemeClr val="tx1"/>
                          </a:solidFill>
                          <a:ea typeface="华文中宋" panose="02010600040101010101" pitchFamily="2" charset="-122"/>
                        </a:rPr>
                        <a:t>应当按照市场价格确定销售额。</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第十六条</a:t>
                      </a:r>
                      <a:r>
                        <a:rPr lang="en-US" altLang="zh-CN" sz="1800" b="1">
                          <a:ea typeface="华文中宋" panose="02010600040101010101" pitchFamily="2" charset="-122"/>
                        </a:rPr>
                        <a:t> ......</a:t>
                      </a:r>
                      <a:r>
                        <a:rPr lang="zh-CN" altLang="en-US" sz="1800" b="1">
                          <a:ea typeface="华文中宋" panose="02010600040101010101" pitchFamily="2" charset="-122"/>
                        </a:rPr>
                        <a:t>有本细则第四条所列视同销售货物行为而无销售额者，按下列顺序确定销售额</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                    ——</a:t>
                      </a:r>
                      <a:r>
                        <a:rPr lang="zh-CN" altLang="en-US" sz="1800" b="1">
                          <a:ea typeface="华文中宋" panose="02010600040101010101" pitchFamily="2" charset="-122"/>
                        </a:rPr>
                        <a:t>实施细则</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第四十四条</a:t>
                      </a:r>
                      <a:r>
                        <a:rPr lang="en-US" altLang="zh-CN" sz="1800" b="1">
                          <a:ea typeface="华文中宋" panose="02010600040101010101" pitchFamily="2" charset="-122"/>
                        </a:rPr>
                        <a:t>.....</a:t>
                      </a:r>
                      <a:r>
                        <a:rPr lang="zh-CN" altLang="en-US" sz="1800" b="1">
                          <a:ea typeface="华文中宋" panose="02010600040101010101" pitchFamily="2" charset="-122"/>
                        </a:rPr>
                        <a:t>发生本办法第十四条所列行为而无销售额的，主管税务机关有权按照下列顺序确定销售额</a:t>
                      </a:r>
                      <a:endParaRPr lang="zh-CN" altLang="en-US" sz="1800" b="1">
                        <a:ea typeface="华文中宋" panose="02010600040101010101" pitchFamily="2" charset="-122"/>
                      </a:endParaRPr>
                    </a:p>
                    <a:p>
                      <a:pPr>
                        <a:buNone/>
                      </a:pPr>
                      <a:r>
                        <a:rPr lang="en-US" altLang="zh-CN" sz="1800" b="1">
                          <a:solidFill>
                            <a:schemeClr val="tx1"/>
                          </a:solidFill>
                          <a:uFillTx/>
                          <a:ea typeface="华文中宋" panose="02010600040101010101" pitchFamily="2" charset="-122"/>
                          <a:sym typeface="+mn-ea"/>
                        </a:rPr>
                        <a:t>              ——</a:t>
                      </a:r>
                      <a:r>
                        <a:rPr lang="zh-CN" altLang="en-US" sz="1800" b="1">
                          <a:solidFill>
                            <a:schemeClr val="tx1"/>
                          </a:solidFill>
                          <a:uFillTx/>
                          <a:ea typeface="华文中宋" panose="02010600040101010101" pitchFamily="2" charset="-122"/>
                          <a:sym typeface="+mn-ea"/>
                        </a:rPr>
                        <a:t>财税【</a:t>
                      </a:r>
                      <a:r>
                        <a:rPr lang="en-US" altLang="zh-CN" sz="1800" b="1">
                          <a:solidFill>
                            <a:schemeClr val="tx1"/>
                          </a:solidFill>
                          <a:uFillTx/>
                          <a:ea typeface="华文中宋" panose="02010600040101010101" pitchFamily="2" charset="-122"/>
                          <a:sym typeface="+mn-ea"/>
                        </a:rPr>
                        <a:t>2016</a:t>
                      </a:r>
                      <a:r>
                        <a:rPr lang="zh-CN" altLang="en-US" sz="1800" b="1">
                          <a:solidFill>
                            <a:schemeClr val="tx1"/>
                          </a:solidFill>
                          <a:uFillTx/>
                          <a:ea typeface="华文中宋" panose="02010600040101010101" pitchFamily="2" charset="-122"/>
                          <a:sym typeface="+mn-ea"/>
                        </a:rPr>
                        <a:t>】</a:t>
                      </a:r>
                      <a:r>
                        <a:rPr lang="en-US" altLang="zh-CN" sz="1800" b="1">
                          <a:solidFill>
                            <a:schemeClr val="tx1"/>
                          </a:solidFill>
                          <a:uFillTx/>
                          <a:ea typeface="华文中宋" panose="02010600040101010101" pitchFamily="2" charset="-122"/>
                          <a:sym typeface="+mn-ea"/>
                        </a:rPr>
                        <a:t>36</a:t>
                      </a:r>
                      <a:r>
                        <a:rPr lang="zh-CN" altLang="en-US" sz="1800" b="1">
                          <a:solidFill>
                            <a:schemeClr val="tx1"/>
                          </a:solidFill>
                          <a:uFillTx/>
                          <a:ea typeface="华文中宋" panose="02010600040101010101" pitchFamily="2" charset="-122"/>
                          <a:sym typeface="+mn-ea"/>
                        </a:rPr>
                        <a:t>号</a:t>
                      </a:r>
                      <a:endParaRPr lang="en-US" altLang="zh-CN"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视同应税交易和非货币形式的销售额确定原则，升格为税法规定</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．由纳税人按市场价格确定（不是税务机关核定）</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市场价格确定的具体方法有待细化</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第二十条</a:t>
                      </a:r>
                      <a:r>
                        <a:rPr lang="en-US" altLang="zh-CN" sz="1800" b="1">
                          <a:ea typeface="华文中宋" panose="02010600040101010101" pitchFamily="2" charset="-122"/>
                        </a:rPr>
                        <a:t> </a:t>
                      </a:r>
                      <a:r>
                        <a:rPr lang="zh-CN" altLang="en-US" sz="1800" b="1">
                          <a:ea typeface="华文中宋" panose="02010600040101010101" pitchFamily="2" charset="-122"/>
                        </a:rPr>
                        <a:t>销售额明显</a:t>
                      </a:r>
                      <a:r>
                        <a:rPr lang="zh-CN" altLang="en-US" sz="1800" b="1">
                          <a:solidFill>
                            <a:srgbClr val="FF0000"/>
                          </a:solidFill>
                          <a:ea typeface="华文中宋" panose="02010600040101010101" pitchFamily="2" charset="-122"/>
                        </a:rPr>
                        <a:t>偏低或者偏高</a:t>
                      </a:r>
                      <a:r>
                        <a:rPr lang="zh-CN" altLang="en-US" sz="1800" b="1">
                          <a:ea typeface="华文中宋" panose="02010600040101010101" pitchFamily="2" charset="-122"/>
                        </a:rPr>
                        <a:t>且无正当理由的，</a:t>
                      </a:r>
                      <a:r>
                        <a:rPr lang="zh-CN" altLang="en-US" sz="1800" b="1">
                          <a:solidFill>
                            <a:srgbClr val="FF0000"/>
                          </a:solidFill>
                          <a:ea typeface="华文中宋" panose="02010600040101010101" pitchFamily="2" charset="-122"/>
                        </a:rPr>
                        <a:t>税务机关</a:t>
                      </a:r>
                      <a:r>
                        <a:rPr lang="zh-CN" altLang="en-US" sz="1800" b="1">
                          <a:ea typeface="华文中宋" panose="02010600040101010101" pitchFamily="2" charset="-122"/>
                        </a:rPr>
                        <a:t>可以依照《中华人民共和国税收征收管理法》和有关行政法规的规定核定销售额。</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第七条　纳税人发生应税销售行为的价格明显</a:t>
                      </a:r>
                      <a:r>
                        <a:rPr lang="zh-CN" altLang="en-US" sz="1800" b="1">
                          <a:solidFill>
                            <a:srgbClr val="00B050"/>
                          </a:solidFill>
                          <a:ea typeface="华文中宋" panose="02010600040101010101" pitchFamily="2" charset="-122"/>
                        </a:rPr>
                        <a:t>偏低</a:t>
                      </a:r>
                      <a:r>
                        <a:rPr lang="zh-CN" altLang="en-US" sz="1800" b="1">
                          <a:ea typeface="华文中宋" panose="02010600040101010101" pitchFamily="2" charset="-122"/>
                        </a:rPr>
                        <a:t>并无正当理由的，由主管税务机关核定其销售额。</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显失公允的销售额由税务机关核定（不是由纳税人确定）；也不限</a:t>
                      </a:r>
                      <a:r>
                        <a:rPr lang="zh-CN" altLang="en-US" sz="1800" b="1">
                          <a:solidFill>
                            <a:schemeClr val="tx1"/>
                          </a:solidFill>
                          <a:ea typeface="华文中宋" panose="02010600040101010101" pitchFamily="2" charset="-122"/>
                          <a:sym typeface="+mn-ea"/>
                        </a:rPr>
                        <a:t>于主管税务机关，包括各种税务执法主体：稽查、评估、风控等</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显失公允包括偏高或偏低两类；</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明确核定的法律依据（通常是关联交易）按规定的方法，对规范执法提出要求</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第二十一条</a:t>
                      </a:r>
                      <a:r>
                        <a:rPr lang="en-US" altLang="zh-CN" sz="1800" b="1">
                          <a:ea typeface="华文中宋" panose="02010600040101010101" pitchFamily="2" charset="-122"/>
                        </a:rPr>
                        <a:t> </a:t>
                      </a:r>
                      <a:r>
                        <a:rPr lang="zh-CN" altLang="en-US" sz="1800" b="1">
                          <a:ea typeface="华文中宋" panose="02010600040101010101" pitchFamily="2" charset="-122"/>
                        </a:rPr>
                        <a:t>当期进项税额大于当期销项税额的部分，纳税人可以</a:t>
                      </a:r>
                      <a:r>
                        <a:rPr lang="zh-CN" altLang="en-US" sz="1800" b="1">
                          <a:solidFill>
                            <a:srgbClr val="FF0000"/>
                          </a:solidFill>
                          <a:ea typeface="华文中宋" panose="02010600040101010101" pitchFamily="2" charset="-122"/>
                        </a:rPr>
                        <a:t>按照国务院的规定选择</a:t>
                      </a:r>
                      <a:r>
                        <a:rPr lang="zh-CN" altLang="en-US" sz="1800" b="1">
                          <a:ea typeface="华文中宋" panose="02010600040101010101" pitchFamily="2" charset="-122"/>
                        </a:rPr>
                        <a:t>结转下期继续抵扣或者申请退还。</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第四条</a:t>
                      </a:r>
                      <a:r>
                        <a:rPr lang="en-US" altLang="zh-CN" sz="1800" b="1">
                          <a:ea typeface="华文中宋" panose="02010600040101010101" pitchFamily="2" charset="-122"/>
                        </a:rPr>
                        <a:t>...... </a:t>
                      </a:r>
                      <a:r>
                        <a:rPr lang="zh-CN" altLang="en-US" sz="1800" b="1">
                          <a:ea typeface="华文中宋" panose="02010600040101010101" pitchFamily="2" charset="-122"/>
                        </a:rPr>
                        <a:t>当期销项税额小于当期进项税额不足抵扣时</a:t>
                      </a:r>
                      <a:r>
                        <a:rPr lang="en-US" altLang="zh-CN" sz="1800" b="1">
                          <a:ea typeface="华文中宋" panose="02010600040101010101" pitchFamily="2" charset="-122"/>
                        </a:rPr>
                        <a:t>,</a:t>
                      </a:r>
                      <a:r>
                        <a:rPr lang="zh-CN" altLang="en-US" sz="1800" b="1">
                          <a:ea typeface="华文中宋" panose="02010600040101010101" pitchFamily="2" charset="-122"/>
                        </a:rPr>
                        <a:t>其不足部分可以结转下期继续抵扣。</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不足抵扣可以继续抵或退还，留抵退税写入税法！</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留抵税额结转或退还，可选择</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国务院将留抵退税作出进一步规定</a:t>
                      </a:r>
                      <a:r>
                        <a:rPr 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退还的范围、条件、比例等）</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增值税法新旧比较及解读</a:t>
            </a:r>
            <a:endParaRPr lang="zh-CN" altLang="en-US"/>
          </a:p>
        </p:txBody>
      </p:sp>
      <p:graphicFrame>
        <p:nvGraphicFramePr>
          <p:cNvPr id="4" name="内容占位符 3"/>
          <p:cNvGraphicFramePr/>
          <p:nvPr>
            <p:ph idx="1"/>
          </p:nvPr>
        </p:nvGraphicFramePr>
        <p:xfrm>
          <a:off x="422563" y="692727"/>
          <a:ext cx="11271885" cy="5684520"/>
        </p:xfrm>
        <a:graphic>
          <a:graphicData uri="http://schemas.openxmlformats.org/drawingml/2006/table">
            <a:tbl>
              <a:tblPr firstRow="1" bandRow="1">
                <a:tableStyleId>{5C22544A-7EE6-4342-B048-85BDC9FD1C3A}</a:tableStyleId>
              </a:tblPr>
              <a:tblGrid>
                <a:gridCol w="2739390"/>
                <a:gridCol w="4890770"/>
                <a:gridCol w="364172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第二十二条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纳税人的下列进项税额不得从其销项税额中抵扣：</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（一）适用简易计税方法计税项目</a:t>
                      </a:r>
                      <a:r>
                        <a:rPr lang="zh-CN" altLang="en-US" sz="1800" b="1">
                          <a:solidFill>
                            <a:srgbClr val="FF0000"/>
                          </a:solidFill>
                          <a:ea typeface="华文中宋" panose="02010600040101010101" pitchFamily="2" charset="-122"/>
                        </a:rPr>
                        <a:t>对应</a:t>
                      </a:r>
                      <a:r>
                        <a:rPr lang="zh-CN" altLang="en-US" sz="1800" b="1">
                          <a:solidFill>
                            <a:schemeClr val="tx1"/>
                          </a:solidFill>
                          <a:ea typeface="华文中宋" panose="02010600040101010101" pitchFamily="2" charset="-122"/>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（二）免征增值税项目</a:t>
                      </a:r>
                      <a:r>
                        <a:rPr lang="zh-CN" altLang="en-US" sz="1800" b="1">
                          <a:solidFill>
                            <a:srgbClr val="FF0000"/>
                          </a:solidFill>
                          <a:ea typeface="华文中宋" panose="02010600040101010101" pitchFamily="2" charset="-122"/>
                        </a:rPr>
                        <a:t>对应</a:t>
                      </a:r>
                      <a:r>
                        <a:rPr lang="zh-CN" altLang="en-US" sz="1800" b="1">
                          <a:solidFill>
                            <a:schemeClr val="tx1"/>
                          </a:solidFill>
                          <a:ea typeface="华文中宋" panose="02010600040101010101" pitchFamily="2" charset="-122"/>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（三）非正常损失项目</a:t>
                      </a:r>
                      <a:r>
                        <a:rPr lang="zh-CN" altLang="en-US" sz="1800" b="1">
                          <a:solidFill>
                            <a:srgbClr val="FF0000"/>
                          </a:solidFill>
                          <a:ea typeface="华文中宋" panose="02010600040101010101" pitchFamily="2" charset="-122"/>
                        </a:rPr>
                        <a:t>对应</a:t>
                      </a:r>
                      <a:r>
                        <a:rPr lang="zh-CN" altLang="en-US" sz="1800" b="1">
                          <a:solidFill>
                            <a:schemeClr val="tx1"/>
                          </a:solidFill>
                          <a:ea typeface="华文中宋" panose="02010600040101010101" pitchFamily="2" charset="-122"/>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（四）购进并用于集体福利或者个人消费的货物、服务、无形资产、不动产</a:t>
                      </a:r>
                      <a:r>
                        <a:rPr lang="zh-CN" altLang="en-US" sz="1800" b="1">
                          <a:solidFill>
                            <a:srgbClr val="FF0000"/>
                          </a:solidFill>
                          <a:ea typeface="华文中宋" panose="02010600040101010101" pitchFamily="2" charset="-122"/>
                        </a:rPr>
                        <a:t>对应</a:t>
                      </a:r>
                      <a:r>
                        <a:rPr lang="zh-CN" altLang="en-US" sz="1800" b="1">
                          <a:solidFill>
                            <a:schemeClr val="tx1"/>
                          </a:solidFill>
                          <a:ea typeface="华文中宋" panose="02010600040101010101" pitchFamily="2" charset="-122"/>
                        </a:rPr>
                        <a:t>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（五）购进并</a:t>
                      </a:r>
                      <a:r>
                        <a:rPr lang="zh-CN" altLang="en-US" sz="1800" b="1">
                          <a:solidFill>
                            <a:srgbClr val="FF0000"/>
                          </a:solidFill>
                          <a:ea typeface="华文中宋" panose="02010600040101010101" pitchFamily="2" charset="-122"/>
                        </a:rPr>
                        <a:t>直接用于</a:t>
                      </a:r>
                      <a:r>
                        <a:rPr lang="zh-CN" altLang="en-US" sz="1800" b="1">
                          <a:solidFill>
                            <a:schemeClr val="tx1"/>
                          </a:solidFill>
                          <a:ea typeface="华文中宋" panose="02010600040101010101" pitchFamily="2" charset="-122"/>
                        </a:rPr>
                        <a:t>消费的餐饮服务、居民日常服务和娱乐服务对应的进项税额；</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（六）</a:t>
                      </a:r>
                      <a:r>
                        <a:rPr lang="zh-CN" altLang="en-US" sz="1800" b="1">
                          <a:solidFill>
                            <a:srgbClr val="FF0000"/>
                          </a:solidFill>
                          <a:ea typeface="华文中宋" panose="02010600040101010101" pitchFamily="2" charset="-122"/>
                        </a:rPr>
                        <a:t>国务院规定的其他进项税额</a:t>
                      </a:r>
                      <a:r>
                        <a:rPr lang="zh-CN" altLang="en-US" sz="1800" b="1">
                          <a:solidFill>
                            <a:schemeClr val="tx1"/>
                          </a:solidFill>
                          <a:ea typeface="华文中宋" panose="02010600040101010101" pitchFamily="2" charset="-122"/>
                        </a:rPr>
                        <a:t>。</a:t>
                      </a:r>
                      <a:endParaRPr lang="zh-CN" altLang="en-US" sz="1800" b="1">
                        <a:solidFill>
                          <a:schemeClr val="tx1"/>
                        </a:solidFill>
                        <a:ea typeface="华文中宋" panose="02010600040101010101" pitchFamily="2" charset="-122"/>
                      </a:endParaRPr>
                    </a:p>
                  </a:txBody>
                  <a:tcPr/>
                </a:tc>
                <a:tc>
                  <a:txBody>
                    <a:bodyPr/>
                    <a:p>
                      <a:pPr>
                        <a:buNone/>
                      </a:pPr>
                      <a:r>
                        <a:rPr lang="zh-CN" altLang="en-US" sz="1600" b="1">
                          <a:ea typeface="华文中宋" panose="02010600040101010101" pitchFamily="2" charset="-122"/>
                        </a:rPr>
                        <a:t>第十条下列项目的进项税额不得从销项税额中抵扣：</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（一）用于简易计税方法计税项目、免征增值税项目、集体福利或者个人消费的购进货物、劳务、服务、无形资产和不动产；</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（二）非正常损失的购进货物，以及相关的劳务和交通运输服务；</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（三）非正常损失的在产品、产成品所耗用的购进货物（不包括固定资产）、劳务和交通运输服务；</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（四）国务院规定的其他项目。</a:t>
                      </a: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第二十七条</a:t>
                      </a:r>
                      <a:r>
                        <a:rPr lang="en-US" altLang="zh-CN" sz="1600" b="1">
                          <a:ea typeface="华文中宋" panose="02010600040101010101" pitchFamily="2" charset="-122"/>
                        </a:rPr>
                        <a:t> </a:t>
                      </a:r>
                      <a:r>
                        <a:rPr lang="zh-CN" altLang="en-US" sz="1600" b="1">
                          <a:ea typeface="华文中宋" panose="02010600040101010101" pitchFamily="2" charset="-122"/>
                        </a:rPr>
                        <a:t>下列项目的进项税额不得从销项税额中抵扣：</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（一）用于简易计税方法计税项目、免征增值税项目、集体福利或者个人消费的购进货物、加工修理修配劳务、服务、无形资产和不动产。</a:t>
                      </a:r>
                      <a:r>
                        <a:rPr lang="zh-CN" altLang="en-US" sz="1600" b="1">
                          <a:solidFill>
                            <a:srgbClr val="00B050"/>
                          </a:solidFill>
                          <a:ea typeface="华文中宋" panose="02010600040101010101" pitchFamily="2" charset="-122"/>
                        </a:rPr>
                        <a:t>其中涉及的固定资产、无形资产、不动产，仅指专用于上述项目的固定资产、无形资产（不包括其他权益性无形资产）、不动产。</a:t>
                      </a:r>
                      <a:endParaRPr lang="zh-CN" altLang="en-US" sz="1600" b="1">
                        <a:solidFill>
                          <a:srgbClr val="00B050"/>
                        </a:solidFill>
                        <a:ea typeface="华文中宋" panose="02010600040101010101" pitchFamily="2" charset="-122"/>
                      </a:endParaRPr>
                    </a:p>
                    <a:p>
                      <a:pPr>
                        <a:buNone/>
                      </a:pPr>
                      <a:r>
                        <a:rPr lang="zh-CN" altLang="en-US" sz="1600" b="1">
                          <a:ea typeface="华文中宋" panose="02010600040101010101" pitchFamily="2" charset="-122"/>
                        </a:rPr>
                        <a:t>.....</a:t>
                      </a:r>
                      <a:endParaRPr lang="zh-CN" altLang="en-US" sz="1600" b="1">
                        <a:ea typeface="华文中宋" panose="02010600040101010101" pitchFamily="2" charset="-122"/>
                      </a:endParaRPr>
                    </a:p>
                    <a:p>
                      <a:pPr>
                        <a:buNone/>
                      </a:pPr>
                      <a:r>
                        <a:rPr lang="zh-CN" altLang="en-US" sz="1600" b="1">
                          <a:ea typeface="华文中宋" panose="02010600040101010101" pitchFamily="2" charset="-122"/>
                          <a:sym typeface="+mn-ea"/>
                        </a:rPr>
                        <a:t>(六）</a:t>
                      </a:r>
                      <a:r>
                        <a:rPr lang="zh-CN" altLang="en-US" sz="1600" b="1">
                          <a:ea typeface="华文中宋" panose="02010600040101010101" pitchFamily="2" charset="-122"/>
                        </a:rPr>
                        <a:t>购进的</a:t>
                      </a:r>
                      <a:r>
                        <a:rPr lang="zh-CN" altLang="en-US" sz="1600" b="1">
                          <a:solidFill>
                            <a:srgbClr val="00B050"/>
                          </a:solidFill>
                          <a:ea typeface="华文中宋" panose="02010600040101010101" pitchFamily="2" charset="-122"/>
                        </a:rPr>
                        <a:t>旅客运输服务、贷款服务</a:t>
                      </a:r>
                      <a:r>
                        <a:rPr lang="zh-CN" altLang="en-US" sz="1600" b="1">
                          <a:ea typeface="华文中宋" panose="02010600040101010101" pitchFamily="2" charset="-122"/>
                        </a:rPr>
                        <a:t>、餐饮服务、居民日常服务和娱乐服务。</a:t>
                      </a:r>
                      <a:endParaRPr lang="zh-CN" altLang="en-US" sz="1600" b="1">
                        <a:ea typeface="华文中宋" panose="02010600040101010101" pitchFamily="2" charset="-122"/>
                      </a:endParaRPr>
                    </a:p>
                    <a:p>
                      <a:pPr>
                        <a:buNone/>
                      </a:pPr>
                      <a:r>
                        <a:rPr lang="en-US" altLang="zh-CN" sz="1600" b="1">
                          <a:solidFill>
                            <a:schemeClr val="tx1"/>
                          </a:solidFill>
                          <a:uFillTx/>
                          <a:ea typeface="华文中宋" panose="02010600040101010101" pitchFamily="2" charset="-122"/>
                          <a:sym typeface="+mn-ea"/>
                        </a:rPr>
                        <a:t>              ——</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a:t>
                      </a:r>
                      <a:endParaRPr lang="zh-CN" altLang="en-US" sz="1600" b="1">
                        <a:ea typeface="华文中宋" panose="02010600040101010101" pitchFamily="2" charset="-122"/>
                      </a:endParaRPr>
                    </a:p>
                  </a:txBody>
                  <a:tcPr/>
                </a:tc>
                <a:tc>
                  <a:txBody>
                    <a:bodyPr/>
                    <a:p>
                      <a:pPr>
                        <a:buNone/>
                      </a:pPr>
                      <a:r>
                        <a:rPr lang="zh-CN" altLang="en-US" sz="1800" b="1">
                          <a:solidFill>
                            <a:schemeClr val="tx1"/>
                          </a:solidFill>
                          <a:ea typeface="华文中宋" panose="02010600040101010101" pitchFamily="2" charset="-122"/>
                        </a:rPr>
                        <a:t>不能抵扣进项可分为三类：项目不能抵、非正常损失和因使用不能抵</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不能抵项目未包括</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贷款服务</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，但贷款的进项税额影响面广、金额大，结合</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国务院的其他</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，有待观望</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不能抵的</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sym typeface="+mn-ea"/>
                        </a:rPr>
                        <a:t>餐饮服务</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，限定于“</a:t>
                      </a:r>
                      <a:r>
                        <a:rPr lang="zh-CN" altLang="en-US" sz="1800" b="1">
                          <a:solidFill>
                            <a:schemeClr val="tx1"/>
                          </a:solidFill>
                          <a:ea typeface="华文中宋" panose="02010600040101010101" pitchFamily="2" charset="-122"/>
                          <a:sym typeface="+mn-ea"/>
                        </a:rPr>
                        <a:t>直接用于消费”，与使用挂钩，解决了一些新兴产业的抵扣问题，但消费待具体界定</a:t>
                      </a:r>
                      <a:endParaRPr lang="zh-CN" altLang="en-US" sz="1800" b="1">
                        <a:solidFill>
                          <a:schemeClr val="tx1"/>
                        </a:solidFill>
                        <a:ea typeface="华文中宋" panose="02010600040101010101" pitchFamily="2" charset="-122"/>
                        <a:sym typeface="+mn-ea"/>
                      </a:endParaRPr>
                    </a:p>
                    <a:p>
                      <a:pPr>
                        <a:buNone/>
                      </a:pPr>
                      <a:r>
                        <a:rPr lang="en-US" altLang="zh-CN" sz="1800" b="1">
                          <a:solidFill>
                            <a:schemeClr val="tx1"/>
                          </a:solidFill>
                          <a:ea typeface="华文中宋" panose="02010600040101010101" pitchFamily="2" charset="-122"/>
                          <a:sym typeface="+mn-ea"/>
                        </a:rPr>
                        <a:t>3.</a:t>
                      </a:r>
                      <a:r>
                        <a:rPr lang="zh-CN" altLang="en-US" sz="1800" b="1">
                          <a:solidFill>
                            <a:schemeClr val="tx1"/>
                          </a:solidFill>
                          <a:ea typeface="华文中宋" panose="02010600040101010101" pitchFamily="2" charset="-122"/>
                          <a:sym typeface="+mn-ea"/>
                        </a:rPr>
                        <a:t>使用（简易、免税、福利和非常损失）不能抵都冠以</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对应</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，比原征求意见稿能抵以</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对应</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来判定好，但具体对应项目、金额等将有可能成为新的风险点</a:t>
                      </a:r>
                      <a:endParaRPr lang="zh-CN" altLang="en-US" sz="1800" b="1">
                        <a:solidFill>
                          <a:schemeClr val="tx1"/>
                        </a:solidFill>
                        <a:ea typeface="华文中宋" panose="02010600040101010101" pitchFamily="2" charset="-122"/>
                        <a:sym typeface="+mn-ea"/>
                      </a:endParaRPr>
                    </a:p>
                    <a:p>
                      <a:pPr>
                        <a:buNone/>
                      </a:pPr>
                      <a:r>
                        <a:rPr lang="en-US" altLang="zh-CN" sz="1800" b="1">
                          <a:solidFill>
                            <a:schemeClr val="tx1"/>
                          </a:solidFill>
                          <a:ea typeface="华文中宋" panose="02010600040101010101" pitchFamily="2" charset="-122"/>
                          <a:sym typeface="+mn-ea"/>
                        </a:rPr>
                        <a:t>4.</a:t>
                      </a:r>
                      <a:r>
                        <a:rPr lang="zh-CN" altLang="en-US" sz="1800" b="1">
                          <a:solidFill>
                            <a:schemeClr val="tx1"/>
                          </a:solidFill>
                          <a:ea typeface="华文中宋" panose="02010600040101010101" pitchFamily="2" charset="-122"/>
                          <a:sym typeface="+mn-ea"/>
                        </a:rPr>
                        <a:t>原非专用的</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三项</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资产进项税额允许抵扣，后续将如何处理，待政策明确</a:t>
                      </a:r>
                      <a:endParaRPr lang="zh-CN" altLang="en-US" sz="1800" b="1">
                        <a:solidFill>
                          <a:schemeClr val="tx1"/>
                        </a:solidFill>
                        <a:ea typeface="华文中宋" panose="02010600040101010101" pitchFamily="2" charset="-122"/>
                        <a:sym typeface="+mn-ea"/>
                      </a:endParaRPr>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16527"/>
          <a:ext cx="11271885" cy="6050280"/>
        </p:xfrm>
        <a:graphic>
          <a:graphicData uri="http://schemas.openxmlformats.org/drawingml/2006/table">
            <a:tbl>
              <a:tblPr firstRow="1" bandRow="1">
                <a:tableStyleId>{5C22544A-7EE6-4342-B048-85BDC9FD1C3A}</a:tableStyleId>
              </a:tblPr>
              <a:tblGrid>
                <a:gridCol w="3505200"/>
                <a:gridCol w="5076825"/>
                <a:gridCol w="268986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第四章 税收优惠</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第二十三条 小规模纳税人发生应税交易，销售额未达到起征点的，免征增值税；达到起征点的，依照本法规定全额计算缴纳增值税。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前款规定的起征点标准由</a:t>
                      </a:r>
                      <a:r>
                        <a:rPr lang="zh-CN" altLang="en-US" sz="1800" b="1">
                          <a:solidFill>
                            <a:srgbClr val="FF0000"/>
                          </a:solidFill>
                          <a:ea typeface="华文中宋" panose="02010600040101010101" pitchFamily="2" charset="-122"/>
                        </a:rPr>
                        <a:t>国务院规定</a:t>
                      </a:r>
                      <a:r>
                        <a:rPr lang="zh-CN" altLang="en-US" sz="1800" b="1">
                          <a:solidFill>
                            <a:schemeClr val="tx1"/>
                          </a:solidFill>
                          <a:ea typeface="华文中宋" panose="02010600040101010101" pitchFamily="2" charset="-122"/>
                        </a:rPr>
                        <a:t>，报全国人民代表大会常务委员会</a:t>
                      </a:r>
                      <a:r>
                        <a:rPr lang="zh-CN" altLang="en-US" sz="1800" b="1">
                          <a:solidFill>
                            <a:srgbClr val="FF0000"/>
                          </a:solidFill>
                          <a:ea typeface="华文中宋" panose="02010600040101010101" pitchFamily="2" charset="-122"/>
                        </a:rPr>
                        <a:t>备案</a:t>
                      </a:r>
                      <a:r>
                        <a:rPr lang="zh-CN" altLang="en-US" sz="1800" b="1">
                          <a:solidFill>
                            <a:schemeClr val="tx1"/>
                          </a:solidFill>
                          <a:ea typeface="华文中宋" panose="02010600040101010101" pitchFamily="2" charset="-122"/>
                        </a:rPr>
                        <a:t>。</a:t>
                      </a:r>
                      <a:endParaRPr lang="zh-CN" altLang="en-US" sz="1800" b="1">
                        <a:solidFill>
                          <a:schemeClr val="tx1"/>
                        </a:solidFill>
                        <a:ea typeface="华文中宋" panose="02010600040101010101" pitchFamily="2" charset="-122"/>
                      </a:endParaRPr>
                    </a:p>
                  </a:txBody>
                  <a:tcPr/>
                </a:tc>
                <a:tc>
                  <a:txBody>
                    <a:bodyPr/>
                    <a:p>
                      <a:pPr>
                        <a:buNone/>
                      </a:pPr>
                      <a:r>
                        <a:rPr lang="zh-CN" altLang="en-US" sz="1600" b="1">
                          <a:ea typeface="华文中宋" panose="02010600040101010101" pitchFamily="2" charset="-122"/>
                        </a:rPr>
                        <a:t>第十七条</a:t>
                      </a:r>
                      <a:r>
                        <a:rPr lang="en-US" altLang="en-US" sz="1600" b="1">
                          <a:ea typeface="华文中宋" panose="02010600040101010101" pitchFamily="2" charset="-122"/>
                        </a:rPr>
                        <a:t> </a:t>
                      </a:r>
                      <a:r>
                        <a:rPr lang="zh-CN" altLang="en-US" sz="1600" b="1">
                          <a:ea typeface="华文中宋" panose="02010600040101010101" pitchFamily="2" charset="-122"/>
                        </a:rPr>
                        <a:t>纳税人销售额</a:t>
                      </a:r>
                      <a:r>
                        <a:rPr lang="zh-CN" altLang="en-US" sz="1600" b="1">
                          <a:solidFill>
                            <a:srgbClr val="00B050"/>
                          </a:solidFill>
                          <a:ea typeface="华文中宋" panose="02010600040101010101" pitchFamily="2" charset="-122"/>
                        </a:rPr>
                        <a:t>未达到国务院财政、税务主管部门规定的</a:t>
                      </a:r>
                      <a:r>
                        <a:rPr lang="zh-CN" altLang="en-US" sz="1600" b="1">
                          <a:ea typeface="华文中宋" panose="02010600040101010101" pitchFamily="2" charset="-122"/>
                        </a:rPr>
                        <a:t>增值税起征点的</a:t>
                      </a:r>
                      <a:r>
                        <a:rPr lang="en-US" altLang="zh-CN" sz="1600" b="1">
                          <a:ea typeface="华文中宋" panose="02010600040101010101" pitchFamily="2" charset="-122"/>
                        </a:rPr>
                        <a:t>,</a:t>
                      </a:r>
                      <a:r>
                        <a:rPr lang="zh-CN" altLang="en-US" sz="1600" b="1">
                          <a:ea typeface="华文中宋" panose="02010600040101010101" pitchFamily="2" charset="-122"/>
                        </a:rPr>
                        <a:t>免征增值税；达到起征点的</a:t>
                      </a:r>
                      <a:r>
                        <a:rPr lang="en-US" altLang="zh-CN" sz="1600" b="1">
                          <a:ea typeface="华文中宋" panose="02010600040101010101" pitchFamily="2" charset="-122"/>
                        </a:rPr>
                        <a:t>,</a:t>
                      </a:r>
                      <a:r>
                        <a:rPr lang="zh-CN" altLang="en-US" sz="1600" b="1">
                          <a:ea typeface="华文中宋" panose="02010600040101010101" pitchFamily="2" charset="-122"/>
                        </a:rPr>
                        <a:t>依照本条例规定全额计算缴纳增值税。</a:t>
                      </a: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第三十七条</a:t>
                      </a:r>
                      <a:r>
                        <a:rPr lang="en-US" altLang="zh-CN" sz="1600" b="1">
                          <a:ea typeface="华文中宋" panose="02010600040101010101" pitchFamily="2" charset="-122"/>
                        </a:rPr>
                        <a:t> </a:t>
                      </a:r>
                      <a:r>
                        <a:rPr lang="zh-CN" altLang="en-US" sz="1600" b="1">
                          <a:ea typeface="华文中宋" panose="02010600040101010101" pitchFamily="2" charset="-122"/>
                        </a:rPr>
                        <a:t>增值税起征点的适用范围限于个人。</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             ——</a:t>
                      </a:r>
                      <a:r>
                        <a:rPr lang="zh-CN" altLang="en-US" sz="1600" b="1">
                          <a:ea typeface="华文中宋" panose="02010600040101010101" pitchFamily="2" charset="-122"/>
                        </a:rPr>
                        <a:t>实施细则</a:t>
                      </a:r>
                      <a:endParaRPr lang="zh-CN" altLang="en-US" sz="16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起征点适用对象，从个人扩大到小规模纳税人</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起征点的标准由国务院统一规定，并备案</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具体起征点由实施条例或国务院另行确定。</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第二十四条</a:t>
                      </a:r>
                      <a:r>
                        <a:rPr lang="en-US" altLang="zh-CN" sz="1800" b="1">
                          <a:ea typeface="华文中宋" panose="02010600040101010101" pitchFamily="2" charset="-122"/>
                        </a:rPr>
                        <a:t> </a:t>
                      </a:r>
                      <a:r>
                        <a:rPr lang="zh-CN" altLang="en-US" sz="1800" b="1">
                          <a:ea typeface="华文中宋" panose="02010600040101010101" pitchFamily="2" charset="-122"/>
                        </a:rPr>
                        <a:t>下列项目免征增值税：</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（三）古旧图书，</a:t>
                      </a:r>
                      <a:r>
                        <a:rPr lang="zh-CN" altLang="en-US" sz="1800" b="1">
                          <a:solidFill>
                            <a:srgbClr val="FF0000"/>
                          </a:solidFill>
                          <a:ea typeface="华文中宋" panose="02010600040101010101" pitchFamily="2" charset="-122"/>
                        </a:rPr>
                        <a:t>自然人</a:t>
                      </a:r>
                      <a:r>
                        <a:rPr lang="zh-CN" altLang="en-US" sz="1800" b="1">
                          <a:ea typeface="华文中宋" panose="02010600040101010101" pitchFamily="2" charset="-122"/>
                        </a:rPr>
                        <a:t>销售的自己使用过的物品；</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（九）纪念馆、博物馆、文化馆、文物保护单位管理机构、美术馆、展览馆、书画院、图书馆</a:t>
                      </a:r>
                      <a:r>
                        <a:rPr lang="zh-CN" altLang="en-US" sz="1800" b="1">
                          <a:solidFill>
                            <a:srgbClr val="FF0000"/>
                          </a:solidFill>
                          <a:ea typeface="华文中宋" panose="02010600040101010101" pitchFamily="2" charset="-122"/>
                        </a:rPr>
                        <a:t>举办文化活动</a:t>
                      </a:r>
                      <a:r>
                        <a:rPr lang="zh-CN" altLang="en-US" sz="1800" b="1">
                          <a:ea typeface="华文中宋" panose="02010600040101010101" pitchFamily="2" charset="-122"/>
                        </a:rPr>
                        <a:t>的门票收入，宗教场所举办文化、宗教活动的门票收入。</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前款规定的免税项目具体标准由国务院规定。</a:t>
                      </a:r>
                      <a:endParaRPr lang="zh-CN" altLang="en-US" sz="18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第十五条　下列项目免征增值税：</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a:t>
                      </a:r>
                      <a:endParaRPr lang="en-US" altLang="zh-CN" sz="1600" b="1">
                        <a:ea typeface="华文中宋" panose="02010600040101010101" pitchFamily="2" charset="-122"/>
                      </a:endParaRPr>
                    </a:p>
                    <a:p>
                      <a:pPr>
                        <a:buNone/>
                      </a:pPr>
                      <a:r>
                        <a:rPr lang="zh-CN" altLang="en-US" sz="1600" b="1">
                          <a:solidFill>
                            <a:srgbClr val="00B050"/>
                          </a:solidFill>
                          <a:ea typeface="华文中宋" panose="02010600040101010101" pitchFamily="2" charset="-122"/>
                        </a:rPr>
                        <a:t>（二）避孕药品和用具；</a:t>
                      </a:r>
                      <a:r>
                        <a:rPr lang="en-US" altLang="zh-CN" sz="1600" b="1">
                          <a:solidFill>
                            <a:srgbClr val="00B050"/>
                          </a:solidFill>
                          <a:ea typeface="华文中宋" panose="02010600040101010101" pitchFamily="2" charset="-122"/>
                        </a:rPr>
                        <a:t> </a:t>
                      </a:r>
                      <a:endParaRPr lang="en-US" altLang="zh-CN" sz="1600" b="1">
                        <a:solidFill>
                          <a:srgbClr val="00B050"/>
                        </a:solidFill>
                        <a:ea typeface="华文中宋" panose="02010600040101010101" pitchFamily="2" charset="-122"/>
                      </a:endParaRPr>
                    </a:p>
                    <a:p>
                      <a:pPr>
                        <a:buNone/>
                      </a:pPr>
                      <a:r>
                        <a:rPr lang="en-US" altLang="zh-CN" sz="1600" b="1">
                          <a:solidFill>
                            <a:srgbClr val="00B050"/>
                          </a:solidFill>
                          <a:ea typeface="华文中宋" panose="02010600040101010101" pitchFamily="2" charset="-122"/>
                        </a:rPr>
                        <a:t>.</a:t>
                      </a:r>
                      <a:r>
                        <a:rPr lang="zh-CN" altLang="en-US" sz="1600" b="1">
                          <a:ea typeface="华文中宋" panose="02010600040101010101" pitchFamily="2" charset="-122"/>
                        </a:rPr>
                        <a:t>.....</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（七）销售的自己使用过的物品。 </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a:t>
                      </a:r>
                      <a:endParaRPr lang="en-US" altLang="zh-CN" sz="1600" b="1">
                        <a:ea typeface="华文中宋" panose="02010600040101010101" pitchFamily="2" charset="-122"/>
                      </a:endParaRPr>
                    </a:p>
                    <a:p>
                      <a:pPr>
                        <a:buNone/>
                      </a:pPr>
                      <a:endParaRPr lang="en-US" altLang="zh-CN" sz="1600" b="1">
                        <a:ea typeface="华文中宋" panose="02010600040101010101" pitchFamily="2" charset="-122"/>
                      </a:endParaRPr>
                    </a:p>
                    <a:p>
                      <a:pPr>
                        <a:buNone/>
                      </a:pPr>
                      <a:r>
                        <a:rPr lang="zh-CN" altLang="en-US" sz="1600" b="1">
                          <a:ea typeface="华文中宋" panose="02010600040101010101" pitchFamily="2" charset="-122"/>
                        </a:rPr>
                        <a:t>下列项目免征增值税</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（十一）纪念馆、博物馆、文化馆、文物保护单位管理机构、美术馆、展览馆、书画院、图书馆</a:t>
                      </a:r>
                      <a:r>
                        <a:rPr lang="zh-CN" altLang="en-US" sz="1600" b="1">
                          <a:solidFill>
                            <a:srgbClr val="00B050"/>
                          </a:solidFill>
                          <a:ea typeface="华文中宋" panose="02010600040101010101" pitchFamily="2" charset="-122"/>
                        </a:rPr>
                        <a:t>在自己的场所</a:t>
                      </a:r>
                      <a:r>
                        <a:rPr lang="zh-CN" altLang="en-US" sz="1600" b="1">
                          <a:ea typeface="华文中宋" panose="02010600040101010101" pitchFamily="2" charset="-122"/>
                        </a:rPr>
                        <a:t>提供文化体育服务取得的</a:t>
                      </a:r>
                      <a:r>
                        <a:rPr lang="zh-CN" altLang="en-US" sz="1600" b="1">
                          <a:solidFill>
                            <a:srgbClr val="00B050"/>
                          </a:solidFill>
                          <a:ea typeface="华文中宋" panose="02010600040101010101" pitchFamily="2" charset="-122"/>
                        </a:rPr>
                        <a:t>第一道门票收入</a:t>
                      </a:r>
                      <a:r>
                        <a:rPr lang="zh-CN" altLang="en-US" sz="1600" b="1">
                          <a:ea typeface="华文中宋" panose="02010600040101010101" pitchFamily="2" charset="-122"/>
                        </a:rPr>
                        <a:t>。</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（十二）寺院、宫观、清真寺和教堂举办文化、宗教活动的门票收入。</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en-US" altLang="zh-CN" sz="1600" b="1">
                          <a:solidFill>
                            <a:schemeClr val="tx1"/>
                          </a:solidFill>
                          <a:uFillTx/>
                          <a:ea typeface="华文中宋" panose="02010600040101010101" pitchFamily="2" charset="-122"/>
                          <a:sym typeface="+mn-ea"/>
                        </a:rPr>
                        <a:t>              ——</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a:t>
                      </a:r>
                      <a:endParaRPr lang="en-US" altLang="zh-CN" sz="16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基本平移</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使用过物品仅限自然人</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sym typeface="+mn-ea"/>
                        </a:rPr>
                        <a:t>3.</a:t>
                      </a:r>
                      <a:r>
                        <a:rPr lang="zh-CN" altLang="en-US" sz="1800" b="1">
                          <a:solidFill>
                            <a:schemeClr val="tx1"/>
                          </a:solidFill>
                          <a:ea typeface="华文中宋" panose="02010600040101010101" pitchFamily="2" charset="-122"/>
                          <a:sym typeface="+mn-ea"/>
                        </a:rPr>
                        <a:t>删除</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避孕药品和用具</a:t>
                      </a:r>
                      <a:r>
                        <a:rPr lang="en-US" altLang="zh-CN" sz="1800" b="1">
                          <a:solidFill>
                            <a:schemeClr val="tx1"/>
                          </a:solidFill>
                          <a:ea typeface="华文中宋" panose="02010600040101010101" pitchFamily="2" charset="-122"/>
                          <a:sym typeface="+mn-ea"/>
                        </a:rPr>
                        <a:t>”</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4.</a:t>
                      </a:r>
                      <a:r>
                        <a:rPr lang="zh-CN" altLang="en-US" sz="1800" b="1">
                          <a:solidFill>
                            <a:schemeClr val="tx1"/>
                          </a:solidFill>
                          <a:ea typeface="华文中宋" panose="02010600040101010101" pitchFamily="2" charset="-122"/>
                        </a:rPr>
                        <a:t>纪念馆、博物馆有较大变化</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不限于在自己的场所；从</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提供文化体育服务</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改为</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举办文化活动</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，必须是主办方（不是服务）、且只举办文化活动，不包括体育活动</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不再限定第一道门票</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775960"/>
        </p:xfrm>
        <a:graphic>
          <a:graphicData uri="http://schemas.openxmlformats.org/drawingml/2006/table">
            <a:tbl>
              <a:tblPr firstRow="1" bandRow="1">
                <a:tableStyleId>{5C22544A-7EE6-4342-B048-85BDC9FD1C3A}</a:tableStyleId>
              </a:tblPr>
              <a:tblGrid>
                <a:gridCol w="3895725"/>
                <a:gridCol w="3799840"/>
                <a:gridCol w="357632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600" b="1">
                          <a:solidFill>
                            <a:schemeClr val="tx1"/>
                          </a:solidFill>
                          <a:ea typeface="华文中宋" panose="02010600040101010101" pitchFamily="2" charset="-122"/>
                        </a:rPr>
                        <a:t>第二十五条 根据国民经济和社会发展的需要，</a:t>
                      </a:r>
                      <a:r>
                        <a:rPr lang="zh-CN" altLang="en-US" sz="1600" b="1">
                          <a:solidFill>
                            <a:srgbClr val="FF0000"/>
                          </a:solidFill>
                          <a:ea typeface="华文中宋" panose="02010600040101010101" pitchFamily="2" charset="-122"/>
                        </a:rPr>
                        <a:t>国务院</a:t>
                      </a:r>
                      <a:r>
                        <a:rPr lang="zh-CN" altLang="en-US" sz="1600" b="1">
                          <a:solidFill>
                            <a:schemeClr val="tx1"/>
                          </a:solidFill>
                          <a:ea typeface="华文中宋" panose="02010600040101010101" pitchFamily="2" charset="-122"/>
                        </a:rPr>
                        <a:t>对支持小微企业发展、扶持重点产业、鼓励创新创业就业、公益事业捐赠等情形可以</a:t>
                      </a:r>
                      <a:r>
                        <a:rPr lang="zh-CN" altLang="en-US" sz="1600" b="1">
                          <a:solidFill>
                            <a:srgbClr val="FF0000"/>
                          </a:solidFill>
                          <a:ea typeface="华文中宋" panose="02010600040101010101" pitchFamily="2" charset="-122"/>
                        </a:rPr>
                        <a:t>制定增值税专项优惠</a:t>
                      </a:r>
                      <a:r>
                        <a:rPr lang="zh-CN" altLang="en-US" sz="1600" b="1">
                          <a:solidFill>
                            <a:schemeClr val="tx1"/>
                          </a:solidFill>
                          <a:ea typeface="华文中宋" panose="02010600040101010101" pitchFamily="2" charset="-122"/>
                        </a:rPr>
                        <a:t>政策，报全国人民代表大会常务委员会</a:t>
                      </a:r>
                      <a:r>
                        <a:rPr lang="zh-CN" altLang="en-US" sz="1600" b="1">
                          <a:solidFill>
                            <a:srgbClr val="FF0000"/>
                          </a:solidFill>
                          <a:ea typeface="华文中宋" panose="02010600040101010101" pitchFamily="2" charset="-122"/>
                        </a:rPr>
                        <a:t>备案</a:t>
                      </a:r>
                      <a:r>
                        <a:rPr lang="zh-CN" altLang="en-US" sz="1600" b="1">
                          <a:solidFill>
                            <a:schemeClr val="tx1"/>
                          </a:solidFill>
                          <a:ea typeface="华文中宋" panose="02010600040101010101" pitchFamily="2" charset="-122"/>
                        </a:rPr>
                        <a:t>。</a:t>
                      </a:r>
                      <a:endParaRPr lang="zh-CN" altLang="en-US"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rPr>
                        <a:t>国务院应当对增值税优惠政策适时开展评估、调整。</a:t>
                      </a:r>
                      <a:endParaRPr lang="zh-CN" altLang="en-US" sz="1600" b="1">
                        <a:solidFill>
                          <a:schemeClr val="tx1"/>
                        </a:solidFill>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第二十四条</a:t>
                      </a:r>
                      <a:r>
                        <a:rPr lang="en-US" altLang="zh-CN" sz="1600" b="1">
                          <a:ea typeface="华文中宋" panose="02010600040101010101" pitchFamily="2" charset="-122"/>
                          <a:sym typeface="+mn-ea"/>
                        </a:rPr>
                        <a:t> </a:t>
                      </a:r>
                      <a:r>
                        <a:rPr lang="zh-CN" altLang="en-US" sz="1600" b="1">
                          <a:ea typeface="华文中宋" panose="02010600040101010101" pitchFamily="2" charset="-122"/>
                          <a:sym typeface="+mn-ea"/>
                        </a:rPr>
                        <a:t>下列项目免征增值税：</a:t>
                      </a:r>
                      <a:endParaRPr lang="zh-CN" altLang="en-US" sz="1600" b="1">
                        <a:ea typeface="华文中宋" panose="02010600040101010101" pitchFamily="2" charset="-122"/>
                      </a:endParaRPr>
                    </a:p>
                    <a:p>
                      <a:pPr>
                        <a:buNone/>
                      </a:pPr>
                      <a:r>
                        <a:rPr lang="en-US" altLang="zh-CN" sz="1600" b="1">
                          <a:ea typeface="华文中宋" panose="02010600040101010101" pitchFamily="2" charset="-122"/>
                          <a:sym typeface="+mn-ea"/>
                        </a:rPr>
                        <a:t>......</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除前款规定外，增值税的免税、减税项目由</a:t>
                      </a:r>
                      <a:r>
                        <a:rPr lang="zh-CN" altLang="en-US" sz="1600" b="1">
                          <a:solidFill>
                            <a:srgbClr val="00B050"/>
                          </a:solidFill>
                          <a:ea typeface="华文中宋" panose="02010600040101010101" pitchFamily="2" charset="-122"/>
                        </a:rPr>
                        <a:t>国务院规定</a:t>
                      </a:r>
                      <a:r>
                        <a:rPr lang="zh-CN" altLang="en-US" sz="1600" b="1">
                          <a:ea typeface="华文中宋" panose="02010600040101010101" pitchFamily="2" charset="-122"/>
                        </a:rPr>
                        <a:t>。任何地区、部门均不得规定免税、减税项目</a:t>
                      </a:r>
                      <a:endParaRPr lang="zh-CN" altLang="en-US" sz="1600" b="1">
                        <a:ea typeface="华文中宋" panose="02010600040101010101" pitchFamily="2" charset="-122"/>
                      </a:endParaRPr>
                    </a:p>
                  </a:txBody>
                  <a:tcPr/>
                </a:tc>
                <a:tc>
                  <a:txBody>
                    <a:bodyPr/>
                    <a:p>
                      <a:pPr>
                        <a:buNone/>
                      </a:pPr>
                      <a:r>
                        <a:rPr lang="zh-CN" altLang="en-US" sz="1600" b="1">
                          <a:solidFill>
                            <a:schemeClr val="tx1"/>
                          </a:solidFill>
                          <a:ea typeface="华文中宋" panose="02010600040101010101" pitchFamily="2" charset="-122"/>
                        </a:rPr>
                        <a:t>赋予国务院制订优惠权，但报人大备案</a:t>
                      </a:r>
                      <a:endParaRPr lang="zh-CN" altLang="en-US" sz="1600" b="1">
                        <a:solidFill>
                          <a:schemeClr val="tx1"/>
                        </a:solidFill>
                        <a:ea typeface="华文中宋" panose="02010600040101010101" pitchFamily="2" charset="-122"/>
                      </a:endParaRPr>
                    </a:p>
                    <a:p>
                      <a:pPr>
                        <a:buNone/>
                      </a:pPr>
                      <a:r>
                        <a:rPr lang="zh-CN" altLang="en-US" sz="1600" b="1">
                          <a:solidFill>
                            <a:schemeClr val="tx1"/>
                          </a:solidFill>
                          <a:ea typeface="华文中宋" panose="02010600040101010101" pitchFamily="2" charset="-122"/>
                        </a:rPr>
                        <a:t>专项优惠不同于法定免税，优惠对象和方式上更灵活：包括减税、退税、返税、抵税、加计等。现行的较多、较杂的增值税，哪些会继续延续？</a:t>
                      </a:r>
                      <a:endParaRPr lang="zh-CN" altLang="en-US" sz="1600" b="1">
                        <a:solidFill>
                          <a:schemeClr val="tx1"/>
                        </a:solidFill>
                        <a:ea typeface="华文中宋" panose="02010600040101010101" pitchFamily="2" charset="-122"/>
                      </a:endParaRPr>
                    </a:p>
                  </a:txBody>
                  <a:tcPr/>
                </a:tc>
              </a:tr>
              <a:tr h="762000">
                <a:tc>
                  <a:txBody>
                    <a:bodyPr/>
                    <a:p>
                      <a:pPr>
                        <a:buNone/>
                      </a:pPr>
                      <a:r>
                        <a:rPr lang="zh-CN" altLang="en-US" sz="1600" b="1">
                          <a:ea typeface="华文中宋" panose="02010600040101010101" pitchFamily="2" charset="-122"/>
                        </a:rPr>
                        <a:t>第二十六条</a:t>
                      </a:r>
                      <a:r>
                        <a:rPr lang="en-US" altLang="zh-CN" sz="1600" b="1">
                          <a:ea typeface="华文中宋" panose="02010600040101010101" pitchFamily="2" charset="-122"/>
                        </a:rPr>
                        <a:t> </a:t>
                      </a:r>
                      <a:r>
                        <a:rPr lang="zh-CN" altLang="en-US" sz="1600" b="1">
                          <a:ea typeface="华文中宋" panose="02010600040101010101" pitchFamily="2" charset="-122"/>
                        </a:rPr>
                        <a:t>纳税人兼营增值税</a:t>
                      </a:r>
                      <a:r>
                        <a:rPr lang="zh-CN" altLang="en-US" sz="1600" b="1">
                          <a:solidFill>
                            <a:srgbClr val="FF0000"/>
                          </a:solidFill>
                          <a:ea typeface="华文中宋" panose="02010600040101010101" pitchFamily="2" charset="-122"/>
                        </a:rPr>
                        <a:t>优惠项目</a:t>
                      </a:r>
                      <a:r>
                        <a:rPr lang="zh-CN" altLang="en-US" sz="1600" b="1">
                          <a:ea typeface="华文中宋" panose="02010600040101010101" pitchFamily="2" charset="-122"/>
                        </a:rPr>
                        <a:t>的，应当单独核算增值税优惠项目的销售额；未单独核算的项目，不得享受税收优惠。</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第十六条</a:t>
                      </a:r>
                      <a:r>
                        <a:rPr lang="en-US" altLang="en-US" sz="1600" b="1">
                          <a:ea typeface="华文中宋" panose="02010600040101010101" pitchFamily="2" charset="-122"/>
                        </a:rPr>
                        <a:t> </a:t>
                      </a:r>
                      <a:r>
                        <a:rPr lang="zh-CN" altLang="en-US" sz="1600" b="1">
                          <a:ea typeface="华文中宋" panose="02010600040101010101" pitchFamily="2" charset="-122"/>
                        </a:rPr>
                        <a:t>纳税人兼营</a:t>
                      </a:r>
                      <a:r>
                        <a:rPr lang="zh-CN" altLang="en-US" sz="1600" b="1">
                          <a:solidFill>
                            <a:srgbClr val="00B050"/>
                          </a:solidFill>
                          <a:ea typeface="华文中宋" panose="02010600040101010101" pitchFamily="2" charset="-122"/>
                        </a:rPr>
                        <a:t>免税、减税</a:t>
                      </a:r>
                      <a:r>
                        <a:rPr lang="zh-CN" altLang="en-US" sz="1600" b="1">
                          <a:ea typeface="华文中宋" panose="02010600040101010101" pitchFamily="2" charset="-122"/>
                        </a:rPr>
                        <a:t>项目的</a:t>
                      </a:r>
                      <a:r>
                        <a:rPr lang="en-US" altLang="zh-CN" sz="1600" b="1">
                          <a:ea typeface="华文中宋" panose="02010600040101010101" pitchFamily="2" charset="-122"/>
                        </a:rPr>
                        <a:t>,</a:t>
                      </a:r>
                      <a:r>
                        <a:rPr lang="zh-CN" altLang="en-US" sz="1600" b="1">
                          <a:ea typeface="华文中宋" panose="02010600040101010101" pitchFamily="2" charset="-122"/>
                        </a:rPr>
                        <a:t>应当分别核算免税、减税项目的销售额</a:t>
                      </a:r>
                      <a:r>
                        <a:rPr lang="en-US" altLang="zh-CN" sz="1600" b="1">
                          <a:ea typeface="华文中宋" panose="02010600040101010101" pitchFamily="2" charset="-122"/>
                        </a:rPr>
                        <a:t>;</a:t>
                      </a:r>
                      <a:r>
                        <a:rPr lang="zh-CN" altLang="en-US" sz="1600" b="1">
                          <a:ea typeface="华文中宋" panose="02010600040101010101" pitchFamily="2" charset="-122"/>
                        </a:rPr>
                        <a:t>未分别核算销售额的</a:t>
                      </a:r>
                      <a:r>
                        <a:rPr lang="en-US" altLang="zh-CN" sz="1600" b="1">
                          <a:ea typeface="华文中宋" panose="02010600040101010101" pitchFamily="2" charset="-122"/>
                        </a:rPr>
                        <a:t>,</a:t>
                      </a:r>
                      <a:r>
                        <a:rPr lang="zh-CN" altLang="en-US" sz="1600" b="1">
                          <a:ea typeface="华文中宋" panose="02010600040101010101" pitchFamily="2" charset="-122"/>
                        </a:rPr>
                        <a:t>不得免税、减税。</a:t>
                      </a:r>
                      <a:endParaRPr lang="zh-CN" altLang="en-US" sz="1600" b="1">
                        <a:ea typeface="华文中宋" panose="02010600040101010101" pitchFamily="2" charset="-122"/>
                      </a:endParaRPr>
                    </a:p>
                  </a:txBody>
                  <a:tcPr/>
                </a:tc>
                <a:tc>
                  <a:txBody>
                    <a:bodyPr/>
                    <a:p>
                      <a:pPr>
                        <a:buNone/>
                      </a:pPr>
                      <a:r>
                        <a:rPr lang="en-US" altLang="zh-CN" sz="1600" b="1">
                          <a:solidFill>
                            <a:schemeClr val="tx1"/>
                          </a:solidFill>
                          <a:ea typeface="华文中宋" panose="02010600040101010101" pitchFamily="2" charset="-122"/>
                        </a:rPr>
                        <a:t>1.</a:t>
                      </a:r>
                      <a:r>
                        <a:rPr lang="zh-CN" altLang="en-US" sz="1600" b="1">
                          <a:solidFill>
                            <a:schemeClr val="tx1"/>
                          </a:solidFill>
                          <a:ea typeface="华文中宋" panose="02010600040101010101" pitchFamily="2" charset="-122"/>
                        </a:rPr>
                        <a:t>改为税收优惠表述，更严谨</a:t>
                      </a:r>
                      <a:r>
                        <a:rPr lang="en-US" altLang="zh-CN" sz="1600" b="1">
                          <a:solidFill>
                            <a:schemeClr val="tx1"/>
                          </a:solidFill>
                          <a:ea typeface="华文中宋" panose="02010600040101010101" pitchFamily="2" charset="-122"/>
                        </a:rPr>
                        <a:t> </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2</a:t>
                      </a:r>
                      <a:r>
                        <a:rPr lang="zh-CN" altLang="en-US" sz="1600" b="1">
                          <a:solidFill>
                            <a:schemeClr val="tx1"/>
                          </a:solidFill>
                          <a:ea typeface="华文中宋" panose="02010600040101010101" pitchFamily="2" charset="-122"/>
                        </a:rPr>
                        <a:t>．一直以来都要求单独核算</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销售额</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，除减免税外，其他优惠仅核算</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销售额</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可能还不够</a:t>
                      </a:r>
                      <a:endParaRPr lang="zh-CN" altLang="en-US" sz="1600" b="1">
                        <a:solidFill>
                          <a:schemeClr val="tx1"/>
                        </a:solidFill>
                        <a:ea typeface="华文中宋" panose="02010600040101010101" pitchFamily="2" charset="-122"/>
                      </a:endParaRPr>
                    </a:p>
                  </a:txBody>
                  <a:tcPr/>
                </a:tc>
              </a:tr>
              <a:tr h="762000">
                <a:tc>
                  <a:txBody>
                    <a:bodyPr/>
                    <a:p>
                      <a:pPr>
                        <a:buNone/>
                      </a:pPr>
                      <a:r>
                        <a:rPr lang="zh-CN" altLang="en-US" sz="1600" b="1">
                          <a:ea typeface="华文中宋" panose="02010600040101010101" pitchFamily="2" charset="-122"/>
                        </a:rPr>
                        <a:t>第二十七条</a:t>
                      </a:r>
                      <a:r>
                        <a:rPr lang="en-US" altLang="zh-CN" sz="1600" b="1">
                          <a:ea typeface="华文中宋" panose="02010600040101010101" pitchFamily="2" charset="-122"/>
                        </a:rPr>
                        <a:t> </a:t>
                      </a:r>
                      <a:r>
                        <a:rPr lang="zh-CN" altLang="en-US" sz="1600" b="1">
                          <a:ea typeface="华文中宋" panose="02010600040101010101" pitchFamily="2" charset="-122"/>
                        </a:rPr>
                        <a:t>纳税人可以放弃</a:t>
                      </a:r>
                      <a:r>
                        <a:rPr lang="zh-CN" altLang="en-US" sz="1600" b="1">
                          <a:solidFill>
                            <a:srgbClr val="FF0000"/>
                          </a:solidFill>
                          <a:ea typeface="华文中宋" panose="02010600040101010101" pitchFamily="2" charset="-122"/>
                        </a:rPr>
                        <a:t>增值税优惠</a:t>
                      </a:r>
                      <a:r>
                        <a:rPr lang="zh-CN" altLang="en-US" sz="1600" b="1">
                          <a:ea typeface="华文中宋" panose="02010600040101010101" pitchFamily="2" charset="-122"/>
                        </a:rPr>
                        <a:t>；放弃优惠的，在三十六个月内不得享受</a:t>
                      </a:r>
                      <a:r>
                        <a:rPr lang="zh-CN" altLang="en-US" sz="1600" b="1">
                          <a:solidFill>
                            <a:srgbClr val="FF0000"/>
                          </a:solidFill>
                          <a:ea typeface="华文中宋" panose="02010600040101010101" pitchFamily="2" charset="-122"/>
                        </a:rPr>
                        <a:t>该项</a:t>
                      </a:r>
                      <a:r>
                        <a:rPr lang="zh-CN" altLang="en-US" sz="1600" b="1">
                          <a:ea typeface="华文中宋" panose="02010600040101010101" pitchFamily="2" charset="-122"/>
                        </a:rPr>
                        <a:t>税收优惠，小规模纳税人除外。</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第三十六条</a:t>
                      </a:r>
                      <a:r>
                        <a:rPr lang="en-US" altLang="zh-CN" sz="1600" b="1">
                          <a:ea typeface="华文中宋" panose="02010600040101010101" pitchFamily="2" charset="-122"/>
                        </a:rPr>
                        <a:t> </a:t>
                      </a:r>
                      <a:r>
                        <a:rPr lang="zh-CN" altLang="en-US" sz="1600" b="1">
                          <a:ea typeface="华文中宋" panose="02010600040101010101" pitchFamily="2" charset="-122"/>
                        </a:rPr>
                        <a:t>纳税人销售货物或者应税劳务适用免税规定的，可以放弃免税，依照条例的规定缴纳增值税。放弃免税后，</a:t>
                      </a:r>
                      <a:r>
                        <a:rPr lang="en-US" altLang="zh-CN" sz="1600" b="1">
                          <a:ea typeface="华文中宋" panose="02010600040101010101" pitchFamily="2" charset="-122"/>
                        </a:rPr>
                        <a:t>36</a:t>
                      </a:r>
                      <a:r>
                        <a:rPr lang="zh-CN" altLang="en-US" sz="1600" b="1">
                          <a:ea typeface="华文中宋" panose="02010600040101010101" pitchFamily="2" charset="-122"/>
                        </a:rPr>
                        <a:t>个月内不得再申请免税。</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                   ——</a:t>
                      </a:r>
                      <a:r>
                        <a:rPr lang="zh-CN" altLang="en-US" sz="1600" b="1">
                          <a:ea typeface="华文中宋" panose="02010600040101010101" pitchFamily="2" charset="-122"/>
                        </a:rPr>
                        <a:t>实施细则</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ea typeface="华文中宋" panose="02010600040101010101" pitchFamily="2" charset="-122"/>
                        </a:rPr>
                        <a:t>第四十八条</a:t>
                      </a:r>
                      <a:r>
                        <a:rPr lang="en-US" altLang="zh-CN" sz="1600" b="1">
                          <a:ea typeface="华文中宋" panose="02010600040101010101" pitchFamily="2" charset="-122"/>
                        </a:rPr>
                        <a:t> </a:t>
                      </a:r>
                      <a:r>
                        <a:rPr lang="zh-CN" altLang="en-US" sz="1600" b="1">
                          <a:ea typeface="华文中宋" panose="02010600040101010101" pitchFamily="2" charset="-122"/>
                        </a:rPr>
                        <a:t>纳税人发生应税行为适用免税、减税规定的，可以放弃免税、减税，依照本办法的规定缴纳增值税。放弃免税、减税后，</a:t>
                      </a:r>
                      <a:r>
                        <a:rPr lang="en-US" altLang="zh-CN" sz="1600" b="1">
                          <a:ea typeface="华文中宋" panose="02010600040101010101" pitchFamily="2" charset="-122"/>
                        </a:rPr>
                        <a:t>36</a:t>
                      </a:r>
                      <a:r>
                        <a:rPr lang="zh-CN" altLang="en-US" sz="1600" b="1">
                          <a:ea typeface="华文中宋" panose="02010600040101010101" pitchFamily="2" charset="-122"/>
                        </a:rPr>
                        <a:t>个月内不得再申请免税、减税。</a:t>
                      </a:r>
                      <a:r>
                        <a:rPr lang="en-US" altLang="zh-CN" sz="1600" b="1">
                          <a:ea typeface="华文中宋" panose="02010600040101010101" pitchFamily="2" charset="-122"/>
                        </a:rPr>
                        <a:t>       </a:t>
                      </a:r>
                      <a:r>
                        <a:rPr lang="en-US" altLang="zh-CN" sz="1600" b="1">
                          <a:solidFill>
                            <a:schemeClr val="tx1"/>
                          </a:solidFill>
                          <a:uFillTx/>
                          <a:ea typeface="华文中宋" panose="02010600040101010101" pitchFamily="2" charset="-122"/>
                          <a:sym typeface="+mn-ea"/>
                        </a:rPr>
                        <a:t>——</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a:t>
                      </a:r>
                      <a:endParaRPr lang="zh-CN" altLang="en-US" sz="1600" b="1">
                        <a:ea typeface="华文中宋" panose="02010600040101010101" pitchFamily="2" charset="-122"/>
                      </a:endParaRPr>
                    </a:p>
                  </a:txBody>
                  <a:tcPr/>
                </a:tc>
                <a:tc>
                  <a:txBody>
                    <a:bodyPr/>
                    <a:p>
                      <a:pPr>
                        <a:buNone/>
                      </a:pPr>
                      <a:r>
                        <a:rPr lang="en-US" altLang="zh-CN" sz="1600" b="1">
                          <a:solidFill>
                            <a:schemeClr val="tx1"/>
                          </a:solidFill>
                          <a:ea typeface="华文中宋" panose="02010600040101010101" pitchFamily="2" charset="-122"/>
                        </a:rPr>
                        <a:t>1</a:t>
                      </a:r>
                      <a:r>
                        <a:rPr lang="zh-CN" altLang="en-US" sz="1600" b="1">
                          <a:solidFill>
                            <a:schemeClr val="tx1"/>
                          </a:solidFill>
                          <a:ea typeface="华文中宋" panose="02010600040101010101" pitchFamily="2" charset="-122"/>
                        </a:rPr>
                        <a:t>.优惠放弃替代减免税放弃，扩大放弃范围。</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2</a:t>
                      </a:r>
                      <a:r>
                        <a:rPr lang="zh-CN" altLang="en-US" sz="1600" b="1">
                          <a:solidFill>
                            <a:schemeClr val="tx1"/>
                          </a:solidFill>
                          <a:ea typeface="华文中宋" panose="02010600040101010101" pitchFamily="2" charset="-122"/>
                        </a:rPr>
                        <a:t>.优惠放弃从原来纳税人整体优惠放弃，改为“该项税收优惠</a:t>
                      </a:r>
                      <a:r>
                        <a:rPr lang="zh-CN" altLang="en-US" sz="1600" b="1">
                          <a:solidFill>
                            <a:schemeClr val="tx1"/>
                          </a:solidFill>
                          <a:ea typeface="华文中宋" panose="02010600040101010101" pitchFamily="2" charset="-122"/>
                        </a:rPr>
                        <a:t>”，但就优惠项目而言，仍然有三十六个月的封闭。</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3</a:t>
                      </a:r>
                      <a:r>
                        <a:rPr lang="zh-CN" altLang="en-US" sz="1600" b="1">
                          <a:solidFill>
                            <a:schemeClr val="tx1"/>
                          </a:solidFill>
                          <a:ea typeface="华文中宋" panose="02010600040101010101" pitchFamily="2" charset="-122"/>
                        </a:rPr>
                        <a:t>.特殊规定小规模纳税人可部分放弃优惠（起征点或减征收率，是否包括其他优惠）</a:t>
                      </a:r>
                      <a:endParaRPr lang="zh-CN" altLang="en-US" sz="16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4800600"/>
        </p:xfrm>
        <a:graphic>
          <a:graphicData uri="http://schemas.openxmlformats.org/drawingml/2006/table">
            <a:tbl>
              <a:tblPr firstRow="1" bandRow="1">
                <a:tableStyleId>{5C22544A-7EE6-4342-B048-85BDC9FD1C3A}</a:tableStyleId>
              </a:tblPr>
              <a:tblGrid>
                <a:gridCol w="3870325"/>
                <a:gridCol w="4394200"/>
                <a:gridCol w="300736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600" b="1">
                          <a:ea typeface="华文中宋" panose="02010600040101010101" pitchFamily="2" charset="-122"/>
                        </a:rPr>
                        <a:t>第</a:t>
                      </a:r>
                      <a:r>
                        <a:rPr lang="zh-CN" altLang="en-US" sz="1800" b="1">
                          <a:solidFill>
                            <a:schemeClr val="tx1"/>
                          </a:solidFill>
                          <a:ea typeface="华文中宋" panose="02010600040101010101" pitchFamily="2" charset="-122"/>
                        </a:rPr>
                        <a:t>五章 征收管理</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第二十八条 增值税纳税义务发生时间，按照下列规定确定：</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（一）发生应税交易，纳税义务发生时间为收讫销售款项或者取得销售款项索取凭据的当日；先开具发票的，为开具发票的当日。</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（二）发生视</a:t>
                      </a:r>
                      <a:r>
                        <a:rPr lang="zh-CN" altLang="en-US" sz="1800" b="1">
                          <a:solidFill>
                            <a:srgbClr val="FF0000"/>
                          </a:solidFill>
                          <a:ea typeface="华文中宋" panose="02010600040101010101" pitchFamily="2" charset="-122"/>
                        </a:rPr>
                        <a:t>同应税交易</a:t>
                      </a:r>
                      <a:r>
                        <a:rPr lang="zh-CN" altLang="en-US" sz="1800" b="1">
                          <a:solidFill>
                            <a:schemeClr val="tx1"/>
                          </a:solidFill>
                          <a:ea typeface="华文中宋" panose="02010600040101010101" pitchFamily="2" charset="-122"/>
                        </a:rPr>
                        <a:t>，纳税义务发生时间为完成视同应税交易的当日。</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（三）进口货物，纳税义务发生时间为货物报关进口的当日。</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增值税扣缴义务发生时间为纳税人增值税纳税义务发生的当日。</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第十九条</a:t>
                      </a:r>
                      <a:r>
                        <a:rPr lang="en-US" altLang="en-US" sz="1800" b="1">
                          <a:ea typeface="华文中宋" panose="02010600040101010101" pitchFamily="2" charset="-122"/>
                        </a:rPr>
                        <a:t> </a:t>
                      </a:r>
                      <a:r>
                        <a:rPr lang="zh-CN" altLang="en-US" sz="1800" b="1">
                          <a:ea typeface="华文中宋" panose="02010600040101010101" pitchFamily="2" charset="-122"/>
                        </a:rPr>
                        <a:t>增值税纳税义务发生时间</a:t>
                      </a: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一</a:t>
                      </a:r>
                      <a:r>
                        <a:rPr lang="en-US" altLang="zh-CN" sz="1800" b="1">
                          <a:ea typeface="华文中宋" panose="02010600040101010101" pitchFamily="2" charset="-122"/>
                        </a:rPr>
                        <a:t>)</a:t>
                      </a:r>
                      <a:r>
                        <a:rPr lang="zh-CN" altLang="en-US" sz="1800" b="1">
                          <a:ea typeface="华文中宋" panose="02010600040101010101" pitchFamily="2" charset="-122"/>
                        </a:rPr>
                        <a:t>发生应税销售行为</a:t>
                      </a:r>
                      <a:r>
                        <a:rPr lang="en-US" altLang="zh-CN" sz="1800" b="1">
                          <a:ea typeface="华文中宋" panose="02010600040101010101" pitchFamily="2" charset="-122"/>
                        </a:rPr>
                        <a:t>,</a:t>
                      </a:r>
                      <a:r>
                        <a:rPr lang="zh-CN" altLang="en-US" sz="1800" b="1">
                          <a:ea typeface="华文中宋" panose="02010600040101010101" pitchFamily="2" charset="-122"/>
                        </a:rPr>
                        <a:t>为收讫销售款项或者取得索取销售款项凭据的当天；先开具发票的</a:t>
                      </a:r>
                      <a:r>
                        <a:rPr lang="en-US" altLang="zh-CN" sz="1800" b="1">
                          <a:ea typeface="华文中宋" panose="02010600040101010101" pitchFamily="2" charset="-122"/>
                        </a:rPr>
                        <a:t>,</a:t>
                      </a:r>
                      <a:r>
                        <a:rPr lang="zh-CN" altLang="en-US" sz="1800" b="1">
                          <a:ea typeface="华文中宋" panose="02010600040101010101" pitchFamily="2" charset="-122"/>
                        </a:rPr>
                        <a:t>为开具发票的当天。</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二</a:t>
                      </a:r>
                      <a:r>
                        <a:rPr lang="en-US" altLang="zh-CN" sz="1800" b="1">
                          <a:ea typeface="华文中宋" panose="02010600040101010101" pitchFamily="2" charset="-122"/>
                        </a:rPr>
                        <a:t>)</a:t>
                      </a:r>
                      <a:r>
                        <a:rPr lang="zh-CN" altLang="en-US" sz="1800" b="1">
                          <a:ea typeface="华文中宋" panose="02010600040101010101" pitchFamily="2" charset="-122"/>
                        </a:rPr>
                        <a:t>进口货物</a:t>
                      </a:r>
                      <a:r>
                        <a:rPr lang="en-US" altLang="zh-CN" sz="1800" b="1">
                          <a:ea typeface="华文中宋" panose="02010600040101010101" pitchFamily="2" charset="-122"/>
                        </a:rPr>
                        <a:t>,</a:t>
                      </a:r>
                      <a:r>
                        <a:rPr lang="zh-CN" altLang="en-US" sz="1800" b="1">
                          <a:ea typeface="华文中宋" panose="02010600040101010101" pitchFamily="2" charset="-122"/>
                        </a:rPr>
                        <a:t>为报关进口的当天。</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增值税扣缴义务发生时间为纳税人增值税纳税义务发生的当天。</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纳税义务发生时间，基本平移</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视同应税交易的纳税义务发生时间，升格为税法，更加完整，表述更中性</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原有预收款方式的特殊纳税义务发生时间规定、销售款项索取凭据等具体纳税义务的细化，有待实施条例进一步明确</a:t>
                      </a:r>
                      <a:endParaRPr lang="zh-CN" altLang="en-US" sz="1800" b="1">
                        <a:solidFill>
                          <a:schemeClr val="tx1"/>
                        </a:solidFill>
                        <a:ea typeface="华文中宋" panose="02010600040101010101" pitchFamily="2" charset="-122"/>
                      </a:endParaRPr>
                    </a:p>
                  </a:txBody>
                  <a:tcPr/>
                </a:tc>
              </a:tr>
            </a:tbl>
          </a:graphicData>
        </a:graphic>
      </p:graphicFrame>
      <p:graphicFrame>
        <p:nvGraphicFramePr>
          <p:cNvPr id="3" name="表格 2"/>
          <p:cNvGraphicFramePr/>
          <p:nvPr/>
        </p:nvGraphicFramePr>
        <p:xfrm>
          <a:off x="422563" y="692727"/>
          <a:ext cx="11271885" cy="5135880"/>
        </p:xfrm>
        <a:graphic>
          <a:graphicData uri="http://schemas.openxmlformats.org/drawingml/2006/table">
            <a:tbl>
              <a:tblPr firstRow="1" bandRow="1">
                <a:tableStyleId>{5C22544A-7EE6-4342-B048-85BDC9FD1C3A}</a:tableStyleId>
              </a:tblPr>
              <a:tblGrid>
                <a:gridCol w="3308985"/>
                <a:gridCol w="4556760"/>
                <a:gridCol w="340614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第二十九条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增值税纳税地点，按照下列规定确定：</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（一）有</a:t>
                      </a:r>
                      <a:r>
                        <a:rPr lang="zh-CN" altLang="en-US" sz="1800" b="1">
                          <a:solidFill>
                            <a:srgbClr val="FF0000"/>
                          </a:solidFill>
                          <a:ea typeface="华文中宋" panose="02010600040101010101" pitchFamily="2" charset="-122"/>
                        </a:rPr>
                        <a:t>固定生产经营场所</a:t>
                      </a:r>
                      <a:r>
                        <a:rPr lang="zh-CN" altLang="en-US" sz="1800" b="1">
                          <a:solidFill>
                            <a:schemeClr val="tx1"/>
                          </a:solidFill>
                          <a:ea typeface="华文中宋" panose="02010600040101010101" pitchFamily="2" charset="-122"/>
                        </a:rPr>
                        <a:t>的纳税人，应当向其机构所在地</a:t>
                      </a:r>
                      <a:r>
                        <a:rPr lang="zh-CN" altLang="en-US" sz="1800" b="1">
                          <a:solidFill>
                            <a:srgbClr val="FF0000"/>
                          </a:solidFill>
                          <a:ea typeface="华文中宋" panose="02010600040101010101" pitchFamily="2" charset="-122"/>
                        </a:rPr>
                        <a:t>或者居住地</a:t>
                      </a:r>
                      <a:r>
                        <a:rPr lang="zh-CN" altLang="en-US" sz="1800" b="1">
                          <a:solidFill>
                            <a:schemeClr val="tx1"/>
                          </a:solidFill>
                          <a:ea typeface="华文中宋" panose="02010600040101010101" pitchFamily="2" charset="-122"/>
                        </a:rPr>
                        <a:t>主管税务机关申报纳税。总机构和分支机构不在同一县（市）的，应当分别向各自所在地的主管税务机关申报纳税；经</a:t>
                      </a:r>
                      <a:r>
                        <a:rPr lang="zh-CN" altLang="en-US" sz="1800" b="1">
                          <a:solidFill>
                            <a:srgbClr val="FF0000"/>
                          </a:solidFill>
                          <a:ea typeface="华文中宋" panose="02010600040101010101" pitchFamily="2" charset="-122"/>
                        </a:rPr>
                        <a:t>省级以上财政、税务主管部门</a:t>
                      </a:r>
                      <a:r>
                        <a:rPr lang="zh-CN" altLang="en-US" sz="1800" b="1">
                          <a:solidFill>
                            <a:schemeClr val="tx1"/>
                          </a:solidFill>
                          <a:ea typeface="华文中宋" panose="02010600040101010101" pitchFamily="2" charset="-122"/>
                        </a:rPr>
                        <a:t>批准，可以由总机构汇总向总机构所在地的主管税务机关申报纳税。</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第二十二条</a:t>
                      </a:r>
                      <a:r>
                        <a:rPr lang="en-US" altLang="en-US" sz="1800" b="1">
                          <a:ea typeface="华文中宋" panose="02010600040101010101" pitchFamily="2" charset="-122"/>
                        </a:rPr>
                        <a:t> </a:t>
                      </a:r>
                      <a:r>
                        <a:rPr lang="zh-CN" altLang="en-US" sz="1800" b="1">
                          <a:ea typeface="华文中宋" panose="02010600040101010101" pitchFamily="2" charset="-122"/>
                        </a:rPr>
                        <a:t>增值税纳税地点</a:t>
                      </a: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一</a:t>
                      </a:r>
                      <a:r>
                        <a:rPr lang="en-US" altLang="zh-CN" sz="1800" b="1">
                          <a:ea typeface="华文中宋" panose="02010600040101010101" pitchFamily="2" charset="-122"/>
                        </a:rPr>
                        <a:t>)</a:t>
                      </a:r>
                      <a:r>
                        <a:rPr lang="zh-CN" altLang="en-US" sz="1800" b="1">
                          <a:solidFill>
                            <a:srgbClr val="00B050"/>
                          </a:solidFill>
                          <a:ea typeface="华文中宋" panose="02010600040101010101" pitchFamily="2" charset="-122"/>
                        </a:rPr>
                        <a:t>固定业户</a:t>
                      </a:r>
                      <a:r>
                        <a:rPr lang="zh-CN" altLang="en-US" sz="1800" b="1">
                          <a:ea typeface="华文中宋" panose="02010600040101010101" pitchFamily="2" charset="-122"/>
                        </a:rPr>
                        <a:t>应当向其机构所在地的主管税务机关申报纳税。总机构和分支机构不在同一县</a:t>
                      </a:r>
                      <a:r>
                        <a:rPr lang="en-US" altLang="zh-CN" sz="1800" b="1">
                          <a:ea typeface="华文中宋" panose="02010600040101010101" pitchFamily="2" charset="-122"/>
                        </a:rPr>
                        <a:t>(</a:t>
                      </a:r>
                      <a:r>
                        <a:rPr lang="zh-CN" altLang="en-US" sz="1800" b="1">
                          <a:ea typeface="华文中宋" panose="02010600040101010101" pitchFamily="2" charset="-122"/>
                        </a:rPr>
                        <a:t>市</a:t>
                      </a:r>
                      <a:r>
                        <a:rPr lang="en-US" altLang="zh-CN" sz="1800" b="1">
                          <a:ea typeface="华文中宋" panose="02010600040101010101" pitchFamily="2" charset="-122"/>
                        </a:rPr>
                        <a:t>)</a:t>
                      </a:r>
                      <a:r>
                        <a:rPr lang="zh-CN" altLang="en-US" sz="1800" b="1">
                          <a:ea typeface="华文中宋" panose="02010600040101010101" pitchFamily="2" charset="-122"/>
                        </a:rPr>
                        <a:t>的</a:t>
                      </a:r>
                      <a:r>
                        <a:rPr lang="en-US" altLang="zh-CN" sz="1800" b="1">
                          <a:ea typeface="华文中宋" panose="02010600040101010101" pitchFamily="2" charset="-122"/>
                        </a:rPr>
                        <a:t>,</a:t>
                      </a:r>
                      <a:r>
                        <a:rPr lang="zh-CN" altLang="en-US" sz="1800" b="1">
                          <a:ea typeface="华文中宋" panose="02010600040101010101" pitchFamily="2" charset="-122"/>
                        </a:rPr>
                        <a:t>应当分别向各自所在地的主管税务机关申报纳税</a:t>
                      </a:r>
                      <a:r>
                        <a:rPr lang="en-US" altLang="zh-CN" sz="1800" b="1">
                          <a:ea typeface="华文中宋" panose="02010600040101010101" pitchFamily="2" charset="-122"/>
                        </a:rPr>
                        <a:t>;</a:t>
                      </a:r>
                      <a:r>
                        <a:rPr lang="zh-CN" altLang="en-US" sz="1800" b="1">
                          <a:ea typeface="华文中宋" panose="02010600040101010101" pitchFamily="2" charset="-122"/>
                        </a:rPr>
                        <a:t>经</a:t>
                      </a:r>
                      <a:r>
                        <a:rPr lang="zh-CN" altLang="en-US" sz="1800" b="1">
                          <a:solidFill>
                            <a:srgbClr val="00B050"/>
                          </a:solidFill>
                          <a:ea typeface="华文中宋" panose="02010600040101010101" pitchFamily="2" charset="-122"/>
                        </a:rPr>
                        <a:t>国务院财政、税务主管部门或者其授权的</a:t>
                      </a:r>
                      <a:r>
                        <a:rPr lang="zh-CN" altLang="en-US" sz="1800" b="1">
                          <a:ea typeface="华文中宋" panose="02010600040101010101" pitchFamily="2" charset="-122"/>
                        </a:rPr>
                        <a:t>财政、税务机关批准</a:t>
                      </a:r>
                      <a:r>
                        <a:rPr lang="en-US" altLang="zh-CN" sz="1800" b="1">
                          <a:ea typeface="华文中宋" panose="02010600040101010101" pitchFamily="2" charset="-122"/>
                        </a:rPr>
                        <a:t>,</a:t>
                      </a:r>
                      <a:r>
                        <a:rPr lang="zh-CN" altLang="en-US" sz="1800" b="1">
                          <a:ea typeface="华文中宋" panose="02010600040101010101" pitchFamily="2" charset="-122"/>
                        </a:rPr>
                        <a:t>可以由总机构汇总向总机构所在地的主管税务机关申报纳税。</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二</a:t>
                      </a:r>
                      <a:r>
                        <a:rPr lang="en-US" altLang="zh-CN" sz="1800" b="1">
                          <a:ea typeface="华文中宋" panose="02010600040101010101" pitchFamily="2" charset="-122"/>
                        </a:rPr>
                        <a:t>)</a:t>
                      </a:r>
                      <a:r>
                        <a:rPr lang="zh-CN" altLang="en-US" sz="1800" b="1">
                          <a:ea typeface="华文中宋" panose="02010600040101010101" pitchFamily="2" charset="-122"/>
                        </a:rPr>
                        <a:t>固定业户到外县</a:t>
                      </a:r>
                      <a:r>
                        <a:rPr lang="en-US" altLang="zh-CN" sz="1800" b="1">
                          <a:ea typeface="华文中宋" panose="02010600040101010101" pitchFamily="2" charset="-122"/>
                        </a:rPr>
                        <a:t>(</a:t>
                      </a:r>
                      <a:r>
                        <a:rPr lang="zh-CN" altLang="en-US" sz="1800" b="1">
                          <a:ea typeface="华文中宋" panose="02010600040101010101" pitchFamily="2" charset="-122"/>
                        </a:rPr>
                        <a:t>市</a:t>
                      </a:r>
                      <a:r>
                        <a:rPr lang="en-US" altLang="zh-CN" sz="1800" b="1">
                          <a:ea typeface="华文中宋" panose="02010600040101010101" pitchFamily="2" charset="-122"/>
                        </a:rPr>
                        <a:t>)</a:t>
                      </a:r>
                      <a:r>
                        <a:rPr lang="zh-CN" altLang="en-US" sz="1800" b="1">
                          <a:ea typeface="华文中宋" panose="02010600040101010101" pitchFamily="2" charset="-122"/>
                        </a:rPr>
                        <a:t>销售货物或者劳务</a:t>
                      </a:r>
                      <a:r>
                        <a:rPr lang="en-US" altLang="zh-CN" sz="1800" b="1">
                          <a:ea typeface="华文中宋" panose="02010600040101010101" pitchFamily="2" charset="-122"/>
                        </a:rPr>
                        <a:t>,</a:t>
                      </a:r>
                      <a:r>
                        <a:rPr lang="zh-CN" altLang="en-US" sz="1800" b="1">
                          <a:ea typeface="华文中宋" panose="02010600040101010101" pitchFamily="2" charset="-122"/>
                        </a:rPr>
                        <a:t>应当向其机构所在地的主管税务机关</a:t>
                      </a:r>
                      <a:r>
                        <a:rPr lang="zh-CN" altLang="en-US" sz="1800" b="1">
                          <a:solidFill>
                            <a:srgbClr val="00B050"/>
                          </a:solidFill>
                          <a:ea typeface="华文中宋" panose="02010600040101010101" pitchFamily="2" charset="-122"/>
                        </a:rPr>
                        <a:t>报告外出经营事项</a:t>
                      </a:r>
                      <a:r>
                        <a:rPr lang="en-US" altLang="zh-CN" sz="1800" b="1">
                          <a:ea typeface="华文中宋" panose="02010600040101010101" pitchFamily="2" charset="-122"/>
                        </a:rPr>
                        <a:t>,</a:t>
                      </a:r>
                      <a:r>
                        <a:rPr lang="zh-CN" altLang="en-US" sz="1800" b="1">
                          <a:ea typeface="华文中宋" panose="02010600040101010101" pitchFamily="2" charset="-122"/>
                        </a:rPr>
                        <a:t>并向其机构所在地的主管税务机关申报纳税</a:t>
                      </a:r>
                      <a:r>
                        <a:rPr lang="en-US" altLang="zh-CN" sz="1800" b="1">
                          <a:ea typeface="华文中宋" panose="02010600040101010101" pitchFamily="2" charset="-122"/>
                        </a:rPr>
                        <a:t>;</a:t>
                      </a:r>
                      <a:r>
                        <a:rPr lang="zh-CN" altLang="en-US" sz="1800" b="1">
                          <a:ea typeface="华文中宋" panose="02010600040101010101" pitchFamily="2" charset="-122"/>
                        </a:rPr>
                        <a:t>未报告的</a:t>
                      </a:r>
                      <a:r>
                        <a:rPr lang="en-US" altLang="zh-CN" sz="1800" b="1">
                          <a:ea typeface="华文中宋" panose="02010600040101010101" pitchFamily="2" charset="-122"/>
                        </a:rPr>
                        <a:t>,</a:t>
                      </a:r>
                      <a:r>
                        <a:rPr lang="zh-CN" altLang="en-US" sz="1800" b="1">
                          <a:ea typeface="华文中宋" panose="02010600040101010101" pitchFamily="2" charset="-122"/>
                        </a:rPr>
                        <a:t>应当</a:t>
                      </a:r>
                      <a:r>
                        <a:rPr lang="zh-CN" altLang="en-US" sz="1800" b="1">
                          <a:solidFill>
                            <a:srgbClr val="00B050"/>
                          </a:solidFill>
                          <a:ea typeface="华文中宋" panose="02010600040101010101" pitchFamily="2" charset="-122"/>
                        </a:rPr>
                        <a:t>向销售地或者劳务发生地的</a:t>
                      </a:r>
                      <a:r>
                        <a:rPr lang="zh-CN" altLang="en-US" sz="1800" b="1">
                          <a:ea typeface="华文中宋" panose="02010600040101010101" pitchFamily="2" charset="-122"/>
                        </a:rPr>
                        <a:t>主管税务机关申报纳税</a:t>
                      </a:r>
                      <a:r>
                        <a:rPr lang="en-US" altLang="zh-CN" sz="1800" b="1">
                          <a:ea typeface="华文中宋" panose="02010600040101010101" pitchFamily="2" charset="-122"/>
                        </a:rPr>
                        <a:t>;</a:t>
                      </a:r>
                      <a:r>
                        <a:rPr lang="zh-CN" altLang="en-US" sz="1800" b="1">
                          <a:ea typeface="华文中宋" panose="02010600040101010101" pitchFamily="2" charset="-122"/>
                        </a:rPr>
                        <a:t>未向销售地或者劳务发生地的主管税务机关申报纳税的</a:t>
                      </a:r>
                      <a:r>
                        <a:rPr lang="en-US" altLang="zh-CN" sz="1800" b="1">
                          <a:ea typeface="华文中宋" panose="02010600040101010101" pitchFamily="2" charset="-122"/>
                        </a:rPr>
                        <a:t>,</a:t>
                      </a:r>
                      <a:r>
                        <a:rPr lang="zh-CN" altLang="en-US" sz="1800" b="1">
                          <a:ea typeface="华文中宋" panose="02010600040101010101" pitchFamily="2" charset="-122"/>
                        </a:rPr>
                        <a:t>由其机构所在地的主管税务机关补征税款。</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以</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固定生产经营场所</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（应该不是注册登记地）取代</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固定业户</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（一般经注册登记）来判定纳税地点，而申报纳税地点，又在机构所在地或者居住地</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删除了</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外出经营活动的报告</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，并不再由交易地缴税。增值税改变了以建筑服务为主的交易地纳税惯例，除预缴外，纳税地点都回归机构所在地。但外出经营活动报告是取消还是降格到实施条例或其他法规？</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汇总纳税批准机构下沉并明确</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省级以上</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财政、税务主管部门批准（跨省怎么办？）</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华文琥珀" panose="02010800040101010101" charset="-122"/>
                <a:ea typeface="华文琥珀" panose="02010800040101010101" charset="-122"/>
                <a:sym typeface="+mn-ea"/>
              </a:rPr>
              <a:t>增值税法新旧比较及解读</a:t>
            </a:r>
            <a:endParaRPr lang="zh-CN" altLang="en-US"/>
          </a:p>
        </p:txBody>
      </p:sp>
      <p:graphicFrame>
        <p:nvGraphicFramePr>
          <p:cNvPr id="4" name="内容占位符 3"/>
          <p:cNvGraphicFramePr/>
          <p:nvPr>
            <p:ph idx="1"/>
          </p:nvPr>
        </p:nvGraphicFramePr>
        <p:xfrm>
          <a:off x="422563" y="692727"/>
          <a:ext cx="11271885" cy="6446520"/>
        </p:xfrm>
        <a:graphic>
          <a:graphicData uri="http://schemas.openxmlformats.org/drawingml/2006/table">
            <a:tbl>
              <a:tblPr firstRow="1" bandRow="1">
                <a:tableStyleId>{5C22544A-7EE6-4342-B048-85BDC9FD1C3A}</a:tableStyleId>
              </a:tblPr>
              <a:tblGrid>
                <a:gridCol w="3870325"/>
                <a:gridCol w="3588385"/>
                <a:gridCol w="381317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（二）</a:t>
                      </a:r>
                      <a:r>
                        <a:rPr lang="zh-CN" altLang="en-US" sz="1800" b="1">
                          <a:solidFill>
                            <a:srgbClr val="FF0000"/>
                          </a:solidFill>
                          <a:ea typeface="华文中宋" panose="02010600040101010101" pitchFamily="2" charset="-122"/>
                        </a:rPr>
                        <a:t>无固定生产经营场所</a:t>
                      </a:r>
                      <a:r>
                        <a:rPr lang="zh-CN" altLang="en-US" sz="1800" b="1">
                          <a:solidFill>
                            <a:schemeClr val="tx1"/>
                          </a:solidFill>
                          <a:ea typeface="华文中宋" panose="02010600040101010101" pitchFamily="2" charset="-122"/>
                        </a:rPr>
                        <a:t>的纳税人，应当向其应税交易发生地主管税务机关申报纳税；未申报纳税的，由其机构所在地或者居住地主管税务机关补征税款。</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（三）</a:t>
                      </a:r>
                      <a:r>
                        <a:rPr lang="zh-CN" altLang="en-US" sz="1800" b="1">
                          <a:solidFill>
                            <a:srgbClr val="FF0000"/>
                          </a:solidFill>
                          <a:ea typeface="华文中宋" panose="02010600040101010101" pitchFamily="2" charset="-122"/>
                        </a:rPr>
                        <a:t>自然人</a:t>
                      </a:r>
                      <a:r>
                        <a:rPr lang="zh-CN" altLang="en-US" sz="1800" b="1">
                          <a:solidFill>
                            <a:schemeClr val="tx1"/>
                          </a:solidFill>
                          <a:ea typeface="华文中宋" panose="02010600040101010101" pitchFamily="2" charset="-122"/>
                        </a:rPr>
                        <a:t>销售或者租赁不动产，转让自然资源使用权，提供建筑服务，应当向不动产所在地、自然资源所在地、建筑服务发生地主管税务机关申报纳税。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（四）进口货物的纳税人，应当按照海关规定的地点申报纳税。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（五）扣缴义务人，应当向其机构所在地或者居住地主管税务机关申报缴纳扣缴的税款；机构所在地或者居住地</a:t>
                      </a:r>
                      <a:r>
                        <a:rPr lang="zh-CN" altLang="en-US" sz="1800" b="1">
                          <a:solidFill>
                            <a:srgbClr val="FF0000"/>
                          </a:solidFill>
                          <a:ea typeface="华文中宋" panose="02010600040101010101" pitchFamily="2" charset="-122"/>
                        </a:rPr>
                        <a:t>在境外</a:t>
                      </a:r>
                      <a:r>
                        <a:rPr lang="zh-CN" altLang="en-US" sz="1800" b="1">
                          <a:solidFill>
                            <a:schemeClr val="tx1"/>
                          </a:solidFill>
                          <a:ea typeface="华文中宋" panose="02010600040101010101" pitchFamily="2" charset="-122"/>
                        </a:rPr>
                        <a:t>的，应当向应税交易发生地主管税务机关申报缴纳扣缴的税款。</a:t>
                      </a:r>
                      <a:endParaRPr lang="zh-CN" altLang="en-US" sz="1800" b="1">
                        <a:solidFill>
                          <a:schemeClr val="tx1"/>
                        </a:solidFill>
                        <a:ea typeface="华文中宋" panose="02010600040101010101" pitchFamily="2" charset="-122"/>
                      </a:endParaRPr>
                    </a:p>
                  </a:txBody>
                  <a:tcPr/>
                </a:tc>
                <a:tc>
                  <a:txBody>
                    <a:bodyPr/>
                    <a:p>
                      <a:pPr>
                        <a:buNone/>
                      </a:pPr>
                      <a:r>
                        <a:rPr lang="en-US" altLang="zh-CN" sz="1800" b="1">
                          <a:ea typeface="华文中宋" panose="02010600040101010101" pitchFamily="2" charset="-122"/>
                        </a:rPr>
                        <a:t>(</a:t>
                      </a:r>
                      <a:r>
                        <a:rPr lang="zh-CN" altLang="en-US" sz="1800" b="1">
                          <a:ea typeface="华文中宋" panose="02010600040101010101" pitchFamily="2" charset="-122"/>
                        </a:rPr>
                        <a:t>三</a:t>
                      </a:r>
                      <a:r>
                        <a:rPr lang="en-US" altLang="zh-CN" sz="1800" b="1">
                          <a:ea typeface="华文中宋" panose="02010600040101010101" pitchFamily="2" charset="-122"/>
                        </a:rPr>
                        <a:t>)</a:t>
                      </a:r>
                      <a:r>
                        <a:rPr lang="zh-CN" altLang="en-US" sz="1800" b="1">
                          <a:solidFill>
                            <a:srgbClr val="00B050"/>
                          </a:solidFill>
                          <a:ea typeface="华文中宋" panose="02010600040101010101" pitchFamily="2" charset="-122"/>
                        </a:rPr>
                        <a:t>非固定业户</a:t>
                      </a:r>
                      <a:r>
                        <a:rPr lang="zh-CN" altLang="en-US" sz="1800" b="1">
                          <a:ea typeface="华文中宋" panose="02010600040101010101" pitchFamily="2" charset="-122"/>
                        </a:rPr>
                        <a:t>销售货物或者劳务</a:t>
                      </a:r>
                      <a:r>
                        <a:rPr lang="en-US" altLang="zh-CN" sz="1800" b="1">
                          <a:ea typeface="华文中宋" panose="02010600040101010101" pitchFamily="2" charset="-122"/>
                        </a:rPr>
                        <a:t>,</a:t>
                      </a:r>
                      <a:r>
                        <a:rPr lang="zh-CN" altLang="en-US" sz="1800" b="1">
                          <a:ea typeface="华文中宋" panose="02010600040101010101" pitchFamily="2" charset="-122"/>
                        </a:rPr>
                        <a:t>应当向销售地或者劳务发生地的主管税务机关申报纳税；未向销售地或者劳务发生地的主管税务机关申报纳税的，</a:t>
                      </a:r>
                      <a:r>
                        <a:rPr lang="zh-CN" altLang="en-US" sz="1800" b="1">
                          <a:ea typeface="华文中宋" panose="02010600040101010101" pitchFamily="2" charset="-122"/>
                        </a:rPr>
                        <a:t>由其机构所在地或者居住地的主管税务机关补征税款。</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四</a:t>
                      </a:r>
                      <a:r>
                        <a:rPr lang="en-US" altLang="zh-CN" sz="1800" b="1">
                          <a:ea typeface="华文中宋" panose="02010600040101010101" pitchFamily="2" charset="-122"/>
                        </a:rPr>
                        <a:t>)</a:t>
                      </a:r>
                      <a:r>
                        <a:rPr lang="zh-CN" altLang="en-US" sz="1800" b="1">
                          <a:ea typeface="华文中宋" panose="02010600040101010101" pitchFamily="2" charset="-122"/>
                        </a:rPr>
                        <a:t>进口货物，应当向报关地海关申报纳税。</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扣缴义务人应当向其机构所在地或者居住地的主管税务机关申报缴纳其扣缴的税款。</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无固定生产经营场所的纳税人套用的是原非固定的规定，但似乎还不限自然人，是否就是未办理注册登记的个人、组织，且无固定生产经营场所？新业态下的如网上（网约车、海淘、带货等）、平台、共享等从事交易的纳税人，应税交易发生地、固定经营场所很难准确把握</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自然人的纳税地点，明确了四类应税交易的纳税地点，其他应税交易地点不明确，认定其为有</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固定生产经营场所</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在居住地？</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购买方是境外扣缴义务人，作了补充完善</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4.</a:t>
                      </a:r>
                      <a:r>
                        <a:rPr lang="zh-CN" altLang="en-US" sz="1800" b="1">
                          <a:solidFill>
                            <a:schemeClr val="tx1"/>
                          </a:solidFill>
                          <a:ea typeface="华文中宋" panose="02010600040101010101" pitchFamily="2" charset="-122"/>
                        </a:rPr>
                        <a:t>现在政策规定，异地提供建筑服务（新业态下还有更多服务）、售或租不动产，原有规定的预征增值税，是否还延续？如何过渡，需要实施条例或其他政策规定明确</a:t>
                      </a:r>
                      <a:r>
                        <a:rPr lang="en-US" altLang="zh-CN" sz="1800" b="1">
                          <a:solidFill>
                            <a:schemeClr val="tx1"/>
                          </a:solidFill>
                          <a:ea typeface="华文中宋" panose="02010600040101010101" pitchFamily="2" charset="-122"/>
                        </a:rPr>
                        <a:t> </a:t>
                      </a:r>
                      <a:endParaRPr lang="en-US" altLang="zh-CN" sz="1800" b="1">
                        <a:solidFill>
                          <a:schemeClr val="tx1"/>
                        </a:solidFill>
                        <a:ea typeface="华文中宋" panose="02010600040101010101" pitchFamily="2" charset="-122"/>
                      </a:endParaRPr>
                    </a:p>
                  </a:txBody>
                  <a:tcPr/>
                </a:tc>
              </a:tr>
              <a:tr h="762000">
                <a:tc>
                  <a:txBody>
                    <a:bodyPr/>
                    <a:p>
                      <a:pPr>
                        <a:buNone/>
                      </a:pPr>
                      <a:endParaRPr lang="zh-CN" altLang="en-US" sz="1800" b="1">
                        <a:solidFill>
                          <a:schemeClr val="tx1"/>
                        </a:solidFill>
                        <a:ea typeface="华文中宋" panose="02010600040101010101" pitchFamily="2" charset="-122"/>
                      </a:endParaRPr>
                    </a:p>
                  </a:txBody>
                  <a:tcPr/>
                </a:tc>
                <a:tc>
                  <a:txBody>
                    <a:bodyPr/>
                    <a:p>
                      <a:pPr>
                        <a:buNone/>
                      </a:pPr>
                      <a:endParaRPr lang="zh-CN" altLang="en-US" sz="1800" b="1">
                        <a:ea typeface="华文中宋" panose="02010600040101010101" pitchFamily="2" charset="-122"/>
                      </a:endParaRPr>
                    </a:p>
                  </a:txBody>
                  <a:tcPr/>
                </a:tc>
                <a:tc>
                  <a:txBody>
                    <a:bodyPr/>
                    <a:p>
                      <a:pPr>
                        <a:buNone/>
                      </a:pP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457190"/>
        </p:xfrm>
        <a:graphic>
          <a:graphicData uri="http://schemas.openxmlformats.org/drawingml/2006/table">
            <a:tbl>
              <a:tblPr firstRow="1" bandRow="1">
                <a:tableStyleId>{5C22544A-7EE6-4342-B048-85BDC9FD1C3A}</a:tableStyleId>
              </a:tblPr>
              <a:tblGrid>
                <a:gridCol w="3870325"/>
                <a:gridCol w="3947160"/>
                <a:gridCol w="345440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第三十条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增值税的</a:t>
                      </a:r>
                      <a:r>
                        <a:rPr lang="zh-CN" altLang="en-US" sz="1800" b="1">
                          <a:solidFill>
                            <a:srgbClr val="FF0000"/>
                          </a:solidFill>
                          <a:ea typeface="华文中宋" panose="02010600040101010101" pitchFamily="2" charset="-122"/>
                        </a:rPr>
                        <a:t>计税期间</a:t>
                      </a:r>
                      <a:r>
                        <a:rPr lang="zh-CN" altLang="en-US" sz="1800" b="1">
                          <a:solidFill>
                            <a:schemeClr val="tx1"/>
                          </a:solidFill>
                          <a:ea typeface="华文中宋" panose="02010600040101010101" pitchFamily="2" charset="-122"/>
                        </a:rPr>
                        <a:t>分别为十日、十五日、一个月或者一个季度。纳税人的具体计税期间，由主管税务机关根据纳税人应纳税额的大小分别核定。不</a:t>
                      </a:r>
                      <a:r>
                        <a:rPr lang="zh-CN" altLang="en-US" sz="1800" b="1">
                          <a:solidFill>
                            <a:srgbClr val="FF0000"/>
                          </a:solidFill>
                          <a:ea typeface="华文中宋" panose="02010600040101010101" pitchFamily="2" charset="-122"/>
                        </a:rPr>
                        <a:t>经常发生</a:t>
                      </a:r>
                      <a:r>
                        <a:rPr lang="zh-CN" altLang="en-US" sz="1800" b="1">
                          <a:solidFill>
                            <a:schemeClr val="tx1"/>
                          </a:solidFill>
                          <a:ea typeface="华文中宋" panose="02010600040101010101" pitchFamily="2" charset="-122"/>
                        </a:rPr>
                        <a:t>应税交易的纳税人，可以按次纳税。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纳税人以一个月或者一个季度为一个计税期间的，自期满之日起十五日内申报纳税；以十日或者十五日为一个计税期间的，自次月一日起十五日内申报纳税。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扣缴义务人解缴税款的计税期间和申报纳税期限，依照前两款规定执行。</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纳税人进口货物，应当按照海关规定的期限申报并缴纳税款。</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第三十一条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纳税人以十日或者十五日为一个计税期间的，应当自期满之日起五日内预缴税款。</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法律、行政法规对纳税人预缴税款另有规定的，从其规定。</a:t>
                      </a:r>
                      <a:endParaRPr lang="zh-CN" altLang="en-US" sz="1800" b="1">
                        <a:solidFill>
                          <a:schemeClr val="tx1"/>
                        </a:solidFill>
                        <a:ea typeface="华文中宋" panose="02010600040101010101" pitchFamily="2" charset="-122"/>
                      </a:endParaRPr>
                    </a:p>
                  </a:txBody>
                  <a:tcPr/>
                </a:tc>
                <a:tc>
                  <a:txBody>
                    <a:bodyPr/>
                    <a:p>
                      <a:pPr>
                        <a:lnSpc>
                          <a:spcPct val="110000"/>
                        </a:lnSpc>
                        <a:buNone/>
                      </a:pPr>
                      <a:r>
                        <a:rPr lang="zh-CN" altLang="en-US" sz="1800" b="1">
                          <a:ea typeface="华文中宋" panose="02010600040101010101" pitchFamily="2" charset="-122"/>
                        </a:rPr>
                        <a:t>第二十三条</a:t>
                      </a:r>
                      <a:r>
                        <a:rPr lang="en-US" altLang="en-US" sz="1800" b="1">
                          <a:ea typeface="华文中宋" panose="02010600040101010101" pitchFamily="2" charset="-122"/>
                        </a:rPr>
                        <a:t> </a:t>
                      </a:r>
                      <a:r>
                        <a:rPr lang="zh-CN" altLang="en-US" sz="1800" b="1">
                          <a:ea typeface="华文中宋" panose="02010600040101010101" pitchFamily="2" charset="-122"/>
                        </a:rPr>
                        <a:t>增值税的</a:t>
                      </a:r>
                      <a:r>
                        <a:rPr lang="zh-CN" altLang="en-US" sz="1800" b="1">
                          <a:solidFill>
                            <a:srgbClr val="00B050"/>
                          </a:solidFill>
                          <a:ea typeface="华文中宋" panose="02010600040101010101" pitchFamily="2" charset="-122"/>
                        </a:rPr>
                        <a:t>纳税期限</a:t>
                      </a:r>
                      <a:r>
                        <a:rPr lang="zh-CN" altLang="en-US" sz="1800" b="1">
                          <a:ea typeface="华文中宋" panose="02010600040101010101" pitchFamily="2" charset="-122"/>
                        </a:rPr>
                        <a:t>分别为</a:t>
                      </a:r>
                      <a:r>
                        <a:rPr lang="en-US" altLang="zh-CN" sz="1800" b="1">
                          <a:solidFill>
                            <a:srgbClr val="00B050"/>
                          </a:solidFill>
                          <a:ea typeface="华文中宋" panose="02010600040101010101" pitchFamily="2" charset="-122"/>
                        </a:rPr>
                        <a:t>1</a:t>
                      </a:r>
                      <a:r>
                        <a:rPr lang="zh-CN" altLang="en-US" sz="1800" b="1">
                          <a:solidFill>
                            <a:srgbClr val="00B050"/>
                          </a:solidFill>
                          <a:ea typeface="华文中宋" panose="02010600040101010101" pitchFamily="2" charset="-122"/>
                        </a:rPr>
                        <a:t>日、</a:t>
                      </a:r>
                      <a:r>
                        <a:rPr lang="en-US" altLang="zh-CN" sz="1800" b="1">
                          <a:solidFill>
                            <a:srgbClr val="00B050"/>
                          </a:solidFill>
                          <a:ea typeface="华文中宋" panose="02010600040101010101" pitchFamily="2" charset="-122"/>
                        </a:rPr>
                        <a:t>3</a:t>
                      </a:r>
                      <a:r>
                        <a:rPr lang="zh-CN" altLang="en-US" sz="1800" b="1">
                          <a:solidFill>
                            <a:srgbClr val="00B050"/>
                          </a:solidFill>
                          <a:ea typeface="华文中宋" panose="02010600040101010101" pitchFamily="2" charset="-122"/>
                        </a:rPr>
                        <a:t>日、</a:t>
                      </a:r>
                      <a:r>
                        <a:rPr lang="en-US" altLang="zh-CN" sz="1800" b="1">
                          <a:solidFill>
                            <a:srgbClr val="00B050"/>
                          </a:solidFill>
                          <a:ea typeface="华文中宋" panose="02010600040101010101" pitchFamily="2" charset="-122"/>
                        </a:rPr>
                        <a:t>5</a:t>
                      </a:r>
                      <a:r>
                        <a:rPr lang="zh-CN" altLang="en-US" sz="1800" b="1">
                          <a:solidFill>
                            <a:srgbClr val="00B050"/>
                          </a:solidFill>
                          <a:ea typeface="华文中宋" panose="02010600040101010101" pitchFamily="2" charset="-122"/>
                        </a:rPr>
                        <a:t>日</a:t>
                      </a:r>
                      <a:r>
                        <a:rPr lang="zh-CN" altLang="en-US" sz="1800" b="1">
                          <a:ea typeface="华文中宋" panose="02010600040101010101" pitchFamily="2" charset="-122"/>
                        </a:rPr>
                        <a:t>、</a:t>
                      </a:r>
                      <a:r>
                        <a:rPr lang="en-US" altLang="zh-CN" sz="1800" b="1">
                          <a:ea typeface="华文中宋" panose="02010600040101010101" pitchFamily="2" charset="-122"/>
                        </a:rPr>
                        <a:t>10</a:t>
                      </a:r>
                      <a:r>
                        <a:rPr lang="zh-CN" altLang="en-US" sz="1800" b="1">
                          <a:ea typeface="华文中宋" panose="02010600040101010101" pitchFamily="2" charset="-122"/>
                        </a:rPr>
                        <a:t>日、</a:t>
                      </a:r>
                      <a:r>
                        <a:rPr lang="en-US" altLang="zh-CN" sz="1800" b="1">
                          <a:ea typeface="华文中宋" panose="02010600040101010101" pitchFamily="2" charset="-122"/>
                        </a:rPr>
                        <a:t>15</a:t>
                      </a:r>
                      <a:r>
                        <a:rPr lang="zh-CN" altLang="en-US" sz="1800" b="1">
                          <a:ea typeface="华文中宋" panose="02010600040101010101" pitchFamily="2" charset="-122"/>
                        </a:rPr>
                        <a:t>日、</a:t>
                      </a:r>
                      <a:r>
                        <a:rPr lang="en-US" altLang="zh-CN" sz="1800" b="1">
                          <a:ea typeface="华文中宋" panose="02010600040101010101" pitchFamily="2" charset="-122"/>
                        </a:rPr>
                        <a:t>1</a:t>
                      </a:r>
                      <a:r>
                        <a:rPr lang="zh-CN" altLang="en-US" sz="1800" b="1">
                          <a:ea typeface="华文中宋" panose="02010600040101010101" pitchFamily="2" charset="-122"/>
                        </a:rPr>
                        <a:t>个月或者</a:t>
                      </a:r>
                      <a:r>
                        <a:rPr lang="en-US" altLang="zh-CN" sz="1800" b="1">
                          <a:ea typeface="华文中宋" panose="02010600040101010101" pitchFamily="2" charset="-122"/>
                        </a:rPr>
                        <a:t>1</a:t>
                      </a:r>
                      <a:r>
                        <a:rPr lang="zh-CN" altLang="en-US" sz="1800" b="1">
                          <a:ea typeface="华文中宋" panose="02010600040101010101" pitchFamily="2" charset="-122"/>
                        </a:rPr>
                        <a:t>个季度。纳税人的具体纳税期限</a:t>
                      </a:r>
                      <a:r>
                        <a:rPr lang="en-US" altLang="zh-CN" sz="1800" b="1">
                          <a:ea typeface="华文中宋" panose="02010600040101010101" pitchFamily="2" charset="-122"/>
                        </a:rPr>
                        <a:t>,</a:t>
                      </a:r>
                      <a:r>
                        <a:rPr lang="zh-CN" altLang="en-US" sz="1800" b="1">
                          <a:ea typeface="华文中宋" panose="02010600040101010101" pitchFamily="2" charset="-122"/>
                        </a:rPr>
                        <a:t>由主管税务机关根据纳税人应纳税额的大小分别核定</a:t>
                      </a:r>
                      <a:r>
                        <a:rPr lang="en-US" altLang="zh-CN" sz="1800" b="1">
                          <a:ea typeface="华文中宋" panose="02010600040101010101" pitchFamily="2" charset="-122"/>
                        </a:rPr>
                        <a:t>;</a:t>
                      </a:r>
                      <a:r>
                        <a:rPr lang="zh-CN" altLang="en-US" sz="1800" b="1">
                          <a:solidFill>
                            <a:srgbClr val="00B050"/>
                          </a:solidFill>
                          <a:ea typeface="华文中宋" panose="02010600040101010101" pitchFamily="2" charset="-122"/>
                        </a:rPr>
                        <a:t>不能按照固定期限</a:t>
                      </a:r>
                      <a:r>
                        <a:rPr lang="zh-CN" altLang="en-US" sz="1800" b="1">
                          <a:ea typeface="华文中宋" panose="02010600040101010101" pitchFamily="2" charset="-122"/>
                        </a:rPr>
                        <a:t>纳税的</a:t>
                      </a:r>
                      <a:r>
                        <a:rPr lang="en-US" altLang="zh-CN" sz="1800" b="1">
                          <a:ea typeface="华文中宋" panose="02010600040101010101" pitchFamily="2" charset="-122"/>
                        </a:rPr>
                        <a:t>,</a:t>
                      </a:r>
                      <a:r>
                        <a:rPr lang="zh-CN" altLang="en-US" sz="1800" b="1">
                          <a:ea typeface="华文中宋" panose="02010600040101010101" pitchFamily="2" charset="-122"/>
                        </a:rPr>
                        <a:t>可以按次纳税。</a:t>
                      </a:r>
                      <a:endParaRPr lang="zh-CN" altLang="en-US" sz="1800" b="1">
                        <a:ea typeface="华文中宋" panose="02010600040101010101" pitchFamily="2" charset="-122"/>
                      </a:endParaRPr>
                    </a:p>
                    <a:p>
                      <a:pPr>
                        <a:lnSpc>
                          <a:spcPct val="110000"/>
                        </a:lnSpc>
                        <a:buNone/>
                      </a:pPr>
                      <a:r>
                        <a:rPr lang="zh-CN" altLang="en-US" sz="1800" b="1">
                          <a:ea typeface="华文中宋" panose="02010600040101010101" pitchFamily="2" charset="-122"/>
                        </a:rPr>
                        <a:t>纳税人以</a:t>
                      </a:r>
                      <a:r>
                        <a:rPr lang="en-US" altLang="zh-CN" sz="1800" b="1">
                          <a:ea typeface="华文中宋" panose="02010600040101010101" pitchFamily="2" charset="-122"/>
                        </a:rPr>
                        <a:t>1</a:t>
                      </a:r>
                      <a:r>
                        <a:rPr lang="zh-CN" altLang="en-US" sz="1800" b="1">
                          <a:ea typeface="华文中宋" panose="02010600040101010101" pitchFamily="2" charset="-122"/>
                        </a:rPr>
                        <a:t>个月或者</a:t>
                      </a:r>
                      <a:r>
                        <a:rPr lang="en-US" altLang="zh-CN" sz="1800" b="1">
                          <a:ea typeface="华文中宋" panose="02010600040101010101" pitchFamily="2" charset="-122"/>
                        </a:rPr>
                        <a:t>1</a:t>
                      </a:r>
                      <a:r>
                        <a:rPr lang="zh-CN" altLang="en-US" sz="1800" b="1">
                          <a:ea typeface="华文中宋" panose="02010600040101010101" pitchFamily="2" charset="-122"/>
                        </a:rPr>
                        <a:t>个季度为</a:t>
                      </a:r>
                      <a:r>
                        <a:rPr lang="en-US" altLang="zh-CN" sz="1800" b="1">
                          <a:ea typeface="华文中宋" panose="02010600040101010101" pitchFamily="2" charset="-122"/>
                        </a:rPr>
                        <a:t>1</a:t>
                      </a:r>
                      <a:r>
                        <a:rPr lang="zh-CN" altLang="en-US" sz="1800" b="1">
                          <a:ea typeface="华文中宋" panose="02010600040101010101" pitchFamily="2" charset="-122"/>
                        </a:rPr>
                        <a:t>个纳税期的</a:t>
                      </a:r>
                      <a:r>
                        <a:rPr lang="en-US" altLang="zh-CN" sz="1800" b="1">
                          <a:ea typeface="华文中宋" panose="02010600040101010101" pitchFamily="2" charset="-122"/>
                        </a:rPr>
                        <a:t>,</a:t>
                      </a:r>
                      <a:r>
                        <a:rPr lang="zh-CN" altLang="en-US" sz="1800" b="1">
                          <a:ea typeface="华文中宋" panose="02010600040101010101" pitchFamily="2" charset="-122"/>
                        </a:rPr>
                        <a:t>自期满之日起</a:t>
                      </a:r>
                      <a:r>
                        <a:rPr lang="en-US" altLang="zh-CN" sz="1800" b="1">
                          <a:ea typeface="华文中宋" panose="02010600040101010101" pitchFamily="2" charset="-122"/>
                        </a:rPr>
                        <a:t>15</a:t>
                      </a:r>
                      <a:r>
                        <a:rPr lang="zh-CN" altLang="en-US" sz="1800" b="1">
                          <a:ea typeface="华文中宋" panose="02010600040101010101" pitchFamily="2" charset="-122"/>
                        </a:rPr>
                        <a:t>日内申报纳税</a:t>
                      </a:r>
                      <a:r>
                        <a:rPr lang="en-US" altLang="zh-CN" sz="1800" b="1">
                          <a:ea typeface="华文中宋" panose="02010600040101010101" pitchFamily="2" charset="-122"/>
                        </a:rPr>
                        <a:t>;</a:t>
                      </a:r>
                      <a:r>
                        <a:rPr lang="zh-CN" altLang="en-US" sz="1800" b="1">
                          <a:ea typeface="华文中宋" panose="02010600040101010101" pitchFamily="2" charset="-122"/>
                        </a:rPr>
                        <a:t>以</a:t>
                      </a:r>
                      <a:r>
                        <a:rPr lang="en-US" altLang="zh-CN" sz="1800" b="1">
                          <a:ea typeface="华文中宋" panose="02010600040101010101" pitchFamily="2" charset="-122"/>
                        </a:rPr>
                        <a:t>1</a:t>
                      </a:r>
                      <a:r>
                        <a:rPr lang="zh-CN" altLang="en-US" sz="1800" b="1">
                          <a:ea typeface="华文中宋" panose="02010600040101010101" pitchFamily="2" charset="-122"/>
                        </a:rPr>
                        <a:t>日、</a:t>
                      </a:r>
                      <a:r>
                        <a:rPr lang="en-US" altLang="zh-CN" sz="1800" b="1">
                          <a:ea typeface="华文中宋" panose="02010600040101010101" pitchFamily="2" charset="-122"/>
                        </a:rPr>
                        <a:t>3</a:t>
                      </a:r>
                      <a:r>
                        <a:rPr lang="zh-CN" altLang="en-US" sz="1800" b="1">
                          <a:ea typeface="华文中宋" panose="02010600040101010101" pitchFamily="2" charset="-122"/>
                        </a:rPr>
                        <a:t>日、</a:t>
                      </a:r>
                      <a:r>
                        <a:rPr lang="en-US" altLang="zh-CN" sz="1800" b="1">
                          <a:ea typeface="华文中宋" panose="02010600040101010101" pitchFamily="2" charset="-122"/>
                        </a:rPr>
                        <a:t>5</a:t>
                      </a:r>
                      <a:r>
                        <a:rPr lang="zh-CN" altLang="en-US" sz="1800" b="1">
                          <a:ea typeface="华文中宋" panose="02010600040101010101" pitchFamily="2" charset="-122"/>
                        </a:rPr>
                        <a:t>日、</a:t>
                      </a:r>
                      <a:r>
                        <a:rPr lang="en-US" altLang="zh-CN" sz="1800" b="1">
                          <a:ea typeface="华文中宋" panose="02010600040101010101" pitchFamily="2" charset="-122"/>
                        </a:rPr>
                        <a:t>10</a:t>
                      </a:r>
                      <a:r>
                        <a:rPr lang="zh-CN" altLang="en-US" sz="1800" b="1">
                          <a:ea typeface="华文中宋" panose="02010600040101010101" pitchFamily="2" charset="-122"/>
                        </a:rPr>
                        <a:t>日或者</a:t>
                      </a:r>
                      <a:r>
                        <a:rPr lang="en-US" altLang="zh-CN" sz="1800" b="1">
                          <a:ea typeface="华文中宋" panose="02010600040101010101" pitchFamily="2" charset="-122"/>
                        </a:rPr>
                        <a:t>15</a:t>
                      </a:r>
                      <a:r>
                        <a:rPr lang="zh-CN" altLang="en-US" sz="1800" b="1">
                          <a:ea typeface="华文中宋" panose="02010600040101010101" pitchFamily="2" charset="-122"/>
                        </a:rPr>
                        <a:t>日为</a:t>
                      </a:r>
                      <a:r>
                        <a:rPr lang="en-US" altLang="zh-CN" sz="1800" b="1">
                          <a:ea typeface="华文中宋" panose="02010600040101010101" pitchFamily="2" charset="-122"/>
                        </a:rPr>
                        <a:t>1</a:t>
                      </a:r>
                      <a:r>
                        <a:rPr lang="zh-CN" altLang="en-US" sz="1800" b="1">
                          <a:ea typeface="华文中宋" panose="02010600040101010101" pitchFamily="2" charset="-122"/>
                        </a:rPr>
                        <a:t>个纳税期的</a:t>
                      </a:r>
                      <a:r>
                        <a:rPr lang="en-US" altLang="zh-CN" sz="1800" b="1">
                          <a:ea typeface="华文中宋" panose="02010600040101010101" pitchFamily="2" charset="-122"/>
                        </a:rPr>
                        <a:t>,</a:t>
                      </a:r>
                      <a:r>
                        <a:rPr lang="zh-CN" altLang="en-US" sz="1800" b="1">
                          <a:solidFill>
                            <a:srgbClr val="00B050"/>
                          </a:solidFill>
                          <a:ea typeface="华文中宋" panose="02010600040101010101" pitchFamily="2" charset="-122"/>
                        </a:rPr>
                        <a:t>自期满之日起</a:t>
                      </a:r>
                      <a:r>
                        <a:rPr lang="en-US" altLang="zh-CN" sz="1800" b="1">
                          <a:solidFill>
                            <a:srgbClr val="00B050"/>
                          </a:solidFill>
                          <a:ea typeface="华文中宋" panose="02010600040101010101" pitchFamily="2" charset="-122"/>
                        </a:rPr>
                        <a:t>5</a:t>
                      </a:r>
                      <a:r>
                        <a:rPr lang="zh-CN" altLang="en-US" sz="1800" b="1">
                          <a:solidFill>
                            <a:srgbClr val="00B050"/>
                          </a:solidFill>
                          <a:ea typeface="华文中宋" panose="02010600040101010101" pitchFamily="2" charset="-122"/>
                        </a:rPr>
                        <a:t>日内预缴税款</a:t>
                      </a:r>
                      <a:r>
                        <a:rPr lang="en-US" altLang="zh-CN" sz="1800" b="1">
                          <a:solidFill>
                            <a:srgbClr val="00B050"/>
                          </a:solidFill>
                          <a:ea typeface="华文中宋" panose="02010600040101010101" pitchFamily="2" charset="-122"/>
                        </a:rPr>
                        <a:t>,</a:t>
                      </a:r>
                      <a:r>
                        <a:rPr lang="zh-CN" altLang="en-US" sz="1800" b="1">
                          <a:ea typeface="华文中宋" panose="02010600040101010101" pitchFamily="2" charset="-122"/>
                        </a:rPr>
                        <a:t>于次月</a:t>
                      </a:r>
                      <a:r>
                        <a:rPr lang="en-US" altLang="zh-CN" sz="1800" b="1">
                          <a:ea typeface="华文中宋" panose="02010600040101010101" pitchFamily="2" charset="-122"/>
                        </a:rPr>
                        <a:t>1</a:t>
                      </a:r>
                      <a:r>
                        <a:rPr lang="zh-CN" altLang="en-US" sz="1800" b="1">
                          <a:ea typeface="华文中宋" panose="02010600040101010101" pitchFamily="2" charset="-122"/>
                        </a:rPr>
                        <a:t>日起</a:t>
                      </a:r>
                      <a:r>
                        <a:rPr lang="en-US" altLang="zh-CN" sz="1800" b="1">
                          <a:ea typeface="华文中宋" panose="02010600040101010101" pitchFamily="2" charset="-122"/>
                        </a:rPr>
                        <a:t>15</a:t>
                      </a:r>
                      <a:r>
                        <a:rPr lang="zh-CN" altLang="en-US" sz="1800" b="1">
                          <a:ea typeface="华文中宋" panose="02010600040101010101" pitchFamily="2" charset="-122"/>
                        </a:rPr>
                        <a:t>日内申报纳税并结清上月应纳税款。</a:t>
                      </a:r>
                      <a:endParaRPr lang="zh-CN" altLang="en-US" sz="1800" b="1">
                        <a:ea typeface="华文中宋" panose="02010600040101010101" pitchFamily="2" charset="-122"/>
                      </a:endParaRPr>
                    </a:p>
                    <a:p>
                      <a:pPr>
                        <a:lnSpc>
                          <a:spcPct val="110000"/>
                        </a:lnSpc>
                        <a:buNone/>
                      </a:pPr>
                      <a:r>
                        <a:rPr lang="zh-CN" altLang="en-US" sz="1800" b="1">
                          <a:ea typeface="华文中宋" panose="02010600040101010101" pitchFamily="2" charset="-122"/>
                        </a:rPr>
                        <a:t>扣缴义务人解缴税款的期限</a:t>
                      </a:r>
                      <a:r>
                        <a:rPr lang="en-US" altLang="zh-CN" sz="1800" b="1">
                          <a:ea typeface="华文中宋" panose="02010600040101010101" pitchFamily="2" charset="-122"/>
                        </a:rPr>
                        <a:t>,</a:t>
                      </a:r>
                      <a:r>
                        <a:rPr lang="zh-CN" altLang="en-US" sz="1800" b="1">
                          <a:ea typeface="华文中宋" panose="02010600040101010101" pitchFamily="2" charset="-122"/>
                        </a:rPr>
                        <a:t>依照前两款规定执行。</a:t>
                      </a:r>
                      <a:endParaRPr lang="zh-CN" altLang="en-US" sz="1800" b="1">
                        <a:ea typeface="华文中宋" panose="02010600040101010101" pitchFamily="2" charset="-122"/>
                      </a:endParaRPr>
                    </a:p>
                    <a:p>
                      <a:pPr>
                        <a:lnSpc>
                          <a:spcPct val="110000"/>
                        </a:lnSpc>
                        <a:buNone/>
                      </a:pPr>
                      <a:r>
                        <a:rPr lang="zh-CN" altLang="en-US" sz="1800" b="1">
                          <a:ea typeface="华文中宋" panose="02010600040101010101" pitchFamily="2" charset="-122"/>
                        </a:rPr>
                        <a:t>第二十四条</a:t>
                      </a:r>
                      <a:r>
                        <a:rPr lang="en-US" altLang="en-US" sz="1800" b="1">
                          <a:ea typeface="华文中宋" panose="02010600040101010101" pitchFamily="2" charset="-122"/>
                        </a:rPr>
                        <a:t> </a:t>
                      </a:r>
                      <a:r>
                        <a:rPr lang="zh-CN" altLang="en-US" sz="1800" b="1">
                          <a:ea typeface="华文中宋" panose="02010600040101010101" pitchFamily="2" charset="-122"/>
                        </a:rPr>
                        <a:t>纳税人进口货物</a:t>
                      </a:r>
                      <a:r>
                        <a:rPr lang="en-US" altLang="zh-CN" sz="1800" b="1">
                          <a:ea typeface="华文中宋" panose="02010600040101010101" pitchFamily="2" charset="-122"/>
                        </a:rPr>
                        <a:t>,</a:t>
                      </a:r>
                      <a:r>
                        <a:rPr lang="zh-CN" altLang="en-US" sz="1800" b="1">
                          <a:ea typeface="华文中宋" panose="02010600040101010101" pitchFamily="2" charset="-122"/>
                        </a:rPr>
                        <a:t>应当自海关填发海关进口增值税专用缴款书之日起</a:t>
                      </a:r>
                      <a:r>
                        <a:rPr lang="en-US" altLang="zh-CN" sz="1800" b="1">
                          <a:ea typeface="华文中宋" panose="02010600040101010101" pitchFamily="2" charset="-122"/>
                        </a:rPr>
                        <a:t>15</a:t>
                      </a:r>
                      <a:r>
                        <a:rPr lang="zh-CN" altLang="en-US" sz="1800" b="1">
                          <a:ea typeface="华文中宋" panose="02010600040101010101" pitchFamily="2" charset="-122"/>
                        </a:rPr>
                        <a:t>日内缴纳税款。</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计税期限</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取代</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纳税期限</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，表述更加准确。取消了</a:t>
                      </a: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a:t>
                      </a: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a:t>
                      </a:r>
                      <a:r>
                        <a:rPr lang="en-US" altLang="zh-CN" sz="1800" b="1">
                          <a:solidFill>
                            <a:schemeClr val="tx1"/>
                          </a:solidFill>
                          <a:ea typeface="华文中宋" panose="02010600040101010101" pitchFamily="2" charset="-122"/>
                        </a:rPr>
                        <a:t>5</a:t>
                      </a:r>
                      <a:r>
                        <a:rPr lang="zh-CN" altLang="en-US" sz="1800" b="1">
                          <a:solidFill>
                            <a:schemeClr val="tx1"/>
                          </a:solidFill>
                          <a:ea typeface="华文中宋" panose="02010600040101010101" pitchFamily="2" charset="-122"/>
                        </a:rPr>
                        <a:t>的计税期限，保留十、十五、一个月或一季度的计税期限。</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sym typeface="+mn-ea"/>
                        </a:rPr>
                        <a:t>不经常发生”取代“</a:t>
                      </a:r>
                      <a:r>
                        <a:rPr lang="zh-CN" altLang="en-US" sz="1800" b="1">
                          <a:solidFill>
                            <a:schemeClr val="tx1"/>
                          </a:solidFill>
                          <a:ea typeface="华文中宋" panose="02010600040101010101" pitchFamily="2" charset="-122"/>
                        </a:rPr>
                        <a:t>不</a:t>
                      </a:r>
                      <a:r>
                        <a:rPr lang="zh-CN" altLang="en-US" sz="1800" b="1">
                          <a:solidFill>
                            <a:schemeClr val="tx1"/>
                          </a:solidFill>
                          <a:ea typeface="华文中宋" panose="02010600040101010101" pitchFamily="2" charset="-122"/>
                          <a:sym typeface="+mn-ea"/>
                        </a:rPr>
                        <a:t>能按照固定期限”，更好掌握</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申报纳税。十或十五日计税基限和一个月或一季度为计税期均于次月十五内申报纳税，所不同的是，前者是结算申报</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4.</a:t>
                      </a:r>
                      <a:r>
                        <a:rPr lang="zh-CN" altLang="en-US" sz="1800" b="1">
                          <a:solidFill>
                            <a:schemeClr val="tx1"/>
                          </a:solidFill>
                          <a:ea typeface="华文中宋" panose="02010600040101010101" pitchFamily="2" charset="-122"/>
                        </a:rPr>
                        <a:t>平移</a:t>
                      </a:r>
                      <a:r>
                        <a:rPr lang="zh-CN" altLang="en-US" sz="1800" b="1">
                          <a:solidFill>
                            <a:schemeClr val="tx1"/>
                          </a:solidFill>
                          <a:ea typeface="华文中宋" panose="02010600040101010101" pitchFamily="2" charset="-122"/>
                          <a:sym typeface="+mn-ea"/>
                        </a:rPr>
                        <a:t>十或十五日计税基限的预缴规定</a:t>
                      </a:r>
                      <a:endParaRPr lang="zh-CN" altLang="en-US" sz="1800" b="1">
                        <a:solidFill>
                          <a:schemeClr val="tx1"/>
                        </a:solidFill>
                        <a:ea typeface="华文中宋" panose="02010600040101010101" pitchFamily="2" charset="-122"/>
                        <a:sym typeface="+mn-ea"/>
                      </a:endParaRPr>
                    </a:p>
                    <a:p>
                      <a:pPr>
                        <a:buNone/>
                      </a:pPr>
                      <a:r>
                        <a:rPr lang="en-US" altLang="zh-CN" sz="1800" b="1">
                          <a:solidFill>
                            <a:schemeClr val="tx1"/>
                          </a:solidFill>
                          <a:ea typeface="华文中宋" panose="02010600040101010101" pitchFamily="2" charset="-122"/>
                          <a:sym typeface="+mn-ea"/>
                        </a:rPr>
                        <a:t>5.</a:t>
                      </a:r>
                      <a:r>
                        <a:rPr lang="zh-CN" altLang="en-US" sz="1800" b="1">
                          <a:solidFill>
                            <a:schemeClr val="tx1"/>
                          </a:solidFill>
                          <a:ea typeface="华文中宋" panose="02010600040101010101" pitchFamily="2" charset="-122"/>
                          <a:sym typeface="+mn-ea"/>
                        </a:rPr>
                        <a:t>另有规定，为其他情形预缴增值税留下空间，由其他法律、法规规定</a:t>
                      </a:r>
                      <a:endParaRPr lang="zh-CN" altLang="en-US" sz="1800" b="1">
                        <a:solidFill>
                          <a:schemeClr val="tx1"/>
                        </a:solidFill>
                        <a:ea typeface="华文中宋" panose="02010600040101010101" pitchFamily="2" charset="-122"/>
                        <a:sym typeface="+mn-ea"/>
                      </a:endParaRPr>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增值税法初步理解</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一</a:t>
            </a:r>
            <a:r>
              <a:rPr lang="en-US" altLang="zh-CN">
                <a:solidFill>
                  <a:srgbClr val="FF0000"/>
                </a:solidFill>
              </a:rPr>
              <a:t>.</a:t>
            </a:r>
            <a:r>
              <a:rPr lang="zh-CN" altLang="en-US">
                <a:solidFill>
                  <a:srgbClr val="FF0000"/>
                </a:solidFill>
              </a:rPr>
              <a:t>增值税是第一大税，涉及各行各业</a:t>
            </a:r>
            <a:endParaRPr lang="zh-CN" altLang="en-US">
              <a:solidFill>
                <a:srgbClr val="FF0000"/>
              </a:solidFill>
            </a:endParaRPr>
          </a:p>
          <a:p>
            <a:r>
              <a:rPr lang="zh-CN" altLang="en-US"/>
              <a:t>增值税法只是统一性原则性规定，具体实施、行业性特殊规定，有待实施条例细化和明确，在执行过程的各种具体问题，还将由行政规定等补充</a:t>
            </a:r>
            <a:endParaRPr lang="zh-CN" altLang="en-US"/>
          </a:p>
          <a:p>
            <a:r>
              <a:rPr lang="zh-CN" altLang="en-US">
                <a:solidFill>
                  <a:srgbClr val="FF0000"/>
                </a:solidFill>
              </a:rPr>
              <a:t>二</a:t>
            </a:r>
            <a:r>
              <a:rPr lang="en-US" altLang="zh-CN">
                <a:solidFill>
                  <a:srgbClr val="FF0000"/>
                </a:solidFill>
              </a:rPr>
              <a:t>.</a:t>
            </a:r>
            <a:r>
              <a:rPr lang="zh-CN" altLang="en-US">
                <a:solidFill>
                  <a:srgbClr val="FF0000"/>
                </a:solidFill>
              </a:rPr>
              <a:t>增值税法在字面上改动很多</a:t>
            </a:r>
            <a:endParaRPr lang="en-US" altLang="zh-CN">
              <a:solidFill>
                <a:srgbClr val="FF0000"/>
              </a:solidFill>
            </a:endParaRPr>
          </a:p>
          <a:p>
            <a:r>
              <a:rPr lang="zh-CN" altLang="en-US"/>
              <a:t>几乎每条都有改动，</a:t>
            </a:r>
            <a:r>
              <a:rPr lang="zh-CN" altLang="en-US">
                <a:solidFill>
                  <a:schemeClr val="tx1"/>
                </a:solidFill>
              </a:rPr>
              <a:t>增值税法共六章、三十八条，与增值税暂行条例（</a:t>
            </a:r>
            <a:r>
              <a:rPr lang="en-US" altLang="zh-CN">
                <a:solidFill>
                  <a:schemeClr val="tx1"/>
                </a:solidFill>
              </a:rPr>
              <a:t>2017</a:t>
            </a:r>
            <a:r>
              <a:rPr lang="zh-CN" altLang="en-US">
                <a:solidFill>
                  <a:schemeClr val="tx1"/>
                </a:solidFill>
              </a:rPr>
              <a:t>年）相比，</a:t>
            </a:r>
            <a:r>
              <a:rPr lang="zh-CN" altLang="en-US">
                <a:solidFill>
                  <a:srgbClr val="FF0000"/>
                </a:solidFill>
              </a:rPr>
              <a:t>仅有一条</a:t>
            </a:r>
            <a:r>
              <a:rPr lang="zh-CN" altLang="en-US">
                <a:solidFill>
                  <a:schemeClr val="tx1"/>
                </a:solidFill>
              </a:rPr>
              <a:t>没有修改（第十八条</a:t>
            </a:r>
            <a:r>
              <a:rPr lang="en-US" altLang="zh-CN">
                <a:solidFill>
                  <a:schemeClr val="tx1"/>
                </a:solidFill>
              </a:rPr>
              <a:t> </a:t>
            </a:r>
            <a:r>
              <a:rPr lang="zh-CN" altLang="en-US">
                <a:solidFill>
                  <a:schemeClr val="tx1"/>
                </a:solidFill>
              </a:rPr>
              <a:t>销售额以人民币计算。纳税人以人民币以外的货币结算销售额的，应当折合成人民币计算）</a:t>
            </a:r>
            <a:endParaRPr lang="zh-CN" altLang="en-US">
              <a:solidFill>
                <a:schemeClr val="tx1"/>
              </a:solidFill>
            </a:endParaRPr>
          </a:p>
          <a:p>
            <a:r>
              <a:rPr lang="zh-CN" altLang="en-US"/>
              <a:t>营改增试点后，对所有的应税交易归总立法；依据立法规则，调整内容；根据征管实践，作出更便宜的规定；部分文字上的调整</a:t>
            </a:r>
            <a:endParaRPr lang="zh-CN" altLang="en-US"/>
          </a:p>
          <a:p>
            <a:pPr algn="l">
              <a:buClrTx/>
              <a:buSzTx/>
            </a:pPr>
            <a:r>
              <a:rPr lang="zh-CN" altLang="en-US">
                <a:solidFill>
                  <a:srgbClr val="FF0000"/>
                </a:solidFill>
              </a:rPr>
              <a:t>三.实质性的变动内容不多</a:t>
            </a:r>
            <a:endParaRPr lang="zh-CN" altLang="en-US">
              <a:solidFill>
                <a:srgbClr val="FF0000"/>
              </a:solidFill>
            </a:endParaRPr>
          </a:p>
          <a:p>
            <a:pPr algn="l">
              <a:buClrTx/>
              <a:buSzTx/>
            </a:pPr>
            <a:r>
              <a:rPr lang="zh-CN" altLang="en-US"/>
              <a:t>立法并不会推倒重来，绝大部分内容是实施经验基础上的延续</a:t>
            </a:r>
            <a:endParaRPr lang="zh-CN" altLang="en-US"/>
          </a:p>
          <a:p>
            <a:pPr marL="0" indent="0" algn="l">
              <a:buClrTx/>
              <a:buSzTx/>
              <a:buNone/>
            </a:pP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3146425"/>
        </p:xfrm>
        <a:graphic>
          <a:graphicData uri="http://schemas.openxmlformats.org/drawingml/2006/table">
            <a:tbl>
              <a:tblPr firstRow="1" bandRow="1">
                <a:tableStyleId>{5C22544A-7EE6-4342-B048-85BDC9FD1C3A}</a:tableStyleId>
              </a:tblPr>
              <a:tblGrid>
                <a:gridCol w="3870325"/>
                <a:gridCol w="4141470"/>
                <a:gridCol w="326009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2003425">
                <a:tc>
                  <a:txBody>
                    <a:bodyPr/>
                    <a:p>
                      <a:pPr>
                        <a:buNone/>
                      </a:pPr>
                      <a:r>
                        <a:rPr lang="zh-CN" altLang="en-US" sz="1800" b="1">
                          <a:solidFill>
                            <a:schemeClr val="tx1"/>
                          </a:solidFill>
                          <a:ea typeface="华文中宋" panose="02010600040101010101" pitchFamily="2" charset="-122"/>
                        </a:rPr>
                        <a:t>第三十二条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增值税由税务机关征收，进口货物的增值税由海关代征。</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海关应当将代征增值税和货物出口报关的信息提供给税务机关。</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个人携带或者寄递进境物品增值税的计征办法由</a:t>
                      </a:r>
                      <a:r>
                        <a:rPr lang="zh-CN" altLang="en-US" sz="1800" b="1">
                          <a:solidFill>
                            <a:srgbClr val="FF0000"/>
                          </a:solidFill>
                          <a:ea typeface="华文中宋" panose="02010600040101010101" pitchFamily="2" charset="-122"/>
                        </a:rPr>
                        <a:t>国务院</a:t>
                      </a:r>
                      <a:r>
                        <a:rPr lang="zh-CN" altLang="en-US" sz="1800" b="1">
                          <a:solidFill>
                            <a:schemeClr val="tx1"/>
                          </a:solidFill>
                          <a:ea typeface="华文中宋" panose="02010600040101010101" pitchFamily="2" charset="-122"/>
                        </a:rPr>
                        <a:t>制定，报全国人民代表大会常务委员会</a:t>
                      </a:r>
                      <a:r>
                        <a:rPr lang="zh-CN" altLang="en-US" sz="1800" b="1">
                          <a:solidFill>
                            <a:srgbClr val="FF0000"/>
                          </a:solidFill>
                          <a:ea typeface="华文中宋" panose="02010600040101010101" pitchFamily="2" charset="-122"/>
                        </a:rPr>
                        <a:t>备案</a:t>
                      </a:r>
                      <a:r>
                        <a:rPr lang="zh-CN" altLang="en-US" sz="1800" b="1">
                          <a:solidFill>
                            <a:schemeClr val="tx1"/>
                          </a:solidFill>
                          <a:ea typeface="华文中宋" panose="02010600040101010101" pitchFamily="2" charset="-122"/>
                        </a:rPr>
                        <a:t>。</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第二十条</a:t>
                      </a:r>
                      <a:r>
                        <a:rPr lang="en-US" altLang="en-US" sz="1800" b="1">
                          <a:ea typeface="华文中宋" panose="02010600040101010101" pitchFamily="2" charset="-122"/>
                        </a:rPr>
                        <a:t> </a:t>
                      </a:r>
                      <a:r>
                        <a:rPr lang="zh-CN" altLang="en-US" sz="1800" b="1">
                          <a:ea typeface="华文中宋" panose="02010600040101010101" pitchFamily="2" charset="-122"/>
                        </a:rPr>
                        <a:t>增值税由税务机关征收，进口货物的增值税由海关代征。</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个人携带或者邮寄进境自用物品的增值税</a:t>
                      </a:r>
                      <a:r>
                        <a:rPr lang="en-US" altLang="zh-CN" sz="1800" b="1">
                          <a:ea typeface="华文中宋" panose="02010600040101010101" pitchFamily="2" charset="-122"/>
                        </a:rPr>
                        <a:t>,</a:t>
                      </a:r>
                      <a:r>
                        <a:rPr lang="zh-CN" altLang="en-US" sz="1800" b="1">
                          <a:ea typeface="华文中宋" panose="02010600040101010101" pitchFamily="2" charset="-122"/>
                        </a:rPr>
                        <a:t>连同关税</a:t>
                      </a:r>
                      <a:r>
                        <a:rPr lang="zh-CN" altLang="en-US" sz="1800" b="1">
                          <a:solidFill>
                            <a:srgbClr val="00B050"/>
                          </a:solidFill>
                          <a:ea typeface="华文中宋" panose="02010600040101010101" pitchFamily="2" charset="-122"/>
                        </a:rPr>
                        <a:t>一并计征</a:t>
                      </a:r>
                      <a:r>
                        <a:rPr lang="zh-CN" altLang="en-US" sz="1800" b="1">
                          <a:ea typeface="华文中宋" panose="02010600040101010101" pitchFamily="2" charset="-122"/>
                        </a:rPr>
                        <a:t>。具体办法由</a:t>
                      </a:r>
                      <a:r>
                        <a:rPr lang="zh-CN" altLang="en-US" sz="1800" b="1">
                          <a:solidFill>
                            <a:srgbClr val="00B050"/>
                          </a:solidFill>
                          <a:ea typeface="华文中宋" panose="02010600040101010101" pitchFamily="2" charset="-122"/>
                        </a:rPr>
                        <a:t>国务院</a:t>
                      </a:r>
                      <a:r>
                        <a:rPr lang="zh-CN" altLang="en-US" sz="1800" b="1">
                          <a:ea typeface="华文中宋" panose="02010600040101010101" pitchFamily="2" charset="-122"/>
                        </a:rPr>
                        <a:t>关税税则委员会会同有关部门制定。</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进口货物代征性质</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增加海关信息共享要求</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行邮税由国务院制订报人大备案</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第三十三条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纳税人出口货物或者跨境销售服务、无形资产，适用零税率的，应当向主管税务机关申报办理退（免）税。出口退（免）税的具体办法，由</a:t>
                      </a:r>
                      <a:r>
                        <a:rPr lang="zh-CN" altLang="en-US" sz="1800" b="1">
                          <a:solidFill>
                            <a:srgbClr val="FF0000"/>
                          </a:solidFill>
                          <a:ea typeface="华文中宋" panose="02010600040101010101" pitchFamily="2" charset="-122"/>
                        </a:rPr>
                        <a:t>国务院</a:t>
                      </a:r>
                      <a:r>
                        <a:rPr lang="zh-CN" altLang="en-US" sz="1800" b="1">
                          <a:solidFill>
                            <a:schemeClr val="tx1"/>
                          </a:solidFill>
                          <a:ea typeface="华文中宋" panose="02010600040101010101" pitchFamily="2" charset="-122"/>
                        </a:rPr>
                        <a:t>制定。</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第二十五条</a:t>
                      </a:r>
                      <a:r>
                        <a:rPr lang="en-US" altLang="en-US" sz="1800" b="1">
                          <a:ea typeface="华文中宋" panose="02010600040101010101" pitchFamily="2" charset="-122"/>
                        </a:rPr>
                        <a:t> </a:t>
                      </a:r>
                      <a:r>
                        <a:rPr lang="zh-CN" altLang="en-US" sz="1800" b="1">
                          <a:ea typeface="华文中宋" panose="02010600040101010101" pitchFamily="2" charset="-122"/>
                        </a:rPr>
                        <a:t>纳税人出口货物适用退</a:t>
                      </a:r>
                      <a:r>
                        <a:rPr lang="en-US" altLang="zh-CN" sz="1800" b="1">
                          <a:ea typeface="华文中宋" panose="02010600040101010101" pitchFamily="2" charset="-122"/>
                        </a:rPr>
                        <a:t>(</a:t>
                      </a:r>
                      <a:r>
                        <a:rPr lang="zh-CN" altLang="en-US" sz="1800" b="1">
                          <a:ea typeface="华文中宋" panose="02010600040101010101" pitchFamily="2" charset="-122"/>
                        </a:rPr>
                        <a:t>免</a:t>
                      </a:r>
                      <a:r>
                        <a:rPr lang="en-US" altLang="zh-CN" sz="1800" b="1">
                          <a:ea typeface="华文中宋" panose="02010600040101010101" pitchFamily="2" charset="-122"/>
                        </a:rPr>
                        <a:t>)</a:t>
                      </a:r>
                      <a:r>
                        <a:rPr lang="zh-CN" altLang="en-US" sz="1800" b="1">
                          <a:ea typeface="华文中宋" panose="02010600040101010101" pitchFamily="2" charset="-122"/>
                        </a:rPr>
                        <a:t>税规定的，应当向海关办理出口手续</a:t>
                      </a:r>
                      <a:r>
                        <a:rPr lang="en-US" altLang="zh-CN" sz="1800" b="1">
                          <a:ea typeface="华文中宋" panose="02010600040101010101" pitchFamily="2" charset="-122"/>
                        </a:rPr>
                        <a:t>,</a:t>
                      </a:r>
                      <a:r>
                        <a:rPr lang="zh-CN" altLang="en-US" sz="1800" b="1">
                          <a:ea typeface="华文中宋" panose="02010600040101010101" pitchFamily="2" charset="-122"/>
                        </a:rPr>
                        <a:t>凭出口报关单等有关凭证</a:t>
                      </a:r>
                      <a:r>
                        <a:rPr lang="en-US" altLang="zh-CN" sz="1800" b="1">
                          <a:ea typeface="华文中宋" panose="02010600040101010101" pitchFamily="2" charset="-122"/>
                        </a:rPr>
                        <a:t>,</a:t>
                      </a:r>
                      <a:r>
                        <a:rPr lang="zh-CN" altLang="en-US" sz="1800" b="1">
                          <a:ea typeface="华文中宋" panose="02010600040101010101" pitchFamily="2" charset="-122"/>
                        </a:rPr>
                        <a:t>在规定的出口退</a:t>
                      </a:r>
                      <a:r>
                        <a:rPr lang="en-US" altLang="zh-CN" sz="1800" b="1">
                          <a:ea typeface="华文中宋" panose="02010600040101010101" pitchFamily="2" charset="-122"/>
                        </a:rPr>
                        <a:t>(</a:t>
                      </a:r>
                      <a:r>
                        <a:rPr lang="zh-CN" altLang="en-US" sz="1800" b="1">
                          <a:ea typeface="华文中宋" panose="02010600040101010101" pitchFamily="2" charset="-122"/>
                        </a:rPr>
                        <a:t>免</a:t>
                      </a:r>
                      <a:r>
                        <a:rPr lang="en-US" altLang="zh-CN" sz="1800" b="1">
                          <a:ea typeface="华文中宋" panose="02010600040101010101" pitchFamily="2" charset="-122"/>
                        </a:rPr>
                        <a:t>)</a:t>
                      </a:r>
                      <a:r>
                        <a:rPr lang="zh-CN" altLang="en-US" sz="1800" b="1">
                          <a:ea typeface="华文中宋" panose="02010600040101010101" pitchFamily="2" charset="-122"/>
                        </a:rPr>
                        <a:t>税申报期内按月向主管税务机关申报办理该项出口货物的退</a:t>
                      </a:r>
                      <a:r>
                        <a:rPr lang="en-US" altLang="zh-CN" sz="1800" b="1">
                          <a:ea typeface="华文中宋" panose="02010600040101010101" pitchFamily="2" charset="-122"/>
                        </a:rPr>
                        <a:t>(</a:t>
                      </a:r>
                      <a:r>
                        <a:rPr lang="zh-CN" altLang="en-US" sz="1800" b="1">
                          <a:ea typeface="华文中宋" panose="02010600040101010101" pitchFamily="2" charset="-122"/>
                        </a:rPr>
                        <a:t>免</a:t>
                      </a:r>
                      <a:r>
                        <a:rPr lang="en-US" altLang="zh-CN" sz="1800" b="1">
                          <a:ea typeface="华文中宋" panose="02010600040101010101" pitchFamily="2" charset="-122"/>
                        </a:rPr>
                        <a:t>)</a:t>
                      </a:r>
                      <a:r>
                        <a:rPr lang="zh-CN" altLang="en-US" sz="1800" b="1">
                          <a:ea typeface="华文中宋" panose="02010600040101010101" pitchFamily="2" charset="-122"/>
                        </a:rPr>
                        <a:t>税；境内单位和个人跨境销售服务和无形资产适用退</a:t>
                      </a:r>
                      <a:r>
                        <a:rPr lang="en-US" altLang="zh-CN" sz="1800" b="1">
                          <a:ea typeface="华文中宋" panose="02010600040101010101" pitchFamily="2" charset="-122"/>
                        </a:rPr>
                        <a:t>(</a:t>
                      </a:r>
                      <a:r>
                        <a:rPr lang="zh-CN" altLang="en-US" sz="1800" b="1">
                          <a:ea typeface="华文中宋" panose="02010600040101010101" pitchFamily="2" charset="-122"/>
                        </a:rPr>
                        <a:t>免</a:t>
                      </a:r>
                      <a:r>
                        <a:rPr lang="en-US" altLang="zh-CN" sz="1800" b="1">
                          <a:ea typeface="华文中宋" panose="02010600040101010101" pitchFamily="2" charset="-122"/>
                        </a:rPr>
                        <a:t>)</a:t>
                      </a:r>
                      <a:r>
                        <a:rPr lang="zh-CN" altLang="en-US" sz="1800" b="1">
                          <a:ea typeface="华文中宋" panose="02010600040101010101" pitchFamily="2" charset="-122"/>
                        </a:rPr>
                        <a:t>税规定的</a:t>
                      </a:r>
                      <a:r>
                        <a:rPr lang="en-US" altLang="zh-CN" sz="1800" b="1">
                          <a:ea typeface="华文中宋" panose="02010600040101010101" pitchFamily="2" charset="-122"/>
                        </a:rPr>
                        <a:t>,</a:t>
                      </a:r>
                      <a:r>
                        <a:rPr lang="zh-CN" altLang="en-US" sz="1800" b="1">
                          <a:ea typeface="华文中宋" panose="02010600040101010101" pitchFamily="2" charset="-122"/>
                        </a:rPr>
                        <a:t>应当按期向主管税务机关申报办理退</a:t>
                      </a:r>
                      <a:r>
                        <a:rPr lang="en-US" altLang="zh-CN" sz="1800" b="1">
                          <a:ea typeface="华文中宋" panose="02010600040101010101" pitchFamily="2" charset="-122"/>
                        </a:rPr>
                        <a:t>(</a:t>
                      </a:r>
                      <a:r>
                        <a:rPr lang="zh-CN" altLang="en-US" sz="1800" b="1">
                          <a:ea typeface="华文中宋" panose="02010600040101010101" pitchFamily="2" charset="-122"/>
                        </a:rPr>
                        <a:t>免</a:t>
                      </a:r>
                      <a:r>
                        <a:rPr lang="en-US" altLang="zh-CN" sz="1800" b="1">
                          <a:ea typeface="华文中宋" panose="02010600040101010101" pitchFamily="2" charset="-122"/>
                        </a:rPr>
                        <a:t>)</a:t>
                      </a:r>
                      <a:r>
                        <a:rPr lang="zh-CN" altLang="en-US" sz="1800" b="1">
                          <a:ea typeface="华文中宋" panose="02010600040101010101" pitchFamily="2" charset="-122"/>
                        </a:rPr>
                        <a:t>税。具体办法由</a:t>
                      </a:r>
                      <a:r>
                        <a:rPr lang="zh-CN" altLang="en-US" sz="1800" b="1">
                          <a:solidFill>
                            <a:srgbClr val="00B050"/>
                          </a:solidFill>
                          <a:ea typeface="华文中宋" panose="02010600040101010101" pitchFamily="2" charset="-122"/>
                        </a:rPr>
                        <a:t>国务院财政、税务主管部门</a:t>
                      </a:r>
                      <a:r>
                        <a:rPr lang="zh-CN" altLang="en-US" sz="1800" b="1">
                          <a:ea typeface="华文中宋" panose="02010600040101010101" pitchFamily="2" charset="-122"/>
                        </a:rPr>
                        <a:t>制定。</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出口货物办理退税后发生退货或者退关的</a:t>
                      </a:r>
                      <a:r>
                        <a:rPr lang="en-US" altLang="zh-CN" sz="1800" b="1">
                          <a:ea typeface="华文中宋" panose="02010600040101010101" pitchFamily="2" charset="-122"/>
                        </a:rPr>
                        <a:t>,</a:t>
                      </a:r>
                      <a:r>
                        <a:rPr lang="zh-CN" altLang="en-US" sz="1800" b="1">
                          <a:ea typeface="华文中宋" panose="02010600040101010101" pitchFamily="2" charset="-122"/>
                        </a:rPr>
                        <a:t>纳税人应当依法</a:t>
                      </a:r>
                      <a:r>
                        <a:rPr lang="zh-CN" altLang="en-US" sz="1800" b="1">
                          <a:solidFill>
                            <a:srgbClr val="00B050"/>
                          </a:solidFill>
                          <a:ea typeface="华文中宋" panose="02010600040101010101" pitchFamily="2" charset="-122"/>
                        </a:rPr>
                        <a:t>补缴已退的税款</a:t>
                      </a:r>
                      <a:r>
                        <a:rPr lang="zh-CN" altLang="en-US" sz="1800" b="1">
                          <a:ea typeface="华文中宋" panose="02010600040101010101" pitchFamily="2" charset="-122"/>
                        </a:rPr>
                        <a:t>。</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出口退（免）原则规定</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具体办法改由国务院另行制订</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符合立法表述</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3429000"/>
        </p:xfrm>
        <a:graphic>
          <a:graphicData uri="http://schemas.openxmlformats.org/drawingml/2006/table">
            <a:tbl>
              <a:tblPr firstRow="1" bandRow="1">
                <a:tableStyleId>{5C22544A-7EE6-4342-B048-85BDC9FD1C3A}</a:tableStyleId>
              </a:tblPr>
              <a:tblGrid>
                <a:gridCol w="3308985"/>
                <a:gridCol w="4556760"/>
                <a:gridCol w="340614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第三十四条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纳税人应当</a:t>
                      </a:r>
                      <a:r>
                        <a:rPr lang="zh-CN" altLang="en-US" sz="1800" b="1">
                          <a:solidFill>
                            <a:srgbClr val="FF0000"/>
                          </a:solidFill>
                          <a:ea typeface="华文中宋" panose="02010600040101010101" pitchFamily="2" charset="-122"/>
                        </a:rPr>
                        <a:t>依法开具和使用增值税发票</a:t>
                      </a:r>
                      <a:r>
                        <a:rPr lang="zh-CN" altLang="en-US" sz="1800" b="1">
                          <a:solidFill>
                            <a:schemeClr val="tx1"/>
                          </a:solidFill>
                          <a:ea typeface="华文中宋" panose="02010600040101010101" pitchFamily="2" charset="-122"/>
                        </a:rPr>
                        <a:t>。增值税发票包括纸质发票和电子发票。电子发票与纸质发票具有同等法律效力。</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国家积极推广使用电子发票。</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第二十一条</a:t>
                      </a:r>
                      <a:r>
                        <a:rPr lang="en-US" altLang="en-US" sz="1800" b="1">
                          <a:ea typeface="华文中宋" panose="02010600040101010101" pitchFamily="2" charset="-122"/>
                        </a:rPr>
                        <a:t> </a:t>
                      </a:r>
                      <a:r>
                        <a:rPr lang="zh-CN" altLang="en-US" sz="1800" b="1">
                          <a:ea typeface="华文中宋" panose="02010600040101010101" pitchFamily="2" charset="-122"/>
                        </a:rPr>
                        <a:t>纳税人发生应税销售行为</a:t>
                      </a:r>
                      <a:r>
                        <a:rPr lang="en-US" altLang="zh-CN" sz="1800" b="1">
                          <a:ea typeface="华文中宋" panose="02010600040101010101" pitchFamily="2" charset="-122"/>
                        </a:rPr>
                        <a:t>,</a:t>
                      </a:r>
                      <a:r>
                        <a:rPr lang="zh-CN" altLang="en-US" sz="1800" b="1">
                          <a:ea typeface="华文中宋" panose="02010600040101010101" pitchFamily="2" charset="-122"/>
                        </a:rPr>
                        <a:t>应当</a:t>
                      </a:r>
                      <a:r>
                        <a:rPr lang="zh-CN" altLang="en-US" sz="1800" b="1">
                          <a:solidFill>
                            <a:srgbClr val="00B050"/>
                          </a:solidFill>
                          <a:ea typeface="华文中宋" panose="02010600040101010101" pitchFamily="2" charset="-122"/>
                        </a:rPr>
                        <a:t>向索取增值税专用发票的购买方开具</a:t>
                      </a:r>
                      <a:r>
                        <a:rPr lang="zh-CN" altLang="en-US" sz="1800" b="1">
                          <a:ea typeface="华文中宋" panose="02010600040101010101" pitchFamily="2" charset="-122"/>
                        </a:rPr>
                        <a:t>增值税专用发票</a:t>
                      </a:r>
                      <a:r>
                        <a:rPr lang="en-US" altLang="zh-CN" sz="1800" b="1">
                          <a:ea typeface="华文中宋" panose="02010600040101010101" pitchFamily="2" charset="-122"/>
                        </a:rPr>
                        <a:t>,</a:t>
                      </a:r>
                      <a:r>
                        <a:rPr lang="zh-CN" altLang="en-US" sz="1800" b="1">
                          <a:ea typeface="华文中宋" panose="02010600040101010101" pitchFamily="2" charset="-122"/>
                        </a:rPr>
                        <a:t>并在增值税专用发票上分别注明销售额和销项税额。</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属于下列情形之一的</a:t>
                      </a:r>
                      <a:r>
                        <a:rPr lang="en-US" altLang="zh-CN" sz="1800" b="1">
                          <a:ea typeface="华文中宋" panose="02010600040101010101" pitchFamily="2" charset="-122"/>
                        </a:rPr>
                        <a:t>,</a:t>
                      </a:r>
                      <a:r>
                        <a:rPr lang="zh-CN" altLang="en-US" sz="1800" b="1">
                          <a:ea typeface="华文中宋" panose="02010600040101010101" pitchFamily="2" charset="-122"/>
                        </a:rPr>
                        <a:t>不</a:t>
                      </a:r>
                      <a:r>
                        <a:rPr lang="zh-CN" altLang="en-US" sz="1800" b="1">
                          <a:solidFill>
                            <a:srgbClr val="00B050"/>
                          </a:solidFill>
                          <a:ea typeface="华文中宋" panose="02010600040101010101" pitchFamily="2" charset="-122"/>
                        </a:rPr>
                        <a:t>得开具</a:t>
                      </a:r>
                      <a:r>
                        <a:rPr lang="zh-CN" altLang="en-US" sz="1800" b="1">
                          <a:ea typeface="华文中宋" panose="02010600040101010101" pitchFamily="2" charset="-122"/>
                        </a:rPr>
                        <a:t>增值税专用发票</a:t>
                      </a: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一</a:t>
                      </a:r>
                      <a:r>
                        <a:rPr lang="en-US" altLang="zh-CN" sz="1800" b="1">
                          <a:ea typeface="华文中宋" panose="02010600040101010101" pitchFamily="2" charset="-122"/>
                        </a:rPr>
                        <a:t>)</a:t>
                      </a:r>
                      <a:r>
                        <a:rPr lang="zh-CN" altLang="en-US" sz="1800" b="1">
                          <a:ea typeface="华文中宋" panose="02010600040101010101" pitchFamily="2" charset="-122"/>
                        </a:rPr>
                        <a:t>应税销售行为的购买方为消费者个人的</a:t>
                      </a: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a:t>
                      </a:r>
                      <a:r>
                        <a:rPr lang="zh-CN" altLang="en-US" sz="1800" b="1">
                          <a:ea typeface="华文中宋" panose="02010600040101010101" pitchFamily="2" charset="-122"/>
                        </a:rPr>
                        <a:t>二</a:t>
                      </a:r>
                      <a:r>
                        <a:rPr lang="en-US" altLang="zh-CN" sz="1800" b="1">
                          <a:ea typeface="华文中宋" panose="02010600040101010101" pitchFamily="2" charset="-122"/>
                        </a:rPr>
                        <a:t>)</a:t>
                      </a:r>
                      <a:r>
                        <a:rPr lang="zh-CN" altLang="en-US" sz="1800" b="1">
                          <a:ea typeface="华文中宋" panose="02010600040101010101" pitchFamily="2" charset="-122"/>
                        </a:rPr>
                        <a:t>发生应税销售行为适用免税规定的。</a:t>
                      </a: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增值税发票规定，</a:t>
                      </a:r>
                      <a:r>
                        <a:rPr lang="zh-CN" altLang="en-US" sz="1800" b="1">
                          <a:solidFill>
                            <a:schemeClr val="tx1"/>
                          </a:solidFill>
                          <a:ea typeface="华文中宋" panose="02010600040101010101" pitchFamily="2" charset="-122"/>
                        </a:rPr>
                        <a:t>简化表述：依法使用、发票形态、推广电子发票</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增值税发票的管理，属于另行法规内容</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第三十五条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税务机关与工业和信息化、公安、海关、市场监督管理、人民银行、金融监督管理等部门建立增值税涉税信息</a:t>
                      </a:r>
                      <a:r>
                        <a:rPr lang="zh-CN" altLang="en-US" sz="1800" b="1">
                          <a:solidFill>
                            <a:srgbClr val="FF0000"/>
                          </a:solidFill>
                          <a:ea typeface="华文中宋" panose="02010600040101010101" pitchFamily="2" charset="-122"/>
                        </a:rPr>
                        <a:t>共享机制和工作配合机制</a:t>
                      </a:r>
                      <a:r>
                        <a:rPr lang="zh-CN" altLang="en-US" sz="1800" b="1">
                          <a:solidFill>
                            <a:schemeClr val="tx1"/>
                          </a:solidFill>
                          <a:ea typeface="华文中宋" panose="02010600040101010101" pitchFamily="2" charset="-122"/>
                        </a:rPr>
                        <a:t>。</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有关部门应当依照法律、行政法规，在各自职责范围内，支持、协助税务机关开展增值税征收管理。</a:t>
                      </a:r>
                      <a:endParaRPr lang="zh-CN" altLang="en-US" sz="1800" b="1">
                        <a:solidFill>
                          <a:schemeClr val="tx1"/>
                        </a:solidFill>
                        <a:ea typeface="华文中宋" panose="02010600040101010101" pitchFamily="2" charset="-122"/>
                      </a:endParaRPr>
                    </a:p>
                  </a:txBody>
                  <a:tcPr/>
                </a:tc>
                <a:tc>
                  <a:txBody>
                    <a:bodyPr/>
                    <a:p>
                      <a:pPr>
                        <a:buNone/>
                      </a:pPr>
                      <a:endParaRPr lang="zh-CN" altLang="en-US" sz="1800" b="1">
                        <a:ea typeface="华文中宋" panose="02010600040101010101" pitchFamily="2" charset="-122"/>
                      </a:endParaRPr>
                    </a:p>
                  </a:txBody>
                  <a:tcPr/>
                </a:tc>
                <a:tc>
                  <a:txBody>
                    <a:bodyPr/>
                    <a:p>
                      <a:pPr>
                        <a:buNone/>
                      </a:pPr>
                      <a:r>
                        <a:rPr lang="zh-CN" altLang="en-US" sz="1800" b="1">
                          <a:solidFill>
                            <a:schemeClr val="tx1"/>
                          </a:solidFill>
                          <a:ea typeface="华文中宋" panose="02010600040101010101" pitchFamily="2" charset="-122"/>
                        </a:rPr>
                        <a:t>新增：税收共治条款</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增值税法新旧比较及解读</a:t>
            </a:r>
            <a:endParaRPr lang="zh-CN" altLang="en-US"/>
          </a:p>
        </p:txBody>
      </p:sp>
      <p:graphicFrame>
        <p:nvGraphicFramePr>
          <p:cNvPr id="4" name="内容占位符 3"/>
          <p:cNvGraphicFramePr/>
          <p:nvPr>
            <p:ph idx="1"/>
          </p:nvPr>
        </p:nvGraphicFramePr>
        <p:xfrm>
          <a:off x="422563" y="692727"/>
          <a:ext cx="11271885" cy="2819400"/>
        </p:xfrm>
        <a:graphic>
          <a:graphicData uri="http://schemas.openxmlformats.org/drawingml/2006/table">
            <a:tbl>
              <a:tblPr firstRow="1" bandRow="1">
                <a:tableStyleId>{5C22544A-7EE6-4342-B048-85BDC9FD1C3A}</a:tableStyleId>
              </a:tblPr>
              <a:tblGrid>
                <a:gridCol w="3308985"/>
                <a:gridCol w="4556760"/>
                <a:gridCol w="3406140"/>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第三十六条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增值税的征收管理依照</a:t>
                      </a:r>
                      <a:r>
                        <a:rPr lang="zh-CN" altLang="en-US" sz="1800" b="1">
                          <a:solidFill>
                            <a:srgbClr val="FF0000"/>
                          </a:solidFill>
                          <a:ea typeface="华文中宋" panose="02010600040101010101" pitchFamily="2" charset="-122"/>
                        </a:rPr>
                        <a:t>本法</a:t>
                      </a:r>
                      <a:r>
                        <a:rPr lang="zh-CN" altLang="en-US" sz="1800" b="1">
                          <a:solidFill>
                            <a:schemeClr val="tx1"/>
                          </a:solidFill>
                          <a:ea typeface="华文中宋" panose="02010600040101010101" pitchFamily="2" charset="-122"/>
                        </a:rPr>
                        <a:t>和《中华人民共和国税收征收管理法》的规定执行。</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第二十六条</a:t>
                      </a:r>
                      <a:r>
                        <a:rPr lang="en-US" altLang="en-US" sz="1800" b="1">
                          <a:ea typeface="华文中宋" panose="02010600040101010101" pitchFamily="2" charset="-122"/>
                        </a:rPr>
                        <a:t> </a:t>
                      </a:r>
                      <a:r>
                        <a:rPr lang="zh-CN" altLang="en-US" sz="1800" b="1">
                          <a:ea typeface="华文中宋" panose="02010600040101010101" pitchFamily="2" charset="-122"/>
                        </a:rPr>
                        <a:t>增值税的征收管理</a:t>
                      </a:r>
                      <a:r>
                        <a:rPr lang="en-US" altLang="zh-CN" sz="1800" b="1">
                          <a:ea typeface="华文中宋" panose="02010600040101010101" pitchFamily="2" charset="-122"/>
                        </a:rPr>
                        <a:t>,</a:t>
                      </a:r>
                      <a:r>
                        <a:rPr lang="zh-CN" altLang="en-US" sz="1800" b="1">
                          <a:ea typeface="华文中宋" panose="02010600040101010101" pitchFamily="2" charset="-122"/>
                        </a:rPr>
                        <a:t>依照《中华人民共和国税收征收管理法》及</a:t>
                      </a:r>
                      <a:r>
                        <a:rPr lang="zh-CN" altLang="en-US" sz="1800" b="1">
                          <a:solidFill>
                            <a:srgbClr val="FF0000"/>
                          </a:solidFill>
                          <a:ea typeface="华文中宋" panose="02010600040101010101" pitchFamily="2" charset="-122"/>
                        </a:rPr>
                        <a:t>本条例</a:t>
                      </a:r>
                      <a:r>
                        <a:rPr lang="zh-CN" altLang="en-US" sz="1800" b="1">
                          <a:ea typeface="华文中宋" panose="02010600040101010101" pitchFamily="2" charset="-122"/>
                        </a:rPr>
                        <a:t>有关规定执行。</a:t>
                      </a:r>
                      <a:endParaRPr lang="zh-CN" altLang="en-US" sz="1800" b="1">
                        <a:ea typeface="华文中宋" panose="02010600040101010101" pitchFamily="2" charset="-122"/>
                      </a:endParaRPr>
                    </a:p>
                  </a:txBody>
                  <a:tcPr/>
                </a:tc>
                <a:tc>
                  <a:txBody>
                    <a:bodyPr/>
                    <a:p>
                      <a:pPr>
                        <a:buNone/>
                      </a:pPr>
                      <a:r>
                        <a:rPr lang="zh-CN" altLang="en-US" sz="1800" b="1">
                          <a:solidFill>
                            <a:schemeClr val="tx1"/>
                          </a:solidFill>
                          <a:ea typeface="华文中宋" panose="02010600040101010101" pitchFamily="2" charset="-122"/>
                        </a:rPr>
                        <a:t>实体法与程序衔接</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第三十七条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纳税人、扣缴义务人、税务机关及其工作人员</a:t>
                      </a:r>
                      <a:r>
                        <a:rPr lang="zh-CN" altLang="en-US" sz="1800" b="1">
                          <a:solidFill>
                            <a:srgbClr val="FF0000"/>
                          </a:solidFill>
                          <a:ea typeface="华文中宋" panose="02010600040101010101" pitchFamily="2" charset="-122"/>
                        </a:rPr>
                        <a:t>违反本法规定</a:t>
                      </a:r>
                      <a:r>
                        <a:rPr lang="zh-CN" altLang="en-US" sz="1800" b="1">
                          <a:solidFill>
                            <a:schemeClr val="tx1"/>
                          </a:solidFill>
                          <a:ea typeface="华文中宋" panose="02010600040101010101" pitchFamily="2" charset="-122"/>
                        </a:rPr>
                        <a:t>的，依照《中华人民共和国税收征收管理法》和有关法律、行政法规的规定追究法律责任。</a:t>
                      </a:r>
                      <a:endParaRPr lang="zh-CN" altLang="en-US" sz="1800" b="1">
                        <a:solidFill>
                          <a:schemeClr val="tx1"/>
                        </a:solidFill>
                        <a:ea typeface="华文中宋" panose="02010600040101010101" pitchFamily="2" charset="-122"/>
                      </a:endParaRPr>
                    </a:p>
                  </a:txBody>
                  <a:tcPr/>
                </a:tc>
                <a:tc>
                  <a:txBody>
                    <a:bodyPr/>
                    <a:p>
                      <a:pPr>
                        <a:buNone/>
                      </a:pPr>
                      <a:endParaRPr lang="zh-CN" altLang="en-US" sz="1800" b="1">
                        <a:ea typeface="华文中宋" panose="02010600040101010101" pitchFamily="2" charset="-122"/>
                      </a:endParaRPr>
                    </a:p>
                  </a:txBody>
                  <a:tcPr/>
                </a:tc>
                <a:tc>
                  <a:txBody>
                    <a:bodyPr/>
                    <a:p>
                      <a:pPr>
                        <a:buNone/>
                      </a:pPr>
                      <a:r>
                        <a:rPr lang="zh-CN" altLang="en-US" sz="1800" b="1">
                          <a:solidFill>
                            <a:schemeClr val="tx1"/>
                          </a:solidFill>
                          <a:ea typeface="华文中宋" panose="02010600040101010101" pitchFamily="2" charset="-122"/>
                        </a:rPr>
                        <a:t>新增：明确相关人员的法律责任</a:t>
                      </a:r>
                      <a:endParaRPr lang="zh-CN" altLang="en-US" sz="1800" b="1">
                        <a:solidFill>
                          <a:schemeClr val="tx1"/>
                        </a:solidFill>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第六章</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附</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则</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第三十八条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本法自</a:t>
                      </a:r>
                      <a:r>
                        <a:rPr lang="en-US" altLang="zh-CN" sz="1800" b="1">
                          <a:solidFill>
                            <a:schemeClr val="tx1"/>
                          </a:solidFill>
                          <a:ea typeface="华文中宋" panose="02010600040101010101" pitchFamily="2" charset="-122"/>
                        </a:rPr>
                        <a:t>2026</a:t>
                      </a:r>
                      <a:r>
                        <a:rPr lang="zh-CN" altLang="en-US" sz="1800" b="1">
                          <a:solidFill>
                            <a:schemeClr val="tx1"/>
                          </a:solidFill>
                          <a:ea typeface="华文中宋" panose="02010600040101010101" pitchFamily="2" charset="-122"/>
                        </a:rPr>
                        <a:t>年</a:t>
                      </a: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月</a:t>
                      </a: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日起施行。《中华人民共和国增值税暂行条例》同时废止</a:t>
                      </a:r>
                      <a:endParaRPr lang="zh-CN" altLang="en-US" sz="1800" b="1">
                        <a:solidFill>
                          <a:schemeClr val="tx1"/>
                        </a:solidFill>
                        <a:ea typeface="华文中宋" panose="02010600040101010101" pitchFamily="2" charset="-122"/>
                      </a:endParaRPr>
                    </a:p>
                  </a:txBody>
                  <a:tcPr/>
                </a:tc>
                <a:tc>
                  <a:txBody>
                    <a:bodyPr/>
                    <a:p>
                      <a:pPr>
                        <a:buNone/>
                      </a:pPr>
                      <a:r>
                        <a:rPr lang="zh-CN" altLang="en-US" sz="1800" b="1">
                          <a:ea typeface="华文中宋" panose="02010600040101010101" pitchFamily="2" charset="-122"/>
                        </a:rPr>
                        <a:t>第二十八条</a:t>
                      </a:r>
                      <a:r>
                        <a:rPr lang="en-US" altLang="en-US" sz="1800" b="1">
                          <a:ea typeface="华文中宋" panose="02010600040101010101" pitchFamily="2" charset="-122"/>
                        </a:rPr>
                        <a:t> </a:t>
                      </a:r>
                      <a:r>
                        <a:rPr lang="zh-CN" altLang="en-US" sz="1800" b="1">
                          <a:ea typeface="华文中宋" panose="02010600040101010101" pitchFamily="2" charset="-122"/>
                        </a:rPr>
                        <a:t>本条例自</a:t>
                      </a:r>
                      <a:r>
                        <a:rPr lang="en-US" altLang="zh-CN" sz="1800" b="1">
                          <a:ea typeface="华文中宋" panose="02010600040101010101" pitchFamily="2" charset="-122"/>
                        </a:rPr>
                        <a:t>2009</a:t>
                      </a:r>
                      <a:r>
                        <a:rPr lang="zh-CN" altLang="en-US" sz="1800" b="1">
                          <a:ea typeface="华文中宋" panose="02010600040101010101" pitchFamily="2" charset="-122"/>
                        </a:rPr>
                        <a:t>年</a:t>
                      </a:r>
                      <a:r>
                        <a:rPr lang="en-US" altLang="zh-CN" sz="1800" b="1">
                          <a:ea typeface="华文中宋" panose="02010600040101010101" pitchFamily="2" charset="-122"/>
                        </a:rPr>
                        <a:t>1</a:t>
                      </a:r>
                      <a:r>
                        <a:rPr lang="zh-CN" altLang="en-US" sz="1800" b="1">
                          <a:ea typeface="华文中宋" panose="02010600040101010101" pitchFamily="2" charset="-122"/>
                        </a:rPr>
                        <a:t>月</a:t>
                      </a:r>
                      <a:r>
                        <a:rPr lang="en-US" altLang="zh-CN" sz="1800" b="1">
                          <a:ea typeface="华文中宋" panose="02010600040101010101" pitchFamily="2" charset="-122"/>
                        </a:rPr>
                        <a:t>1</a:t>
                      </a:r>
                      <a:r>
                        <a:rPr lang="zh-CN" altLang="en-US" sz="1800" b="1">
                          <a:ea typeface="华文中宋" panose="02010600040101010101" pitchFamily="2" charset="-122"/>
                        </a:rPr>
                        <a:t>日起施行</a:t>
                      </a:r>
                      <a:endParaRPr lang="zh-CN" altLang="en-US" sz="1800" b="1">
                        <a:ea typeface="华文中宋" panose="02010600040101010101" pitchFamily="2" charset="-122"/>
                      </a:endParaRPr>
                    </a:p>
                  </a:txBody>
                  <a:tcPr/>
                </a:tc>
                <a:tc>
                  <a:txBody>
                    <a:bodyPr/>
                    <a:p>
                      <a:pPr>
                        <a:buNone/>
                      </a:pP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rPr>
              <a:t>增值税应税项目辨识</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sym typeface="+mn-ea"/>
              </a:rPr>
              <a:t>一</a:t>
            </a:r>
            <a:r>
              <a:rPr lang="en-US" altLang="zh-CN">
                <a:solidFill>
                  <a:srgbClr val="FF0000"/>
                </a:solidFill>
                <a:sym typeface="+mn-ea"/>
              </a:rPr>
              <a:t>.</a:t>
            </a:r>
            <a:r>
              <a:rPr lang="zh-CN" altLang="en-US">
                <a:solidFill>
                  <a:srgbClr val="FF0000"/>
                </a:solidFill>
                <a:sym typeface="+mn-ea"/>
              </a:rPr>
              <a:t>修理修配、修缮、安装、维护保养和植物养护</a:t>
            </a:r>
            <a:endParaRPr lang="zh-CN" altLang="en-US">
              <a:solidFill>
                <a:srgbClr val="FF0000"/>
              </a:solidFill>
            </a:endParaRPr>
          </a:p>
          <a:p>
            <a:r>
              <a:rPr lang="zh-CN" altLang="en-US">
                <a:solidFill>
                  <a:srgbClr val="0070C0"/>
                </a:solidFill>
                <a:sym typeface="+mn-ea"/>
              </a:rPr>
              <a:t>（一）现有政策规定</a:t>
            </a:r>
            <a:endParaRPr lang="zh-CN" altLang="en-US">
              <a:solidFill>
                <a:srgbClr val="0070C0"/>
              </a:solidFill>
            </a:endParaRPr>
          </a:p>
          <a:p>
            <a:r>
              <a:rPr lang="en-US" altLang="zh-CN">
                <a:sym typeface="+mn-ea"/>
              </a:rPr>
              <a:t>1.</a:t>
            </a:r>
            <a:r>
              <a:rPr lang="zh-CN" altLang="en-US">
                <a:sym typeface="+mn-ea"/>
              </a:rPr>
              <a:t>修理修配</a:t>
            </a:r>
            <a:endParaRPr lang="zh-CN" altLang="en-US">
              <a:solidFill>
                <a:schemeClr val="tx1"/>
              </a:solidFill>
            </a:endParaRPr>
          </a:p>
          <a:p>
            <a:r>
              <a:rPr lang="zh-CN" altLang="en-US">
                <a:sym typeface="+mn-ea"/>
              </a:rPr>
              <a:t>是指受托对损伤和丧失功能的</a:t>
            </a:r>
            <a:r>
              <a:rPr lang="zh-CN" altLang="en-US">
                <a:solidFill>
                  <a:srgbClr val="FF0000"/>
                </a:solidFill>
                <a:sym typeface="+mn-ea"/>
              </a:rPr>
              <a:t>货物</a:t>
            </a:r>
            <a:r>
              <a:rPr lang="zh-CN" altLang="en-US">
                <a:sym typeface="+mn-ea"/>
              </a:rPr>
              <a:t>进行修复，使其</a:t>
            </a:r>
            <a:r>
              <a:rPr lang="zh-CN" altLang="en-US">
                <a:solidFill>
                  <a:srgbClr val="FF0000"/>
                </a:solidFill>
                <a:sym typeface="+mn-ea"/>
              </a:rPr>
              <a:t>恢复</a:t>
            </a:r>
            <a:r>
              <a:rPr lang="zh-CN" altLang="en-US">
                <a:sym typeface="+mn-ea"/>
              </a:rPr>
              <a:t>原状和功能的业务</a:t>
            </a:r>
            <a:endParaRPr lang="zh-CN" altLang="en-US"/>
          </a:p>
          <a:p>
            <a:r>
              <a:rPr lang="zh-CN" altLang="en-US">
                <a:sym typeface="+mn-ea"/>
              </a:rPr>
              <a:t> </a:t>
            </a:r>
            <a:r>
              <a:rPr lang="en-US" altLang="zh-CN">
                <a:sym typeface="+mn-ea"/>
              </a:rPr>
              <a:t>                                           ——</a:t>
            </a:r>
            <a:r>
              <a:rPr lang="zh-CN" altLang="en-US">
                <a:sym typeface="+mn-ea"/>
              </a:rPr>
              <a:t>增值税暂行条例实施细则</a:t>
            </a:r>
            <a:endParaRPr lang="zh-CN" altLang="en-US"/>
          </a:p>
          <a:p>
            <a:r>
              <a:rPr lang="zh-CN" altLang="en-US">
                <a:sym typeface="+mn-ea"/>
              </a:rPr>
              <a:t>适用：税率为</a:t>
            </a:r>
            <a:r>
              <a:rPr lang="en-US" altLang="zh-CN">
                <a:sym typeface="+mn-ea"/>
              </a:rPr>
              <a:t>13%</a:t>
            </a:r>
            <a:endParaRPr lang="en-US" altLang="zh-CN">
              <a:solidFill>
                <a:schemeClr val="tx1"/>
              </a:solidFill>
            </a:endParaRPr>
          </a:p>
          <a:p>
            <a:r>
              <a:rPr lang="en-US" altLang="zh-CN">
                <a:sym typeface="+mn-ea"/>
              </a:rPr>
              <a:t>2.</a:t>
            </a:r>
            <a:r>
              <a:rPr lang="zh-CN" altLang="en-US">
                <a:sym typeface="+mn-ea"/>
              </a:rPr>
              <a:t>修缮</a:t>
            </a:r>
            <a:endParaRPr lang="zh-CN" altLang="en-US">
              <a:sym typeface="+mn-ea"/>
            </a:endParaRPr>
          </a:p>
          <a:p>
            <a:pPr algn="l">
              <a:buClrTx/>
              <a:buSzTx/>
            </a:pPr>
            <a:r>
              <a:rPr lang="zh-CN" altLang="en-US">
                <a:sym typeface="+mn-ea"/>
              </a:rPr>
              <a:t>修缮服务，是指对</a:t>
            </a:r>
            <a:r>
              <a:rPr lang="zh-CN" altLang="en-US">
                <a:solidFill>
                  <a:srgbClr val="FF0000"/>
                </a:solidFill>
                <a:sym typeface="+mn-ea"/>
              </a:rPr>
              <a:t>建筑物、构筑物</a:t>
            </a:r>
            <a:r>
              <a:rPr lang="zh-CN" altLang="en-US">
                <a:sym typeface="+mn-ea"/>
              </a:rPr>
              <a:t>进行修补、加固、养护、改善，使之</a:t>
            </a:r>
            <a:r>
              <a:rPr lang="zh-CN" altLang="en-US">
                <a:solidFill>
                  <a:srgbClr val="FF0000"/>
                </a:solidFill>
                <a:sym typeface="+mn-ea"/>
              </a:rPr>
              <a:t>恢复</a:t>
            </a:r>
            <a:r>
              <a:rPr lang="zh-CN" altLang="en-US">
                <a:sym typeface="+mn-ea"/>
              </a:rPr>
              <a:t>原来的使用价值或者延长其使用期限的工程作业</a:t>
            </a:r>
            <a:endParaRPr lang="zh-CN" altLang="en-US"/>
          </a:p>
          <a:p>
            <a:pPr algn="l">
              <a:buClrTx/>
              <a:buSzTx/>
            </a:pPr>
            <a:r>
              <a:rPr lang="en-US" altLang="zh-CN">
                <a:sym typeface="+mn-ea"/>
              </a:rPr>
              <a:t>                                             ——</a:t>
            </a:r>
            <a:r>
              <a:rPr lang="zh-CN" altLang="en-US">
                <a:sym typeface="+mn-ea"/>
              </a:rPr>
              <a:t>财税〔</a:t>
            </a:r>
            <a:r>
              <a:rPr lang="en-US" altLang="zh-CN">
                <a:sym typeface="+mn-ea"/>
              </a:rPr>
              <a:t>2016</a:t>
            </a:r>
            <a:r>
              <a:rPr lang="zh-CN" altLang="en-US">
                <a:sym typeface="+mn-ea"/>
              </a:rPr>
              <a:t>〕</a:t>
            </a:r>
            <a:r>
              <a:rPr lang="en-US" altLang="zh-CN">
                <a:sym typeface="+mn-ea"/>
              </a:rPr>
              <a:t>36</a:t>
            </a:r>
            <a:r>
              <a:rPr lang="zh-CN" altLang="en-US">
                <a:sym typeface="+mn-ea"/>
              </a:rPr>
              <a:t>号</a:t>
            </a:r>
            <a:endParaRPr lang="zh-CN" altLang="en-US"/>
          </a:p>
          <a:p>
            <a:pPr algn="l">
              <a:buClrTx/>
              <a:buSzTx/>
            </a:pPr>
            <a:r>
              <a:rPr lang="zh-CN" altLang="en-US">
                <a:sym typeface="+mn-ea"/>
              </a:rPr>
              <a:t>适用：税率为</a:t>
            </a:r>
            <a:r>
              <a:rPr lang="en-US" altLang="zh-CN">
                <a:sym typeface="+mn-ea"/>
              </a:rPr>
              <a:t>9%</a:t>
            </a:r>
            <a:r>
              <a:rPr lang="zh-CN" altLang="en-US">
                <a:sym typeface="+mn-ea"/>
              </a:rPr>
              <a:t>（或</a:t>
            </a:r>
            <a:r>
              <a:rPr lang="en-US" altLang="zh-CN">
                <a:sym typeface="+mn-ea"/>
              </a:rPr>
              <a:t>3%</a:t>
            </a:r>
            <a:r>
              <a:rPr lang="zh-CN" altLang="en-US">
                <a:sym typeface="+mn-ea"/>
              </a:rPr>
              <a:t>征收率）</a:t>
            </a:r>
            <a:endParaRPr lang="zh-CN" altLang="en-US"/>
          </a:p>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fontScale="90000" lnSpcReduction="20000"/>
          </a:bodyPr>
          <a:p>
            <a:pPr>
              <a:lnSpc>
                <a:spcPct val="100000"/>
              </a:lnSpc>
            </a:pPr>
            <a:r>
              <a:rPr lang="en-US" altLang="zh-CN"/>
              <a:t>3.</a:t>
            </a:r>
            <a:r>
              <a:rPr lang="zh-CN" altLang="en-US"/>
              <a:t>安装</a:t>
            </a:r>
            <a:endParaRPr lang="zh-CN" altLang="en-US"/>
          </a:p>
          <a:p>
            <a:pPr>
              <a:lnSpc>
                <a:spcPct val="100000"/>
              </a:lnSpc>
            </a:pPr>
            <a:r>
              <a:rPr lang="zh-CN" altLang="en-US"/>
              <a:t>安装服务，是指生产设备、动力设备、起重设备、运输设备、传动设备、医疗实验设备以及其他各种设备、设施的装配、安置工程作业，包括与被安装设备相连的工作台、梯子、栏杆的装设工程作业，以及被安装设备的绝缘、防腐、保温、油漆等工程作业</a:t>
            </a:r>
            <a:endParaRPr lang="zh-CN" altLang="en-US"/>
          </a:p>
          <a:p>
            <a:pPr>
              <a:lnSpc>
                <a:spcPct val="100000"/>
              </a:lnSpc>
            </a:pPr>
            <a:r>
              <a:rPr lang="zh-CN" altLang="en-US"/>
              <a:t>固定电话、有线电视、宽带、水、电、燃气、暖气等经营者向用户收取的安装费、初装费、开户费、扩容费以及类似收费，按照安装服务缴纳增值税</a:t>
            </a:r>
            <a:endParaRPr lang="zh-CN" altLang="en-US"/>
          </a:p>
          <a:p>
            <a:pPr>
              <a:lnSpc>
                <a:spcPct val="100000"/>
              </a:lnSpc>
            </a:pPr>
            <a:r>
              <a:rPr lang="en-US" altLang="zh-CN"/>
              <a:t>                                                              </a:t>
            </a:r>
            <a:r>
              <a:rPr lang="en-US" altLang="zh-CN">
                <a:sym typeface="+mn-ea"/>
              </a:rPr>
              <a:t>——</a:t>
            </a:r>
            <a:r>
              <a:rPr lang="zh-CN" altLang="en-US">
                <a:sym typeface="+mn-ea"/>
              </a:rPr>
              <a:t>财税〔</a:t>
            </a:r>
            <a:r>
              <a:rPr lang="en-US" altLang="zh-CN">
                <a:sym typeface="+mn-ea"/>
              </a:rPr>
              <a:t>2016</a:t>
            </a:r>
            <a:r>
              <a:rPr lang="zh-CN" altLang="en-US">
                <a:sym typeface="+mn-ea"/>
              </a:rPr>
              <a:t>〕</a:t>
            </a:r>
            <a:r>
              <a:rPr lang="en-US" altLang="zh-CN">
                <a:sym typeface="+mn-ea"/>
              </a:rPr>
              <a:t>36</a:t>
            </a:r>
            <a:r>
              <a:rPr lang="zh-CN" altLang="en-US">
                <a:sym typeface="+mn-ea"/>
              </a:rPr>
              <a:t>号</a:t>
            </a:r>
            <a:endParaRPr lang="zh-CN" altLang="en-US"/>
          </a:p>
          <a:p>
            <a:pPr>
              <a:lnSpc>
                <a:spcPct val="100000"/>
              </a:lnSpc>
            </a:pPr>
            <a:r>
              <a:rPr lang="en-US" altLang="zh-CN"/>
              <a:t> </a:t>
            </a:r>
            <a:r>
              <a:rPr lang="zh-CN" altLang="en-US"/>
              <a:t>适用：</a:t>
            </a:r>
            <a:r>
              <a:rPr lang="en-US" altLang="zh-CN"/>
              <a:t>9%</a:t>
            </a:r>
            <a:r>
              <a:rPr lang="zh-CN" altLang="en-US"/>
              <a:t>税率（或</a:t>
            </a:r>
            <a:r>
              <a:rPr lang="en-US" altLang="zh-CN"/>
              <a:t>3%</a:t>
            </a:r>
            <a:r>
              <a:rPr lang="zh-CN" altLang="en-US"/>
              <a:t>征收率）</a:t>
            </a:r>
            <a:endParaRPr lang="zh-CN" altLang="en-US"/>
          </a:p>
          <a:p>
            <a:pPr>
              <a:lnSpc>
                <a:spcPct val="100000"/>
              </a:lnSpc>
            </a:pPr>
            <a:r>
              <a:rPr lang="en-US" altLang="zh-CN"/>
              <a:t> </a:t>
            </a:r>
            <a:r>
              <a:rPr lang="zh-CN" altLang="en-US"/>
              <a:t>一般纳税人销售自产机器设备的同时提供安装服务，应分别核算机器设备和安装服务的销售额，安装服务可以按照甲供工程选择适用简易计税方法计税</a:t>
            </a:r>
            <a:endParaRPr lang="zh-CN" altLang="en-US"/>
          </a:p>
          <a:p>
            <a:pPr>
              <a:lnSpc>
                <a:spcPct val="100000"/>
              </a:lnSpc>
            </a:pPr>
            <a:r>
              <a:rPr lang="zh-CN" altLang="en-US"/>
              <a:t>一般纳税人销售外购机器设备的同时提供安装服务，如果已经按照兼营的有关规定，分别核算机器设备和安装服务的销售额，安装服务可以按照甲供工程选择适用简易计税方法计税</a:t>
            </a:r>
            <a:r>
              <a:rPr lang="en-US" altLang="zh-CN"/>
              <a:t> </a:t>
            </a:r>
            <a:endParaRPr lang="en-US" altLang="zh-CN"/>
          </a:p>
          <a:p>
            <a:pPr>
              <a:lnSpc>
                <a:spcPct val="100000"/>
              </a:lnSpc>
            </a:pPr>
            <a:r>
              <a:rPr lang="en-US" altLang="zh-CN"/>
              <a:t>                                                               —— </a:t>
            </a:r>
            <a:r>
              <a:rPr lang="zh-CN" altLang="en-US"/>
              <a:t>国家税务总局公告</a:t>
            </a:r>
            <a:r>
              <a:rPr lang="en-US" altLang="zh-CN"/>
              <a:t>2018</a:t>
            </a:r>
            <a:r>
              <a:rPr lang="zh-CN" altLang="en-US"/>
              <a:t>年第</a:t>
            </a:r>
            <a:r>
              <a:rPr lang="en-US" altLang="zh-CN"/>
              <a:t>42</a:t>
            </a:r>
            <a:r>
              <a:rPr lang="zh-CN" altLang="en-US"/>
              <a:t>号</a:t>
            </a:r>
            <a:endParaRPr lang="zh-CN" altLang="en-US"/>
          </a:p>
          <a:p>
            <a:pPr>
              <a:lnSpc>
                <a:spcPct val="100000"/>
              </a:lnSpc>
            </a:pPr>
            <a:r>
              <a:rPr lang="zh-CN" altLang="en-US"/>
              <a:t>适用：可选择适用</a:t>
            </a:r>
            <a:r>
              <a:rPr lang="en-US" altLang="zh-CN"/>
              <a:t>3%</a:t>
            </a:r>
            <a:r>
              <a:rPr lang="zh-CN" altLang="en-US"/>
              <a:t>征收率</a:t>
            </a:r>
            <a:endParaRPr lang="zh-CN" altLang="en-US"/>
          </a:p>
          <a:p>
            <a:pPr>
              <a:lnSpc>
                <a:spcPct val="100000"/>
              </a:lnSpc>
            </a:pPr>
            <a:r>
              <a:rPr lang="en-US" altLang="zh-CN">
                <a:solidFill>
                  <a:srgbClr val="FF0000"/>
                </a:solidFill>
              </a:rPr>
              <a:t>*</a:t>
            </a:r>
            <a:r>
              <a:rPr lang="en-US" altLang="zh-CN"/>
              <a:t>EPC</a:t>
            </a:r>
            <a:r>
              <a:rPr lang="zh-CN" altLang="en-US"/>
              <a:t>合同</a:t>
            </a:r>
            <a:r>
              <a:rPr lang="en-US" altLang="zh-CN"/>
              <a:t>                             </a:t>
            </a:r>
            <a:endParaRPr lang="en-US"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en-US" altLang="zh-CN"/>
              <a:t>4.</a:t>
            </a:r>
            <a:r>
              <a:rPr lang="zh-CN" altLang="en-US"/>
              <a:t>维护保养</a:t>
            </a:r>
            <a:endParaRPr lang="zh-CN" altLang="en-US"/>
          </a:p>
          <a:p>
            <a:r>
              <a:rPr lang="zh-CN" altLang="en-US"/>
              <a:t>对安装运行后的机器设备提供的维护保养服务，按照</a:t>
            </a:r>
            <a:r>
              <a:rPr lang="en-US" altLang="zh-CN"/>
              <a:t>“</a:t>
            </a:r>
            <a:r>
              <a:rPr lang="zh-CN" altLang="en-US"/>
              <a:t>其他现代服务</a:t>
            </a:r>
            <a:r>
              <a:rPr lang="en-US" altLang="zh-CN"/>
              <a:t>”</a:t>
            </a:r>
            <a:r>
              <a:rPr lang="zh-CN" altLang="en-US"/>
              <a:t>缴纳增值税</a:t>
            </a:r>
            <a:endParaRPr lang="zh-CN" altLang="en-US"/>
          </a:p>
          <a:p>
            <a:r>
              <a:rPr lang="en-US" altLang="zh-CN"/>
              <a:t>                                                       ——</a:t>
            </a:r>
            <a:r>
              <a:rPr lang="zh-CN" altLang="en-US"/>
              <a:t>国家税务总局公告</a:t>
            </a:r>
            <a:r>
              <a:rPr lang="en-US" altLang="zh-CN"/>
              <a:t>2018</a:t>
            </a:r>
            <a:r>
              <a:rPr lang="zh-CN" altLang="en-US"/>
              <a:t>年第</a:t>
            </a:r>
            <a:r>
              <a:rPr lang="en-US" altLang="zh-CN"/>
              <a:t>42</a:t>
            </a:r>
            <a:r>
              <a:rPr lang="zh-CN" altLang="en-US"/>
              <a:t>号</a:t>
            </a:r>
            <a:endParaRPr lang="zh-CN" altLang="en-US"/>
          </a:p>
          <a:p>
            <a:r>
              <a:rPr lang="zh-CN" altLang="en-US"/>
              <a:t>适用：</a:t>
            </a:r>
            <a:r>
              <a:rPr lang="en-US" altLang="zh-CN"/>
              <a:t>6%</a:t>
            </a:r>
            <a:r>
              <a:rPr lang="zh-CN" altLang="en-US"/>
              <a:t>税率</a:t>
            </a:r>
            <a:endParaRPr lang="zh-CN" altLang="en-US"/>
          </a:p>
          <a:p>
            <a:r>
              <a:rPr lang="zh-CN" altLang="en-US"/>
              <a:t>维护保养：为保持机器设备整洁，技术状况正常，消除隐患，预防故障发生，减缓劣化过程，延长使用周期。对相关部分进行检查、清洁、补给、润滑、调整或</a:t>
            </a:r>
            <a:r>
              <a:rPr lang="zh-CN" altLang="en-US">
                <a:solidFill>
                  <a:schemeClr val="tx1"/>
                </a:solidFill>
              </a:rPr>
              <a:t>更换某些零件</a:t>
            </a:r>
            <a:r>
              <a:rPr lang="zh-CN" altLang="en-US"/>
              <a:t>的</a:t>
            </a:r>
            <a:r>
              <a:rPr lang="zh-CN" altLang="en-US">
                <a:solidFill>
                  <a:srgbClr val="FF0000"/>
                </a:solidFill>
              </a:rPr>
              <a:t>预防性</a:t>
            </a:r>
            <a:r>
              <a:rPr lang="zh-CN" altLang="en-US"/>
              <a:t>工作</a:t>
            </a:r>
            <a:endParaRPr lang="zh-CN" altLang="en-US"/>
          </a:p>
          <a:p>
            <a:r>
              <a:rPr lang="en-US" altLang="zh-CN"/>
              <a:t>5.</a:t>
            </a:r>
            <a:r>
              <a:rPr lang="zh-CN" altLang="en-US">
                <a:sym typeface="+mn-ea"/>
              </a:rPr>
              <a:t>植物养护</a:t>
            </a:r>
            <a:endParaRPr lang="zh-CN" altLang="en-US">
              <a:sym typeface="+mn-ea"/>
            </a:endParaRPr>
          </a:p>
          <a:p>
            <a:r>
              <a:rPr lang="zh-CN" altLang="en-US"/>
              <a:t>提供植物养护服务，按照</a:t>
            </a:r>
            <a:r>
              <a:rPr lang="en-US" altLang="zh-CN"/>
              <a:t>“</a:t>
            </a:r>
            <a:r>
              <a:rPr lang="zh-CN" altLang="en-US"/>
              <a:t>其他生活服务</a:t>
            </a:r>
            <a:r>
              <a:rPr lang="en-US" altLang="zh-CN"/>
              <a:t>”</a:t>
            </a:r>
            <a:r>
              <a:rPr lang="zh-CN" altLang="en-US"/>
              <a:t>缴纳增值税</a:t>
            </a:r>
            <a:endParaRPr lang="zh-CN" altLang="en-US"/>
          </a:p>
          <a:p>
            <a:r>
              <a:rPr lang="zh-CN" altLang="en-US"/>
              <a:t> </a:t>
            </a:r>
            <a:r>
              <a:rPr lang="en-US" altLang="zh-CN"/>
              <a:t>                                                      ——</a:t>
            </a:r>
            <a:r>
              <a:rPr lang="zh-CN" altLang="en-US"/>
              <a:t>国家税务总局公告</a:t>
            </a:r>
            <a:r>
              <a:rPr lang="en-US" altLang="zh-CN"/>
              <a:t>2017</a:t>
            </a:r>
            <a:r>
              <a:rPr lang="zh-CN" altLang="en-US"/>
              <a:t>年第</a:t>
            </a:r>
            <a:r>
              <a:rPr lang="en-US" altLang="zh-CN"/>
              <a:t>11</a:t>
            </a:r>
            <a:r>
              <a:rPr lang="zh-CN" altLang="en-US"/>
              <a:t>号</a:t>
            </a:r>
            <a:r>
              <a:rPr lang="en-US" altLang="zh-CN"/>
              <a:t> </a:t>
            </a:r>
            <a:endParaRPr lang="en-US" altLang="zh-CN"/>
          </a:p>
          <a:p>
            <a:r>
              <a:rPr lang="zh-CN" altLang="en-US"/>
              <a:t>为保证植物生长良好，对</a:t>
            </a:r>
            <a:r>
              <a:rPr lang="zh-CN" altLang="en-US">
                <a:solidFill>
                  <a:srgbClr val="FF0000"/>
                </a:solidFill>
              </a:rPr>
              <a:t>植物的后期</a:t>
            </a:r>
            <a:r>
              <a:rPr lang="zh-CN" altLang="en-US"/>
              <a:t>浇水、修剪、除草、打药、补苗等</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rPr>
              <a:t>（二）政策适用</a:t>
            </a:r>
            <a:r>
              <a:rPr lang="zh-CN" altLang="en-US">
                <a:solidFill>
                  <a:srgbClr val="0070C0"/>
                </a:solidFill>
              </a:rPr>
              <a:t>理解</a:t>
            </a:r>
            <a:endParaRPr lang="zh-CN" altLang="en-US">
              <a:solidFill>
                <a:srgbClr val="0070C0"/>
              </a:solidFill>
            </a:endParaRPr>
          </a:p>
          <a:p>
            <a:r>
              <a:rPr lang="en-US" altLang="zh-CN">
                <a:solidFill>
                  <a:schemeClr val="tx1"/>
                </a:solidFill>
              </a:rPr>
              <a:t>1.</a:t>
            </a:r>
            <a:r>
              <a:rPr lang="zh-CN" altLang="en-US">
                <a:solidFill>
                  <a:schemeClr val="tx1"/>
                </a:solidFill>
              </a:rPr>
              <a:t>依据服务的对象判定</a:t>
            </a:r>
            <a:endParaRPr lang="zh-CN" altLang="en-US">
              <a:solidFill>
                <a:schemeClr val="tx1"/>
              </a:solidFill>
            </a:endParaRPr>
          </a:p>
          <a:p>
            <a:r>
              <a:rPr lang="zh-CN" altLang="en-US">
                <a:solidFill>
                  <a:schemeClr val="tx1"/>
                </a:solidFill>
              </a:rPr>
              <a:t>（</a:t>
            </a:r>
            <a:r>
              <a:rPr lang="en-US" altLang="zh-CN">
                <a:solidFill>
                  <a:schemeClr val="tx1"/>
                </a:solidFill>
              </a:rPr>
              <a:t>1</a:t>
            </a:r>
            <a:r>
              <a:rPr lang="zh-CN" altLang="en-US">
                <a:solidFill>
                  <a:schemeClr val="tx1"/>
                </a:solidFill>
              </a:rPr>
              <a:t>）服务标的是否已存</a:t>
            </a:r>
            <a:endParaRPr lang="zh-CN" altLang="en-US">
              <a:solidFill>
                <a:schemeClr val="tx1"/>
              </a:solidFill>
            </a:endParaRPr>
          </a:p>
          <a:p>
            <a:r>
              <a:rPr lang="zh-CN" altLang="en-US">
                <a:solidFill>
                  <a:schemeClr val="tx1"/>
                </a:solidFill>
              </a:rPr>
              <a:t>安装：对</a:t>
            </a:r>
            <a:r>
              <a:rPr lang="zh-CN" altLang="en-US">
                <a:solidFill>
                  <a:srgbClr val="FF0000"/>
                </a:solidFill>
              </a:rPr>
              <a:t>未存</a:t>
            </a:r>
            <a:r>
              <a:rPr lang="zh-CN" altLang="en-US">
                <a:solidFill>
                  <a:schemeClr val="tx1"/>
                </a:solidFill>
              </a:rPr>
              <a:t>标的</a:t>
            </a:r>
            <a:r>
              <a:rPr lang="zh-CN" altLang="en-US">
                <a:solidFill>
                  <a:schemeClr val="tx1"/>
                </a:solidFill>
              </a:rPr>
              <a:t>为服务对象，通常是</a:t>
            </a:r>
            <a:r>
              <a:rPr lang="en-US" altLang="zh-CN">
                <a:solidFill>
                  <a:schemeClr val="tx1"/>
                </a:solidFill>
              </a:rPr>
              <a:t>“</a:t>
            </a:r>
            <a:r>
              <a:rPr lang="zh-CN" altLang="en-US">
                <a:solidFill>
                  <a:schemeClr val="tx1"/>
                </a:solidFill>
              </a:rPr>
              <a:t>首次</a:t>
            </a:r>
            <a:r>
              <a:rPr lang="en-US" altLang="zh-CN">
                <a:solidFill>
                  <a:schemeClr val="tx1"/>
                </a:solidFill>
              </a:rPr>
              <a:t>”</a:t>
            </a:r>
            <a:r>
              <a:rPr lang="zh-CN" altLang="en-US">
                <a:solidFill>
                  <a:schemeClr val="tx1"/>
                </a:solidFill>
              </a:rPr>
              <a:t>组成</a:t>
            </a:r>
            <a:endParaRPr lang="zh-CN" altLang="en-US">
              <a:solidFill>
                <a:schemeClr val="tx1"/>
              </a:solidFill>
            </a:endParaRPr>
          </a:p>
          <a:p>
            <a:r>
              <a:rPr lang="zh-CN" altLang="en-US">
                <a:solidFill>
                  <a:schemeClr val="tx1"/>
                </a:solidFill>
              </a:rPr>
              <a:t>修理修配、修缮、维护保养、植物维护：对</a:t>
            </a:r>
            <a:r>
              <a:rPr lang="zh-CN" altLang="en-US">
                <a:solidFill>
                  <a:srgbClr val="FF0000"/>
                </a:solidFill>
              </a:rPr>
              <a:t>已有</a:t>
            </a:r>
            <a:r>
              <a:rPr lang="zh-CN" altLang="en-US"/>
              <a:t>标的为对象，通常是保持或恢复</a:t>
            </a:r>
            <a:endParaRPr lang="zh-CN" altLang="en-US"/>
          </a:p>
          <a:p>
            <a:r>
              <a:rPr lang="zh-CN" altLang="en-US"/>
              <a:t>（2）服务标的是否属于动产</a:t>
            </a:r>
            <a:endParaRPr lang="zh-CN" altLang="en-US"/>
          </a:p>
          <a:p>
            <a:r>
              <a:rPr lang="zh-CN" altLang="en-US"/>
              <a:t>修缮：</a:t>
            </a:r>
            <a:r>
              <a:rPr lang="zh-CN" altLang="en-US">
                <a:sym typeface="+mn-ea"/>
              </a:rPr>
              <a:t>建筑物、构筑物等不动产为标的</a:t>
            </a:r>
            <a:endParaRPr lang="zh-CN" altLang="en-US">
              <a:sym typeface="+mn-ea"/>
            </a:endParaRPr>
          </a:p>
          <a:p>
            <a:r>
              <a:rPr lang="zh-CN" altLang="en-US"/>
              <a:t>修理修配、</a:t>
            </a:r>
            <a:r>
              <a:rPr lang="zh-CN" altLang="en-US">
                <a:sym typeface="+mn-ea"/>
              </a:rPr>
              <a:t>维护保养：设备等动产为标的</a:t>
            </a:r>
            <a:endParaRPr lang="zh-CN" altLang="en-US">
              <a:sym typeface="+mn-ea"/>
            </a:endParaRPr>
          </a:p>
          <a:p>
            <a:r>
              <a:rPr lang="zh-CN" altLang="en-US">
                <a:sym typeface="+mn-ea"/>
              </a:rPr>
              <a:t>植物维护：以植物、园林为标的</a:t>
            </a:r>
            <a:endParaRPr lang="zh-CN" altLang="en-US">
              <a:sym typeface="+mn-ea"/>
            </a:endParaRPr>
          </a:p>
          <a:p>
            <a:r>
              <a:rPr lang="en-US" altLang="zh-CN"/>
              <a:t>2.</a:t>
            </a:r>
            <a:r>
              <a:rPr lang="zh-CN" altLang="en-US"/>
              <a:t>根据服务的目的判定</a:t>
            </a:r>
            <a:endParaRPr lang="zh-CN" altLang="en-US"/>
          </a:p>
          <a:p>
            <a:r>
              <a:rPr lang="zh-CN" altLang="en-US"/>
              <a:t>修理修配、修缮：对已损坏的标的，目的是恢复</a:t>
            </a:r>
            <a:endParaRPr lang="zh-CN" altLang="en-US"/>
          </a:p>
          <a:p>
            <a:r>
              <a:rPr lang="zh-CN" altLang="en-US"/>
              <a:t>维护保养：未损失的标的，目的是预防</a:t>
            </a:r>
            <a:endParaRPr lang="zh-CN" altLang="en-US"/>
          </a:p>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（二）政策适用</a:t>
            </a:r>
            <a:r>
              <a:rPr lang="zh-CN" altLang="en-US">
                <a:solidFill>
                  <a:srgbClr val="0070C0"/>
                </a:solidFill>
                <a:sym typeface="+mn-ea"/>
              </a:rPr>
              <a:t>理解</a:t>
            </a:r>
            <a:endParaRPr lang="zh-CN" altLang="en-US">
              <a:solidFill>
                <a:srgbClr val="0070C0"/>
              </a:solidFill>
              <a:sym typeface="+mn-ea"/>
            </a:endParaRPr>
          </a:p>
          <a:p>
            <a:endParaRPr lang="zh-CN" altLang="en-US">
              <a:solidFill>
                <a:srgbClr val="0070C0"/>
              </a:solidFill>
              <a:sym typeface="+mn-ea"/>
            </a:endParaRPr>
          </a:p>
          <a:p>
            <a:endParaRPr lang="zh-CN" altLang="en-US">
              <a:solidFill>
                <a:srgbClr val="0070C0"/>
              </a:solidFill>
              <a:sym typeface="+mn-ea"/>
            </a:endParaRPr>
          </a:p>
          <a:p>
            <a:endParaRPr lang="zh-CN" altLang="en-US">
              <a:solidFill>
                <a:srgbClr val="0070C0"/>
              </a:solidFill>
              <a:sym typeface="+mn-ea"/>
            </a:endParaRPr>
          </a:p>
          <a:p>
            <a:endParaRPr lang="zh-CN" altLang="en-US">
              <a:solidFill>
                <a:srgbClr val="0070C0"/>
              </a:solidFill>
              <a:sym typeface="+mn-ea"/>
            </a:endParaRPr>
          </a:p>
          <a:p>
            <a:endParaRPr lang="zh-CN" altLang="en-US">
              <a:solidFill>
                <a:srgbClr val="0070C0"/>
              </a:solidFill>
              <a:sym typeface="+mn-ea"/>
            </a:endParaRPr>
          </a:p>
          <a:p>
            <a:r>
              <a:rPr lang="en-US" altLang="zh-CN">
                <a:sym typeface="+mn-ea"/>
              </a:rPr>
              <a:t>3.</a:t>
            </a:r>
            <a:r>
              <a:rPr lang="zh-CN" altLang="en-US">
                <a:sym typeface="+mn-ea"/>
              </a:rPr>
              <a:t>兼营业务的资料留存和核算对判定具决定意义</a:t>
            </a:r>
            <a:endParaRPr lang="zh-CN" altLang="en-US"/>
          </a:p>
          <a:p>
            <a:r>
              <a:rPr lang="zh-CN" altLang="en-US">
                <a:sym typeface="+mn-ea"/>
              </a:rPr>
              <a:t>兼营销售货物、劳务、服务、无形资产或者不动产，适用不同税率或者征收率的，应当分别核算适用不同税率或者征收率的销售额；未分别核算的，从高适用税率</a:t>
            </a:r>
            <a:endParaRPr lang="zh-CN" altLang="en-US"/>
          </a:p>
          <a:p>
            <a:r>
              <a:rPr lang="en-US" altLang="zh-CN">
                <a:sym typeface="+mn-ea"/>
              </a:rPr>
              <a:t>                                   </a:t>
            </a:r>
            <a:r>
              <a:rPr lang="en-US" altLang="zh-CN">
                <a:sym typeface="+mn-ea"/>
              </a:rPr>
              <a:t>                         ——</a:t>
            </a:r>
            <a:r>
              <a:rPr lang="zh-CN" altLang="en-US">
                <a:sym typeface="+mn-ea"/>
              </a:rPr>
              <a:t>财税〔</a:t>
            </a:r>
            <a:r>
              <a:rPr lang="en-US" altLang="zh-CN">
                <a:sym typeface="+mn-ea"/>
              </a:rPr>
              <a:t>2016</a:t>
            </a:r>
            <a:r>
              <a:rPr lang="zh-CN" altLang="en-US">
                <a:sym typeface="+mn-ea"/>
              </a:rPr>
              <a:t>〕</a:t>
            </a:r>
            <a:r>
              <a:rPr lang="en-US" altLang="zh-CN">
                <a:sym typeface="+mn-ea"/>
              </a:rPr>
              <a:t>36</a:t>
            </a:r>
            <a:r>
              <a:rPr lang="zh-CN" altLang="en-US">
                <a:sym typeface="+mn-ea"/>
              </a:rPr>
              <a:t>号</a:t>
            </a:r>
            <a:endParaRPr lang="en-US" altLang="zh-CN"/>
          </a:p>
          <a:p>
            <a:endParaRPr lang="zh-CN" altLang="en-US">
              <a:solidFill>
                <a:srgbClr val="0070C0"/>
              </a:solidFill>
            </a:endParaRPr>
          </a:p>
          <a:p>
            <a:endParaRPr lang="zh-CN" altLang="en-US"/>
          </a:p>
        </p:txBody>
      </p:sp>
      <p:graphicFrame>
        <p:nvGraphicFramePr>
          <p:cNvPr id="4" name="表格 3"/>
          <p:cNvGraphicFramePr/>
          <p:nvPr>
            <p:custDataLst>
              <p:tags r:id="rId1"/>
            </p:custDataLst>
          </p:nvPr>
        </p:nvGraphicFramePr>
        <p:xfrm>
          <a:off x="747395" y="1188720"/>
          <a:ext cx="10129520" cy="2609850"/>
        </p:xfrm>
        <a:graphic>
          <a:graphicData uri="http://schemas.openxmlformats.org/drawingml/2006/table">
            <a:tbl>
              <a:tblPr firstRow="1" bandRow="1">
                <a:tableStyleId>{5C22544A-7EE6-4342-B048-85BDC9FD1C3A}</a:tableStyleId>
              </a:tblPr>
              <a:tblGrid>
                <a:gridCol w="1974215"/>
                <a:gridCol w="2122170"/>
                <a:gridCol w="2322830"/>
                <a:gridCol w="3710305"/>
              </a:tblGrid>
              <a:tr h="520700">
                <a:tc>
                  <a:txBody>
                    <a:bodyPr/>
                    <a:p>
                      <a:pPr>
                        <a:buNone/>
                      </a:pPr>
                      <a:r>
                        <a:rPr lang="zh-CN" altLang="en-US" sz="2000" b="1">
                          <a:ea typeface="华文中宋" panose="02010600040101010101" pitchFamily="2" charset="-122"/>
                        </a:rPr>
                        <a:t>判定依据</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是否已存</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动产或不动产</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目的</a:t>
                      </a:r>
                      <a:endParaRPr lang="zh-CN" altLang="en-US" sz="2000" b="1">
                        <a:ea typeface="华文中宋" panose="02010600040101010101" pitchFamily="2" charset="-122"/>
                      </a:endParaRPr>
                    </a:p>
                  </a:txBody>
                  <a:tcPr/>
                </a:tc>
              </a:tr>
              <a:tr h="398145">
                <a:tc>
                  <a:txBody>
                    <a:bodyPr/>
                    <a:p>
                      <a:pPr>
                        <a:buNone/>
                      </a:pPr>
                      <a:r>
                        <a:rPr lang="zh-CN" altLang="en-US" sz="2000" b="1">
                          <a:ea typeface="华文中宋" panose="02010600040101010101" pitchFamily="2" charset="-122"/>
                        </a:rPr>
                        <a:t>安装服务</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未存</a:t>
                      </a: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rPr>
                        <a:t>——</a:t>
                      </a:r>
                      <a:endParaRPr lang="en-US" altLang="zh-CN"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443230">
                <a:tc>
                  <a:txBody>
                    <a:bodyPr/>
                    <a:p>
                      <a:pPr>
                        <a:buNone/>
                      </a:pPr>
                      <a:r>
                        <a:rPr lang="zh-CN" altLang="en-US" sz="2000" b="1">
                          <a:ea typeface="华文中宋" panose="02010600040101010101" pitchFamily="2" charset="-122"/>
                        </a:rPr>
                        <a:t>修缮服务</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已有</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不动产</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已损坏，恢复或延长使用期限</a:t>
                      </a:r>
                      <a:endParaRPr lang="zh-CN" altLang="en-US" sz="2000" b="1">
                        <a:ea typeface="华文中宋" panose="02010600040101010101" pitchFamily="2" charset="-122"/>
                      </a:endParaRPr>
                    </a:p>
                  </a:txBody>
                  <a:tcPr/>
                </a:tc>
              </a:tr>
              <a:tr h="407035">
                <a:tc>
                  <a:txBody>
                    <a:bodyPr/>
                    <a:p>
                      <a:pPr>
                        <a:buNone/>
                      </a:pPr>
                      <a:r>
                        <a:rPr lang="zh-CN" altLang="en-US" sz="2000" b="1">
                          <a:ea typeface="华文中宋" panose="02010600040101010101" pitchFamily="2" charset="-122"/>
                        </a:rPr>
                        <a:t>修理修配</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已有</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动产</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已损坏，恢复原状或功能</a:t>
                      </a:r>
                      <a:endParaRPr lang="zh-CN" altLang="en-US" sz="2000" b="1">
                        <a:ea typeface="华文中宋" panose="02010600040101010101" pitchFamily="2" charset="-122"/>
                      </a:endParaRPr>
                    </a:p>
                  </a:txBody>
                  <a:tcPr/>
                </a:tc>
              </a:tr>
              <a:tr h="443230">
                <a:tc>
                  <a:txBody>
                    <a:bodyPr/>
                    <a:p>
                      <a:pPr>
                        <a:buNone/>
                      </a:pPr>
                      <a:r>
                        <a:rPr lang="zh-CN" altLang="en-US" sz="2000" b="1">
                          <a:ea typeface="华文中宋" panose="02010600040101010101" pitchFamily="2" charset="-122"/>
                        </a:rPr>
                        <a:t>维护保养</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已有</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动产（或不动产）</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未损坏，日常预防</a:t>
                      </a:r>
                      <a:endParaRPr lang="zh-CN" altLang="en-US" sz="2000" b="1">
                        <a:ea typeface="华文中宋" panose="02010600040101010101" pitchFamily="2" charset="-122"/>
                      </a:endParaRPr>
                    </a:p>
                  </a:txBody>
                  <a:tcPr/>
                </a:tc>
              </a:tr>
              <a:tr h="397510">
                <a:tc>
                  <a:txBody>
                    <a:bodyPr/>
                    <a:p>
                      <a:pPr>
                        <a:buNone/>
                      </a:pPr>
                      <a:r>
                        <a:rPr lang="zh-CN" altLang="en-US" sz="2000" b="1">
                          <a:ea typeface="华文中宋" panose="02010600040101010101" pitchFamily="2" charset="-122"/>
                        </a:rPr>
                        <a:t>植物保养</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已有</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植物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未损坏或</a:t>
                      </a:r>
                      <a:r>
                        <a:rPr lang="zh-CN" altLang="en-US" sz="2000" b="1">
                          <a:solidFill>
                            <a:srgbClr val="FF0000"/>
                          </a:solidFill>
                          <a:ea typeface="华文中宋" panose="02010600040101010101" pitchFamily="2" charset="-122"/>
                        </a:rPr>
                        <a:t>少量</a:t>
                      </a:r>
                      <a:r>
                        <a:rPr lang="zh-CN" altLang="en-US" sz="2000" b="1">
                          <a:ea typeface="华文中宋" panose="02010600040101010101" pitchFamily="2" charset="-122"/>
                        </a:rPr>
                        <a:t>损坏</a:t>
                      </a: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a:bodyPr>
          <a:p>
            <a:r>
              <a:rPr lang="zh-CN" altLang="en-US">
                <a:solidFill>
                  <a:srgbClr val="0070C0"/>
                </a:solidFill>
              </a:rPr>
              <a:t>（三）相关业务</a:t>
            </a:r>
            <a:r>
              <a:rPr lang="zh-CN" altLang="en-US">
                <a:solidFill>
                  <a:srgbClr val="0070C0"/>
                </a:solidFill>
              </a:rPr>
              <a:t>探讨</a:t>
            </a:r>
            <a:endParaRPr lang="zh-CN" altLang="en-US">
              <a:solidFill>
                <a:srgbClr val="0070C0"/>
              </a:solidFill>
            </a:endParaRPr>
          </a:p>
          <a:p>
            <a:r>
              <a:rPr lang="en-US"/>
              <a:t>1.</a:t>
            </a:r>
            <a:r>
              <a:rPr lang="zh-CN" altLang="en-US"/>
              <a:t>电梯、空调或智能化设备</a:t>
            </a:r>
            <a:endParaRPr lang="zh-CN" altLang="en-US"/>
          </a:p>
          <a:p>
            <a:r>
              <a:rPr lang="zh-CN" altLang="en-US">
                <a:latin typeface="Calibri" panose="020F0502020204030204" charset="0"/>
              </a:rPr>
              <a:t>（</a:t>
            </a:r>
            <a:r>
              <a:rPr lang="en-US" altLang="zh-CN">
                <a:latin typeface="Calibri" panose="020F0502020204030204" charset="0"/>
              </a:rPr>
              <a:t>1</a:t>
            </a:r>
            <a:r>
              <a:rPr lang="zh-CN" altLang="en-US">
                <a:latin typeface="Calibri" panose="020F0502020204030204" charset="0"/>
              </a:rPr>
              <a:t>）安装</a:t>
            </a:r>
            <a:endParaRPr lang="zh-CN" altLang="en-US">
              <a:latin typeface="Calibri" panose="020F0502020204030204" charset="0"/>
            </a:endParaRPr>
          </a:p>
          <a:p>
            <a:r>
              <a:rPr lang="zh-CN" altLang="en-US">
                <a:latin typeface="Calibri" panose="020F0502020204030204" charset="0"/>
              </a:rPr>
              <a:t>自产、外购或甲供</a:t>
            </a:r>
            <a:r>
              <a:rPr lang="en-US" altLang="zh-CN">
                <a:latin typeface="Calibri" panose="020F0502020204030204" charset="0"/>
              </a:rPr>
              <a:t> </a:t>
            </a:r>
            <a:endParaRPr lang="en-US" altLang="zh-CN">
              <a:latin typeface="Calibri" panose="020F0502020204030204" charset="0"/>
            </a:endParaRPr>
          </a:p>
          <a:p>
            <a:r>
              <a:rPr lang="zh-CN" altLang="en-US">
                <a:latin typeface="Calibri" panose="020F0502020204030204" charset="0"/>
              </a:rPr>
              <a:t>（</a:t>
            </a:r>
            <a:r>
              <a:rPr lang="en-US" altLang="zh-CN">
                <a:latin typeface="Calibri" panose="020F0502020204030204" charset="0"/>
              </a:rPr>
              <a:t>2</a:t>
            </a:r>
            <a:r>
              <a:rPr lang="zh-CN" altLang="en-US">
                <a:latin typeface="Calibri" panose="020F0502020204030204" charset="0"/>
              </a:rPr>
              <a:t>）定期保养</a:t>
            </a:r>
            <a:endParaRPr lang="zh-CN" altLang="en-US">
              <a:latin typeface="Calibri" panose="020F0502020204030204" charset="0"/>
            </a:endParaRPr>
          </a:p>
          <a:p>
            <a:r>
              <a:rPr lang="zh-CN" altLang="en-US">
                <a:latin typeface="Calibri" panose="020F0502020204030204" charset="0"/>
              </a:rPr>
              <a:t>按期收费，测试、添加润滑油等，不更换配件或不另收费，生产设备、公路设施或电力线路</a:t>
            </a:r>
            <a:r>
              <a:rPr lang="zh-CN" altLang="en-US">
                <a:latin typeface="Calibri" panose="020F0502020204030204" charset="0"/>
              </a:rPr>
              <a:t>巡视等服务，属于维护保养</a:t>
            </a:r>
            <a:endParaRPr lang="zh-CN" altLang="en-US">
              <a:latin typeface="Calibri" panose="020F0502020204030204" charset="0"/>
            </a:endParaRPr>
          </a:p>
          <a:p>
            <a:r>
              <a:rPr lang="zh-CN" altLang="en-US">
                <a:latin typeface="Calibri" panose="020F0502020204030204" charset="0"/>
              </a:rPr>
              <a:t>（</a:t>
            </a:r>
            <a:r>
              <a:rPr lang="en-US" altLang="zh-CN">
                <a:latin typeface="Calibri" panose="020F0502020204030204" charset="0"/>
              </a:rPr>
              <a:t>3</a:t>
            </a:r>
            <a:r>
              <a:rPr lang="zh-CN" altLang="en-US">
                <a:latin typeface="Calibri" panose="020F0502020204030204" charset="0"/>
              </a:rPr>
              <a:t>）修理修配</a:t>
            </a:r>
            <a:endParaRPr lang="zh-CN" altLang="en-US">
              <a:latin typeface="Calibri" panose="020F0502020204030204" charset="0"/>
            </a:endParaRPr>
          </a:p>
          <a:p>
            <a:r>
              <a:rPr lang="zh-CN" altLang="en-US">
                <a:latin typeface="Calibri" panose="020F0502020204030204" charset="0"/>
              </a:rPr>
              <a:t>按次或按项目收费，更换或不更换配件且另行按工作量等收费不等</a:t>
            </a:r>
            <a:endParaRPr lang="zh-CN" altLang="en-US">
              <a:latin typeface="Calibri" panose="020F050202020403020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en-US">
                <a:latin typeface="Calibri" panose="020F0502020204030204" charset="0"/>
                <a:sym typeface="+mn-ea"/>
              </a:rPr>
              <a:t>2.</a:t>
            </a:r>
            <a:r>
              <a:rPr lang="zh-CN" altLang="en-US">
                <a:latin typeface="Calibri" panose="020F0502020204030204" charset="0"/>
                <a:sym typeface="+mn-ea"/>
              </a:rPr>
              <a:t>车辆</a:t>
            </a:r>
            <a:endParaRPr lang="zh-CN" altLang="en-US">
              <a:latin typeface="Calibri" panose="020F0502020204030204" charset="0"/>
            </a:endParaRPr>
          </a:p>
          <a:p>
            <a:r>
              <a:rPr lang="zh-CN" altLang="en-US">
                <a:latin typeface="Calibri" panose="020F0502020204030204" charset="0"/>
                <a:sym typeface="+mn-ea"/>
              </a:rPr>
              <a:t>（</a:t>
            </a:r>
            <a:r>
              <a:rPr lang="en-US" altLang="zh-CN">
                <a:latin typeface="Calibri" panose="020F0502020204030204" charset="0"/>
                <a:sym typeface="+mn-ea"/>
              </a:rPr>
              <a:t>1</a:t>
            </a:r>
            <a:r>
              <a:rPr lang="zh-CN" altLang="en-US">
                <a:latin typeface="Calibri" panose="020F0502020204030204" charset="0"/>
                <a:sym typeface="+mn-ea"/>
              </a:rPr>
              <a:t>）装饰</a:t>
            </a:r>
            <a:endParaRPr lang="zh-CN" altLang="en-US">
              <a:latin typeface="Calibri" panose="020F0502020204030204" charset="0"/>
            </a:endParaRPr>
          </a:p>
          <a:p>
            <a:r>
              <a:rPr lang="zh-CN" altLang="en-US">
                <a:latin typeface="Calibri" panose="020F0502020204030204" charset="0"/>
                <a:sym typeface="+mn-ea"/>
              </a:rPr>
              <a:t>货物销售并安装（按修理修配，待商榷）</a:t>
            </a:r>
            <a:endParaRPr lang="zh-CN" altLang="en-US">
              <a:latin typeface="Calibri" panose="020F0502020204030204" charset="0"/>
              <a:sym typeface="+mn-ea"/>
            </a:endParaRPr>
          </a:p>
          <a:p>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）保养</a:t>
            </a:r>
            <a:endParaRPr lang="zh-CN" altLang="en-US">
              <a:latin typeface="Calibri" panose="020F0502020204030204" charset="0"/>
            </a:endParaRPr>
          </a:p>
          <a:p>
            <a:r>
              <a:rPr lang="zh-CN" altLang="en-US">
                <a:latin typeface="Calibri" panose="020F0502020204030204" charset="0"/>
                <a:sym typeface="+mn-ea"/>
              </a:rPr>
              <a:t>按次收费，测试、添加润滑油等，不更换配件或不另收费</a:t>
            </a:r>
            <a:endParaRPr lang="zh-CN" altLang="en-US">
              <a:latin typeface="Calibri" panose="020F0502020204030204" charset="0"/>
              <a:sym typeface="+mn-ea"/>
            </a:endParaRPr>
          </a:p>
          <a:p>
            <a:r>
              <a:rPr lang="zh-CN" altLang="en-US">
                <a:latin typeface="Calibri" panose="020F0502020204030204" charset="0"/>
                <a:sym typeface="+mn-ea"/>
              </a:rPr>
              <a:t>洗车，属于洗车保养</a:t>
            </a:r>
            <a:endParaRPr lang="zh-CN" altLang="en-US">
              <a:latin typeface="Calibri" panose="020F0502020204030204" charset="0"/>
              <a:sym typeface="+mn-ea"/>
            </a:endParaRPr>
          </a:p>
          <a:p>
            <a:r>
              <a:rPr lang="zh-CN" altLang="en-US">
                <a:latin typeface="Calibri" panose="020F0502020204030204" charset="0"/>
                <a:sym typeface="+mn-ea"/>
              </a:rPr>
              <a:t>（</a:t>
            </a:r>
            <a:r>
              <a:rPr lang="en-US" altLang="zh-CN">
                <a:latin typeface="Calibri" panose="020F0502020204030204" charset="0"/>
                <a:sym typeface="+mn-ea"/>
              </a:rPr>
              <a:t>3</a:t>
            </a:r>
            <a:r>
              <a:rPr lang="zh-CN" altLang="en-US">
                <a:latin typeface="Calibri" panose="020F0502020204030204" charset="0"/>
                <a:sym typeface="+mn-ea"/>
              </a:rPr>
              <a:t>）</a:t>
            </a:r>
            <a:r>
              <a:rPr lang="zh-CN" altLang="en-US">
                <a:latin typeface="Calibri" panose="020F0502020204030204" charset="0"/>
                <a:sym typeface="+mn-ea"/>
              </a:rPr>
              <a:t>修理修配：按次或按项目收费，更换或不更换配件且另行按工作量等收费不等</a:t>
            </a:r>
            <a:endParaRPr lang="zh-CN" altLang="en-US">
              <a:latin typeface="Calibri" panose="020F0502020204030204" charset="0"/>
            </a:endParaRPr>
          </a:p>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1524000"/>
        </p:xfrm>
        <a:graphic>
          <a:graphicData uri="http://schemas.openxmlformats.org/drawingml/2006/table">
            <a:tbl>
              <a:tblPr firstRow="1" bandRow="1">
                <a:tableStyleId>{5C22544A-7EE6-4342-B048-85BDC9FD1C3A}</a:tableStyleId>
              </a:tblPr>
              <a:tblGrid>
                <a:gridCol w="3757295"/>
                <a:gridCol w="3757295"/>
                <a:gridCol w="375729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第一章 总  则</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第一条 为了健全有利于高质量发展的增值税制度，规范增值税的征收和缴纳，保护纳税人的合法权益，制定本法。</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第二条 增值税税收工作应当贯彻落实党和国家路线方针政策、决策部署，为国民经济和社会发展服务</a:t>
                      </a:r>
                      <a:r>
                        <a:rPr lang="zh-CN" altLang="en-US" sz="1800" b="1">
                          <a:solidFill>
                            <a:srgbClr val="FF0000"/>
                          </a:solidFill>
                          <a:ea typeface="华文中宋" panose="02010600040101010101" pitchFamily="2" charset="-122"/>
                        </a:rPr>
                        <a:t>。</a:t>
                      </a:r>
                      <a:endParaRPr lang="zh-CN" altLang="en-US" sz="1800" b="1">
                        <a:solidFill>
                          <a:srgbClr val="FF0000"/>
                        </a:solidFill>
                        <a:ea typeface="华文中宋" panose="02010600040101010101" pitchFamily="2" charset="-122"/>
                      </a:endParaRPr>
                    </a:p>
                  </a:txBody>
                  <a:tcPr/>
                </a:tc>
                <a:tc>
                  <a:txBody>
                    <a:bodyPr/>
                    <a:p>
                      <a:pPr>
                        <a:buNone/>
                      </a:pPr>
                      <a:endParaRPr lang="zh-CN" altLang="en-US" sz="1800" b="1">
                        <a:ea typeface="华文中宋" panose="02010600040101010101" pitchFamily="2" charset="-122"/>
                      </a:endParaRPr>
                    </a:p>
                  </a:txBody>
                  <a:tcPr/>
                </a:tc>
                <a:tc>
                  <a:txBody>
                    <a:bodyPr/>
                    <a:p>
                      <a:pPr>
                        <a:buNone/>
                      </a:pPr>
                      <a:r>
                        <a:rPr lang="zh-CN" altLang="en-US" sz="1800" b="1">
                          <a:solidFill>
                            <a:srgbClr val="FF0000"/>
                          </a:solidFill>
                          <a:ea typeface="华文中宋" panose="02010600040101010101" pitchFamily="2" charset="-122"/>
                        </a:rPr>
                        <a:t>新增</a:t>
                      </a:r>
                      <a:endParaRPr lang="zh-CN" altLang="en-US" sz="1800" b="1">
                        <a:solidFill>
                          <a:srgbClr val="FF0000"/>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增值税立法目的</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增值税工作指导思想</a:t>
                      </a:r>
                      <a:endParaRPr lang="zh-CN" altLang="en-US" sz="1800" b="1">
                        <a:solidFill>
                          <a:schemeClr val="tx1"/>
                        </a:solidFill>
                        <a:ea typeface="华文中宋" panose="02010600040101010101" pitchFamily="2" charset="-122"/>
                      </a:endParaRPr>
                    </a:p>
                  </a:txBody>
                  <a:tcPr/>
                </a:tc>
              </a:tr>
              <a:tr h="381000">
                <a:tc>
                  <a:txBody>
                    <a:bodyPr/>
                    <a:p>
                      <a:pPr>
                        <a:buNone/>
                      </a:pPr>
                      <a:r>
                        <a:rPr lang="zh-CN" altLang="en-US" sz="1800" b="1">
                          <a:ea typeface="华文中宋" panose="02010600040101010101" pitchFamily="2" charset="-122"/>
                        </a:rPr>
                        <a:t>第三条</a:t>
                      </a:r>
                      <a:r>
                        <a:rPr lang="en-US" altLang="zh-CN" sz="1800" b="1">
                          <a:ea typeface="华文中宋" panose="02010600040101010101" pitchFamily="2" charset="-122"/>
                        </a:rPr>
                        <a:t> </a:t>
                      </a:r>
                      <a:r>
                        <a:rPr lang="zh-CN" altLang="en-US" sz="1800" b="1">
                          <a:ea typeface="华文中宋" panose="02010600040101010101" pitchFamily="2" charset="-122"/>
                        </a:rPr>
                        <a:t>在中华人民共和国境内（以下简称境内）销售货物、服务、无形资产、不动产（以下称</a:t>
                      </a:r>
                      <a:r>
                        <a:rPr lang="zh-CN" altLang="en-US" sz="1800" b="1">
                          <a:solidFill>
                            <a:srgbClr val="FF0000"/>
                          </a:solidFill>
                          <a:ea typeface="华文中宋" panose="02010600040101010101" pitchFamily="2" charset="-122"/>
                        </a:rPr>
                        <a:t>应税交易</a:t>
                      </a:r>
                      <a:r>
                        <a:rPr lang="zh-CN" altLang="en-US" sz="1800" b="1">
                          <a:ea typeface="华文中宋" panose="02010600040101010101" pitchFamily="2" charset="-122"/>
                        </a:rPr>
                        <a:t>），以及进口货物的单位和个人</a:t>
                      </a:r>
                      <a:r>
                        <a:rPr lang="zh-CN" altLang="en-US" sz="1800" b="1">
                          <a:solidFill>
                            <a:srgbClr val="FF0000"/>
                          </a:solidFill>
                          <a:ea typeface="华文中宋" panose="02010600040101010101" pitchFamily="2" charset="-122"/>
                        </a:rPr>
                        <a:t>（包括个体工商户）</a:t>
                      </a:r>
                      <a:r>
                        <a:rPr lang="zh-CN" altLang="en-US" sz="1800" b="1">
                          <a:ea typeface="华文中宋" panose="02010600040101010101" pitchFamily="2" charset="-122"/>
                        </a:rPr>
                        <a:t>，为增值税的纳税人，应当依照</a:t>
                      </a:r>
                      <a:r>
                        <a:rPr lang="zh-CN" altLang="en-US" sz="1800" b="1">
                          <a:ea typeface="华文中宋" panose="02010600040101010101" pitchFamily="2" charset="-122"/>
                        </a:rPr>
                        <a:t>本法规定缴纳增值税。</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销售货物、服务、无形资产、不动产，是指有偿转让货物、不动产的</a:t>
                      </a:r>
                      <a:r>
                        <a:rPr lang="zh-CN" altLang="en-US" sz="1800" b="1">
                          <a:solidFill>
                            <a:srgbClr val="FF0000"/>
                          </a:solidFill>
                          <a:ea typeface="华文中宋" panose="02010600040101010101" pitchFamily="2" charset="-122"/>
                        </a:rPr>
                        <a:t>所有权</a:t>
                      </a:r>
                      <a:r>
                        <a:rPr lang="zh-CN" altLang="en-US" sz="1800" b="1">
                          <a:ea typeface="华文中宋" panose="02010600040101010101" pitchFamily="2" charset="-122"/>
                        </a:rPr>
                        <a:t>，有偿提供服务，有偿转让无形资产的</a:t>
                      </a:r>
                      <a:r>
                        <a:rPr lang="zh-CN" altLang="en-US" sz="1800" b="1">
                          <a:solidFill>
                            <a:srgbClr val="FF0000"/>
                          </a:solidFill>
                          <a:ea typeface="华文中宋" panose="02010600040101010101" pitchFamily="2" charset="-122"/>
                        </a:rPr>
                        <a:t>所有权或者使用权</a:t>
                      </a:r>
                      <a:r>
                        <a:rPr lang="zh-CN" altLang="en-US" sz="1800" b="1">
                          <a:ea typeface="华文中宋" panose="02010600040101010101" pitchFamily="2" charset="-122"/>
                        </a:rPr>
                        <a:t>。</a:t>
                      </a:r>
                      <a:endParaRPr lang="zh-CN" altLang="en-US" sz="1800" b="1">
                        <a:solidFill>
                          <a:srgbClr val="FF0000"/>
                        </a:solidFill>
                        <a:ea typeface="华文中宋" panose="02010600040101010101" pitchFamily="2" charset="-122"/>
                      </a:endParaRPr>
                    </a:p>
                  </a:txBody>
                  <a:tcPr/>
                </a:tc>
                <a:tc>
                  <a:txBody>
                    <a:bodyPr/>
                    <a:p>
                      <a:pPr algn="l">
                        <a:buClrTx/>
                        <a:buSzTx/>
                        <a:buFontTx/>
                        <a:buNone/>
                      </a:pPr>
                      <a:r>
                        <a:rPr lang="zh-CN" altLang="en-US" sz="1800" b="1">
                          <a:ea typeface="华文中宋" panose="02010600040101010101" pitchFamily="2" charset="-122"/>
                        </a:rPr>
                        <a:t>第一条 在中华人民共和国境内销售货物或者加工、修理修配劳务(以下简称劳务)，销售服务、无形资产、不动产以及进口货物的单位和个人,为增值税的纳税人，应当依照本</a:t>
                      </a:r>
                      <a:r>
                        <a:rPr lang="zh-CN" altLang="en-US" sz="1800" b="1">
                          <a:ea typeface="华文中宋" panose="02010600040101010101" pitchFamily="2" charset="-122"/>
                        </a:rPr>
                        <a:t>条例缴纳增值税。</a:t>
                      </a:r>
                      <a:endParaRPr lang="zh-CN" altLang="en-US" sz="1800" b="1">
                        <a:ea typeface="华文中宋" panose="02010600040101010101" pitchFamily="2" charset="-122"/>
                      </a:endParaRPr>
                    </a:p>
                  </a:txBody>
                  <a:tcPr/>
                </a:tc>
                <a:tc>
                  <a:txBody>
                    <a:bodyPr/>
                    <a:p>
                      <a:pPr>
                        <a:buNone/>
                      </a:pPr>
                      <a:r>
                        <a:rPr lang="en-US" altLang="zh-CN" sz="1800" b="1">
                          <a:ea typeface="华文中宋" panose="02010600040101010101" pitchFamily="2" charset="-122"/>
                        </a:rPr>
                        <a:t>1.</a:t>
                      </a:r>
                      <a:r>
                        <a:rPr lang="zh-CN" altLang="en-US" sz="1800" b="1">
                          <a:ea typeface="华文中宋" panose="02010600040101010101" pitchFamily="2" charset="-122"/>
                        </a:rPr>
                        <a:t>将</a:t>
                      </a:r>
                      <a:r>
                        <a:rPr lang="en-US" altLang="zh-CN" sz="1800" b="1">
                          <a:ea typeface="华文中宋" panose="02010600040101010101" pitchFamily="2" charset="-122"/>
                        </a:rPr>
                        <a:t>“</a:t>
                      </a:r>
                      <a:r>
                        <a:rPr lang="zh-CN" altLang="en-US" sz="1800" b="1">
                          <a:ea typeface="华文中宋" panose="02010600040101010101" pitchFamily="2" charset="-122"/>
                        </a:rPr>
                        <a:t>加工、修理修配劳务</a:t>
                      </a:r>
                      <a:r>
                        <a:rPr lang="en-US" altLang="zh-CN" sz="1800" b="1">
                          <a:ea typeface="华文中宋" panose="02010600040101010101" pitchFamily="2" charset="-122"/>
                        </a:rPr>
                        <a:t>”</a:t>
                      </a:r>
                      <a:r>
                        <a:rPr lang="zh-CN" altLang="en-US" sz="1800" b="1">
                          <a:ea typeface="华文中宋" panose="02010600040101010101" pitchFamily="2" charset="-122"/>
                        </a:rPr>
                        <a:t>并入到</a:t>
                      </a:r>
                      <a:r>
                        <a:rPr lang="en-US" altLang="zh-CN" sz="1800" b="1">
                          <a:ea typeface="华文中宋" panose="02010600040101010101" pitchFamily="2" charset="-122"/>
                        </a:rPr>
                        <a:t>“</a:t>
                      </a:r>
                      <a:r>
                        <a:rPr lang="zh-CN" altLang="en-US" sz="1800" b="1">
                          <a:ea typeface="华文中宋" panose="02010600040101010101" pitchFamily="2" charset="-122"/>
                        </a:rPr>
                        <a:t>服务</a:t>
                      </a:r>
                      <a:r>
                        <a:rPr lang="en-US" altLang="zh-CN" sz="1800" b="1">
                          <a:ea typeface="华文中宋" panose="02010600040101010101" pitchFamily="2" charset="-122"/>
                        </a:rPr>
                        <a:t>”</a:t>
                      </a:r>
                      <a:r>
                        <a:rPr lang="zh-CN" altLang="en-US" sz="1800" b="1">
                          <a:ea typeface="华文中宋" panose="02010600040101010101" pitchFamily="2" charset="-122"/>
                        </a:rPr>
                        <a:t>，但税率仍为</a:t>
                      </a:r>
                      <a:r>
                        <a:rPr lang="en-US" altLang="zh-CN" sz="1800" b="1">
                          <a:ea typeface="华文中宋" panose="02010600040101010101" pitchFamily="2" charset="-122"/>
                        </a:rPr>
                        <a:t>13%</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2.</a:t>
                      </a:r>
                      <a:r>
                        <a:rPr lang="zh-CN" altLang="en-US" sz="1800" b="1">
                          <a:ea typeface="华文中宋" panose="02010600040101010101" pitchFamily="2" charset="-122"/>
                        </a:rPr>
                        <a:t>用</a:t>
                      </a:r>
                      <a:r>
                        <a:rPr lang="en-US" altLang="zh-CN" sz="1800" b="1">
                          <a:ea typeface="华文中宋" panose="02010600040101010101" pitchFamily="2" charset="-122"/>
                        </a:rPr>
                        <a:t>“</a:t>
                      </a:r>
                      <a:r>
                        <a:rPr lang="zh-CN" altLang="en-US" sz="1800" b="1">
                          <a:ea typeface="华文中宋" panose="02010600040101010101" pitchFamily="2" charset="-122"/>
                        </a:rPr>
                        <a:t>应税交易</a:t>
                      </a:r>
                      <a:r>
                        <a:rPr lang="en-US" altLang="zh-CN" sz="1800" b="1">
                          <a:ea typeface="华文中宋" panose="02010600040101010101" pitchFamily="2" charset="-122"/>
                        </a:rPr>
                        <a:t>”</a:t>
                      </a:r>
                      <a:r>
                        <a:rPr lang="zh-CN" altLang="en-US" sz="1800" b="1">
                          <a:ea typeface="华文中宋" panose="02010600040101010101" pitchFamily="2" charset="-122"/>
                        </a:rPr>
                        <a:t>替代</a:t>
                      </a:r>
                      <a:r>
                        <a:rPr lang="en-US" altLang="zh-CN" sz="1800" b="1">
                          <a:ea typeface="华文中宋" panose="02010600040101010101" pitchFamily="2" charset="-122"/>
                        </a:rPr>
                        <a:t>“</a:t>
                      </a:r>
                      <a:r>
                        <a:rPr lang="zh-CN" altLang="en-US" sz="1800" b="1">
                          <a:ea typeface="华文中宋" panose="02010600040101010101" pitchFamily="2" charset="-122"/>
                        </a:rPr>
                        <a:t>应税行为</a:t>
                      </a: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3.</a:t>
                      </a:r>
                      <a:r>
                        <a:rPr lang="zh-CN" altLang="en-US" sz="1800" b="1">
                          <a:ea typeface="华文中宋" panose="02010600040101010101" pitchFamily="2" charset="-122"/>
                        </a:rPr>
                        <a:t>销售定义从细则提升到税法</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4.</a:t>
                      </a:r>
                      <a:r>
                        <a:rPr lang="zh-CN" altLang="en-US" sz="1800" b="1">
                          <a:ea typeface="华文中宋" panose="02010600040101010101" pitchFamily="2" charset="-122"/>
                        </a:rPr>
                        <a:t>区分不同应税交易的销售，其中货物和不动产为所有权；无形资产为所有权</a:t>
                      </a:r>
                      <a:r>
                        <a:rPr lang="zh-CN" altLang="en-US" sz="1800" b="1">
                          <a:solidFill>
                            <a:srgbClr val="FF0000"/>
                          </a:solidFill>
                          <a:ea typeface="华文中宋" panose="02010600040101010101" pitchFamily="2" charset="-122"/>
                        </a:rPr>
                        <a:t>或使用权</a:t>
                      </a:r>
                      <a:r>
                        <a:rPr lang="zh-CN" altLang="en-US" sz="1800" b="1">
                          <a:ea typeface="华文中宋" panose="02010600040101010101" pitchFamily="2" charset="-122"/>
                        </a:rPr>
                        <a:t>；服务不存在权属</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5.</a:t>
                      </a:r>
                      <a:r>
                        <a:rPr lang="zh-CN" altLang="en-US" sz="1800" b="1">
                          <a:ea typeface="华文中宋" panose="02010600040101010101" pitchFamily="2" charset="-122"/>
                        </a:rPr>
                        <a:t>明确个人包括个体工商户，并用</a:t>
                      </a:r>
                      <a:r>
                        <a:rPr lang="en-US" altLang="zh-CN" sz="1800" b="1">
                          <a:ea typeface="华文中宋" panose="02010600040101010101" pitchFamily="2" charset="-122"/>
                        </a:rPr>
                        <a:t>“</a:t>
                      </a:r>
                      <a:r>
                        <a:rPr lang="zh-CN" altLang="en-US" sz="1800" b="1">
                          <a:ea typeface="华文中宋" panose="02010600040101010101" pitchFamily="2" charset="-122"/>
                        </a:rPr>
                        <a:t>自然人</a:t>
                      </a:r>
                      <a:r>
                        <a:rPr lang="en-US" altLang="zh-CN" sz="1800" b="1">
                          <a:ea typeface="华文中宋" panose="02010600040101010101" pitchFamily="2" charset="-122"/>
                        </a:rPr>
                        <a:t>”</a:t>
                      </a:r>
                      <a:r>
                        <a:rPr lang="zh-CN" altLang="en-US" sz="1800" b="1">
                          <a:ea typeface="华文中宋" panose="02010600040101010101" pitchFamily="2" charset="-122"/>
                        </a:rPr>
                        <a:t>取代了</a:t>
                      </a:r>
                      <a:r>
                        <a:rPr lang="en-US" altLang="zh-CN" sz="1800" b="1">
                          <a:ea typeface="华文中宋" panose="02010600040101010101" pitchFamily="2" charset="-122"/>
                        </a:rPr>
                        <a:t>“</a:t>
                      </a:r>
                      <a:r>
                        <a:rPr lang="zh-CN" altLang="en-US" sz="1800" b="1">
                          <a:ea typeface="华文中宋" panose="02010600040101010101" pitchFamily="2" charset="-122"/>
                        </a:rPr>
                        <a:t>其他个人</a:t>
                      </a:r>
                      <a:r>
                        <a:rPr lang="en-US" altLang="zh-CN" sz="1800" b="1">
                          <a:ea typeface="华文中宋" panose="02010600040101010101" pitchFamily="2" charset="-122"/>
                        </a:rPr>
                        <a:t>”</a:t>
                      </a:r>
                      <a:r>
                        <a:rPr lang="zh-CN" altLang="en-US" sz="1800" b="1">
                          <a:ea typeface="华文中宋" panose="02010600040101010101" pitchFamily="2" charset="-122"/>
                        </a:rPr>
                        <a:t>表述</a:t>
                      </a:r>
                      <a:endParaRPr lang="zh-CN" altLang="en-US" sz="1800" b="1">
                        <a:ea typeface="华文中宋" panose="02010600040101010101" pitchFamily="2" charset="-122"/>
                      </a:endParaRPr>
                    </a:p>
                  </a:txBody>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a:xfrm>
            <a:off x="422563" y="692727"/>
            <a:ext cx="11270673" cy="6028748"/>
          </a:xfrm>
        </p:spPr>
        <p:txBody>
          <a:bodyPr/>
          <a:p>
            <a:r>
              <a:rPr lang="en-US" altLang="zh-CN"/>
              <a:t>3.</a:t>
            </a:r>
            <a:r>
              <a:rPr lang="zh-CN" altLang="en-US"/>
              <a:t>植物</a:t>
            </a:r>
            <a:endParaRPr lang="zh-CN" altLang="en-US"/>
          </a:p>
          <a:p>
            <a:r>
              <a:rPr lang="zh-CN" altLang="en-US"/>
              <a:t>（</a:t>
            </a:r>
            <a:r>
              <a:rPr lang="en-US" altLang="zh-CN"/>
              <a:t>1</a:t>
            </a:r>
            <a:r>
              <a:rPr lang="zh-CN" altLang="en-US"/>
              <a:t>）销售</a:t>
            </a:r>
            <a:endParaRPr lang="zh-CN" altLang="en-US"/>
          </a:p>
          <a:p>
            <a:r>
              <a:rPr lang="zh-CN" altLang="en-US"/>
              <a:t>自产植物销售，免征增值税；外购农产品销售，适用税率</a:t>
            </a:r>
            <a:r>
              <a:rPr lang="en-US" altLang="zh-CN"/>
              <a:t>9%</a:t>
            </a:r>
            <a:r>
              <a:rPr lang="zh-CN" altLang="en-US"/>
              <a:t>税率</a:t>
            </a:r>
            <a:endParaRPr lang="zh-CN" altLang="en-US"/>
          </a:p>
          <a:p>
            <a:r>
              <a:rPr lang="zh-CN" altLang="en-US"/>
              <a:t>外购植物与移种植物性质界定</a:t>
            </a:r>
            <a:endParaRPr lang="zh-CN" altLang="en-US"/>
          </a:p>
          <a:p>
            <a:r>
              <a:rPr lang="zh-CN" altLang="en-US"/>
              <a:t>（</a:t>
            </a:r>
            <a:r>
              <a:rPr lang="en-US" altLang="zh-CN"/>
              <a:t>2</a:t>
            </a:r>
            <a:r>
              <a:rPr lang="zh-CN" altLang="en-US"/>
              <a:t>）园林绿化</a:t>
            </a:r>
            <a:endParaRPr lang="zh-CN" altLang="en-US"/>
          </a:p>
          <a:p>
            <a:r>
              <a:rPr lang="zh-CN" altLang="en-US"/>
              <a:t>按其他建筑服务，适用</a:t>
            </a:r>
            <a:r>
              <a:rPr lang="en-US" altLang="zh-CN"/>
              <a:t>9%</a:t>
            </a:r>
            <a:r>
              <a:rPr lang="zh-CN" altLang="en-US"/>
              <a:t>税率</a:t>
            </a:r>
            <a:endParaRPr lang="zh-CN" altLang="en-US"/>
          </a:p>
          <a:p>
            <a:r>
              <a:rPr lang="zh-CN" altLang="en-US"/>
              <a:t>（</a:t>
            </a:r>
            <a:r>
              <a:rPr lang="en-US" altLang="zh-CN"/>
              <a:t>3</a:t>
            </a:r>
            <a:r>
              <a:rPr lang="zh-CN" altLang="en-US"/>
              <a:t>）植物养护</a:t>
            </a:r>
            <a:endParaRPr lang="zh-CN" altLang="en-US"/>
          </a:p>
          <a:p>
            <a:r>
              <a:rPr lang="zh-CN" altLang="en-US"/>
              <a:t>按期收取，适用</a:t>
            </a:r>
            <a:r>
              <a:rPr lang="en-US" altLang="zh-CN"/>
              <a:t>6%</a:t>
            </a:r>
            <a:r>
              <a:rPr lang="zh-CN" altLang="en-US"/>
              <a:t>税率</a:t>
            </a:r>
            <a:endParaRPr lang="zh-CN" altLang="en-US"/>
          </a:p>
          <a:p>
            <a:r>
              <a:rPr lang="zh-CN" altLang="en-US"/>
              <a:t>（</a:t>
            </a:r>
            <a:r>
              <a:rPr lang="en-US" altLang="zh-CN"/>
              <a:t>4</a:t>
            </a:r>
            <a:r>
              <a:rPr lang="zh-CN" altLang="en-US"/>
              <a:t>）植物租赁</a:t>
            </a:r>
            <a:endParaRPr lang="zh-CN" altLang="en-US"/>
          </a:p>
          <a:p>
            <a:r>
              <a:rPr lang="zh-CN" altLang="en-US"/>
              <a:t>按动产租赁服务，适用</a:t>
            </a:r>
            <a:r>
              <a:rPr lang="en-US" altLang="zh-CN">
                <a:solidFill>
                  <a:srgbClr val="FF0000"/>
                </a:solidFill>
              </a:rPr>
              <a:t>13%</a:t>
            </a:r>
            <a:r>
              <a:rPr lang="zh-CN" altLang="en-US"/>
              <a:t>税率</a:t>
            </a:r>
            <a:r>
              <a:rPr lang="en-US" altLang="zh-CN"/>
              <a:t> </a:t>
            </a:r>
            <a:endParaRPr lang="en-US" alt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a:xfrm>
            <a:off x="461298" y="616527"/>
            <a:ext cx="11270673" cy="6028748"/>
          </a:xfrm>
        </p:spPr>
        <p:txBody>
          <a:bodyPr>
            <a:noAutofit/>
          </a:bodyPr>
          <a:p>
            <a:pPr>
              <a:lnSpc>
                <a:spcPct val="90000"/>
              </a:lnSpc>
            </a:pPr>
            <a:r>
              <a:rPr lang="zh-CN" altLang="en-US" sz="1900">
                <a:solidFill>
                  <a:srgbClr val="FF0000"/>
                </a:solidFill>
              </a:rPr>
              <a:t>二</a:t>
            </a:r>
            <a:r>
              <a:rPr lang="en-US" altLang="zh-CN" sz="1900">
                <a:solidFill>
                  <a:srgbClr val="FF0000"/>
                </a:solidFill>
              </a:rPr>
              <a:t>.</a:t>
            </a:r>
            <a:r>
              <a:rPr lang="zh-CN" altLang="en-US" sz="1900">
                <a:solidFill>
                  <a:srgbClr val="FF0000"/>
                </a:solidFill>
              </a:rPr>
              <a:t>经营租赁与相关服务</a:t>
            </a:r>
            <a:endParaRPr lang="zh-CN" altLang="en-US" sz="1900">
              <a:solidFill>
                <a:srgbClr val="FF0000"/>
              </a:solidFill>
            </a:endParaRPr>
          </a:p>
          <a:p>
            <a:pPr>
              <a:lnSpc>
                <a:spcPct val="90000"/>
              </a:lnSpc>
            </a:pPr>
            <a:r>
              <a:rPr lang="zh-CN" altLang="en-US" sz="1900">
                <a:solidFill>
                  <a:srgbClr val="0070C0"/>
                </a:solidFill>
              </a:rPr>
              <a:t>（一）现行政策规定</a:t>
            </a:r>
            <a:endParaRPr lang="zh-CN" altLang="en-US" sz="1900">
              <a:solidFill>
                <a:srgbClr val="0070C0"/>
              </a:solidFill>
            </a:endParaRPr>
          </a:p>
          <a:p>
            <a:pPr>
              <a:lnSpc>
                <a:spcPct val="90000"/>
              </a:lnSpc>
            </a:pPr>
            <a:r>
              <a:rPr lang="zh-CN" altLang="en-US" sz="1900"/>
              <a:t>1.经营租赁</a:t>
            </a:r>
            <a:endParaRPr lang="zh-CN" altLang="en-US" sz="1900"/>
          </a:p>
          <a:p>
            <a:pPr>
              <a:lnSpc>
                <a:spcPct val="90000"/>
              </a:lnSpc>
            </a:pPr>
            <a:r>
              <a:rPr lang="zh-CN" altLang="en-US" sz="1900"/>
              <a:t>经营租赁服务，是指在</a:t>
            </a:r>
            <a:r>
              <a:rPr lang="zh-CN" altLang="en-US" sz="1900">
                <a:solidFill>
                  <a:srgbClr val="FF0000"/>
                </a:solidFill>
              </a:rPr>
              <a:t>约定时间内</a:t>
            </a:r>
            <a:r>
              <a:rPr lang="zh-CN" altLang="en-US" sz="1900"/>
              <a:t>将有形动产或者不动产转让他人使用且租赁物</a:t>
            </a:r>
            <a:r>
              <a:rPr lang="zh-CN" altLang="en-US" sz="1900">
                <a:solidFill>
                  <a:srgbClr val="FF0000"/>
                </a:solidFill>
              </a:rPr>
              <a:t>所有权不变更</a:t>
            </a:r>
            <a:r>
              <a:rPr lang="zh-CN" altLang="en-US" sz="1900"/>
              <a:t>的业务活动</a:t>
            </a:r>
            <a:endParaRPr lang="en-US" altLang="zh-CN" sz="1900"/>
          </a:p>
          <a:p>
            <a:pPr>
              <a:lnSpc>
                <a:spcPct val="90000"/>
              </a:lnSpc>
            </a:pPr>
            <a:r>
              <a:rPr lang="zh-CN" altLang="en-US" sz="1900"/>
              <a:t>按照标的物的不同，经营租赁服务可分为有形动产经营租赁服务和不动产经营租赁服务</a:t>
            </a:r>
            <a:endParaRPr lang="en-US" altLang="zh-CN" sz="1900"/>
          </a:p>
          <a:p>
            <a:pPr>
              <a:lnSpc>
                <a:spcPct val="90000"/>
              </a:lnSpc>
            </a:pPr>
            <a:r>
              <a:rPr lang="zh-CN" altLang="en-US" sz="1900"/>
              <a:t>（</a:t>
            </a:r>
            <a:r>
              <a:rPr lang="en-US" altLang="zh-CN" sz="1900"/>
              <a:t>1</a:t>
            </a:r>
            <a:r>
              <a:rPr lang="zh-CN" altLang="en-US" sz="1900"/>
              <a:t>）将建筑物、构筑物等不动产或者飞机、车辆等有形动产的广告位出租给其他单位或者个人用于发布广告，按照经营租赁服务缴纳增值税</a:t>
            </a:r>
            <a:r>
              <a:rPr lang="en-US" altLang="zh-CN" sz="1900"/>
              <a:t> </a:t>
            </a:r>
            <a:endParaRPr lang="zh-CN" altLang="en-US" sz="1900"/>
          </a:p>
          <a:p>
            <a:pPr>
              <a:lnSpc>
                <a:spcPct val="90000"/>
              </a:lnSpc>
            </a:pPr>
            <a:r>
              <a:rPr lang="zh-CN" altLang="en-US" sz="1900"/>
              <a:t>（</a:t>
            </a:r>
            <a:r>
              <a:rPr lang="en-US" altLang="zh-CN" sz="1900"/>
              <a:t>2</a:t>
            </a:r>
            <a:r>
              <a:rPr lang="zh-CN" altLang="en-US" sz="1900"/>
              <a:t>）车辆停放服务、道路通行服务（包括过路费、过桥费、过闸费等）等按照不动产经营租赁服务缴纳增值税</a:t>
            </a:r>
            <a:endParaRPr lang="zh-CN" altLang="en-US" sz="1900"/>
          </a:p>
          <a:p>
            <a:pPr>
              <a:lnSpc>
                <a:spcPct val="90000"/>
              </a:lnSpc>
            </a:pPr>
            <a:r>
              <a:rPr lang="zh-CN" altLang="en-US" sz="1900"/>
              <a:t>（</a:t>
            </a:r>
            <a:r>
              <a:rPr lang="en-US" altLang="zh-CN" sz="1900"/>
              <a:t>3</a:t>
            </a:r>
            <a:r>
              <a:rPr lang="zh-CN" altLang="en-US" sz="1900"/>
              <a:t>）</a:t>
            </a:r>
            <a:r>
              <a:rPr lang="zh-CN" altLang="en-US" sz="1900"/>
              <a:t>水路运输的光租业务、航空运输的干租业务，属于经营租赁</a:t>
            </a:r>
            <a:r>
              <a:rPr lang="en-US" altLang="zh-CN" sz="1900"/>
              <a:t> </a:t>
            </a:r>
            <a:endParaRPr lang="zh-CN" altLang="en-US" sz="1900"/>
          </a:p>
          <a:p>
            <a:pPr>
              <a:lnSpc>
                <a:spcPct val="90000"/>
              </a:lnSpc>
            </a:pPr>
            <a:r>
              <a:rPr lang="zh-CN" altLang="en-US" sz="1900">
                <a:latin typeface="Calibri" panose="020F0502020204030204" charset="0"/>
              </a:rPr>
              <a:t>①</a:t>
            </a:r>
            <a:r>
              <a:rPr lang="zh-CN" altLang="en-US" sz="1900"/>
              <a:t>光租业务，是指运输企业将船舶在约定的时间内出租给他人使用，</a:t>
            </a:r>
            <a:r>
              <a:rPr lang="zh-CN" altLang="en-US" sz="1900">
                <a:solidFill>
                  <a:srgbClr val="FF0000"/>
                </a:solidFill>
              </a:rPr>
              <a:t>不配备</a:t>
            </a:r>
            <a:r>
              <a:rPr lang="zh-CN" altLang="en-US" sz="1900"/>
              <a:t>操作人员，</a:t>
            </a:r>
            <a:r>
              <a:rPr lang="zh-CN" altLang="en-US" sz="1900">
                <a:solidFill>
                  <a:srgbClr val="FF0000"/>
                </a:solidFill>
              </a:rPr>
              <a:t>不承担</a:t>
            </a:r>
            <a:r>
              <a:rPr lang="zh-CN" altLang="en-US" sz="1900"/>
              <a:t>运输过程中发生的各项费用，只收取固定租赁费的业务活动</a:t>
            </a:r>
            <a:endParaRPr lang="zh-CN" altLang="en-US" sz="1900"/>
          </a:p>
          <a:p>
            <a:pPr>
              <a:lnSpc>
                <a:spcPct val="90000"/>
              </a:lnSpc>
            </a:pPr>
            <a:r>
              <a:rPr lang="zh-CN" altLang="en-US" sz="1900">
                <a:latin typeface="Calibri" panose="020F0502020204030204" charset="0"/>
              </a:rPr>
              <a:t>②</a:t>
            </a:r>
            <a:r>
              <a:rPr lang="zh-CN" altLang="en-US" sz="1900"/>
              <a:t>干租业务，是指航空运输企业将飞机在约定的时间内出租给他人使用，</a:t>
            </a:r>
            <a:r>
              <a:rPr lang="zh-CN" altLang="en-US" sz="1900">
                <a:solidFill>
                  <a:srgbClr val="FF0000"/>
                </a:solidFill>
              </a:rPr>
              <a:t>不配备</a:t>
            </a:r>
            <a:r>
              <a:rPr lang="zh-CN" altLang="en-US" sz="1900"/>
              <a:t>机组人员，</a:t>
            </a:r>
            <a:r>
              <a:rPr lang="zh-CN" altLang="en-US" sz="1900">
                <a:solidFill>
                  <a:srgbClr val="FF0000"/>
                </a:solidFill>
              </a:rPr>
              <a:t>不承担</a:t>
            </a:r>
            <a:r>
              <a:rPr lang="zh-CN" altLang="en-US" sz="1900"/>
              <a:t>运输过程中发生的各项费用，只收取固定租赁费的业务活动</a:t>
            </a:r>
            <a:r>
              <a:rPr lang="en-US" altLang="zh-CN" sz="1900"/>
              <a:t> </a:t>
            </a:r>
            <a:endParaRPr lang="en-US" altLang="zh-CN" sz="1900"/>
          </a:p>
          <a:p>
            <a:pPr>
              <a:lnSpc>
                <a:spcPct val="90000"/>
              </a:lnSpc>
            </a:pPr>
            <a:r>
              <a:rPr lang="en-US" altLang="zh-CN" sz="1900"/>
              <a:t>                                                                               </a:t>
            </a:r>
            <a:r>
              <a:rPr lang="en-US" altLang="zh-CN" sz="1900">
                <a:sym typeface="+mn-ea"/>
              </a:rPr>
              <a:t>——</a:t>
            </a:r>
            <a:r>
              <a:rPr lang="zh-CN" altLang="en-US" sz="1900">
                <a:sym typeface="+mn-ea"/>
              </a:rPr>
              <a:t>财税〔</a:t>
            </a:r>
            <a:r>
              <a:rPr lang="en-US" altLang="zh-CN" sz="1900">
                <a:sym typeface="+mn-ea"/>
              </a:rPr>
              <a:t>2016</a:t>
            </a:r>
            <a:r>
              <a:rPr lang="zh-CN" altLang="en-US" sz="1900">
                <a:sym typeface="+mn-ea"/>
              </a:rPr>
              <a:t>〕</a:t>
            </a:r>
            <a:r>
              <a:rPr lang="en-US" altLang="zh-CN" sz="1900">
                <a:sym typeface="+mn-ea"/>
              </a:rPr>
              <a:t>36</a:t>
            </a:r>
            <a:r>
              <a:rPr lang="zh-CN" altLang="en-US" sz="1900">
                <a:sym typeface="+mn-ea"/>
              </a:rPr>
              <a:t>号</a:t>
            </a:r>
            <a:endParaRPr lang="zh-CN" altLang="en-US" sz="1900">
              <a:sym typeface="+mn-ea"/>
            </a:endParaRPr>
          </a:p>
          <a:p>
            <a:pPr>
              <a:lnSpc>
                <a:spcPct val="90000"/>
              </a:lnSpc>
            </a:pPr>
            <a:r>
              <a:rPr lang="zh-CN" altLang="en-US" sz="1900">
                <a:sym typeface="+mn-ea"/>
              </a:rPr>
              <a:t>动产租赁：适用</a:t>
            </a:r>
            <a:r>
              <a:rPr lang="en-US" altLang="zh-CN" sz="1900">
                <a:sym typeface="+mn-ea"/>
              </a:rPr>
              <a:t>13%</a:t>
            </a:r>
            <a:r>
              <a:rPr lang="zh-CN" altLang="en-US" sz="1900">
                <a:sym typeface="+mn-ea"/>
              </a:rPr>
              <a:t>税率；不动产租赁：适用</a:t>
            </a:r>
            <a:r>
              <a:rPr lang="en-US" altLang="zh-CN" sz="1900">
                <a:sym typeface="+mn-ea"/>
              </a:rPr>
              <a:t>9%</a:t>
            </a:r>
            <a:r>
              <a:rPr lang="zh-CN" altLang="en-US" sz="1900">
                <a:sym typeface="+mn-ea"/>
              </a:rPr>
              <a:t>税率（或</a:t>
            </a:r>
            <a:r>
              <a:rPr lang="en-US" altLang="zh-CN" sz="1900">
                <a:sym typeface="+mn-ea"/>
              </a:rPr>
              <a:t>5%</a:t>
            </a:r>
            <a:r>
              <a:rPr lang="zh-CN" altLang="en-US" sz="1900">
                <a:sym typeface="+mn-ea"/>
              </a:rPr>
              <a:t>征收率，除高速公路）</a:t>
            </a:r>
            <a:endParaRPr lang="zh-CN" altLang="en-US" sz="190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fontScale="80000"/>
          </a:bodyPr>
          <a:p>
            <a:pPr>
              <a:lnSpc>
                <a:spcPct val="100000"/>
              </a:lnSpc>
            </a:pPr>
            <a:r>
              <a:rPr lang="en-US" altLang="zh-CN" sz="2500"/>
              <a:t>2.</a:t>
            </a:r>
            <a:r>
              <a:rPr lang="zh-CN" altLang="en-US" sz="2500"/>
              <a:t>相关服务</a:t>
            </a:r>
            <a:endParaRPr lang="zh-CN" altLang="en-US" sz="2500"/>
          </a:p>
          <a:p>
            <a:pPr>
              <a:lnSpc>
                <a:spcPct val="100000"/>
              </a:lnSpc>
            </a:pPr>
            <a:r>
              <a:rPr lang="zh-CN" altLang="en-US" sz="2500"/>
              <a:t>（</a:t>
            </a:r>
            <a:r>
              <a:rPr lang="en-US" altLang="zh-CN" sz="2500"/>
              <a:t>1</a:t>
            </a:r>
            <a:r>
              <a:rPr lang="zh-CN" altLang="en-US" sz="2500"/>
              <a:t>）广告服务</a:t>
            </a:r>
            <a:endParaRPr lang="zh-CN" altLang="en-US" sz="2500"/>
          </a:p>
          <a:p>
            <a:pPr>
              <a:lnSpc>
                <a:spcPct val="100000"/>
              </a:lnSpc>
            </a:pPr>
            <a:r>
              <a:rPr lang="zh-CN" altLang="en-US" sz="2500"/>
              <a:t>是指利用图书、报纸、杂志、广播、电视、电影、幻灯、路牌、招贴、橱窗、霓虹灯、灯箱、互联网等各种形式为客户的商品、经营服务项目、文体节目或者通告、声明等委托事项进行宣传和提供相关服务的业务活动。包括广告代理和广告的发布、播映、宣传、展示等</a:t>
            </a:r>
            <a:endParaRPr lang="zh-CN" altLang="en-US" sz="2500"/>
          </a:p>
          <a:p>
            <a:pPr>
              <a:lnSpc>
                <a:spcPct val="100000"/>
              </a:lnSpc>
            </a:pPr>
            <a:r>
              <a:rPr lang="zh-CN" altLang="en-US" sz="2500"/>
              <a:t>（</a:t>
            </a:r>
            <a:r>
              <a:rPr lang="en-US" altLang="zh-CN" sz="2500"/>
              <a:t>2</a:t>
            </a:r>
            <a:r>
              <a:rPr lang="zh-CN" altLang="en-US" sz="2500"/>
              <a:t>）程租业务</a:t>
            </a:r>
            <a:endParaRPr lang="zh-CN" altLang="en-US" sz="2500"/>
          </a:p>
          <a:p>
            <a:pPr>
              <a:lnSpc>
                <a:spcPct val="100000"/>
              </a:lnSpc>
            </a:pPr>
            <a:r>
              <a:rPr lang="zh-CN" altLang="en-US" sz="2500"/>
              <a:t>是指运输企业为租船人（</a:t>
            </a:r>
            <a:r>
              <a:rPr lang="en-US" altLang="zh-CN" sz="2500">
                <a:solidFill>
                  <a:srgbClr val="FF0000"/>
                </a:solidFill>
              </a:rPr>
              <a:t>*</a:t>
            </a:r>
            <a:r>
              <a:rPr lang="zh-CN" altLang="en-US" sz="2500">
                <a:solidFill>
                  <a:srgbClr val="FF0000"/>
                </a:solidFill>
                <a:sym typeface="+mn-ea"/>
              </a:rPr>
              <a:t>配备有操作人员</a:t>
            </a:r>
            <a:r>
              <a:rPr lang="zh-CN" altLang="en-US" sz="2500">
                <a:sym typeface="+mn-ea"/>
              </a:rPr>
              <a:t>）</a:t>
            </a:r>
            <a:r>
              <a:rPr lang="zh-CN" altLang="en-US" sz="2500"/>
              <a:t>完成某一特定航次的运输任务并收取租赁费的业务</a:t>
            </a:r>
            <a:endParaRPr lang="zh-CN" altLang="en-US" sz="2500"/>
          </a:p>
          <a:p>
            <a:pPr>
              <a:lnSpc>
                <a:spcPct val="100000"/>
              </a:lnSpc>
            </a:pPr>
            <a:r>
              <a:rPr lang="zh-CN" altLang="en-US" sz="2500"/>
              <a:t>（</a:t>
            </a:r>
            <a:r>
              <a:rPr lang="en-US" altLang="zh-CN" sz="2500"/>
              <a:t>3</a:t>
            </a:r>
            <a:r>
              <a:rPr lang="zh-CN" altLang="en-US" sz="2500"/>
              <a:t>）期租业务</a:t>
            </a:r>
            <a:endParaRPr lang="zh-CN" altLang="en-US" sz="2500"/>
          </a:p>
          <a:p>
            <a:pPr>
              <a:lnSpc>
                <a:spcPct val="100000"/>
              </a:lnSpc>
            </a:pPr>
            <a:r>
              <a:rPr lang="zh-CN" altLang="en-US" sz="2500"/>
              <a:t>是指运输企业将</a:t>
            </a:r>
            <a:r>
              <a:rPr lang="zh-CN" altLang="en-US" sz="2500">
                <a:solidFill>
                  <a:srgbClr val="FF0000"/>
                </a:solidFill>
              </a:rPr>
              <a:t>配备有操作人员</a:t>
            </a:r>
            <a:r>
              <a:rPr lang="zh-CN" altLang="en-US" sz="2500"/>
              <a:t>的船舶承租给他人使用一定期限，承租期内听候承租方调遣，不论是否经营，均</a:t>
            </a:r>
            <a:r>
              <a:rPr lang="zh-CN" altLang="en-US" sz="2500">
                <a:solidFill>
                  <a:srgbClr val="FF0000"/>
                </a:solidFill>
              </a:rPr>
              <a:t>按天</a:t>
            </a:r>
            <a:r>
              <a:rPr lang="zh-CN" altLang="en-US" sz="2500"/>
              <a:t>向承租方收取租赁费，发生的</a:t>
            </a:r>
            <a:r>
              <a:rPr lang="zh-CN" altLang="en-US" sz="2500">
                <a:solidFill>
                  <a:srgbClr val="FF0000"/>
                </a:solidFill>
              </a:rPr>
              <a:t>固定费用</a:t>
            </a:r>
            <a:r>
              <a:rPr lang="zh-CN" altLang="en-US" sz="2500"/>
              <a:t>均由船东负担的业务</a:t>
            </a:r>
            <a:r>
              <a:rPr lang="en-US" altLang="zh-CN" sz="2500"/>
              <a:t> </a:t>
            </a:r>
            <a:r>
              <a:rPr lang="zh-CN" altLang="en-US" sz="2500"/>
              <a:t>（</a:t>
            </a:r>
            <a:r>
              <a:rPr lang="en-US" altLang="zh-CN" sz="2500"/>
              <a:t>*</a:t>
            </a:r>
            <a:r>
              <a:rPr lang="zh-CN" altLang="en-US" sz="2500"/>
              <a:t>油费等非固定费用，另行约定）</a:t>
            </a:r>
            <a:endParaRPr lang="zh-CN" altLang="en-US" sz="2500"/>
          </a:p>
          <a:p>
            <a:pPr>
              <a:lnSpc>
                <a:spcPct val="100000"/>
              </a:lnSpc>
            </a:pPr>
            <a:r>
              <a:rPr lang="zh-CN" altLang="en-US" sz="2500"/>
              <a:t>（</a:t>
            </a:r>
            <a:r>
              <a:rPr lang="en-US" altLang="zh-CN" sz="2500"/>
              <a:t>4</a:t>
            </a:r>
            <a:r>
              <a:rPr lang="zh-CN" altLang="en-US" sz="2500"/>
              <a:t>）湿租业务</a:t>
            </a:r>
            <a:endParaRPr lang="zh-CN" altLang="en-US" sz="2500"/>
          </a:p>
          <a:p>
            <a:pPr>
              <a:lnSpc>
                <a:spcPct val="100000"/>
              </a:lnSpc>
            </a:pPr>
            <a:r>
              <a:rPr lang="zh-CN" altLang="en-US" sz="2500"/>
              <a:t>是指航空运输企业将</a:t>
            </a:r>
            <a:r>
              <a:rPr lang="zh-CN" altLang="en-US" sz="2500">
                <a:solidFill>
                  <a:srgbClr val="FF0000"/>
                </a:solidFill>
              </a:rPr>
              <a:t>配备有机组人</a:t>
            </a:r>
            <a:r>
              <a:rPr lang="zh-CN" altLang="en-US" sz="2500"/>
              <a:t>员的飞机承租给他人使用一定期限，承租期内听候承租方调遣，不论是否经营，均按一定标准向承租方收取租赁费，发生的</a:t>
            </a:r>
            <a:r>
              <a:rPr lang="zh-CN" altLang="en-US" sz="2500">
                <a:solidFill>
                  <a:srgbClr val="FF0000"/>
                </a:solidFill>
              </a:rPr>
              <a:t>固定费用</a:t>
            </a:r>
            <a:r>
              <a:rPr lang="zh-CN" altLang="en-US" sz="2500"/>
              <a:t>均由承租方承担的业务</a:t>
            </a:r>
            <a:endParaRPr lang="zh-CN" altLang="en-US" sz="2500"/>
          </a:p>
          <a:p>
            <a:pPr>
              <a:lnSpc>
                <a:spcPct val="100000"/>
              </a:lnSpc>
            </a:pPr>
            <a:r>
              <a:rPr lang="en-US" altLang="zh-CN" sz="2500"/>
              <a:t>                                                                      </a:t>
            </a:r>
            <a:r>
              <a:rPr lang="en-US" altLang="zh-CN" sz="2500">
                <a:sym typeface="+mn-ea"/>
              </a:rPr>
              <a:t>——</a:t>
            </a:r>
            <a:r>
              <a:rPr lang="zh-CN" altLang="en-US" sz="2500">
                <a:sym typeface="+mn-ea"/>
              </a:rPr>
              <a:t>财税〔</a:t>
            </a:r>
            <a:r>
              <a:rPr lang="en-US" altLang="zh-CN" sz="2500">
                <a:sym typeface="+mn-ea"/>
              </a:rPr>
              <a:t>2016</a:t>
            </a:r>
            <a:r>
              <a:rPr lang="zh-CN" altLang="en-US" sz="2500">
                <a:sym typeface="+mn-ea"/>
              </a:rPr>
              <a:t>〕</a:t>
            </a:r>
            <a:r>
              <a:rPr lang="en-US" altLang="zh-CN" sz="2500">
                <a:sym typeface="+mn-ea"/>
              </a:rPr>
              <a:t>36</a:t>
            </a:r>
            <a:r>
              <a:rPr lang="zh-CN" altLang="en-US" sz="2500">
                <a:sym typeface="+mn-ea"/>
              </a:rPr>
              <a:t>号</a:t>
            </a:r>
            <a:endParaRPr lang="en-US" altLang="zh-CN" sz="25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fontScale="90000" lnSpcReduction="20000"/>
          </a:bodyPr>
          <a:p>
            <a:pPr>
              <a:lnSpc>
                <a:spcPct val="110000"/>
              </a:lnSpc>
            </a:pPr>
            <a:r>
              <a:rPr lang="zh-CN" altLang="en-US"/>
              <a:t>（</a:t>
            </a:r>
            <a:r>
              <a:rPr lang="en-US" altLang="zh-CN"/>
              <a:t>5</a:t>
            </a:r>
            <a:r>
              <a:rPr lang="zh-CN" altLang="en-US"/>
              <a:t>）建筑设备配人出租</a:t>
            </a:r>
            <a:endParaRPr lang="zh-CN" altLang="en-US"/>
          </a:p>
          <a:p>
            <a:pPr>
              <a:lnSpc>
                <a:spcPct val="110000"/>
              </a:lnSpc>
            </a:pPr>
            <a:r>
              <a:rPr lang="zh-CN" altLang="en-US"/>
              <a:t>将建筑施工设备出租给他人使用并配备操作人员的，按照</a:t>
            </a:r>
            <a:r>
              <a:rPr lang="en-US" altLang="zh-CN"/>
              <a:t>“</a:t>
            </a:r>
            <a:r>
              <a:rPr lang="zh-CN" altLang="en-US"/>
              <a:t>建筑服务</a:t>
            </a:r>
            <a:r>
              <a:rPr lang="en-US" altLang="zh-CN"/>
              <a:t>”</a:t>
            </a:r>
            <a:r>
              <a:rPr lang="zh-CN" altLang="en-US"/>
              <a:t>缴纳增值税</a:t>
            </a:r>
            <a:endParaRPr lang="zh-CN" altLang="en-US"/>
          </a:p>
          <a:p>
            <a:pPr>
              <a:lnSpc>
                <a:spcPct val="110000"/>
              </a:lnSpc>
            </a:pPr>
            <a:r>
              <a:rPr lang="en-US" altLang="zh-CN"/>
              <a:t>                                                ——</a:t>
            </a:r>
            <a:r>
              <a:rPr lang="zh-CN" altLang="en-US"/>
              <a:t>财税〔</a:t>
            </a:r>
            <a:r>
              <a:rPr lang="en-US" altLang="zh-CN"/>
              <a:t>2016</a:t>
            </a:r>
            <a:r>
              <a:rPr lang="zh-CN" altLang="en-US"/>
              <a:t>〕</a:t>
            </a:r>
            <a:r>
              <a:rPr lang="en-US" altLang="zh-CN"/>
              <a:t>140</a:t>
            </a:r>
            <a:r>
              <a:rPr lang="zh-CN" altLang="en-US"/>
              <a:t>号</a:t>
            </a:r>
            <a:endParaRPr lang="zh-CN" altLang="en-US"/>
          </a:p>
          <a:p>
            <a:pPr>
              <a:lnSpc>
                <a:spcPct val="110000"/>
              </a:lnSpc>
            </a:pPr>
            <a:r>
              <a:rPr lang="zh-CN" altLang="en-US"/>
              <a:t>（</a:t>
            </a:r>
            <a:r>
              <a:rPr lang="en-US" altLang="zh-CN"/>
              <a:t>6</a:t>
            </a:r>
            <a:r>
              <a:rPr lang="zh-CN" altLang="en-US"/>
              <a:t>）合同能源管理服务</a:t>
            </a:r>
            <a:endParaRPr lang="zh-CN" altLang="en-US"/>
          </a:p>
          <a:p>
            <a:pPr>
              <a:lnSpc>
                <a:spcPct val="110000"/>
              </a:lnSpc>
            </a:pPr>
            <a:r>
              <a:rPr lang="zh-CN" altLang="en-US"/>
              <a:t>是指节能服务公司与用能单位以契约形式约定节能目标，节能服务公司提供必要的服务，用能单位以节能效果支付节能服务公司投入及其合理报酬的业务活动</a:t>
            </a:r>
            <a:endParaRPr lang="zh-CN" altLang="en-US"/>
          </a:p>
          <a:p>
            <a:pPr>
              <a:lnSpc>
                <a:spcPct val="110000"/>
              </a:lnSpc>
            </a:pPr>
            <a:r>
              <a:rPr lang="zh-CN" altLang="en-US"/>
              <a:t>（</a:t>
            </a:r>
            <a:r>
              <a:rPr lang="en-US" altLang="zh-CN"/>
              <a:t>7</a:t>
            </a:r>
            <a:r>
              <a:rPr lang="zh-CN" altLang="en-US"/>
              <a:t>）信息系统服务</a:t>
            </a:r>
            <a:endParaRPr lang="zh-CN" altLang="en-US"/>
          </a:p>
          <a:p>
            <a:pPr>
              <a:lnSpc>
                <a:spcPct val="110000"/>
              </a:lnSpc>
            </a:pPr>
            <a:r>
              <a:rPr lang="zh-CN" altLang="en-US"/>
              <a:t>是指提供信息系统集成、网络管理、网站内容维护、桌面管理与维护、信息系统应用、基础信息技术管理平台整合、信息技术基础设施管理、数据中心、托管中心、信息安全服务、在线杀毒、虚拟主机等业务活动。包括网站对非自有的网络游戏提供的网络运营服务</a:t>
            </a:r>
            <a:endParaRPr lang="zh-CN" altLang="en-US"/>
          </a:p>
          <a:p>
            <a:pPr>
              <a:lnSpc>
                <a:spcPct val="110000"/>
              </a:lnSpc>
            </a:pPr>
            <a:r>
              <a:rPr lang="zh-CN" altLang="en-US"/>
              <a:t>（</a:t>
            </a:r>
            <a:r>
              <a:rPr lang="en-US" altLang="zh-CN"/>
              <a:t>8</a:t>
            </a:r>
            <a:r>
              <a:rPr lang="zh-CN" altLang="en-US"/>
              <a:t>）</a:t>
            </a:r>
            <a:r>
              <a:rPr lang="zh-CN" altLang="en-US">
                <a:sym typeface="+mn-ea"/>
              </a:rPr>
              <a:t>企业管理服务</a:t>
            </a:r>
            <a:endParaRPr lang="zh-CN" altLang="en-US"/>
          </a:p>
          <a:p>
            <a:pPr>
              <a:lnSpc>
                <a:spcPct val="110000"/>
              </a:lnSpc>
            </a:pPr>
            <a:r>
              <a:rPr lang="zh-CN" altLang="en-US">
                <a:sym typeface="+mn-ea"/>
              </a:rPr>
              <a:t>企业管理服务，是指提供总部管理、投资与资产管理、市场管理、物业管理、日常综合管理等服务的业务活动</a:t>
            </a:r>
            <a:endParaRPr lang="zh-CN" altLang="en-US"/>
          </a:p>
          <a:p>
            <a:pPr>
              <a:lnSpc>
                <a:spcPct val="110000"/>
              </a:lnSpc>
            </a:pPr>
            <a:r>
              <a:rPr lang="en-US" altLang="zh-CN">
                <a:sym typeface="+mn-ea"/>
              </a:rPr>
              <a:t>                                             ——</a:t>
            </a:r>
            <a:r>
              <a:rPr lang="zh-CN" altLang="en-US">
                <a:sym typeface="+mn-ea"/>
              </a:rPr>
              <a:t>财税〔</a:t>
            </a:r>
            <a:r>
              <a:rPr lang="en-US" altLang="zh-CN">
                <a:sym typeface="+mn-ea"/>
              </a:rPr>
              <a:t>2016</a:t>
            </a:r>
            <a:r>
              <a:rPr lang="zh-CN" altLang="en-US">
                <a:sym typeface="+mn-ea"/>
              </a:rPr>
              <a:t>〕</a:t>
            </a:r>
            <a:r>
              <a:rPr lang="en-US" altLang="zh-CN">
                <a:sym typeface="+mn-ea"/>
              </a:rPr>
              <a:t>36</a:t>
            </a:r>
            <a:r>
              <a:rPr lang="zh-CN" altLang="en-US">
                <a:sym typeface="+mn-ea"/>
              </a:rPr>
              <a:t>号</a:t>
            </a:r>
            <a:endParaRPr lang="en-US" altLang="zh-CN"/>
          </a:p>
          <a:p>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（二）政策适用理解</a:t>
            </a:r>
            <a:endParaRPr lang="zh-CN" altLang="en-US">
              <a:solidFill>
                <a:srgbClr val="0070C0"/>
              </a:solidFill>
              <a:sym typeface="+mn-ea"/>
            </a:endParaRPr>
          </a:p>
          <a:p>
            <a:r>
              <a:rPr lang="zh-CN" altLang="en-US">
                <a:sym typeface="+mn-ea"/>
              </a:rPr>
              <a:t>1.租赁是资产（动产或不动产）的使用权让渡</a:t>
            </a:r>
            <a:endParaRPr lang="zh-CN" altLang="en-US">
              <a:sym typeface="+mn-ea"/>
            </a:endParaRPr>
          </a:p>
          <a:p>
            <a:pPr algn="l">
              <a:buClrTx/>
              <a:buSzTx/>
            </a:pPr>
            <a:r>
              <a:rPr lang="zh-CN" altLang="en-US">
                <a:sym typeface="+mn-ea"/>
              </a:rPr>
              <a:t>（</a:t>
            </a:r>
            <a:r>
              <a:rPr lang="en-US" altLang="zh-CN">
                <a:sym typeface="+mn-ea"/>
              </a:rPr>
              <a:t>1</a:t>
            </a:r>
            <a:r>
              <a:rPr lang="zh-CN" altLang="en-US">
                <a:sym typeface="+mn-ea"/>
              </a:rPr>
              <a:t>）标的物是资产本身，而不是利用资产作为</a:t>
            </a:r>
            <a:r>
              <a:rPr lang="en-US" altLang="zh-CN">
                <a:sym typeface="+mn-ea"/>
              </a:rPr>
              <a:t>“</a:t>
            </a:r>
            <a:r>
              <a:rPr lang="zh-CN" altLang="en-US">
                <a:sym typeface="+mn-ea"/>
              </a:rPr>
              <a:t>工具</a:t>
            </a:r>
            <a:r>
              <a:rPr lang="en-US" altLang="zh-CN">
                <a:sym typeface="+mn-ea"/>
              </a:rPr>
              <a:t>”——“</a:t>
            </a:r>
            <a:r>
              <a:rPr lang="zh-CN" altLang="en-US">
                <a:solidFill>
                  <a:srgbClr val="FF0000"/>
                </a:solidFill>
                <a:sym typeface="+mn-ea"/>
              </a:rPr>
              <a:t>配人担费</a:t>
            </a:r>
            <a:r>
              <a:rPr lang="en-US" altLang="zh-CN">
                <a:sym typeface="+mn-ea"/>
              </a:rPr>
              <a:t>”</a:t>
            </a:r>
            <a:r>
              <a:rPr lang="zh-CN" altLang="en-US">
                <a:sym typeface="+mn-ea"/>
              </a:rPr>
              <a:t>是区别租赁或相关服务的主要标志</a:t>
            </a:r>
            <a:endParaRPr lang="zh-CN" altLang="en-US"/>
          </a:p>
          <a:p>
            <a:r>
              <a:rPr lang="zh-CN" altLang="en-US"/>
              <a:t>（</a:t>
            </a:r>
            <a:r>
              <a:rPr lang="en-US" altLang="zh-CN"/>
              <a:t>2</a:t>
            </a:r>
            <a:r>
              <a:rPr lang="zh-CN" altLang="en-US"/>
              <a:t>）租赁限于</a:t>
            </a:r>
            <a:r>
              <a:rPr lang="en-US" altLang="zh-CN"/>
              <a:t>“</a:t>
            </a:r>
            <a:r>
              <a:rPr lang="zh-CN" altLang="en-US"/>
              <a:t>实物</a:t>
            </a:r>
            <a:r>
              <a:rPr lang="en-US" altLang="zh-CN"/>
              <a:t>”</a:t>
            </a:r>
            <a:r>
              <a:rPr lang="zh-CN" altLang="en-US"/>
              <a:t>资产，虚拟资产或无形资产的使用权让渡不属于租赁，归属于技术服务或无形资产</a:t>
            </a:r>
            <a:r>
              <a:rPr lang="en-US" altLang="zh-CN"/>
              <a:t>——</a:t>
            </a:r>
            <a:r>
              <a:rPr lang="zh-CN" altLang="en-US"/>
              <a:t>特许权转让</a:t>
            </a:r>
            <a:endParaRPr lang="zh-CN" altLang="en-US"/>
          </a:p>
          <a:p>
            <a:r>
              <a:rPr lang="zh-CN" altLang="en-US"/>
              <a:t>（</a:t>
            </a:r>
            <a:r>
              <a:rPr lang="en-US" altLang="zh-CN"/>
              <a:t>3</a:t>
            </a:r>
            <a:r>
              <a:rPr lang="zh-CN" altLang="en-US"/>
              <a:t>）租赁的出租方拥有</a:t>
            </a:r>
            <a:r>
              <a:rPr lang="en-US" altLang="zh-CN"/>
              <a:t>“</a:t>
            </a:r>
            <a:r>
              <a:rPr lang="zh-CN" altLang="en-US"/>
              <a:t>出租权</a:t>
            </a:r>
            <a:r>
              <a:rPr lang="en-US" altLang="zh-CN"/>
              <a:t>”</a:t>
            </a:r>
            <a:r>
              <a:rPr lang="zh-CN" altLang="en-US"/>
              <a:t>（所有权或租入使用权），无</a:t>
            </a:r>
            <a:r>
              <a:rPr lang="en-US" altLang="zh-CN"/>
              <a:t>“</a:t>
            </a:r>
            <a:r>
              <a:rPr lang="zh-CN" altLang="en-US"/>
              <a:t>出租权</a:t>
            </a:r>
            <a:r>
              <a:rPr lang="en-US" altLang="zh-CN"/>
              <a:t>”</a:t>
            </a:r>
            <a:r>
              <a:rPr lang="zh-CN" altLang="en-US"/>
              <a:t>而收费属于相关服务</a:t>
            </a:r>
            <a:endParaRPr lang="zh-CN" altLang="en-US"/>
          </a:p>
          <a:p>
            <a:r>
              <a:rPr lang="en-US" altLang="zh-CN"/>
              <a:t>2.</a:t>
            </a:r>
            <a:r>
              <a:rPr lang="zh-CN" altLang="en-US"/>
              <a:t>广告是围绕广告宣传相关的活动</a:t>
            </a:r>
            <a:endParaRPr lang="zh-CN" altLang="en-US"/>
          </a:p>
          <a:p>
            <a:r>
              <a:rPr lang="zh-CN" altLang="en-US"/>
              <a:t>（</a:t>
            </a:r>
            <a:r>
              <a:rPr lang="en-US" altLang="zh-CN"/>
              <a:t>1</a:t>
            </a:r>
            <a:r>
              <a:rPr lang="zh-CN" altLang="en-US"/>
              <a:t>）广告宣传相关活动包括策划设计、制作、代理和发布等广告实施过程活动</a:t>
            </a:r>
            <a:endParaRPr lang="zh-CN" altLang="en-US"/>
          </a:p>
          <a:p>
            <a:r>
              <a:rPr lang="zh-CN" altLang="en-US"/>
              <a:t>（</a:t>
            </a:r>
            <a:r>
              <a:rPr lang="en-US" altLang="zh-CN"/>
              <a:t>2</a:t>
            </a:r>
            <a:r>
              <a:rPr lang="zh-CN" altLang="en-US"/>
              <a:t>）广告载体及载体制作等，不属于广告。载体按租赁、制作为生产、加工或建筑</a:t>
            </a:r>
            <a:endParaRPr lang="zh-CN" altLang="en-US"/>
          </a:p>
          <a:p>
            <a:r>
              <a:rPr lang="en-US" altLang="zh-CN"/>
              <a:t>3.</a:t>
            </a:r>
            <a:r>
              <a:rPr lang="zh-CN" altLang="en-US"/>
              <a:t>因商业模式不同、经营主体变化等不同，资产租赁与相关服务可能切换</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0070C0"/>
                </a:solidFill>
              </a:rPr>
              <a:t>（三）</a:t>
            </a:r>
            <a:r>
              <a:rPr lang="zh-CN" altLang="en-US">
                <a:solidFill>
                  <a:srgbClr val="0070C0"/>
                </a:solidFill>
                <a:sym typeface="+mn-ea"/>
              </a:rPr>
              <a:t>相关业务</a:t>
            </a:r>
            <a:r>
              <a:rPr lang="zh-CN" altLang="en-US">
                <a:solidFill>
                  <a:srgbClr val="0070C0"/>
                </a:solidFill>
                <a:sym typeface="+mn-ea"/>
              </a:rPr>
              <a:t>探讨</a:t>
            </a:r>
            <a:endParaRPr lang="zh-CN" altLang="en-US">
              <a:solidFill>
                <a:srgbClr val="0070C0"/>
              </a:solidFill>
              <a:sym typeface="+mn-ea"/>
            </a:endParaRPr>
          </a:p>
          <a:p>
            <a:r>
              <a:rPr lang="zh-CN" altLang="en-US"/>
              <a:t>1.广告位出租</a:t>
            </a:r>
            <a:endParaRPr lang="zh-CN" altLang="en-US"/>
          </a:p>
          <a:p>
            <a:r>
              <a:rPr lang="zh-CN" altLang="en-US">
                <a:latin typeface="Calibri" panose="020F0502020204030204" charset="0"/>
              </a:rPr>
              <a:t>（</a:t>
            </a:r>
            <a:r>
              <a:rPr lang="en-US" altLang="zh-CN">
                <a:latin typeface="Calibri" panose="020F0502020204030204" charset="0"/>
              </a:rPr>
              <a:t>1</a:t>
            </a:r>
            <a:r>
              <a:rPr lang="zh-CN" altLang="en-US">
                <a:latin typeface="Calibri" panose="020F0502020204030204" charset="0"/>
              </a:rPr>
              <a:t>）新、旧不动产；动产与不动产同时出租，应分别核算，否则从高</a:t>
            </a:r>
            <a:endParaRPr lang="zh-CN" altLang="en-US">
              <a:latin typeface="Calibri" panose="020F0502020204030204" charset="0"/>
            </a:endParaRPr>
          </a:p>
          <a:p>
            <a:r>
              <a:rPr lang="zh-CN" altLang="en-US">
                <a:latin typeface="Calibri" panose="020F0502020204030204" charset="0"/>
              </a:rPr>
              <a:t>（</a:t>
            </a:r>
            <a:r>
              <a:rPr lang="en-US" altLang="zh-CN">
                <a:latin typeface="Calibri" panose="020F0502020204030204" charset="0"/>
              </a:rPr>
              <a:t>2</a:t>
            </a:r>
            <a:r>
              <a:rPr lang="zh-CN" altLang="en-US">
                <a:latin typeface="Calibri" panose="020F0502020204030204" charset="0"/>
              </a:rPr>
              <a:t>）物业公司收费，不符合相关法规规定</a:t>
            </a:r>
            <a:endParaRPr lang="zh-CN" altLang="en-US">
              <a:latin typeface="Calibri" panose="020F0502020204030204" charset="0"/>
            </a:endParaRPr>
          </a:p>
          <a:p>
            <a:r>
              <a:rPr lang="en-US" altLang="zh-CN">
                <a:latin typeface="Calibri" panose="020F0502020204030204" charset="0"/>
              </a:rPr>
              <a:t>2.</a:t>
            </a:r>
            <a:r>
              <a:rPr lang="zh-CN" altLang="en-US">
                <a:sym typeface="+mn-ea"/>
              </a:rPr>
              <a:t>车辆停放收费</a:t>
            </a:r>
            <a:endParaRPr lang="zh-CN" altLang="en-US">
              <a:sym typeface="+mn-ea"/>
            </a:endParaRPr>
          </a:p>
          <a:p>
            <a:r>
              <a:rPr lang="zh-CN" altLang="en-US">
                <a:latin typeface="Calibri" panose="020F0502020204030204" charset="0"/>
              </a:rPr>
              <a:t>（</a:t>
            </a:r>
            <a:r>
              <a:rPr lang="en-US" altLang="zh-CN">
                <a:latin typeface="Calibri" panose="020F0502020204030204" charset="0"/>
              </a:rPr>
              <a:t>1</a:t>
            </a:r>
            <a:r>
              <a:rPr lang="zh-CN" altLang="en-US">
                <a:latin typeface="Calibri" panose="020F0502020204030204" charset="0"/>
              </a:rPr>
              <a:t>）自有产权或租入产权，收取</a:t>
            </a:r>
            <a:r>
              <a:rPr lang="zh-CN" altLang="en-US">
                <a:sym typeface="+mn-ea"/>
              </a:rPr>
              <a:t>车辆停放服务，按</a:t>
            </a:r>
            <a:r>
              <a:rPr lang="en-US" altLang="zh-CN">
                <a:sym typeface="+mn-ea"/>
              </a:rPr>
              <a:t>“</a:t>
            </a:r>
            <a:r>
              <a:rPr lang="zh-CN" altLang="en-US">
                <a:sym typeface="+mn-ea"/>
              </a:rPr>
              <a:t>不动产租赁</a:t>
            </a:r>
            <a:r>
              <a:rPr lang="en-US" altLang="zh-CN">
                <a:sym typeface="+mn-ea"/>
              </a:rPr>
              <a:t>”</a:t>
            </a:r>
            <a:endParaRPr lang="en-US" altLang="zh-CN">
              <a:sym typeface="+mn-ea"/>
            </a:endParaRPr>
          </a:p>
          <a:p>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）无产权或无租产权（如物业收取停车费），按</a:t>
            </a:r>
            <a:r>
              <a:rPr lang="en-US" altLang="zh-CN">
                <a:latin typeface="Calibri" panose="020F0502020204030204" charset="0"/>
                <a:sym typeface="+mn-ea"/>
              </a:rPr>
              <a:t>“</a:t>
            </a:r>
            <a:r>
              <a:rPr lang="zh-CN" altLang="en-US">
                <a:latin typeface="Calibri" panose="020F0502020204030204" charset="0"/>
                <a:sym typeface="+mn-ea"/>
              </a:rPr>
              <a:t>管理服务</a:t>
            </a:r>
            <a:r>
              <a:rPr lang="en-US" altLang="zh-CN">
                <a:latin typeface="Calibri" panose="020F0502020204030204" charset="0"/>
                <a:sym typeface="+mn-ea"/>
              </a:rPr>
              <a:t>”</a:t>
            </a:r>
            <a:endParaRPr lang="en-US" altLang="zh-CN">
              <a:latin typeface="Calibri" panose="020F0502020204030204" charset="0"/>
              <a:sym typeface="+mn-ea"/>
            </a:endParaRPr>
          </a:p>
          <a:p>
            <a:r>
              <a:rPr lang="zh-CN" altLang="en-US">
                <a:latin typeface="Calibri" panose="020F0502020204030204" charset="0"/>
                <a:sym typeface="+mn-ea"/>
              </a:rPr>
              <a:t>某广场公司给予物业公司三年收取停车费</a:t>
            </a:r>
            <a:r>
              <a:rPr lang="en-US" altLang="zh-CN">
                <a:latin typeface="Calibri" panose="020F0502020204030204" charset="0"/>
                <a:sym typeface="+mn-ea"/>
              </a:rPr>
              <a:t>120</a:t>
            </a:r>
            <a:r>
              <a:rPr lang="zh-CN" altLang="en-US">
                <a:latin typeface="Calibri" panose="020F0502020204030204" charset="0"/>
                <a:sym typeface="+mn-ea"/>
              </a:rPr>
              <a:t>万元，不足部分由广场公司补足，超额部分归物业</a:t>
            </a:r>
            <a:r>
              <a:rPr lang="zh-CN" altLang="en-US">
                <a:latin typeface="Calibri" panose="020F0502020204030204" charset="0"/>
                <a:sym typeface="+mn-ea"/>
              </a:rPr>
              <a:t>公司</a:t>
            </a:r>
            <a:endParaRPr lang="zh-CN" altLang="en-US">
              <a:latin typeface="Calibri" panose="020F0502020204030204" charset="0"/>
              <a:sym typeface="+mn-ea"/>
            </a:endParaRPr>
          </a:p>
          <a:p>
            <a:r>
              <a:rPr lang="zh-CN" altLang="en-US">
                <a:latin typeface="Calibri" panose="020F0502020204030204" charset="0"/>
                <a:sym typeface="+mn-ea"/>
              </a:rPr>
              <a:t>（</a:t>
            </a:r>
            <a:r>
              <a:rPr lang="en-US" altLang="zh-CN">
                <a:latin typeface="Calibri" panose="020F0502020204030204" charset="0"/>
                <a:sym typeface="+mn-ea"/>
              </a:rPr>
              <a:t>3</a:t>
            </a:r>
            <a:r>
              <a:rPr lang="zh-CN" altLang="en-US">
                <a:latin typeface="Calibri" panose="020F0502020204030204" charset="0"/>
                <a:sym typeface="+mn-ea"/>
              </a:rPr>
              <a:t>）智慧停车（获得经营权）</a:t>
            </a:r>
            <a:endParaRPr lang="zh-CN" altLang="en-US">
              <a:latin typeface="Calibri" panose="020F0502020204030204" charset="0"/>
              <a:sym typeface="+mn-ea"/>
            </a:endParaRPr>
          </a:p>
          <a:p>
            <a:r>
              <a:rPr lang="en-US" altLang="zh-CN">
                <a:latin typeface="Calibri" panose="020F0502020204030204" charset="0"/>
                <a:sym typeface="+mn-ea"/>
              </a:rPr>
              <a:t>3.</a:t>
            </a:r>
            <a:r>
              <a:rPr lang="zh-CN" altLang="en-US">
                <a:latin typeface="Calibri" panose="020F0502020204030204" charset="0"/>
                <a:sym typeface="+mn-ea"/>
              </a:rPr>
              <a:t>车辆租赁</a:t>
            </a:r>
            <a:endParaRPr lang="zh-CN" altLang="en-US">
              <a:latin typeface="Calibri" panose="020F0502020204030204" charset="0"/>
              <a:sym typeface="+mn-ea"/>
            </a:endParaRPr>
          </a:p>
          <a:p>
            <a:r>
              <a:rPr lang="zh-CN" altLang="en-US">
                <a:latin typeface="Calibri" panose="020F0502020204030204" charset="0"/>
                <a:sym typeface="+mn-ea"/>
              </a:rPr>
              <a:t>（</a:t>
            </a:r>
            <a:r>
              <a:rPr lang="en-US" altLang="zh-CN">
                <a:latin typeface="Calibri" panose="020F0502020204030204" charset="0"/>
                <a:sym typeface="+mn-ea"/>
              </a:rPr>
              <a:t>1</a:t>
            </a:r>
            <a:r>
              <a:rPr lang="zh-CN" altLang="en-US">
                <a:latin typeface="Calibri" panose="020F0502020204030204" charset="0"/>
                <a:sym typeface="+mn-ea"/>
              </a:rPr>
              <a:t>）仅租车：按</a:t>
            </a:r>
            <a:r>
              <a:rPr lang="en-US" altLang="zh-CN">
                <a:latin typeface="Calibri" panose="020F0502020204030204" charset="0"/>
                <a:sym typeface="+mn-ea"/>
              </a:rPr>
              <a:t>“</a:t>
            </a:r>
            <a:r>
              <a:rPr lang="zh-CN" altLang="en-US">
                <a:latin typeface="Calibri" panose="020F0502020204030204" charset="0"/>
                <a:sym typeface="+mn-ea"/>
              </a:rPr>
              <a:t>动产租赁</a:t>
            </a:r>
            <a:r>
              <a:rPr lang="en-US" altLang="zh-CN">
                <a:latin typeface="Calibri" panose="020F0502020204030204" charset="0"/>
                <a:sym typeface="+mn-ea"/>
              </a:rPr>
              <a:t>”</a:t>
            </a:r>
            <a:endParaRPr lang="en-US" altLang="zh-CN">
              <a:latin typeface="Calibri" panose="020F0502020204030204" charset="0"/>
              <a:sym typeface="+mn-ea"/>
            </a:endParaRPr>
          </a:p>
          <a:p>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）租车并带司机和不承担油费</a:t>
            </a:r>
            <a:endParaRPr lang="zh-CN" altLang="en-US">
              <a:latin typeface="Calibri" panose="020F0502020204030204" charset="0"/>
              <a:sym typeface="+mn-ea"/>
            </a:endParaRPr>
          </a:p>
          <a:p>
            <a:r>
              <a:rPr lang="en-US" altLang="zh-CN">
                <a:solidFill>
                  <a:srgbClr val="FF0000"/>
                </a:solidFill>
                <a:latin typeface="Calibri" panose="020F0502020204030204" charset="0"/>
                <a:sym typeface="+mn-ea"/>
              </a:rPr>
              <a:t>*</a:t>
            </a:r>
            <a:r>
              <a:rPr lang="zh-CN" altLang="en-US">
                <a:latin typeface="Calibri" panose="020F0502020204030204" charset="0"/>
                <a:sym typeface="+mn-ea"/>
              </a:rPr>
              <a:t>租车带司机，但不承担油费</a:t>
            </a:r>
            <a:endParaRPr lang="en-US" altLang="zh-CN">
              <a:latin typeface="Calibri" panose="020F0502020204030204" charset="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en-US" altLang="zh-CN"/>
              <a:t>4.</a:t>
            </a:r>
            <a:r>
              <a:rPr lang="zh-CN" altLang="en-US"/>
              <a:t>共享租车</a:t>
            </a:r>
            <a:endParaRPr lang="zh-CN" altLang="en-US"/>
          </a:p>
          <a:p>
            <a:r>
              <a:rPr lang="zh-CN" altLang="en-US"/>
              <a:t>（</a:t>
            </a:r>
            <a:r>
              <a:rPr lang="en-US" altLang="zh-CN"/>
              <a:t>1</a:t>
            </a:r>
            <a:r>
              <a:rPr lang="zh-CN" altLang="en-US"/>
              <a:t>）服务平台</a:t>
            </a:r>
            <a:endParaRPr lang="zh-CN" altLang="en-US"/>
          </a:p>
          <a:p>
            <a:r>
              <a:rPr lang="zh-CN" altLang="en-US">
                <a:latin typeface="Calibri" panose="020F0502020204030204" charset="0"/>
              </a:rPr>
              <a:t>①代收代付租车费：</a:t>
            </a:r>
            <a:r>
              <a:rPr lang="zh-CN" altLang="en-US">
                <a:solidFill>
                  <a:srgbClr val="FF0000"/>
                </a:solidFill>
                <a:latin typeface="Calibri" panose="020F0502020204030204" charset="0"/>
              </a:rPr>
              <a:t>符合</a:t>
            </a:r>
            <a:r>
              <a:rPr lang="en-US" altLang="zh-CN">
                <a:latin typeface="Calibri" panose="020F0502020204030204" charset="0"/>
              </a:rPr>
              <a:t>36</a:t>
            </a:r>
            <a:r>
              <a:rPr lang="zh-CN" altLang="en-US">
                <a:latin typeface="Calibri" panose="020F0502020204030204" charset="0"/>
              </a:rPr>
              <a:t>号公告规定</a:t>
            </a:r>
            <a:r>
              <a:rPr lang="en-US" altLang="zh-CN">
                <a:latin typeface="Calibri" panose="020F0502020204030204" charset="0"/>
              </a:rPr>
              <a:t>“</a:t>
            </a:r>
            <a:r>
              <a:rPr lang="zh-CN" altLang="en-US"/>
              <a:t>以委托方名义开具发票代委托方收取的款项</a:t>
            </a:r>
            <a:r>
              <a:rPr lang="en-US" altLang="zh-CN"/>
              <a:t>”</a:t>
            </a:r>
            <a:r>
              <a:rPr lang="zh-CN" altLang="en-US"/>
              <a:t>，不作为服务平台的应税销售额；否则，应作为价外费用</a:t>
            </a:r>
            <a:endParaRPr lang="zh-CN" altLang="en-US"/>
          </a:p>
          <a:p>
            <a:r>
              <a:rPr lang="en-US" altLang="zh-CN">
                <a:solidFill>
                  <a:srgbClr val="FF0000"/>
                </a:solidFill>
              </a:rPr>
              <a:t>*</a:t>
            </a:r>
            <a:r>
              <a:rPr lang="zh-CN" altLang="en-US"/>
              <a:t>为做大平台营业额的</a:t>
            </a:r>
            <a:r>
              <a:rPr lang="en-US" altLang="zh-CN"/>
              <a:t>“</a:t>
            </a:r>
            <a:r>
              <a:rPr lang="zh-CN" altLang="en-US"/>
              <a:t>平进平出</a:t>
            </a:r>
            <a:r>
              <a:rPr lang="en-US" altLang="zh-CN"/>
              <a:t>”</a:t>
            </a:r>
            <a:endParaRPr lang="en-US" altLang="zh-CN"/>
          </a:p>
          <a:p>
            <a:r>
              <a:rPr lang="zh-CN" altLang="en-US">
                <a:latin typeface="Calibri" panose="020F0502020204030204" charset="0"/>
              </a:rPr>
              <a:t>②平台服务费：向车辆出租方收取的平台服务费，</a:t>
            </a:r>
            <a:r>
              <a:rPr lang="en-US" altLang="zh-CN"/>
              <a:t> </a:t>
            </a:r>
            <a:r>
              <a:rPr lang="zh-CN" altLang="en-US"/>
              <a:t>按</a:t>
            </a:r>
            <a:r>
              <a:rPr lang="en-US" altLang="zh-CN"/>
              <a:t>“</a:t>
            </a:r>
            <a:r>
              <a:rPr lang="zh-CN" altLang="en-US">
                <a:sym typeface="+mn-ea"/>
              </a:rPr>
              <a:t>信息系统服务</a:t>
            </a:r>
            <a:r>
              <a:rPr lang="en-US" altLang="zh-CN">
                <a:sym typeface="+mn-ea"/>
              </a:rPr>
              <a:t>”</a:t>
            </a:r>
            <a:endParaRPr lang="en-US" altLang="zh-CN">
              <a:sym typeface="+mn-ea"/>
            </a:endParaRPr>
          </a:p>
          <a:p>
            <a:r>
              <a:rPr lang="zh-CN" altLang="en-US">
                <a:sym typeface="+mn-ea"/>
              </a:rPr>
              <a:t>（</a:t>
            </a:r>
            <a:r>
              <a:rPr lang="en-US" altLang="zh-CN">
                <a:sym typeface="+mn-ea"/>
              </a:rPr>
              <a:t>2</a:t>
            </a:r>
            <a:r>
              <a:rPr lang="zh-CN" altLang="en-US">
                <a:sym typeface="+mn-ea"/>
              </a:rPr>
              <a:t>）车辆出租方</a:t>
            </a:r>
            <a:endParaRPr lang="zh-CN" altLang="en-US">
              <a:sym typeface="+mn-ea"/>
            </a:endParaRPr>
          </a:p>
          <a:p>
            <a:r>
              <a:rPr lang="zh-CN" altLang="en-US">
                <a:sym typeface="+mn-ea"/>
              </a:rPr>
              <a:t>租赁车辆：按</a:t>
            </a:r>
            <a:r>
              <a:rPr lang="en-US" altLang="zh-CN">
                <a:sym typeface="+mn-ea"/>
              </a:rPr>
              <a:t>“</a:t>
            </a:r>
            <a:r>
              <a:rPr lang="zh-CN" altLang="en-US">
                <a:sym typeface="+mn-ea"/>
              </a:rPr>
              <a:t>动产租赁</a:t>
            </a:r>
            <a:r>
              <a:rPr lang="en-US" altLang="zh-CN">
                <a:sym typeface="+mn-ea"/>
              </a:rPr>
              <a:t>”</a:t>
            </a:r>
            <a:endParaRPr lang="en-US" altLang="zh-CN">
              <a:sym typeface="+mn-ea"/>
            </a:endParaRPr>
          </a:p>
          <a:p>
            <a:r>
              <a:rPr lang="zh-CN" altLang="en-US">
                <a:sym typeface="+mn-ea"/>
              </a:rPr>
              <a:t>（</a:t>
            </a:r>
            <a:r>
              <a:rPr lang="en-US" altLang="zh-CN">
                <a:sym typeface="+mn-ea"/>
              </a:rPr>
              <a:t>3</a:t>
            </a:r>
            <a:r>
              <a:rPr lang="zh-CN" altLang="en-US">
                <a:sym typeface="+mn-ea"/>
              </a:rPr>
              <a:t>）打车平台</a:t>
            </a:r>
            <a:endParaRPr lang="zh-CN" altLang="en-US">
              <a:sym typeface="+mn-ea"/>
            </a:endParaRPr>
          </a:p>
          <a:p>
            <a:r>
              <a:rPr lang="zh-CN" altLang="en-US">
                <a:sym typeface="+mn-ea"/>
              </a:rPr>
              <a:t>平台公司按自营运输</a:t>
            </a:r>
            <a:r>
              <a:rPr lang="zh-CN" altLang="en-US">
                <a:sym typeface="+mn-ea"/>
              </a:rPr>
              <a:t>（无运输工具运输？货运？</a:t>
            </a:r>
            <a:r>
              <a:rPr lang="zh-CN" altLang="en-US">
                <a:sym typeface="+mn-ea"/>
              </a:rPr>
              <a:t>）；</a:t>
            </a:r>
            <a:r>
              <a:rPr lang="zh-CN" altLang="en-US">
                <a:sym typeface="+mn-ea"/>
              </a:rPr>
              <a:t>运输分包或劳务外包方式运营</a:t>
            </a:r>
            <a:endParaRPr lang="zh-CN" altLang="en-US">
              <a:sym typeface="+mn-ea"/>
            </a:endParaRPr>
          </a:p>
          <a:p>
            <a:r>
              <a:rPr lang="en-US" altLang="zh-CN">
                <a:solidFill>
                  <a:srgbClr val="FF0000"/>
                </a:solidFill>
                <a:latin typeface="Calibri" panose="020F0502020204030204" charset="0"/>
                <a:sym typeface="+mn-ea"/>
              </a:rPr>
              <a:t>*</a:t>
            </a:r>
            <a:r>
              <a:rPr lang="zh-CN" altLang="en-US">
                <a:latin typeface="Calibri" panose="020F0502020204030204" charset="0"/>
                <a:sym typeface="+mn-ea"/>
              </a:rPr>
              <a:t>平台打车，取得发票为平台公司发票或运营主体发票，存在外出经营报验瑕疵和纳税地点问题</a:t>
            </a:r>
            <a:endParaRPr lang="en-US" altLang="zh-CN">
              <a:latin typeface="Calibri" panose="020F0502020204030204" charset="0"/>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lnSpcReduction="10000"/>
          </a:bodyPr>
          <a:p>
            <a:r>
              <a:rPr lang="en-US" altLang="zh-CN"/>
              <a:t>5.</a:t>
            </a:r>
            <a:r>
              <a:rPr lang="zh-CN" altLang="en-US"/>
              <a:t>共享充电、按摩等</a:t>
            </a:r>
            <a:endParaRPr lang="zh-CN" altLang="en-US"/>
          </a:p>
          <a:p>
            <a:r>
              <a:rPr lang="zh-CN" altLang="en-US">
                <a:sym typeface="+mn-ea"/>
              </a:rPr>
              <a:t>（</a:t>
            </a:r>
            <a:r>
              <a:rPr lang="en-US" altLang="zh-CN">
                <a:sym typeface="+mn-ea"/>
              </a:rPr>
              <a:t>1</a:t>
            </a:r>
            <a:r>
              <a:rPr lang="zh-CN" altLang="en-US">
                <a:sym typeface="+mn-ea"/>
              </a:rPr>
              <a:t>）服务平台</a:t>
            </a:r>
            <a:endParaRPr lang="zh-CN" altLang="en-US"/>
          </a:p>
          <a:p>
            <a:r>
              <a:rPr lang="zh-CN" altLang="en-US">
                <a:latin typeface="Calibri" panose="020F0502020204030204" charset="0"/>
                <a:sym typeface="+mn-ea"/>
              </a:rPr>
              <a:t>①代收代付充电费：</a:t>
            </a:r>
            <a:r>
              <a:rPr lang="zh-CN" altLang="en-US">
                <a:solidFill>
                  <a:srgbClr val="FF0000"/>
                </a:solidFill>
                <a:latin typeface="Calibri" panose="020F0502020204030204" charset="0"/>
                <a:sym typeface="+mn-ea"/>
              </a:rPr>
              <a:t>符合</a:t>
            </a:r>
            <a:r>
              <a:rPr lang="en-US" altLang="zh-CN">
                <a:latin typeface="Calibri" panose="020F0502020204030204" charset="0"/>
                <a:sym typeface="+mn-ea"/>
              </a:rPr>
              <a:t>36</a:t>
            </a:r>
            <a:r>
              <a:rPr lang="zh-CN" altLang="en-US">
                <a:latin typeface="Calibri" panose="020F0502020204030204" charset="0"/>
                <a:sym typeface="+mn-ea"/>
              </a:rPr>
              <a:t>号公告规定</a:t>
            </a:r>
            <a:r>
              <a:rPr lang="en-US" altLang="zh-CN">
                <a:latin typeface="Calibri" panose="020F0502020204030204" charset="0"/>
                <a:sym typeface="+mn-ea"/>
              </a:rPr>
              <a:t>“</a:t>
            </a:r>
            <a:r>
              <a:rPr lang="zh-CN" altLang="en-US">
                <a:sym typeface="+mn-ea"/>
              </a:rPr>
              <a:t>以委托方名义开具发票代委托方收取的款项</a:t>
            </a:r>
            <a:r>
              <a:rPr lang="en-US" altLang="zh-CN">
                <a:sym typeface="+mn-ea"/>
              </a:rPr>
              <a:t>”</a:t>
            </a:r>
            <a:r>
              <a:rPr lang="zh-CN" altLang="en-US">
                <a:sym typeface="+mn-ea"/>
              </a:rPr>
              <a:t>，不作为服务平台的应税销售额；否则，应作为价外费用</a:t>
            </a:r>
            <a:endParaRPr lang="zh-CN" altLang="en-US">
              <a:sym typeface="+mn-ea"/>
            </a:endParaRPr>
          </a:p>
          <a:p>
            <a:r>
              <a:rPr lang="zh-CN" altLang="en-US">
                <a:latin typeface="Calibri" panose="020F0502020204030204" charset="0"/>
                <a:sym typeface="+mn-ea"/>
              </a:rPr>
              <a:t>②平台服务费：向充电设备拥有方或经营方收取的平台服务费，</a:t>
            </a:r>
            <a:r>
              <a:rPr lang="en-US" altLang="zh-CN">
                <a:sym typeface="+mn-ea"/>
              </a:rPr>
              <a:t> </a:t>
            </a:r>
            <a:r>
              <a:rPr lang="zh-CN" altLang="en-US">
                <a:sym typeface="+mn-ea"/>
              </a:rPr>
              <a:t>按</a:t>
            </a:r>
            <a:r>
              <a:rPr lang="en-US" altLang="zh-CN">
                <a:sym typeface="+mn-ea"/>
              </a:rPr>
              <a:t>“</a:t>
            </a:r>
            <a:r>
              <a:rPr lang="zh-CN" altLang="en-US">
                <a:sym typeface="+mn-ea"/>
              </a:rPr>
              <a:t>信息系统服务</a:t>
            </a:r>
            <a:r>
              <a:rPr lang="en-US" altLang="zh-CN">
                <a:sym typeface="+mn-ea"/>
              </a:rPr>
              <a:t>”</a:t>
            </a:r>
            <a:endParaRPr lang="en-US" altLang="zh-CN">
              <a:sym typeface="+mn-ea"/>
            </a:endParaRPr>
          </a:p>
          <a:p>
            <a:r>
              <a:rPr lang="zh-CN" altLang="en-US">
                <a:sym typeface="+mn-ea"/>
              </a:rPr>
              <a:t>（</a:t>
            </a:r>
            <a:r>
              <a:rPr lang="en-US" altLang="zh-CN">
                <a:sym typeface="+mn-ea"/>
              </a:rPr>
              <a:t>2</a:t>
            </a:r>
            <a:r>
              <a:rPr lang="zh-CN" altLang="en-US">
                <a:sym typeface="+mn-ea"/>
              </a:rPr>
              <a:t>）共享充电、按摩等相关方</a:t>
            </a:r>
            <a:endParaRPr lang="zh-CN" altLang="en-US">
              <a:sym typeface="+mn-ea"/>
            </a:endParaRPr>
          </a:p>
          <a:p>
            <a:r>
              <a:rPr lang="zh-CN" altLang="en-US">
                <a:latin typeface="Calibri" panose="020F0502020204030204" charset="0"/>
                <a:sym typeface="+mn-ea"/>
              </a:rPr>
              <a:t>①直充模式：共享收费归设备所有方所有，支付平台服务费和场地租赁费，设备方按</a:t>
            </a:r>
            <a:r>
              <a:rPr lang="en-US" altLang="zh-CN">
                <a:latin typeface="Calibri" panose="020F0502020204030204" charset="0"/>
                <a:sym typeface="+mn-ea"/>
              </a:rPr>
              <a:t>“</a:t>
            </a:r>
            <a:r>
              <a:rPr lang="zh-CN" altLang="en-US">
                <a:latin typeface="Calibri" panose="020F0502020204030204" charset="0"/>
                <a:sym typeface="+mn-ea"/>
              </a:rPr>
              <a:t>货物销售</a:t>
            </a:r>
            <a:r>
              <a:rPr lang="en-US" altLang="zh-CN">
                <a:latin typeface="Calibri" panose="020F0502020204030204" charset="0"/>
                <a:sym typeface="+mn-ea"/>
              </a:rPr>
              <a:t>”</a:t>
            </a:r>
            <a:r>
              <a:rPr lang="zh-CN" altLang="en-US">
                <a:latin typeface="Calibri" panose="020F0502020204030204" charset="0"/>
                <a:sym typeface="+mn-ea"/>
              </a:rPr>
              <a:t>或</a:t>
            </a:r>
            <a:r>
              <a:rPr lang="en-US" altLang="zh-CN">
                <a:latin typeface="Calibri" panose="020F0502020204030204" charset="0"/>
                <a:sym typeface="+mn-ea"/>
              </a:rPr>
              <a:t>“</a:t>
            </a:r>
            <a:r>
              <a:rPr lang="zh-CN" altLang="en-US">
                <a:latin typeface="Calibri" panose="020F0502020204030204" charset="0"/>
                <a:sym typeface="+mn-ea"/>
              </a:rPr>
              <a:t>销售服务</a:t>
            </a:r>
            <a:r>
              <a:rPr lang="en-US" altLang="zh-CN">
                <a:latin typeface="Calibri" panose="020F0502020204030204" charset="0"/>
                <a:sym typeface="+mn-ea"/>
              </a:rPr>
              <a:t>”</a:t>
            </a:r>
            <a:r>
              <a:rPr lang="zh-CN" altLang="en-US">
                <a:latin typeface="Calibri" panose="020F0502020204030204" charset="0"/>
                <a:sym typeface="+mn-ea"/>
              </a:rPr>
              <a:t>；场地提供方按</a:t>
            </a:r>
            <a:r>
              <a:rPr lang="en-US" altLang="zh-CN">
                <a:latin typeface="Calibri" panose="020F0502020204030204" charset="0"/>
                <a:sym typeface="+mn-ea"/>
              </a:rPr>
              <a:t>“</a:t>
            </a:r>
            <a:r>
              <a:rPr lang="zh-CN" altLang="en-US">
                <a:latin typeface="Calibri" panose="020F0502020204030204" charset="0"/>
                <a:sym typeface="+mn-ea"/>
              </a:rPr>
              <a:t>租赁</a:t>
            </a:r>
            <a:r>
              <a:rPr lang="en-US" altLang="zh-CN">
                <a:latin typeface="Calibri" panose="020F0502020204030204" charset="0"/>
                <a:sym typeface="+mn-ea"/>
              </a:rPr>
              <a:t>——</a:t>
            </a:r>
            <a:r>
              <a:rPr lang="zh-CN" altLang="en-US">
                <a:latin typeface="Calibri" panose="020F0502020204030204" charset="0"/>
                <a:sym typeface="+mn-ea"/>
              </a:rPr>
              <a:t>不动产租赁</a:t>
            </a:r>
            <a:r>
              <a:rPr lang="en-US" altLang="zh-CN">
                <a:latin typeface="Calibri" panose="020F0502020204030204" charset="0"/>
                <a:sym typeface="+mn-ea"/>
              </a:rPr>
              <a:t>”</a:t>
            </a:r>
            <a:endParaRPr lang="en-US" altLang="zh-CN">
              <a:latin typeface="Calibri" panose="020F0502020204030204" charset="0"/>
              <a:sym typeface="+mn-ea"/>
            </a:endParaRPr>
          </a:p>
          <a:p>
            <a:r>
              <a:rPr lang="en-US" altLang="zh-CN">
                <a:latin typeface="Calibri" panose="020F0502020204030204" charset="0"/>
                <a:sym typeface="+mn-ea"/>
              </a:rPr>
              <a:t>②</a:t>
            </a:r>
            <a:r>
              <a:rPr lang="zh-CN" altLang="en-US">
                <a:latin typeface="Calibri" panose="020F0502020204030204" charset="0"/>
                <a:sym typeface="+mn-ea"/>
              </a:rPr>
              <a:t>出租模式：共享收费归场地提供方或经营方，设备方收取设备租赁费（平台服务费按约定），按</a:t>
            </a:r>
            <a:r>
              <a:rPr lang="en-US" altLang="zh-CN">
                <a:latin typeface="Calibri" panose="020F0502020204030204" charset="0"/>
                <a:sym typeface="+mn-ea"/>
              </a:rPr>
              <a:t>“</a:t>
            </a:r>
            <a:r>
              <a:rPr lang="zh-CN" altLang="en-US">
                <a:latin typeface="Calibri" panose="020F0502020204030204" charset="0"/>
                <a:sym typeface="+mn-ea"/>
              </a:rPr>
              <a:t>动产租赁</a:t>
            </a:r>
            <a:r>
              <a:rPr lang="en-US" altLang="zh-CN">
                <a:latin typeface="Calibri" panose="020F0502020204030204" charset="0"/>
                <a:sym typeface="+mn-ea"/>
              </a:rPr>
              <a:t>”</a:t>
            </a:r>
            <a:r>
              <a:rPr lang="zh-CN" altLang="en-US">
                <a:latin typeface="Calibri" panose="020F0502020204030204" charset="0"/>
                <a:sym typeface="+mn-ea"/>
              </a:rPr>
              <a:t>；场地提供方或经营方，按按</a:t>
            </a:r>
            <a:r>
              <a:rPr lang="en-US" altLang="zh-CN">
                <a:latin typeface="Calibri" panose="020F0502020204030204" charset="0"/>
                <a:sym typeface="+mn-ea"/>
              </a:rPr>
              <a:t>“</a:t>
            </a:r>
            <a:r>
              <a:rPr lang="zh-CN" altLang="en-US">
                <a:latin typeface="Calibri" panose="020F0502020204030204" charset="0"/>
                <a:sym typeface="+mn-ea"/>
              </a:rPr>
              <a:t>货物销售</a:t>
            </a:r>
            <a:r>
              <a:rPr lang="en-US" altLang="zh-CN">
                <a:latin typeface="Calibri" panose="020F0502020204030204" charset="0"/>
                <a:sym typeface="+mn-ea"/>
              </a:rPr>
              <a:t>”</a:t>
            </a:r>
            <a:r>
              <a:rPr lang="zh-CN" altLang="en-US">
                <a:latin typeface="Calibri" panose="020F0502020204030204" charset="0"/>
                <a:sym typeface="+mn-ea"/>
              </a:rPr>
              <a:t>或</a:t>
            </a:r>
            <a:r>
              <a:rPr lang="en-US" altLang="zh-CN">
                <a:latin typeface="Calibri" panose="020F0502020204030204" charset="0"/>
                <a:sym typeface="+mn-ea"/>
              </a:rPr>
              <a:t>“</a:t>
            </a:r>
            <a:r>
              <a:rPr lang="zh-CN" altLang="en-US">
                <a:latin typeface="Calibri" panose="020F0502020204030204" charset="0"/>
                <a:sym typeface="+mn-ea"/>
              </a:rPr>
              <a:t>销售服务</a:t>
            </a:r>
            <a:r>
              <a:rPr lang="en-US" altLang="zh-CN">
                <a:latin typeface="Calibri" panose="020F0502020204030204" charset="0"/>
                <a:sym typeface="+mn-ea"/>
              </a:rPr>
              <a:t>”</a:t>
            </a:r>
            <a:endParaRPr lang="en-US" altLang="zh-CN">
              <a:latin typeface="Calibri" panose="020F0502020204030204" charset="0"/>
              <a:sym typeface="+mn-ea"/>
            </a:endParaRPr>
          </a:p>
          <a:p>
            <a:r>
              <a:rPr lang="en-US" altLang="zh-CN">
                <a:solidFill>
                  <a:srgbClr val="FF0000"/>
                </a:solidFill>
                <a:latin typeface="Calibri" panose="020F0502020204030204" charset="0"/>
                <a:sym typeface="+mn-ea"/>
              </a:rPr>
              <a:t>*</a:t>
            </a:r>
            <a:r>
              <a:rPr lang="zh-CN" altLang="en-US">
                <a:latin typeface="Calibri" panose="020F0502020204030204" charset="0"/>
                <a:sym typeface="+mn-ea"/>
              </a:rPr>
              <a:t>合作经营，应</a:t>
            </a:r>
            <a:r>
              <a:rPr lang="zh-CN" altLang="en-US">
                <a:solidFill>
                  <a:srgbClr val="FF0000"/>
                </a:solidFill>
                <a:latin typeface="Calibri" panose="020F0502020204030204" charset="0"/>
                <a:sym typeface="+mn-ea"/>
              </a:rPr>
              <a:t>由一家</a:t>
            </a:r>
            <a:r>
              <a:rPr lang="zh-CN" altLang="en-US">
                <a:latin typeface="Calibri" panose="020F0502020204030204" charset="0"/>
                <a:sym typeface="+mn-ea"/>
              </a:rPr>
              <a:t>对终端服务对象，另一家合作费实质上为其提供服务，通常是一方面向另一方收取的租赁费</a:t>
            </a:r>
            <a:endParaRPr lang="zh-CN" altLang="en-US">
              <a:latin typeface="Calibri" panose="020F0502020204030204" charset="0"/>
              <a:sym typeface="+mn-ea"/>
            </a:endParaRPr>
          </a:p>
          <a:p>
            <a:r>
              <a:rPr lang="zh-CN" altLang="en-US">
                <a:latin typeface="Calibri" panose="020F0502020204030204" charset="0"/>
                <a:sym typeface="+mn-ea"/>
              </a:rPr>
              <a:t>设备各出一半、免收场地费提供服务、场地提供方供电等</a:t>
            </a:r>
            <a:endParaRPr lang="en-US" altLang="zh-CN">
              <a:sym typeface="+mn-ea"/>
            </a:endParaRPr>
          </a:p>
          <a:p>
            <a:endParaRPr lang="zh-CN" altLang="en-US"/>
          </a:p>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en-US" altLang="zh-CN"/>
              <a:t>6.</a:t>
            </a:r>
            <a:r>
              <a:rPr lang="zh-CN" altLang="en-US"/>
              <a:t>储能服务</a:t>
            </a:r>
            <a:endParaRPr lang="zh-CN" altLang="en-US"/>
          </a:p>
          <a:p>
            <a:r>
              <a:rPr lang="zh-CN" altLang="en-US"/>
              <a:t>储能是指将能量以一定方式储存起来，以在需要时释放能量供应使用的过程。储能服务是指运用储能设备和技术提供服务</a:t>
            </a:r>
            <a:endParaRPr lang="zh-CN" altLang="en-US"/>
          </a:p>
          <a:p>
            <a:r>
              <a:rPr lang="zh-CN" altLang="en-US"/>
              <a:t>（</a:t>
            </a:r>
            <a:r>
              <a:rPr lang="en-US" altLang="zh-CN"/>
              <a:t>1</a:t>
            </a:r>
            <a:r>
              <a:rPr lang="zh-CN" altLang="en-US"/>
              <a:t>）出租（融资租赁）储能设备：按</a:t>
            </a:r>
            <a:r>
              <a:rPr lang="en-US" altLang="zh-CN"/>
              <a:t>“</a:t>
            </a:r>
            <a:r>
              <a:rPr lang="zh-CN" altLang="en-US"/>
              <a:t>租赁服务</a:t>
            </a:r>
            <a:r>
              <a:rPr lang="en-US" altLang="zh-CN"/>
              <a:t>——</a:t>
            </a:r>
            <a:r>
              <a:rPr lang="zh-CN" altLang="en-US"/>
              <a:t>动产</a:t>
            </a:r>
            <a:r>
              <a:rPr lang="en-US" altLang="zh-CN"/>
              <a:t>”</a:t>
            </a:r>
            <a:endParaRPr lang="en-US" altLang="zh-CN"/>
          </a:p>
          <a:p>
            <a:r>
              <a:rPr lang="zh-CN" altLang="en-US"/>
              <a:t>（</a:t>
            </a:r>
            <a:r>
              <a:rPr lang="en-US" altLang="zh-CN"/>
              <a:t>2</a:t>
            </a:r>
            <a:r>
              <a:rPr lang="zh-CN" altLang="en-US"/>
              <a:t>）蓄能供电等，如电池充电、调峰供电：按</a:t>
            </a:r>
            <a:r>
              <a:rPr lang="en-US" altLang="zh-CN"/>
              <a:t>“</a:t>
            </a:r>
            <a:r>
              <a:rPr lang="zh-CN" altLang="en-US"/>
              <a:t>销售货物</a:t>
            </a:r>
            <a:r>
              <a:rPr lang="en-US" altLang="zh-CN"/>
              <a:t>”</a:t>
            </a:r>
            <a:endParaRPr lang="en-US" altLang="zh-CN"/>
          </a:p>
          <a:p>
            <a:r>
              <a:rPr lang="zh-CN" altLang="en-US"/>
              <a:t>（</a:t>
            </a:r>
            <a:r>
              <a:rPr lang="en-US" altLang="zh-CN"/>
              <a:t>3</a:t>
            </a:r>
            <a:r>
              <a:rPr lang="zh-CN" altLang="en-US"/>
              <a:t>）节能分成，按节能比例分享：按</a:t>
            </a:r>
            <a:r>
              <a:rPr lang="en-US" altLang="zh-CN"/>
              <a:t>“</a:t>
            </a:r>
            <a:r>
              <a:rPr lang="zh-CN" altLang="en-US"/>
              <a:t>合同能源管理</a:t>
            </a:r>
            <a:r>
              <a:rPr lang="en-US" altLang="zh-CN"/>
              <a:t>”</a:t>
            </a:r>
            <a:endParaRPr lang="en-US" altLang="zh-CN"/>
          </a:p>
          <a:p>
            <a:r>
              <a:rPr lang="zh-CN" altLang="en-US"/>
              <a:t>安装储能设备，节能差价三七分成</a:t>
            </a:r>
            <a:endParaRPr lang="en-US" altLang="zh-CN"/>
          </a:p>
          <a:p>
            <a:r>
              <a:rPr lang="en-US" altLang="zh-CN"/>
              <a:t>7.</a:t>
            </a:r>
            <a:r>
              <a:rPr lang="zh-CN" altLang="en-US"/>
              <a:t>能源托管</a:t>
            </a:r>
            <a:endParaRPr lang="zh-CN" altLang="en-US"/>
          </a:p>
          <a:p>
            <a:r>
              <a:rPr lang="zh-CN" altLang="en-US"/>
              <a:t>能源托管是一种节能新机制，节能服务公司对用能企业的能源购进、使用以及用能设备效率、用能方式、政府节能考核进行全面承包管理，并提供资金进行技术和设备更新，以达到节能和节约能源费用的目的</a:t>
            </a:r>
            <a:endParaRPr lang="zh-CN" altLang="en-US"/>
          </a:p>
          <a:p>
            <a:r>
              <a:rPr lang="zh-CN" altLang="en-US"/>
              <a:t>收取托管费用：按</a:t>
            </a:r>
            <a:r>
              <a:rPr lang="en-US" altLang="zh-CN"/>
              <a:t>“</a:t>
            </a:r>
            <a:r>
              <a:rPr lang="zh-CN" altLang="en-US"/>
              <a:t>管理服务</a:t>
            </a:r>
            <a:r>
              <a:rPr lang="en-US" altLang="zh-CN"/>
              <a:t>”</a:t>
            </a:r>
            <a:endParaRPr lang="en-US" altLang="zh-CN"/>
          </a:p>
          <a:p>
            <a:r>
              <a:rPr lang="zh-CN" altLang="en-US"/>
              <a:t>某机关将供电供水托管给用能公司，仍使用原水、电表，开票给机关；</a:t>
            </a:r>
            <a:r>
              <a:rPr lang="en-US" altLang="zh-CN"/>
              <a:t> </a:t>
            </a:r>
            <a:r>
              <a:rPr lang="zh-CN" altLang="en-US"/>
              <a:t>用能公司安装设备和维修，按</a:t>
            </a:r>
            <a:r>
              <a:rPr lang="zh-CN" altLang="en-US"/>
              <a:t>考核收取管理费</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19652"/>
            <a:ext cx="10515600" cy="396875"/>
          </a:xfrm>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en-US" altLang="zh-CN"/>
              <a:t>8.</a:t>
            </a:r>
            <a:r>
              <a:rPr lang="zh-CN" altLang="en-US"/>
              <a:t>酒店、加油站等承包经营、建筑企业挂靠经营</a:t>
            </a:r>
            <a:endParaRPr lang="zh-CN" altLang="en-US"/>
          </a:p>
          <a:p>
            <a:r>
              <a:rPr lang="zh-CN" altLang="en-US"/>
              <a:t>单位以承包、承租、挂靠方式经营的，承包人、承租人、挂靠人（承包人）以发包人、出租人、被挂靠人（发包人）名义对外经营并由发包人承担相关法律责任的，以该发包人为纳税人。否则，以承包人为纳税人</a:t>
            </a:r>
            <a:endParaRPr lang="zh-CN" altLang="en-US"/>
          </a:p>
          <a:p>
            <a:r>
              <a:rPr lang="en-US" altLang="zh-CN"/>
              <a:t>                                                               ——</a:t>
            </a:r>
            <a:r>
              <a:rPr lang="zh-CN" altLang="en-US"/>
              <a:t>财税〔</a:t>
            </a:r>
            <a:r>
              <a:rPr lang="en-US" altLang="zh-CN"/>
              <a:t>2016</a:t>
            </a:r>
            <a:r>
              <a:rPr lang="zh-CN" altLang="en-US"/>
              <a:t>〕</a:t>
            </a:r>
            <a:r>
              <a:rPr lang="en-US" altLang="zh-CN"/>
              <a:t>36</a:t>
            </a:r>
            <a:r>
              <a:rPr lang="zh-CN" altLang="en-US"/>
              <a:t>号</a:t>
            </a:r>
            <a:endParaRPr lang="zh-CN" altLang="en-US"/>
          </a:p>
          <a:p>
            <a:r>
              <a:rPr lang="zh-CN" altLang="en-US"/>
              <a:t>（</a:t>
            </a:r>
            <a:r>
              <a:rPr lang="en-US" altLang="zh-CN"/>
              <a:t>1</a:t>
            </a:r>
            <a:r>
              <a:rPr lang="zh-CN" altLang="en-US"/>
              <a:t>）变更经营主体，承包人为经营活动的纳税人</a:t>
            </a:r>
            <a:endParaRPr lang="zh-CN" altLang="en-US"/>
          </a:p>
          <a:p>
            <a:r>
              <a:rPr lang="zh-CN" altLang="en-US"/>
              <a:t>原发包人（原酒店或加油站，而非投资方）收取的</a:t>
            </a:r>
            <a:r>
              <a:rPr lang="en-US" altLang="zh-CN"/>
              <a:t>“</a:t>
            </a:r>
            <a:r>
              <a:rPr lang="zh-CN" altLang="en-US"/>
              <a:t>承包费</a:t>
            </a:r>
            <a:r>
              <a:rPr lang="en-US" altLang="zh-CN"/>
              <a:t>”</a:t>
            </a:r>
            <a:r>
              <a:rPr lang="zh-CN" altLang="en-US"/>
              <a:t>：按</a:t>
            </a:r>
            <a:r>
              <a:rPr lang="en-US" altLang="zh-CN"/>
              <a:t>“</a:t>
            </a:r>
            <a:r>
              <a:rPr lang="zh-CN" altLang="en-US"/>
              <a:t>租赁</a:t>
            </a:r>
            <a:r>
              <a:rPr lang="en-US" altLang="zh-CN"/>
              <a:t>—</a:t>
            </a:r>
            <a:r>
              <a:rPr lang="zh-CN" altLang="en-US"/>
              <a:t>动产或不动产</a:t>
            </a:r>
            <a:r>
              <a:rPr lang="en-US" altLang="zh-CN"/>
              <a:t>”</a:t>
            </a:r>
            <a:r>
              <a:rPr lang="zh-CN" altLang="en-US"/>
              <a:t>、</a:t>
            </a:r>
            <a:r>
              <a:rPr lang="en-US" altLang="zh-CN"/>
              <a:t>“</a:t>
            </a:r>
            <a:r>
              <a:rPr lang="zh-CN" altLang="en-US"/>
              <a:t>无形资产</a:t>
            </a:r>
            <a:r>
              <a:rPr lang="en-US" altLang="zh-CN"/>
              <a:t>——</a:t>
            </a:r>
            <a:r>
              <a:rPr lang="zh-CN" altLang="en-US"/>
              <a:t>特许权</a:t>
            </a:r>
            <a:r>
              <a:rPr lang="en-US" altLang="zh-CN"/>
              <a:t>”</a:t>
            </a:r>
            <a:endParaRPr lang="en-US" altLang="zh-CN"/>
          </a:p>
          <a:p>
            <a:r>
              <a:rPr lang="zh-CN" altLang="en-US"/>
              <a:t>（</a:t>
            </a:r>
            <a:r>
              <a:rPr lang="en-US" altLang="zh-CN"/>
              <a:t>2</a:t>
            </a:r>
            <a:r>
              <a:rPr lang="zh-CN" altLang="en-US"/>
              <a:t>）不变更经营主体，发包人为经营活动的纳税人</a:t>
            </a:r>
            <a:endParaRPr lang="zh-CN" altLang="en-US"/>
          </a:p>
          <a:p>
            <a:r>
              <a:rPr lang="zh-CN" altLang="en-US"/>
              <a:t>承包人向发包人收取承包费：按</a:t>
            </a:r>
            <a:r>
              <a:rPr lang="en-US" altLang="zh-CN"/>
              <a:t>“</a:t>
            </a:r>
            <a:r>
              <a:rPr lang="zh-CN" altLang="en-US"/>
              <a:t>管理服务</a:t>
            </a:r>
            <a:r>
              <a:rPr lang="en-US" altLang="zh-CN"/>
              <a:t>”</a:t>
            </a:r>
            <a:endParaRPr lang="en-US" altLang="zh-CN"/>
          </a:p>
          <a:p>
            <a:r>
              <a:rPr lang="zh-CN" altLang="en-US"/>
              <a:t>建筑企业挂靠人的所得，按</a:t>
            </a:r>
            <a:r>
              <a:rPr lang="en-US" altLang="zh-CN"/>
              <a:t>“</a:t>
            </a:r>
            <a:r>
              <a:rPr lang="zh-CN" altLang="en-US">
                <a:sym typeface="+mn-ea"/>
              </a:rPr>
              <a:t>管理服务</a:t>
            </a:r>
            <a:r>
              <a:rPr lang="en-US" altLang="zh-CN">
                <a:sym typeface="+mn-ea"/>
              </a:rPr>
              <a:t>”</a:t>
            </a:r>
            <a:endParaRPr lang="en-US" altLang="zh-CN">
              <a:sym typeface="+mn-ea"/>
            </a:endParaRPr>
          </a:p>
          <a:p>
            <a:r>
              <a:rPr lang="zh-CN" altLang="en-US"/>
              <a:t>酒店经营权承包；</a:t>
            </a:r>
            <a:r>
              <a:rPr lang="en-US" altLang="zh-CN"/>
              <a:t> </a:t>
            </a:r>
            <a:r>
              <a:rPr lang="en-US" altLang="zh-CN">
                <a:solidFill>
                  <a:srgbClr val="FF0000"/>
                </a:solidFill>
              </a:rPr>
              <a:t>*</a:t>
            </a:r>
            <a:r>
              <a:rPr lang="zh-CN" altLang="en-US"/>
              <a:t>未完成经营指标，无承包费，且补偿</a:t>
            </a:r>
            <a:r>
              <a:rPr lang="zh-CN" altLang="en-US"/>
              <a:t>酒店</a:t>
            </a:r>
            <a:endParaRPr lang="zh-CN" altLang="en-US"/>
          </a:p>
          <a:p>
            <a:r>
              <a:rPr lang="zh-CN" altLang="en-US"/>
              <a:t>某加油站不变更经营实体的</a:t>
            </a:r>
            <a:r>
              <a:rPr lang="zh-CN" altLang="en-US"/>
              <a:t>承包</a:t>
            </a:r>
            <a:endParaRPr lang="zh-CN" altLang="en-US"/>
          </a:p>
          <a:p>
            <a:r>
              <a:rPr lang="en-US" altLang="zh-CN"/>
              <a:t> </a:t>
            </a:r>
            <a:r>
              <a:rPr lang="zh-CN" altLang="en-US"/>
              <a:t>建筑服务挂靠</a:t>
            </a:r>
            <a:r>
              <a:rPr lang="zh-CN" altLang="en-US"/>
              <a:t>经营</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1524000"/>
        </p:xfrm>
        <a:graphic>
          <a:graphicData uri="http://schemas.openxmlformats.org/drawingml/2006/table">
            <a:tbl>
              <a:tblPr firstRow="1" bandRow="1">
                <a:tableStyleId>{5C22544A-7EE6-4342-B048-85BDC9FD1C3A}</a:tableStyleId>
              </a:tblPr>
              <a:tblGrid>
                <a:gridCol w="3757295"/>
                <a:gridCol w="3757295"/>
                <a:gridCol w="375729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第四条 在境内发生应税交易,是指下列情形:</a:t>
                      </a:r>
                      <a:endParaRPr lang="zh-CN" altLang="en-US" sz="1800" b="1">
                        <a:solidFill>
                          <a:srgbClr val="FF0000"/>
                        </a:solidFill>
                        <a:ea typeface="华文中宋" panose="02010600040101010101" pitchFamily="2" charset="-122"/>
                      </a:endParaRPr>
                    </a:p>
                    <a:p>
                      <a:pPr>
                        <a:buNone/>
                      </a:pPr>
                      <a:r>
                        <a:rPr lang="zh-CN" altLang="en-US" sz="1800" b="1">
                          <a:ea typeface="华文中宋" panose="02010600040101010101" pitchFamily="2" charset="-122"/>
                        </a:rPr>
                        <a:t> (一)销售货物的,货物的起运地或者所在地在境内;</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 (二)销售或者租赁不动产、转让自然资源使用权的，</a:t>
                      </a:r>
                      <a:r>
                        <a:rPr lang="en-US" altLang="zh-CN" sz="1800" b="1">
                          <a:ea typeface="华文中宋" panose="02010600040101010101" pitchFamily="2" charset="-122"/>
                        </a:rPr>
                        <a:t> </a:t>
                      </a:r>
                      <a:r>
                        <a:rPr lang="zh-CN" altLang="en-US" sz="1800" b="1">
                          <a:ea typeface="华文中宋" panose="02010600040101010101" pitchFamily="2" charset="-122"/>
                        </a:rPr>
                        <a:t>不动产、自然资源所在地在境内;</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 (三)销售</a:t>
                      </a:r>
                      <a:r>
                        <a:rPr lang="zh-CN" altLang="en-US" sz="1800" b="1">
                          <a:solidFill>
                            <a:srgbClr val="FF0000"/>
                          </a:solidFill>
                          <a:ea typeface="华文中宋" panose="02010600040101010101" pitchFamily="2" charset="-122"/>
                        </a:rPr>
                        <a:t>金融商品</a:t>
                      </a:r>
                      <a:r>
                        <a:rPr lang="zh-CN" altLang="en-US" sz="1800" b="1">
                          <a:ea typeface="华文中宋" panose="02010600040101010101" pitchFamily="2" charset="-122"/>
                        </a:rPr>
                        <a:t>的,金融商品</a:t>
                      </a:r>
                      <a:r>
                        <a:rPr lang="zh-CN" altLang="en-US" sz="1800" b="1">
                          <a:solidFill>
                            <a:srgbClr val="FF0000"/>
                          </a:solidFill>
                          <a:ea typeface="华文中宋" panose="02010600040101010101" pitchFamily="2" charset="-122"/>
                        </a:rPr>
                        <a:t>在境内发行</a:t>
                      </a:r>
                      <a:r>
                        <a:rPr lang="zh-CN" altLang="en-US" sz="1800" b="1">
                          <a:ea typeface="华文中宋" panose="02010600040101010101" pitchFamily="2" charset="-122"/>
                        </a:rPr>
                        <a:t>,或者</a:t>
                      </a:r>
                      <a:r>
                        <a:rPr lang="zh-CN" altLang="en-US" sz="1800" b="1">
                          <a:solidFill>
                            <a:srgbClr val="FF0000"/>
                          </a:solidFill>
                          <a:ea typeface="华文中宋" panose="02010600040101010101" pitchFamily="2" charset="-122"/>
                        </a:rPr>
                        <a:t>销售方为境内</a:t>
                      </a:r>
                      <a:r>
                        <a:rPr lang="zh-CN" altLang="en-US" sz="1800" b="1">
                          <a:ea typeface="华文中宋" panose="02010600040101010101" pitchFamily="2" charset="-122"/>
                        </a:rPr>
                        <a:t>单位和个人;</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 (四)除本条第二项、第三项规定外,销售服务、无形资产的,服务、无形资产</a:t>
                      </a:r>
                      <a:r>
                        <a:rPr lang="zh-CN" altLang="en-US" sz="1800" b="1">
                          <a:solidFill>
                            <a:srgbClr val="FF0000"/>
                          </a:solidFill>
                          <a:ea typeface="华文中宋" panose="02010600040101010101" pitchFamily="2" charset="-122"/>
                        </a:rPr>
                        <a:t>在境内消费</a:t>
                      </a:r>
                      <a:r>
                        <a:rPr lang="zh-CN" altLang="en-US" sz="1800" b="1">
                          <a:ea typeface="华文中宋" panose="02010600040101010101" pitchFamily="2" charset="-122"/>
                        </a:rPr>
                        <a:t>,或者</a:t>
                      </a:r>
                      <a:r>
                        <a:rPr lang="zh-CN" altLang="en-US" sz="1800" b="1">
                          <a:solidFill>
                            <a:srgbClr val="FF0000"/>
                          </a:solidFill>
                          <a:ea typeface="华文中宋" panose="02010600040101010101" pitchFamily="2" charset="-122"/>
                        </a:rPr>
                        <a:t>销售方为境内</a:t>
                      </a:r>
                      <a:r>
                        <a:rPr lang="zh-CN" altLang="en-US" sz="1800" b="1">
                          <a:ea typeface="华文中宋" panose="02010600040101010101" pitchFamily="2" charset="-122"/>
                        </a:rPr>
                        <a:t>单位和个人。</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（二）提供的应税劳务发生在境内。</a:t>
                      </a:r>
                      <a:r>
                        <a:rPr lang="en-US" altLang="zh-CN" sz="1800" b="1">
                          <a:ea typeface="华文中宋" panose="02010600040101010101" pitchFamily="2" charset="-122"/>
                        </a:rPr>
                        <a:t> </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                   ——</a:t>
                      </a:r>
                      <a:r>
                        <a:rPr lang="zh-CN" altLang="en-US" sz="1800" b="1">
                          <a:ea typeface="华文中宋" panose="02010600040101010101" pitchFamily="2" charset="-122"/>
                        </a:rPr>
                        <a:t>实施细则</a:t>
                      </a:r>
                      <a:r>
                        <a:rPr lang="en-US" altLang="zh-CN" sz="1800" b="1">
                          <a:ea typeface="华文中宋" panose="02010600040101010101" pitchFamily="2" charset="-122"/>
                        </a:rPr>
                        <a:t> </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（一）服务（租赁不动产除外）或者无形资产（自然资源使用权除外）的销售方或者购买方在境内；</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下列情形不属于在境内销售服务或者无形资产：</a:t>
                      </a:r>
                      <a:r>
                        <a:rPr lang="en-US" altLang="zh-CN" sz="1800" b="1">
                          <a:ea typeface="华文中宋" panose="02010600040101010101" pitchFamily="2" charset="-122"/>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（一）境外单位或者个人向境内单位或者个人销售完全在境外发生的服务。</a:t>
                      </a:r>
                      <a:r>
                        <a:rPr lang="en-US" altLang="zh-CN" sz="1800" b="1">
                          <a:ea typeface="华文中宋" panose="02010600040101010101" pitchFamily="2" charset="-122"/>
                        </a:rPr>
                        <a:t> </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               ——</a:t>
                      </a:r>
                      <a:r>
                        <a:rPr lang="zh-CN" altLang="en-US" sz="1800" b="1">
                          <a:ea typeface="华文中宋" panose="02010600040101010101" pitchFamily="2" charset="-122"/>
                        </a:rPr>
                        <a:t>财税【</a:t>
                      </a:r>
                      <a:r>
                        <a:rPr lang="en-US" altLang="zh-CN" sz="1800" b="1">
                          <a:ea typeface="华文中宋" panose="02010600040101010101" pitchFamily="2" charset="-122"/>
                        </a:rPr>
                        <a:t>2016</a:t>
                      </a:r>
                      <a:r>
                        <a:rPr lang="zh-CN" altLang="en-US" sz="1800" b="1">
                          <a:ea typeface="华文中宋" panose="02010600040101010101" pitchFamily="2" charset="-122"/>
                        </a:rPr>
                        <a:t>】</a:t>
                      </a:r>
                      <a:r>
                        <a:rPr lang="en-US" altLang="zh-CN" sz="1800" b="1">
                          <a:ea typeface="华文中宋" panose="02010600040101010101" pitchFamily="2" charset="-122"/>
                        </a:rPr>
                        <a:t>36</a:t>
                      </a:r>
                      <a:r>
                        <a:rPr lang="zh-CN" altLang="en-US" sz="1800" b="1">
                          <a:ea typeface="华文中宋" panose="02010600040101010101" pitchFamily="2" charset="-122"/>
                        </a:rPr>
                        <a:t>号</a:t>
                      </a:r>
                      <a:endParaRPr lang="zh-CN" altLang="en-US" sz="1800" b="1">
                        <a:ea typeface="华文中宋" panose="02010600040101010101" pitchFamily="2" charset="-122"/>
                      </a:endParaRPr>
                    </a:p>
                  </a:txBody>
                  <a:tcPr/>
                </a:tc>
                <a:tc>
                  <a:txBody>
                    <a:bodyPr/>
                    <a:p>
                      <a:pPr>
                        <a:buNone/>
                      </a:pPr>
                      <a:r>
                        <a:rPr lang="zh-CN" altLang="en-US" sz="1800" b="1">
                          <a:solidFill>
                            <a:schemeClr val="tx1"/>
                          </a:solidFill>
                          <a:ea typeface="华文中宋" panose="02010600040101010101" pitchFamily="2" charset="-122"/>
                        </a:rPr>
                        <a:t>1.判定</a:t>
                      </a:r>
                      <a:r>
                        <a:rPr lang="zh-CN" altLang="en-US" sz="1800" b="1">
                          <a:solidFill>
                            <a:schemeClr val="tx1"/>
                          </a:solidFill>
                          <a:ea typeface="华文中宋" panose="02010600040101010101" pitchFamily="2" charset="-122"/>
                          <a:sym typeface="+mn-ea"/>
                        </a:rPr>
                        <a:t>“境内”</a:t>
                      </a:r>
                      <a:r>
                        <a:rPr lang="zh-CN" altLang="en-US" sz="1800" b="1">
                          <a:solidFill>
                            <a:schemeClr val="tx1"/>
                          </a:solidFill>
                          <a:ea typeface="华文中宋" panose="02010600040101010101" pitchFamily="2" charset="-122"/>
                        </a:rPr>
                        <a:t>，将原实施细则（条例）内容提升到税法</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2.服务境内外的判定发生</a:t>
                      </a:r>
                      <a:r>
                        <a:rPr lang="zh-CN" altLang="en-US" sz="1800" b="1">
                          <a:solidFill>
                            <a:srgbClr val="FF0000"/>
                          </a:solidFill>
                          <a:ea typeface="华文中宋" panose="02010600040101010101" pitchFamily="2" charset="-122"/>
                        </a:rPr>
                        <a:t>重大变化</a:t>
                      </a:r>
                      <a:endParaRPr lang="zh-CN" altLang="en-US" sz="1800" b="1">
                        <a:solidFill>
                          <a:srgbClr val="FF0000"/>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（1）将加工修理修配并入“服务”判定；</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（2）“服务”和“无形资产”（除特殊外），由“销售方或者购买方在境内”改为“在境内消费”或</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销售方为境内</a:t>
                      </a:r>
                      <a:r>
                        <a:rPr lang="en-US" altLang="zh-CN" sz="1800" b="1">
                          <a:solidFill>
                            <a:schemeClr val="tx1"/>
                          </a:solidFill>
                          <a:ea typeface="华文中宋" panose="02010600040101010101" pitchFamily="2" charset="-122"/>
                        </a:rPr>
                        <a:t>”</a:t>
                      </a:r>
                      <a:endParaRPr lang="en-US" altLang="zh-CN"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a:t>
                      </a: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）增加：销售金融商品的的判定：</a:t>
                      </a:r>
                      <a:r>
                        <a:rPr lang="zh-CN" altLang="en-US" sz="1800" b="1">
                          <a:solidFill>
                            <a:schemeClr val="tx1"/>
                          </a:solidFill>
                          <a:latin typeface="Calibri" panose="020F0502020204030204" charset="0"/>
                          <a:ea typeface="华文中宋" panose="02010600040101010101" pitchFamily="2" charset="-122"/>
                        </a:rPr>
                        <a:t>①</a:t>
                      </a:r>
                      <a:r>
                        <a:rPr lang="zh-CN" altLang="en-US" sz="1800" b="1">
                          <a:solidFill>
                            <a:schemeClr val="tx1"/>
                          </a:solidFill>
                          <a:ea typeface="华文中宋" panose="02010600040101010101" pitchFamily="2" charset="-122"/>
                        </a:rPr>
                        <a:t>金融商品在境内发行</a:t>
                      </a:r>
                      <a:endParaRPr lang="en-US" altLang="zh-CN" sz="1800" b="1">
                        <a:solidFill>
                          <a:schemeClr val="tx1"/>
                        </a:solidFill>
                        <a:ea typeface="华文中宋" panose="02010600040101010101" pitchFamily="2" charset="-122"/>
                      </a:endParaRPr>
                    </a:p>
                    <a:p>
                      <a:pPr>
                        <a:buNone/>
                      </a:pPr>
                      <a:r>
                        <a:rPr lang="zh-CN" altLang="en-US" sz="1800" b="1">
                          <a:solidFill>
                            <a:schemeClr val="tx1"/>
                          </a:solidFill>
                          <a:latin typeface="Calibri" panose="020F0502020204030204" charset="0"/>
                          <a:ea typeface="华文中宋" panose="02010600040101010101" pitchFamily="2" charset="-122"/>
                        </a:rPr>
                        <a:t>②</a:t>
                      </a:r>
                      <a:r>
                        <a:rPr lang="zh-CN" altLang="en-US" sz="1800" b="1">
                          <a:solidFill>
                            <a:schemeClr val="tx1"/>
                          </a:solidFill>
                          <a:ea typeface="华文中宋" panose="02010600040101010101" pitchFamily="2" charset="-122"/>
                        </a:rPr>
                        <a:t>销售方为境内</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a:t>
                      </a:r>
                      <a:r>
                        <a:rPr lang="en-US" altLang="zh-CN" sz="1800" b="1">
                          <a:solidFill>
                            <a:schemeClr val="tx1"/>
                          </a:solidFill>
                          <a:ea typeface="华文中宋" panose="02010600040101010101" pitchFamily="2" charset="-122"/>
                        </a:rPr>
                        <a:t>4</a:t>
                      </a:r>
                      <a:r>
                        <a:rPr lang="zh-CN" altLang="en-US" sz="1800" b="1">
                          <a:solidFill>
                            <a:schemeClr val="tx1"/>
                          </a:solidFill>
                          <a:ea typeface="华文中宋" panose="02010600040101010101" pitchFamily="2" charset="-122"/>
                        </a:rPr>
                        <a:t>）删除兜底条款</a:t>
                      </a: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a:t>
            </a:r>
            <a:r>
              <a:rPr lang="zh-CN" altLang="en-US">
                <a:solidFill>
                  <a:srgbClr val="FF0000"/>
                </a:solidFill>
              </a:rPr>
              <a:t>利息与投资收益</a:t>
            </a:r>
            <a:endParaRPr lang="zh-CN" altLang="en-US">
              <a:solidFill>
                <a:srgbClr val="FF0000"/>
              </a:solidFill>
            </a:endParaRPr>
          </a:p>
          <a:p>
            <a:pPr>
              <a:lnSpc>
                <a:spcPct val="90000"/>
              </a:lnSpc>
            </a:pPr>
            <a:r>
              <a:rPr lang="zh-CN" altLang="en-US">
                <a:solidFill>
                  <a:srgbClr val="0070C0"/>
                </a:solidFill>
                <a:sym typeface="+mn-ea"/>
              </a:rPr>
              <a:t>（一）现行政策规定</a:t>
            </a:r>
            <a:endParaRPr lang="zh-CN" altLang="en-US">
              <a:solidFill>
                <a:srgbClr val="0070C0"/>
              </a:solidFill>
              <a:sym typeface="+mn-ea"/>
            </a:endParaRPr>
          </a:p>
          <a:p>
            <a:pPr>
              <a:lnSpc>
                <a:spcPct val="90000"/>
              </a:lnSpc>
            </a:pPr>
            <a:r>
              <a:rPr lang="zh-CN" altLang="en-US"/>
              <a:t>1.销售额</a:t>
            </a:r>
            <a:endParaRPr lang="zh-CN" altLang="en-US"/>
          </a:p>
          <a:p>
            <a:pPr>
              <a:lnSpc>
                <a:spcPct val="90000"/>
              </a:lnSpc>
            </a:pPr>
            <a:r>
              <a:rPr lang="zh-CN" altLang="en-US"/>
              <a:t>销售额为纳税人发生应税销售行为收取的全部价款和价外费用</a:t>
            </a:r>
            <a:endParaRPr lang="zh-CN" altLang="en-US"/>
          </a:p>
          <a:p>
            <a:pPr>
              <a:lnSpc>
                <a:spcPct val="90000"/>
              </a:lnSpc>
            </a:pPr>
            <a:r>
              <a:rPr lang="en-US" altLang="zh-CN"/>
              <a:t>                                                       ——</a:t>
            </a:r>
            <a:r>
              <a:rPr lang="zh-CN" altLang="en-US"/>
              <a:t>增值税暂行条例、</a:t>
            </a:r>
            <a:r>
              <a:rPr lang="zh-CN" altLang="en-US">
                <a:sym typeface="+mn-ea"/>
              </a:rPr>
              <a:t>财税〔</a:t>
            </a:r>
            <a:r>
              <a:rPr lang="en-US" altLang="zh-CN">
                <a:sym typeface="+mn-ea"/>
              </a:rPr>
              <a:t>2016</a:t>
            </a:r>
            <a:r>
              <a:rPr lang="zh-CN" altLang="en-US">
                <a:sym typeface="+mn-ea"/>
              </a:rPr>
              <a:t>〕</a:t>
            </a:r>
            <a:r>
              <a:rPr lang="en-US" altLang="zh-CN">
                <a:sym typeface="+mn-ea"/>
              </a:rPr>
              <a:t>36</a:t>
            </a:r>
            <a:r>
              <a:rPr lang="zh-CN" altLang="en-US">
                <a:sym typeface="+mn-ea"/>
              </a:rPr>
              <a:t>号</a:t>
            </a:r>
            <a:endParaRPr lang="zh-CN" altLang="en-US"/>
          </a:p>
          <a:p>
            <a:pPr>
              <a:lnSpc>
                <a:spcPct val="90000"/>
              </a:lnSpc>
            </a:pPr>
            <a:r>
              <a:rPr lang="en-US" altLang="zh-CN"/>
              <a:t>2.</a:t>
            </a:r>
            <a:r>
              <a:rPr lang="zh-CN" altLang="en-US">
                <a:sym typeface="+mn-ea"/>
              </a:rPr>
              <a:t>价外费用</a:t>
            </a:r>
            <a:endParaRPr lang="en-US" altLang="zh-CN"/>
          </a:p>
          <a:p>
            <a:pPr>
              <a:lnSpc>
                <a:spcPct val="90000"/>
              </a:lnSpc>
            </a:pPr>
            <a:r>
              <a:rPr lang="zh-CN" altLang="en-US"/>
              <a:t>条例第六条第一款所称价外费用，包括价外向购买方收取的手续费、补贴、基金、集资费、返还利润、奖励费、违约金、滞纳金、延期付款利息、赔偿金、代收款项、代垫款项、包装费、包装物租金、储备费、优质费、运输装卸费以及其他各种性质的价外收费</a:t>
            </a:r>
            <a:endParaRPr lang="zh-CN" altLang="en-US"/>
          </a:p>
          <a:p>
            <a:pPr>
              <a:lnSpc>
                <a:spcPct val="90000"/>
              </a:lnSpc>
            </a:pPr>
            <a:r>
              <a:rPr lang="en-US" altLang="zh-CN"/>
              <a:t>                                                         ——</a:t>
            </a:r>
            <a:r>
              <a:rPr lang="zh-CN" altLang="en-US"/>
              <a:t>增值税暂行条例实施细则</a:t>
            </a:r>
            <a:endParaRPr lang="zh-CN" altLang="en-US"/>
          </a:p>
          <a:p>
            <a:pPr>
              <a:lnSpc>
                <a:spcPct val="90000"/>
              </a:lnSpc>
            </a:pPr>
            <a:r>
              <a:rPr lang="zh-CN" altLang="en-US"/>
              <a:t>价外费用，是指价外收取的各种性质的收费</a:t>
            </a:r>
            <a:endParaRPr lang="zh-CN" altLang="en-US"/>
          </a:p>
          <a:p>
            <a:pPr>
              <a:lnSpc>
                <a:spcPct val="90000"/>
              </a:lnSpc>
            </a:pPr>
            <a:r>
              <a:rPr lang="en-US" altLang="zh-CN">
                <a:sym typeface="+mn-ea"/>
              </a:rPr>
              <a:t>                                                        ——</a:t>
            </a:r>
            <a:r>
              <a:rPr lang="zh-CN" altLang="en-US">
                <a:sym typeface="+mn-ea"/>
              </a:rPr>
              <a:t>财税〔</a:t>
            </a:r>
            <a:r>
              <a:rPr lang="en-US" altLang="zh-CN">
                <a:sym typeface="+mn-ea"/>
              </a:rPr>
              <a:t>2016</a:t>
            </a:r>
            <a:r>
              <a:rPr lang="zh-CN" altLang="en-US">
                <a:sym typeface="+mn-ea"/>
              </a:rPr>
              <a:t>〕</a:t>
            </a:r>
            <a:r>
              <a:rPr lang="en-US" altLang="zh-CN">
                <a:sym typeface="+mn-ea"/>
              </a:rPr>
              <a:t>36</a:t>
            </a:r>
            <a:r>
              <a:rPr lang="zh-CN" altLang="en-US">
                <a:sym typeface="+mn-ea"/>
              </a:rPr>
              <a:t>号</a:t>
            </a:r>
            <a:endParaRPr lang="zh-CN" altLang="en-US"/>
          </a:p>
          <a:p>
            <a:pPr>
              <a:lnSpc>
                <a:spcPct val="90000"/>
              </a:lnSpc>
            </a:pP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normAutofit lnSpcReduction="10000"/>
          </a:bodyPr>
          <a:p>
            <a:pPr fontAlgn="auto">
              <a:lnSpc>
                <a:spcPct val="100000"/>
              </a:lnSpc>
            </a:pPr>
            <a:r>
              <a:rPr lang="en-US" altLang="zh-CN">
                <a:sym typeface="+mn-ea"/>
              </a:rPr>
              <a:t>3.</a:t>
            </a:r>
            <a:r>
              <a:rPr lang="zh-CN" altLang="en-US">
                <a:sym typeface="+mn-ea"/>
              </a:rPr>
              <a:t>利息收入</a:t>
            </a:r>
            <a:endParaRPr lang="en-US" altLang="zh-CN">
              <a:sym typeface="+mn-ea"/>
            </a:endParaRPr>
          </a:p>
          <a:p>
            <a:pPr fontAlgn="auto">
              <a:lnSpc>
                <a:spcPct val="100000"/>
              </a:lnSpc>
            </a:pPr>
            <a:r>
              <a:rPr lang="zh-CN" altLang="en-US">
                <a:sym typeface="+mn-ea"/>
              </a:rPr>
              <a:t>贷款，是指将资金贷与他人使用而取得利息收入的业务活动</a:t>
            </a:r>
            <a:r>
              <a:rPr lang="en-US" altLang="zh-CN">
                <a:sym typeface="+mn-ea"/>
              </a:rPr>
              <a:t> </a:t>
            </a:r>
            <a:endParaRPr lang="zh-CN" altLang="en-US">
              <a:solidFill>
                <a:schemeClr val="tx1"/>
              </a:solidFill>
            </a:endParaRPr>
          </a:p>
          <a:p>
            <a:pPr fontAlgn="auto">
              <a:lnSpc>
                <a:spcPct val="100000"/>
              </a:lnSpc>
            </a:pPr>
            <a:r>
              <a:rPr lang="zh-CN" altLang="en-US">
                <a:sym typeface="+mn-ea"/>
              </a:rPr>
              <a:t>各种占用、拆借资金取得的收入，包括金融商品持有期间（含到期）利息（保本收益、报酬、资金占用费、补偿金等）收入、信用卡透支利息收入、买入返售金融商品利息收入、融资融券收取的利息收入，以及融资性售后回租、押汇、罚息、票据贴现、转贷等业务取得的利息及利息性质的收入，按照贷款服务缴纳增值税</a:t>
            </a:r>
            <a:endParaRPr lang="zh-CN" altLang="en-US">
              <a:solidFill>
                <a:schemeClr val="tx1"/>
              </a:solidFill>
            </a:endParaRPr>
          </a:p>
          <a:p>
            <a:pPr fontAlgn="auto">
              <a:lnSpc>
                <a:spcPct val="100000"/>
              </a:lnSpc>
            </a:pPr>
            <a:r>
              <a:rPr lang="zh-CN" altLang="en-US">
                <a:sym typeface="+mn-ea"/>
              </a:rPr>
              <a:t>融资性售后回租，是指承租方以融资为目的，将资产出售给从事融资性售后回租业务的企业后，从事融资性售后回租业务的企业将该资产出租给承租方的业务活动</a:t>
            </a:r>
            <a:endParaRPr lang="zh-CN" altLang="en-US">
              <a:solidFill>
                <a:schemeClr val="tx1"/>
              </a:solidFill>
            </a:endParaRPr>
          </a:p>
          <a:p>
            <a:pPr fontAlgn="auto">
              <a:lnSpc>
                <a:spcPct val="100000"/>
              </a:lnSpc>
            </a:pPr>
            <a:r>
              <a:rPr lang="zh-CN" altLang="en-US">
                <a:sym typeface="+mn-ea"/>
              </a:rPr>
              <a:t>以货币资金投资收取的</a:t>
            </a:r>
            <a:r>
              <a:rPr lang="zh-CN" altLang="en-US">
                <a:solidFill>
                  <a:srgbClr val="FF0000"/>
                </a:solidFill>
                <a:sym typeface="+mn-ea"/>
              </a:rPr>
              <a:t>固定利润或者保底利润</a:t>
            </a:r>
            <a:r>
              <a:rPr lang="zh-CN" altLang="en-US">
                <a:sym typeface="+mn-ea"/>
              </a:rPr>
              <a:t>，按照贷款服务缴纳增值税</a:t>
            </a:r>
            <a:r>
              <a:rPr lang="en-US" altLang="zh-CN">
                <a:sym typeface="+mn-ea"/>
              </a:rPr>
              <a:t> </a:t>
            </a:r>
            <a:endParaRPr lang="en-US" altLang="zh-CN">
              <a:solidFill>
                <a:schemeClr val="tx1"/>
              </a:solidFill>
            </a:endParaRPr>
          </a:p>
          <a:p>
            <a:pPr fontAlgn="auto">
              <a:lnSpc>
                <a:spcPct val="100000"/>
              </a:lnSpc>
            </a:pPr>
            <a:r>
              <a:rPr lang="en-US" altLang="zh-CN">
                <a:sym typeface="+mn-ea"/>
              </a:rPr>
              <a:t>                                                              ——财税〔2016〕36号</a:t>
            </a:r>
            <a:endParaRPr lang="en-US" altLang="zh-CN">
              <a:sym typeface="+mn-ea"/>
            </a:endParaRPr>
          </a:p>
          <a:p>
            <a:pPr fontAlgn="auto">
              <a:lnSpc>
                <a:spcPct val="100000"/>
              </a:lnSpc>
            </a:pPr>
            <a:r>
              <a:rPr lang="en-US" altLang="zh-CN">
                <a:sym typeface="+mn-ea"/>
              </a:rPr>
              <a:t>“保本收益、报酬、资金占用费、补偿金”，是指合同中明确承诺到期本金可全部收回的投资收益。金融商品持有期间(含到期)取得的非保本的上述收益，不属于利息或利息性质的收入，不征收增值税</a:t>
            </a:r>
            <a:endParaRPr lang="en-US" altLang="zh-CN">
              <a:solidFill>
                <a:schemeClr val="tx1"/>
              </a:solidFill>
            </a:endParaRPr>
          </a:p>
          <a:p>
            <a:pPr fontAlgn="auto">
              <a:lnSpc>
                <a:spcPct val="100000"/>
              </a:lnSpc>
            </a:pPr>
            <a:r>
              <a:rPr lang="en-US" altLang="zh-CN">
                <a:sym typeface="+mn-ea"/>
              </a:rPr>
              <a:t>                                                               ——财税〔2016〕140号</a:t>
            </a:r>
            <a:endParaRPr lang="en-US" altLang="zh-CN">
              <a:solidFill>
                <a:schemeClr val="tx1"/>
              </a:solidFill>
              <a:sym typeface="+mn-ea"/>
            </a:endParaRPr>
          </a:p>
          <a:p>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en-US" altLang="zh-CN"/>
              <a:t>4.</a:t>
            </a:r>
            <a:r>
              <a:rPr lang="zh-CN" altLang="en-US"/>
              <a:t>不征税利息收入</a:t>
            </a:r>
            <a:endParaRPr lang="zh-CN" altLang="en-US"/>
          </a:p>
          <a:p>
            <a:r>
              <a:rPr lang="zh-CN" altLang="en-US"/>
              <a:t>存款利息</a:t>
            </a:r>
            <a:endParaRPr lang="zh-CN" altLang="en-US"/>
          </a:p>
          <a:p>
            <a:r>
              <a:rPr lang="en-US" altLang="zh-CN"/>
              <a:t>5.</a:t>
            </a:r>
            <a:r>
              <a:rPr lang="zh-CN" altLang="en-US"/>
              <a:t>免税利息收入</a:t>
            </a:r>
            <a:endParaRPr lang="zh-CN" altLang="en-US"/>
          </a:p>
          <a:p>
            <a:r>
              <a:rPr lang="zh-CN" altLang="en-US"/>
              <a:t>国债、地方政府债</a:t>
            </a:r>
            <a:endParaRPr lang="zh-CN" altLang="en-US"/>
          </a:p>
          <a:p>
            <a:pPr fontAlgn="auto">
              <a:lnSpc>
                <a:spcPct val="100000"/>
              </a:lnSpc>
            </a:pPr>
            <a:r>
              <a:rPr lang="en-US" altLang="zh-CN"/>
              <a:t>                        </a:t>
            </a:r>
            <a:r>
              <a:rPr lang="en-US" altLang="zh-CN">
                <a:sym typeface="+mn-ea"/>
              </a:rPr>
              <a:t> ——财税〔2016〕140号</a:t>
            </a:r>
            <a:endParaRPr lang="en-US" altLang="zh-CN"/>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（二）政策适用理解</a:t>
            </a:r>
            <a:endParaRPr lang="zh-CN" altLang="en-US">
              <a:solidFill>
                <a:srgbClr val="0070C0"/>
              </a:solidFill>
              <a:sym typeface="+mn-ea"/>
            </a:endParaRPr>
          </a:p>
          <a:p>
            <a:r>
              <a:rPr lang="en-US" altLang="zh-CN"/>
              <a:t>1.</a:t>
            </a:r>
            <a:r>
              <a:rPr lang="zh-CN" altLang="en-US"/>
              <a:t>投资的收益不属于增值税征税范围，是否属于投资收益看能否保本、是否承担</a:t>
            </a:r>
            <a:r>
              <a:rPr lang="zh-CN" altLang="en-US"/>
              <a:t>风险</a:t>
            </a:r>
            <a:endParaRPr lang="zh-CN" altLang="en-US"/>
          </a:p>
          <a:p>
            <a:r>
              <a:rPr lang="en-US" altLang="zh-CN"/>
              <a:t>2.</a:t>
            </a:r>
            <a:r>
              <a:rPr lang="zh-CN" altLang="en-US"/>
              <a:t>收取利息或利息性质收入（如贴息），是否因增值税应税行为引起，区别为价外费用或资金占用</a:t>
            </a:r>
            <a:r>
              <a:rPr lang="zh-CN" altLang="en-US"/>
              <a:t>费</a:t>
            </a:r>
            <a:endParaRPr lang="zh-CN" altLang="en-US"/>
          </a:p>
          <a:p>
            <a:r>
              <a:rPr lang="en-US" altLang="zh-CN"/>
              <a:t>3.</a:t>
            </a:r>
            <a:r>
              <a:rPr lang="zh-CN" altLang="en-US"/>
              <a:t>价外费用开具发票时，应按应税项目选择对应的</a:t>
            </a:r>
            <a:r>
              <a:rPr lang="zh-CN" altLang="en-US">
                <a:sym typeface="+mn-ea"/>
              </a:rPr>
              <a:t>商品和服务税收编码</a:t>
            </a:r>
            <a:endParaRPr lang="zh-CN" altLang="en-US"/>
          </a:p>
          <a:p>
            <a:r>
              <a:rPr lang="en-US" altLang="zh-CN"/>
              <a:t>3.</a:t>
            </a:r>
            <a:r>
              <a:rPr lang="zh-CN" altLang="en-US"/>
              <a:t>免税的存款利息，仅限于来之</a:t>
            </a:r>
            <a:r>
              <a:rPr lang="zh-CN" altLang="en-US">
                <a:solidFill>
                  <a:srgbClr val="FF0000"/>
                </a:solidFill>
              </a:rPr>
              <a:t>规定的银行</a:t>
            </a:r>
            <a:r>
              <a:rPr lang="zh-CN" altLang="en-US"/>
              <a:t>存款</a:t>
            </a:r>
            <a:r>
              <a:rPr lang="zh-CN" altLang="en-US"/>
              <a:t>利息</a:t>
            </a:r>
            <a:endParaRPr lang="zh-CN" altLang="en-US"/>
          </a:p>
          <a:p>
            <a:r>
              <a:rPr lang="en-US" altLang="zh-CN"/>
              <a:t>4.</a:t>
            </a:r>
            <a:r>
              <a:rPr lang="zh-CN" altLang="en-US"/>
              <a:t>债券，持有到期时取得利息，按</a:t>
            </a:r>
            <a:r>
              <a:rPr lang="en-US" altLang="zh-CN"/>
              <a:t>“</a:t>
            </a:r>
            <a:r>
              <a:rPr lang="zh-CN" altLang="en-US"/>
              <a:t>贷款服务</a:t>
            </a:r>
            <a:r>
              <a:rPr lang="en-US" altLang="zh-CN"/>
              <a:t>”</a:t>
            </a:r>
            <a:r>
              <a:rPr lang="zh-CN" altLang="en-US"/>
              <a:t>；</a:t>
            </a:r>
            <a:r>
              <a:rPr lang="en-US" altLang="zh-CN"/>
              <a:t> </a:t>
            </a:r>
            <a:r>
              <a:rPr lang="zh-CN" altLang="en-US"/>
              <a:t>未持到期转让，按</a:t>
            </a:r>
            <a:r>
              <a:rPr lang="en-US" altLang="zh-CN"/>
              <a:t>“</a:t>
            </a:r>
            <a:r>
              <a:rPr lang="zh-CN" altLang="en-US"/>
              <a:t>金融商品转让</a:t>
            </a:r>
            <a:r>
              <a:rPr lang="en-US" altLang="zh-CN"/>
              <a:t>”</a:t>
            </a:r>
            <a:endParaRPr lang="en-US" altLang="zh-CN"/>
          </a:p>
          <a:p>
            <a:r>
              <a:rPr lang="en-US" altLang="zh-CN"/>
              <a:t>5.</a:t>
            </a:r>
            <a:r>
              <a:rPr lang="zh-CN" altLang="en-US"/>
              <a:t>一般股权转让，不属于增值税征税范围；</a:t>
            </a:r>
            <a:r>
              <a:rPr lang="en-US" altLang="zh-CN"/>
              <a:t> </a:t>
            </a:r>
            <a:r>
              <a:rPr lang="zh-CN" altLang="en-US"/>
              <a:t>股票转让，属于增值税征税</a:t>
            </a:r>
            <a:r>
              <a:rPr lang="zh-CN" altLang="en-US"/>
              <a:t>范围</a:t>
            </a:r>
            <a:endParaRPr lang="zh-CN" altLang="en-US"/>
          </a:p>
          <a:p>
            <a:r>
              <a:rPr lang="en-US" altLang="zh-CN">
                <a:solidFill>
                  <a:srgbClr val="FF0000"/>
                </a:solidFill>
              </a:rPr>
              <a:t>*</a:t>
            </a:r>
            <a:r>
              <a:rPr lang="en-US" altLang="zh-CN">
                <a:sym typeface="+mn-ea"/>
              </a:rPr>
              <a:t>金融商品转让，是指转让外汇、有价证券、非货物期货和其他金融商品所有权的业务活动</a:t>
            </a:r>
            <a:endParaRPr lang="en-US" altLang="zh-CN"/>
          </a:p>
          <a:p>
            <a:r>
              <a:rPr lang="en-US" altLang="zh-CN">
                <a:sym typeface="+mn-ea"/>
              </a:rPr>
              <a:t>其他金融商品转让包括基金、信托、理财产品等各类资产管理产品和各种金融衍生品的转让</a:t>
            </a:r>
            <a:endParaRPr lang="en-US" alt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5365" y="216535"/>
            <a:ext cx="6717030" cy="583565"/>
          </a:xfrm>
          <a:prstGeom prst="rect">
            <a:avLst/>
          </a:prstGeom>
          <a:noFill/>
        </p:spPr>
        <p:txBody>
          <a:bodyPr wrap="square" rtlCol="0">
            <a:spAutoFit/>
          </a:bodyPr>
          <a:p>
            <a:pPr algn="ctr"/>
            <a:r>
              <a:rPr lang="zh-CN" altLang="en-US" sz="3200" b="1">
                <a:solidFill>
                  <a:srgbClr val="0070C0"/>
                </a:solidFill>
                <a:uFillTx/>
                <a:latin typeface="+mj-lt"/>
                <a:ea typeface="华文新魏" panose="02010800040101010101" charset="-122"/>
                <a:cs typeface="+mj-cs"/>
                <a:sym typeface="+mn-ea"/>
              </a:rPr>
              <a:t>增值税应税项目辨识</a:t>
            </a:r>
            <a:endParaRPr lang="zh-CN" altLang="en-US" sz="3200" b="1">
              <a:solidFill>
                <a:srgbClr val="0070C0"/>
              </a:solidFill>
              <a:uFillTx/>
              <a:latin typeface="+mj-lt"/>
              <a:ea typeface="华文新魏" panose="02010800040101010101" charset="-122"/>
              <a:cs typeface="+mj-cs"/>
            </a:endParaRPr>
          </a:p>
        </p:txBody>
      </p:sp>
      <p:graphicFrame>
        <p:nvGraphicFramePr>
          <p:cNvPr id="2" name="表格 1"/>
          <p:cNvGraphicFramePr/>
          <p:nvPr>
            <p:custDataLst>
              <p:tags r:id="rId1"/>
            </p:custDataLst>
          </p:nvPr>
        </p:nvGraphicFramePr>
        <p:xfrm>
          <a:off x="651510" y="1085215"/>
          <a:ext cx="10695940" cy="5231765"/>
        </p:xfrm>
        <a:graphic>
          <a:graphicData uri="http://schemas.openxmlformats.org/drawingml/2006/table">
            <a:tbl>
              <a:tblPr firstRow="1" bandRow="1">
                <a:tableStyleId>{5C22544A-7EE6-4342-B048-85BDC9FD1C3A}</a:tableStyleId>
              </a:tblPr>
              <a:tblGrid>
                <a:gridCol w="1139825"/>
                <a:gridCol w="3397885"/>
                <a:gridCol w="6158230"/>
              </a:tblGrid>
              <a:tr h="335280">
                <a:tc gridSpan="2">
                  <a:txBody>
                    <a:bodyPr/>
                    <a:p>
                      <a:pPr>
                        <a:buNone/>
                      </a:pPr>
                      <a:r>
                        <a:rPr lang="zh-CN" altLang="en-US" sz="2000" b="1">
                          <a:solidFill>
                            <a:schemeClr val="bg1"/>
                          </a:solidFill>
                          <a:uFillTx/>
                          <a:ea typeface="华文中宋" panose="02010600040101010101" pitchFamily="2" charset="-122"/>
                        </a:rPr>
                        <a:t>利息（投资）收入</a:t>
                      </a:r>
                      <a:endParaRPr lang="zh-CN" altLang="en-US" sz="2000" b="1">
                        <a:solidFill>
                          <a:schemeClr val="bg1"/>
                        </a:solidFill>
                        <a:uFillTx/>
                        <a:ea typeface="华文中宋" panose="02010600040101010101" pitchFamily="2" charset="-122"/>
                      </a:endParaRPr>
                    </a:p>
                  </a:txBody>
                  <a:tcPr/>
                </a:tc>
                <a:tc hMerge="1">
                  <a:tcPr/>
                </a:tc>
                <a:tc>
                  <a:txBody>
                    <a:bodyPr/>
                    <a:p>
                      <a:pPr>
                        <a:buNone/>
                      </a:pPr>
                      <a:r>
                        <a:rPr lang="zh-CN" altLang="en-US" sz="2000" b="1">
                          <a:solidFill>
                            <a:schemeClr val="bg1"/>
                          </a:solidFill>
                          <a:uFillTx/>
                          <a:ea typeface="华文中宋" panose="02010600040101010101" pitchFamily="2" charset="-122"/>
                        </a:rPr>
                        <a:t>应税项目及适用税率（征收率）</a:t>
                      </a:r>
                      <a:endParaRPr lang="zh-CN" altLang="en-US" sz="2000" b="1">
                        <a:solidFill>
                          <a:schemeClr val="bg1"/>
                        </a:solidFill>
                        <a:uFillTx/>
                        <a:ea typeface="华文中宋" panose="02010600040101010101" pitchFamily="2" charset="-122"/>
                      </a:endParaRPr>
                    </a:p>
                  </a:txBody>
                  <a:tcPr/>
                </a:tc>
              </a:tr>
              <a:tr h="335280">
                <a:tc rowSpan="8">
                  <a:txBody>
                    <a:bodyPr/>
                    <a:p>
                      <a:pPr>
                        <a:buNone/>
                      </a:pPr>
                      <a:r>
                        <a:rPr lang="zh-CN" altLang="en-US" sz="2000" b="1">
                          <a:solidFill>
                            <a:schemeClr val="tx1"/>
                          </a:solidFill>
                          <a:ea typeface="华文中宋" panose="02010600040101010101" pitchFamily="2" charset="-122"/>
                        </a:rPr>
                        <a:t>利息性收入</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应税收入相关（价外费用）</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按应税收入适用税率（征收率）</a:t>
                      </a:r>
                      <a:endParaRPr lang="zh-CN" altLang="en-US" sz="2000" b="1">
                        <a:solidFill>
                          <a:schemeClr val="tx1"/>
                        </a:solidFill>
                        <a:ea typeface="华文中宋" panose="02010600040101010101" pitchFamily="2" charset="-122"/>
                      </a:endParaRPr>
                    </a:p>
                  </a:txBody>
                  <a:tcPr/>
                </a:tc>
              </a:tr>
              <a:tr h="335280">
                <a:tc vMerge="1">
                  <a:tcPr/>
                </a:tc>
                <a:tc>
                  <a:txBody>
                    <a:bodyPr/>
                    <a:p>
                      <a:pPr>
                        <a:buNone/>
                      </a:pPr>
                      <a:r>
                        <a:rPr lang="zh-CN" altLang="en-US" sz="2000" b="1">
                          <a:solidFill>
                            <a:schemeClr val="tx1"/>
                          </a:solidFill>
                          <a:ea typeface="华文中宋" panose="02010600040101010101" pitchFamily="2" charset="-122"/>
                        </a:rPr>
                        <a:t>与应税收入无关</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按贷款服务适用税率（征收率）</a:t>
                      </a:r>
                      <a:endParaRPr lang="zh-CN" altLang="en-US" sz="2000" b="1">
                        <a:solidFill>
                          <a:schemeClr val="tx1"/>
                        </a:solidFill>
                        <a:ea typeface="华文中宋" panose="02010600040101010101" pitchFamily="2" charset="-122"/>
                      </a:endParaRPr>
                    </a:p>
                  </a:txBody>
                  <a:tcPr/>
                </a:tc>
              </a:tr>
              <a:tr h="356235">
                <a:tc vMerge="1">
                  <a:tcPr/>
                </a:tc>
                <a:tc>
                  <a:txBody>
                    <a:bodyPr/>
                    <a:p>
                      <a:pPr>
                        <a:buNone/>
                      </a:pPr>
                      <a:r>
                        <a:rPr lang="zh-CN" altLang="en-US" sz="2000" b="1">
                          <a:solidFill>
                            <a:schemeClr val="tx1"/>
                          </a:solidFill>
                          <a:ea typeface="华文中宋" panose="02010600040101010101" pitchFamily="2" charset="-122"/>
                        </a:rPr>
                        <a:t>融资租赁</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按租赁适用税率（征收率）</a:t>
                      </a:r>
                      <a:endParaRPr lang="zh-CN" altLang="en-US" sz="2000" b="1">
                        <a:solidFill>
                          <a:schemeClr val="tx1"/>
                        </a:solidFill>
                        <a:ea typeface="华文中宋" panose="02010600040101010101" pitchFamily="2" charset="-122"/>
                      </a:endParaRPr>
                    </a:p>
                  </a:txBody>
                  <a:tcPr/>
                </a:tc>
              </a:tr>
              <a:tr h="335280">
                <a:tc vMerge="1">
                  <a:tcPr/>
                </a:tc>
                <a:tc>
                  <a:txBody>
                    <a:bodyPr/>
                    <a:p>
                      <a:pPr>
                        <a:buNone/>
                      </a:pPr>
                      <a:r>
                        <a:rPr lang="zh-CN" altLang="en-US" sz="2000" b="1">
                          <a:solidFill>
                            <a:schemeClr val="tx1"/>
                          </a:solidFill>
                          <a:ea typeface="华文中宋" panose="02010600040101010101" pitchFamily="2" charset="-122"/>
                        </a:rPr>
                        <a:t>售后回租</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sym typeface="+mn-ea"/>
                        </a:rPr>
                        <a:t>按贷款服务适用税率（征收率）</a:t>
                      </a:r>
                      <a:endParaRPr lang="zh-CN" altLang="en-US" sz="2000" b="1">
                        <a:solidFill>
                          <a:schemeClr val="tx1"/>
                        </a:solidFill>
                        <a:ea typeface="华文中宋" panose="02010600040101010101" pitchFamily="2" charset="-122"/>
                        <a:sym typeface="+mn-ea"/>
                      </a:endParaRPr>
                    </a:p>
                  </a:txBody>
                  <a:tcPr/>
                </a:tc>
              </a:tr>
              <a:tr h="335280">
                <a:tc vMerge="1">
                  <a:tcPr/>
                </a:tc>
                <a:tc>
                  <a:txBody>
                    <a:bodyPr/>
                    <a:p>
                      <a:pPr>
                        <a:buNone/>
                      </a:pPr>
                      <a:r>
                        <a:rPr lang="zh-CN" altLang="en-US" sz="2000" b="1">
                          <a:solidFill>
                            <a:schemeClr val="tx1"/>
                          </a:solidFill>
                          <a:ea typeface="华文中宋" panose="02010600040101010101" pitchFamily="2" charset="-122"/>
                        </a:rPr>
                        <a:t>债券利息</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贷款服务，符合规定免税</a:t>
                      </a:r>
                      <a:endParaRPr lang="zh-CN" altLang="en-US" sz="2000" b="1">
                        <a:solidFill>
                          <a:schemeClr val="tx1"/>
                        </a:solidFill>
                        <a:ea typeface="华文中宋" panose="02010600040101010101" pitchFamily="2" charset="-122"/>
                      </a:endParaRPr>
                    </a:p>
                  </a:txBody>
                  <a:tcPr/>
                </a:tc>
              </a:tr>
              <a:tr h="335280">
                <a:tc vMerge="1">
                  <a:tcPr/>
                </a:tc>
                <a:tc>
                  <a:txBody>
                    <a:bodyPr/>
                    <a:p>
                      <a:pPr>
                        <a:buNone/>
                      </a:pPr>
                      <a:r>
                        <a:rPr lang="zh-CN" altLang="en-US" sz="2000" b="1">
                          <a:solidFill>
                            <a:schemeClr val="tx1"/>
                          </a:solidFill>
                          <a:ea typeface="华文中宋" panose="02010600040101010101" pitchFamily="2" charset="-122"/>
                        </a:rPr>
                        <a:t>存款利息</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不征税</a:t>
                      </a:r>
                      <a:endParaRPr lang="zh-CN" altLang="en-US" sz="2000" b="1">
                        <a:solidFill>
                          <a:schemeClr val="tx1"/>
                        </a:solidFill>
                        <a:ea typeface="华文中宋" panose="02010600040101010101" pitchFamily="2" charset="-122"/>
                      </a:endParaRPr>
                    </a:p>
                  </a:txBody>
                  <a:tcPr/>
                </a:tc>
              </a:tr>
              <a:tr h="355600">
                <a:tc vMerge="1">
                  <a:tcPr/>
                </a:tc>
                <a:tc rowSpan="3">
                  <a:txBody>
                    <a:bodyPr/>
                    <a:p>
                      <a:pPr>
                        <a:buNone/>
                      </a:pPr>
                      <a:r>
                        <a:rPr lang="zh-CN" altLang="en-US" sz="2000" b="1">
                          <a:solidFill>
                            <a:schemeClr val="tx1"/>
                          </a:solidFill>
                          <a:ea typeface="华文中宋" panose="02010600040101010101" pitchFamily="2" charset="-122"/>
                        </a:rPr>
                        <a:t>永续债利息</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适用股息红利政策：不征税</a:t>
                      </a:r>
                      <a:endParaRPr lang="zh-CN" altLang="en-US" sz="2000" b="1">
                        <a:solidFill>
                          <a:schemeClr val="tx1"/>
                        </a:solidFill>
                        <a:ea typeface="华文中宋" panose="02010600040101010101" pitchFamily="2" charset="-122"/>
                      </a:endParaRPr>
                    </a:p>
                  </a:txBody>
                  <a:tcPr/>
                </a:tc>
              </a:tr>
              <a:tr h="0">
                <a:tc vMerge="1">
                  <a:tcPr/>
                </a:tc>
                <a:tc vMerge="1">
                  <a:tcPr/>
                </a:tc>
                <a:tc rowSpan="2">
                  <a:txBody>
                    <a:bodyPr/>
                    <a:p>
                      <a:pPr>
                        <a:buNone/>
                      </a:pPr>
                      <a:r>
                        <a:rPr lang="zh-CN" altLang="en-US" sz="2000" b="1">
                          <a:solidFill>
                            <a:schemeClr val="tx1"/>
                          </a:solidFill>
                          <a:ea typeface="华文中宋" panose="02010600040101010101" pitchFamily="2" charset="-122"/>
                        </a:rPr>
                        <a:t>适用债券利息政策：贷款服务</a:t>
                      </a:r>
                      <a:endParaRPr lang="zh-CN" altLang="en-US" sz="2000" b="1">
                        <a:solidFill>
                          <a:schemeClr val="tx1"/>
                        </a:solidFill>
                        <a:ea typeface="华文中宋" panose="02010600040101010101" pitchFamily="2" charset="-122"/>
                      </a:endParaRPr>
                    </a:p>
                  </a:txBody>
                  <a:tcPr/>
                </a:tc>
              </a:tr>
              <a:tr h="335280">
                <a:tc rowSpan="6">
                  <a:txBody>
                    <a:bodyPr/>
                    <a:p>
                      <a:pPr>
                        <a:buNone/>
                      </a:pPr>
                      <a:r>
                        <a:rPr lang="zh-CN" altLang="en-US" sz="2000" b="1">
                          <a:solidFill>
                            <a:schemeClr val="tx1"/>
                          </a:solidFill>
                          <a:ea typeface="华文中宋" panose="02010600040101010101" pitchFamily="2" charset="-122"/>
                        </a:rPr>
                        <a:t>投资性收入</a:t>
                      </a:r>
                      <a:endParaRPr lang="zh-CN" altLang="en-US" sz="2000" b="1">
                        <a:solidFill>
                          <a:schemeClr val="tx1"/>
                        </a:solidFill>
                        <a:ea typeface="华文中宋" panose="02010600040101010101" pitchFamily="2" charset="-122"/>
                      </a:endParaRPr>
                    </a:p>
                  </a:txBody>
                  <a:tcPr/>
                </a:tc>
                <a:tc vMerge="1">
                  <a:tcPr/>
                </a:tc>
                <a:tc vMerge="1">
                  <a:tcPr/>
                </a:tc>
              </a:tr>
              <a:tr h="356235">
                <a:tc vMerge="1">
                  <a:tcPr/>
                </a:tc>
                <a:tc rowSpan="2">
                  <a:txBody>
                    <a:bodyPr/>
                    <a:p>
                      <a:pPr>
                        <a:buNone/>
                      </a:pPr>
                      <a:r>
                        <a:rPr lang="zh-CN" altLang="en-US" sz="2000" b="1">
                          <a:solidFill>
                            <a:schemeClr val="tx1"/>
                          </a:solidFill>
                          <a:ea typeface="华文中宋" panose="02010600040101010101" pitchFamily="2" charset="-122"/>
                        </a:rPr>
                        <a:t>可转换债</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转股前（无论收到）：</a:t>
                      </a:r>
                      <a:r>
                        <a:rPr lang="zh-CN" altLang="en-US" sz="2000" b="1">
                          <a:solidFill>
                            <a:schemeClr val="tx1"/>
                          </a:solidFill>
                          <a:ea typeface="华文中宋" panose="02010600040101010101" pitchFamily="2" charset="-122"/>
                          <a:sym typeface="+mn-ea"/>
                        </a:rPr>
                        <a:t>贷款服务</a:t>
                      </a:r>
                      <a:endParaRPr lang="zh-CN" altLang="en-US" sz="2000" b="1">
                        <a:solidFill>
                          <a:schemeClr val="tx1"/>
                        </a:solidFill>
                        <a:ea typeface="华文中宋" panose="02010600040101010101" pitchFamily="2" charset="-122"/>
                      </a:endParaRPr>
                    </a:p>
                  </a:txBody>
                  <a:tcPr/>
                </a:tc>
              </a:tr>
              <a:tr h="335280">
                <a:tc vMerge="1">
                  <a:tcPr/>
                </a:tc>
                <a:tc vMerge="1">
                  <a:tcPr/>
                </a:tc>
                <a:tc>
                  <a:txBody>
                    <a:bodyPr/>
                    <a:p>
                      <a:pPr>
                        <a:buNone/>
                      </a:pPr>
                      <a:r>
                        <a:rPr lang="zh-CN" altLang="en-US" sz="2000" b="1">
                          <a:solidFill>
                            <a:schemeClr val="tx1"/>
                          </a:solidFill>
                          <a:ea typeface="华文中宋" panose="02010600040101010101" pitchFamily="2" charset="-122"/>
                          <a:sym typeface="+mn-ea"/>
                        </a:rPr>
                        <a:t>转股后：分红不征税</a:t>
                      </a:r>
                      <a:endParaRPr lang="zh-CN" altLang="en-US" sz="2000" b="1">
                        <a:solidFill>
                          <a:schemeClr val="tx1"/>
                        </a:solidFill>
                        <a:ea typeface="华文中宋" panose="02010600040101010101" pitchFamily="2" charset="-122"/>
                        <a:sym typeface="+mn-ea"/>
                      </a:endParaRPr>
                    </a:p>
                  </a:txBody>
                  <a:tcPr/>
                </a:tc>
              </a:tr>
              <a:tr h="335280">
                <a:tc vMerge="1">
                  <a:tcPr/>
                </a:tc>
                <a:tc>
                  <a:txBody>
                    <a:bodyPr/>
                    <a:p>
                      <a:pPr>
                        <a:buNone/>
                      </a:pPr>
                      <a:r>
                        <a:rPr lang="zh-CN" altLang="en-US" sz="2000" b="1">
                          <a:solidFill>
                            <a:schemeClr val="tx1"/>
                          </a:solidFill>
                          <a:ea typeface="华文中宋" panose="02010600040101010101" pitchFamily="2" charset="-122"/>
                        </a:rPr>
                        <a:t>混合性投资</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sym typeface="+mn-ea"/>
                        </a:rPr>
                        <a:t>按贷款服务适用税率（征收率）</a:t>
                      </a:r>
                      <a:endParaRPr lang="zh-CN" altLang="en-US" sz="2000" b="1">
                        <a:solidFill>
                          <a:schemeClr val="tx1"/>
                        </a:solidFill>
                        <a:ea typeface="华文中宋" panose="02010600040101010101" pitchFamily="2" charset="-122"/>
                        <a:sym typeface="+mn-ea"/>
                      </a:endParaRPr>
                    </a:p>
                  </a:txBody>
                  <a:tcPr/>
                </a:tc>
              </a:tr>
              <a:tr h="356235">
                <a:tc vMerge="1">
                  <a:tcPr/>
                </a:tc>
                <a:tc rowSpan="2">
                  <a:txBody>
                    <a:bodyPr/>
                    <a:p>
                      <a:pPr>
                        <a:buNone/>
                      </a:pPr>
                      <a:r>
                        <a:rPr lang="zh-CN" altLang="en-US" sz="2000" b="1">
                          <a:solidFill>
                            <a:schemeClr val="tx1"/>
                          </a:solidFill>
                          <a:ea typeface="华文中宋" panose="02010600040101010101" pitchFamily="2" charset="-122"/>
                        </a:rPr>
                        <a:t>投资</a:t>
                      </a:r>
                      <a:endParaRPr lang="zh-CN" altLang="en-US" sz="2000" b="1">
                        <a:solidFill>
                          <a:schemeClr val="tx1"/>
                        </a:solidFill>
                        <a:ea typeface="华文中宋" panose="02010600040101010101" pitchFamily="2" charset="-122"/>
                      </a:endParaRPr>
                    </a:p>
                  </a:txBody>
                  <a:tcPr/>
                </a:tc>
                <a:tc>
                  <a:txBody>
                    <a:bodyPr/>
                    <a:p>
                      <a:pPr>
                        <a:buNone/>
                      </a:pPr>
                      <a:r>
                        <a:rPr lang="zh-CN" altLang="en-US" sz="2000" b="1">
                          <a:solidFill>
                            <a:schemeClr val="tx1"/>
                          </a:solidFill>
                          <a:ea typeface="华文中宋" panose="02010600040101010101" pitchFamily="2" charset="-122"/>
                        </a:rPr>
                        <a:t>收取固定或保底利润：贷款服务</a:t>
                      </a:r>
                      <a:endParaRPr lang="zh-CN" altLang="en-US" sz="2000" b="1">
                        <a:solidFill>
                          <a:schemeClr val="tx1"/>
                        </a:solidFill>
                        <a:ea typeface="华文中宋" panose="02010600040101010101" pitchFamily="2" charset="-122"/>
                      </a:endParaRPr>
                    </a:p>
                  </a:txBody>
                  <a:tcPr/>
                </a:tc>
              </a:tr>
              <a:tr h="394970">
                <a:tc vMerge="1">
                  <a:tcPr/>
                </a:tc>
                <a:tc vMerge="1">
                  <a:tcPr/>
                </a:tc>
                <a:tc>
                  <a:txBody>
                    <a:bodyPr/>
                    <a:p>
                      <a:pPr>
                        <a:buNone/>
                      </a:pPr>
                      <a:r>
                        <a:rPr lang="zh-CN" altLang="en-US" sz="2000" b="1">
                          <a:solidFill>
                            <a:schemeClr val="tx1"/>
                          </a:solidFill>
                          <a:ea typeface="华文中宋" panose="02010600040101010101" pitchFamily="2" charset="-122"/>
                        </a:rPr>
                        <a:t>按投资比例分利：不征税</a:t>
                      </a:r>
                      <a:endParaRPr lang="zh-CN" altLang="en-US" sz="2000" b="1">
                        <a:solidFill>
                          <a:schemeClr val="tx1"/>
                        </a:solidFill>
                        <a:ea typeface="华文中宋" panose="02010600040101010101" pitchFamily="2" charset="-122"/>
                      </a:endParaRPr>
                    </a:p>
                  </a:txBody>
                  <a:tcPr/>
                </a:tc>
              </a:tr>
            </a:tbl>
          </a:graphicData>
        </a:graphic>
      </p:graphicFrame>
      <p:sp>
        <p:nvSpPr>
          <p:cNvPr id="3" name="文本框 2"/>
          <p:cNvSpPr txBox="1"/>
          <p:nvPr/>
        </p:nvSpPr>
        <p:spPr>
          <a:xfrm>
            <a:off x="732155" y="661670"/>
            <a:ext cx="6209030" cy="423545"/>
          </a:xfrm>
          <a:prstGeom prst="rect">
            <a:avLst/>
          </a:prstGeom>
          <a:noFill/>
        </p:spPr>
        <p:txBody>
          <a:bodyPr wrap="square" rtlCol="0">
            <a:spAutoFit/>
          </a:bodyPr>
          <a:p>
            <a:pPr marL="228600" indent="-228600" algn="l">
              <a:lnSpc>
                <a:spcPct val="90000"/>
              </a:lnSpc>
              <a:spcBef>
                <a:spcPts val="1000"/>
              </a:spcBef>
              <a:buClrTx/>
              <a:buSzTx/>
              <a:buFont typeface="Arial" panose="020B0604020202020204" pitchFamily="34" charset="0"/>
              <a:buChar char="•"/>
            </a:pPr>
            <a:r>
              <a:rPr lang="zh-CN" altLang="en-US" sz="2400" b="1">
                <a:solidFill>
                  <a:srgbClr val="0070C0"/>
                </a:solidFill>
                <a:ea typeface="华文中宋" panose="02010600040101010101" pitchFamily="2" charset="-122"/>
                <a:sym typeface="+mn-ea"/>
              </a:rPr>
              <a:t>（三）</a:t>
            </a:r>
            <a:r>
              <a:rPr lang="zh-CN" altLang="en-US" sz="2400" b="1">
                <a:solidFill>
                  <a:srgbClr val="0070C0"/>
                </a:solidFill>
                <a:ea typeface="华文中宋" panose="02010600040101010101" pitchFamily="2" charset="-122"/>
                <a:sym typeface="+mn-ea"/>
              </a:rPr>
              <a:t>相关业务探讨</a:t>
            </a:r>
            <a:endParaRPr lang="zh-CN" altLang="en-US" sz="2400" b="1">
              <a:solidFill>
                <a:srgbClr val="0070C0"/>
              </a:solidFill>
              <a:ea typeface="华文中宋" panose="02010600040101010101" pitchFamily="2"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FF0000"/>
                </a:solidFill>
                <a:sym typeface="+mn-ea"/>
              </a:rPr>
              <a:t>四</a:t>
            </a:r>
            <a:r>
              <a:rPr lang="en-US" altLang="zh-CN">
                <a:solidFill>
                  <a:srgbClr val="FF0000"/>
                </a:solidFill>
                <a:sym typeface="+mn-ea"/>
              </a:rPr>
              <a:t>.</a:t>
            </a:r>
            <a:r>
              <a:rPr lang="zh-CN" altLang="en-US">
                <a:solidFill>
                  <a:srgbClr val="FF0000"/>
                </a:solidFill>
                <a:sym typeface="+mn-ea"/>
              </a:rPr>
              <a:t>劳务派遣与服务外包</a:t>
            </a:r>
            <a:endParaRPr lang="zh-CN" altLang="en-US">
              <a:solidFill>
                <a:srgbClr val="FF0000"/>
              </a:solidFill>
            </a:endParaRPr>
          </a:p>
          <a:p>
            <a:r>
              <a:rPr lang="zh-CN" altLang="en-US">
                <a:solidFill>
                  <a:srgbClr val="0070C0"/>
                </a:solidFill>
                <a:sym typeface="+mn-ea"/>
              </a:rPr>
              <a:t>（一）现行政策规定</a:t>
            </a:r>
            <a:endParaRPr lang="zh-CN" altLang="en-US">
              <a:solidFill>
                <a:srgbClr val="0070C0"/>
              </a:solidFill>
              <a:sym typeface="+mn-ea"/>
            </a:endParaRPr>
          </a:p>
          <a:p>
            <a:r>
              <a:rPr lang="zh-CN" altLang="en-US">
                <a:sym typeface="+mn-ea"/>
              </a:rPr>
              <a:t>1.</a:t>
            </a:r>
            <a:r>
              <a:rPr lang="zh-CN" altLang="en-US">
                <a:sym typeface="+mn-ea"/>
              </a:rPr>
              <a:t>劳务派遣</a:t>
            </a:r>
            <a:endParaRPr lang="zh-CN" altLang="en-US">
              <a:solidFill>
                <a:srgbClr val="0070C0"/>
              </a:solidFill>
              <a:sym typeface="+mn-ea"/>
            </a:endParaRPr>
          </a:p>
          <a:p>
            <a:r>
              <a:rPr lang="zh-CN" altLang="en-US">
                <a:solidFill>
                  <a:schemeClr val="tx1"/>
                </a:solidFill>
                <a:sym typeface="+mn-ea"/>
              </a:rPr>
              <a:t>（</a:t>
            </a:r>
            <a:r>
              <a:rPr lang="en-US" altLang="zh-CN">
                <a:solidFill>
                  <a:schemeClr val="tx1"/>
                </a:solidFill>
                <a:sym typeface="+mn-ea"/>
              </a:rPr>
              <a:t>1</a:t>
            </a:r>
            <a:r>
              <a:rPr lang="zh-CN" altLang="en-US">
                <a:solidFill>
                  <a:schemeClr val="tx1"/>
                </a:solidFill>
                <a:sym typeface="+mn-ea"/>
              </a:rPr>
              <a:t>）</a:t>
            </a:r>
            <a:r>
              <a:rPr lang="zh-CN" altLang="en-US">
                <a:solidFill>
                  <a:schemeClr val="tx1"/>
                </a:solidFill>
                <a:sym typeface="+mn-ea"/>
              </a:rPr>
              <a:t>劳务派遣</a:t>
            </a:r>
            <a:r>
              <a:rPr lang="zh-CN" altLang="en-US">
                <a:solidFill>
                  <a:schemeClr val="tx1"/>
                </a:solidFill>
              </a:rPr>
              <a:t>，按一般计税方法，适用</a:t>
            </a:r>
            <a:r>
              <a:rPr lang="en-US" altLang="zh-CN">
                <a:solidFill>
                  <a:schemeClr val="tx1"/>
                </a:solidFill>
              </a:rPr>
              <a:t>6%</a:t>
            </a:r>
            <a:r>
              <a:rPr lang="zh-CN" altLang="en-US">
                <a:solidFill>
                  <a:schemeClr val="tx1"/>
                </a:solidFill>
              </a:rPr>
              <a:t>税率计算缴纳增值税</a:t>
            </a:r>
            <a:endParaRPr lang="zh-CN" altLang="en-US">
              <a:solidFill>
                <a:schemeClr val="tx1"/>
              </a:solidFill>
            </a:endParaRPr>
          </a:p>
          <a:p>
            <a:r>
              <a:rPr lang="zh-CN" altLang="en-US"/>
              <a:t>（</a:t>
            </a:r>
            <a:r>
              <a:rPr lang="en-US" altLang="zh-CN"/>
              <a:t>2</a:t>
            </a:r>
            <a:r>
              <a:rPr lang="zh-CN" altLang="en-US"/>
              <a:t>）提供劳务派遣服务可以选择差额纳税，以取得的全部价款和价外费用，扣除代用工单位支付给劳务派遣员工的工资、福利和为其办理社会保险及住房公积金后的余额为销售额，按照简易计税方法依</a:t>
            </a:r>
            <a:r>
              <a:rPr lang="en-US" altLang="zh-CN"/>
              <a:t>5%</a:t>
            </a:r>
            <a:r>
              <a:rPr lang="zh-CN" altLang="en-US"/>
              <a:t>的征收率计算缴纳增值税</a:t>
            </a:r>
            <a:endParaRPr lang="zh-CN" altLang="en-US"/>
          </a:p>
          <a:p>
            <a:r>
              <a:rPr lang="zh-CN" altLang="en-US"/>
              <a:t>选择差额纳税的纳税人，向用工单位收取用于支付给劳务派遣员工工资、福利和为其办理社会保险及住房公积金的费用，不得开具增值税专用发票，可以开具普通发票（</a:t>
            </a:r>
            <a:r>
              <a:rPr lang="en-US" altLang="zh-CN"/>
              <a:t>*</a:t>
            </a:r>
            <a:r>
              <a:rPr lang="zh-CN" altLang="en-US"/>
              <a:t>可差额开具增值税专用发票）</a:t>
            </a:r>
            <a:endParaRPr lang="zh-CN" altLang="en-US"/>
          </a:p>
          <a:p>
            <a:r>
              <a:rPr lang="en-US" altLang="zh-CN"/>
              <a:t>                                           ——</a:t>
            </a:r>
            <a:r>
              <a:rPr lang="zh-CN" altLang="en-US"/>
              <a:t>财税〔</a:t>
            </a:r>
            <a:r>
              <a:rPr lang="en-US" altLang="zh-CN"/>
              <a:t>2016</a:t>
            </a:r>
            <a:r>
              <a:rPr lang="zh-CN" altLang="en-US"/>
              <a:t>〕</a:t>
            </a:r>
            <a:r>
              <a:rPr lang="en-US" altLang="zh-CN"/>
              <a:t>47</a:t>
            </a:r>
            <a:r>
              <a:rPr lang="zh-CN" altLang="en-US"/>
              <a:t>号</a:t>
            </a:r>
            <a:endParaRPr lang="zh-CN" altLang="en-US"/>
          </a:p>
          <a:p>
            <a:r>
              <a:rPr lang="zh-CN" altLang="en-US"/>
              <a:t>服务外包、岗位外包，是提供劳务的俗称，按提供劳务类别适用相应的税率</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（二）政策适用理解</a:t>
            </a:r>
            <a:endParaRPr lang="zh-CN" altLang="en-US">
              <a:solidFill>
                <a:srgbClr val="0070C0"/>
              </a:solidFill>
              <a:sym typeface="+mn-ea"/>
            </a:endParaRPr>
          </a:p>
          <a:p>
            <a:r>
              <a:rPr lang="en-US" altLang="zh-CN"/>
              <a:t>1.</a:t>
            </a:r>
            <a:r>
              <a:rPr lang="zh-CN" altLang="en-US"/>
              <a:t>劳务派遣与建筑服务的清包工不同</a:t>
            </a:r>
            <a:endParaRPr lang="zh-CN" altLang="en-US"/>
          </a:p>
          <a:p>
            <a:r>
              <a:rPr lang="zh-CN" altLang="en-US"/>
              <a:t>劳务派遣是派人服从服工单位安排；适用</a:t>
            </a:r>
            <a:r>
              <a:rPr lang="en-US" altLang="zh-CN"/>
              <a:t>6%</a:t>
            </a:r>
            <a:r>
              <a:rPr lang="zh-CN" altLang="en-US"/>
              <a:t>或</a:t>
            </a:r>
            <a:r>
              <a:rPr lang="en-US" altLang="zh-CN"/>
              <a:t>5%</a:t>
            </a:r>
            <a:r>
              <a:rPr lang="zh-CN" altLang="en-US"/>
              <a:t>；</a:t>
            </a:r>
            <a:r>
              <a:rPr lang="zh-CN" altLang="en-US"/>
              <a:t>可选择差额计税</a:t>
            </a:r>
            <a:endParaRPr lang="zh-CN" altLang="en-US"/>
          </a:p>
          <a:p>
            <a:r>
              <a:rPr lang="zh-CN" altLang="en-US"/>
              <a:t>清包工属于劳务外包，是派人提供建筑劳务；可选择简易计税，适用</a:t>
            </a:r>
            <a:r>
              <a:rPr lang="en-US" altLang="zh-CN"/>
              <a:t>3%</a:t>
            </a:r>
            <a:r>
              <a:rPr lang="zh-CN" altLang="en-US"/>
              <a:t>；不能差额计税</a:t>
            </a:r>
            <a:endParaRPr lang="zh-CN" altLang="en-US"/>
          </a:p>
          <a:p>
            <a:r>
              <a:rPr lang="en-US" altLang="zh-CN"/>
              <a:t>2.</a:t>
            </a:r>
            <a:r>
              <a:rPr lang="zh-CN" altLang="en-US"/>
              <a:t>劳务派遣有特殊限制要求</a:t>
            </a:r>
            <a:endParaRPr lang="zh-CN" altLang="en-US"/>
          </a:p>
          <a:p>
            <a:r>
              <a:rPr lang="zh-CN" altLang="en-US"/>
              <a:t>（</a:t>
            </a:r>
            <a:r>
              <a:rPr lang="en-US" altLang="zh-CN"/>
              <a:t>1</a:t>
            </a:r>
            <a:r>
              <a:rPr lang="zh-CN" altLang="en-US"/>
              <a:t>）经营资质</a:t>
            </a:r>
            <a:endParaRPr lang="zh-CN" altLang="en-US"/>
          </a:p>
          <a:p>
            <a:r>
              <a:rPr lang="zh-CN" altLang="en-US"/>
              <a:t>（</a:t>
            </a:r>
            <a:r>
              <a:rPr lang="en-US" altLang="zh-CN"/>
              <a:t>2</a:t>
            </a:r>
            <a:r>
              <a:rPr lang="zh-CN" altLang="en-US"/>
              <a:t>）用工单位人员比例</a:t>
            </a:r>
            <a:endParaRPr lang="zh-CN" altLang="en-US"/>
          </a:p>
          <a:p>
            <a:r>
              <a:rPr lang="en-US" altLang="zh-CN"/>
              <a:t>3.</a:t>
            </a:r>
            <a:r>
              <a:rPr lang="zh-CN" altLang="en-US"/>
              <a:t>劳务派遣与服务外包收入计量方式不同</a:t>
            </a:r>
            <a:endParaRPr lang="zh-CN" altLang="en-US"/>
          </a:p>
          <a:p>
            <a:r>
              <a:rPr lang="zh-CN" altLang="en-US"/>
              <a:t>劳务派遣以派遣人员薪金为基础计量</a:t>
            </a:r>
            <a:endParaRPr lang="zh-CN" altLang="en-US"/>
          </a:p>
          <a:p>
            <a:r>
              <a:rPr lang="zh-CN" altLang="en-US"/>
              <a:t>服务外包以服务工作量为基础计量</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（三）相关业务探讨</a:t>
            </a:r>
            <a:endParaRPr lang="zh-CN" altLang="en-US">
              <a:solidFill>
                <a:srgbClr val="0070C0"/>
              </a:solidFill>
              <a:sym typeface="+mn-ea"/>
            </a:endParaRPr>
          </a:p>
          <a:p>
            <a:r>
              <a:rPr lang="zh-CN" altLang="en-US"/>
              <a:t>1.岗位外包</a:t>
            </a:r>
            <a:endParaRPr lang="zh-CN" altLang="en-US"/>
          </a:p>
          <a:p>
            <a:r>
              <a:rPr lang="zh-CN" altLang="en-US"/>
              <a:t>岗位外包：用工单位提供工作必须的设备、工具等而开展活动。如外派驾驶员、文员等</a:t>
            </a:r>
            <a:endParaRPr lang="zh-CN" altLang="en-US"/>
          </a:p>
          <a:p>
            <a:r>
              <a:rPr lang="en-US" altLang="zh-CN"/>
              <a:t>2.</a:t>
            </a:r>
            <a:r>
              <a:rPr lang="zh-CN" altLang="en-US"/>
              <a:t>总机构派出人员</a:t>
            </a:r>
            <a:endParaRPr lang="zh-CN" altLang="en-US"/>
          </a:p>
          <a:p>
            <a:r>
              <a:rPr lang="zh-CN" altLang="en-US"/>
              <a:t>（</a:t>
            </a:r>
            <a:r>
              <a:rPr lang="en-US" altLang="zh-CN"/>
              <a:t>1</a:t>
            </a:r>
            <a:r>
              <a:rPr lang="zh-CN" altLang="en-US"/>
              <a:t>）总机构发放工资及缴纳社保</a:t>
            </a:r>
            <a:endParaRPr lang="zh-CN" altLang="en-US"/>
          </a:p>
          <a:p>
            <a:r>
              <a:rPr lang="zh-CN" altLang="en-US"/>
              <a:t>（</a:t>
            </a:r>
            <a:r>
              <a:rPr lang="en-US" altLang="zh-CN"/>
              <a:t>2</a:t>
            </a:r>
            <a:r>
              <a:rPr lang="zh-CN" altLang="en-US"/>
              <a:t>）总机构仅缴纳社保</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a:xfrm>
            <a:off x="422563" y="616527"/>
            <a:ext cx="11270673" cy="6028748"/>
          </a:xfrm>
        </p:spPr>
        <p:txBody>
          <a:bodyPr>
            <a:noAutofit/>
          </a:bodyPr>
          <a:p>
            <a:pPr>
              <a:lnSpc>
                <a:spcPct val="100000"/>
              </a:lnSpc>
            </a:pPr>
            <a:r>
              <a:rPr lang="zh-CN" altLang="en-US" sz="2000">
                <a:solidFill>
                  <a:srgbClr val="FF0000"/>
                </a:solidFill>
              </a:rPr>
              <a:t>五</a:t>
            </a:r>
            <a:r>
              <a:rPr lang="en-US" altLang="zh-CN" sz="2000">
                <a:solidFill>
                  <a:srgbClr val="FF0000"/>
                </a:solidFill>
              </a:rPr>
              <a:t>.</a:t>
            </a:r>
            <a:r>
              <a:rPr lang="zh-CN" altLang="en-US" sz="2000">
                <a:solidFill>
                  <a:srgbClr val="FF0000"/>
                </a:solidFill>
              </a:rPr>
              <a:t>补偿金、赔偿金等</a:t>
            </a:r>
            <a:endParaRPr lang="zh-CN" altLang="en-US" sz="2000">
              <a:solidFill>
                <a:srgbClr val="FF0000"/>
              </a:solidFill>
            </a:endParaRPr>
          </a:p>
          <a:p>
            <a:pPr>
              <a:lnSpc>
                <a:spcPct val="100000"/>
              </a:lnSpc>
            </a:pPr>
            <a:r>
              <a:rPr lang="zh-CN" altLang="en-US" sz="2000">
                <a:solidFill>
                  <a:srgbClr val="0070C0"/>
                </a:solidFill>
                <a:sym typeface="+mn-ea"/>
              </a:rPr>
              <a:t>（一）现行政策规定</a:t>
            </a:r>
            <a:endParaRPr lang="zh-CN" altLang="en-US" sz="2000">
              <a:solidFill>
                <a:srgbClr val="0070C0"/>
              </a:solidFill>
              <a:sym typeface="+mn-ea"/>
            </a:endParaRPr>
          </a:p>
          <a:p>
            <a:pPr>
              <a:lnSpc>
                <a:spcPct val="100000"/>
              </a:lnSpc>
            </a:pPr>
            <a:r>
              <a:rPr lang="zh-CN" altLang="en-US" sz="2000">
                <a:sym typeface="+mn-ea"/>
              </a:rPr>
              <a:t>条例第六条第一款所称价外费用，包括价外向购买方收取的手续费、补贴、基金、集资费、返还利润、奖励费、违约金、滞纳金、延期付款利息、赔偿金、代收款项、代垫款项、包装费、包装物租金、储备费、优质费、运输装卸费以及其他各种性质的价外收费</a:t>
            </a:r>
            <a:endParaRPr lang="zh-CN" altLang="en-US" sz="2000"/>
          </a:p>
          <a:p>
            <a:pPr>
              <a:lnSpc>
                <a:spcPct val="100000"/>
              </a:lnSpc>
            </a:pPr>
            <a:r>
              <a:rPr lang="en-US" altLang="zh-CN" sz="2000">
                <a:sym typeface="+mn-ea"/>
              </a:rPr>
              <a:t>                                                         ——</a:t>
            </a:r>
            <a:r>
              <a:rPr lang="zh-CN" altLang="en-US" sz="2000">
                <a:sym typeface="+mn-ea"/>
              </a:rPr>
              <a:t>增值税暂行条例实施细则</a:t>
            </a:r>
            <a:endParaRPr lang="zh-CN" altLang="en-US" sz="2000">
              <a:sym typeface="+mn-ea"/>
            </a:endParaRPr>
          </a:p>
          <a:p>
            <a:pPr>
              <a:lnSpc>
                <a:spcPct val="100000"/>
              </a:lnSpc>
            </a:pPr>
            <a:r>
              <a:rPr lang="zh-CN" altLang="en-US" sz="2000"/>
              <a:t>土地所有者出让土地使用权和土地使用者将土地使用权归还给土地所有者，免征增值税</a:t>
            </a:r>
            <a:endParaRPr lang="zh-CN" altLang="en-US" sz="2000"/>
          </a:p>
          <a:p>
            <a:pPr>
              <a:lnSpc>
                <a:spcPct val="100000"/>
              </a:lnSpc>
            </a:pPr>
            <a:r>
              <a:rPr lang="en-US" altLang="zh-CN" sz="2000"/>
              <a:t>                                                        ——</a:t>
            </a:r>
            <a:r>
              <a:rPr lang="zh-CN" altLang="en-US" sz="2000">
                <a:sym typeface="+mn-ea"/>
              </a:rPr>
              <a:t>财税〔</a:t>
            </a:r>
            <a:r>
              <a:rPr lang="en-US" altLang="zh-CN" sz="2000">
                <a:sym typeface="+mn-ea"/>
              </a:rPr>
              <a:t>2016</a:t>
            </a:r>
            <a:r>
              <a:rPr lang="zh-CN" altLang="en-US" sz="2000">
                <a:sym typeface="+mn-ea"/>
              </a:rPr>
              <a:t>〕</a:t>
            </a:r>
            <a:r>
              <a:rPr lang="en-US" altLang="zh-CN" sz="2000">
                <a:sym typeface="+mn-ea"/>
              </a:rPr>
              <a:t>36</a:t>
            </a:r>
            <a:r>
              <a:rPr lang="zh-CN" altLang="en-US" sz="2000">
                <a:sym typeface="+mn-ea"/>
              </a:rPr>
              <a:t>号</a:t>
            </a:r>
            <a:endParaRPr lang="zh-CN" altLang="en-US" sz="2000"/>
          </a:p>
          <a:p>
            <a:pPr>
              <a:lnSpc>
                <a:spcPct val="100000"/>
              </a:lnSpc>
            </a:pPr>
            <a:r>
              <a:rPr lang="zh-CN" altLang="en-US" sz="2000"/>
              <a:t>土地所有者依法征收土地，并向土地使用者支付土地及其相关有形动产、不动产补偿费的行为，属于《营业税改征增值税试点过渡政策的规定》（财税〔</a:t>
            </a:r>
            <a:r>
              <a:rPr lang="en-US" altLang="zh-CN" sz="2000"/>
              <a:t>2016</a:t>
            </a:r>
            <a:r>
              <a:rPr lang="zh-CN" altLang="en-US" sz="2000"/>
              <a:t>〕</a:t>
            </a:r>
            <a:r>
              <a:rPr lang="en-US" altLang="zh-CN" sz="2000"/>
              <a:t>36</a:t>
            </a:r>
            <a:r>
              <a:rPr lang="zh-CN" altLang="en-US" sz="2000"/>
              <a:t>号印发）第一条第（三十七）项规定的土地使用者将土地使用权归还给土地所有者的情形</a:t>
            </a:r>
            <a:endParaRPr lang="zh-CN" altLang="en-US" sz="2000"/>
          </a:p>
          <a:p>
            <a:pPr>
              <a:lnSpc>
                <a:spcPct val="100000"/>
              </a:lnSpc>
            </a:pPr>
            <a:r>
              <a:rPr lang="zh-CN" altLang="en-US" sz="2000"/>
              <a:t> </a:t>
            </a:r>
            <a:r>
              <a:rPr lang="en-US" altLang="zh-CN" sz="2000"/>
              <a:t>                                                      ——</a:t>
            </a:r>
            <a:r>
              <a:rPr lang="zh-CN" altLang="en-US" sz="2000"/>
              <a:t>财政部、税务总局公告</a:t>
            </a:r>
            <a:r>
              <a:rPr lang="en-US" altLang="zh-CN" sz="2000"/>
              <a:t>2020</a:t>
            </a:r>
            <a:r>
              <a:rPr lang="zh-CN" altLang="en-US" sz="2000"/>
              <a:t>年第</a:t>
            </a:r>
            <a:r>
              <a:rPr lang="en-US" altLang="zh-CN" sz="2000"/>
              <a:t>40</a:t>
            </a:r>
            <a:r>
              <a:rPr lang="zh-CN" altLang="en-US" sz="2000"/>
              <a:t>号</a:t>
            </a:r>
            <a:endParaRPr lang="zh-CN" altLang="en-US" sz="2000"/>
          </a:p>
          <a:p>
            <a:pPr>
              <a:lnSpc>
                <a:spcPct val="100000"/>
              </a:lnSpc>
            </a:pPr>
            <a:r>
              <a:rPr lang="zh-CN" altLang="en-US" sz="2000">
                <a:sym typeface="+mn-ea"/>
              </a:rPr>
              <a:t>一般纳税人，因购进货物退出或者折让而收回的增值税额，应从发生购进货物退出或者折让当期的进项税额中扣减</a:t>
            </a:r>
            <a:r>
              <a:rPr lang="en-US" altLang="zh-CN" sz="2000">
                <a:sym typeface="+mn-ea"/>
              </a:rPr>
              <a:t>            ——财政部令第65号</a:t>
            </a:r>
            <a:endParaRPr lang="en-US" altLang="zh-CN" sz="2000"/>
          </a:p>
          <a:p>
            <a:pPr>
              <a:lnSpc>
                <a:spcPct val="100000"/>
              </a:lnSpc>
            </a:pPr>
            <a:r>
              <a:rPr lang="zh-CN" altLang="en-US" sz="2000">
                <a:sym typeface="+mn-ea"/>
              </a:rPr>
              <a:t>适用</a:t>
            </a:r>
            <a:r>
              <a:rPr lang="zh-CN" altLang="en-US" sz="2000">
                <a:solidFill>
                  <a:srgbClr val="FF0000"/>
                </a:solidFill>
                <a:sym typeface="+mn-ea"/>
              </a:rPr>
              <a:t>一般计税方法</a:t>
            </a:r>
            <a:r>
              <a:rPr lang="zh-CN" altLang="en-US" sz="2000">
                <a:sym typeface="+mn-ea"/>
              </a:rPr>
              <a:t>计税的，因销售折让、中止或者退回而收回的增值税额，应当从当期的进项税额中扣减</a:t>
            </a:r>
            <a:r>
              <a:rPr lang="en-US" altLang="zh-CN" sz="2000">
                <a:sym typeface="+mn-ea"/>
              </a:rPr>
              <a:t>                          </a:t>
            </a:r>
            <a:r>
              <a:rPr lang="en-US" altLang="zh-CN" sz="2000">
                <a:sym typeface="+mn-ea"/>
              </a:rPr>
              <a:t>——财税〔2016〕36号</a:t>
            </a:r>
            <a:endParaRPr lang="en-US" altLang="zh-CN" sz="2000">
              <a:solidFill>
                <a:srgbClr val="FF0000"/>
              </a:solidFill>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（二）政策适用理解</a:t>
            </a:r>
            <a:endParaRPr lang="zh-CN" altLang="en-US">
              <a:solidFill>
                <a:srgbClr val="0070C0"/>
              </a:solidFill>
              <a:sym typeface="+mn-ea"/>
            </a:endParaRPr>
          </a:p>
          <a:p>
            <a:r>
              <a:rPr lang="zh-CN" altLang="en-US">
                <a:sym typeface="+mn-ea"/>
              </a:rPr>
              <a:t>1.补偿金、赔偿金等是否涉及增值税，取决与购销增值税应税行为是否相关</a:t>
            </a:r>
            <a:endParaRPr lang="zh-CN" altLang="en-US">
              <a:sym typeface="+mn-ea"/>
            </a:endParaRPr>
          </a:p>
          <a:p>
            <a:r>
              <a:rPr lang="zh-CN" altLang="en-US">
                <a:sym typeface="+mn-ea"/>
              </a:rPr>
              <a:t>（</a:t>
            </a:r>
            <a:r>
              <a:rPr lang="en-US" altLang="zh-CN">
                <a:sym typeface="+mn-ea"/>
              </a:rPr>
              <a:t>1</a:t>
            </a:r>
            <a:r>
              <a:rPr lang="zh-CN" altLang="en-US">
                <a:sym typeface="+mn-ea"/>
              </a:rPr>
              <a:t>）销售的应税行为相关：价外费用</a:t>
            </a:r>
            <a:endParaRPr lang="zh-CN" altLang="en-US">
              <a:sym typeface="+mn-ea"/>
            </a:endParaRPr>
          </a:p>
          <a:p>
            <a:r>
              <a:rPr lang="zh-CN" altLang="en-US">
                <a:sym typeface="+mn-ea"/>
              </a:rPr>
              <a:t>（</a:t>
            </a:r>
            <a:r>
              <a:rPr lang="en-US" altLang="zh-CN">
                <a:sym typeface="+mn-ea"/>
              </a:rPr>
              <a:t>2</a:t>
            </a:r>
            <a:r>
              <a:rPr lang="zh-CN" altLang="en-US">
                <a:sym typeface="+mn-ea"/>
              </a:rPr>
              <a:t>）购进的应税行为相关：一般计税方法且已抵扣的，进项税额转出</a:t>
            </a:r>
            <a:endParaRPr lang="zh-CN" altLang="en-US">
              <a:sym typeface="+mn-ea"/>
            </a:endParaRPr>
          </a:p>
          <a:p>
            <a:r>
              <a:rPr lang="en-US" altLang="zh-CN">
                <a:sym typeface="+mn-ea"/>
              </a:rPr>
              <a:t>2.</a:t>
            </a:r>
            <a:r>
              <a:rPr lang="zh-CN" altLang="en-US">
                <a:sym typeface="+mn-ea"/>
              </a:rPr>
              <a:t>土地补偿免征增值税仅限于</a:t>
            </a:r>
            <a:r>
              <a:rPr lang="en-US" altLang="zh-CN">
                <a:sym typeface="+mn-ea"/>
              </a:rPr>
              <a:t>“</a:t>
            </a:r>
            <a:r>
              <a:rPr lang="zh-CN" altLang="en-US">
                <a:sym typeface="+mn-ea"/>
              </a:rPr>
              <a:t>土地进笼子</a:t>
            </a:r>
            <a:r>
              <a:rPr lang="en-US" altLang="zh-CN">
                <a:sym typeface="+mn-ea"/>
              </a:rPr>
              <a:t>”</a:t>
            </a:r>
            <a:r>
              <a:rPr lang="zh-CN" altLang="en-US">
                <a:sym typeface="+mn-ea"/>
              </a:rPr>
              <a:t>（</a:t>
            </a:r>
            <a:r>
              <a:rPr lang="zh-CN" altLang="en-US">
                <a:sym typeface="+mn-ea"/>
              </a:rPr>
              <a:t>土地使用权归还给土地所有者或依法征用）</a:t>
            </a:r>
            <a:endParaRPr lang="zh-CN" altLang="en-US">
              <a:sym typeface="+mn-ea"/>
            </a:endParaRPr>
          </a:p>
          <a:p>
            <a:r>
              <a:rPr lang="zh-CN" altLang="en-US">
                <a:sym typeface="+mn-ea"/>
              </a:rPr>
              <a:t>（</a:t>
            </a:r>
            <a:r>
              <a:rPr lang="en-US" altLang="zh-CN">
                <a:sym typeface="+mn-ea"/>
              </a:rPr>
              <a:t>1</a:t>
            </a:r>
            <a:r>
              <a:rPr lang="zh-CN" altLang="en-US">
                <a:sym typeface="+mn-ea"/>
              </a:rPr>
              <a:t>）口径比</a:t>
            </a:r>
            <a:r>
              <a:rPr lang="zh-CN" altLang="en-US">
                <a:sym typeface="+mn-ea"/>
              </a:rPr>
              <a:t>免征</a:t>
            </a:r>
            <a:r>
              <a:rPr lang="zh-CN" altLang="en-US">
                <a:sym typeface="+mn-ea"/>
              </a:rPr>
              <a:t>土地增值和企业所得税政策性搬迁小</a:t>
            </a:r>
            <a:endParaRPr lang="zh-CN" altLang="en-US">
              <a:sym typeface="+mn-ea"/>
            </a:endParaRPr>
          </a:p>
          <a:p>
            <a:r>
              <a:rPr lang="zh-CN" altLang="en-US">
                <a:sym typeface="+mn-ea"/>
              </a:rPr>
              <a:t>（</a:t>
            </a:r>
            <a:r>
              <a:rPr lang="en-US" altLang="zh-CN">
                <a:sym typeface="+mn-ea"/>
              </a:rPr>
              <a:t>2</a:t>
            </a:r>
            <a:r>
              <a:rPr lang="zh-CN" altLang="en-US">
                <a:sym typeface="+mn-ea"/>
              </a:rPr>
              <a:t>）政府部门收购或收储不一定属于土地征收</a:t>
            </a:r>
            <a:endParaRPr lang="zh-CN" altLang="en-US">
              <a:sym typeface="+mn-ea"/>
            </a:endParaRPr>
          </a:p>
          <a:p>
            <a:r>
              <a:rPr lang="en-US" altLang="zh-CN">
                <a:sym typeface="+mn-ea"/>
              </a:rPr>
              <a:t>3.</a:t>
            </a:r>
            <a:r>
              <a:rPr lang="zh-CN" altLang="en-US">
                <a:sym typeface="+mn-ea"/>
              </a:rPr>
              <a:t>企业因经营（如供电、供气、道路等）而补偿损坏的资产</a:t>
            </a:r>
            <a:endParaRPr lang="zh-CN" altLang="en-US">
              <a:sym typeface="+mn-ea"/>
            </a:endParaRPr>
          </a:p>
          <a:p>
            <a:r>
              <a:rPr lang="zh-CN" altLang="en-US">
                <a:sym typeface="+mn-ea"/>
              </a:rPr>
              <a:t>（</a:t>
            </a:r>
            <a:r>
              <a:rPr lang="en-US" altLang="zh-CN">
                <a:sym typeface="+mn-ea"/>
              </a:rPr>
              <a:t>1</a:t>
            </a:r>
            <a:r>
              <a:rPr lang="zh-CN" altLang="en-US">
                <a:sym typeface="+mn-ea"/>
              </a:rPr>
              <a:t>）受补偿方：损坏资产补偿是否属于应税</a:t>
            </a:r>
            <a:endParaRPr lang="zh-CN" altLang="en-US">
              <a:sym typeface="+mn-ea"/>
            </a:endParaRPr>
          </a:p>
          <a:p>
            <a:r>
              <a:rPr lang="zh-CN" altLang="en-US">
                <a:sym typeface="+mn-ea"/>
              </a:rPr>
              <a:t>（</a:t>
            </a:r>
            <a:r>
              <a:rPr lang="en-US" altLang="zh-CN">
                <a:sym typeface="+mn-ea"/>
              </a:rPr>
              <a:t>2</a:t>
            </a:r>
            <a:r>
              <a:rPr lang="zh-CN" altLang="en-US">
                <a:sym typeface="+mn-ea"/>
              </a:rPr>
              <a:t>）补偿方：补偿资产取得的增值税专用发票，能否用于抵扣</a:t>
            </a:r>
            <a:endParaRPr lang="zh-CN" altLang="en-US">
              <a:sym typeface="+mn-ea"/>
            </a:endParaRPr>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410200"/>
        </p:xfrm>
        <a:graphic>
          <a:graphicData uri="http://schemas.openxmlformats.org/drawingml/2006/table">
            <a:tbl>
              <a:tblPr firstRow="1" bandRow="1">
                <a:tableStyleId>{5C22544A-7EE6-4342-B048-85BDC9FD1C3A}</a:tableStyleId>
              </a:tblPr>
              <a:tblGrid>
                <a:gridCol w="2194560"/>
                <a:gridCol w="5320030"/>
                <a:gridCol w="375729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第五条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有下列情形之一的，</a:t>
                      </a:r>
                      <a:r>
                        <a:rPr lang="zh-CN" altLang="en-US" sz="1800" b="1">
                          <a:solidFill>
                            <a:srgbClr val="FF0000"/>
                          </a:solidFill>
                          <a:ea typeface="华文中宋" panose="02010600040101010101" pitchFamily="2" charset="-122"/>
                        </a:rPr>
                        <a:t>视同应税交易</a:t>
                      </a:r>
                      <a:r>
                        <a:rPr lang="zh-CN" altLang="en-US" sz="1800" b="1">
                          <a:solidFill>
                            <a:schemeClr val="tx1"/>
                          </a:solidFill>
                          <a:ea typeface="华文中宋" panose="02010600040101010101" pitchFamily="2" charset="-122"/>
                        </a:rPr>
                        <a:t>，应当依照本法规定缴纳增值税：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（一）单位和个体工商户将自产或者委托加工的货物用于集体福利或者个人消费；</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（二）单位和个体工商户</a:t>
                      </a:r>
                      <a:r>
                        <a:rPr lang="zh-CN" altLang="en-US" sz="1800" b="1">
                          <a:solidFill>
                            <a:srgbClr val="FF0000"/>
                          </a:solidFill>
                          <a:ea typeface="华文中宋" panose="02010600040101010101" pitchFamily="2" charset="-122"/>
                        </a:rPr>
                        <a:t>无偿转让</a:t>
                      </a:r>
                      <a:r>
                        <a:rPr lang="zh-CN" altLang="en-US" sz="1800" b="1">
                          <a:solidFill>
                            <a:schemeClr val="tx1"/>
                          </a:solidFill>
                          <a:ea typeface="华文中宋" panose="02010600040101010101" pitchFamily="2" charset="-122"/>
                        </a:rPr>
                        <a:t>货物；</a:t>
                      </a:r>
                      <a:endParaRPr lang="zh-CN" altLang="en-US" sz="1800" b="1">
                        <a:solidFill>
                          <a:schemeClr val="tx1"/>
                        </a:solidFill>
                        <a:ea typeface="华文中宋" panose="02010600040101010101" pitchFamily="2" charset="-122"/>
                      </a:endParaRPr>
                    </a:p>
                    <a:p>
                      <a:pPr>
                        <a:buNone/>
                      </a:pPr>
                      <a:r>
                        <a:rPr lang="zh-CN" altLang="en-US" sz="1800" b="1">
                          <a:solidFill>
                            <a:srgbClr val="FF0000"/>
                          </a:solidFill>
                          <a:ea typeface="华文中宋" panose="02010600040101010101" pitchFamily="2" charset="-122"/>
                        </a:rPr>
                        <a:t>（三）单位和个人</a:t>
                      </a:r>
                      <a:r>
                        <a:rPr lang="zh-CN" altLang="en-US" sz="1800" b="1">
                          <a:solidFill>
                            <a:schemeClr val="tx1"/>
                          </a:solidFill>
                          <a:ea typeface="华文中宋" panose="02010600040101010101" pitchFamily="2" charset="-122"/>
                        </a:rPr>
                        <a:t>无偿转让无形资产、不动产或者</a:t>
                      </a:r>
                      <a:r>
                        <a:rPr lang="zh-CN" altLang="en-US" sz="1800" b="1">
                          <a:solidFill>
                            <a:srgbClr val="FF0000"/>
                          </a:solidFill>
                          <a:ea typeface="华文中宋" panose="02010600040101010101" pitchFamily="2" charset="-122"/>
                        </a:rPr>
                        <a:t>金融商品。</a:t>
                      </a:r>
                      <a:endParaRPr lang="zh-CN" altLang="en-US" sz="1800" b="1">
                        <a:solidFill>
                          <a:srgbClr val="FF0000"/>
                        </a:solidFill>
                        <a:ea typeface="华文中宋" panose="02010600040101010101" pitchFamily="2" charset="-122"/>
                      </a:endParaRPr>
                    </a:p>
                  </a:txBody>
                  <a:tcPr/>
                </a:tc>
                <a:tc>
                  <a:txBody>
                    <a:bodyPr/>
                    <a:p>
                      <a:pPr>
                        <a:buNone/>
                      </a:pPr>
                      <a:r>
                        <a:rPr lang="zh-CN" altLang="en-US" sz="1600" b="1">
                          <a:ea typeface="华文中宋" panose="02010600040101010101" pitchFamily="2" charset="-122"/>
                        </a:rPr>
                        <a:t>第四条</a:t>
                      </a:r>
                      <a:r>
                        <a:rPr lang="en-US" altLang="zh-CN" sz="1600" b="1">
                          <a:ea typeface="华文中宋" panose="02010600040101010101" pitchFamily="2" charset="-122"/>
                        </a:rPr>
                        <a:t> </a:t>
                      </a:r>
                      <a:r>
                        <a:rPr lang="zh-CN" altLang="en-US" sz="1600" b="1">
                          <a:ea typeface="华文中宋" panose="02010600040101010101" pitchFamily="2" charset="-122"/>
                        </a:rPr>
                        <a:t>单位或者个体工商户</a:t>
                      </a:r>
                      <a:r>
                        <a:rPr lang="en-US" altLang="zh-CN" sz="1600" b="1">
                          <a:ea typeface="华文中宋" panose="02010600040101010101" pitchFamily="2" charset="-122"/>
                        </a:rPr>
                        <a:t>......</a:t>
                      </a:r>
                      <a:r>
                        <a:rPr lang="zh-CN" altLang="en-US" sz="1600" b="1">
                          <a:ea typeface="华文中宋" panose="02010600040101010101" pitchFamily="2" charset="-122"/>
                        </a:rPr>
                        <a:t>视同销售货物：</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r>
                        <a:rPr lang="zh-CN" altLang="en-US" sz="1600" b="1">
                          <a:solidFill>
                            <a:srgbClr val="00B050"/>
                          </a:solidFill>
                          <a:ea typeface="华文中宋" panose="02010600040101010101" pitchFamily="2" charset="-122"/>
                        </a:rPr>
                        <a:t>（</a:t>
                      </a:r>
                      <a:r>
                        <a:rPr lang="zh-CN" altLang="en-US" sz="1600" b="1">
                          <a:ea typeface="华文中宋" panose="02010600040101010101" pitchFamily="2" charset="-122"/>
                        </a:rPr>
                        <a:t>一）将货物交付其他单位或者个人代销；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（二）销售代销货物；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（三）设有两个以上机构并实行统一核算的纳税人，将货物从一个机构移送其他机构用于销售，但相关机构设在同一县（市）的除外；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（四）将自产或者委托加工的货物用于非增值税应税项目；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（五）将自产、委托加工的货物用于集体福利或者个人消费；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（六）将自产、委托加工或者购进的货物作为投资，提供给其他单位或者个体工商户；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（七）将自产、委托加工或者购进的货物分配给股东或者投资者；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（八）将自产、委托加工或者购进的货物</a:t>
                      </a:r>
                      <a:r>
                        <a:rPr lang="zh-CN" altLang="en-US" sz="1600" b="1">
                          <a:ea typeface="华文中宋" panose="02010600040101010101" pitchFamily="2" charset="-122"/>
                        </a:rPr>
                        <a:t>无偿赠送其他单位或者个人。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                                ——实施细则</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第十四条</a:t>
                      </a:r>
                      <a:r>
                        <a:rPr lang="zh-CN" altLang="en-US" sz="1600" b="1">
                          <a:ea typeface="华文中宋" panose="02010600040101010101" pitchFamily="2" charset="-122"/>
                        </a:rPr>
                        <a:t> 下列情形视同销售服务、无形资产或者不动产：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（一）单位或者个体工商户向其他单位或者个人无偿提供服务，但用于公益事业或者以社会公众为对象的除外。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（二）单位或者个人向其他单位或者个人无偿转让无形资产或者不动产，但用于公益事业或者以社会公众为对象的除外。 </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（三）财政部和国家税务总局规定的其他情形。 </a:t>
                      </a:r>
                      <a:endParaRPr lang="zh-CN" altLang="en-US" sz="1600" b="1">
                        <a:ea typeface="华文中宋" panose="02010600040101010101" pitchFamily="2" charset="-122"/>
                      </a:endParaRPr>
                    </a:p>
                  </a:txBody>
                  <a:tcPr/>
                </a:tc>
                <a:tc>
                  <a:txBody>
                    <a:bodyPr/>
                    <a:p>
                      <a:pPr>
                        <a:buNone/>
                      </a:pPr>
                      <a:r>
                        <a:rPr lang="en-US"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sym typeface="+mn-ea"/>
                        </a:rPr>
                        <a:t>将</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视同销售</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改为</a:t>
                      </a:r>
                      <a:r>
                        <a:rPr lang="en-US" altLang="zh-CN" sz="1800" b="1">
                          <a:solidFill>
                            <a:schemeClr val="tx1"/>
                          </a:solidFill>
                          <a:ea typeface="华文中宋" panose="02010600040101010101" pitchFamily="2" charset="-122"/>
                          <a:sym typeface="+mn-ea"/>
                        </a:rPr>
                        <a:t>“</a:t>
                      </a:r>
                      <a:r>
                        <a:rPr lang="zh-CN" altLang="en-US" sz="1800" b="1">
                          <a:solidFill>
                            <a:schemeClr val="tx1"/>
                          </a:solidFill>
                          <a:ea typeface="华文中宋" panose="02010600040101010101" pitchFamily="2" charset="-122"/>
                          <a:sym typeface="+mn-ea"/>
                        </a:rPr>
                        <a:t>视同应税交易并</a:t>
                      </a:r>
                      <a:r>
                        <a:rPr lang="zh-CN" altLang="en-US" sz="1800" b="1">
                          <a:solidFill>
                            <a:schemeClr val="tx1"/>
                          </a:solidFill>
                          <a:ea typeface="华文中宋" panose="02010600040101010101" pitchFamily="2" charset="-122"/>
                        </a:rPr>
                        <a:t>提升到税法</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仅易限于货物、无形资产、不动产和金融商品（容易计量的），将</a:t>
                      </a:r>
                      <a:r>
                        <a:rPr lang="zh-CN" altLang="en-US" sz="1800" b="1">
                          <a:solidFill>
                            <a:srgbClr val="FF0000"/>
                          </a:solidFill>
                          <a:ea typeface="华文中宋" panose="02010600040101010101" pitchFamily="2" charset="-122"/>
                        </a:rPr>
                        <a:t>服务不再纳入</a:t>
                      </a:r>
                      <a:r>
                        <a:rPr lang="zh-CN" altLang="en-US" sz="1800" b="1">
                          <a:solidFill>
                            <a:schemeClr val="tx1"/>
                          </a:solidFill>
                          <a:ea typeface="华文中宋" panose="02010600040101010101" pitchFamily="2" charset="-122"/>
                        </a:rPr>
                        <a:t>视同应税交易范畴</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拆借资金企业所得税仍是</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梗</a:t>
                      </a:r>
                      <a:r>
                        <a:rPr lang="en-US" altLang="zh-CN" sz="1800" b="1">
                          <a:solidFill>
                            <a:schemeClr val="tx1"/>
                          </a:solidFill>
                          <a:ea typeface="华文中宋" panose="02010600040101010101" pitchFamily="2" charset="-122"/>
                        </a:rPr>
                        <a:t>”</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货物视同应税交易仅限两种情形：</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a:t>
                      </a: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）自产或委托加工用于集体福利或者个人消费；</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a:t>
                      </a: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）（不管自产或外购）</a:t>
                      </a:r>
                      <a:r>
                        <a:rPr lang="zh-CN" altLang="en-US" sz="1800" b="1">
                          <a:solidFill>
                            <a:schemeClr val="tx1"/>
                          </a:solidFill>
                          <a:ea typeface="华文中宋" panose="02010600040101010101" pitchFamily="2" charset="-122"/>
                          <a:sym typeface="+mn-ea"/>
                        </a:rPr>
                        <a:t>无偿转让</a:t>
                      </a:r>
                      <a:endParaRPr lang="zh-CN" altLang="en-US" sz="1800" b="1">
                        <a:solidFill>
                          <a:schemeClr val="tx1"/>
                        </a:solidFill>
                        <a:ea typeface="华文中宋" panose="02010600040101010101" pitchFamily="2" charset="-122"/>
                        <a:sym typeface="+mn-ea"/>
                      </a:endParaRPr>
                    </a:p>
                    <a:p>
                      <a:pPr>
                        <a:buNone/>
                      </a:pPr>
                      <a:r>
                        <a:rPr lang="zh-CN" altLang="en-US" sz="1800" b="1">
                          <a:solidFill>
                            <a:schemeClr val="tx1"/>
                          </a:solidFill>
                          <a:ea typeface="华文中宋" panose="02010600040101010101" pitchFamily="2" charset="-122"/>
                        </a:rPr>
                        <a:t>删除原因</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latin typeface="Calibri" panose="020F0502020204030204" charset="0"/>
                          <a:ea typeface="华文中宋" panose="02010600040101010101" pitchFamily="2" charset="-122"/>
                        </a:rPr>
                        <a:t>①正常的销售行为</a:t>
                      </a:r>
                      <a:endParaRPr lang="zh-CN" altLang="en-US" sz="1800" b="1">
                        <a:solidFill>
                          <a:schemeClr val="tx1"/>
                        </a:solidFill>
                        <a:latin typeface="Calibri" panose="020F0502020204030204" charset="0"/>
                        <a:ea typeface="华文中宋" panose="02010600040101010101" pitchFamily="2" charset="-122"/>
                      </a:endParaRPr>
                    </a:p>
                    <a:p>
                      <a:pPr>
                        <a:buNone/>
                      </a:pPr>
                      <a:r>
                        <a:rPr lang="zh-CN" altLang="en-US" sz="1800" b="1">
                          <a:solidFill>
                            <a:schemeClr val="tx1"/>
                          </a:solidFill>
                          <a:latin typeface="Calibri" panose="020F0502020204030204" charset="0"/>
                          <a:ea typeface="华文中宋" panose="02010600040101010101" pitchFamily="2" charset="-122"/>
                        </a:rPr>
                        <a:t>②营改增后，全面纳入增值税征税范围</a:t>
                      </a:r>
                      <a:endParaRPr lang="zh-CN" altLang="en-US" sz="1800" b="1">
                        <a:solidFill>
                          <a:schemeClr val="tx1"/>
                        </a:solidFill>
                        <a:latin typeface="Calibri" panose="020F0502020204030204" charset="0"/>
                        <a:ea typeface="华文中宋" panose="02010600040101010101" pitchFamily="2" charset="-122"/>
                      </a:endParaRPr>
                    </a:p>
                    <a:p>
                      <a:pPr>
                        <a:buNone/>
                      </a:pPr>
                      <a:r>
                        <a:rPr lang="en-US" altLang="zh-CN" sz="1800" b="1">
                          <a:solidFill>
                            <a:schemeClr val="tx1"/>
                          </a:solidFill>
                          <a:latin typeface="Calibri" panose="020F0502020204030204" charset="0"/>
                          <a:ea typeface="华文中宋" panose="02010600040101010101" pitchFamily="2" charset="-122"/>
                        </a:rPr>
                        <a:t>4.</a:t>
                      </a:r>
                      <a:r>
                        <a:rPr lang="zh-CN" altLang="en-US" sz="1800" b="1">
                          <a:solidFill>
                            <a:schemeClr val="tx1"/>
                          </a:solidFill>
                          <a:latin typeface="Calibri" panose="020F0502020204030204" charset="0"/>
                          <a:ea typeface="华文中宋" panose="02010600040101010101" pitchFamily="2" charset="-122"/>
                        </a:rPr>
                        <a:t>无形资产、不动产或者金融商品</a:t>
                      </a:r>
                      <a:r>
                        <a:rPr lang="zh-CN" altLang="en-US" sz="1800" b="1">
                          <a:solidFill>
                            <a:schemeClr val="tx1"/>
                          </a:solidFill>
                          <a:latin typeface="Calibri" panose="020F0502020204030204" charset="0"/>
                          <a:ea typeface="华文中宋" panose="02010600040101010101" pitchFamily="2" charset="-122"/>
                          <a:sym typeface="+mn-ea"/>
                        </a:rPr>
                        <a:t>无偿转让</a:t>
                      </a:r>
                      <a:r>
                        <a:rPr lang="zh-CN" altLang="en-US" sz="1800" b="1">
                          <a:solidFill>
                            <a:schemeClr val="tx1"/>
                          </a:solidFill>
                          <a:latin typeface="Calibri" panose="020F0502020204030204" charset="0"/>
                          <a:ea typeface="华文中宋" panose="02010600040101010101" pitchFamily="2" charset="-122"/>
                        </a:rPr>
                        <a:t>视同应税交易</a:t>
                      </a:r>
                      <a:endParaRPr lang="zh-CN" altLang="en-US" sz="1800" b="1">
                        <a:solidFill>
                          <a:schemeClr val="tx1"/>
                        </a:solidFill>
                        <a:latin typeface="Calibri" panose="020F0502020204030204" charset="0"/>
                        <a:ea typeface="华文中宋" panose="02010600040101010101" pitchFamily="2" charset="-122"/>
                      </a:endParaRPr>
                    </a:p>
                    <a:p>
                      <a:pPr>
                        <a:buNone/>
                      </a:pPr>
                      <a:r>
                        <a:rPr lang="zh-CN" altLang="en-US" sz="1800" b="1">
                          <a:solidFill>
                            <a:schemeClr val="tx1"/>
                          </a:solidFill>
                          <a:latin typeface="Calibri" panose="020F0502020204030204" charset="0"/>
                          <a:ea typeface="华文中宋" panose="02010600040101010101" pitchFamily="2" charset="-122"/>
                        </a:rPr>
                        <a:t>①包括自然人</a:t>
                      </a:r>
                      <a:endParaRPr lang="zh-CN" altLang="en-US" sz="1800" b="1">
                        <a:solidFill>
                          <a:schemeClr val="tx1"/>
                        </a:solidFill>
                        <a:latin typeface="Calibri" panose="020F0502020204030204" charset="0"/>
                        <a:ea typeface="华文中宋" panose="02010600040101010101" pitchFamily="2" charset="-122"/>
                      </a:endParaRPr>
                    </a:p>
                    <a:p>
                      <a:pPr>
                        <a:buNone/>
                      </a:pPr>
                      <a:r>
                        <a:rPr lang="zh-CN" altLang="en-US" sz="1800" b="1">
                          <a:solidFill>
                            <a:schemeClr val="tx1"/>
                          </a:solidFill>
                          <a:latin typeface="Calibri" panose="020F0502020204030204" charset="0"/>
                          <a:ea typeface="华文中宋" panose="02010600040101010101" pitchFamily="2" charset="-122"/>
                        </a:rPr>
                        <a:t>②不区分公益与非公益，若为公益首先属于应税交易，再以是否享受优惠方法来解决</a:t>
                      </a:r>
                      <a:endParaRPr lang="zh-CN" altLang="en-US" sz="1800" b="1">
                        <a:solidFill>
                          <a:schemeClr val="tx1"/>
                        </a:solidFill>
                        <a:latin typeface="Calibri" panose="020F0502020204030204" charset="0"/>
                        <a:ea typeface="华文中宋" panose="02010600040101010101" pitchFamily="2" charset="-122"/>
                      </a:endParaRPr>
                    </a:p>
                  </a:txBody>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0070C0"/>
                </a:solidFill>
                <a:sym typeface="+mn-ea"/>
              </a:rPr>
              <a:t>（三）相关业务探讨</a:t>
            </a:r>
            <a:endParaRPr lang="zh-CN" altLang="en-US">
              <a:solidFill>
                <a:srgbClr val="0070C0"/>
              </a:solidFill>
              <a:sym typeface="+mn-ea"/>
            </a:endParaRPr>
          </a:p>
          <a:p>
            <a:r>
              <a:rPr lang="en-US" altLang="zh-CN"/>
              <a:t>1.</a:t>
            </a:r>
            <a:r>
              <a:rPr lang="zh-CN" altLang="en-US"/>
              <a:t>房地产销售的诚意金</a:t>
            </a:r>
            <a:endParaRPr lang="zh-CN" altLang="en-US"/>
          </a:p>
          <a:p>
            <a:r>
              <a:rPr lang="en-US" altLang="zh-CN"/>
              <a:t>2.</a:t>
            </a:r>
            <a:r>
              <a:rPr lang="zh-CN" altLang="en-US"/>
              <a:t>房产租金的没收定金</a:t>
            </a:r>
            <a:endParaRPr lang="zh-CN" altLang="en-US"/>
          </a:p>
          <a:p>
            <a:r>
              <a:rPr lang="en-US" altLang="zh-CN"/>
              <a:t>3.</a:t>
            </a:r>
            <a:r>
              <a:rPr lang="zh-CN" altLang="en-US"/>
              <a:t>拆迁补偿</a:t>
            </a:r>
            <a:endParaRPr lang="zh-CN" altLang="en-US"/>
          </a:p>
          <a:p>
            <a:r>
              <a:rPr lang="zh-CN" altLang="en-US"/>
              <a:t>（</a:t>
            </a:r>
            <a:r>
              <a:rPr lang="en-US" altLang="zh-CN"/>
              <a:t>1</a:t>
            </a:r>
            <a:r>
              <a:rPr lang="zh-CN" altLang="en-US"/>
              <a:t>）土地、实物等资产的补偿</a:t>
            </a:r>
            <a:endParaRPr lang="zh-CN" altLang="en-US"/>
          </a:p>
          <a:p>
            <a:r>
              <a:rPr lang="zh-CN" altLang="en-US"/>
              <a:t>（</a:t>
            </a:r>
            <a:r>
              <a:rPr lang="en-US" altLang="zh-CN"/>
              <a:t>2</a:t>
            </a:r>
            <a:r>
              <a:rPr lang="zh-CN" altLang="en-US"/>
              <a:t>）停工或经营损失补偿</a:t>
            </a:r>
            <a:endParaRPr lang="zh-CN" altLang="en-US"/>
          </a:p>
          <a:p>
            <a:r>
              <a:rPr lang="zh-CN" altLang="en-US"/>
              <a:t>（</a:t>
            </a:r>
            <a:r>
              <a:rPr lang="en-US" altLang="zh-CN"/>
              <a:t>3</a:t>
            </a:r>
            <a:r>
              <a:rPr lang="zh-CN" altLang="en-US"/>
              <a:t>）动迁各类奖励金</a:t>
            </a:r>
            <a:endParaRPr lang="zh-CN" altLang="en-US"/>
          </a:p>
          <a:p>
            <a:r>
              <a:rPr lang="en-US" altLang="zh-CN"/>
              <a:t>4.</a:t>
            </a:r>
            <a:r>
              <a:rPr lang="zh-CN" altLang="en-US"/>
              <a:t>实物补偿（实质为以补偿款购买实物）</a:t>
            </a:r>
            <a:endParaRPr lang="zh-CN" altLang="en-US"/>
          </a:p>
          <a:p>
            <a:r>
              <a:rPr lang="zh-CN" altLang="en-US"/>
              <a:t>（</a:t>
            </a:r>
            <a:r>
              <a:rPr lang="en-US" altLang="zh-CN"/>
              <a:t>1</a:t>
            </a:r>
            <a:r>
              <a:rPr lang="zh-CN" altLang="en-US"/>
              <a:t>）被补偿方，产权确认和入账依据</a:t>
            </a:r>
            <a:endParaRPr lang="zh-CN" altLang="en-US"/>
          </a:p>
          <a:p>
            <a:r>
              <a:rPr lang="zh-CN" altLang="en-US"/>
              <a:t>（</a:t>
            </a:r>
            <a:r>
              <a:rPr lang="en-US" altLang="zh-CN"/>
              <a:t>2</a:t>
            </a:r>
            <a:r>
              <a:rPr lang="zh-CN" altLang="en-US"/>
              <a:t>）被补偿方，产权转移和发票开具、进项抵扣</a:t>
            </a:r>
            <a:endParaRPr lang="zh-CN" altLang="en-US"/>
          </a:p>
          <a:p>
            <a:r>
              <a:rPr lang="en-US" altLang="zh-CN"/>
              <a:t>5.</a:t>
            </a:r>
            <a:r>
              <a:rPr lang="zh-CN" altLang="en-US"/>
              <a:t>政策性搬迁实物补偿和资产重组等企业所得税选择特殊性税务处理时，增值税的销售额（开票额）和企业所得税的计税基础会出现差异</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增值税应税项目辨识</a:t>
            </a:r>
            <a:endParaRPr lang="zh-CN" altLang="en-US"/>
          </a:p>
        </p:txBody>
      </p:sp>
      <p:sp>
        <p:nvSpPr>
          <p:cNvPr id="3" name="内容占位符 2"/>
          <p:cNvSpPr>
            <a:spLocks noGrp="1"/>
          </p:cNvSpPr>
          <p:nvPr>
            <p:ph idx="1"/>
          </p:nvPr>
        </p:nvSpPr>
        <p:spPr/>
        <p:txBody>
          <a:bodyPr/>
          <a:p>
            <a:r>
              <a:rPr lang="zh-CN" altLang="en-US">
                <a:solidFill>
                  <a:srgbClr val="FF0000"/>
                </a:solidFill>
                <a:sym typeface="+mn-ea"/>
              </a:rPr>
              <a:t>六.网络销</a:t>
            </a:r>
            <a:r>
              <a:rPr lang="zh-CN" altLang="en-US">
                <a:solidFill>
                  <a:srgbClr val="FF0000"/>
                </a:solidFill>
                <a:sym typeface="+mn-ea"/>
              </a:rPr>
              <a:t>售货物</a:t>
            </a:r>
            <a:endParaRPr lang="zh-CN" altLang="en-US">
              <a:solidFill>
                <a:srgbClr val="FF0000"/>
              </a:solidFill>
              <a:sym typeface="+mn-ea"/>
            </a:endParaRPr>
          </a:p>
          <a:p>
            <a:r>
              <a:rPr lang="zh-CN" altLang="en-US">
                <a:solidFill>
                  <a:srgbClr val="0070C0"/>
                </a:solidFill>
                <a:sym typeface="+mn-ea"/>
              </a:rPr>
              <a:t>（一）涉及主体</a:t>
            </a:r>
            <a:endParaRPr lang="zh-CN" altLang="en-US">
              <a:solidFill>
                <a:srgbClr val="0070C0"/>
              </a:solidFill>
              <a:sym typeface="+mn-ea"/>
            </a:endParaRPr>
          </a:p>
          <a:p>
            <a:r>
              <a:rPr lang="en-US" altLang="zh-CN">
                <a:solidFill>
                  <a:schemeClr val="tx1"/>
                </a:solidFill>
                <a:sym typeface="+mn-ea"/>
              </a:rPr>
              <a:t>1.</a:t>
            </a:r>
            <a:r>
              <a:rPr lang="zh-CN" altLang="en-US">
                <a:solidFill>
                  <a:schemeClr val="tx1"/>
                </a:solidFill>
                <a:sym typeface="+mn-ea"/>
              </a:rPr>
              <a:t>网络平台（服务或</a:t>
            </a:r>
            <a:r>
              <a:rPr lang="zh-CN" altLang="en-US">
                <a:solidFill>
                  <a:schemeClr val="tx1"/>
                </a:solidFill>
                <a:sym typeface="+mn-ea"/>
              </a:rPr>
              <a:t>结算）</a:t>
            </a:r>
            <a:endParaRPr lang="zh-CN" altLang="en-US">
              <a:solidFill>
                <a:schemeClr val="tx1"/>
              </a:solidFill>
              <a:sym typeface="+mn-ea"/>
            </a:endParaRPr>
          </a:p>
          <a:p>
            <a:r>
              <a:rPr lang="en-US" altLang="zh-CN">
                <a:solidFill>
                  <a:schemeClr val="tx1"/>
                </a:solidFill>
                <a:sym typeface="+mn-ea"/>
              </a:rPr>
              <a:t>2.</a:t>
            </a:r>
            <a:r>
              <a:rPr lang="zh-CN" altLang="en-US">
                <a:solidFill>
                  <a:schemeClr val="tx1"/>
                </a:solidFill>
                <a:sym typeface="+mn-ea"/>
              </a:rPr>
              <a:t>销售货物主</a:t>
            </a:r>
            <a:r>
              <a:rPr lang="zh-CN" altLang="en-US">
                <a:solidFill>
                  <a:schemeClr val="tx1"/>
                </a:solidFill>
                <a:sym typeface="+mn-ea"/>
              </a:rPr>
              <a:t>体</a:t>
            </a:r>
            <a:endParaRPr lang="zh-CN" altLang="en-US">
              <a:solidFill>
                <a:schemeClr val="tx1"/>
              </a:solidFill>
              <a:sym typeface="+mn-ea"/>
            </a:endParaRPr>
          </a:p>
          <a:p>
            <a:r>
              <a:rPr lang="zh-CN" altLang="en-US">
                <a:solidFill>
                  <a:schemeClr val="tx1"/>
                </a:solidFill>
                <a:sym typeface="+mn-ea"/>
              </a:rPr>
              <a:t>（</a:t>
            </a:r>
            <a:r>
              <a:rPr lang="en-US" altLang="zh-CN">
                <a:solidFill>
                  <a:schemeClr val="tx1"/>
                </a:solidFill>
                <a:sym typeface="+mn-ea"/>
              </a:rPr>
              <a:t>1</a:t>
            </a:r>
            <a:r>
              <a:rPr lang="zh-CN" altLang="en-US">
                <a:solidFill>
                  <a:schemeClr val="tx1"/>
                </a:solidFill>
                <a:sym typeface="+mn-ea"/>
              </a:rPr>
              <a:t>）直接</a:t>
            </a:r>
            <a:r>
              <a:rPr lang="zh-CN" altLang="en-US">
                <a:solidFill>
                  <a:schemeClr val="tx1"/>
                </a:solidFill>
                <a:sym typeface="+mn-ea"/>
              </a:rPr>
              <a:t>销售</a:t>
            </a:r>
            <a:endParaRPr lang="zh-CN" altLang="en-US">
              <a:solidFill>
                <a:schemeClr val="tx1"/>
              </a:solidFill>
              <a:sym typeface="+mn-ea"/>
            </a:endParaRPr>
          </a:p>
          <a:p>
            <a:r>
              <a:rPr lang="zh-CN" altLang="en-US">
                <a:solidFill>
                  <a:schemeClr val="tx1"/>
                </a:solidFill>
                <a:sym typeface="+mn-ea"/>
              </a:rPr>
              <a:t>（</a:t>
            </a:r>
            <a:r>
              <a:rPr lang="en-US" altLang="zh-CN">
                <a:solidFill>
                  <a:schemeClr val="tx1"/>
                </a:solidFill>
                <a:sym typeface="+mn-ea"/>
              </a:rPr>
              <a:t>2</a:t>
            </a:r>
            <a:r>
              <a:rPr lang="zh-CN" altLang="en-US">
                <a:solidFill>
                  <a:schemeClr val="tx1"/>
                </a:solidFill>
                <a:sym typeface="+mn-ea"/>
              </a:rPr>
              <a:t>）代理</a:t>
            </a:r>
            <a:r>
              <a:rPr lang="zh-CN" altLang="en-US">
                <a:solidFill>
                  <a:schemeClr val="tx1"/>
                </a:solidFill>
                <a:sym typeface="+mn-ea"/>
              </a:rPr>
              <a:t>销售</a:t>
            </a:r>
            <a:endParaRPr lang="zh-CN" altLang="en-US">
              <a:solidFill>
                <a:schemeClr val="tx1"/>
              </a:solidFill>
              <a:sym typeface="+mn-ea"/>
            </a:endParaRPr>
          </a:p>
          <a:p>
            <a:r>
              <a:rPr lang="en-US" altLang="zh-CN">
                <a:solidFill>
                  <a:schemeClr val="tx1"/>
                </a:solidFill>
                <a:sym typeface="+mn-ea"/>
              </a:rPr>
              <a:t>3.</a:t>
            </a:r>
            <a:r>
              <a:rPr lang="zh-CN" altLang="en-US">
                <a:solidFill>
                  <a:schemeClr val="tx1"/>
                </a:solidFill>
                <a:sym typeface="+mn-ea"/>
              </a:rPr>
              <a:t>销售代理</a:t>
            </a:r>
            <a:r>
              <a:rPr lang="zh-CN" altLang="en-US">
                <a:solidFill>
                  <a:schemeClr val="tx1"/>
                </a:solidFill>
                <a:sym typeface="+mn-ea"/>
              </a:rPr>
              <a:t>人</a:t>
            </a:r>
            <a:endParaRPr lang="zh-CN" altLang="en-US">
              <a:solidFill>
                <a:schemeClr val="tx1"/>
              </a:solidFill>
              <a:sym typeface="+mn-ea"/>
            </a:endParaRPr>
          </a:p>
          <a:p>
            <a:r>
              <a:rPr lang="zh-CN" altLang="en-US">
                <a:solidFill>
                  <a:schemeClr val="tx1"/>
                </a:solidFill>
                <a:sym typeface="+mn-ea"/>
              </a:rPr>
              <a:t>（</a:t>
            </a:r>
            <a:r>
              <a:rPr lang="en-US" altLang="zh-CN">
                <a:solidFill>
                  <a:schemeClr val="tx1"/>
                </a:solidFill>
                <a:sym typeface="+mn-ea"/>
              </a:rPr>
              <a:t>1</a:t>
            </a:r>
            <a:r>
              <a:rPr lang="zh-CN" altLang="en-US">
                <a:solidFill>
                  <a:schemeClr val="tx1"/>
                </a:solidFill>
                <a:sym typeface="+mn-ea"/>
              </a:rPr>
              <a:t>）直播</a:t>
            </a:r>
            <a:r>
              <a:rPr lang="zh-CN" altLang="en-US">
                <a:solidFill>
                  <a:schemeClr val="tx1"/>
                </a:solidFill>
                <a:sym typeface="+mn-ea"/>
              </a:rPr>
              <a:t>机构</a:t>
            </a:r>
            <a:endParaRPr lang="zh-CN" altLang="en-US">
              <a:solidFill>
                <a:schemeClr val="tx1"/>
              </a:solidFill>
              <a:sym typeface="+mn-ea"/>
            </a:endParaRPr>
          </a:p>
          <a:p>
            <a:r>
              <a:rPr lang="zh-CN" altLang="en-US">
                <a:solidFill>
                  <a:schemeClr val="tx1"/>
                </a:solidFill>
                <a:sym typeface="+mn-ea"/>
              </a:rPr>
              <a:t>（</a:t>
            </a:r>
            <a:r>
              <a:rPr lang="en-US" altLang="zh-CN">
                <a:solidFill>
                  <a:schemeClr val="tx1"/>
                </a:solidFill>
                <a:sym typeface="+mn-ea"/>
              </a:rPr>
              <a:t>2</a:t>
            </a:r>
            <a:r>
              <a:rPr lang="zh-CN" altLang="en-US">
                <a:solidFill>
                  <a:schemeClr val="tx1"/>
                </a:solidFill>
                <a:sym typeface="+mn-ea"/>
              </a:rPr>
              <a:t>）直播个</a:t>
            </a:r>
            <a:r>
              <a:rPr lang="zh-CN" altLang="en-US">
                <a:solidFill>
                  <a:schemeClr val="tx1"/>
                </a:solidFill>
                <a:sym typeface="+mn-ea"/>
              </a:rPr>
              <a:t>人</a:t>
            </a:r>
            <a:endParaRPr lang="zh-CN" altLang="en-US">
              <a:solidFill>
                <a:schemeClr val="tx1"/>
              </a:solidFill>
              <a:sym typeface="+mn-ea"/>
            </a:endParaRPr>
          </a:p>
          <a:p>
            <a:r>
              <a:rPr lang="zh-CN" altLang="en-US">
                <a:solidFill>
                  <a:srgbClr val="0070C0"/>
                </a:solidFill>
                <a:sym typeface="+mn-ea"/>
              </a:rPr>
              <a:t>（二）现行政策规定</a:t>
            </a:r>
            <a:endParaRPr lang="zh-CN" altLang="en-US">
              <a:solidFill>
                <a:srgbClr val="0070C0"/>
              </a:solidFill>
              <a:sym typeface="+mn-ea"/>
            </a:endParaRPr>
          </a:p>
          <a:p>
            <a:r>
              <a:rPr lang="zh-CN" altLang="en-US">
                <a:sym typeface="+mn-ea"/>
              </a:rPr>
              <a:t>货物销售、经纪代理、广告服务、劳务服务（其他现代服务）或平台的相关服务，无特殊政策</a:t>
            </a:r>
            <a:r>
              <a:rPr lang="zh-CN" altLang="en-US">
                <a:sym typeface="+mn-ea"/>
              </a:rPr>
              <a:t>规定</a:t>
            </a:r>
            <a:endParaRPr lang="zh-CN" altLang="en-US">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增值税应税项目辨识</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marL="228600" indent="-228600" algn="l">
              <a:lnSpc>
                <a:spcPct val="90000"/>
              </a:lnSpc>
              <a:spcBef>
                <a:spcPts val="1000"/>
              </a:spcBef>
              <a:buClrTx/>
              <a:buSzTx/>
              <a:buFont typeface="Arial" panose="020B0604020202020204" pitchFamily="34" charset="0"/>
              <a:buChar char="•"/>
            </a:pPr>
            <a:r>
              <a:rPr lang="zh-CN" altLang="en-US">
                <a:solidFill>
                  <a:srgbClr val="0070C0"/>
                </a:solidFill>
                <a:sym typeface="+mn-ea"/>
              </a:rPr>
              <a:t>（三）相关业务探讨</a:t>
            </a:r>
            <a:endParaRPr lang="zh-CN" altLang="en-US">
              <a:solidFill>
                <a:srgbClr val="0070C0"/>
              </a:solidFill>
              <a:sym typeface="+mn-ea"/>
            </a:endParaRPr>
          </a:p>
          <a:p>
            <a:pPr marL="228600" indent="-228600" algn="l">
              <a:lnSpc>
                <a:spcPct val="90000"/>
              </a:lnSpc>
              <a:spcBef>
                <a:spcPts val="1000"/>
              </a:spcBef>
              <a:buClrTx/>
              <a:buSzTx/>
              <a:buFont typeface="Arial" panose="020B0604020202020204" pitchFamily="34" charset="0"/>
              <a:buChar char="•"/>
            </a:pPr>
            <a:r>
              <a:rPr lang="en-US" altLang="zh-CN"/>
              <a:t>1.</a:t>
            </a:r>
            <a:r>
              <a:rPr lang="zh-CN" altLang="en-US"/>
              <a:t>直播带货的服务</a:t>
            </a:r>
            <a:r>
              <a:rPr lang="zh-CN" altLang="en-US"/>
              <a:t>费</a:t>
            </a:r>
            <a:endParaRPr lang="zh-CN" altLang="en-US"/>
          </a:p>
          <a:p>
            <a:pPr marL="228600" indent="-228600" algn="l">
              <a:lnSpc>
                <a:spcPct val="90000"/>
              </a:lnSpc>
              <a:spcBef>
                <a:spcPts val="1000"/>
              </a:spcBef>
              <a:buClrTx/>
              <a:buSzTx/>
              <a:buFont typeface="Arial" panose="020B0604020202020204" pitchFamily="34" charset="0"/>
              <a:buChar char="•"/>
            </a:pPr>
            <a:r>
              <a:rPr lang="zh-CN" altLang="en-US"/>
              <a:t>代理销售方式，按销售金额的一定比例给带货机构或个人的报酬，属于销售佣金，按</a:t>
            </a:r>
            <a:r>
              <a:rPr lang="en-US" altLang="zh-CN"/>
              <a:t>“</a:t>
            </a:r>
            <a:r>
              <a:rPr lang="zh-CN" altLang="en-US"/>
              <a:t>经纪代理服务</a:t>
            </a:r>
            <a:r>
              <a:rPr lang="en-US" altLang="zh-CN"/>
              <a:t>”</a:t>
            </a:r>
            <a:endParaRPr lang="en-US" altLang="zh-CN"/>
          </a:p>
          <a:p>
            <a:pPr marL="228600" indent="-228600" algn="l">
              <a:lnSpc>
                <a:spcPct val="90000"/>
              </a:lnSpc>
              <a:spcBef>
                <a:spcPts val="1000"/>
              </a:spcBef>
              <a:buClrTx/>
              <a:buSzTx/>
              <a:buFont typeface="Arial" panose="020B0604020202020204" pitchFamily="34" charset="0"/>
              <a:buChar char="•"/>
            </a:pPr>
            <a:r>
              <a:rPr lang="en-US" altLang="zh-CN"/>
              <a:t>2.</a:t>
            </a:r>
            <a:r>
              <a:rPr lang="zh-CN" altLang="en-US"/>
              <a:t>直播带货的坑位</a:t>
            </a:r>
            <a:r>
              <a:rPr lang="zh-CN" altLang="en-US"/>
              <a:t>费</a:t>
            </a:r>
            <a:endParaRPr lang="zh-CN" altLang="en-US"/>
          </a:p>
          <a:p>
            <a:pPr marL="228600" indent="-228600" algn="l">
              <a:lnSpc>
                <a:spcPct val="90000"/>
              </a:lnSpc>
              <a:spcBef>
                <a:spcPts val="1000"/>
              </a:spcBef>
              <a:buClrTx/>
              <a:buSzTx/>
              <a:buFont typeface="Arial" panose="020B0604020202020204" pitchFamily="34" charset="0"/>
              <a:buChar char="•"/>
            </a:pPr>
            <a:r>
              <a:rPr lang="zh-CN" altLang="en-US"/>
              <a:t>直播时展示或介绍商品收取的费用，固定收取，与销售金额无关，按</a:t>
            </a:r>
            <a:r>
              <a:rPr lang="en-US" altLang="zh-CN"/>
              <a:t>“</a:t>
            </a:r>
            <a:r>
              <a:rPr lang="zh-CN" altLang="en-US"/>
              <a:t>广告服务</a:t>
            </a:r>
            <a:r>
              <a:rPr lang="en-US" altLang="zh-CN"/>
              <a:t>”</a:t>
            </a:r>
            <a:endParaRPr lang="en-US" altLang="zh-CN"/>
          </a:p>
          <a:p>
            <a:pPr marL="228600" indent="-228600" algn="l">
              <a:lnSpc>
                <a:spcPct val="90000"/>
              </a:lnSpc>
              <a:spcBef>
                <a:spcPts val="1000"/>
              </a:spcBef>
              <a:buClrTx/>
              <a:buSzTx/>
              <a:buFont typeface="Arial" panose="020B0604020202020204" pitchFamily="34" charset="0"/>
              <a:buChar char="•"/>
            </a:pPr>
            <a:r>
              <a:rPr lang="en-US" altLang="zh-CN"/>
              <a:t>3.</a:t>
            </a:r>
            <a:r>
              <a:rPr lang="zh-CN" altLang="en-US"/>
              <a:t>直播打赏收入</a:t>
            </a:r>
            <a:endParaRPr lang="en-US" altLang="zh-CN"/>
          </a:p>
          <a:p>
            <a:pPr marL="228600" indent="-228600" algn="l">
              <a:lnSpc>
                <a:spcPct val="90000"/>
              </a:lnSpc>
              <a:spcBef>
                <a:spcPts val="1000"/>
              </a:spcBef>
              <a:buClrTx/>
              <a:buSzTx/>
              <a:buFont typeface="Arial" panose="020B0604020202020204" pitchFamily="34" charset="0"/>
              <a:buChar char="•"/>
            </a:pPr>
            <a:r>
              <a:rPr lang="zh-CN" altLang="en-US"/>
              <a:t>观众通过直播平台购买虚拟货币，再用虚拟货币兑换虚拟礼物，在观看主播直播时，将虚拟礼物打赏给主播（机构或个</a:t>
            </a:r>
            <a:r>
              <a:rPr lang="zh-CN" altLang="en-US"/>
              <a:t>人）。主播并不能即时获得观众打赏礼物对应的现金，而是直播结束后由平台对虚拟礼物进行价值折算，按事先约定的比例由平台与主播</a:t>
            </a:r>
            <a:r>
              <a:rPr lang="en-US" altLang="zh-CN"/>
              <a:t>(</a:t>
            </a:r>
            <a:r>
              <a:rPr lang="zh-CN" altLang="en-US"/>
              <a:t>或者平台、经纪公司、主播</a:t>
            </a:r>
            <a:r>
              <a:rPr lang="en-US" altLang="zh-CN"/>
              <a:t>)</a:t>
            </a:r>
            <a:r>
              <a:rPr lang="zh-CN" altLang="en-US"/>
              <a:t>进行分成</a:t>
            </a:r>
            <a:endParaRPr lang="zh-CN" altLang="en-US"/>
          </a:p>
          <a:p>
            <a:pPr marL="228600" indent="-228600" algn="l">
              <a:lnSpc>
                <a:spcPct val="90000"/>
              </a:lnSpc>
              <a:spcBef>
                <a:spcPts val="1000"/>
              </a:spcBef>
              <a:buClrTx/>
              <a:buSzTx/>
              <a:buFont typeface="Arial" panose="020B0604020202020204" pitchFamily="34" charset="0"/>
              <a:buChar char="•"/>
            </a:pPr>
            <a:r>
              <a:rPr lang="zh-CN" altLang="en-US"/>
              <a:t>（</a:t>
            </a:r>
            <a:r>
              <a:rPr lang="en-US" altLang="zh-CN"/>
              <a:t>1</a:t>
            </a:r>
            <a:r>
              <a:rPr lang="zh-CN" altLang="en-US"/>
              <a:t>）</a:t>
            </a:r>
            <a:r>
              <a:rPr lang="zh-CN" altLang="en-US">
                <a:sym typeface="+mn-ea"/>
              </a:rPr>
              <a:t>打赏收入与直播销售货物的数量或金额无直接关联，属于捐赠收入，通常不属于增值税征税</a:t>
            </a:r>
            <a:r>
              <a:rPr lang="zh-CN" altLang="en-US">
                <a:sym typeface="+mn-ea"/>
              </a:rPr>
              <a:t>范围</a:t>
            </a:r>
            <a:endParaRPr lang="zh-CN" altLang="en-US">
              <a:sym typeface="+mn-ea"/>
            </a:endParaRPr>
          </a:p>
          <a:p>
            <a:pPr marL="228600" indent="-228600" algn="l">
              <a:lnSpc>
                <a:spcPct val="90000"/>
              </a:lnSpc>
              <a:spcBef>
                <a:spcPts val="1000"/>
              </a:spcBef>
              <a:buClrTx/>
              <a:buSzTx/>
              <a:buFont typeface="Arial" panose="020B0604020202020204" pitchFamily="34" charset="0"/>
              <a:buChar char="•"/>
            </a:pPr>
            <a:r>
              <a:rPr lang="zh-CN" altLang="en-US">
                <a:sym typeface="+mn-ea"/>
              </a:rPr>
              <a:t>（</a:t>
            </a:r>
            <a:r>
              <a:rPr lang="en-US" altLang="zh-CN">
                <a:sym typeface="+mn-ea"/>
              </a:rPr>
              <a:t>2</a:t>
            </a:r>
            <a:r>
              <a:rPr lang="zh-CN" altLang="en-US">
                <a:sym typeface="+mn-ea"/>
              </a:rPr>
              <a:t>）主播以机构方式或个人以劳务报酬方式取得打赏分成，属于提供劳务收入，按</a:t>
            </a:r>
            <a:r>
              <a:rPr lang="en-US" altLang="zh-CN">
                <a:sym typeface="+mn-ea"/>
              </a:rPr>
              <a:t>“</a:t>
            </a:r>
            <a:r>
              <a:rPr lang="zh-CN" altLang="en-US">
                <a:sym typeface="+mn-ea"/>
              </a:rPr>
              <a:t>其他现代服务</a:t>
            </a:r>
            <a:r>
              <a:rPr lang="en-US" altLang="zh-CN">
                <a:sym typeface="+mn-ea"/>
              </a:rPr>
              <a:t>”</a:t>
            </a:r>
            <a:endParaRPr lang="en-US" altLang="zh-CN">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4995" y="467995"/>
            <a:ext cx="11183620" cy="6150610"/>
          </a:xfrm>
        </p:spPr>
        <p:txBody>
          <a:bodyPr>
            <a:normAutofit lnSpcReduction="10000"/>
          </a:bodyPr>
          <a:p>
            <a:r>
              <a:rPr lang="en-US" altLang="zh-CN"/>
              <a:t>                 </a:t>
            </a:r>
            <a:r>
              <a:rPr lang="en-US" altLang="zh-CN" sz="3600">
                <a:solidFill>
                  <a:srgbClr val="0070C0"/>
                </a:solidFill>
                <a:uFillTx/>
              </a:rPr>
              <a:t> ——</a:t>
            </a:r>
            <a:r>
              <a:rPr lang="zh-CN" altLang="en-US" sz="3600">
                <a:solidFill>
                  <a:srgbClr val="0070C0"/>
                </a:solidFill>
                <a:uFillTx/>
              </a:rPr>
              <a:t>勿选用</a:t>
            </a:r>
            <a:endParaRPr lang="zh-CN" altLang="en-US" sz="3600">
              <a:solidFill>
                <a:srgbClr val="0070C0"/>
              </a:solidFill>
              <a:uFillTx/>
            </a:endParaRPr>
          </a:p>
          <a:p>
            <a:endParaRPr lang="zh-CN" altLang="en-US" sz="3600">
              <a:solidFill>
                <a:srgbClr val="0070C0"/>
              </a:solidFill>
              <a:uFillTx/>
            </a:endParaRPr>
          </a:p>
          <a:p>
            <a:r>
              <a:rPr lang="en-US" altLang="zh-CN" sz="3600">
                <a:solidFill>
                  <a:srgbClr val="0070C0"/>
                </a:solidFill>
                <a:uFillTx/>
              </a:rPr>
              <a:t>            ——</a:t>
            </a:r>
            <a:r>
              <a:rPr lang="zh-CN" altLang="en-US" sz="3600">
                <a:solidFill>
                  <a:srgbClr val="0070C0"/>
                </a:solidFill>
                <a:uFillTx/>
              </a:rPr>
              <a:t>不任性</a:t>
            </a:r>
            <a:endParaRPr lang="zh-CN" altLang="en-US" sz="3600">
              <a:solidFill>
                <a:srgbClr val="0070C0"/>
              </a:solidFill>
              <a:uFillTx/>
            </a:endParaRPr>
          </a:p>
          <a:p>
            <a:r>
              <a:rPr lang="en-US" altLang="zh-CN" sz="3600">
                <a:solidFill>
                  <a:srgbClr val="0070C0"/>
                </a:solidFill>
                <a:uFillTx/>
              </a:rPr>
              <a:t>            </a:t>
            </a:r>
            <a:endParaRPr lang="en-US" altLang="zh-CN" sz="3600">
              <a:solidFill>
                <a:srgbClr val="0070C0"/>
              </a:solidFill>
              <a:uFillTx/>
            </a:endParaRPr>
          </a:p>
          <a:p>
            <a:r>
              <a:rPr lang="en-US" altLang="zh-CN" sz="3600">
                <a:solidFill>
                  <a:srgbClr val="0070C0"/>
                </a:solidFill>
                <a:uFillTx/>
              </a:rPr>
              <a:t>            ——</a:t>
            </a:r>
            <a:r>
              <a:rPr lang="zh-CN" altLang="en-US" sz="3600">
                <a:solidFill>
                  <a:srgbClr val="0070C0"/>
                </a:solidFill>
                <a:uFillTx/>
              </a:rPr>
              <a:t>别侥幸</a:t>
            </a:r>
            <a:endParaRPr lang="zh-CN" altLang="en-US" sz="3600">
              <a:solidFill>
                <a:srgbClr val="0070C0"/>
              </a:solidFill>
              <a:uFillTx/>
            </a:endParaRPr>
          </a:p>
          <a:p>
            <a:r>
              <a:rPr lang="en-US" altLang="zh-CN" sz="3600">
                <a:solidFill>
                  <a:srgbClr val="0070C0"/>
                </a:solidFill>
                <a:uFillTx/>
              </a:rPr>
              <a:t>            </a:t>
            </a:r>
            <a:endParaRPr lang="en-US" altLang="zh-CN" sz="3600">
              <a:solidFill>
                <a:srgbClr val="0070C0"/>
              </a:solidFill>
              <a:uFillTx/>
            </a:endParaRPr>
          </a:p>
          <a:p>
            <a:r>
              <a:rPr lang="en-US" altLang="zh-CN" sz="3600">
                <a:solidFill>
                  <a:srgbClr val="0070C0"/>
                </a:solidFill>
                <a:uFillTx/>
              </a:rPr>
              <a:t>            ——</a:t>
            </a:r>
            <a:r>
              <a:rPr lang="zh-CN" altLang="en-US" sz="3600">
                <a:solidFill>
                  <a:srgbClr val="0070C0"/>
                </a:solidFill>
                <a:uFillTx/>
              </a:rPr>
              <a:t>抄对作业</a:t>
            </a:r>
            <a:endParaRPr lang="zh-CN" altLang="en-US" sz="3600">
              <a:solidFill>
                <a:srgbClr val="0070C0"/>
              </a:solidFill>
              <a:uFillTx/>
            </a:endParaRPr>
          </a:p>
          <a:p>
            <a:r>
              <a:rPr lang="en-US" altLang="zh-CN" sz="3600">
                <a:solidFill>
                  <a:srgbClr val="0070C0"/>
                </a:solidFill>
                <a:uFillTx/>
              </a:rPr>
              <a:t>            </a:t>
            </a:r>
            <a:endParaRPr lang="en-US" altLang="zh-CN" sz="3600">
              <a:solidFill>
                <a:srgbClr val="0070C0"/>
              </a:solidFill>
              <a:uFillTx/>
            </a:endParaRPr>
          </a:p>
          <a:p>
            <a:r>
              <a:rPr lang="en-US" altLang="zh-CN" sz="3600">
                <a:solidFill>
                  <a:srgbClr val="0070C0"/>
                </a:solidFill>
                <a:uFillTx/>
              </a:rPr>
              <a:t>           ——</a:t>
            </a:r>
            <a:r>
              <a:rPr lang="zh-CN" altLang="en-US" sz="3600">
                <a:solidFill>
                  <a:srgbClr val="0070C0"/>
                </a:solidFill>
                <a:uFillTx/>
              </a:rPr>
              <a:t>慎待过往</a:t>
            </a:r>
            <a:endParaRPr lang="zh-CN" altLang="en-US" sz="3600">
              <a:solidFill>
                <a:srgbClr val="0070C0"/>
              </a:solidFill>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7" end="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 calcmode="lin" valueType="num">
                                      <p:cBhvr>
                                        <p:cTn id="56"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635"/>
            <a:ext cx="12192000" cy="6858635"/>
          </a:xfrm>
          <a:solidFill>
            <a:srgbClr val="FF0000"/>
          </a:solidFill>
        </p:spPr>
        <p:txBody>
          <a:bodyPr>
            <a:normAutofit fontScale="90000" lnSpcReduction="20000"/>
          </a:bodyPr>
          <a:p>
            <a:endParaRPr lang="zh-CN" altLang="en-US">
              <a:solidFill>
                <a:srgbClr val="FF0000"/>
              </a:solidFill>
            </a:endParaRPr>
          </a:p>
          <a:p>
            <a:endParaRPr lang="zh-CN" altLang="en-US">
              <a:solidFill>
                <a:srgbClr val="FF0000"/>
              </a:solidFill>
            </a:endParaRPr>
          </a:p>
          <a:p>
            <a:endParaRPr lang="zh-CN" altLang="en-US">
              <a:solidFill>
                <a:srgbClr val="FF0000"/>
              </a:solidFill>
            </a:endParaRPr>
          </a:p>
          <a:p>
            <a:endParaRPr lang="zh-CN" altLang="en-US">
              <a:solidFill>
                <a:srgbClr val="FF0000"/>
              </a:solidFill>
            </a:endParaRPr>
          </a:p>
          <a:p>
            <a:r>
              <a:rPr lang="en-US" altLang="zh-CN">
                <a:solidFill>
                  <a:srgbClr val="FF0000"/>
                </a:solidFill>
              </a:rPr>
              <a:t>                               </a:t>
            </a:r>
            <a:r>
              <a:rPr lang="zh-CN" altLang="en-US" sz="6665">
                <a:solidFill>
                  <a:srgbClr val="FFFF00"/>
                </a:solidFill>
              </a:rPr>
              <a:t>新</a:t>
            </a:r>
            <a:r>
              <a:rPr lang="en-US" altLang="zh-CN" sz="6665">
                <a:solidFill>
                  <a:srgbClr val="FFFF00"/>
                </a:solidFill>
              </a:rPr>
              <a:t>       </a:t>
            </a:r>
            <a:r>
              <a:rPr lang="zh-CN" altLang="en-US" sz="6665">
                <a:solidFill>
                  <a:srgbClr val="FFFF00"/>
                </a:solidFill>
              </a:rPr>
              <a:t>春</a:t>
            </a:r>
            <a:r>
              <a:rPr lang="en-US" altLang="zh-CN" sz="6665">
                <a:solidFill>
                  <a:srgbClr val="FFFF00"/>
                </a:solidFill>
              </a:rPr>
              <a:t>        </a:t>
            </a:r>
            <a:r>
              <a:rPr lang="zh-CN" altLang="en-US" sz="6665">
                <a:solidFill>
                  <a:srgbClr val="FFFF00"/>
                </a:solidFill>
              </a:rPr>
              <a:t>快</a:t>
            </a:r>
            <a:r>
              <a:rPr lang="en-US" altLang="zh-CN" sz="6665">
                <a:solidFill>
                  <a:srgbClr val="FFFF00"/>
                </a:solidFill>
              </a:rPr>
              <a:t>        </a:t>
            </a:r>
            <a:r>
              <a:rPr lang="zh-CN" altLang="en-US" sz="6665">
                <a:solidFill>
                  <a:srgbClr val="FFFF00"/>
                </a:solidFill>
              </a:rPr>
              <a:t>乐</a:t>
            </a:r>
            <a:endParaRPr lang="zh-CN" altLang="en-US" sz="6665">
              <a:solidFill>
                <a:srgbClr val="FFFF00"/>
              </a:solidFill>
            </a:endParaRPr>
          </a:p>
          <a:p>
            <a:pPr marL="0" indent="0">
              <a:buNone/>
            </a:pPr>
            <a:endParaRPr lang="zh-CN" altLang="en-US" sz="5335">
              <a:solidFill>
                <a:srgbClr val="FFFF00"/>
              </a:solidFill>
            </a:endParaRPr>
          </a:p>
          <a:p>
            <a:pPr marL="0" indent="0">
              <a:buNone/>
            </a:pPr>
            <a:endParaRPr lang="zh-CN" altLang="en-US" sz="4800">
              <a:solidFill>
                <a:srgbClr val="FFFF00"/>
              </a:solidFill>
            </a:endParaRPr>
          </a:p>
          <a:p>
            <a:pPr marL="0" indent="0" algn="ctr">
              <a:buNone/>
            </a:pPr>
            <a:r>
              <a:rPr lang="en-US" altLang="zh-CN" sz="4800">
                <a:solidFill>
                  <a:srgbClr val="FFFF00"/>
                </a:solidFill>
              </a:rPr>
              <a:t>    </a:t>
            </a:r>
            <a:r>
              <a:rPr lang="zh-CN" altLang="en-US" sz="4000">
                <a:solidFill>
                  <a:srgbClr val="FFFF00"/>
                </a:solidFill>
              </a:rPr>
              <a:t>愿皆成</a:t>
            </a:r>
            <a:r>
              <a:rPr lang="en-US" altLang="zh-CN" sz="4000">
                <a:solidFill>
                  <a:srgbClr val="FFFF00"/>
                </a:solidFill>
              </a:rPr>
              <a:t>   </a:t>
            </a:r>
            <a:r>
              <a:rPr lang="zh-CN" altLang="en-US" sz="4000">
                <a:solidFill>
                  <a:srgbClr val="FFFF00"/>
                </a:solidFill>
              </a:rPr>
              <a:t>常喜乐</a:t>
            </a:r>
            <a:r>
              <a:rPr lang="en-US" altLang="zh-CN" sz="4000">
                <a:solidFill>
                  <a:srgbClr val="FFFF00"/>
                </a:solidFill>
              </a:rPr>
              <a:t>   </a:t>
            </a:r>
            <a:r>
              <a:rPr lang="zh-CN" altLang="en-US" sz="4000">
                <a:solidFill>
                  <a:srgbClr val="FFFF00"/>
                </a:solidFill>
              </a:rPr>
              <a:t>长安宁</a:t>
            </a:r>
            <a:r>
              <a:rPr lang="en-US" altLang="zh-CN" sz="4800">
                <a:solidFill>
                  <a:srgbClr val="FFFF00"/>
                </a:solidFill>
              </a:rPr>
              <a:t>                  </a:t>
            </a:r>
            <a:endParaRPr lang="en-US" altLang="zh-CN" sz="4800">
              <a:solidFill>
                <a:srgbClr val="FFFF00"/>
              </a:solidFill>
            </a:endParaRPr>
          </a:p>
          <a:p>
            <a:pPr marL="0" indent="0" algn="ctr">
              <a:buNone/>
            </a:pPr>
            <a:r>
              <a:rPr lang="en-US" altLang="zh-CN" sz="4800">
                <a:solidFill>
                  <a:srgbClr val="FFFF00"/>
                </a:solidFill>
              </a:rPr>
              <a:t>     </a:t>
            </a:r>
            <a:endParaRPr lang="en-US" altLang="zh-CN" sz="4800">
              <a:solidFill>
                <a:srgbClr val="FFFF00"/>
              </a:solidFill>
            </a:endParaRPr>
          </a:p>
          <a:p>
            <a:pPr marL="0" indent="0" algn="ctr">
              <a:buNone/>
            </a:pPr>
            <a:r>
              <a:rPr lang="zh-CN" altLang="en-US" sz="4000">
                <a:solidFill>
                  <a:srgbClr val="FFFF00"/>
                </a:solidFill>
              </a:rPr>
              <a:t>税税平安</a:t>
            </a:r>
            <a:endParaRPr lang="zh-CN" altLang="en-US" sz="4000">
              <a:solidFill>
                <a:srgbClr val="FFFF00"/>
              </a:solidFill>
            </a:endParaRPr>
          </a:p>
          <a:p>
            <a:endParaRPr lang="zh-CN" altLang="en-US" sz="4800">
              <a:solidFill>
                <a:srgbClr val="FFFF00"/>
              </a:solidFill>
            </a:endParaRPr>
          </a:p>
          <a:p>
            <a:pPr marL="0" indent="0">
              <a:buNone/>
            </a:pPr>
            <a:r>
              <a:rPr lang="en-US" altLang="zh-CN" sz="4800">
                <a:solidFill>
                  <a:srgbClr val="FFFF00"/>
                </a:solidFill>
              </a:rPr>
              <a:t>          </a:t>
            </a:r>
            <a:endParaRPr lang="en-US" altLang="zh-CN" sz="4800">
              <a:solidFill>
                <a:srgbClr val="FFFF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p:cTn id="13"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7" end="7"/>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3">
                                            <p:txEl>
                                              <p:pRg st="8" end="8"/>
                                            </p:txEl>
                                          </p:spTgt>
                                        </p:tgtEl>
                                        <p:attrNameLst>
                                          <p:attrName>style.visibility</p:attrName>
                                        </p:attrNameLst>
                                      </p:cBhvr>
                                      <p:to>
                                        <p:strVal val="visible"/>
                                      </p:to>
                                    </p:set>
                                    <p:anim calcmode="lin" valueType="num">
                                      <p:cBhvr>
                                        <p:cTn id="20"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21"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 calcmode="lin" valueType="num">
                                      <p:cBhvr>
                                        <p:cTn id="27"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135880"/>
        </p:xfrm>
        <a:graphic>
          <a:graphicData uri="http://schemas.openxmlformats.org/drawingml/2006/table">
            <a:tbl>
              <a:tblPr firstRow="1" bandRow="1">
                <a:tableStyleId>{5C22544A-7EE6-4342-B048-85BDC9FD1C3A}</a:tableStyleId>
              </a:tblPr>
              <a:tblGrid>
                <a:gridCol w="2007870"/>
                <a:gridCol w="5530850"/>
                <a:gridCol w="373316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solidFill>
                            <a:schemeClr val="tx1"/>
                          </a:solidFill>
                          <a:ea typeface="华文中宋" panose="02010600040101010101" pitchFamily="2" charset="-122"/>
                        </a:rPr>
                        <a:t>第六条</a:t>
                      </a:r>
                      <a:r>
                        <a:rPr lang="en-US" altLang="zh-CN" sz="1800" b="1">
                          <a:solidFill>
                            <a:schemeClr val="tx1"/>
                          </a:solidFill>
                          <a:ea typeface="华文中宋" panose="02010600040101010101" pitchFamily="2" charset="-122"/>
                        </a:rPr>
                        <a:t> </a:t>
                      </a:r>
                      <a:r>
                        <a:rPr lang="zh-CN" altLang="en-US" sz="1800" b="1">
                          <a:solidFill>
                            <a:schemeClr val="tx1"/>
                          </a:solidFill>
                          <a:ea typeface="华文中宋" panose="02010600040101010101" pitchFamily="2" charset="-122"/>
                        </a:rPr>
                        <a:t>有下列情形之一的，不属于应税交易，不征收增值税：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（一）员工为受雇单位或者雇主提供</a:t>
                      </a:r>
                      <a:r>
                        <a:rPr lang="zh-CN" altLang="en-US" sz="1800" b="1">
                          <a:solidFill>
                            <a:srgbClr val="FF0000"/>
                          </a:solidFill>
                          <a:ea typeface="华文中宋" panose="02010600040101010101" pitchFamily="2" charset="-122"/>
                        </a:rPr>
                        <a:t>取得工资、薪金</a:t>
                      </a:r>
                      <a:r>
                        <a:rPr lang="zh-CN" altLang="en-US" sz="1800" b="1">
                          <a:solidFill>
                            <a:schemeClr val="tx1"/>
                          </a:solidFill>
                          <a:ea typeface="华文中宋" panose="02010600040101010101" pitchFamily="2" charset="-122"/>
                        </a:rPr>
                        <a:t>的服务；</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（二）收取行政事业性收费、政府性基金；</a:t>
                      </a:r>
                      <a:endParaRPr lang="zh-CN" altLang="en-US" sz="1800" b="1">
                        <a:solidFill>
                          <a:schemeClr val="tx1"/>
                        </a:solidFill>
                        <a:ea typeface="华文中宋" panose="02010600040101010101" pitchFamily="2" charset="-122"/>
                      </a:endParaRPr>
                    </a:p>
                    <a:p>
                      <a:pPr>
                        <a:buNone/>
                      </a:pPr>
                      <a:r>
                        <a:rPr lang="zh-CN" altLang="en-US" sz="1800" b="1">
                          <a:solidFill>
                            <a:srgbClr val="FF0000"/>
                          </a:solidFill>
                          <a:ea typeface="华文中宋" panose="02010600040101010101" pitchFamily="2" charset="-122"/>
                        </a:rPr>
                        <a:t>（三）依照法律规定被征收、征用而取得补偿；</a:t>
                      </a:r>
                      <a:endParaRPr lang="zh-CN" altLang="en-US" sz="1800" b="1">
                        <a:solidFill>
                          <a:srgbClr val="FF0000"/>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（四）取得存款利息收入。</a:t>
                      </a:r>
                      <a:endParaRPr lang="zh-CN" altLang="en-US" sz="1800" b="1">
                        <a:solidFill>
                          <a:schemeClr val="tx1"/>
                        </a:solidFill>
                        <a:ea typeface="华文中宋" panose="02010600040101010101" pitchFamily="2" charset="-122"/>
                      </a:endParaRPr>
                    </a:p>
                  </a:txBody>
                  <a:tcPr/>
                </a:tc>
                <a:tc>
                  <a:txBody>
                    <a:bodyPr/>
                    <a:p>
                      <a:pPr>
                        <a:buNone/>
                      </a:pPr>
                      <a:r>
                        <a:rPr lang="zh-CN" altLang="en-US" sz="1600" b="1">
                          <a:solidFill>
                            <a:schemeClr val="tx1"/>
                          </a:solidFill>
                          <a:uFillTx/>
                          <a:ea typeface="华文中宋" panose="02010600040101010101" pitchFamily="2" charset="-122"/>
                        </a:rPr>
                        <a:t>单位或者个体工商户聘用的员工为本单位或者雇主提供加工、修理修配劳务，不包括在内</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rPr>
                        <a:t>                  ——</a:t>
                      </a:r>
                      <a:r>
                        <a:rPr lang="zh-CN" altLang="en-US" sz="1600" b="1">
                          <a:solidFill>
                            <a:schemeClr val="tx1"/>
                          </a:solidFill>
                          <a:uFillTx/>
                          <a:ea typeface="华文中宋" panose="02010600040101010101" pitchFamily="2" charset="-122"/>
                        </a:rPr>
                        <a:t>实施条例</a:t>
                      </a:r>
                      <a:r>
                        <a:rPr lang="en-US" altLang="zh-CN" sz="1600" b="1">
                          <a:solidFill>
                            <a:schemeClr val="tx1"/>
                          </a:solidFill>
                          <a:uFillTx/>
                          <a:ea typeface="华文中宋" panose="02010600040101010101" pitchFamily="2" charset="-122"/>
                        </a:rPr>
                        <a:t> </a:t>
                      </a:r>
                      <a:endParaRPr lang="en-US" altLang="zh-CN" sz="1600" b="1">
                        <a:solidFill>
                          <a:schemeClr val="tx1"/>
                        </a:solidFill>
                        <a:uFillTx/>
                        <a:ea typeface="华文中宋" panose="02010600040101010101" pitchFamily="2" charset="-122"/>
                      </a:endParaRPr>
                    </a:p>
                    <a:p>
                      <a:pPr>
                        <a:buNone/>
                      </a:pPr>
                      <a:r>
                        <a:rPr lang="zh-CN" altLang="en-US" sz="1600" b="1">
                          <a:solidFill>
                            <a:schemeClr val="tx1"/>
                          </a:solidFill>
                          <a:uFillTx/>
                          <a:ea typeface="华文中宋" panose="02010600040101010101" pitchFamily="2" charset="-122"/>
                        </a:rPr>
                        <a:t>但属于下列非经营活动的情形除外：</a:t>
                      </a:r>
                      <a:r>
                        <a:rPr lang="en-US" altLang="zh-CN" sz="1600" b="1">
                          <a:solidFill>
                            <a:schemeClr val="tx1"/>
                          </a:solidFill>
                          <a:uFillTx/>
                          <a:ea typeface="华文中宋" panose="02010600040101010101" pitchFamily="2" charset="-122"/>
                        </a:rPr>
                        <a:t> </a:t>
                      </a:r>
                      <a:endParaRPr lang="en-US" altLang="zh-CN" sz="1600" b="1">
                        <a:solidFill>
                          <a:schemeClr val="tx1"/>
                        </a:solidFill>
                        <a:uFillTx/>
                        <a:ea typeface="华文中宋" panose="02010600040101010101" pitchFamily="2" charset="-122"/>
                      </a:endParaRPr>
                    </a:p>
                    <a:p>
                      <a:pPr>
                        <a:buNone/>
                      </a:pPr>
                      <a:r>
                        <a:rPr lang="zh-CN" altLang="en-US" sz="1600" b="1">
                          <a:solidFill>
                            <a:schemeClr val="tx1"/>
                          </a:solidFill>
                          <a:uFillTx/>
                          <a:ea typeface="华文中宋" panose="02010600040101010101" pitchFamily="2" charset="-122"/>
                        </a:rPr>
                        <a:t>（一）行政单位收取的同时满足以下条件的政府性基金或者行政事业性收费。</a:t>
                      </a:r>
                      <a:r>
                        <a:rPr lang="en-US" altLang="zh-CN" sz="1600" b="1">
                          <a:solidFill>
                            <a:schemeClr val="tx1"/>
                          </a:solidFill>
                          <a:uFillTx/>
                          <a:ea typeface="华文中宋" panose="02010600040101010101" pitchFamily="2" charset="-122"/>
                        </a:rPr>
                        <a:t> </a:t>
                      </a:r>
                      <a:endParaRPr lang="en-US" altLang="zh-CN" sz="1600" b="1">
                        <a:solidFill>
                          <a:schemeClr val="tx1"/>
                        </a:solidFill>
                        <a:uFillTx/>
                        <a:ea typeface="华文中宋" panose="02010600040101010101" pitchFamily="2" charset="-122"/>
                      </a:endParaRPr>
                    </a:p>
                    <a:p>
                      <a:pPr>
                        <a:buNone/>
                      </a:pPr>
                      <a:r>
                        <a:rPr lang="en-US" sz="1600" b="1">
                          <a:solidFill>
                            <a:schemeClr val="tx1"/>
                          </a:solidFill>
                          <a:uFillTx/>
                          <a:ea typeface="华文中宋" panose="02010600040101010101" pitchFamily="2" charset="-122"/>
                        </a:rPr>
                        <a:t>......</a:t>
                      </a:r>
                      <a:endParaRPr lang="en-US" sz="1600" b="1">
                        <a:solidFill>
                          <a:schemeClr val="tx1"/>
                        </a:solidFill>
                        <a:uFillTx/>
                        <a:ea typeface="华文中宋" panose="02010600040101010101" pitchFamily="2" charset="-122"/>
                      </a:endParaRPr>
                    </a:p>
                    <a:p>
                      <a:pPr>
                        <a:buNone/>
                      </a:pPr>
                      <a:r>
                        <a:rPr lang="zh-CN" altLang="en-US" sz="1600" b="1">
                          <a:solidFill>
                            <a:schemeClr val="tx1"/>
                          </a:solidFill>
                          <a:uFillTx/>
                          <a:ea typeface="华文中宋" panose="02010600040101010101" pitchFamily="2" charset="-122"/>
                        </a:rPr>
                        <a:t>（二）单位或者个体工商户聘用的员工为本单位或者雇主提供取得工资的服务。</a:t>
                      </a:r>
                      <a:r>
                        <a:rPr lang="en-US" altLang="zh-CN" sz="1600" b="1">
                          <a:solidFill>
                            <a:schemeClr val="tx1"/>
                          </a:solidFill>
                          <a:uFillTx/>
                          <a:ea typeface="华文中宋" panose="02010600040101010101" pitchFamily="2" charset="-122"/>
                        </a:rPr>
                        <a:t> </a:t>
                      </a:r>
                      <a:endParaRPr lang="en-US" altLang="zh-CN" sz="1600" b="1">
                        <a:solidFill>
                          <a:schemeClr val="tx1"/>
                        </a:solidFill>
                        <a:uFillTx/>
                        <a:ea typeface="华文中宋" panose="02010600040101010101" pitchFamily="2" charset="-122"/>
                      </a:endParaRPr>
                    </a:p>
                    <a:p>
                      <a:pPr>
                        <a:buNone/>
                      </a:pPr>
                      <a:r>
                        <a:rPr lang="zh-CN" altLang="en-US" sz="1600" b="1">
                          <a:solidFill>
                            <a:schemeClr val="tx1"/>
                          </a:solidFill>
                          <a:uFillTx/>
                          <a:ea typeface="华文中宋" panose="02010600040101010101" pitchFamily="2" charset="-122"/>
                        </a:rPr>
                        <a:t>（三）单位或者个体工商户为聘用的员工提供服务。</a:t>
                      </a:r>
                      <a:r>
                        <a:rPr lang="en-US" altLang="zh-CN" sz="1600" b="1">
                          <a:solidFill>
                            <a:schemeClr val="tx1"/>
                          </a:solidFill>
                          <a:uFillTx/>
                          <a:ea typeface="华文中宋" panose="02010600040101010101" pitchFamily="2" charset="-122"/>
                        </a:rPr>
                        <a:t> </a:t>
                      </a:r>
                      <a:endParaRPr lang="en-US" altLang="zh-CN" sz="1600" b="1">
                        <a:solidFill>
                          <a:schemeClr val="tx1"/>
                        </a:solidFill>
                        <a:uFillTx/>
                        <a:ea typeface="华文中宋" panose="02010600040101010101" pitchFamily="2" charset="-122"/>
                      </a:endParaRPr>
                    </a:p>
                    <a:p>
                      <a:pPr>
                        <a:buNone/>
                      </a:pPr>
                      <a:r>
                        <a:rPr lang="zh-CN" altLang="en-US" sz="1600" b="1">
                          <a:solidFill>
                            <a:schemeClr val="tx1"/>
                          </a:solidFill>
                          <a:uFillTx/>
                          <a:ea typeface="华文中宋" panose="02010600040101010101" pitchFamily="2" charset="-122"/>
                        </a:rPr>
                        <a:t>（四）财政部和国家税务总局规定的其他情形。</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rPr>
                        <a:t>                ——</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号附件</a:t>
                      </a:r>
                      <a:endParaRPr lang="zh-CN" altLang="en-US" sz="1600" b="1">
                        <a:solidFill>
                          <a:schemeClr val="tx1"/>
                        </a:solidFill>
                        <a:uFillTx/>
                        <a:ea typeface="华文中宋" panose="02010600040101010101" pitchFamily="2" charset="-122"/>
                      </a:endParaRPr>
                    </a:p>
                    <a:p>
                      <a:pPr>
                        <a:buNone/>
                      </a:pPr>
                      <a:r>
                        <a:rPr lang="zh-CN" altLang="en-US" sz="1600" b="1">
                          <a:solidFill>
                            <a:schemeClr val="tx1"/>
                          </a:solidFill>
                          <a:uFillTx/>
                          <a:ea typeface="华文中宋" panose="02010600040101010101" pitchFamily="2" charset="-122"/>
                        </a:rPr>
                        <a:t>（二）不征收增值税项目</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rPr>
                        <a:t>......</a:t>
                      </a:r>
                      <a:endParaRPr lang="en-US" altLang="zh-CN"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rPr>
                        <a:t>2.</a:t>
                      </a:r>
                      <a:r>
                        <a:rPr lang="zh-CN" altLang="en-US" sz="1600" b="1">
                          <a:solidFill>
                            <a:schemeClr val="tx1"/>
                          </a:solidFill>
                          <a:uFillTx/>
                          <a:ea typeface="华文中宋" panose="02010600040101010101" pitchFamily="2" charset="-122"/>
                        </a:rPr>
                        <a:t>存款利息</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sym typeface="+mn-ea"/>
                        </a:rPr>
                        <a:t>               ——</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号附件</a:t>
                      </a:r>
                      <a:endParaRPr lang="zh-CN" altLang="en-US" sz="1600" b="1">
                        <a:solidFill>
                          <a:schemeClr val="tx1"/>
                        </a:solidFill>
                        <a:uFillTx/>
                        <a:ea typeface="华文中宋" panose="02010600040101010101" pitchFamily="2" charset="-122"/>
                        <a:sym typeface="+mn-ea"/>
                      </a:endParaRPr>
                    </a:p>
                    <a:p>
                      <a:pPr>
                        <a:buNone/>
                      </a:pPr>
                      <a:r>
                        <a:rPr lang="zh-CN" altLang="en-US" sz="1600" b="1">
                          <a:solidFill>
                            <a:schemeClr val="tx1"/>
                          </a:solidFill>
                          <a:uFillTx/>
                          <a:ea typeface="华文中宋" panose="02010600040101010101" pitchFamily="2" charset="-122"/>
                          <a:sym typeface="+mn-ea"/>
                        </a:rPr>
                        <a:t>一、下列项目免征增值税</a:t>
                      </a:r>
                      <a:endParaRPr lang="zh-CN" altLang="en-US" sz="1600" b="1">
                        <a:solidFill>
                          <a:schemeClr val="tx1"/>
                        </a:solidFill>
                        <a:uFillTx/>
                        <a:ea typeface="华文中宋" panose="02010600040101010101" pitchFamily="2" charset="-122"/>
                        <a:sym typeface="+mn-ea"/>
                      </a:endParaRPr>
                    </a:p>
                    <a:p>
                      <a:pPr>
                        <a:buNone/>
                      </a:pPr>
                      <a:r>
                        <a:rPr lang="en-US" altLang="zh-CN" sz="1600" b="1">
                          <a:solidFill>
                            <a:schemeClr val="tx1"/>
                          </a:solidFill>
                          <a:uFillTx/>
                          <a:ea typeface="华文中宋" panose="02010600040101010101" pitchFamily="2" charset="-122"/>
                          <a:sym typeface="+mn-ea"/>
                        </a:rPr>
                        <a:t>......</a:t>
                      </a:r>
                      <a:endParaRPr lang="zh-CN" altLang="en-US" sz="1600" b="1">
                        <a:solidFill>
                          <a:schemeClr val="tx1"/>
                        </a:solidFill>
                        <a:uFillTx/>
                        <a:ea typeface="华文中宋" panose="02010600040101010101" pitchFamily="2" charset="-122"/>
                        <a:sym typeface="+mn-ea"/>
                      </a:endParaRPr>
                    </a:p>
                    <a:p>
                      <a:pPr>
                        <a:buNone/>
                      </a:pPr>
                      <a:r>
                        <a:rPr lang="zh-CN" altLang="en-US" sz="1600" b="1">
                          <a:solidFill>
                            <a:schemeClr val="tx1"/>
                          </a:solidFill>
                          <a:uFillTx/>
                          <a:ea typeface="华文中宋" panose="02010600040101010101" pitchFamily="2" charset="-122"/>
                        </a:rPr>
                        <a:t>（三十七）土地所有者出让土地使用权和土地使用者将土地使用权归还给土地所有者。</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sym typeface="+mn-ea"/>
                        </a:rPr>
                        <a:t>             ——</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号附件</a:t>
                      </a:r>
                      <a:endParaRPr lang="zh-CN" altLang="en-US" sz="1600" b="1">
                        <a:solidFill>
                          <a:schemeClr val="tx1"/>
                        </a:solidFill>
                        <a:uFillTx/>
                        <a:ea typeface="华文中宋" panose="02010600040101010101" pitchFamily="2" charset="-122"/>
                        <a:sym typeface="+mn-ea"/>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非应税交易</a:t>
                      </a:r>
                      <a:r>
                        <a:rPr lang="zh-CN" altLang="en-US" sz="1800" b="1">
                          <a:solidFill>
                            <a:srgbClr val="FF0000"/>
                          </a:solidFill>
                          <a:ea typeface="华文中宋" panose="02010600040101010101" pitchFamily="2" charset="-122"/>
                        </a:rPr>
                        <a:t>仅</a:t>
                      </a:r>
                      <a:r>
                        <a:rPr lang="zh-CN" altLang="en-US" sz="1800" b="1">
                          <a:solidFill>
                            <a:schemeClr val="tx1"/>
                          </a:solidFill>
                          <a:ea typeface="华文中宋" panose="02010600040101010101" pitchFamily="2" charset="-122"/>
                        </a:rPr>
                        <a:t>列举四类，并提升到税法</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新增：补偿行为，但限于依法征收、征用；</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3.</a:t>
                      </a:r>
                      <a:r>
                        <a:rPr lang="zh-CN" altLang="en-US" sz="1800" b="1">
                          <a:solidFill>
                            <a:schemeClr val="tx1"/>
                          </a:solidFill>
                          <a:ea typeface="华文中宋" panose="02010600040101010101" pitchFamily="2" charset="-122"/>
                        </a:rPr>
                        <a:t>删除：</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单位或者个体工商户为聘用的员工提供服务</a:t>
                      </a:r>
                      <a:r>
                        <a:rPr lang="en-US" altLang="zh-CN" sz="1800" b="1">
                          <a:solidFill>
                            <a:schemeClr val="tx1"/>
                          </a:solidFill>
                          <a:ea typeface="华文中宋" panose="02010600040101010101" pitchFamily="2" charset="-122"/>
                        </a:rPr>
                        <a:t>”</a:t>
                      </a:r>
                      <a:endParaRPr lang="en-US" altLang="zh-CN"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4.</a:t>
                      </a:r>
                      <a:r>
                        <a:rPr lang="zh-CN" altLang="en-US" sz="1800" b="1">
                          <a:solidFill>
                            <a:schemeClr val="tx1"/>
                          </a:solidFill>
                          <a:ea typeface="华文中宋" panose="02010600040101010101" pitchFamily="2" charset="-122"/>
                        </a:rPr>
                        <a:t>员工为单位强调</a:t>
                      </a:r>
                      <a:r>
                        <a:rPr lang="en-US" altLang="zh-CN" sz="1800" b="1">
                          <a:solidFill>
                            <a:schemeClr val="tx1"/>
                          </a:solidFill>
                          <a:ea typeface="华文中宋" panose="02010600040101010101" pitchFamily="2" charset="-122"/>
                        </a:rPr>
                        <a:t>“</a:t>
                      </a:r>
                      <a:r>
                        <a:rPr lang="zh-CN" altLang="en-US" sz="1800" b="1">
                          <a:solidFill>
                            <a:schemeClr val="tx1"/>
                          </a:solidFill>
                          <a:ea typeface="华文中宋" panose="02010600040101010101" pitchFamily="2" charset="-122"/>
                        </a:rPr>
                        <a:t>取得工资薪金</a:t>
                      </a:r>
                      <a:r>
                        <a:rPr lang="en-US" altLang="zh-CN" sz="1800" b="1">
                          <a:solidFill>
                            <a:schemeClr val="tx1"/>
                          </a:solidFill>
                          <a:ea typeface="华文中宋" panose="02010600040101010101" pitchFamily="2" charset="-122"/>
                        </a:rPr>
                        <a:t>”</a:t>
                      </a:r>
                      <a:endParaRPr lang="en-US" altLang="zh-CN"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华文琥珀" panose="02010800040101010101" charset="-122"/>
                <a:ea typeface="华文琥珀" panose="02010800040101010101" charset="-122"/>
                <a:sym typeface="+mn-ea"/>
              </a:rPr>
              <a:t>增值税法新旧比较及解读</a:t>
            </a:r>
            <a:endParaRPr lang="zh-CN" altLang="en-US"/>
          </a:p>
        </p:txBody>
      </p:sp>
      <p:graphicFrame>
        <p:nvGraphicFramePr>
          <p:cNvPr id="4" name="内容占位符 3"/>
          <p:cNvGraphicFramePr/>
          <p:nvPr>
            <p:ph idx="1"/>
            <p:custDataLst>
              <p:tags r:id="rId1"/>
            </p:custDataLst>
          </p:nvPr>
        </p:nvGraphicFramePr>
        <p:xfrm>
          <a:off x="422275" y="692785"/>
          <a:ext cx="11271885" cy="5836285"/>
        </p:xfrm>
        <a:graphic>
          <a:graphicData uri="http://schemas.openxmlformats.org/drawingml/2006/table">
            <a:tbl>
              <a:tblPr firstRow="1" bandRow="1">
                <a:tableStyleId>{5C22544A-7EE6-4342-B048-85BDC9FD1C3A}</a:tableStyleId>
              </a:tblPr>
              <a:tblGrid>
                <a:gridCol w="3285490"/>
                <a:gridCol w="4627245"/>
                <a:gridCol w="3359150"/>
              </a:tblGrid>
              <a:tr h="380365">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1463040">
                <a:tc>
                  <a:txBody>
                    <a:bodyPr/>
                    <a:p>
                      <a:pPr>
                        <a:buNone/>
                      </a:pPr>
                      <a:r>
                        <a:rPr lang="zh-CN" altLang="en-US" sz="1800" b="1">
                          <a:solidFill>
                            <a:schemeClr val="tx1"/>
                          </a:solidFill>
                          <a:ea typeface="华文中宋" panose="02010600040101010101" pitchFamily="2" charset="-122"/>
                        </a:rPr>
                        <a:t>第七条 增值税为价外税，应税交易的销售额不包括增值税税额。增值税税额，应当按照国务院的规定在交易凭证上</a:t>
                      </a:r>
                      <a:r>
                        <a:rPr lang="zh-CN" altLang="en-US" sz="1800" b="1">
                          <a:solidFill>
                            <a:srgbClr val="FF0000"/>
                          </a:solidFill>
                          <a:ea typeface="华文中宋" panose="02010600040101010101" pitchFamily="2" charset="-122"/>
                        </a:rPr>
                        <a:t>单独列明</a:t>
                      </a:r>
                      <a:r>
                        <a:rPr lang="zh-CN" altLang="en-US" sz="1800" b="1">
                          <a:solidFill>
                            <a:schemeClr val="tx1"/>
                          </a:solidFill>
                          <a:ea typeface="华文中宋" panose="02010600040101010101" pitchFamily="2" charset="-122"/>
                        </a:rPr>
                        <a:t>。</a:t>
                      </a:r>
                      <a:endParaRPr lang="zh-CN" altLang="en-US" sz="1800" b="1">
                        <a:solidFill>
                          <a:schemeClr val="tx1"/>
                        </a:solidFill>
                        <a:ea typeface="华文中宋" panose="02010600040101010101" pitchFamily="2" charset="-122"/>
                      </a:endParaRPr>
                    </a:p>
                  </a:txBody>
                  <a:tcPr/>
                </a:tc>
                <a:tc>
                  <a:txBody>
                    <a:bodyPr/>
                    <a:p>
                      <a:pPr>
                        <a:buNone/>
                      </a:pPr>
                      <a:endParaRPr lang="zh-CN" altLang="en-US"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首次在法律条款上明确增值税为价外税</a:t>
                      </a:r>
                      <a:r>
                        <a:rPr lang="en-US" altLang="zh-CN" sz="1800" b="1">
                          <a:solidFill>
                            <a:schemeClr val="tx1"/>
                          </a:solidFill>
                          <a:ea typeface="华文中宋" panose="02010600040101010101" pitchFamily="2" charset="-122"/>
                        </a:rPr>
                        <a:t> </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要求在交易凭证上单独列明增值税税额</a:t>
                      </a:r>
                      <a:r>
                        <a:rPr lang="en-US" altLang="zh-CN" sz="1800" b="1">
                          <a:solidFill>
                            <a:schemeClr val="tx1"/>
                          </a:solidFill>
                          <a:ea typeface="华文中宋" panose="02010600040101010101" pitchFamily="2" charset="-122"/>
                        </a:rPr>
                        <a:t> </a:t>
                      </a:r>
                      <a:endParaRPr lang="en-US" altLang="zh-CN" sz="1800" b="1">
                        <a:solidFill>
                          <a:schemeClr val="tx1"/>
                        </a:solidFill>
                        <a:ea typeface="华文中宋" panose="02010600040101010101" pitchFamily="2" charset="-122"/>
                      </a:endParaRPr>
                    </a:p>
                  </a:txBody>
                  <a:tcPr/>
                </a:tc>
              </a:tr>
              <a:tr h="3992880">
                <a:tc>
                  <a:txBody>
                    <a:bodyPr/>
                    <a:p>
                      <a:pPr>
                        <a:buNone/>
                      </a:pPr>
                      <a:r>
                        <a:rPr lang="zh-CN" altLang="en-US" sz="1800" b="1">
                          <a:solidFill>
                            <a:schemeClr val="tx1"/>
                          </a:solidFill>
                          <a:ea typeface="华文中宋" panose="02010600040101010101" pitchFamily="2" charset="-122"/>
                        </a:rPr>
                        <a:t>第八条 纳税人发生应税交易，</a:t>
                      </a:r>
                      <a:r>
                        <a:rPr lang="zh-CN" altLang="en-US" sz="1800" b="1">
                          <a:solidFill>
                            <a:srgbClr val="FF0000"/>
                          </a:solidFill>
                          <a:ea typeface="华文中宋" panose="02010600040101010101" pitchFamily="2" charset="-122"/>
                        </a:rPr>
                        <a:t>应当</a:t>
                      </a:r>
                      <a:r>
                        <a:rPr lang="zh-CN" altLang="en-US" sz="1800" b="1">
                          <a:solidFill>
                            <a:schemeClr val="tx1"/>
                          </a:solidFill>
                          <a:ea typeface="华文中宋" panose="02010600040101010101" pitchFamily="2" charset="-122"/>
                        </a:rPr>
                        <a:t>按照一般计税方法，通过销项税额抵扣进项税额计算应纳税额的方式，计算缴纳增值税；</a:t>
                      </a:r>
                      <a:r>
                        <a:rPr lang="zh-CN" altLang="en-US" sz="1800" b="1">
                          <a:solidFill>
                            <a:srgbClr val="FF0000"/>
                          </a:solidFill>
                          <a:ea typeface="华文中宋" panose="02010600040101010101" pitchFamily="2" charset="-122"/>
                        </a:rPr>
                        <a:t>本法另有规定的除外。</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小规模纳税人</a:t>
                      </a:r>
                      <a:r>
                        <a:rPr lang="zh-CN" altLang="en-US" sz="1800" b="1">
                          <a:solidFill>
                            <a:srgbClr val="FF0000"/>
                          </a:solidFill>
                          <a:ea typeface="华文中宋" panose="02010600040101010101" pitchFamily="2" charset="-122"/>
                        </a:rPr>
                        <a:t>可以</a:t>
                      </a:r>
                      <a:r>
                        <a:rPr lang="zh-CN" altLang="en-US" sz="1800" b="1">
                          <a:solidFill>
                            <a:schemeClr val="tx1"/>
                          </a:solidFill>
                          <a:ea typeface="华文中宋" panose="02010600040101010101" pitchFamily="2" charset="-122"/>
                        </a:rPr>
                        <a:t>按照销售额和征收率计算应纳税额的简易计税方法，计算缴纳增值税。</a:t>
                      </a:r>
                      <a:endParaRPr lang="zh-CN" altLang="en-US" sz="1800" b="1">
                        <a:solidFill>
                          <a:schemeClr val="tx1"/>
                        </a:solidFill>
                        <a:ea typeface="华文中宋" panose="02010600040101010101" pitchFamily="2" charset="-122"/>
                      </a:endParaRPr>
                    </a:p>
                    <a:p>
                      <a:pPr>
                        <a:buNone/>
                      </a:pPr>
                      <a:r>
                        <a:rPr lang="zh-CN" altLang="en-US" sz="1800" b="1">
                          <a:solidFill>
                            <a:schemeClr val="tx1"/>
                          </a:solidFill>
                          <a:ea typeface="华文中宋" panose="02010600040101010101" pitchFamily="2" charset="-122"/>
                        </a:rPr>
                        <a:t>中外合作开采海洋石油、天然气增值税的计税方法等，按照国务院的有关规定执行。</a:t>
                      </a:r>
                      <a:endParaRPr lang="zh-CN" altLang="en-US" sz="1800" b="1">
                        <a:solidFill>
                          <a:schemeClr val="tx1"/>
                        </a:solidFill>
                        <a:ea typeface="华文中宋" panose="02010600040101010101" pitchFamily="2" charset="-122"/>
                      </a:endParaRPr>
                    </a:p>
                  </a:txBody>
                  <a:tcPr/>
                </a:tc>
                <a:tc>
                  <a:txBody>
                    <a:bodyPr/>
                    <a:p>
                      <a:pPr algn="l">
                        <a:buClrTx/>
                        <a:buSzTx/>
                        <a:buFontTx/>
                        <a:buNone/>
                      </a:pPr>
                      <a:r>
                        <a:rPr lang="zh-CN" altLang="en-US" sz="1600" b="1">
                          <a:ea typeface="华文中宋" panose="02010600040101010101" pitchFamily="2" charset="-122"/>
                        </a:rPr>
                        <a:t>第四条</a:t>
                      </a:r>
                      <a:r>
                        <a:rPr lang="en-US" altLang="zh-CN" sz="1600" b="1">
                          <a:ea typeface="华文中宋" panose="02010600040101010101" pitchFamily="2" charset="-122"/>
                        </a:rPr>
                        <a:t> </a:t>
                      </a:r>
                      <a:r>
                        <a:rPr lang="zh-CN" altLang="en-US" sz="1600" b="1">
                          <a:ea typeface="华文中宋" panose="02010600040101010101" pitchFamily="2" charset="-122"/>
                        </a:rPr>
                        <a:t>除本条例第十一条规定外，纳税人销售货物、劳务、服务、无形资产、不动产（以下统称应税销售行为），应纳税额为当期销项税额抵扣当期进项税额后的余额。应纳税额计算公式：</a:t>
                      </a:r>
                      <a:r>
                        <a:rPr lang="en-US" altLang="zh-CN" sz="1600" b="1">
                          <a:ea typeface="华文中宋" panose="02010600040101010101" pitchFamily="2" charset="-122"/>
                        </a:rPr>
                        <a:t> </a:t>
                      </a:r>
                      <a:endParaRPr lang="en-US" altLang="zh-CN" sz="1600" b="1">
                        <a:ea typeface="华文中宋" panose="02010600040101010101" pitchFamily="2" charset="-122"/>
                      </a:endParaRPr>
                    </a:p>
                    <a:p>
                      <a:pPr algn="l">
                        <a:buClrTx/>
                        <a:buSzTx/>
                        <a:buFontTx/>
                        <a:buNone/>
                      </a:pPr>
                      <a:r>
                        <a:rPr lang="en-US" sz="1600" b="1">
                          <a:ea typeface="华文中宋" panose="02010600040101010101" pitchFamily="2" charset="-122"/>
                        </a:rPr>
                        <a:t>......</a:t>
                      </a:r>
                      <a:endParaRPr lang="en-US" sz="1600" b="1">
                        <a:ea typeface="华文中宋" panose="02010600040101010101" pitchFamily="2" charset="-122"/>
                      </a:endParaRPr>
                    </a:p>
                    <a:p>
                      <a:pPr algn="l">
                        <a:buClrTx/>
                        <a:buSzTx/>
                        <a:buFontTx/>
                        <a:buNone/>
                      </a:pPr>
                      <a:r>
                        <a:rPr lang="zh-CN" altLang="en-US" sz="1600" b="1">
                          <a:ea typeface="华文中宋" panose="02010600040101010101" pitchFamily="2" charset="-122"/>
                        </a:rPr>
                        <a:t>第十一条</a:t>
                      </a:r>
                      <a:r>
                        <a:rPr lang="en-US" altLang="zh-CN" sz="1600" b="1">
                          <a:ea typeface="华文中宋" panose="02010600040101010101" pitchFamily="2" charset="-122"/>
                        </a:rPr>
                        <a:t> </a:t>
                      </a:r>
                      <a:r>
                        <a:rPr lang="zh-CN" altLang="en-US" sz="1600" b="1">
                          <a:ea typeface="华文中宋" panose="02010600040101010101" pitchFamily="2" charset="-122"/>
                        </a:rPr>
                        <a:t>小规模纳税人发生应税销售行为，实行按照销售额和征收率计算应纳税额的简易办法，并不得抵扣进项税额。应纳税额计算公式</a:t>
                      </a:r>
                      <a:r>
                        <a:rPr lang="en-US" altLang="zh-CN" sz="1600" b="1">
                          <a:ea typeface="华文中宋" panose="02010600040101010101" pitchFamily="2" charset="-122"/>
                        </a:rPr>
                        <a:t>:</a:t>
                      </a:r>
                      <a:endParaRPr lang="zh-CN" altLang="en-US" sz="1600" b="1">
                        <a:ea typeface="华文中宋" panose="02010600040101010101" pitchFamily="2" charset="-122"/>
                      </a:endParaRPr>
                    </a:p>
                    <a:p>
                      <a:pPr algn="l">
                        <a:buClrTx/>
                        <a:buSzTx/>
                        <a:buFontTx/>
                        <a:buNone/>
                      </a:pPr>
                      <a:r>
                        <a:rPr lang="en-US" altLang="zh-CN" sz="1600" b="1">
                          <a:ea typeface="华文中宋" panose="02010600040101010101" pitchFamily="2" charset="-122"/>
                        </a:rPr>
                        <a:t>......</a:t>
                      </a:r>
                      <a:endParaRPr lang="zh-CN" altLang="en-US" sz="1600" b="1">
                        <a:ea typeface="华文中宋" panose="02010600040101010101" pitchFamily="2" charset="-122"/>
                      </a:endParaRPr>
                    </a:p>
                    <a:p>
                      <a:pPr algn="l">
                        <a:buClrTx/>
                        <a:buSzTx/>
                        <a:buFontTx/>
                        <a:buNone/>
                      </a:pPr>
                      <a:r>
                        <a:rPr lang="zh-CN" altLang="en-US" sz="1600" b="1">
                          <a:ea typeface="华文中宋" panose="02010600040101010101" pitchFamily="2" charset="-122"/>
                        </a:rPr>
                        <a:t>第十八条</a:t>
                      </a:r>
                      <a:r>
                        <a:rPr lang="en-US" altLang="zh-CN" sz="1600" b="1">
                          <a:ea typeface="华文中宋" panose="02010600040101010101" pitchFamily="2" charset="-122"/>
                        </a:rPr>
                        <a:t> </a:t>
                      </a:r>
                      <a:r>
                        <a:rPr lang="zh-CN" altLang="en-US" sz="1600" b="1">
                          <a:ea typeface="华文中宋" panose="02010600040101010101" pitchFamily="2" charset="-122"/>
                        </a:rPr>
                        <a:t>一般纳税人发生应税行为适用一般计税方法计税。</a:t>
                      </a:r>
                      <a:endParaRPr lang="zh-CN" altLang="en-US" sz="1600" b="1">
                        <a:ea typeface="华文中宋" panose="02010600040101010101" pitchFamily="2" charset="-122"/>
                      </a:endParaRPr>
                    </a:p>
                    <a:p>
                      <a:pPr algn="l">
                        <a:buClrTx/>
                        <a:buSzTx/>
                        <a:buFontTx/>
                        <a:buNone/>
                      </a:pPr>
                      <a:r>
                        <a:rPr lang="en-US" altLang="zh-CN" sz="1600" b="1">
                          <a:ea typeface="华文中宋" panose="02010600040101010101" pitchFamily="2" charset="-122"/>
                        </a:rPr>
                        <a:t>. </a:t>
                      </a:r>
                      <a:r>
                        <a:rPr lang="zh-CN" altLang="en-US" sz="1600" b="1">
                          <a:ea typeface="华文中宋" panose="02010600040101010101" pitchFamily="2" charset="-122"/>
                        </a:rPr>
                        <a:t>一般纳税人发生财政部和国家税务总局规定的特定应税行为，可以选择适用简易计税方法计税，但一经选择，</a:t>
                      </a:r>
                      <a:r>
                        <a:rPr lang="en-US" altLang="zh-CN" sz="1600" b="1">
                          <a:ea typeface="华文中宋" panose="02010600040101010101" pitchFamily="2" charset="-122"/>
                        </a:rPr>
                        <a:t>36</a:t>
                      </a:r>
                      <a:r>
                        <a:rPr lang="zh-CN" altLang="en-US" sz="1600" b="1">
                          <a:ea typeface="华文中宋" panose="02010600040101010101" pitchFamily="2" charset="-122"/>
                        </a:rPr>
                        <a:t>个月内不得变更。</a:t>
                      </a:r>
                      <a:r>
                        <a:rPr lang="en-US" altLang="zh-CN" sz="1600" b="1">
                          <a:ea typeface="华文中宋" panose="02010600040101010101" pitchFamily="2" charset="-122"/>
                        </a:rPr>
                        <a:t> </a:t>
                      </a:r>
                      <a:endParaRPr lang="en-US" altLang="zh-CN" sz="1600" b="1">
                        <a:ea typeface="华文中宋" panose="02010600040101010101" pitchFamily="2" charset="-122"/>
                      </a:endParaRPr>
                    </a:p>
                    <a:p>
                      <a:pPr algn="l">
                        <a:buClrTx/>
                        <a:buSzTx/>
                        <a:buFontTx/>
                        <a:buNone/>
                      </a:pPr>
                      <a:r>
                        <a:rPr lang="zh-CN" altLang="en-US" sz="1600" b="1">
                          <a:ea typeface="华文中宋" panose="02010600040101010101" pitchFamily="2" charset="-122"/>
                        </a:rPr>
                        <a:t>第十九条</a:t>
                      </a:r>
                      <a:r>
                        <a:rPr lang="en-US" altLang="zh-CN" sz="1600" b="1">
                          <a:ea typeface="华文中宋" panose="02010600040101010101" pitchFamily="2" charset="-122"/>
                        </a:rPr>
                        <a:t> </a:t>
                      </a:r>
                      <a:r>
                        <a:rPr lang="zh-CN" altLang="en-US" sz="1600" b="1">
                          <a:ea typeface="华文中宋" panose="02010600040101010101" pitchFamily="2" charset="-122"/>
                        </a:rPr>
                        <a:t>小规模纳税人发生应税行为适用简易计税方法计税。</a:t>
                      </a:r>
                      <a:r>
                        <a:rPr lang="en-US" altLang="zh-CN" sz="1600" b="1">
                          <a:ea typeface="华文中宋" panose="02010600040101010101" pitchFamily="2" charset="-122"/>
                        </a:rPr>
                        <a:t> </a:t>
                      </a:r>
                      <a:endParaRPr lang="en-US" altLang="zh-CN" sz="1600" b="1">
                        <a:ea typeface="华文中宋" panose="02010600040101010101" pitchFamily="2" charset="-122"/>
                      </a:endParaRPr>
                    </a:p>
                    <a:p>
                      <a:pPr algn="l">
                        <a:buClrTx/>
                        <a:buSzTx/>
                        <a:buFontTx/>
                        <a:buNone/>
                      </a:pPr>
                      <a:r>
                        <a:rPr lang="en-US" altLang="zh-CN" sz="1600" b="1">
                          <a:solidFill>
                            <a:schemeClr val="tx1"/>
                          </a:solidFill>
                          <a:uFillTx/>
                          <a:ea typeface="华文中宋" panose="02010600040101010101" pitchFamily="2" charset="-122"/>
                          <a:sym typeface="+mn-ea"/>
                        </a:rPr>
                        <a:t>                    ——</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a:t>
                      </a:r>
                      <a:endParaRPr lang="en-US" altLang="zh-CN" sz="1600" b="1">
                        <a:ea typeface="华文中宋" panose="02010600040101010101" pitchFamily="2" charset="-122"/>
                      </a:endParaRPr>
                    </a:p>
                  </a:txBody>
                  <a:tcPr/>
                </a:tc>
                <a:tc>
                  <a:txBody>
                    <a:bodyPr/>
                    <a:p>
                      <a:pPr>
                        <a:buNone/>
                      </a:pPr>
                      <a:r>
                        <a:rPr lang="en-US" altLang="zh-CN" sz="1600" b="1">
                          <a:solidFill>
                            <a:schemeClr val="tx1"/>
                          </a:solidFill>
                          <a:uFillTx/>
                          <a:ea typeface="华文中宋" panose="02010600040101010101" pitchFamily="2" charset="-122"/>
                        </a:rPr>
                        <a:t>1.</a:t>
                      </a:r>
                      <a:r>
                        <a:rPr lang="zh-CN" altLang="en-US" sz="1600" b="1">
                          <a:solidFill>
                            <a:schemeClr val="tx1"/>
                          </a:solidFill>
                          <a:uFillTx/>
                          <a:ea typeface="华文中宋" panose="02010600040101010101" pitchFamily="2" charset="-122"/>
                        </a:rPr>
                        <a:t>改按纳税人对应计税方法为一般计税方法为法定计税方法。除</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本法</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另有规定外，其他都应采取，而</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本法</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仅另规定两种：小规模纳税人和中外合作开采海洋石油、天然气（实物征税</a:t>
                      </a:r>
                      <a:r>
                        <a:rPr lang="en-US" altLang="zh-CN" sz="1600" b="1">
                          <a:solidFill>
                            <a:schemeClr val="tx1"/>
                          </a:solidFill>
                          <a:uFillTx/>
                          <a:ea typeface="华文中宋" panose="02010600040101010101" pitchFamily="2" charset="-122"/>
                        </a:rPr>
                        <a:t>5%</a:t>
                      </a:r>
                      <a:r>
                        <a:rPr lang="zh-CN" altLang="en-US" sz="1600" b="1">
                          <a:solidFill>
                            <a:schemeClr val="tx1"/>
                          </a:solidFill>
                          <a:uFillTx/>
                          <a:ea typeface="华文中宋" panose="02010600040101010101" pitchFamily="2" charset="-122"/>
                        </a:rPr>
                        <a:t>）</a:t>
                      </a:r>
                      <a:r>
                        <a:rPr lang="en-US" altLang="zh-CN" sz="1600" b="1">
                          <a:solidFill>
                            <a:schemeClr val="tx1"/>
                          </a:solidFill>
                          <a:uFillTx/>
                          <a:ea typeface="华文中宋" panose="02010600040101010101" pitchFamily="2" charset="-122"/>
                        </a:rPr>
                        <a:t> </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rPr>
                        <a:t>2.</a:t>
                      </a:r>
                      <a:r>
                        <a:rPr lang="zh-CN" altLang="en-US" sz="1600" b="1">
                          <a:solidFill>
                            <a:schemeClr val="tx1"/>
                          </a:solidFill>
                          <a:uFillTx/>
                          <a:ea typeface="华文中宋" panose="02010600040101010101" pitchFamily="2" charset="-122"/>
                        </a:rPr>
                        <a:t>小规模纳税人简易计税方法是</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可以</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而不是</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适用</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，与下一条符合条件的小规模纳税人申请登记相呼应（应该不是以前登记为</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一般纳税人</a:t>
                      </a:r>
                      <a:r>
                        <a:rPr lang="en-US" altLang="zh-CN" sz="1600" b="1">
                          <a:solidFill>
                            <a:schemeClr val="tx1"/>
                          </a:solidFill>
                          <a:uFillTx/>
                          <a:ea typeface="华文中宋" panose="02010600040101010101" pitchFamily="2" charset="-122"/>
                        </a:rPr>
                        <a:t>”</a:t>
                      </a:r>
                      <a:r>
                        <a:rPr lang="zh-CN" altLang="en-US" sz="1600" b="1">
                          <a:solidFill>
                            <a:schemeClr val="tx1"/>
                          </a:solidFill>
                          <a:uFillTx/>
                          <a:ea typeface="华文中宋" panose="02010600040101010101" pitchFamily="2" charset="-122"/>
                        </a:rPr>
                        <a:t>而是一般计税方法）</a:t>
                      </a:r>
                      <a:endParaRPr lang="zh-CN" altLang="en-US" sz="1600" b="1">
                        <a:solidFill>
                          <a:schemeClr val="tx1"/>
                        </a:solidFill>
                        <a:uFillTx/>
                        <a:ea typeface="华文中宋" panose="02010600040101010101" pitchFamily="2" charset="-122"/>
                      </a:endParaRPr>
                    </a:p>
                    <a:p>
                      <a:pPr>
                        <a:buNone/>
                      </a:pPr>
                      <a:r>
                        <a:rPr lang="en-US" altLang="zh-CN" sz="1600" b="1">
                          <a:solidFill>
                            <a:schemeClr val="tx1"/>
                          </a:solidFill>
                          <a:uFillTx/>
                          <a:ea typeface="华文中宋" panose="02010600040101010101" pitchFamily="2" charset="-122"/>
                        </a:rPr>
                        <a:t>3.</a:t>
                      </a:r>
                      <a:r>
                        <a:rPr lang="zh-CN" altLang="en-US" sz="1600" b="1">
                          <a:solidFill>
                            <a:schemeClr val="tx1"/>
                          </a:solidFill>
                          <a:uFillTx/>
                          <a:ea typeface="华文中宋" panose="02010600040101010101" pitchFamily="2" charset="-122"/>
                        </a:rPr>
                        <a:t>差额计税</a:t>
                      </a:r>
                      <a:r>
                        <a:rPr lang="zh-CN" altLang="en-US" sz="1600" b="1">
                          <a:solidFill>
                            <a:schemeClr val="tx1"/>
                          </a:solidFill>
                          <a:uFillTx/>
                          <a:ea typeface="华文中宋" panose="02010600040101010101" pitchFamily="2" charset="-122"/>
                          <a:sym typeface="+mn-ea"/>
                        </a:rPr>
                        <a:t>如何过渡，有待后续政策明确</a:t>
                      </a:r>
                      <a:r>
                        <a:rPr lang="en-US" altLang="zh-CN" sz="1600" b="1">
                          <a:solidFill>
                            <a:schemeClr val="tx1"/>
                          </a:solidFill>
                          <a:uFillTx/>
                          <a:ea typeface="华文中宋" panose="02010600040101010101" pitchFamily="2" charset="-122"/>
                          <a:sym typeface="+mn-ea"/>
                        </a:rPr>
                        <a:t> </a:t>
                      </a:r>
                      <a:endParaRPr lang="zh-CN" altLang="en-US" sz="1600" b="1">
                        <a:solidFill>
                          <a:schemeClr val="tx1"/>
                        </a:solidFill>
                        <a:uFillTx/>
                        <a:ea typeface="华文中宋" panose="02010600040101010101" pitchFamily="2" charset="-122"/>
                      </a:endParaRPr>
                    </a:p>
                    <a:p>
                      <a:pPr>
                        <a:buNone/>
                      </a:pPr>
                      <a:endParaRPr lang="zh-CN" altLang="en-US" sz="1600" b="1">
                        <a:solidFill>
                          <a:schemeClr val="tx1"/>
                        </a:solidFill>
                        <a:uFillTx/>
                        <a:ea typeface="华文中宋" panose="02010600040101010101" pitchFamily="2" charset="-122"/>
                      </a:endParaRPr>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410200"/>
        </p:xfrm>
        <a:graphic>
          <a:graphicData uri="http://schemas.openxmlformats.org/drawingml/2006/table">
            <a:tbl>
              <a:tblPr firstRow="1" bandRow="1">
                <a:tableStyleId>{5C22544A-7EE6-4342-B048-85BDC9FD1C3A}</a:tableStyleId>
              </a:tblPr>
              <a:tblGrid>
                <a:gridCol w="3488690"/>
                <a:gridCol w="4538980"/>
                <a:gridCol w="3244215"/>
              </a:tblGrid>
              <a:tr h="381000">
                <a:tc>
                  <a:txBody>
                    <a:bodyPr/>
                    <a:p>
                      <a:pPr>
                        <a:buNone/>
                      </a:pPr>
                      <a:r>
                        <a:rPr lang="zh-CN" altLang="en-US" sz="1800" b="1">
                          <a:ea typeface="华文中宋" panose="02010600040101010101" pitchFamily="2" charset="-122"/>
                        </a:rPr>
                        <a:t>增值税法</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增值税暂行条例（</a:t>
                      </a:r>
                      <a:r>
                        <a:rPr lang="en-US" altLang="zh-CN" sz="1800" b="1">
                          <a:ea typeface="华文中宋" panose="02010600040101010101" pitchFamily="2" charset="-122"/>
                        </a:rPr>
                        <a:t>2017</a:t>
                      </a:r>
                      <a:r>
                        <a:rPr lang="zh-CN" altLang="en-US" sz="1800" b="1">
                          <a:ea typeface="华文中宋" panose="02010600040101010101" pitchFamily="2" charset="-122"/>
                        </a:rPr>
                        <a:t>）或其他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解读</a:t>
                      </a:r>
                      <a:endParaRPr lang="zh-CN" altLang="en-US" sz="1800" b="1">
                        <a:ea typeface="华文中宋" panose="02010600040101010101" pitchFamily="2" charset="-122"/>
                      </a:endParaRPr>
                    </a:p>
                  </a:txBody>
                  <a:tcPr/>
                </a:tc>
              </a:tr>
              <a:tr h="762000">
                <a:tc>
                  <a:txBody>
                    <a:bodyPr/>
                    <a:p>
                      <a:pPr>
                        <a:buNone/>
                      </a:pPr>
                      <a:r>
                        <a:rPr lang="zh-CN" altLang="en-US" sz="1800" b="1">
                          <a:ea typeface="华文中宋" panose="02010600040101010101" pitchFamily="2" charset="-122"/>
                        </a:rPr>
                        <a:t>第九条 本法所称小规模纳税人，是指年应征增值税销售额</a:t>
                      </a:r>
                      <a:r>
                        <a:rPr lang="zh-CN" altLang="en-US" sz="1800" b="1">
                          <a:solidFill>
                            <a:srgbClr val="FF0000"/>
                          </a:solidFill>
                          <a:ea typeface="华文中宋" panose="02010600040101010101" pitchFamily="2" charset="-122"/>
                        </a:rPr>
                        <a:t>未超过五百万元</a:t>
                      </a:r>
                      <a:r>
                        <a:rPr lang="zh-CN" altLang="en-US" sz="1800" b="1">
                          <a:ea typeface="华文中宋" panose="02010600040101010101" pitchFamily="2" charset="-122"/>
                        </a:rPr>
                        <a:t>的纳税人。</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小规模纳税人会计核算健全，能够提供准确税务资料的，可以向主管税务机关</a:t>
                      </a:r>
                      <a:r>
                        <a:rPr lang="zh-CN" altLang="en-US" sz="1800" b="1">
                          <a:solidFill>
                            <a:srgbClr val="FF0000"/>
                          </a:solidFill>
                          <a:ea typeface="华文中宋" panose="02010600040101010101" pitchFamily="2" charset="-122"/>
                        </a:rPr>
                        <a:t>办理登记</a:t>
                      </a:r>
                      <a:r>
                        <a:rPr lang="zh-CN" altLang="en-US" sz="1800" b="1">
                          <a:ea typeface="华文中宋" panose="02010600040101010101" pitchFamily="2" charset="-122"/>
                        </a:rPr>
                        <a:t>，按照本法规定的一般计税方法计算缴纳增值税。</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根据国民经济和社会发展的需要，</a:t>
                      </a:r>
                      <a:r>
                        <a:rPr lang="zh-CN" altLang="en-US" sz="1800" b="1">
                          <a:solidFill>
                            <a:srgbClr val="FF0000"/>
                          </a:solidFill>
                          <a:ea typeface="华文中宋" panose="02010600040101010101" pitchFamily="2" charset="-122"/>
                        </a:rPr>
                        <a:t>国务院</a:t>
                      </a:r>
                      <a:r>
                        <a:rPr lang="zh-CN" altLang="en-US" sz="1800" b="1">
                          <a:ea typeface="华文中宋" panose="02010600040101010101" pitchFamily="2" charset="-122"/>
                        </a:rPr>
                        <a:t>可以对小规模纳税人的标准作出调整，报全国人民代表大会常务委员会备案。</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第十一条　</a:t>
                      </a:r>
                      <a:r>
                        <a:rPr lang="en-US" altLang="zh-CN" sz="1800" b="1">
                          <a:ea typeface="华文中宋" panose="02010600040101010101" pitchFamily="2" charset="-122"/>
                        </a:rPr>
                        <a:t>......</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小规模纳税人的标准由国务院财政、税务主管部门规定。</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第十三条</a:t>
                      </a:r>
                      <a:r>
                        <a:rPr lang="en-US" altLang="zh-CN" sz="1800" b="1">
                          <a:ea typeface="华文中宋" panose="02010600040101010101" pitchFamily="2" charset="-122"/>
                        </a:rPr>
                        <a:t> </a:t>
                      </a:r>
                      <a:r>
                        <a:rPr lang="zh-CN" altLang="en-US" sz="1800" b="1">
                          <a:ea typeface="华文中宋" panose="02010600040101010101" pitchFamily="2" charset="-122"/>
                        </a:rPr>
                        <a:t>小规模纳税人以外的纳税人应当向主管税务机关办理登记。具体登记办法由国务院税务主管部门制定。</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 </a:t>
                      </a:r>
                      <a:r>
                        <a:rPr lang="zh-CN" altLang="en-US" sz="1800" b="1">
                          <a:ea typeface="华文中宋" panose="02010600040101010101" pitchFamily="2" charset="-122"/>
                        </a:rPr>
                        <a:t>小规模纳税人会计核算健全，能够提供准确税务资料的，可以向主管税务机关办理登记，不作为小规模纳税人，依照本条例有关规定计算应纳税额。</a:t>
                      </a:r>
                      <a:endParaRPr lang="zh-CN" altLang="en-US" sz="1800" b="1">
                        <a:ea typeface="华文中宋" panose="02010600040101010101" pitchFamily="2" charset="-122"/>
                      </a:endParaRPr>
                    </a:p>
                    <a:p>
                      <a:pPr>
                        <a:buNone/>
                      </a:pP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第三条</a:t>
                      </a:r>
                      <a:r>
                        <a:rPr lang="en-US" altLang="zh-CN" sz="1800" b="1">
                          <a:ea typeface="华文中宋" panose="02010600040101010101" pitchFamily="2" charset="-122"/>
                        </a:rPr>
                        <a:t> </a:t>
                      </a:r>
                      <a:r>
                        <a:rPr lang="zh-CN" altLang="en-US" sz="1800" b="1">
                          <a:ea typeface="华文中宋" panose="02010600040101010101" pitchFamily="2" charset="-122"/>
                        </a:rPr>
                        <a:t>纳税人分为一般纳税人和小规模纳税人。</a:t>
                      </a:r>
                      <a:r>
                        <a:rPr lang="en-US" altLang="zh-CN" sz="1800" b="1">
                          <a:ea typeface="华文中宋" panose="02010600040101010101" pitchFamily="2" charset="-122"/>
                        </a:rPr>
                        <a:t> </a:t>
                      </a:r>
                      <a:endParaRPr lang="en-US" altLang="zh-CN" sz="1800" b="1">
                        <a:ea typeface="华文中宋" panose="02010600040101010101" pitchFamily="2" charset="-122"/>
                      </a:endParaRPr>
                    </a:p>
                    <a:p>
                      <a:pPr>
                        <a:buNone/>
                      </a:pPr>
                      <a:r>
                        <a:rPr lang="zh-CN" altLang="en-US" sz="1800" b="1">
                          <a:ea typeface="华文中宋" panose="02010600040101010101" pitchFamily="2" charset="-122"/>
                        </a:rPr>
                        <a:t>应税行为的年应征增值税销售额（以下称应税销售额）超过财政部和国家税务总局规定标准的纳税人为一般纳税人，未超过规定标准的纳税人为小规模纳税人。</a:t>
                      </a:r>
                      <a:r>
                        <a:rPr lang="en-US" altLang="zh-CN" sz="1800" b="1">
                          <a:ea typeface="华文中宋" panose="02010600040101010101" pitchFamily="2" charset="-122"/>
                        </a:rPr>
                        <a:t> </a:t>
                      </a:r>
                      <a:endParaRPr lang="en-US" altLang="zh-CN" sz="1800" b="1">
                        <a:ea typeface="华文中宋" panose="02010600040101010101" pitchFamily="2" charset="-122"/>
                      </a:endParaRPr>
                    </a:p>
                    <a:p>
                      <a:pPr>
                        <a:buNone/>
                      </a:pPr>
                      <a:r>
                        <a:rPr lang="en-US" altLang="zh-CN" sz="1800" b="1">
                          <a:solidFill>
                            <a:schemeClr val="tx1"/>
                          </a:solidFill>
                          <a:uFillTx/>
                          <a:ea typeface="华文中宋" panose="02010600040101010101" pitchFamily="2" charset="-122"/>
                          <a:sym typeface="+mn-ea"/>
                        </a:rPr>
                        <a:t>         ——</a:t>
                      </a:r>
                      <a:r>
                        <a:rPr lang="zh-CN" altLang="en-US" sz="1800" b="1">
                          <a:solidFill>
                            <a:schemeClr val="tx1"/>
                          </a:solidFill>
                          <a:uFillTx/>
                          <a:ea typeface="华文中宋" panose="02010600040101010101" pitchFamily="2" charset="-122"/>
                          <a:sym typeface="+mn-ea"/>
                        </a:rPr>
                        <a:t>财税【</a:t>
                      </a:r>
                      <a:r>
                        <a:rPr lang="en-US" altLang="zh-CN" sz="1800" b="1">
                          <a:solidFill>
                            <a:schemeClr val="tx1"/>
                          </a:solidFill>
                          <a:uFillTx/>
                          <a:ea typeface="华文中宋" panose="02010600040101010101" pitchFamily="2" charset="-122"/>
                          <a:sym typeface="+mn-ea"/>
                        </a:rPr>
                        <a:t>2016</a:t>
                      </a:r>
                      <a:r>
                        <a:rPr lang="zh-CN" altLang="en-US" sz="1800" b="1">
                          <a:solidFill>
                            <a:schemeClr val="tx1"/>
                          </a:solidFill>
                          <a:uFillTx/>
                          <a:ea typeface="华文中宋" panose="02010600040101010101" pitchFamily="2" charset="-122"/>
                          <a:sym typeface="+mn-ea"/>
                        </a:rPr>
                        <a:t>】</a:t>
                      </a:r>
                      <a:r>
                        <a:rPr lang="en-US" altLang="zh-CN" sz="1800" b="1">
                          <a:solidFill>
                            <a:schemeClr val="tx1"/>
                          </a:solidFill>
                          <a:uFillTx/>
                          <a:ea typeface="华文中宋" panose="02010600040101010101" pitchFamily="2" charset="-122"/>
                          <a:sym typeface="+mn-ea"/>
                        </a:rPr>
                        <a:t>36</a:t>
                      </a:r>
                      <a:r>
                        <a:rPr lang="zh-CN" altLang="en-US" sz="1800" b="1">
                          <a:solidFill>
                            <a:schemeClr val="tx1"/>
                          </a:solidFill>
                          <a:uFillTx/>
                          <a:ea typeface="华文中宋" panose="02010600040101010101" pitchFamily="2" charset="-122"/>
                          <a:sym typeface="+mn-ea"/>
                        </a:rPr>
                        <a:t>号</a:t>
                      </a:r>
                      <a:endParaRPr lang="en-US" altLang="zh-CN" sz="1800" b="1">
                        <a:ea typeface="华文中宋" panose="02010600040101010101" pitchFamily="2" charset="-122"/>
                      </a:endParaRPr>
                    </a:p>
                  </a:txBody>
                  <a:tcPr/>
                </a:tc>
                <a:tc>
                  <a:txBody>
                    <a:bodyPr/>
                    <a:p>
                      <a:pPr>
                        <a:buNone/>
                      </a:pPr>
                      <a:r>
                        <a:rPr lang="en-US" altLang="zh-CN" sz="1800" b="1">
                          <a:solidFill>
                            <a:schemeClr val="tx1"/>
                          </a:solidFill>
                          <a:ea typeface="华文中宋" panose="02010600040101010101" pitchFamily="2" charset="-122"/>
                        </a:rPr>
                        <a:t>1.</a:t>
                      </a:r>
                      <a:r>
                        <a:rPr lang="zh-CN" altLang="en-US" sz="1800" b="1">
                          <a:solidFill>
                            <a:schemeClr val="tx1"/>
                          </a:solidFill>
                          <a:ea typeface="华文中宋" panose="02010600040101010101" pitchFamily="2" charset="-122"/>
                        </a:rPr>
                        <a:t>小规模纳税人认定上升到税法层面，标准调整经国务院报人大备案</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rPr>
                        <a:t>2</a:t>
                      </a:r>
                      <a:r>
                        <a:rPr lang="zh-CN" altLang="en-US" sz="1800" b="1">
                          <a:solidFill>
                            <a:schemeClr val="tx1"/>
                          </a:solidFill>
                          <a:ea typeface="华文中宋" panose="02010600040101010101" pitchFamily="2" charset="-122"/>
                        </a:rPr>
                        <a:t>小规模纳税人符合条件可申请登记按一般计税方法，登记的是计税方法而不是纳税人性质</a:t>
                      </a:r>
                      <a:endParaRPr lang="zh-CN" altLang="en-US" sz="1800" b="1">
                        <a:solidFill>
                          <a:schemeClr val="tx1"/>
                        </a:solidFill>
                        <a:ea typeface="华文中宋" panose="02010600040101010101" pitchFamily="2" charset="-122"/>
                      </a:endParaRPr>
                    </a:p>
                    <a:p>
                      <a:pPr>
                        <a:buNone/>
                      </a:pPr>
                      <a:r>
                        <a:rPr lang="en-US" altLang="zh-CN" sz="1800" b="1">
                          <a:solidFill>
                            <a:schemeClr val="tx1"/>
                          </a:solidFill>
                          <a:ea typeface="华文中宋" panose="02010600040101010101" pitchFamily="2" charset="-122"/>
                          <a:sym typeface="+mn-ea"/>
                        </a:rPr>
                        <a:t>3.</a:t>
                      </a:r>
                      <a:r>
                        <a:rPr lang="zh-CN" altLang="en-US" sz="1800" b="1">
                          <a:solidFill>
                            <a:schemeClr val="tx1"/>
                          </a:solidFill>
                          <a:ea typeface="华文中宋" panose="02010600040101010101" pitchFamily="2" charset="-122"/>
                          <a:sym typeface="+mn-ea"/>
                        </a:rPr>
                        <a:t>只有是否是小规模纳税人，无一般纳税人概念！</a:t>
                      </a:r>
                      <a:endParaRPr lang="zh-CN" altLang="en-US" sz="1800" b="1">
                        <a:solidFill>
                          <a:schemeClr val="tx1"/>
                        </a:solidFill>
                        <a:ea typeface="华文中宋" panose="02010600040101010101" pitchFamily="2" charset="-122"/>
                      </a:endParaRPr>
                    </a:p>
                    <a:p>
                      <a:pPr>
                        <a:buNone/>
                      </a:pPr>
                      <a:endParaRPr lang="zh-CN" altLang="en-US" sz="1800" b="1">
                        <a:solidFill>
                          <a:schemeClr val="tx1"/>
                        </a:solidFill>
                        <a:ea typeface="华文中宋" panose="02010600040101010101" pitchFamily="2" charset="-122"/>
                      </a:endParaRPr>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增值税法新旧比较及解读</a:t>
            </a:r>
            <a:endParaRPr lang="zh-CN" altLang="en-US">
              <a:solidFill>
                <a:srgbClr val="0070C0"/>
              </a:solidFill>
              <a:uFillTx/>
              <a:latin typeface="+mj-lt"/>
              <a:ea typeface="华文新魏" panose="02010800040101010101" charset="-122"/>
            </a:endParaRPr>
          </a:p>
        </p:txBody>
      </p:sp>
      <p:graphicFrame>
        <p:nvGraphicFramePr>
          <p:cNvPr id="4" name="内容占位符 3"/>
          <p:cNvGraphicFramePr/>
          <p:nvPr>
            <p:ph idx="1"/>
          </p:nvPr>
        </p:nvGraphicFramePr>
        <p:xfrm>
          <a:off x="422563" y="692727"/>
          <a:ext cx="11271885" cy="5867400"/>
        </p:xfrm>
        <a:graphic>
          <a:graphicData uri="http://schemas.openxmlformats.org/drawingml/2006/table">
            <a:tbl>
              <a:tblPr firstRow="1" bandRow="1">
                <a:tableStyleId>{5C22544A-7EE6-4342-B048-85BDC9FD1C3A}</a:tableStyleId>
              </a:tblPr>
              <a:tblGrid>
                <a:gridCol w="3561080"/>
                <a:gridCol w="3195955"/>
                <a:gridCol w="4514850"/>
              </a:tblGrid>
              <a:tr h="381000">
                <a:tc>
                  <a:txBody>
                    <a:bodyPr/>
                    <a:p>
                      <a:pPr>
                        <a:buNone/>
                      </a:pPr>
                      <a:r>
                        <a:rPr lang="zh-CN" altLang="en-US" sz="1600" b="1">
                          <a:ea typeface="华文中宋" panose="02010600040101010101" pitchFamily="2" charset="-122"/>
                        </a:rPr>
                        <a:t>增值税法</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增值税暂行条例（</a:t>
                      </a:r>
                      <a:r>
                        <a:rPr lang="en-US" altLang="zh-CN" sz="1600" b="1">
                          <a:ea typeface="华文中宋" panose="02010600040101010101" pitchFamily="2" charset="-122"/>
                        </a:rPr>
                        <a:t>2017</a:t>
                      </a:r>
                      <a:r>
                        <a:rPr lang="zh-CN" altLang="en-US" sz="1600" b="1">
                          <a:ea typeface="华文中宋" panose="02010600040101010101" pitchFamily="2" charset="-122"/>
                        </a:rPr>
                        <a:t>）或其他</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解读</a:t>
                      </a:r>
                      <a:endParaRPr lang="zh-CN" altLang="en-US" sz="1600" b="1">
                        <a:ea typeface="华文中宋" panose="02010600040101010101" pitchFamily="2" charset="-122"/>
                      </a:endParaRPr>
                    </a:p>
                  </a:txBody>
                  <a:tcPr/>
                </a:tc>
              </a:tr>
              <a:tr h="762000">
                <a:tc>
                  <a:txBody>
                    <a:bodyPr/>
                    <a:p>
                      <a:pPr>
                        <a:buNone/>
                      </a:pPr>
                      <a:r>
                        <a:rPr lang="zh-CN" altLang="en-US" sz="1600" b="1">
                          <a:ea typeface="华文中宋" panose="02010600040101010101" pitchFamily="2" charset="-122"/>
                        </a:rPr>
                        <a:t>第二章 税  率</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第十条 增值税税率：</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a:t>
                      </a:r>
                      <a:endParaRPr lang="en-US" altLang="zh-CN" sz="1600" b="1">
                        <a:ea typeface="华文中宋" panose="02010600040101010101" pitchFamily="2" charset="-122"/>
                      </a:endParaRPr>
                    </a:p>
                  </a:txBody>
                  <a:tcPr/>
                </a:tc>
                <a:tc>
                  <a:txBody>
                    <a:bodyPr/>
                    <a:p>
                      <a:pPr algn="l">
                        <a:buClrTx/>
                        <a:buSzTx/>
                        <a:buFontTx/>
                        <a:buNone/>
                      </a:pPr>
                      <a:r>
                        <a:rPr lang="zh-CN" altLang="en-US" sz="1600" b="1">
                          <a:ea typeface="华文中宋" panose="02010600040101010101" pitchFamily="2" charset="-122"/>
                        </a:rPr>
                        <a:t>第十五条</a:t>
                      </a:r>
                      <a:r>
                        <a:rPr lang="en-US" altLang="zh-CN" sz="1600" b="1">
                          <a:ea typeface="华文中宋" panose="02010600040101010101" pitchFamily="2" charset="-122"/>
                        </a:rPr>
                        <a:t> </a:t>
                      </a:r>
                      <a:r>
                        <a:rPr lang="zh-CN" altLang="en-US" sz="1600" b="1">
                          <a:ea typeface="华文中宋" panose="02010600040101010101" pitchFamily="2" charset="-122"/>
                        </a:rPr>
                        <a:t>增值税税率：</a:t>
                      </a:r>
                      <a:endParaRPr lang="zh-CN" altLang="en-US" sz="1600" b="1">
                        <a:ea typeface="华文中宋" panose="02010600040101010101" pitchFamily="2" charset="-122"/>
                      </a:endParaRPr>
                    </a:p>
                    <a:p>
                      <a:pPr algn="l">
                        <a:buClrTx/>
                        <a:buSzTx/>
                        <a:buFontTx/>
                        <a:buNone/>
                      </a:pPr>
                      <a:r>
                        <a:rPr lang="en-US" altLang="zh-CN" sz="1600" b="1">
                          <a:ea typeface="华文中宋" panose="02010600040101010101" pitchFamily="2" charset="-122"/>
                        </a:rPr>
                        <a:t>......</a:t>
                      </a:r>
                      <a:endParaRPr lang="en-US" altLang="zh-CN" sz="1600" b="1">
                        <a:ea typeface="华文中宋" panose="02010600040101010101" pitchFamily="2" charset="-122"/>
                      </a:endParaRPr>
                    </a:p>
                    <a:p>
                      <a:pPr algn="l">
                        <a:buClrTx/>
                        <a:buSzTx/>
                        <a:buFontTx/>
                        <a:buNone/>
                      </a:pPr>
                      <a:r>
                        <a:rPr lang="zh-CN" altLang="en-US" sz="1600" b="1">
                          <a:solidFill>
                            <a:srgbClr val="00B050"/>
                          </a:solidFill>
                          <a:ea typeface="华文中宋" panose="02010600040101010101" pitchFamily="2" charset="-122"/>
                        </a:rPr>
                        <a:t>税率的调整</a:t>
                      </a:r>
                      <a:r>
                        <a:rPr lang="en-US" altLang="zh-CN" sz="1600" b="1">
                          <a:solidFill>
                            <a:srgbClr val="00B050"/>
                          </a:solidFill>
                          <a:ea typeface="华文中宋" panose="02010600040101010101" pitchFamily="2" charset="-122"/>
                        </a:rPr>
                        <a:t>,</a:t>
                      </a:r>
                      <a:r>
                        <a:rPr lang="zh-CN" altLang="en-US" sz="1600" b="1">
                          <a:solidFill>
                            <a:srgbClr val="00B050"/>
                          </a:solidFill>
                          <a:ea typeface="华文中宋" panose="02010600040101010101" pitchFamily="2" charset="-122"/>
                        </a:rPr>
                        <a:t>由国务院决定。</a:t>
                      </a:r>
                      <a:endParaRPr lang="zh-CN" altLang="en-US" sz="1600" b="1">
                        <a:solidFill>
                          <a:srgbClr val="00B050"/>
                        </a:solidFill>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增值税税率全面平移</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不再设置国务院的税率调整权，实现税收法定。</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3.</a:t>
                      </a:r>
                      <a:r>
                        <a:rPr lang="zh-CN" altLang="en-US" sz="1600" b="1">
                          <a:ea typeface="华文中宋" panose="02010600040101010101" pitchFamily="2" charset="-122"/>
                        </a:rPr>
                        <a:t>税率关键不在于规定，而在于具体适用。各类服务的具体规定和边界，需要实施条例或具体政策规定予以明确</a:t>
                      </a:r>
                      <a:endParaRPr lang="zh-CN" altLang="en-US" sz="1600" b="1">
                        <a:ea typeface="华文中宋" panose="02010600040101010101" pitchFamily="2" charset="-122"/>
                      </a:endParaRPr>
                    </a:p>
                  </a:txBody>
                  <a:tcPr/>
                </a:tc>
              </a:tr>
              <a:tr h="762000">
                <a:tc>
                  <a:txBody>
                    <a:bodyPr/>
                    <a:p>
                      <a:pPr>
                        <a:buNone/>
                      </a:pPr>
                      <a:r>
                        <a:rPr lang="zh-CN" altLang="en-US" sz="1600" b="1">
                          <a:ea typeface="华文中宋" panose="02010600040101010101" pitchFamily="2" charset="-122"/>
                        </a:rPr>
                        <a:t>第十一条 适用</a:t>
                      </a:r>
                      <a:r>
                        <a:rPr lang="zh-CN" altLang="en-US" sz="1600" b="1">
                          <a:solidFill>
                            <a:srgbClr val="FF0000"/>
                          </a:solidFill>
                          <a:ea typeface="华文中宋" panose="02010600040101010101" pitchFamily="2" charset="-122"/>
                        </a:rPr>
                        <a:t>简易计税方法</a:t>
                      </a:r>
                      <a:r>
                        <a:rPr lang="zh-CN" altLang="en-US" sz="1600" b="1">
                          <a:ea typeface="华文中宋" panose="02010600040101010101" pitchFamily="2" charset="-122"/>
                        </a:rPr>
                        <a:t>计算缴纳增值税的征收率为百分之三。</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第十二条</a:t>
                      </a:r>
                      <a:r>
                        <a:rPr lang="en-US" altLang="en-US" sz="1600" b="1">
                          <a:ea typeface="华文中宋" panose="02010600040101010101" pitchFamily="2" charset="-122"/>
                        </a:rPr>
                        <a:t> </a:t>
                      </a:r>
                      <a:r>
                        <a:rPr lang="zh-CN" altLang="en-US" sz="1600" b="1">
                          <a:ea typeface="华文中宋" panose="02010600040101010101" pitchFamily="2" charset="-122"/>
                        </a:rPr>
                        <a:t>小规模纳税人增值税征收率为</a:t>
                      </a:r>
                      <a:r>
                        <a:rPr lang="en-US" altLang="zh-CN" sz="1600" b="1">
                          <a:ea typeface="华文中宋" panose="02010600040101010101" pitchFamily="2" charset="-122"/>
                        </a:rPr>
                        <a:t>3%</a:t>
                      </a:r>
                      <a:r>
                        <a:rPr lang="zh-CN" altLang="en-US" sz="1600" b="1">
                          <a:ea typeface="华文中宋" panose="02010600040101010101" pitchFamily="2" charset="-122"/>
                        </a:rPr>
                        <a:t>，</a:t>
                      </a:r>
                      <a:r>
                        <a:rPr lang="zh-CN" altLang="en-US" sz="1600" b="1">
                          <a:solidFill>
                            <a:srgbClr val="00B050"/>
                          </a:solidFill>
                          <a:ea typeface="华文中宋" panose="02010600040101010101" pitchFamily="2" charset="-122"/>
                        </a:rPr>
                        <a:t>国务院另有规定的除外。</a:t>
                      </a:r>
                      <a:endParaRPr lang="zh-CN" altLang="en-US" sz="1600" b="1">
                        <a:solidFill>
                          <a:srgbClr val="00B050"/>
                        </a:solidFill>
                        <a:ea typeface="华文中宋" panose="02010600040101010101" pitchFamily="2" charset="-122"/>
                      </a:endParaRPr>
                    </a:p>
                  </a:txBody>
                  <a:tcPr/>
                </a:tc>
                <a:tc>
                  <a:txBody>
                    <a:bodyPr/>
                    <a:p>
                      <a:pPr>
                        <a:buNone/>
                      </a:pPr>
                      <a:r>
                        <a:rPr lang="en-US" altLang="zh-CN" sz="1600" b="1">
                          <a:solidFill>
                            <a:schemeClr val="tx1"/>
                          </a:solidFill>
                          <a:ea typeface="华文中宋" panose="02010600040101010101" pitchFamily="2" charset="-122"/>
                        </a:rPr>
                        <a:t>1..</a:t>
                      </a:r>
                      <a:r>
                        <a:rPr lang="zh-CN" altLang="en-US" sz="1600" b="1">
                          <a:solidFill>
                            <a:schemeClr val="tx1"/>
                          </a:solidFill>
                          <a:ea typeface="华文中宋" panose="02010600040101010101" pitchFamily="2" charset="-122"/>
                        </a:rPr>
                        <a:t>征收率与简易计税方法相对应，而不是小规模纳税人相对应，与小规模纳税人不一定简易计税方法有关</a:t>
                      </a:r>
                      <a:r>
                        <a:rPr lang="en-US" altLang="zh-CN" sz="1600" b="1">
                          <a:solidFill>
                            <a:schemeClr val="tx1"/>
                          </a:solidFill>
                          <a:ea typeface="华文中宋" panose="02010600040101010101" pitchFamily="2" charset="-122"/>
                        </a:rPr>
                        <a:t> </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2.</a:t>
                      </a:r>
                      <a:r>
                        <a:rPr lang="zh-CN" altLang="en-US" sz="1600" b="1">
                          <a:solidFill>
                            <a:schemeClr val="tx1"/>
                          </a:solidFill>
                          <a:ea typeface="华文中宋" panose="02010600040101010101" pitchFamily="2" charset="-122"/>
                        </a:rPr>
                        <a:t>征收率统一为</a:t>
                      </a:r>
                      <a:r>
                        <a:rPr lang="en-US" altLang="zh-CN" sz="1600" b="1">
                          <a:solidFill>
                            <a:schemeClr val="tx1"/>
                          </a:solidFill>
                          <a:ea typeface="华文中宋" panose="02010600040101010101" pitchFamily="2" charset="-122"/>
                        </a:rPr>
                        <a:t>3%</a:t>
                      </a:r>
                      <a:r>
                        <a:rPr lang="zh-CN" altLang="en-US" sz="1600" b="1">
                          <a:solidFill>
                            <a:schemeClr val="tx1"/>
                          </a:solidFill>
                          <a:ea typeface="华文中宋" panose="02010600040101010101" pitchFamily="2" charset="-122"/>
                        </a:rPr>
                        <a:t>，无除外条款和调整条款。原有</a:t>
                      </a:r>
                      <a:r>
                        <a:rPr lang="en-US" altLang="zh-CN" sz="1600" b="1">
                          <a:solidFill>
                            <a:schemeClr val="tx1"/>
                          </a:solidFill>
                          <a:ea typeface="华文中宋" panose="02010600040101010101" pitchFamily="2" charset="-122"/>
                        </a:rPr>
                        <a:t>5%</a:t>
                      </a:r>
                      <a:r>
                        <a:rPr lang="zh-CN" altLang="en-US" sz="1600" b="1">
                          <a:solidFill>
                            <a:schemeClr val="tx1"/>
                          </a:solidFill>
                          <a:ea typeface="华文中宋" panose="02010600040101010101" pitchFamily="2" charset="-122"/>
                        </a:rPr>
                        <a:t>如何过渡待政策明确</a:t>
                      </a:r>
                      <a:r>
                        <a:rPr lang="en-US" altLang="zh-CN" sz="1600" b="1">
                          <a:solidFill>
                            <a:schemeClr val="tx1"/>
                          </a:solidFill>
                          <a:ea typeface="华文中宋" panose="02010600040101010101" pitchFamily="2" charset="-122"/>
                        </a:rPr>
                        <a:t> </a:t>
                      </a:r>
                      <a:endParaRPr lang="zh-CN" altLang="en-US" sz="1600" b="1">
                        <a:solidFill>
                          <a:schemeClr val="tx1"/>
                        </a:solidFill>
                        <a:ea typeface="华文中宋" panose="02010600040101010101" pitchFamily="2" charset="-122"/>
                      </a:endParaRPr>
                    </a:p>
                  </a:txBody>
                  <a:tcPr/>
                </a:tc>
              </a:tr>
              <a:tr h="762000">
                <a:tc>
                  <a:txBody>
                    <a:bodyPr/>
                    <a:p>
                      <a:pPr>
                        <a:buNone/>
                      </a:pPr>
                      <a:r>
                        <a:rPr lang="zh-CN" altLang="en-US" sz="1600" b="1">
                          <a:ea typeface="华文中宋" panose="02010600040101010101" pitchFamily="2" charset="-122"/>
                        </a:rPr>
                        <a:t>第十二条</a:t>
                      </a:r>
                      <a:r>
                        <a:rPr lang="en-US" altLang="zh-CN" sz="1600" b="1">
                          <a:ea typeface="华文中宋" panose="02010600040101010101" pitchFamily="2" charset="-122"/>
                        </a:rPr>
                        <a:t> </a:t>
                      </a:r>
                      <a:r>
                        <a:rPr lang="zh-CN" altLang="en-US" sz="1600" b="1">
                          <a:ea typeface="华文中宋" panose="02010600040101010101" pitchFamily="2" charset="-122"/>
                        </a:rPr>
                        <a:t>纳税人</a:t>
                      </a:r>
                      <a:r>
                        <a:rPr lang="zh-CN" altLang="en-US" sz="1600" b="1">
                          <a:solidFill>
                            <a:srgbClr val="FF0000"/>
                          </a:solidFill>
                          <a:ea typeface="华文中宋" panose="02010600040101010101" pitchFamily="2" charset="-122"/>
                        </a:rPr>
                        <a:t>发生两项以上应税交易涉及</a:t>
                      </a:r>
                      <a:r>
                        <a:rPr lang="zh-CN" altLang="en-US" sz="1600" b="1">
                          <a:ea typeface="华文中宋" panose="02010600040101010101" pitchFamily="2" charset="-122"/>
                        </a:rPr>
                        <a:t>不同税率、征收率的，应当分别核算适用不同税率、征收率的销售额；未分别核算的，从高适用税率。</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第三条　纳税人兼营不同税率的项目，应当分别核算不同税率项目的销售额；未分别核算销售额的，从高适用税率。</a:t>
                      </a:r>
                      <a:endParaRPr lang="zh-CN" altLang="en-US" sz="1600" b="1">
                        <a:ea typeface="华文中宋" panose="02010600040101010101" pitchFamily="2" charset="-122"/>
                      </a:endParaRPr>
                    </a:p>
                  </a:txBody>
                  <a:tcPr/>
                </a:tc>
                <a:tc>
                  <a:txBody>
                    <a:bodyPr/>
                    <a:p>
                      <a:pPr>
                        <a:buNone/>
                      </a:pPr>
                      <a:r>
                        <a:rPr lang="en-US" altLang="zh-CN" sz="1600" b="1">
                          <a:solidFill>
                            <a:schemeClr val="tx1"/>
                          </a:solidFill>
                          <a:ea typeface="华文中宋" panose="02010600040101010101" pitchFamily="2" charset="-122"/>
                        </a:rPr>
                        <a:t>1.</a:t>
                      </a:r>
                      <a:r>
                        <a:rPr lang="zh-CN" altLang="en-US" sz="1600" b="1">
                          <a:solidFill>
                            <a:schemeClr val="tx1"/>
                          </a:solidFill>
                          <a:ea typeface="华文中宋" panose="02010600040101010101" pitchFamily="2" charset="-122"/>
                        </a:rPr>
                        <a:t>不再提</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兼营</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业务概念</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2.</a:t>
                      </a:r>
                      <a:r>
                        <a:rPr lang="zh-CN" altLang="en-US" sz="1600" b="1">
                          <a:solidFill>
                            <a:schemeClr val="tx1"/>
                          </a:solidFill>
                          <a:ea typeface="华文中宋" panose="02010600040101010101" pitchFamily="2" charset="-122"/>
                        </a:rPr>
                        <a:t>要求分别核算销售额，未分别核算从高适用税率的原则不变</a:t>
                      </a:r>
                      <a:endParaRPr lang="zh-CN" altLang="en-US" sz="1600" b="1">
                        <a:solidFill>
                          <a:schemeClr val="tx1"/>
                        </a:solidFill>
                        <a:ea typeface="华文中宋" panose="02010600040101010101" pitchFamily="2" charset="-122"/>
                      </a:endParaRPr>
                    </a:p>
                  </a:txBody>
                  <a:tcPr/>
                </a:tc>
              </a:tr>
              <a:tr h="381000">
                <a:tc>
                  <a:txBody>
                    <a:bodyPr/>
                    <a:p>
                      <a:pPr>
                        <a:buNone/>
                      </a:pPr>
                      <a:r>
                        <a:rPr lang="zh-CN" altLang="en-US" sz="1600" b="1">
                          <a:ea typeface="华文中宋" panose="02010600040101010101" pitchFamily="2" charset="-122"/>
                        </a:rPr>
                        <a:t>第十三条</a:t>
                      </a:r>
                      <a:r>
                        <a:rPr lang="en-US" altLang="zh-CN" sz="1600" b="1">
                          <a:ea typeface="华文中宋" panose="02010600040101010101" pitchFamily="2" charset="-122"/>
                        </a:rPr>
                        <a:t> </a:t>
                      </a:r>
                      <a:r>
                        <a:rPr lang="zh-CN" altLang="en-US" sz="1600" b="1">
                          <a:ea typeface="华文中宋" panose="02010600040101010101" pitchFamily="2" charset="-122"/>
                        </a:rPr>
                        <a:t>纳税人发生</a:t>
                      </a:r>
                      <a:r>
                        <a:rPr lang="zh-CN" altLang="en-US" sz="1600" b="1">
                          <a:solidFill>
                            <a:srgbClr val="FF0000"/>
                          </a:solidFill>
                          <a:ea typeface="华文中宋" panose="02010600040101010101" pitchFamily="2" charset="-122"/>
                        </a:rPr>
                        <a:t>一项应税交易涉及两个以上</a:t>
                      </a:r>
                      <a:r>
                        <a:rPr lang="zh-CN" altLang="en-US" sz="1600" b="1">
                          <a:ea typeface="华文中宋" panose="02010600040101010101" pitchFamily="2" charset="-122"/>
                        </a:rPr>
                        <a:t>税率、征收率的，按照应税交易的主要业务适用税率、征收率。</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第五条</a:t>
                      </a:r>
                      <a:r>
                        <a:rPr lang="en-US" altLang="zh-CN" sz="1600" b="1">
                          <a:ea typeface="华文中宋" panose="02010600040101010101" pitchFamily="2" charset="-122"/>
                        </a:rPr>
                        <a:t> </a:t>
                      </a:r>
                      <a:r>
                        <a:rPr lang="zh-CN" altLang="en-US" sz="1600" b="1">
                          <a:ea typeface="华文中宋" panose="02010600040101010101" pitchFamily="2" charset="-122"/>
                        </a:rPr>
                        <a:t>一项销售行为如果既涉及货物又涉及非增值税应税劳务，为混合销售行为</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       ——</a:t>
                      </a:r>
                      <a:r>
                        <a:rPr lang="zh-CN" altLang="en-US" sz="1600" b="1">
                          <a:ea typeface="华文中宋" panose="02010600040101010101" pitchFamily="2" charset="-122"/>
                        </a:rPr>
                        <a:t>实施细则</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第四十条</a:t>
                      </a:r>
                      <a:r>
                        <a:rPr lang="en-US" altLang="zh-CN" sz="1600" b="1">
                          <a:ea typeface="华文中宋" panose="02010600040101010101" pitchFamily="2" charset="-122"/>
                        </a:rPr>
                        <a:t> </a:t>
                      </a:r>
                      <a:r>
                        <a:rPr lang="zh-CN" altLang="en-US" sz="1600" b="1">
                          <a:ea typeface="华文中宋" panose="02010600040101010101" pitchFamily="2" charset="-122"/>
                        </a:rPr>
                        <a:t>一项销售行为如果既涉及服务又涉及货物，为混合销售。</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        </a:t>
                      </a:r>
                      <a:r>
                        <a:rPr lang="en-US" altLang="zh-CN" sz="1600" b="1">
                          <a:solidFill>
                            <a:schemeClr val="tx1"/>
                          </a:solidFill>
                          <a:uFillTx/>
                          <a:ea typeface="华文中宋" panose="02010600040101010101" pitchFamily="2" charset="-122"/>
                          <a:sym typeface="+mn-ea"/>
                        </a:rPr>
                        <a:t>——</a:t>
                      </a:r>
                      <a:r>
                        <a:rPr lang="zh-CN" altLang="en-US" sz="1600" b="1">
                          <a:solidFill>
                            <a:schemeClr val="tx1"/>
                          </a:solidFill>
                          <a:uFillTx/>
                          <a:ea typeface="华文中宋" panose="02010600040101010101" pitchFamily="2" charset="-122"/>
                          <a:sym typeface="+mn-ea"/>
                        </a:rPr>
                        <a:t>财税【</a:t>
                      </a:r>
                      <a:r>
                        <a:rPr lang="en-US" altLang="zh-CN" sz="1600" b="1">
                          <a:solidFill>
                            <a:schemeClr val="tx1"/>
                          </a:solidFill>
                          <a:uFillTx/>
                          <a:ea typeface="华文中宋" panose="02010600040101010101" pitchFamily="2" charset="-122"/>
                          <a:sym typeface="+mn-ea"/>
                        </a:rPr>
                        <a:t>2016</a:t>
                      </a:r>
                      <a:r>
                        <a:rPr lang="zh-CN" altLang="en-US" sz="1600" b="1">
                          <a:solidFill>
                            <a:schemeClr val="tx1"/>
                          </a:solidFill>
                          <a:uFillTx/>
                          <a:ea typeface="华文中宋" panose="02010600040101010101" pitchFamily="2" charset="-122"/>
                          <a:sym typeface="+mn-ea"/>
                        </a:rPr>
                        <a:t>】</a:t>
                      </a:r>
                      <a:r>
                        <a:rPr lang="en-US" altLang="zh-CN" sz="1600" b="1">
                          <a:solidFill>
                            <a:schemeClr val="tx1"/>
                          </a:solidFill>
                          <a:uFillTx/>
                          <a:ea typeface="华文中宋" panose="02010600040101010101" pitchFamily="2" charset="-122"/>
                          <a:sym typeface="+mn-ea"/>
                        </a:rPr>
                        <a:t>36</a:t>
                      </a:r>
                      <a:r>
                        <a:rPr lang="zh-CN" altLang="en-US" sz="1600" b="1">
                          <a:solidFill>
                            <a:schemeClr val="tx1"/>
                          </a:solidFill>
                          <a:uFillTx/>
                          <a:ea typeface="华文中宋" panose="02010600040101010101" pitchFamily="2" charset="-122"/>
                          <a:sym typeface="+mn-ea"/>
                        </a:rPr>
                        <a:t>号</a:t>
                      </a:r>
                      <a:endParaRPr lang="en-US" altLang="zh-CN" sz="1600" b="1">
                        <a:ea typeface="华文中宋" panose="02010600040101010101" pitchFamily="2" charset="-122"/>
                      </a:endParaRPr>
                    </a:p>
                  </a:txBody>
                  <a:tcPr/>
                </a:tc>
                <a:tc>
                  <a:txBody>
                    <a:bodyPr/>
                    <a:p>
                      <a:pPr>
                        <a:buNone/>
                      </a:pPr>
                      <a:r>
                        <a:rPr lang="en-US" altLang="zh-CN" sz="1600" b="1">
                          <a:solidFill>
                            <a:schemeClr val="tx1"/>
                          </a:solidFill>
                          <a:ea typeface="华文中宋" panose="02010600040101010101" pitchFamily="2" charset="-122"/>
                        </a:rPr>
                        <a:t>1.</a:t>
                      </a:r>
                      <a:r>
                        <a:rPr lang="zh-CN" altLang="en-US" sz="1600" b="1">
                          <a:solidFill>
                            <a:schemeClr val="tx1"/>
                          </a:solidFill>
                          <a:ea typeface="华文中宋" panose="02010600040101010101" pitchFamily="2" charset="-122"/>
                        </a:rPr>
                        <a:t>不再提</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混合销售</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概念</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2.</a:t>
                      </a:r>
                      <a:r>
                        <a:rPr lang="zh-CN" altLang="en-US" sz="1600" b="1">
                          <a:solidFill>
                            <a:schemeClr val="tx1"/>
                          </a:solidFill>
                          <a:ea typeface="华文中宋" panose="02010600040101010101" pitchFamily="2" charset="-122"/>
                        </a:rPr>
                        <a:t>从营改增前的征增值税或营业税，到营改增试点后的按纳税人从事主业判定适用税率，新税法按</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应税交易的主要业务适用税率、征收率</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a:t>
                      </a:r>
                      <a:endParaRPr lang="zh-CN" altLang="en-US" sz="1600" b="1">
                        <a:solidFill>
                          <a:schemeClr val="tx1"/>
                        </a:solidFill>
                        <a:ea typeface="华文中宋" panose="02010600040101010101" pitchFamily="2" charset="-122"/>
                      </a:endParaRPr>
                    </a:p>
                    <a:p>
                      <a:pPr>
                        <a:buNone/>
                      </a:pPr>
                      <a:r>
                        <a:rPr lang="en-US" altLang="zh-CN" sz="1600" b="1">
                          <a:solidFill>
                            <a:schemeClr val="tx1"/>
                          </a:solidFill>
                          <a:ea typeface="华文中宋" panose="02010600040101010101" pitchFamily="2" charset="-122"/>
                        </a:rPr>
                        <a:t>3.“</a:t>
                      </a:r>
                      <a:r>
                        <a:rPr lang="zh-CN" altLang="en-US" sz="1600" b="1">
                          <a:solidFill>
                            <a:schemeClr val="tx1"/>
                          </a:solidFill>
                          <a:ea typeface="华文中宋" panose="02010600040101010101" pitchFamily="2" charset="-122"/>
                        </a:rPr>
                        <a:t>应税交易的主要业务</a:t>
                      </a:r>
                      <a:r>
                        <a:rPr lang="en-US" altLang="zh-CN" sz="1600" b="1">
                          <a:solidFill>
                            <a:schemeClr val="tx1"/>
                          </a:solidFill>
                          <a:ea typeface="华文中宋" panose="02010600040101010101" pitchFamily="2" charset="-122"/>
                        </a:rPr>
                        <a:t>”</a:t>
                      </a:r>
                      <a:r>
                        <a:rPr lang="zh-CN" altLang="en-US" sz="1600" b="1">
                          <a:solidFill>
                            <a:schemeClr val="tx1"/>
                          </a:solidFill>
                          <a:ea typeface="华文中宋" panose="02010600040101010101" pitchFamily="2" charset="-122"/>
                        </a:rPr>
                        <a:t>是个全新的概念，但又直接关系到适用税率或征收率。具体把握有待实施条例或其他政策明确</a:t>
                      </a:r>
                      <a:endParaRPr lang="en-US" altLang="zh-CN" sz="1600" b="1">
                        <a:solidFill>
                          <a:schemeClr val="tx1"/>
                        </a:solidFill>
                        <a:ea typeface="华文中宋" panose="02010600040101010101" pitchFamily="2" charset="-122"/>
                      </a:endParaRPr>
                    </a:p>
                  </a:txBody>
                  <a:tcPr/>
                </a:tc>
              </a:tr>
            </a:tbl>
          </a:graphicData>
        </a:graphic>
      </p:graphicFrame>
    </p:spTree>
  </p:cSld>
  <p:clrMapOvr>
    <a:masterClrMapping/>
  </p:clrMapOvr>
</p:sld>
</file>

<file path=ppt/tags/tag1.xml><?xml version="1.0" encoding="utf-8"?>
<p:tagLst xmlns:p="http://schemas.openxmlformats.org/presentationml/2006/main">
  <p:tag name="TABLE_ENDDRAG_ORIGIN_RECT" val="887*458"/>
  <p:tag name="TABLE_ENDDRAG_RECT" val="33*54*887*458"/>
</p:tagLst>
</file>

<file path=ppt/tags/tag2.xml><?xml version="1.0" encoding="utf-8"?>
<p:tagLst xmlns:p="http://schemas.openxmlformats.org/presentationml/2006/main">
  <p:tag name="TABLE_ENDDRAG_ORIGIN_RECT" val="797*308"/>
  <p:tag name="TABLE_ENDDRAG_RECT" val="58*93*797*308"/>
</p:tagLst>
</file>

<file path=ppt/tags/tag3.xml><?xml version="1.0" encoding="utf-8"?>
<p:tagLst xmlns:p="http://schemas.openxmlformats.org/presentationml/2006/main">
  <p:tag name="KSO_WM_UNIT_TABLE_BEAUTIFY" val="smartTable{71f856d4-e046-43c5-b4f3-63a0976e6c94}"/>
  <p:tag name="TABLE_ENDDRAG_ORIGIN_RECT" val="842*405"/>
  <p:tag name="TABLE_ENDDRAG_RECT" val="46*115*842*405"/>
</p:tagLst>
</file>

<file path=ppt/tags/tag4.xml><?xml version="1.0" encoding="utf-8"?>
<p:tagLst xmlns:p="http://schemas.openxmlformats.org/presentationml/2006/main">
  <p:tag name="KSO_WM_BEAUTIFY_FLAG" val="#wm#"/>
  <p:tag name="KSO_WM_TEMPLATE_CATEGORY" val="custom"/>
  <p:tag name="KSO_WM_TEMPLATE_INDEX" val="20205176"/>
</p:tagLst>
</file>

<file path=ppt/tags/tag5.xml><?xml version="1.0" encoding="utf-8"?>
<p:tagLst xmlns:p="http://schemas.openxmlformats.org/presentationml/2006/main">
  <p:tag name="commondata" val="eyJoZGlkIjoiZTk3N2VhNjE4ZWQzZGZkYmY1Y2E2YWY4NzViYTQ1Nz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23007</Words>
  <Application>WPS 演示</Application>
  <PresentationFormat>宽屏</PresentationFormat>
  <Paragraphs>1181</Paragraphs>
  <Slides>54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54</vt:i4>
      </vt:variant>
    </vt:vector>
  </HeadingPairs>
  <TitlesOfParts>
    <vt:vector size="68" baseType="lpstr">
      <vt:lpstr>Arial</vt:lpstr>
      <vt:lpstr>宋体</vt:lpstr>
      <vt:lpstr>Wingdings</vt:lpstr>
      <vt:lpstr>华文隶书</vt:lpstr>
      <vt:lpstr>华文中宋</vt:lpstr>
      <vt:lpstr>华文行楷</vt:lpstr>
      <vt:lpstr>华文新魏</vt:lpstr>
      <vt:lpstr>Calibri</vt:lpstr>
      <vt:lpstr>华文琥珀</vt:lpstr>
      <vt:lpstr>等线 Light</vt:lpstr>
      <vt:lpstr>等线</vt:lpstr>
      <vt:lpstr>微软雅黑</vt:lpstr>
      <vt:lpstr>Arial Unicode MS</vt:lpstr>
      <vt:lpstr>Office 主题​​</vt:lpstr>
      <vt:lpstr>增值税法解读  增值税应税项目辨识</vt:lpstr>
      <vt:lpstr>增值税法初步理解</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增值税法新旧比较及解读</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PowerPoint 演示文稿</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增值税应税项目辨识</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忠尔 李</dc:creator>
  <cp:lastModifiedBy>李忠尔（中瑞）</cp:lastModifiedBy>
  <cp:revision>23</cp:revision>
  <dcterms:created xsi:type="dcterms:W3CDTF">2024-10-11T02:22:00Z</dcterms:created>
  <dcterms:modified xsi:type="dcterms:W3CDTF">2025-01-16T08:10:21Z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35485ED6830E47D7AA29F4C0D214DDEE_13</vt:lpwstr>
  </property>
  <property fmtid="{D5CDD505-2E9C-101B-9397-08002B2CF9AE}" pid="3" name="KSOProductBuildVer">
    <vt:lpwstr>2052-12.1.0.19770</vt:lpwstr>
  </property>
</Properties>
</file>